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6" autoAdjust="0"/>
    <p:restoredTop sz="94660"/>
  </p:normalViewPr>
  <p:slideViewPr>
    <p:cSldViewPr snapToGrid="0">
      <p:cViewPr varScale="1">
        <p:scale>
          <a:sx n="162" d="100"/>
          <a:sy n="162" d="100"/>
        </p:scale>
        <p:origin x="120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31E1F-FC49-4D8D-8F56-A8DAC8D4121F}" type="datetimeFigureOut">
              <a:rPr lang="zh-CN" altLang="en-US" smtClean="0"/>
              <a:t>2024/9/5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E91B2-9302-4A02-ABE2-D51DD42F0A9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92423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31E1F-FC49-4D8D-8F56-A8DAC8D4121F}" type="datetimeFigureOut">
              <a:rPr lang="zh-CN" altLang="en-US" smtClean="0"/>
              <a:t>2024/9/5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E91B2-9302-4A02-ABE2-D51DD42F0A9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92074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31E1F-FC49-4D8D-8F56-A8DAC8D4121F}" type="datetimeFigureOut">
              <a:rPr lang="zh-CN" altLang="en-US" smtClean="0"/>
              <a:t>2024/9/5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E91B2-9302-4A02-ABE2-D51DD42F0A9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50401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31E1F-FC49-4D8D-8F56-A8DAC8D4121F}" type="datetimeFigureOut">
              <a:rPr lang="zh-CN" altLang="en-US" smtClean="0"/>
              <a:t>2024/9/5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E91B2-9302-4A02-ABE2-D51DD42F0A9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74716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31E1F-FC49-4D8D-8F56-A8DAC8D4121F}" type="datetimeFigureOut">
              <a:rPr lang="zh-CN" altLang="en-US" smtClean="0"/>
              <a:t>2024/9/5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E91B2-9302-4A02-ABE2-D51DD42F0A9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36524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31E1F-FC49-4D8D-8F56-A8DAC8D4121F}" type="datetimeFigureOut">
              <a:rPr lang="zh-CN" altLang="en-US" smtClean="0"/>
              <a:t>2024/9/5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E91B2-9302-4A02-ABE2-D51DD42F0A9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20953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31E1F-FC49-4D8D-8F56-A8DAC8D4121F}" type="datetimeFigureOut">
              <a:rPr lang="zh-CN" altLang="en-US" smtClean="0"/>
              <a:t>2024/9/5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E91B2-9302-4A02-ABE2-D51DD42F0A9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72056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31E1F-FC49-4D8D-8F56-A8DAC8D4121F}" type="datetimeFigureOut">
              <a:rPr lang="zh-CN" altLang="en-US" smtClean="0"/>
              <a:t>2024/9/5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E91B2-9302-4A02-ABE2-D51DD42F0A9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26189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31E1F-FC49-4D8D-8F56-A8DAC8D4121F}" type="datetimeFigureOut">
              <a:rPr lang="zh-CN" altLang="en-US" smtClean="0"/>
              <a:t>2024/9/5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E91B2-9302-4A02-ABE2-D51DD42F0A9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93212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31E1F-FC49-4D8D-8F56-A8DAC8D4121F}" type="datetimeFigureOut">
              <a:rPr lang="zh-CN" altLang="en-US" smtClean="0"/>
              <a:t>2024/9/5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E91B2-9302-4A02-ABE2-D51DD42F0A9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97622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31E1F-FC49-4D8D-8F56-A8DAC8D4121F}" type="datetimeFigureOut">
              <a:rPr lang="zh-CN" altLang="en-US" smtClean="0"/>
              <a:t>2024/9/5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E91B2-9302-4A02-ABE2-D51DD42F0A9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82609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831E1F-FC49-4D8D-8F56-A8DAC8D4121F}" type="datetimeFigureOut">
              <a:rPr lang="zh-CN" altLang="en-US" smtClean="0"/>
              <a:t>2024/9/5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1E91B2-9302-4A02-ABE2-D51DD42F0A9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2914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emf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altLang="zh-CN" dirty="0" smtClean="0"/>
              <a:t>ECAL</a:t>
            </a:r>
            <a:r>
              <a:rPr lang="zh-CN" altLang="en-US" dirty="0" smtClean="0"/>
              <a:t>电缆估算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04120" y="1262072"/>
            <a:ext cx="7809774" cy="5486332"/>
          </a:xfrm>
        </p:spPr>
        <p:txBody>
          <a:bodyPr>
            <a:normAutofit fontScale="92500" lnSpcReduction="20000"/>
          </a:bodyPr>
          <a:lstStyle/>
          <a:p>
            <a:r>
              <a:rPr lang="en-US" altLang="zh-CN" dirty="0" smtClean="0"/>
              <a:t>ECAL</a:t>
            </a:r>
            <a:r>
              <a:rPr lang="zh-CN" altLang="en-US" dirty="0" smtClean="0"/>
              <a:t>桶部，正反梯形排布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模块数量：</a:t>
            </a:r>
            <a:r>
              <a:rPr lang="en-US" altLang="zh-CN" dirty="0" smtClean="0"/>
              <a:t>Phi：32，Z：15，</a:t>
            </a:r>
            <a:r>
              <a:rPr lang="zh-CN" altLang="en-US" dirty="0" smtClean="0">
                <a:solidFill>
                  <a:srgbClr val="FF0000"/>
                </a:solidFill>
              </a:rPr>
              <a:t>共</a:t>
            </a:r>
            <a:r>
              <a:rPr lang="en-US" altLang="zh-CN" dirty="0" smtClean="0">
                <a:solidFill>
                  <a:srgbClr val="FF0000"/>
                </a:solidFill>
              </a:rPr>
              <a:t>480</a:t>
            </a:r>
            <a:r>
              <a:rPr lang="zh-CN" altLang="en-US" dirty="0" smtClean="0">
                <a:solidFill>
                  <a:srgbClr val="FF0000"/>
                </a:solidFill>
              </a:rPr>
              <a:t>个模块</a:t>
            </a:r>
            <a:endParaRPr lang="en-US" altLang="zh-CN" dirty="0" smtClean="0">
              <a:solidFill>
                <a:srgbClr val="FF0000"/>
              </a:solidFill>
            </a:endParaRPr>
          </a:p>
          <a:p>
            <a:r>
              <a:rPr lang="zh-CN" altLang="en-US" dirty="0" smtClean="0"/>
              <a:t>每个模块：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1</a:t>
            </a:r>
            <a:r>
              <a:rPr lang="zh-CN" altLang="en-US" dirty="0" smtClean="0"/>
              <a:t>层到</a:t>
            </a:r>
            <a:r>
              <a:rPr lang="en-US" altLang="zh-CN" dirty="0" smtClean="0"/>
              <a:t>28</a:t>
            </a:r>
            <a:r>
              <a:rPr lang="zh-CN" altLang="en-US" dirty="0" smtClean="0"/>
              <a:t>层，奇数层每层</a:t>
            </a:r>
            <a:r>
              <a:rPr lang="en-US" altLang="zh-CN" dirty="0" smtClean="0"/>
              <a:t>36</a:t>
            </a:r>
            <a:r>
              <a:rPr lang="zh-CN" altLang="en-US" dirty="0" smtClean="0"/>
              <a:t>根，偶数层晶体数目不一致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正梯形晶体数</a:t>
            </a:r>
            <a:r>
              <a:rPr lang="zh-CN" altLang="en-US" dirty="0"/>
              <a:t>量</a:t>
            </a:r>
            <a:r>
              <a:rPr lang="en-US" altLang="zh-CN" dirty="0" smtClean="0"/>
              <a:t>1000，</a:t>
            </a:r>
            <a:r>
              <a:rPr lang="zh-CN" altLang="en-US" dirty="0" smtClean="0"/>
              <a:t>反梯形晶体数量</a:t>
            </a:r>
            <a:r>
              <a:rPr lang="en-US" altLang="zh-CN" dirty="0" smtClean="0"/>
              <a:t>992</a:t>
            </a:r>
          </a:p>
          <a:p>
            <a:r>
              <a:rPr lang="zh-CN" altLang="en-US" dirty="0" smtClean="0"/>
              <a:t>电缆估算：</a:t>
            </a:r>
            <a:r>
              <a:rPr lang="en-US" altLang="zh-CN" dirty="0" smtClean="0"/>
              <a:t>1</a:t>
            </a:r>
            <a:r>
              <a:rPr lang="zh-CN" altLang="en-US" dirty="0" smtClean="0"/>
              <a:t>根</a:t>
            </a:r>
            <a:r>
              <a:rPr lang="en-US" altLang="zh-CN" dirty="0" smtClean="0"/>
              <a:t>/</a:t>
            </a:r>
            <a:r>
              <a:rPr lang="zh-CN" altLang="en-US" dirty="0" smtClean="0"/>
              <a:t>模块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AWG15（</a:t>
            </a:r>
            <a:r>
              <a:rPr lang="zh-CN" altLang="en-US" dirty="0" smtClean="0"/>
              <a:t>线径</a:t>
            </a:r>
            <a:r>
              <a:rPr lang="en-US" altLang="zh-CN" dirty="0" smtClean="0"/>
              <a:t>1.45mm，</a:t>
            </a:r>
            <a:r>
              <a:rPr lang="zh-CN" altLang="en-US" dirty="0" smtClean="0"/>
              <a:t>电流：</a:t>
            </a:r>
            <a:r>
              <a:rPr lang="en-US" altLang="zh-CN" dirty="0" smtClean="0"/>
              <a:t>6.5A/7.4A）</a:t>
            </a:r>
          </a:p>
          <a:p>
            <a:pPr lvl="1"/>
            <a:r>
              <a:rPr lang="en-US" altLang="zh-CN" dirty="0" smtClean="0"/>
              <a:t>AWG18（</a:t>
            </a:r>
            <a:r>
              <a:rPr lang="zh-CN" altLang="en-US" dirty="0"/>
              <a:t>线径</a:t>
            </a:r>
            <a:r>
              <a:rPr lang="en-US" altLang="zh-CN" dirty="0" smtClean="0"/>
              <a:t>1.08mm，</a:t>
            </a:r>
            <a:r>
              <a:rPr lang="zh-CN" altLang="en-US" dirty="0" smtClean="0"/>
              <a:t>电流：</a:t>
            </a:r>
            <a:r>
              <a:rPr lang="en-US" altLang="zh-CN" dirty="0" smtClean="0"/>
              <a:t>3.2A/3.7A）</a:t>
            </a:r>
          </a:p>
          <a:p>
            <a:pPr lvl="1"/>
            <a:r>
              <a:rPr lang="zh-CN" altLang="en-US" dirty="0" smtClean="0"/>
              <a:t>模块功耗估计：</a:t>
            </a:r>
            <a:r>
              <a:rPr lang="en-US" altLang="zh-CN" dirty="0" smtClean="0"/>
              <a:t>1000*2*20mW = </a:t>
            </a:r>
            <a:r>
              <a:rPr lang="en-US" altLang="zh-CN" dirty="0">
                <a:solidFill>
                  <a:srgbClr val="FF0000"/>
                </a:solidFill>
              </a:rPr>
              <a:t>4</a:t>
            </a:r>
            <a:r>
              <a:rPr lang="en-US" altLang="zh-CN" dirty="0" smtClean="0">
                <a:solidFill>
                  <a:srgbClr val="FF0000"/>
                </a:solidFill>
              </a:rPr>
              <a:t>0W</a:t>
            </a:r>
          </a:p>
          <a:p>
            <a:r>
              <a:rPr lang="zh-CN" altLang="en-US" dirty="0" smtClean="0"/>
              <a:t>光纤估算：</a:t>
            </a:r>
            <a:r>
              <a:rPr lang="en-US" altLang="zh-CN" dirty="0" smtClean="0"/>
              <a:t>1</a:t>
            </a:r>
            <a:r>
              <a:rPr lang="zh-CN" altLang="en-US" dirty="0" smtClean="0"/>
              <a:t>根</a:t>
            </a:r>
            <a:r>
              <a:rPr lang="en-US" altLang="zh-CN" dirty="0" smtClean="0"/>
              <a:t>/</a:t>
            </a:r>
            <a:r>
              <a:rPr lang="zh-CN" altLang="en-US" dirty="0" smtClean="0"/>
              <a:t>模块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模块数据量估算：</a:t>
            </a:r>
            <a:r>
              <a:rPr lang="zh-CN" altLang="en-US" dirty="0" smtClean="0">
                <a:solidFill>
                  <a:srgbClr val="FF0000"/>
                </a:solidFill>
              </a:rPr>
              <a:t>待定</a:t>
            </a:r>
            <a:endParaRPr lang="en-US" altLang="zh-CN" dirty="0" smtClean="0"/>
          </a:p>
          <a:p>
            <a:r>
              <a:rPr lang="zh-CN" altLang="en-US" dirty="0"/>
              <a:t>桶</a:t>
            </a:r>
            <a:r>
              <a:rPr lang="zh-CN" altLang="en-US" dirty="0" smtClean="0"/>
              <a:t>部电缆总计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类型：</a:t>
            </a:r>
            <a:r>
              <a:rPr lang="zh-CN" altLang="en-US" dirty="0" smtClean="0">
                <a:solidFill>
                  <a:srgbClr val="0070C0"/>
                </a:solidFill>
              </a:rPr>
              <a:t>高压，低压（正负？），光纤</a:t>
            </a:r>
            <a:endParaRPr lang="en-US" altLang="zh-CN" dirty="0" smtClean="0">
              <a:solidFill>
                <a:srgbClr val="0070C0"/>
              </a:solidFill>
            </a:endParaRPr>
          </a:p>
          <a:p>
            <a:pPr lvl="1"/>
            <a:r>
              <a:rPr lang="zh-CN" altLang="en-US" dirty="0" smtClean="0"/>
              <a:t>电缆双向走向，</a:t>
            </a:r>
            <a:r>
              <a:rPr lang="zh-CN" altLang="en-US" dirty="0" smtClean="0">
                <a:solidFill>
                  <a:srgbClr val="FF0000"/>
                </a:solidFill>
              </a:rPr>
              <a:t>每端</a:t>
            </a:r>
            <a:r>
              <a:rPr lang="en-US" altLang="zh-CN" dirty="0" smtClean="0">
                <a:solidFill>
                  <a:srgbClr val="FF0000"/>
                </a:solidFill>
              </a:rPr>
              <a:t>240</a:t>
            </a:r>
            <a:r>
              <a:rPr lang="zh-CN" altLang="en-US" dirty="0" smtClean="0">
                <a:solidFill>
                  <a:srgbClr val="FF0000"/>
                </a:solidFill>
              </a:rPr>
              <a:t>根</a:t>
            </a:r>
            <a:r>
              <a:rPr lang="zh-CN" altLang="en-US" dirty="0" smtClean="0"/>
              <a:t>（平均方案）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电缆双向走向，一端</a:t>
            </a:r>
            <a:r>
              <a:rPr lang="en-US" altLang="zh-CN" dirty="0" smtClean="0"/>
              <a:t>224</a:t>
            </a:r>
            <a:r>
              <a:rPr lang="zh-CN" altLang="en-US" dirty="0" smtClean="0"/>
              <a:t>根，一端</a:t>
            </a:r>
            <a:r>
              <a:rPr lang="en-US" altLang="zh-CN" dirty="0" smtClean="0"/>
              <a:t>256</a:t>
            </a:r>
            <a:r>
              <a:rPr lang="zh-CN" altLang="en-US" dirty="0" smtClean="0"/>
              <a:t>根</a:t>
            </a:r>
            <a:endParaRPr lang="en-US" altLang="zh-CN" dirty="0" smtClean="0"/>
          </a:p>
          <a:p>
            <a:r>
              <a:rPr lang="zh-CN" altLang="en-US" dirty="0" smtClean="0"/>
              <a:t>未确定电缆：</a:t>
            </a:r>
            <a:r>
              <a:rPr lang="zh-CN" altLang="en-US" dirty="0" smtClean="0">
                <a:solidFill>
                  <a:srgbClr val="FF0000"/>
                </a:solidFill>
              </a:rPr>
              <a:t>刻度方案</a:t>
            </a:r>
            <a:endParaRPr lang="zh-CN" altLang="en-US" dirty="0">
              <a:solidFill>
                <a:srgbClr val="FF0000"/>
              </a:solidFill>
            </a:endParaRPr>
          </a:p>
        </p:txBody>
      </p:sp>
      <p:pic>
        <p:nvPicPr>
          <p:cNvPr id="4" name="内容占位符 7">
            <a:extLst>
              <a:ext uri="{FF2B5EF4-FFF2-40B4-BE49-F238E27FC236}">
                <a16:creationId xmlns:a16="http://schemas.microsoft.com/office/drawing/2014/main" xmlns="" id="{CFF53336-B5D5-4B50-961C-A43F90418A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2695" y="1422198"/>
            <a:ext cx="2301786" cy="982196"/>
          </a:xfrm>
          <a:prstGeom prst="rect">
            <a:avLst/>
          </a:prstGeom>
        </p:spPr>
      </p:pic>
      <p:graphicFrame>
        <p:nvGraphicFramePr>
          <p:cNvPr id="6" name="表格 5">
            <a:extLst>
              <a:ext uri="{FF2B5EF4-FFF2-40B4-BE49-F238E27FC236}">
                <a16:creationId xmlns:a16="http://schemas.microsoft.com/office/drawing/2014/main" xmlns="" id="{616F86A8-51F5-4518-9340-A704EDF3C362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0236708" y="2057774"/>
          <a:ext cx="1712751" cy="389492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70917">
                  <a:extLst>
                    <a:ext uri="{9D8B030D-6E8A-4147-A177-3AD203B41FA5}">
                      <a16:colId xmlns:a16="http://schemas.microsoft.com/office/drawing/2014/main" xmlns="" val="2689550231"/>
                    </a:ext>
                  </a:extLst>
                </a:gridCol>
                <a:gridCol w="570917">
                  <a:extLst>
                    <a:ext uri="{9D8B030D-6E8A-4147-A177-3AD203B41FA5}">
                      <a16:colId xmlns:a16="http://schemas.microsoft.com/office/drawing/2014/main" xmlns="" val="4081684737"/>
                    </a:ext>
                  </a:extLst>
                </a:gridCol>
                <a:gridCol w="570917">
                  <a:extLst>
                    <a:ext uri="{9D8B030D-6E8A-4147-A177-3AD203B41FA5}">
                      <a16:colId xmlns:a16="http://schemas.microsoft.com/office/drawing/2014/main" xmlns="" val="1925569648"/>
                    </a:ext>
                  </a:extLst>
                </a:gridCol>
              </a:tblGrid>
              <a:tr h="241942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000" baseline="0" dirty="0">
                          <a:latin typeface="Calibri" panose="020F0502020204030204" pitchFamily="34" charset="0"/>
                          <a:ea typeface="黑体" panose="02010609060101010101" pitchFamily="49" charset="-122"/>
                        </a:rPr>
                        <a:t>层数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000" baseline="0" dirty="0">
                          <a:latin typeface="Calibri" panose="020F0502020204030204" pitchFamily="34" charset="0"/>
                          <a:ea typeface="黑体" panose="02010609060101010101" pitchFamily="49" charset="-122"/>
                        </a:rPr>
                        <a:t>反梯形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000" baseline="0" dirty="0">
                          <a:latin typeface="Calibri" panose="020F0502020204030204" pitchFamily="34" charset="0"/>
                          <a:ea typeface="黑体" panose="02010609060101010101" pitchFamily="49" charset="-122"/>
                        </a:rPr>
                        <a:t>正梯形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28915942"/>
                  </a:ext>
                </a:extLst>
              </a:tr>
              <a:tr h="260792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baseline="0" dirty="0">
                          <a:latin typeface="Calibri" panose="020F0502020204030204" pitchFamily="34" charset="0"/>
                          <a:ea typeface="黑体" panose="02010609060101010101" pitchFamily="49" charset="-122"/>
                        </a:rPr>
                        <a:t>2</a:t>
                      </a:r>
                      <a:endParaRPr lang="zh-CN" altLang="en-US" sz="1000" baseline="0" dirty="0">
                        <a:latin typeface="Calibri" panose="020F0502020204030204" pitchFamily="34" charset="0"/>
                        <a:ea typeface="黑体" panose="02010609060101010101" pitchFamily="49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baseline="0" dirty="0">
                          <a:latin typeface="Calibri" panose="020F0502020204030204" pitchFamily="34" charset="0"/>
                          <a:ea typeface="黑体" panose="02010609060101010101" pitchFamily="49" charset="-122"/>
                        </a:rPr>
                        <a:t>27</a:t>
                      </a:r>
                      <a:endParaRPr lang="zh-CN" altLang="en-US" sz="1000" baseline="0" dirty="0">
                        <a:latin typeface="Calibri" panose="020F0502020204030204" pitchFamily="34" charset="0"/>
                        <a:ea typeface="黑体" panose="02010609060101010101" pitchFamily="49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baseline="0" dirty="0">
                          <a:latin typeface="Calibri" panose="020F0502020204030204" pitchFamily="34" charset="0"/>
                          <a:ea typeface="黑体" panose="02010609060101010101" pitchFamily="49" charset="-122"/>
                        </a:rPr>
                        <a:t>39</a:t>
                      </a:r>
                      <a:endParaRPr lang="zh-CN" altLang="en-US" sz="1000" baseline="0" dirty="0">
                        <a:latin typeface="Calibri" panose="020F0502020204030204" pitchFamily="34" charset="0"/>
                        <a:ea typeface="黑体" panose="02010609060101010101" pitchFamily="49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26325703"/>
                  </a:ext>
                </a:extLst>
              </a:tr>
              <a:tr h="260792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baseline="0" dirty="0">
                          <a:latin typeface="Calibri" panose="020F0502020204030204" pitchFamily="34" charset="0"/>
                          <a:ea typeface="黑体" panose="02010609060101010101" pitchFamily="49" charset="-122"/>
                        </a:rPr>
                        <a:t>4</a:t>
                      </a:r>
                      <a:endParaRPr lang="zh-CN" altLang="en-US" sz="1000" baseline="0" dirty="0">
                        <a:latin typeface="Calibri" panose="020F0502020204030204" pitchFamily="34" charset="0"/>
                        <a:ea typeface="黑体" panose="02010609060101010101" pitchFamily="49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baseline="0" dirty="0">
                          <a:latin typeface="Calibri" panose="020F0502020204030204" pitchFamily="34" charset="0"/>
                          <a:ea typeface="黑体" panose="02010609060101010101" pitchFamily="49" charset="-122"/>
                        </a:rPr>
                        <a:t>29</a:t>
                      </a:r>
                      <a:endParaRPr lang="zh-CN" altLang="en-US" sz="1000" baseline="0" dirty="0">
                        <a:latin typeface="Calibri" panose="020F0502020204030204" pitchFamily="34" charset="0"/>
                        <a:ea typeface="黑体" panose="02010609060101010101" pitchFamily="49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baseline="0" dirty="0">
                          <a:latin typeface="Calibri" panose="020F0502020204030204" pitchFamily="34" charset="0"/>
                          <a:ea typeface="黑体" panose="02010609060101010101" pitchFamily="49" charset="-122"/>
                        </a:rPr>
                        <a:t>37</a:t>
                      </a:r>
                      <a:endParaRPr lang="zh-CN" altLang="en-US" sz="1000" baseline="0" dirty="0">
                        <a:latin typeface="Calibri" panose="020F0502020204030204" pitchFamily="34" charset="0"/>
                        <a:ea typeface="黑体" panose="02010609060101010101" pitchFamily="49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5660976"/>
                  </a:ext>
                </a:extLst>
              </a:tr>
              <a:tr h="26079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baseline="0" dirty="0">
                          <a:latin typeface="Calibri" panose="020F0502020204030204" pitchFamily="34" charset="0"/>
                          <a:ea typeface="黑体" panose="02010609060101010101" pitchFamily="49" charset="-122"/>
                        </a:rPr>
                        <a:t>6</a:t>
                      </a:r>
                      <a:endParaRPr lang="zh-CN" altLang="en-US" sz="1000" baseline="0" dirty="0">
                        <a:latin typeface="Calibri" panose="020F0502020204030204" pitchFamily="34" charset="0"/>
                        <a:ea typeface="黑体" panose="02010609060101010101" pitchFamily="49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baseline="0" dirty="0">
                          <a:latin typeface="Calibri" panose="020F0502020204030204" pitchFamily="34" charset="0"/>
                          <a:ea typeface="黑体" panose="02010609060101010101" pitchFamily="49" charset="-122"/>
                        </a:rPr>
                        <a:t>29</a:t>
                      </a:r>
                      <a:endParaRPr lang="zh-CN" altLang="en-US" sz="1000" baseline="0" dirty="0">
                        <a:latin typeface="Calibri" panose="020F0502020204030204" pitchFamily="34" charset="0"/>
                        <a:ea typeface="黑体" panose="02010609060101010101" pitchFamily="49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baseline="0" dirty="0">
                          <a:latin typeface="Calibri" panose="020F0502020204030204" pitchFamily="34" charset="0"/>
                          <a:ea typeface="黑体" panose="02010609060101010101" pitchFamily="49" charset="-122"/>
                        </a:rPr>
                        <a:t>37</a:t>
                      </a:r>
                      <a:endParaRPr lang="zh-CN" altLang="en-US" sz="1000" baseline="0" dirty="0">
                        <a:latin typeface="Calibri" panose="020F0502020204030204" pitchFamily="34" charset="0"/>
                        <a:ea typeface="黑体" panose="02010609060101010101" pitchFamily="49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21496538"/>
                  </a:ext>
                </a:extLst>
              </a:tr>
              <a:tr h="26079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baseline="0" dirty="0">
                          <a:latin typeface="Calibri" panose="020F0502020204030204" pitchFamily="34" charset="0"/>
                          <a:ea typeface="黑体" panose="02010609060101010101" pitchFamily="49" charset="-122"/>
                        </a:rPr>
                        <a:t>8</a:t>
                      </a:r>
                      <a:endParaRPr lang="zh-CN" altLang="en-US" sz="1000" baseline="0" dirty="0">
                        <a:latin typeface="Calibri" panose="020F0502020204030204" pitchFamily="34" charset="0"/>
                        <a:ea typeface="黑体" panose="02010609060101010101" pitchFamily="49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baseline="0" dirty="0">
                          <a:latin typeface="Calibri" panose="020F0502020204030204" pitchFamily="34" charset="0"/>
                          <a:ea typeface="黑体" panose="02010609060101010101" pitchFamily="49" charset="-122"/>
                        </a:rPr>
                        <a:t>31</a:t>
                      </a:r>
                      <a:endParaRPr lang="zh-CN" altLang="en-US" sz="1000" baseline="0" dirty="0">
                        <a:latin typeface="Calibri" panose="020F0502020204030204" pitchFamily="34" charset="0"/>
                        <a:ea typeface="黑体" panose="02010609060101010101" pitchFamily="49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baseline="0" dirty="0">
                          <a:latin typeface="Calibri" panose="020F0502020204030204" pitchFamily="34" charset="0"/>
                          <a:ea typeface="黑体" panose="02010609060101010101" pitchFamily="49" charset="-122"/>
                        </a:rPr>
                        <a:t>37</a:t>
                      </a:r>
                      <a:endParaRPr lang="zh-CN" altLang="en-US" sz="1000" baseline="0" dirty="0">
                        <a:latin typeface="Calibri" panose="020F0502020204030204" pitchFamily="34" charset="0"/>
                        <a:ea typeface="黑体" panose="02010609060101010101" pitchFamily="49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1881418"/>
                  </a:ext>
                </a:extLst>
              </a:tr>
              <a:tr h="26079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baseline="0" dirty="0">
                          <a:latin typeface="Calibri" panose="020F0502020204030204" pitchFamily="34" charset="0"/>
                          <a:ea typeface="黑体" panose="02010609060101010101" pitchFamily="49" charset="-122"/>
                        </a:rPr>
                        <a:t>10</a:t>
                      </a:r>
                      <a:endParaRPr lang="zh-CN" altLang="en-US" sz="1000" baseline="0" dirty="0">
                        <a:latin typeface="Calibri" panose="020F0502020204030204" pitchFamily="34" charset="0"/>
                        <a:ea typeface="黑体" panose="02010609060101010101" pitchFamily="49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baseline="0" dirty="0">
                          <a:latin typeface="Calibri" panose="020F0502020204030204" pitchFamily="34" charset="0"/>
                          <a:ea typeface="黑体" panose="02010609060101010101" pitchFamily="49" charset="-122"/>
                        </a:rPr>
                        <a:t>31</a:t>
                      </a:r>
                      <a:endParaRPr lang="zh-CN" altLang="en-US" sz="1000" baseline="0" dirty="0">
                        <a:latin typeface="Calibri" panose="020F0502020204030204" pitchFamily="34" charset="0"/>
                        <a:ea typeface="黑体" panose="02010609060101010101" pitchFamily="49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baseline="0" dirty="0">
                          <a:latin typeface="Calibri" panose="020F0502020204030204" pitchFamily="34" charset="0"/>
                          <a:ea typeface="黑体" panose="02010609060101010101" pitchFamily="49" charset="-122"/>
                        </a:rPr>
                        <a:t>37</a:t>
                      </a:r>
                      <a:endParaRPr lang="zh-CN" altLang="en-US" sz="1000" baseline="0" dirty="0">
                        <a:latin typeface="Calibri" panose="020F0502020204030204" pitchFamily="34" charset="0"/>
                        <a:ea typeface="黑体" panose="02010609060101010101" pitchFamily="49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00250037"/>
                  </a:ext>
                </a:extLst>
              </a:tr>
              <a:tr h="260792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baseline="0" dirty="0">
                          <a:latin typeface="Calibri" panose="020F0502020204030204" pitchFamily="34" charset="0"/>
                          <a:ea typeface="黑体" panose="02010609060101010101" pitchFamily="49" charset="-122"/>
                        </a:rPr>
                        <a:t>12</a:t>
                      </a:r>
                      <a:endParaRPr lang="zh-CN" altLang="en-US" sz="1000" baseline="0" dirty="0">
                        <a:latin typeface="Calibri" panose="020F0502020204030204" pitchFamily="34" charset="0"/>
                        <a:ea typeface="黑体" panose="02010609060101010101" pitchFamily="49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baseline="0" dirty="0">
                          <a:latin typeface="Calibri" panose="020F0502020204030204" pitchFamily="34" charset="0"/>
                          <a:ea typeface="黑体" panose="02010609060101010101" pitchFamily="49" charset="-122"/>
                        </a:rPr>
                        <a:t>33</a:t>
                      </a:r>
                      <a:endParaRPr lang="zh-CN" altLang="en-US" sz="1000" baseline="0" dirty="0">
                        <a:latin typeface="Calibri" panose="020F0502020204030204" pitchFamily="34" charset="0"/>
                        <a:ea typeface="黑体" panose="02010609060101010101" pitchFamily="49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baseline="0" dirty="0">
                          <a:latin typeface="Calibri" panose="020F0502020204030204" pitchFamily="34" charset="0"/>
                          <a:ea typeface="黑体" panose="02010609060101010101" pitchFamily="49" charset="-122"/>
                        </a:rPr>
                        <a:t>37</a:t>
                      </a:r>
                      <a:endParaRPr lang="zh-CN" altLang="en-US" sz="1000" baseline="0" dirty="0">
                        <a:latin typeface="Calibri" panose="020F0502020204030204" pitchFamily="34" charset="0"/>
                        <a:ea typeface="黑体" panose="02010609060101010101" pitchFamily="49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3856727"/>
                  </a:ext>
                </a:extLst>
              </a:tr>
              <a:tr h="260792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baseline="0" dirty="0">
                          <a:latin typeface="Calibri" panose="020F0502020204030204" pitchFamily="34" charset="0"/>
                          <a:ea typeface="黑体" panose="02010609060101010101" pitchFamily="49" charset="-122"/>
                        </a:rPr>
                        <a:t>14</a:t>
                      </a:r>
                      <a:endParaRPr lang="zh-CN" altLang="en-US" sz="1000" baseline="0" dirty="0">
                        <a:latin typeface="Calibri" panose="020F0502020204030204" pitchFamily="34" charset="0"/>
                        <a:ea typeface="黑体" panose="02010609060101010101" pitchFamily="49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baseline="0" dirty="0">
                          <a:latin typeface="Calibri" panose="020F0502020204030204" pitchFamily="34" charset="0"/>
                          <a:ea typeface="黑体" panose="02010609060101010101" pitchFamily="49" charset="-122"/>
                        </a:rPr>
                        <a:t>35</a:t>
                      </a:r>
                      <a:endParaRPr lang="zh-CN" altLang="en-US" sz="1000" baseline="0" dirty="0">
                        <a:latin typeface="Calibri" panose="020F0502020204030204" pitchFamily="34" charset="0"/>
                        <a:ea typeface="黑体" panose="02010609060101010101" pitchFamily="49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baseline="0" dirty="0">
                          <a:latin typeface="Calibri" panose="020F0502020204030204" pitchFamily="34" charset="0"/>
                          <a:ea typeface="黑体" panose="02010609060101010101" pitchFamily="49" charset="-122"/>
                        </a:rPr>
                        <a:t>35</a:t>
                      </a:r>
                      <a:endParaRPr lang="zh-CN" altLang="en-US" sz="1000" baseline="0" dirty="0">
                        <a:latin typeface="Calibri" panose="020F0502020204030204" pitchFamily="34" charset="0"/>
                        <a:ea typeface="黑体" panose="02010609060101010101" pitchFamily="49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83785731"/>
                  </a:ext>
                </a:extLst>
              </a:tr>
              <a:tr h="260792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baseline="0" dirty="0">
                          <a:latin typeface="Calibri" panose="020F0502020204030204" pitchFamily="34" charset="0"/>
                          <a:ea typeface="黑体" panose="02010609060101010101" pitchFamily="49" charset="-122"/>
                        </a:rPr>
                        <a:t>16</a:t>
                      </a:r>
                      <a:endParaRPr lang="zh-CN" altLang="en-US" sz="1000" baseline="0" dirty="0">
                        <a:latin typeface="Calibri" panose="020F0502020204030204" pitchFamily="34" charset="0"/>
                        <a:ea typeface="黑体" panose="02010609060101010101" pitchFamily="49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baseline="0" dirty="0">
                          <a:latin typeface="Calibri" panose="020F0502020204030204" pitchFamily="34" charset="0"/>
                          <a:ea typeface="黑体" panose="02010609060101010101" pitchFamily="49" charset="-122"/>
                        </a:rPr>
                        <a:t>35</a:t>
                      </a:r>
                      <a:endParaRPr lang="zh-CN" altLang="en-US" sz="1000" baseline="0" dirty="0">
                        <a:latin typeface="Calibri" panose="020F0502020204030204" pitchFamily="34" charset="0"/>
                        <a:ea typeface="黑体" panose="02010609060101010101" pitchFamily="49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baseline="0" dirty="0">
                          <a:latin typeface="Calibri" panose="020F0502020204030204" pitchFamily="34" charset="0"/>
                          <a:ea typeface="黑体" panose="02010609060101010101" pitchFamily="49" charset="-122"/>
                        </a:rPr>
                        <a:t>35</a:t>
                      </a:r>
                      <a:endParaRPr lang="zh-CN" altLang="en-US" sz="1000" baseline="0" dirty="0">
                        <a:latin typeface="Calibri" panose="020F0502020204030204" pitchFamily="34" charset="0"/>
                        <a:ea typeface="黑体" panose="02010609060101010101" pitchFamily="49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82769420"/>
                  </a:ext>
                </a:extLst>
              </a:tr>
              <a:tr h="260792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baseline="0" dirty="0">
                          <a:latin typeface="Calibri" panose="020F0502020204030204" pitchFamily="34" charset="0"/>
                          <a:ea typeface="黑体" panose="02010609060101010101" pitchFamily="49" charset="-122"/>
                        </a:rPr>
                        <a:t>18</a:t>
                      </a:r>
                      <a:endParaRPr lang="zh-CN" altLang="en-US" sz="1000" baseline="0" dirty="0">
                        <a:latin typeface="Calibri" panose="020F0502020204030204" pitchFamily="34" charset="0"/>
                        <a:ea typeface="黑体" panose="02010609060101010101" pitchFamily="49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37</a:t>
                      </a:r>
                      <a:endParaRPr lang="zh-CN" altLang="en-US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baseline="0" dirty="0">
                          <a:latin typeface="Calibri" panose="020F0502020204030204" pitchFamily="34" charset="0"/>
                          <a:ea typeface="黑体" panose="02010609060101010101" pitchFamily="49" charset="-122"/>
                        </a:rPr>
                        <a:t>35</a:t>
                      </a:r>
                      <a:endParaRPr lang="zh-CN" altLang="en-US" sz="1000" baseline="0" dirty="0">
                        <a:latin typeface="Calibri" panose="020F0502020204030204" pitchFamily="34" charset="0"/>
                        <a:ea typeface="黑体" panose="02010609060101010101" pitchFamily="49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49681241"/>
                  </a:ext>
                </a:extLst>
              </a:tr>
              <a:tr h="260792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baseline="0" dirty="0">
                          <a:latin typeface="Calibri" panose="020F0502020204030204" pitchFamily="34" charset="0"/>
                          <a:ea typeface="黑体" panose="02010609060101010101" pitchFamily="49" charset="-122"/>
                        </a:rPr>
                        <a:t>20</a:t>
                      </a:r>
                      <a:endParaRPr lang="zh-CN" altLang="en-US" sz="1000" baseline="0" dirty="0">
                        <a:latin typeface="Calibri" panose="020F0502020204030204" pitchFamily="34" charset="0"/>
                        <a:ea typeface="黑体" panose="02010609060101010101" pitchFamily="49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baseline="0" dirty="0">
                          <a:latin typeface="Calibri" panose="020F0502020204030204" pitchFamily="34" charset="0"/>
                          <a:ea typeface="黑体" panose="02010609060101010101" pitchFamily="49" charset="-122"/>
                        </a:rPr>
                        <a:t>37</a:t>
                      </a:r>
                      <a:endParaRPr lang="zh-CN" altLang="en-US" sz="1000" baseline="0" dirty="0">
                        <a:latin typeface="Calibri" panose="020F0502020204030204" pitchFamily="34" charset="0"/>
                        <a:ea typeface="黑体" panose="02010609060101010101" pitchFamily="49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baseline="0" dirty="0">
                          <a:latin typeface="Calibri" panose="020F0502020204030204" pitchFamily="34" charset="0"/>
                          <a:ea typeface="黑体" panose="02010609060101010101" pitchFamily="49" charset="-122"/>
                        </a:rPr>
                        <a:t>35</a:t>
                      </a:r>
                      <a:endParaRPr lang="zh-CN" altLang="en-US" sz="1000" baseline="0" dirty="0">
                        <a:latin typeface="Calibri" panose="020F0502020204030204" pitchFamily="34" charset="0"/>
                        <a:ea typeface="黑体" panose="02010609060101010101" pitchFamily="49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30081029"/>
                  </a:ext>
                </a:extLst>
              </a:tr>
              <a:tr h="260792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baseline="0" dirty="0">
                          <a:latin typeface="Calibri" panose="020F0502020204030204" pitchFamily="34" charset="0"/>
                          <a:ea typeface="黑体" panose="02010609060101010101" pitchFamily="49" charset="-122"/>
                        </a:rPr>
                        <a:t>22</a:t>
                      </a:r>
                      <a:endParaRPr lang="zh-CN" altLang="en-US" sz="1000" baseline="0" dirty="0">
                        <a:latin typeface="Calibri" panose="020F0502020204030204" pitchFamily="34" charset="0"/>
                        <a:ea typeface="黑体" panose="02010609060101010101" pitchFamily="49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baseline="0" dirty="0">
                          <a:latin typeface="Calibri" panose="020F0502020204030204" pitchFamily="34" charset="0"/>
                          <a:ea typeface="黑体" panose="02010609060101010101" pitchFamily="49" charset="-122"/>
                        </a:rPr>
                        <a:t>39</a:t>
                      </a:r>
                      <a:endParaRPr lang="zh-CN" altLang="en-US" sz="1000" baseline="0" dirty="0">
                        <a:latin typeface="Calibri" panose="020F0502020204030204" pitchFamily="34" charset="0"/>
                        <a:ea typeface="黑体" panose="02010609060101010101" pitchFamily="49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baseline="0" dirty="0">
                          <a:latin typeface="Calibri" panose="020F0502020204030204" pitchFamily="34" charset="0"/>
                          <a:ea typeface="黑体" panose="02010609060101010101" pitchFamily="49" charset="-122"/>
                        </a:rPr>
                        <a:t>33</a:t>
                      </a:r>
                      <a:endParaRPr lang="zh-CN" altLang="en-US" sz="1000" baseline="0" dirty="0">
                        <a:latin typeface="Calibri" panose="020F0502020204030204" pitchFamily="34" charset="0"/>
                        <a:ea typeface="黑体" panose="02010609060101010101" pitchFamily="49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69628986"/>
                  </a:ext>
                </a:extLst>
              </a:tr>
              <a:tr h="260792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baseline="0" dirty="0">
                          <a:latin typeface="Calibri" panose="020F0502020204030204" pitchFamily="34" charset="0"/>
                          <a:ea typeface="黑体" panose="02010609060101010101" pitchFamily="49" charset="-122"/>
                        </a:rPr>
                        <a:t>24</a:t>
                      </a:r>
                      <a:endParaRPr lang="zh-CN" altLang="en-US" sz="1000" baseline="0" dirty="0">
                        <a:latin typeface="Calibri" panose="020F0502020204030204" pitchFamily="34" charset="0"/>
                        <a:ea typeface="黑体" panose="02010609060101010101" pitchFamily="49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baseline="0" dirty="0">
                          <a:latin typeface="Calibri" panose="020F0502020204030204" pitchFamily="34" charset="0"/>
                          <a:ea typeface="黑体" panose="02010609060101010101" pitchFamily="49" charset="-122"/>
                        </a:rPr>
                        <a:t>41</a:t>
                      </a:r>
                      <a:endParaRPr lang="zh-CN" altLang="en-US" sz="1000" baseline="0" dirty="0">
                        <a:latin typeface="Calibri" panose="020F0502020204030204" pitchFamily="34" charset="0"/>
                        <a:ea typeface="黑体" panose="02010609060101010101" pitchFamily="49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baseline="0" dirty="0">
                          <a:latin typeface="Calibri" panose="020F0502020204030204" pitchFamily="34" charset="0"/>
                          <a:ea typeface="黑体" panose="02010609060101010101" pitchFamily="49" charset="-122"/>
                        </a:rPr>
                        <a:t>33</a:t>
                      </a:r>
                      <a:endParaRPr lang="zh-CN" altLang="en-US" sz="1000" baseline="0" dirty="0">
                        <a:latin typeface="Calibri" panose="020F0502020204030204" pitchFamily="34" charset="0"/>
                        <a:ea typeface="黑体" panose="02010609060101010101" pitchFamily="49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25940483"/>
                  </a:ext>
                </a:extLst>
              </a:tr>
              <a:tr h="260792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baseline="0" dirty="0">
                          <a:latin typeface="Calibri" panose="020F0502020204030204" pitchFamily="34" charset="0"/>
                          <a:ea typeface="黑体" panose="02010609060101010101" pitchFamily="49" charset="-122"/>
                        </a:rPr>
                        <a:t>26</a:t>
                      </a:r>
                      <a:endParaRPr lang="zh-CN" altLang="en-US" sz="1000" baseline="0" dirty="0">
                        <a:latin typeface="Calibri" panose="020F0502020204030204" pitchFamily="34" charset="0"/>
                        <a:ea typeface="黑体" panose="02010609060101010101" pitchFamily="49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baseline="0" dirty="0">
                          <a:latin typeface="Calibri" panose="020F0502020204030204" pitchFamily="34" charset="0"/>
                          <a:ea typeface="黑体" panose="02010609060101010101" pitchFamily="49" charset="-122"/>
                        </a:rPr>
                        <a:t>41</a:t>
                      </a:r>
                      <a:endParaRPr lang="zh-CN" altLang="en-US" sz="1000" baseline="0" dirty="0">
                        <a:latin typeface="Calibri" panose="020F0502020204030204" pitchFamily="34" charset="0"/>
                        <a:ea typeface="黑体" panose="02010609060101010101" pitchFamily="49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baseline="0" dirty="0">
                          <a:latin typeface="Calibri" panose="020F0502020204030204" pitchFamily="34" charset="0"/>
                          <a:ea typeface="黑体" panose="02010609060101010101" pitchFamily="49" charset="-122"/>
                        </a:rPr>
                        <a:t>33</a:t>
                      </a:r>
                      <a:endParaRPr lang="zh-CN" altLang="en-US" sz="1000" baseline="0" dirty="0">
                        <a:latin typeface="Calibri" panose="020F0502020204030204" pitchFamily="34" charset="0"/>
                        <a:ea typeface="黑体" panose="02010609060101010101" pitchFamily="49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13927378"/>
                  </a:ext>
                </a:extLst>
              </a:tr>
              <a:tr h="260792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baseline="0" dirty="0">
                          <a:latin typeface="Calibri" panose="020F0502020204030204" pitchFamily="34" charset="0"/>
                          <a:ea typeface="黑体" panose="02010609060101010101" pitchFamily="49" charset="-122"/>
                        </a:rPr>
                        <a:t>28</a:t>
                      </a:r>
                      <a:endParaRPr lang="zh-CN" altLang="en-US" sz="1000" baseline="0" dirty="0">
                        <a:latin typeface="Calibri" panose="020F0502020204030204" pitchFamily="34" charset="0"/>
                        <a:ea typeface="黑体" panose="02010609060101010101" pitchFamily="49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baseline="0" dirty="0">
                          <a:latin typeface="Calibri" panose="020F0502020204030204" pitchFamily="34" charset="0"/>
                          <a:ea typeface="黑体" panose="02010609060101010101" pitchFamily="49" charset="-122"/>
                        </a:rPr>
                        <a:t>43</a:t>
                      </a:r>
                      <a:endParaRPr lang="zh-CN" altLang="en-US" sz="1000" baseline="0" dirty="0">
                        <a:latin typeface="Calibri" panose="020F0502020204030204" pitchFamily="34" charset="0"/>
                        <a:ea typeface="黑体" panose="02010609060101010101" pitchFamily="49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baseline="0" dirty="0">
                          <a:latin typeface="Calibri" panose="020F0502020204030204" pitchFamily="34" charset="0"/>
                          <a:ea typeface="黑体" panose="02010609060101010101" pitchFamily="49" charset="-122"/>
                        </a:rPr>
                        <a:t>33</a:t>
                      </a:r>
                      <a:endParaRPr lang="zh-CN" altLang="en-US" sz="1000" baseline="0" dirty="0">
                        <a:latin typeface="Calibri" panose="020F0502020204030204" pitchFamily="34" charset="0"/>
                        <a:ea typeface="黑体" panose="02010609060101010101" pitchFamily="49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29360829"/>
                  </a:ext>
                </a:extLst>
              </a:tr>
            </a:tbl>
          </a:graphicData>
        </a:graphic>
      </p:graphicFrame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A1349954-4A2E-4FF0-8E57-40A586CC7F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50962" y="43792"/>
            <a:ext cx="1278523" cy="146231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89196" y="379057"/>
            <a:ext cx="1217665" cy="791782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="" xmlns:a16="http://schemas.microsoft.com/office/drawing/2014/main" xmlns:lc="http://schemas.openxmlformats.org/drawingml/2006/lockedCanvas" id="{8D476331-15F2-4525-AF59-E6F15E2BE68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438" t="7042" r="33125" b="3137"/>
          <a:stretch/>
        </p:blipFill>
        <p:spPr>
          <a:xfrm>
            <a:off x="7879592" y="4691922"/>
            <a:ext cx="2022336" cy="167897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C8C0603D-E799-46B9-84F2-C92C2C20BB5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8229" t="15673" r="36979" b="1788"/>
          <a:stretch/>
        </p:blipFill>
        <p:spPr>
          <a:xfrm>
            <a:off x="8000009" y="2888691"/>
            <a:ext cx="1519477" cy="151241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76275" y="293583"/>
            <a:ext cx="3054096" cy="808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9787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altLang="zh-CN" dirty="0" smtClean="0"/>
              <a:t>ECAL</a:t>
            </a:r>
            <a:r>
              <a:rPr lang="zh-CN" altLang="en-US" dirty="0" smtClean="0"/>
              <a:t>电缆估算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1359281"/>
            <a:ext cx="10515600" cy="615823"/>
          </a:xfrm>
        </p:spPr>
        <p:txBody>
          <a:bodyPr/>
          <a:lstStyle/>
          <a:p>
            <a:r>
              <a:rPr lang="en-US" altLang="zh-CN" dirty="0" smtClean="0"/>
              <a:t>ECAL</a:t>
            </a:r>
            <a:r>
              <a:rPr lang="zh-CN" altLang="en-US" dirty="0" smtClean="0"/>
              <a:t>端盖排布方式：</a:t>
            </a:r>
            <a:r>
              <a:rPr lang="zh-CN" altLang="en-US" dirty="0" smtClean="0">
                <a:solidFill>
                  <a:srgbClr val="FF0000"/>
                </a:solidFill>
              </a:rPr>
              <a:t>待确认</a:t>
            </a:r>
            <a:endParaRPr lang="zh-CN" altLang="en-US" dirty="0">
              <a:solidFill>
                <a:srgbClr val="FF0000"/>
              </a:solidFill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="" xmlns:a16="http://schemas.microsoft.com/office/drawing/2014/main" xmlns:lc="http://schemas.openxmlformats.org/drawingml/2006/lockedCanvas" id="{AAA53E6D-C1BC-4FC9-8F92-A18CE4DBA17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247" t="13496" r="35777" b="8554"/>
          <a:stretch/>
        </p:blipFill>
        <p:spPr>
          <a:xfrm>
            <a:off x="989392" y="2243184"/>
            <a:ext cx="3848992" cy="3926112"/>
          </a:xfrm>
          <a:prstGeom prst="rect">
            <a:avLst/>
          </a:prstGeom>
        </p:spPr>
      </p:pic>
      <p:grpSp>
        <p:nvGrpSpPr>
          <p:cNvPr id="5" name="组合 4">
            <a:extLst>
              <a:ext uri="{FF2B5EF4-FFF2-40B4-BE49-F238E27FC236}">
                <a16:creationId xmlns:a16="http://schemas.microsoft.com/office/drawing/2014/main" xmlns="" xmlns:lc="http://schemas.openxmlformats.org/drawingml/2006/lockedCanvas" id="{52B8A1A5-CFA7-44F6-BA2A-64A0FBB76B03}"/>
              </a:ext>
            </a:extLst>
          </p:cNvPr>
          <p:cNvGrpSpPr/>
          <p:nvPr/>
        </p:nvGrpSpPr>
        <p:grpSpPr>
          <a:xfrm>
            <a:off x="5984748" y="2089513"/>
            <a:ext cx="4038026" cy="4155948"/>
            <a:chOff x="461727" y="565694"/>
            <a:chExt cx="4269100" cy="4278202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xmlns="" xmlns:lc="http://schemas.openxmlformats.org/drawingml/2006/lockedCanvas" id="{E1B53406-BE25-4F3C-99A0-032B89A150B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1237" t="18986" r="36097" b="5062"/>
            <a:stretch/>
          </p:blipFill>
          <p:spPr>
            <a:xfrm>
              <a:off x="588475" y="805758"/>
              <a:ext cx="4142352" cy="3938258"/>
            </a:xfrm>
            <a:prstGeom prst="rect">
              <a:avLst/>
            </a:prstGeom>
          </p:spPr>
        </p:pic>
        <p:cxnSp>
          <p:nvCxnSpPr>
            <p:cNvPr id="7" name="直接连接符 6">
              <a:extLst>
                <a:ext uri="{FF2B5EF4-FFF2-40B4-BE49-F238E27FC236}">
                  <a16:creationId xmlns:a16="http://schemas.microsoft.com/office/drawing/2014/main" xmlns="" xmlns:lc="http://schemas.openxmlformats.org/drawingml/2006/lockedCanvas" id="{247EC7F4-B0EE-4E11-A7A3-F3ECD0320E03}"/>
                </a:ext>
              </a:extLst>
            </p:cNvPr>
            <p:cNvCxnSpPr>
              <a:cxnSpLocks/>
            </p:cNvCxnSpPr>
            <p:nvPr/>
          </p:nvCxnSpPr>
          <p:spPr>
            <a:xfrm>
              <a:off x="2587223" y="565694"/>
              <a:ext cx="0" cy="4278202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" name="直接连接符 7">
              <a:extLst>
                <a:ext uri="{FF2B5EF4-FFF2-40B4-BE49-F238E27FC236}">
                  <a16:creationId xmlns:a16="http://schemas.microsoft.com/office/drawing/2014/main" xmlns="" xmlns:lc="http://schemas.openxmlformats.org/drawingml/2006/lockedCanvas" id="{9FEF57DE-491A-4393-AD99-3690BB52E72A}"/>
                </a:ext>
              </a:extLst>
            </p:cNvPr>
            <p:cNvCxnSpPr>
              <a:cxnSpLocks/>
              <a:endCxn id="6" idx="3"/>
            </p:cNvCxnSpPr>
            <p:nvPr/>
          </p:nvCxnSpPr>
          <p:spPr>
            <a:xfrm>
              <a:off x="461727" y="2774886"/>
              <a:ext cx="4269100" cy="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" name="直接连接符 8">
              <a:extLst>
                <a:ext uri="{FF2B5EF4-FFF2-40B4-BE49-F238E27FC236}">
                  <a16:creationId xmlns:a16="http://schemas.microsoft.com/office/drawing/2014/main" xmlns="" xmlns:lc="http://schemas.openxmlformats.org/drawingml/2006/lockedCanvas" id="{A33C1557-E4D7-4B0C-8B6A-4F6AFD2A76A8}"/>
                </a:ext>
              </a:extLst>
            </p:cNvPr>
            <p:cNvCxnSpPr>
              <a:cxnSpLocks/>
            </p:cNvCxnSpPr>
            <p:nvPr/>
          </p:nvCxnSpPr>
          <p:spPr>
            <a:xfrm>
              <a:off x="2957442" y="705877"/>
              <a:ext cx="5475" cy="1684609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" name="直接连接符 9">
              <a:extLst>
                <a:ext uri="{FF2B5EF4-FFF2-40B4-BE49-F238E27FC236}">
                  <a16:creationId xmlns:a16="http://schemas.microsoft.com/office/drawing/2014/main" xmlns="" xmlns:lc="http://schemas.openxmlformats.org/drawingml/2006/lockedCanvas" id="{4B6DA7C2-B527-4332-9D20-8E7D7689591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957442" y="2390486"/>
              <a:ext cx="1659825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" name="直接连接符 10">
              <a:extLst>
                <a:ext uri="{FF2B5EF4-FFF2-40B4-BE49-F238E27FC236}">
                  <a16:creationId xmlns:a16="http://schemas.microsoft.com/office/drawing/2014/main" xmlns="" xmlns:lc="http://schemas.openxmlformats.org/drawingml/2006/lockedCanvas" id="{E9330893-CCE1-4FD4-8F29-623A80D733BB}"/>
                </a:ext>
              </a:extLst>
            </p:cNvPr>
            <p:cNvCxnSpPr>
              <a:cxnSpLocks/>
            </p:cNvCxnSpPr>
            <p:nvPr/>
          </p:nvCxnSpPr>
          <p:spPr>
            <a:xfrm>
              <a:off x="3269219" y="805758"/>
              <a:ext cx="0" cy="1293522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2" name="直接连接符 11">
              <a:extLst>
                <a:ext uri="{FF2B5EF4-FFF2-40B4-BE49-F238E27FC236}">
                  <a16:creationId xmlns:a16="http://schemas.microsoft.com/office/drawing/2014/main" xmlns="" xmlns:lc="http://schemas.openxmlformats.org/drawingml/2006/lockedCanvas" id="{AD7056D5-9C20-4C33-A960-01419943E0A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63745" y="2099280"/>
              <a:ext cx="1217720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" name="直接连接符 12">
              <a:extLst>
                <a:ext uri="{FF2B5EF4-FFF2-40B4-BE49-F238E27FC236}">
                  <a16:creationId xmlns:a16="http://schemas.microsoft.com/office/drawing/2014/main" xmlns="" xmlns:lc="http://schemas.openxmlformats.org/drawingml/2006/lockedCanvas" id="{3A4DEB54-B056-44BE-8C3D-E44354372AD7}"/>
                </a:ext>
              </a:extLst>
            </p:cNvPr>
            <p:cNvCxnSpPr>
              <a:cxnSpLocks/>
            </p:cNvCxnSpPr>
            <p:nvPr/>
          </p:nvCxnSpPr>
          <p:spPr>
            <a:xfrm>
              <a:off x="3534274" y="908106"/>
              <a:ext cx="5475" cy="899969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4" name="直接连接符 13">
              <a:extLst>
                <a:ext uri="{FF2B5EF4-FFF2-40B4-BE49-F238E27FC236}">
                  <a16:creationId xmlns:a16="http://schemas.microsoft.com/office/drawing/2014/main" xmlns="" xmlns:lc="http://schemas.openxmlformats.org/drawingml/2006/lockedCanvas" id="{194ED564-43AF-4957-B445-A6F0A1C532D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534275" y="1808075"/>
              <a:ext cx="874763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5" name="直接连接符 14">
              <a:extLst>
                <a:ext uri="{FF2B5EF4-FFF2-40B4-BE49-F238E27FC236}">
                  <a16:creationId xmlns:a16="http://schemas.microsoft.com/office/drawing/2014/main" xmlns="" xmlns:lc="http://schemas.openxmlformats.org/drawingml/2006/lockedCanvas" id="{F59988D2-2F87-49DC-AA4D-4BB951F16693}"/>
                </a:ext>
              </a:extLst>
            </p:cNvPr>
            <p:cNvCxnSpPr>
              <a:cxnSpLocks/>
            </p:cNvCxnSpPr>
            <p:nvPr/>
          </p:nvCxnSpPr>
          <p:spPr>
            <a:xfrm>
              <a:off x="3746405" y="1061432"/>
              <a:ext cx="0" cy="53669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6" name="直接连接符 15">
              <a:extLst>
                <a:ext uri="{FF2B5EF4-FFF2-40B4-BE49-F238E27FC236}">
                  <a16:creationId xmlns:a16="http://schemas.microsoft.com/office/drawing/2014/main" xmlns="" xmlns:lc="http://schemas.openxmlformats.org/drawingml/2006/lockedCanvas" id="{EA9CEFC8-82AA-4FE5-899D-73515496B6A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740931" y="1598123"/>
              <a:ext cx="577572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17" name="TextBox 1"/>
          <p:cNvSpPr txBox="1"/>
          <p:nvPr/>
        </p:nvSpPr>
        <p:spPr>
          <a:xfrm>
            <a:off x="2489892" y="6245461"/>
            <a:ext cx="957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b="1" dirty="0" smtClean="0"/>
              <a:t>原方案</a:t>
            </a:r>
            <a:endParaRPr lang="zh-CN" altLang="en-US" b="1" dirty="0"/>
          </a:p>
        </p:txBody>
      </p:sp>
      <p:sp>
        <p:nvSpPr>
          <p:cNvPr id="18" name="TextBox 1"/>
          <p:cNvSpPr txBox="1"/>
          <p:nvPr/>
        </p:nvSpPr>
        <p:spPr>
          <a:xfrm>
            <a:off x="7446322" y="6311381"/>
            <a:ext cx="12347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b="1" dirty="0"/>
              <a:t>优化</a:t>
            </a:r>
            <a:r>
              <a:rPr lang="zh-CN" altLang="en-US" b="1" dirty="0" smtClean="0"/>
              <a:t>方案</a:t>
            </a:r>
            <a:endParaRPr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24221529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E3D525D1-9411-4F3D-A9E5-4443B2A643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0389" y="2786565"/>
            <a:ext cx="3457310" cy="1723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0140" y="55127"/>
            <a:ext cx="2916571" cy="28604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altLang="zh-CN" dirty="0" smtClean="0"/>
              <a:t>HCAL</a:t>
            </a:r>
            <a:r>
              <a:rPr lang="zh-CN" altLang="en-US" dirty="0" smtClean="0"/>
              <a:t>电缆估算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16030" y="1187775"/>
            <a:ext cx="6222477" cy="5670225"/>
          </a:xfrm>
        </p:spPr>
        <p:txBody>
          <a:bodyPr>
            <a:normAutofit fontScale="92500" lnSpcReduction="20000"/>
          </a:bodyPr>
          <a:lstStyle/>
          <a:p>
            <a:r>
              <a:rPr lang="en-US" altLang="zh-CN" dirty="0" smtClean="0"/>
              <a:t>HCAL</a:t>
            </a:r>
            <a:r>
              <a:rPr lang="zh-CN" altLang="en-US" dirty="0" smtClean="0"/>
              <a:t>桶部排布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总通道数：</a:t>
            </a:r>
            <a:r>
              <a:rPr lang="en-US" altLang="zh-CN" dirty="0" smtClean="0"/>
              <a:t>338</a:t>
            </a:r>
            <a:r>
              <a:rPr lang="zh-CN" altLang="en-US" dirty="0" smtClean="0"/>
              <a:t>万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分区：</a:t>
            </a:r>
            <a:r>
              <a:rPr lang="en-US" altLang="zh-CN" dirty="0" smtClean="0"/>
              <a:t>16</a:t>
            </a:r>
          </a:p>
          <a:p>
            <a:pPr lvl="1"/>
            <a:r>
              <a:rPr lang="en-US" altLang="zh-CN" dirty="0" smtClean="0"/>
              <a:t>Z</a:t>
            </a:r>
            <a:r>
              <a:rPr lang="zh-CN" altLang="en-US" dirty="0" smtClean="0"/>
              <a:t>向长：</a:t>
            </a:r>
            <a:r>
              <a:rPr lang="en-US" altLang="zh-CN" dirty="0" smtClean="0"/>
              <a:t>6460mm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层数：</a:t>
            </a:r>
            <a:r>
              <a:rPr lang="en-US" altLang="zh-CN" dirty="0" smtClean="0"/>
              <a:t>48</a:t>
            </a:r>
          </a:p>
          <a:p>
            <a:pPr lvl="1"/>
            <a:r>
              <a:rPr lang="en-US" altLang="zh-CN" dirty="0" smtClean="0"/>
              <a:t>Cell</a:t>
            </a:r>
            <a:r>
              <a:rPr lang="zh-CN" altLang="en-US" dirty="0" smtClean="0"/>
              <a:t>尺寸：</a:t>
            </a:r>
            <a:r>
              <a:rPr lang="en-US" altLang="zh-CN" dirty="0" smtClean="0"/>
              <a:t>4*4cm</a:t>
            </a:r>
          </a:p>
          <a:p>
            <a:r>
              <a:rPr lang="zh-CN" altLang="en-US" dirty="0" smtClean="0"/>
              <a:t>电子学板尺寸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Z</a:t>
            </a:r>
            <a:r>
              <a:rPr lang="zh-CN" altLang="en-US" dirty="0" smtClean="0"/>
              <a:t>向：</a:t>
            </a:r>
            <a:r>
              <a:rPr lang="en-US" altLang="zh-CN" dirty="0" smtClean="0"/>
              <a:t>64.6cm（17cell</a:t>
            </a:r>
            <a:r>
              <a:rPr lang="en-US" altLang="zh-CN" dirty="0" smtClean="0"/>
              <a:t>）</a:t>
            </a:r>
          </a:p>
          <a:p>
            <a:pPr lvl="1"/>
            <a:r>
              <a:rPr lang="en-US" altLang="zh-CN" dirty="0" smtClean="0"/>
              <a:t>Phi</a:t>
            </a:r>
            <a:r>
              <a:rPr lang="zh-CN" altLang="en-US" dirty="0" smtClean="0"/>
              <a:t>向：</a:t>
            </a:r>
            <a:r>
              <a:rPr lang="en-US" altLang="zh-CN" dirty="0" smtClean="0"/>
              <a:t>24cm（6cell），28cm（7cell），32cm（8cell）</a:t>
            </a:r>
          </a:p>
          <a:p>
            <a:pPr lvl="1"/>
            <a:r>
              <a:rPr lang="en-US" altLang="zh-CN" dirty="0" smtClean="0"/>
              <a:t>FEE</a:t>
            </a:r>
            <a:r>
              <a:rPr lang="zh-CN" altLang="en-US" dirty="0" smtClean="0"/>
              <a:t>单板最大功耗：</a:t>
            </a:r>
            <a:r>
              <a:rPr lang="en-US" altLang="zh-CN" dirty="0" smtClean="0"/>
              <a:t>17*8*4*20mW=10.88W</a:t>
            </a:r>
            <a:endParaRPr lang="en-US" altLang="zh-CN" dirty="0" smtClean="0"/>
          </a:p>
          <a:p>
            <a:pPr lvl="1"/>
            <a:r>
              <a:rPr lang="zh-CN" altLang="en-US" dirty="0"/>
              <a:t>汇总</a:t>
            </a:r>
            <a:r>
              <a:rPr lang="zh-CN" altLang="en-US" dirty="0" smtClean="0"/>
              <a:t>板最大功耗</a:t>
            </a:r>
            <a:r>
              <a:rPr lang="zh-CN" altLang="en-US" dirty="0" smtClean="0"/>
              <a:t>：</a:t>
            </a:r>
            <a:r>
              <a:rPr lang="en-US" altLang="zh-CN" dirty="0" smtClean="0"/>
              <a:t>10.88*5=</a:t>
            </a:r>
            <a:r>
              <a:rPr lang="en-US" altLang="zh-CN" dirty="0" smtClean="0">
                <a:solidFill>
                  <a:srgbClr val="FF0000"/>
                </a:solidFill>
              </a:rPr>
              <a:t>54.4</a:t>
            </a:r>
            <a:r>
              <a:rPr lang="en-US" altLang="zh-CN" dirty="0" smtClean="0">
                <a:solidFill>
                  <a:srgbClr val="FF0000"/>
                </a:solidFill>
              </a:rPr>
              <a:t>W</a:t>
            </a:r>
            <a:endParaRPr lang="en-US" altLang="zh-CN" dirty="0" smtClean="0">
              <a:solidFill>
                <a:srgbClr val="FF0000"/>
              </a:solidFill>
            </a:endParaRPr>
          </a:p>
          <a:p>
            <a:r>
              <a:rPr lang="zh-CN" altLang="en-US" dirty="0" smtClean="0"/>
              <a:t>桶部电缆数量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电缆类型：</a:t>
            </a:r>
            <a:r>
              <a:rPr lang="zh-CN" altLang="en-US" dirty="0" smtClean="0">
                <a:solidFill>
                  <a:srgbClr val="0070C0"/>
                </a:solidFill>
              </a:rPr>
              <a:t>高压，低压（正负？），光纤</a:t>
            </a:r>
            <a:endParaRPr lang="en-US" altLang="zh-CN" dirty="0" smtClean="0">
              <a:solidFill>
                <a:srgbClr val="0070C0"/>
              </a:solidFill>
            </a:endParaRPr>
          </a:p>
          <a:p>
            <a:pPr lvl="1"/>
            <a:r>
              <a:rPr lang="en-US" altLang="zh-CN" dirty="0" smtClean="0"/>
              <a:t>1/16 </a:t>
            </a:r>
            <a:r>
              <a:rPr lang="zh-CN" altLang="en-US" dirty="0" smtClean="0"/>
              <a:t>分区电缆数量：</a:t>
            </a:r>
            <a:r>
              <a:rPr lang="en-US" altLang="zh-CN" dirty="0" smtClean="0"/>
              <a:t>19*3+29*4=173</a:t>
            </a:r>
          </a:p>
          <a:p>
            <a:pPr lvl="1"/>
            <a:r>
              <a:rPr lang="zh-CN" altLang="en-US" dirty="0" smtClean="0"/>
              <a:t>总电缆数量：一端</a:t>
            </a:r>
            <a:r>
              <a:rPr lang="en-US" altLang="zh-CN" dirty="0" smtClean="0"/>
              <a:t>173*16=</a:t>
            </a:r>
            <a:r>
              <a:rPr lang="en-US" altLang="zh-CN" dirty="0" smtClean="0">
                <a:solidFill>
                  <a:srgbClr val="FF0000"/>
                </a:solidFill>
              </a:rPr>
              <a:t>2768，</a:t>
            </a:r>
            <a:r>
              <a:rPr lang="zh-CN" altLang="en-US" dirty="0" smtClean="0"/>
              <a:t>总</a:t>
            </a:r>
            <a:r>
              <a:rPr lang="en-US" altLang="zh-CN" dirty="0" smtClean="0">
                <a:solidFill>
                  <a:srgbClr val="FF0000"/>
                </a:solidFill>
              </a:rPr>
              <a:t>5536</a:t>
            </a:r>
          </a:p>
          <a:p>
            <a:pPr lvl="1"/>
            <a:r>
              <a:rPr lang="en-US" altLang="zh-CN" dirty="0" smtClean="0"/>
              <a:t>AWG12</a:t>
            </a:r>
            <a:r>
              <a:rPr lang="en-US" altLang="zh-CN" dirty="0"/>
              <a:t>（</a:t>
            </a:r>
            <a:r>
              <a:rPr lang="zh-CN" altLang="en-US" dirty="0"/>
              <a:t>线</a:t>
            </a:r>
            <a:r>
              <a:rPr lang="zh-CN" altLang="en-US" dirty="0" smtClean="0"/>
              <a:t>径</a:t>
            </a:r>
            <a:r>
              <a:rPr lang="en-US" altLang="zh-CN" dirty="0" smtClean="0"/>
              <a:t>2.05mm</a:t>
            </a:r>
            <a:r>
              <a:rPr lang="en-US" altLang="zh-CN" dirty="0"/>
              <a:t>，</a:t>
            </a:r>
            <a:r>
              <a:rPr lang="zh-CN" altLang="en-US" dirty="0"/>
              <a:t>电流</a:t>
            </a:r>
            <a:r>
              <a:rPr lang="zh-CN" altLang="en-US" dirty="0" smtClean="0"/>
              <a:t>：</a:t>
            </a:r>
            <a:r>
              <a:rPr lang="en-US" altLang="zh-CN" dirty="0" smtClean="0"/>
              <a:t>13.1A/14.9A</a:t>
            </a:r>
            <a:r>
              <a:rPr lang="en-US" altLang="zh-CN" dirty="0" smtClean="0"/>
              <a:t>）</a:t>
            </a:r>
            <a:endParaRPr lang="en-US" altLang="zh-CN" dirty="0" smtClean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97372" y="457319"/>
            <a:ext cx="2731587" cy="1736488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="" xmlns:a16="http://schemas.microsoft.com/office/drawing/2014/main" id="{0189569D-4D44-449B-98DE-783C2B9CC2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63093" y="4814839"/>
            <a:ext cx="5627802" cy="135302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30721" y="331835"/>
            <a:ext cx="1716738" cy="162604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78217" y="3054476"/>
            <a:ext cx="2599509" cy="1187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1073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bl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785" y="0"/>
            <a:ext cx="108184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298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altLang="zh-CN" dirty="0" smtClean="0"/>
              <a:t>HCAL</a:t>
            </a:r>
            <a:r>
              <a:rPr lang="zh-CN" altLang="en-US" dirty="0" smtClean="0"/>
              <a:t>电缆估算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32565" y="0"/>
            <a:ext cx="3660610" cy="331609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9224" y="137574"/>
            <a:ext cx="1791424" cy="3502060"/>
          </a:xfrm>
          <a:prstGeom prst="rect">
            <a:avLst/>
          </a:prstGeom>
        </p:spPr>
      </p:pic>
      <p:sp>
        <p:nvSpPr>
          <p:cNvPr id="8" name="内容占位符 2"/>
          <p:cNvSpPr>
            <a:spLocks noGrp="1"/>
          </p:cNvSpPr>
          <p:nvPr>
            <p:ph idx="1"/>
          </p:nvPr>
        </p:nvSpPr>
        <p:spPr>
          <a:xfrm>
            <a:off x="576844" y="1136369"/>
            <a:ext cx="6625234" cy="5670225"/>
          </a:xfrm>
        </p:spPr>
        <p:txBody>
          <a:bodyPr>
            <a:normAutofit/>
          </a:bodyPr>
          <a:lstStyle/>
          <a:p>
            <a:r>
              <a:rPr lang="en-US" altLang="zh-CN" dirty="0" smtClean="0"/>
              <a:t>HCAL</a:t>
            </a:r>
            <a:r>
              <a:rPr lang="zh-CN" altLang="en-US" dirty="0"/>
              <a:t>端盖</a:t>
            </a:r>
            <a:r>
              <a:rPr lang="zh-CN" altLang="en-US" dirty="0" smtClean="0"/>
              <a:t>部排布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总通道数：单端</a:t>
            </a:r>
            <a:r>
              <a:rPr lang="en-US" altLang="zh-CN" dirty="0" smtClean="0"/>
              <a:t>112</a:t>
            </a:r>
            <a:r>
              <a:rPr lang="zh-CN" altLang="en-US" dirty="0" smtClean="0"/>
              <a:t>万，总共</a:t>
            </a:r>
            <a:r>
              <a:rPr lang="en-US" altLang="zh-CN" dirty="0" smtClean="0"/>
              <a:t>224</a:t>
            </a:r>
            <a:r>
              <a:rPr lang="zh-CN" altLang="en-US" dirty="0" smtClean="0"/>
              <a:t>万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分区：</a:t>
            </a:r>
            <a:r>
              <a:rPr lang="en-US" altLang="zh-CN" dirty="0" smtClean="0"/>
              <a:t>16</a:t>
            </a:r>
          </a:p>
          <a:p>
            <a:pPr lvl="1"/>
            <a:r>
              <a:rPr lang="zh-CN" altLang="en-US" dirty="0" smtClean="0"/>
              <a:t>层数：</a:t>
            </a:r>
            <a:r>
              <a:rPr lang="en-US" altLang="zh-CN" dirty="0" smtClean="0"/>
              <a:t>48</a:t>
            </a:r>
          </a:p>
          <a:p>
            <a:pPr lvl="1"/>
            <a:r>
              <a:rPr lang="en-US" altLang="zh-CN" dirty="0" smtClean="0"/>
              <a:t>Cell</a:t>
            </a:r>
            <a:r>
              <a:rPr lang="zh-CN" altLang="en-US" dirty="0" smtClean="0"/>
              <a:t>尺寸：</a:t>
            </a:r>
            <a:r>
              <a:rPr lang="en-US" altLang="zh-CN" dirty="0" smtClean="0"/>
              <a:t>4*4cm</a:t>
            </a:r>
          </a:p>
          <a:p>
            <a:r>
              <a:rPr lang="zh-CN" altLang="en-US" dirty="0"/>
              <a:t>端盖</a:t>
            </a:r>
            <a:r>
              <a:rPr lang="zh-CN" altLang="en-US" dirty="0" smtClean="0"/>
              <a:t>电缆数量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电缆类型：</a:t>
            </a:r>
            <a:r>
              <a:rPr lang="zh-CN" altLang="en-US" dirty="0" smtClean="0">
                <a:solidFill>
                  <a:srgbClr val="0070C0"/>
                </a:solidFill>
              </a:rPr>
              <a:t>高压，低压（正负？），光纤</a:t>
            </a:r>
            <a:endParaRPr lang="en-US" altLang="zh-CN" dirty="0" smtClean="0">
              <a:solidFill>
                <a:srgbClr val="0070C0"/>
              </a:solidFill>
            </a:endParaRPr>
          </a:p>
          <a:p>
            <a:pPr lvl="1"/>
            <a:r>
              <a:rPr lang="zh-CN" altLang="en-US" dirty="0" smtClean="0"/>
              <a:t>每区功耗：</a:t>
            </a:r>
            <a:r>
              <a:rPr lang="en-US" altLang="zh-CN" smtClean="0"/>
              <a:t>1459*4*20mW=120W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1/16 </a:t>
            </a:r>
            <a:r>
              <a:rPr lang="zh-CN" altLang="en-US" dirty="0" smtClean="0"/>
              <a:t>分区电缆数量：</a:t>
            </a:r>
            <a:r>
              <a:rPr lang="en-US" altLang="zh-CN" dirty="0" smtClean="0"/>
              <a:t>48</a:t>
            </a:r>
          </a:p>
          <a:p>
            <a:pPr lvl="1"/>
            <a:r>
              <a:rPr lang="zh-CN" altLang="en-US" dirty="0" smtClean="0"/>
              <a:t>总电缆数量：一端</a:t>
            </a:r>
            <a:r>
              <a:rPr lang="en-US" altLang="zh-CN" dirty="0" smtClean="0"/>
              <a:t>48*16=</a:t>
            </a:r>
            <a:r>
              <a:rPr lang="en-US" altLang="zh-CN" dirty="0" smtClean="0">
                <a:solidFill>
                  <a:srgbClr val="FF0000"/>
                </a:solidFill>
              </a:rPr>
              <a:t>768，</a:t>
            </a:r>
            <a:r>
              <a:rPr lang="zh-CN" altLang="en-US" dirty="0" smtClean="0"/>
              <a:t>总</a:t>
            </a:r>
            <a:r>
              <a:rPr lang="en-US" altLang="zh-CN" dirty="0">
                <a:solidFill>
                  <a:srgbClr val="FF0000"/>
                </a:solidFill>
              </a:rPr>
              <a:t>1</a:t>
            </a:r>
            <a:r>
              <a:rPr lang="en-US" altLang="zh-CN" dirty="0" smtClean="0">
                <a:solidFill>
                  <a:srgbClr val="FF0000"/>
                </a:solidFill>
              </a:rPr>
              <a:t>536</a:t>
            </a:r>
          </a:p>
          <a:p>
            <a:pPr lvl="1"/>
            <a:r>
              <a:rPr lang="en-US" altLang="zh-CN" dirty="0" smtClean="0"/>
              <a:t>AWG12</a:t>
            </a:r>
            <a:r>
              <a:rPr lang="en-US" altLang="zh-CN" dirty="0"/>
              <a:t>（</a:t>
            </a:r>
            <a:r>
              <a:rPr lang="zh-CN" altLang="en-US" dirty="0"/>
              <a:t>线</a:t>
            </a:r>
            <a:r>
              <a:rPr lang="zh-CN" altLang="en-US" dirty="0" smtClean="0"/>
              <a:t>径</a:t>
            </a:r>
            <a:r>
              <a:rPr lang="en-US" altLang="zh-CN" dirty="0" smtClean="0"/>
              <a:t>2.05mm</a:t>
            </a:r>
            <a:r>
              <a:rPr lang="en-US" altLang="zh-CN" dirty="0"/>
              <a:t>，</a:t>
            </a:r>
            <a:r>
              <a:rPr lang="zh-CN" altLang="en-US" dirty="0"/>
              <a:t>电流</a:t>
            </a:r>
            <a:r>
              <a:rPr lang="zh-CN" altLang="en-US" dirty="0" smtClean="0"/>
              <a:t>：</a:t>
            </a:r>
            <a:r>
              <a:rPr lang="en-US" altLang="zh-CN" dirty="0" smtClean="0"/>
              <a:t>13.1A/14.9A）</a:t>
            </a:r>
          </a:p>
          <a:p>
            <a:r>
              <a:rPr lang="zh-CN" altLang="en-US" dirty="0"/>
              <a:t>未确定电缆：</a:t>
            </a:r>
            <a:r>
              <a:rPr lang="zh-CN" altLang="en-US" dirty="0">
                <a:solidFill>
                  <a:srgbClr val="FF0000"/>
                </a:solidFill>
              </a:rPr>
              <a:t>刻度</a:t>
            </a:r>
            <a:r>
              <a:rPr lang="zh-CN" altLang="en-US" dirty="0" smtClean="0">
                <a:solidFill>
                  <a:srgbClr val="FF0000"/>
                </a:solidFill>
              </a:rPr>
              <a:t>方案</a:t>
            </a:r>
            <a:endParaRPr lang="en-US" altLang="zh-CN" dirty="0" smtClean="0"/>
          </a:p>
          <a:p>
            <a:endParaRPr lang="zh-CN" altLang="en-US" dirty="0"/>
          </a:p>
        </p:txBody>
      </p:sp>
      <p:pic>
        <p:nvPicPr>
          <p:cNvPr id="9" name="图片 8">
            <a:extLst>
              <a:ext uri="{FF2B5EF4-FFF2-40B4-BE49-F238E27FC236}">
                <a16:creationId xmlns="" xmlns:a16="http://schemas.microsoft.com/office/drawing/2014/main" xmlns:lc="http://schemas.openxmlformats.org/drawingml/2006/lockedCanvas" id="{DB089BE7-6CD1-6007-AC78-434AB1B71C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44873" y="4054518"/>
            <a:ext cx="3557518" cy="194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2442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zh-CN" altLang="en-US" dirty="0"/>
              <a:t>总结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85908" y="1325563"/>
            <a:ext cx="10515600" cy="5158726"/>
          </a:xfrm>
        </p:spPr>
        <p:txBody>
          <a:bodyPr>
            <a:normAutofit/>
          </a:bodyPr>
          <a:lstStyle/>
          <a:p>
            <a:r>
              <a:rPr lang="zh-CN" altLang="en-US" dirty="0" smtClean="0"/>
              <a:t>电缆种类：低压，高压，光纤</a:t>
            </a:r>
            <a:endParaRPr lang="en-US" altLang="zh-CN" dirty="0" smtClean="0"/>
          </a:p>
          <a:p>
            <a:r>
              <a:rPr lang="en-US" altLang="zh-CN" dirty="0" smtClean="0"/>
              <a:t>ECAL</a:t>
            </a:r>
          </a:p>
          <a:p>
            <a:pPr lvl="1"/>
            <a:r>
              <a:rPr lang="zh-CN" altLang="en-US" dirty="0"/>
              <a:t>桶</a:t>
            </a:r>
            <a:r>
              <a:rPr lang="zh-CN" altLang="en-US" dirty="0" smtClean="0"/>
              <a:t>部电缆总数：</a:t>
            </a:r>
            <a:r>
              <a:rPr lang="en-US" altLang="zh-CN" dirty="0" smtClean="0"/>
              <a:t>480</a:t>
            </a:r>
            <a:r>
              <a:rPr lang="zh-CN" altLang="en-US" dirty="0" smtClean="0"/>
              <a:t>根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端盖电缆总数：待定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电缆功耗：</a:t>
            </a:r>
            <a:r>
              <a:rPr lang="en-US" altLang="zh-CN" dirty="0"/>
              <a:t>4</a:t>
            </a:r>
            <a:r>
              <a:rPr lang="en-US" altLang="zh-CN" dirty="0" smtClean="0"/>
              <a:t>0W</a:t>
            </a:r>
          </a:p>
          <a:p>
            <a:pPr lvl="1"/>
            <a:r>
              <a:rPr lang="zh-CN" altLang="en-US" dirty="0" smtClean="0"/>
              <a:t>光纤数据量：待定</a:t>
            </a:r>
            <a:endParaRPr lang="en-US" altLang="zh-CN" dirty="0" smtClean="0"/>
          </a:p>
          <a:p>
            <a:r>
              <a:rPr lang="en-US" altLang="zh-CN" dirty="0" smtClean="0"/>
              <a:t>HCAL</a:t>
            </a:r>
          </a:p>
          <a:p>
            <a:pPr lvl="1"/>
            <a:r>
              <a:rPr lang="zh-CN" altLang="en-US" dirty="0"/>
              <a:t>桶</a:t>
            </a:r>
            <a:r>
              <a:rPr lang="zh-CN" altLang="en-US" dirty="0" smtClean="0"/>
              <a:t>部电缆总数：</a:t>
            </a:r>
            <a:r>
              <a:rPr lang="en-US" altLang="zh-CN" dirty="0" smtClean="0"/>
              <a:t>5536</a:t>
            </a:r>
            <a:r>
              <a:rPr lang="zh-CN" altLang="en-US" dirty="0" smtClean="0"/>
              <a:t>根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端盖电缆总数：</a:t>
            </a:r>
            <a:r>
              <a:rPr lang="en-US" altLang="zh-CN" dirty="0" smtClean="0"/>
              <a:t>1536</a:t>
            </a:r>
            <a:r>
              <a:rPr lang="zh-CN" altLang="en-US" dirty="0" smtClean="0"/>
              <a:t>根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电缆功耗</a:t>
            </a:r>
            <a:r>
              <a:rPr lang="zh-CN" altLang="en-US" dirty="0" smtClean="0"/>
              <a:t>：</a:t>
            </a:r>
            <a:r>
              <a:rPr lang="en-US" altLang="zh-CN" dirty="0" smtClean="0"/>
              <a:t>54.4</a:t>
            </a:r>
            <a:r>
              <a:rPr lang="en-US" altLang="zh-CN" dirty="0" smtClean="0"/>
              <a:t>W（</a:t>
            </a:r>
            <a:r>
              <a:rPr lang="zh-CN" altLang="en-US" dirty="0" smtClean="0"/>
              <a:t>桶部），</a:t>
            </a:r>
            <a:r>
              <a:rPr lang="en-US" altLang="zh-CN" dirty="0" smtClean="0"/>
              <a:t>120W（</a:t>
            </a:r>
            <a:r>
              <a:rPr lang="zh-CN" altLang="en-US" dirty="0" smtClean="0"/>
              <a:t>端盖）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光纤数据量：待定</a:t>
            </a:r>
            <a:endParaRPr lang="en-US" altLang="zh-CN" dirty="0" smtClean="0"/>
          </a:p>
          <a:p>
            <a:r>
              <a:rPr lang="en-US" altLang="zh-CN" dirty="0" smtClean="0"/>
              <a:t>CAL</a:t>
            </a:r>
            <a:r>
              <a:rPr lang="zh-CN" altLang="en-US" dirty="0" smtClean="0"/>
              <a:t>刻度方案待定</a:t>
            </a:r>
            <a:endParaRPr lang="en-US" altLang="zh-CN" dirty="0" smtClean="0"/>
          </a:p>
          <a:p>
            <a:pPr lvl="1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727218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</TotalTime>
  <Words>454</Words>
  <Application>Microsoft Office PowerPoint</Application>
  <PresentationFormat>宽屏</PresentationFormat>
  <Paragraphs>109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2" baseType="lpstr">
      <vt:lpstr>黑体</vt:lpstr>
      <vt:lpstr>宋体</vt:lpstr>
      <vt:lpstr>Arial</vt:lpstr>
      <vt:lpstr>Calibri</vt:lpstr>
      <vt:lpstr>Calibri Light</vt:lpstr>
      <vt:lpstr>Office 主题</vt:lpstr>
      <vt:lpstr>ECAL电缆估算</vt:lpstr>
      <vt:lpstr>ECAL电缆估算</vt:lpstr>
      <vt:lpstr>HCAL电缆估算</vt:lpstr>
      <vt:lpstr>PowerPoint 演示文稿</vt:lpstr>
      <vt:lpstr>HCAL电缆估算</vt:lpstr>
      <vt:lpstr>总结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ECAL电缆估算</dc:title>
  <dc:creator>Changjf</dc:creator>
  <cp:lastModifiedBy>Changjf</cp:lastModifiedBy>
  <cp:revision>4</cp:revision>
  <dcterms:created xsi:type="dcterms:W3CDTF">2024-09-05T00:39:00Z</dcterms:created>
  <dcterms:modified xsi:type="dcterms:W3CDTF">2024-09-05T07:07:12Z</dcterms:modified>
</cp:coreProperties>
</file>