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1166" r:id="rId2"/>
    <p:sldId id="1184" r:id="rId3"/>
    <p:sldId id="1167" r:id="rId4"/>
    <p:sldId id="1186" r:id="rId5"/>
    <p:sldId id="1168" r:id="rId6"/>
    <p:sldId id="1169" r:id="rId7"/>
    <p:sldId id="1170" r:id="rId8"/>
    <p:sldId id="1171" r:id="rId9"/>
    <p:sldId id="1172" r:id="rId10"/>
    <p:sldId id="1173" r:id="rId11"/>
    <p:sldId id="1174" r:id="rId12"/>
    <p:sldId id="1175" r:id="rId13"/>
    <p:sldId id="1177" r:id="rId14"/>
    <p:sldId id="1178" r:id="rId15"/>
    <p:sldId id="266" r:id="rId16"/>
    <p:sldId id="267" r:id="rId17"/>
    <p:sldId id="1182" r:id="rId18"/>
    <p:sldId id="1187" r:id="rId19"/>
    <p:sldId id="268" r:id="rId20"/>
    <p:sldId id="269" r:id="rId21"/>
    <p:sldId id="1181" r:id="rId22"/>
    <p:sldId id="118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  <p:cmAuthor id="1" name="huaqiao ZHANG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2" autoAdjust="0"/>
    <p:restoredTop sz="80775" autoAdjust="0"/>
  </p:normalViewPr>
  <p:slideViewPr>
    <p:cSldViewPr snapToGrid="0" snapToObjects="1">
      <p:cViewPr varScale="1">
        <p:scale>
          <a:sx n="98" d="100"/>
          <a:sy n="98" d="100"/>
        </p:scale>
        <p:origin x="20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6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A0A9-D31D-DD41-87C5-686D8527E673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27F4-95AF-9048-8CF2-EA16D9D8A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14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27A8-22B9-034D-AA1B-B6AEE2569E58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2114-1F29-8542-B558-DE108DD0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7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1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26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9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精密移动探针，来测量极小的能量变化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95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穆斯堡尔谱仪原理</a:t>
            </a:r>
            <a:endParaRPr kumimoji="1" lang="en-US" altLang="zh-CN" dirty="0"/>
          </a:p>
          <a:p>
            <a:r>
              <a:rPr kumimoji="1" lang="zh-CN" altLang="en-US" dirty="0"/>
              <a:t>源，吸收体，计数探测器，运动控制： 简单可靠，精度高，灵敏度高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05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非常高精度测量：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QED</a:t>
            </a:r>
            <a:r>
              <a:rPr kumimoji="1" lang="zh-CN" altLang="en-US" dirty="0"/>
              <a:t> 目前也只是在</a:t>
            </a:r>
            <a:r>
              <a:rPr kumimoji="1" lang="en-US" altLang="zh-CN" dirty="0"/>
              <a:t>13</a:t>
            </a:r>
            <a:r>
              <a:rPr kumimoji="1" lang="zh-CN" altLang="en-US" dirty="0"/>
              <a:t>个数量级中检验了其精度</a:t>
            </a:r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2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2114-1F29-8542-B558-DE108DD02D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0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/>
          </p:cNvSpPr>
          <p:nvPr userDrawn="1"/>
        </p:nvSpPr>
        <p:spPr bwMode="auto">
          <a:xfrm>
            <a:off x="32989" y="6387353"/>
            <a:ext cx="9144000" cy="47064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7"/>
          <p:cNvSpPr>
            <a:spLocks/>
          </p:cNvSpPr>
          <p:nvPr userDrawn="1"/>
        </p:nvSpPr>
        <p:spPr bwMode="auto">
          <a:xfrm>
            <a:off x="0" y="1"/>
            <a:ext cx="9144000" cy="127046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680364" y="6445973"/>
            <a:ext cx="2362489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Nov</a:t>
            </a:r>
            <a:r>
              <a:rPr lang="zh-CN" altLang="en-US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2, 2024</a:t>
            </a:r>
            <a:endParaRPr lang="en-US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4589" y="217301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5749" y="6413967"/>
            <a:ext cx="1066511" cy="37679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24E99C-43B4-1049-9341-75BB63957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AEBE-12DE-9C49-A23B-4C00E6B0C0B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815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757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757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04DE-26BD-1F4C-B9B3-633EC119B0A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18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9A8C-5399-C24D-ADAD-27EE22BEEC5E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313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F04E-BD2F-9445-9855-9374703E389D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32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3343-BA29-864D-878A-1410C584F53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19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17ED-A5A2-CF41-B4AF-9E1D98BB1F1B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8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F083-8278-9043-AA70-04875DD9CCE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2429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D630-3D86-5144-AC43-CC9BCFCDC10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50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D56D-B036-454F-B1FC-28890D422F8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215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5FC0-DD62-4542-940A-37FE232E4473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72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/>
          </p:cNvSpPr>
          <p:nvPr userDrawn="1"/>
        </p:nvSpPr>
        <p:spPr bwMode="auto">
          <a:xfrm>
            <a:off x="0" y="6521824"/>
            <a:ext cx="9144000" cy="336176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72353"/>
            <a:ext cx="9144000" cy="566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5636" y="6558243"/>
            <a:ext cx="1066511" cy="2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66"/>
                </a:solidFill>
                <a:latin typeface="Symbo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7CD5DA-0697-7446-880E-7E6AD085621C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943023" y="6552640"/>
            <a:ext cx="2134466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endParaRPr lang="en-US" altLang="zh-CN" sz="1400" dirty="0">
              <a:solidFill>
                <a:srgbClr val="00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10"/>
          <p:cNvSpPr>
            <a:spLocks/>
          </p:cNvSpPr>
          <p:nvPr userDrawn="1"/>
        </p:nvSpPr>
        <p:spPr bwMode="auto">
          <a:xfrm>
            <a:off x="0" y="0"/>
            <a:ext cx="9144000" cy="67235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04512" y="0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8CB3A1BF-E809-ABA1-C44D-05909F51B4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43023" y="6552640"/>
            <a:ext cx="2171074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sz="1400" baseline="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Nov. 2</a:t>
            </a:r>
            <a:r>
              <a:rPr lang="en-US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4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2024</a:t>
            </a:r>
            <a:endParaRPr lang="en-US" sz="1400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6640201-3F5A-558E-3EC4-E70650F44E9D}"/>
              </a:ext>
            </a:extLst>
          </p:cNvPr>
          <p:cNvSpPr txBox="1"/>
          <p:nvPr userDrawn="1"/>
        </p:nvSpPr>
        <p:spPr>
          <a:xfrm>
            <a:off x="2984939" y="6521824"/>
            <a:ext cx="2695426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Han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Huaqiao</a:t>
            </a:r>
            <a:r>
              <a:rPr lang="zh-Hans" altLang="en-U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Han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Zhang</a:t>
            </a:r>
            <a:r>
              <a:rPr lang="zh-CN" altLang="en-U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@</a:t>
            </a:r>
            <a:r>
              <a:rPr lang="zh-CN" altLang="en-US" sz="1600" dirty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 辽宁师大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DB9A6C8-E19F-FE1E-AD70-707DAD1488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6528624"/>
            <a:ext cx="2868707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sz="1400" dirty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UCAS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D41DCEC-8149-A31D-5D9C-50BBDA166585}"/>
              </a:ext>
            </a:extLst>
          </p:cNvPr>
          <p:cNvSpPr txBox="1"/>
          <p:nvPr userDrawn="1"/>
        </p:nvSpPr>
        <p:spPr>
          <a:xfrm>
            <a:off x="-2" y="6516763"/>
            <a:ext cx="2355273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理论与实验融合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933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3865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0799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7731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0485" indent="-34048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85000"/>
        <a:buChar char="•"/>
        <a:defRPr sz="24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0804" indent="-2835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" charset="0"/>
        <a:buChar char="§"/>
        <a:defRPr sz="2000">
          <a:solidFill>
            <a:srgbClr val="FF0000"/>
          </a:solidFill>
          <a:latin typeface="+mn-lt"/>
          <a:ea typeface="+mn-ea"/>
        </a:defRPr>
      </a:lvl2pPr>
      <a:lvl3pPr marL="1141123" indent="-226515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85000"/>
        <a:buFont typeface="Arial" charset="0"/>
        <a:buChar char="–"/>
        <a:defRPr sz="2000">
          <a:solidFill>
            <a:srgbClr val="009900"/>
          </a:solidFill>
          <a:latin typeface="+mn-lt"/>
          <a:ea typeface="+mn-ea"/>
        </a:defRPr>
      </a:lvl3pPr>
      <a:lvl4pPr marL="1597002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4306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130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4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996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27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c.dicp.ac.cn/Resources.htm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hyperlink" Target="https://doi.org/10.1051/jphyscol:1979216" TargetMode="External"/><Relationship Id="rId4" Type="http://schemas.openxmlformats.org/officeDocument/2006/relationships/image" Target="../media/image2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2.png"/><Relationship Id="rId9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hyperlink" Target="http://dx.doi.org/10.1007/s41114-021-00032-5" TargetMode="External"/><Relationship Id="rId7" Type="http://schemas.openxmlformats.org/officeDocument/2006/relationships/image" Target="../media/image57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arxiv.org/abs/2305.00877" TargetMode="Externa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%2010.1038/227157a0" TargetMode="External"/><Relationship Id="rId2" Type="http://schemas.openxmlformats.org/officeDocument/2006/relationships/hyperlink" Target="http://dx.doi.org/%2010.1080/0003379960020021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07/BF02398865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103/PhysRevD.38.2930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837704-872E-03CC-E1EC-D079C57E5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24E99C-43B4-1049-9341-75BB63957EC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04D1A-514B-3159-6390-66539CE78B07}"/>
              </a:ext>
            </a:extLst>
          </p:cNvPr>
          <p:cNvSpPr txBox="1"/>
          <p:nvPr/>
        </p:nvSpPr>
        <p:spPr>
          <a:xfrm>
            <a:off x="-100362" y="1373651"/>
            <a:ext cx="934472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0" i="0" u="none" strike="noStrike" dirty="0">
                <a:solidFill>
                  <a:srgbClr val="FF26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altLang="zh-CN" sz="4000" b="0" i="0" u="none" strike="noStrike" dirty="0">
                <a:solidFill>
                  <a:srgbClr val="FF2600"/>
                </a:solidFill>
                <a:effectLst/>
                <a:latin typeface="Roboto" panose="02000000000000000000" pitchFamily="2" charset="0"/>
              </a:rPr>
              <a:t>Challenge Gravitational Wave Measurement with a Novel Mössbauer Spectrometer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3D59EB6-A792-766F-0A69-D782D6CFC7D1}"/>
              </a:ext>
            </a:extLst>
          </p:cNvPr>
          <p:cNvSpPr txBox="1"/>
          <p:nvPr/>
        </p:nvSpPr>
        <p:spPr>
          <a:xfrm>
            <a:off x="775648" y="4105643"/>
            <a:ext cx="7592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Huaqiao ZHANG (IHEP)</a:t>
            </a:r>
          </a:p>
          <a:p>
            <a:pPr algn="ctr"/>
            <a:r>
              <a:rPr lang="en-CN" sz="2400" u="sng"/>
              <a:t>张华桥</a:t>
            </a:r>
            <a:r>
              <a:rPr lang="zh-CN" altLang="en-US" sz="2400" u="sng" dirty="0"/>
              <a:t> （高能所）</a:t>
            </a:r>
            <a:endParaRPr lang="en-US" altLang="zh-CN" sz="2400" u="sng" dirty="0"/>
          </a:p>
          <a:p>
            <a:pPr algn="ctr"/>
            <a:r>
              <a:rPr lang="en-US" altLang="zh-CN" sz="2400" dirty="0"/>
              <a:t>collaborate with Yu Gao(IHEP), Wei Xu (IHEP)</a:t>
            </a:r>
          </a:p>
          <a:p>
            <a:pPr algn="ctr"/>
            <a:endParaRPr lang="en-US" altLang="zh-CN" sz="2400" dirty="0"/>
          </a:p>
          <a:p>
            <a:pPr algn="ctr"/>
            <a:r>
              <a:rPr lang="fr-FR" altLang="zh-CN" sz="2400" dirty="0"/>
              <a:t>Science Bulletin 2024; 69(18): 2795-2798</a:t>
            </a:r>
          </a:p>
          <a:p>
            <a:pPr algn="ctr"/>
            <a:r>
              <a:rPr lang="fr-FR" altLang="zh-CN" sz="2400" dirty="0"/>
              <a:t>10.1016/j.scib.2024.07.038</a:t>
            </a:r>
            <a:endParaRPr lang="en-US" altLang="zh-CN" sz="2400" dirty="0"/>
          </a:p>
        </p:txBody>
      </p:sp>
      <p:pic>
        <p:nvPicPr>
          <p:cNvPr id="7174" name="Picture 6" descr="关于印发《高能所“标识”“标准字”的使用规定》的通知">
            <a:extLst>
              <a:ext uri="{FF2B5EF4-FFF2-40B4-BE49-F238E27FC236}">
                <a16:creationId xmlns:a16="http://schemas.microsoft.com/office/drawing/2014/main" id="{B6567768-79CF-7699-F0F0-F365FC921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10"/>
          <a:stretch/>
        </p:blipFill>
        <p:spPr bwMode="auto">
          <a:xfrm>
            <a:off x="0" y="5746"/>
            <a:ext cx="1722783" cy="126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8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3CDB0-C5F6-5447-960E-12AF24D69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2147" cy="663949"/>
          </a:xfrm>
        </p:spPr>
        <p:txBody>
          <a:bodyPr/>
          <a:lstStyle/>
          <a:p>
            <a:r>
              <a:rPr kumimoji="1" lang="en-US" altLang="zh-CN" dirty="0"/>
              <a:t>Design of a gravitational shift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Spectrometer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9B8503-F040-6DBF-1451-81066B974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3"/>
            <a:ext cx="6869151" cy="1838140"/>
          </a:xfrm>
        </p:spPr>
        <p:txBody>
          <a:bodyPr/>
          <a:lstStyle/>
          <a:p>
            <a:r>
              <a:rPr lang="en-US" altLang="zh-CN" sz="2400" dirty="0"/>
              <a:t>Replace Doppler shift with gravitational shift</a:t>
            </a:r>
          </a:p>
          <a:p>
            <a:r>
              <a:rPr lang="en-US" altLang="zh-CN" dirty="0"/>
              <a:t>Parallel readout the resonant absorption shape</a:t>
            </a:r>
            <a:endParaRPr lang="en-US" altLang="zh-CN" sz="2400" dirty="0"/>
          </a:p>
          <a:p>
            <a:r>
              <a:rPr lang="en-US" altLang="zh-CN" dirty="0"/>
              <a:t>T</a:t>
            </a:r>
            <a:r>
              <a:rPr lang="en-US" altLang="zh-CN" sz="2400" dirty="0"/>
              <a:t>ime dependent of resonance’s </a:t>
            </a:r>
            <a:r>
              <a:rPr lang="en-US" altLang="zh-CN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height-shift</a:t>
            </a:r>
            <a:r>
              <a:rPr lang="en-US" altLang="zh-CN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instead of absolute height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A9E99D-6238-FC48-9EB2-2BDA8E6FDF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10</a:t>
            </a:fld>
            <a:endParaRPr lang="en-US" sz="1800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E79E0BE8-612A-165E-4872-075381698545}"/>
              </a:ext>
            </a:extLst>
          </p:cNvPr>
          <p:cNvSpPr/>
          <p:nvPr/>
        </p:nvSpPr>
        <p:spPr>
          <a:xfrm>
            <a:off x="1298752" y="4612118"/>
            <a:ext cx="282499" cy="250271"/>
          </a:xfrm>
          <a:prstGeom prst="ellipse">
            <a:avLst/>
          </a:prstGeom>
          <a:solidFill>
            <a:srgbClr val="C71EC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98961C7-544F-4EC3-D7AE-644E3EDDAA02}"/>
              </a:ext>
            </a:extLst>
          </p:cNvPr>
          <p:cNvSpPr txBox="1"/>
          <p:nvPr/>
        </p:nvSpPr>
        <p:spPr>
          <a:xfrm>
            <a:off x="563955" y="4947033"/>
            <a:ext cx="19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Radioactive source </a:t>
            </a:r>
            <a:b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(intensity R</a:t>
            </a:r>
            <a:r>
              <a:rPr lang="en-US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CN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BBCA8C-46A4-D3D8-5463-E650D1EB8399}"/>
              </a:ext>
            </a:extLst>
          </p:cNvPr>
          <p:cNvSpPr/>
          <p:nvPr/>
        </p:nvSpPr>
        <p:spPr>
          <a:xfrm>
            <a:off x="3945876" y="3627562"/>
            <a:ext cx="198796" cy="221938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E6FC32-C1D4-04FD-AE86-BA7BF49FB2A6}"/>
              </a:ext>
            </a:extLst>
          </p:cNvPr>
          <p:cNvCxnSpPr>
            <a:cxnSpLocks/>
          </p:cNvCxnSpPr>
          <p:nvPr/>
        </p:nvCxnSpPr>
        <p:spPr>
          <a:xfrm>
            <a:off x="576809" y="4726309"/>
            <a:ext cx="4050309" cy="2152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A9D73D-31F1-A907-6536-B323BDB0D3BA}"/>
              </a:ext>
            </a:extLst>
          </p:cNvPr>
          <p:cNvCxnSpPr>
            <a:cxnSpLocks/>
          </p:cNvCxnSpPr>
          <p:nvPr/>
        </p:nvCxnSpPr>
        <p:spPr>
          <a:xfrm>
            <a:off x="1581252" y="4737253"/>
            <a:ext cx="2354747" cy="1109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E4DD1B-F9DF-E478-D5A6-225C864B757B}"/>
              </a:ext>
            </a:extLst>
          </p:cNvPr>
          <p:cNvCxnSpPr>
            <a:cxnSpLocks/>
          </p:cNvCxnSpPr>
          <p:nvPr/>
        </p:nvCxnSpPr>
        <p:spPr>
          <a:xfrm flipV="1">
            <a:off x="1581252" y="3627562"/>
            <a:ext cx="2354747" cy="1109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0">
            <a:extLst>
              <a:ext uri="{FF2B5EF4-FFF2-40B4-BE49-F238E27FC236}">
                <a16:creationId xmlns:a16="http://schemas.microsoft.com/office/drawing/2014/main" id="{2A8006CF-6505-98A7-A113-29DE3D59FF12}"/>
              </a:ext>
            </a:extLst>
          </p:cNvPr>
          <p:cNvCxnSpPr>
            <a:cxnSpLocks/>
          </p:cNvCxnSpPr>
          <p:nvPr/>
        </p:nvCxnSpPr>
        <p:spPr>
          <a:xfrm flipV="1">
            <a:off x="4347548" y="3013516"/>
            <a:ext cx="42231" cy="3099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23">
            <a:extLst>
              <a:ext uri="{FF2B5EF4-FFF2-40B4-BE49-F238E27FC236}">
                <a16:creationId xmlns:a16="http://schemas.microsoft.com/office/drawing/2014/main" id="{304875AE-FBC4-E499-8208-1289566806E1}"/>
              </a:ext>
            </a:extLst>
          </p:cNvPr>
          <p:cNvSpPr txBox="1"/>
          <p:nvPr/>
        </p:nvSpPr>
        <p:spPr>
          <a:xfrm>
            <a:off x="4154549" y="4747835"/>
            <a:ext cx="385998" cy="29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</a:t>
            </a:r>
            <a:endParaRPr lang="en-CN" dirty="0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0B6C6651-D11C-63DB-2E68-8528324ECF43}"/>
              </a:ext>
            </a:extLst>
          </p:cNvPr>
          <p:cNvSpPr txBox="1"/>
          <p:nvPr/>
        </p:nvSpPr>
        <p:spPr>
          <a:xfrm>
            <a:off x="4504597" y="5698176"/>
            <a:ext cx="559645" cy="29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-h</a:t>
            </a:r>
            <a:endParaRPr lang="en-CN" dirty="0"/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8E2FFAD8-5AC1-2B4E-3F84-A1549DEDEF77}"/>
              </a:ext>
            </a:extLst>
          </p:cNvPr>
          <p:cNvSpPr txBox="1"/>
          <p:nvPr/>
        </p:nvSpPr>
        <p:spPr>
          <a:xfrm>
            <a:off x="4430584" y="3507497"/>
            <a:ext cx="400092" cy="29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</a:t>
            </a:r>
            <a:endParaRPr lang="en-CN" dirty="0"/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219D6279-35AE-21AD-A42F-8CAC195EA100}"/>
              </a:ext>
            </a:extLst>
          </p:cNvPr>
          <p:cNvSpPr txBox="1"/>
          <p:nvPr/>
        </p:nvSpPr>
        <p:spPr>
          <a:xfrm>
            <a:off x="2567882" y="4457195"/>
            <a:ext cx="1568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distance (d)</a:t>
            </a:r>
            <a:endParaRPr lang="en-CN" sz="1400" dirty="0"/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E879BEB9-E647-091C-B29D-1A51EB962ACD}"/>
              </a:ext>
            </a:extLst>
          </p:cNvPr>
          <p:cNvSpPr txBox="1"/>
          <p:nvPr/>
        </p:nvSpPr>
        <p:spPr>
          <a:xfrm>
            <a:off x="3039444" y="2675818"/>
            <a:ext cx="2956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 counters with proper Z resolution</a:t>
            </a:r>
            <a:endParaRPr lang="en-CN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78DBF3DB-5F0F-75C7-4E02-515A5D9D25B6}"/>
              </a:ext>
            </a:extLst>
          </p:cNvPr>
          <p:cNvSpPr txBox="1"/>
          <p:nvPr/>
        </p:nvSpPr>
        <p:spPr>
          <a:xfrm>
            <a:off x="956560" y="3095101"/>
            <a:ext cx="1246220" cy="29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¼</a:t>
            </a:r>
            <a:r>
              <a:rPr lang="zh-CN" altLang="en-US" dirty="0"/>
              <a:t> </a:t>
            </a:r>
            <a:r>
              <a:rPr lang="en-US" altLang="zh-CN" dirty="0"/>
              <a:t>cut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endParaRPr lang="en-CN" dirty="0"/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297E6923-1984-C05F-74E6-6B55211347D5}"/>
              </a:ext>
            </a:extLst>
          </p:cNvPr>
          <p:cNvSpPr txBox="1"/>
          <p:nvPr/>
        </p:nvSpPr>
        <p:spPr>
          <a:xfrm>
            <a:off x="4485554" y="4785473"/>
            <a:ext cx="400092" cy="297536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x</a:t>
            </a:r>
            <a:endParaRPr lang="en-CN" dirty="0"/>
          </a:p>
        </p:txBody>
      </p:sp>
      <p:sp>
        <p:nvSpPr>
          <p:cNvPr id="19" name="TextBox 42">
            <a:extLst>
              <a:ext uri="{FF2B5EF4-FFF2-40B4-BE49-F238E27FC236}">
                <a16:creationId xmlns:a16="http://schemas.microsoft.com/office/drawing/2014/main" id="{ECB524F6-9357-1424-A72E-7BAB1274D526}"/>
              </a:ext>
            </a:extLst>
          </p:cNvPr>
          <p:cNvSpPr txBox="1"/>
          <p:nvPr/>
        </p:nvSpPr>
        <p:spPr>
          <a:xfrm>
            <a:off x="4472760" y="3032438"/>
            <a:ext cx="400092" cy="297536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Z</a:t>
            </a:r>
            <a:endParaRPr lang="en-CN" dirty="0"/>
          </a:p>
        </p:txBody>
      </p:sp>
      <p:cxnSp>
        <p:nvCxnSpPr>
          <p:cNvPr id="20" name="Straight Connector 56">
            <a:extLst>
              <a:ext uri="{FF2B5EF4-FFF2-40B4-BE49-F238E27FC236}">
                <a16:creationId xmlns:a16="http://schemas.microsoft.com/office/drawing/2014/main" id="{9F33242E-419A-C593-C24B-7EA9029BDDBA}"/>
              </a:ext>
            </a:extLst>
          </p:cNvPr>
          <p:cNvCxnSpPr>
            <a:cxnSpLocks/>
          </p:cNvCxnSpPr>
          <p:nvPr/>
        </p:nvCxnSpPr>
        <p:spPr>
          <a:xfrm>
            <a:off x="3935998" y="3547923"/>
            <a:ext cx="9878" cy="2637724"/>
          </a:xfrm>
          <a:prstGeom prst="line">
            <a:avLst/>
          </a:prstGeom>
          <a:ln w="38100">
            <a:solidFill>
              <a:srgbClr val="C71E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20876B9-E606-5412-99F0-0260CB4B8C1E}"/>
              </a:ext>
            </a:extLst>
          </p:cNvPr>
          <p:cNvGrpSpPr/>
          <p:nvPr/>
        </p:nvGrpSpPr>
        <p:grpSpPr>
          <a:xfrm>
            <a:off x="4794853" y="3282203"/>
            <a:ext cx="1726269" cy="2562273"/>
            <a:chOff x="5773617" y="3932865"/>
            <a:chExt cx="1726269" cy="25622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C4090FF-BC9E-2F20-F71E-18EC87A2E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5303529" y="4402953"/>
              <a:ext cx="2562273" cy="1622097"/>
            </a:xfrm>
            <a:prstGeom prst="rect">
              <a:avLst/>
            </a:prstGeom>
          </p:spPr>
        </p:pic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0A072E08-F4C4-829C-228B-4F6ABD42A61E}"/>
                </a:ext>
              </a:extLst>
            </p:cNvPr>
            <p:cNvSpPr/>
            <p:nvPr/>
          </p:nvSpPr>
          <p:spPr>
            <a:xfrm>
              <a:off x="6886941" y="4924902"/>
              <a:ext cx="129590" cy="542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45EAD54-C5CA-2E9C-974C-C6FBADB8B280}"/>
                </a:ext>
              </a:extLst>
            </p:cNvPr>
            <p:cNvSpPr txBox="1"/>
            <p:nvPr/>
          </p:nvSpPr>
          <p:spPr>
            <a:xfrm rot="16200000">
              <a:off x="6685304" y="5010411"/>
              <a:ext cx="13521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Resonance peak(s)</a:t>
              </a:r>
              <a:endParaRPr lang="zh-CN" altLang="en-US" sz="1200" dirty="0"/>
            </a:p>
          </p:txBody>
        </p:sp>
      </p:grpSp>
      <p:sp>
        <p:nvSpPr>
          <p:cNvPr id="25" name="箭头: 下 27">
            <a:extLst>
              <a:ext uri="{FF2B5EF4-FFF2-40B4-BE49-F238E27FC236}">
                <a16:creationId xmlns:a16="http://schemas.microsoft.com/office/drawing/2014/main" id="{8FB7BD8A-91DB-6A6D-126F-A3E6BF4F5E68}"/>
              </a:ext>
            </a:extLst>
          </p:cNvPr>
          <p:cNvSpPr/>
          <p:nvPr/>
        </p:nvSpPr>
        <p:spPr>
          <a:xfrm>
            <a:off x="3996560" y="2952817"/>
            <a:ext cx="111932" cy="62139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E6C8269-C916-E4B5-DC93-C1E4675FCF49}"/>
              </a:ext>
            </a:extLst>
          </p:cNvPr>
          <p:cNvSpPr txBox="1"/>
          <p:nvPr/>
        </p:nvSpPr>
        <p:spPr>
          <a:xfrm>
            <a:off x="6707206" y="3303033"/>
            <a:ext cx="2363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loss E</a:t>
            </a:r>
            <a:r>
              <a:rPr lang="en-US" altLang="zh-CN" sz="1200" baseline="-25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compensated by a slight height difference between absorber and source:</a:t>
            </a: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calibrated in advance.</a:t>
            </a:r>
            <a:br>
              <a:rPr lang="en-US" altLang="zh-CN" sz="12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 the absolute height of resonance (Z</a:t>
            </a:r>
            <a:r>
              <a:rPr lang="en-US" altLang="zh-CN" sz="1200" baseline="-25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is affected by</a:t>
            </a: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systematics: 2</a:t>
            </a:r>
            <a:r>
              <a:rPr lang="en-US" altLang="zh-CN" sz="1200" baseline="30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Doppler,</a:t>
            </a: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composition, etc.</a:t>
            </a: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 but its time-dependent shift under GW is </a:t>
            </a:r>
            <a:r>
              <a:rPr lang="en-US" altLang="zh-CN" sz="12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affected. </a:t>
            </a:r>
            <a:endParaRPr lang="zh-CN" altLang="en-US" sz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325E2A4-FA18-B08B-8815-9CB1ED11CE11}"/>
              </a:ext>
            </a:extLst>
          </p:cNvPr>
          <p:cNvSpPr txBox="1"/>
          <p:nvPr/>
        </p:nvSpPr>
        <p:spPr>
          <a:xfrm>
            <a:off x="203171" y="4487973"/>
            <a:ext cx="950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horizontal→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57">
            <a:extLst>
              <a:ext uri="{FF2B5EF4-FFF2-40B4-BE49-F238E27FC236}">
                <a16:creationId xmlns:a16="http://schemas.microsoft.com/office/drawing/2014/main" id="{0E11207A-ABD3-642E-02C7-1DC0F17D60EA}"/>
              </a:ext>
            </a:extLst>
          </p:cNvPr>
          <p:cNvSpPr txBox="1"/>
          <p:nvPr/>
        </p:nvSpPr>
        <p:spPr>
          <a:xfrm>
            <a:off x="3145210" y="6161037"/>
            <a:ext cx="2018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71E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 layer</a:t>
            </a:r>
            <a:endParaRPr lang="en-CN" sz="1400" dirty="0">
              <a:solidFill>
                <a:srgbClr val="C71E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1" descr="page35image64811408">
            <a:extLst>
              <a:ext uri="{FF2B5EF4-FFF2-40B4-BE49-F238E27FC236}">
                <a16:creationId xmlns:a16="http://schemas.microsoft.com/office/drawing/2014/main" id="{055E8F29-0B97-2444-4D10-A8B50201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21" y="740238"/>
            <a:ext cx="1482088" cy="21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69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B6E2FC-37E4-C38E-8367-F74ABE1A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transmission integral 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A81815-D82A-14ED-DE12-C62FDD58F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54" y="692332"/>
            <a:ext cx="7122200" cy="3311051"/>
          </a:xfrm>
        </p:spPr>
        <p:txBody>
          <a:bodyPr/>
          <a:lstStyle/>
          <a:p>
            <a:r>
              <a:rPr kumimoji="1" lang="en-US" altLang="zh-CN" dirty="0"/>
              <a:t>Photon emission at source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Fractional recoil-less : f</a:t>
            </a:r>
            <a:r>
              <a:rPr kumimoji="1" lang="en-US" altLang="zh-CN" baseline="-25000" dirty="0">
                <a:solidFill>
                  <a:schemeClr val="tx1"/>
                </a:solidFill>
              </a:rPr>
              <a:t>s</a:t>
            </a:r>
            <a:r>
              <a:rPr kumimoji="1" lang="en-US" altLang="zh-CN" dirty="0">
                <a:solidFill>
                  <a:schemeClr val="tx1"/>
                </a:solidFill>
              </a:rPr>
              <a:t>, </a:t>
            </a:r>
            <a:endParaRPr kumimoji="1" lang="en-US" altLang="zh-CN" baseline="-25000" dirty="0">
              <a:solidFill>
                <a:schemeClr val="tx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Fractional recoiled:1-f</a:t>
            </a:r>
            <a:r>
              <a:rPr kumimoji="1" lang="en-US" altLang="zh-CN" baseline="-25000" dirty="0">
                <a:solidFill>
                  <a:schemeClr val="tx1"/>
                </a:solidFill>
              </a:rPr>
              <a:t>s</a:t>
            </a:r>
          </a:p>
          <a:p>
            <a:r>
              <a:rPr kumimoji="1" lang="en-US" altLang="zh-CN" dirty="0"/>
              <a:t>Photon absorption at absorber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Mass attenuation effect: all photons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Resonant absorption: only resonant emitted photons</a:t>
            </a:r>
          </a:p>
          <a:p>
            <a:r>
              <a:rPr kumimoji="1" lang="en-US" altLang="zh-CN" dirty="0"/>
              <a:t>The transmission integral (textbook)</a:t>
            </a:r>
          </a:p>
          <a:p>
            <a:pPr lvl="1"/>
            <a:r>
              <a:rPr kumimoji="1" lang="en-US" altLang="zh-CN" dirty="0"/>
              <a:t>Replaced the doppler shift with gravitational shift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39CFC5-D5F4-17E4-0F5C-EEE677966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11</a:t>
            </a:fld>
            <a:endParaRPr lang="en-US" sz="180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ECD88DA-498B-A3E2-A1E5-4DE334500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5" t="-1" r="33406" b="68787"/>
          <a:stretch/>
        </p:blipFill>
        <p:spPr>
          <a:xfrm>
            <a:off x="129954" y="4318881"/>
            <a:ext cx="3986287" cy="7545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FF15ED0-120A-21C8-D604-763207AC7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33765" r="2699" b="37915"/>
          <a:stretch/>
        </p:blipFill>
        <p:spPr>
          <a:xfrm>
            <a:off x="3973694" y="4398443"/>
            <a:ext cx="4723729" cy="6639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023069F-6C9C-54FB-F097-91BC8E72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75"/>
          <a:stretch/>
        </p:blipFill>
        <p:spPr>
          <a:xfrm>
            <a:off x="1371408" y="5318735"/>
            <a:ext cx="6401184" cy="90025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B4115D5-AB31-7A0A-D8B0-1782F5779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31" y="1089137"/>
            <a:ext cx="4801174" cy="84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830B01-9172-57E3-02FA-DBC2FA89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The simplified resonance line-shape</a:t>
            </a:r>
            <a:endParaRPr kumimoji="1" lang="zh-CN" altLang="en-US" dirty="0"/>
          </a:p>
        </p:txBody>
      </p:sp>
      <p:pic>
        <p:nvPicPr>
          <p:cNvPr id="23" name="内容占位符 22">
            <a:extLst>
              <a:ext uri="{FF2B5EF4-FFF2-40B4-BE49-F238E27FC236}">
                <a16:creationId xmlns:a16="http://schemas.microsoft.com/office/drawing/2014/main" id="{1006DB97-D8E1-9053-F0A6-CC99F1949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2176" y="708946"/>
            <a:ext cx="2051824" cy="1404182"/>
          </a:xfrm>
        </p:spPr>
      </p:pic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917B823B-534F-AE57-18F6-5C6206133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4" y="1551147"/>
            <a:ext cx="6127350" cy="47283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D1D82F2-98CF-5993-AE46-542635396606}"/>
              </a:ext>
            </a:extLst>
          </p:cNvPr>
          <p:cNvSpPr txBox="1"/>
          <p:nvPr/>
        </p:nvSpPr>
        <p:spPr>
          <a:xfrm>
            <a:off x="6264771" y="2719762"/>
            <a:ext cx="2116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reduction due to  res. absorption</a:t>
            </a:r>
            <a:endParaRPr lang="zh-CN" alt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箭头: 右 6">
            <a:extLst>
              <a:ext uri="{FF2B5EF4-FFF2-40B4-BE49-F238E27FC236}">
                <a16:creationId xmlns:a16="http://schemas.microsoft.com/office/drawing/2014/main" id="{CB63AD37-20E8-0FCA-6DAB-C3FCC2C85196}"/>
              </a:ext>
            </a:extLst>
          </p:cNvPr>
          <p:cNvSpPr/>
          <p:nvPr/>
        </p:nvSpPr>
        <p:spPr>
          <a:xfrm rot="10800000">
            <a:off x="6010133" y="2981372"/>
            <a:ext cx="212784" cy="1495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DC2D73-F5D1-82CA-BBC8-C7015EF4DF30}"/>
                  </a:ext>
                </a:extLst>
              </p:cNvPr>
              <p:cNvSpPr txBox="1"/>
              <p:nvPr/>
            </p:nvSpPr>
            <p:spPr>
              <a:xfrm>
                <a:off x="0" y="2041267"/>
                <a:ext cx="871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C(</a:t>
                </a:r>
                <a14:m>
                  <m:oMath xmlns:m="http://schemas.openxmlformats.org/officeDocument/2006/math">
                    <m:r>
                      <a:rPr lang="en-US" altLang="zh-CN" sz="1400" i="1" smtClean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altLang="zh-CN" sz="14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  <a:p>
                <a:r>
                  <a:rPr lang="en-US" altLang="zh-CN" sz="14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w/o res.</a:t>
                </a:r>
                <a:endParaRPr lang="zh-CN" altLang="en-US" sz="14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DC2D73-F5D1-82CA-BBC8-C7015EF4D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41267"/>
                <a:ext cx="871328" cy="523220"/>
              </a:xfrm>
              <a:prstGeom prst="rect">
                <a:avLst/>
              </a:prstGeom>
              <a:blipFill>
                <a:blip r:embed="rId4"/>
                <a:stretch>
                  <a:fillRect l="-2899" t="-2326" b="-139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11">
            <a:extLst>
              <a:ext uri="{FF2B5EF4-FFF2-40B4-BE49-F238E27FC236}">
                <a16:creationId xmlns:a16="http://schemas.microsoft.com/office/drawing/2014/main" id="{BD57AB8E-0D97-2F64-1EF5-0725DF77157C}"/>
              </a:ext>
            </a:extLst>
          </p:cNvPr>
          <p:cNvCxnSpPr>
            <a:cxnSpLocks/>
          </p:cNvCxnSpPr>
          <p:nvPr/>
        </p:nvCxnSpPr>
        <p:spPr>
          <a:xfrm>
            <a:off x="854448" y="2302877"/>
            <a:ext cx="385313" cy="1552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CBEC414-2D4F-8658-2666-22D7496DF2B8}"/>
              </a:ext>
            </a:extLst>
          </p:cNvPr>
          <p:cNvSpPr txBox="1"/>
          <p:nvPr/>
        </p:nvSpPr>
        <p:spPr>
          <a:xfrm>
            <a:off x="2722085" y="3506762"/>
            <a:ext cx="105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Recoil-free</a:t>
            </a:r>
            <a:b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photons</a:t>
            </a:r>
            <a:endParaRPr lang="zh-CN" altLang="en-US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597189-2B8A-CC2C-E3F3-ACCD7E36BD90}"/>
              </a:ext>
            </a:extLst>
          </p:cNvPr>
          <p:cNvSpPr txBox="1"/>
          <p:nvPr/>
        </p:nvSpPr>
        <p:spPr>
          <a:xfrm>
            <a:off x="2855086" y="4989651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Recoiled photons</a:t>
            </a:r>
            <a:endParaRPr lang="zh-CN" altLang="en-US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9F4958-0A2F-27D3-0866-0573747C8214}"/>
              </a:ext>
            </a:extLst>
          </p:cNvPr>
          <p:cNvSpPr txBox="1"/>
          <p:nvPr/>
        </p:nvSpPr>
        <p:spPr>
          <a:xfrm>
            <a:off x="6789159" y="4374129"/>
            <a:ext cx="1468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/>
              <a:t>( parameters </a:t>
            </a:r>
            <a:br>
              <a:rPr lang="en-US" altLang="zh-CN" sz="1600" dirty="0"/>
            </a:br>
            <a:r>
              <a:rPr lang="en-US" altLang="zh-CN" sz="1600" dirty="0"/>
              <a:t> exaggerated  </a:t>
            </a:r>
            <a:br>
              <a:rPr lang="en-US" altLang="zh-CN" sz="1600" dirty="0"/>
            </a:br>
            <a:r>
              <a:rPr lang="en-US" altLang="zh-CN" sz="1600" dirty="0"/>
              <a:t>for illustration )</a:t>
            </a:r>
            <a:endParaRPr lang="zh-CN" altLang="en-US" sz="1600" dirty="0"/>
          </a:p>
        </p:txBody>
      </p: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32B319F8-2B89-A4A9-E31A-7BF99D591804}"/>
              </a:ext>
            </a:extLst>
          </p:cNvPr>
          <p:cNvCxnSpPr>
            <a:cxnSpLocks/>
          </p:cNvCxnSpPr>
          <p:nvPr/>
        </p:nvCxnSpPr>
        <p:spPr bwMode="auto">
          <a:xfrm flipV="1">
            <a:off x="5731727" y="2041267"/>
            <a:ext cx="2116433" cy="9401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1CE379E8-2824-5B79-DA6C-96F6140EBCD3}"/>
              </a:ext>
            </a:extLst>
          </p:cNvPr>
          <p:cNvCxnSpPr>
            <a:cxnSpLocks/>
          </p:cNvCxnSpPr>
          <p:nvPr/>
        </p:nvCxnSpPr>
        <p:spPr bwMode="auto">
          <a:xfrm flipV="1">
            <a:off x="3958309" y="1646046"/>
            <a:ext cx="1240374" cy="10463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0" name="图片 29">
            <a:extLst>
              <a:ext uri="{FF2B5EF4-FFF2-40B4-BE49-F238E27FC236}">
                <a16:creationId xmlns:a16="http://schemas.microsoft.com/office/drawing/2014/main" id="{667B5651-D212-75C2-D86F-7FB8C0DDD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901" y="672848"/>
            <a:ext cx="1751257" cy="1179328"/>
          </a:xfrm>
          <a:prstGeom prst="rect">
            <a:avLst/>
          </a:prstGeom>
        </p:spPr>
      </p:pic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7A7B30D2-F7C2-D178-0C3A-34B648E4EC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32690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DCEFC6-CC02-FD9C-6E73-8396A645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choice of isotope source: </a:t>
            </a:r>
            <a:r>
              <a:rPr lang="en-US" altLang="zh-CN" baseline="30000" dirty="0"/>
              <a:t>109</a:t>
            </a:r>
            <a:r>
              <a:rPr lang="en-US" altLang="zh-CN" dirty="0"/>
              <a:t>Ag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A15331-A3D7-B670-CB50-8D20CBE2C8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13</a:t>
            </a:fld>
            <a:endParaRPr lang="en-US" sz="18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AAE4409-1BE5-666E-3BB3-C2556DF0A171}"/>
              </a:ext>
            </a:extLst>
          </p:cNvPr>
          <p:cNvGrpSpPr/>
          <p:nvPr/>
        </p:nvGrpSpPr>
        <p:grpSpPr>
          <a:xfrm>
            <a:off x="304511" y="947854"/>
            <a:ext cx="4751013" cy="5258715"/>
            <a:chOff x="545034" y="1588551"/>
            <a:chExt cx="4480294" cy="5088989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6A1F8866-CADF-5E02-8F0D-FE58C8E2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034" y="1588551"/>
              <a:ext cx="4480294" cy="4663383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630F1D3-7E80-7A34-BFC4-105FEDCDDC30}"/>
                </a:ext>
              </a:extLst>
            </p:cNvPr>
            <p:cNvSpPr txBox="1"/>
            <p:nvPr/>
          </p:nvSpPr>
          <p:spPr>
            <a:xfrm>
              <a:off x="678611" y="6308208"/>
              <a:ext cx="3119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/>
                <a:t>M</a:t>
              </a:r>
              <a:r>
                <a:rPr lang="en-US" altLang="zh-CN" sz="1800" dirty="0" err="1"/>
                <a:t>ö</a:t>
              </a:r>
              <a:r>
                <a:rPr lang="en-US" altLang="zh-CN" dirty="0" err="1"/>
                <a:t>ssbauer</a:t>
              </a:r>
              <a:r>
                <a:rPr lang="en-US" altLang="zh-CN" dirty="0"/>
                <a:t> </a:t>
              </a:r>
              <a:r>
                <a:rPr lang="en-US" altLang="zh-CN" dirty="0">
                  <a:hlinkClick r:id="rId3"/>
                </a:rPr>
                <a:t>database</a:t>
              </a:r>
              <a:r>
                <a:rPr lang="en-US" altLang="zh-CN" dirty="0"/>
                <a:t> </a:t>
              </a:r>
              <a:r>
                <a:rPr lang="en-US" altLang="zh-CN" sz="1400" dirty="0"/>
                <a:t>(</a:t>
              </a:r>
              <a:r>
                <a:rPr lang="en-US" altLang="zh-CN" sz="1400" b="0" i="0" dirty="0">
                  <a:solidFill>
                    <a:srgbClr val="006D21"/>
                  </a:solidFill>
                  <a:effectLst/>
                  <a:latin typeface="Roboto" panose="02000000000000000000" pitchFamily="2" charset="0"/>
                </a:rPr>
                <a:t>DICP</a:t>
              </a:r>
              <a:r>
                <a:rPr lang="en-US" altLang="zh-CN" sz="1400" dirty="0">
                  <a:solidFill>
                    <a:srgbClr val="006D21"/>
                  </a:solidFill>
                  <a:latin typeface="Roboto" panose="02000000000000000000" pitchFamily="2" charset="0"/>
                </a:rPr>
                <a:t>, CAS</a:t>
              </a:r>
              <a:r>
                <a:rPr lang="en-US" altLang="zh-CN" sz="1400" dirty="0"/>
                <a:t>)</a:t>
              </a:r>
              <a:endParaRPr lang="zh-CN" altLang="en-US" dirty="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5DAB970-7F65-A9F9-7958-3C9E5E34A507}"/>
                </a:ext>
              </a:extLst>
            </p:cNvPr>
            <p:cNvSpPr/>
            <p:nvPr/>
          </p:nvSpPr>
          <p:spPr>
            <a:xfrm>
              <a:off x="4047093" y="4157932"/>
              <a:ext cx="662929" cy="534838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1B9109A-A684-E321-9B92-81669EE6751E}"/>
                  </a:ext>
                </a:extLst>
              </p:cNvPr>
              <p:cNvSpPr txBox="1"/>
              <p:nvPr/>
            </p:nvSpPr>
            <p:spPr>
              <a:xfrm>
                <a:off x="5502677" y="947854"/>
                <a:ext cx="3066813" cy="2361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Long parent nuclei lifetime:</a:t>
                </a:r>
                <a:br>
                  <a:rPr lang="en-US" altLang="zh-CN" sz="1600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zh-CN" sz="1600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461 days allow for sufficient operation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Narrow 88 keV linewidth: </a:t>
                </a:r>
                <a:br>
                  <a:rPr lang="en-US" altLang="zh-CN" sz="1600" dirty="0"/>
                </a:br>
                <a:r>
                  <a:rPr lang="en-US" altLang="zh-CN" sz="1600" dirty="0"/>
                  <a:t>O(10</a:t>
                </a:r>
                <a:r>
                  <a:rPr lang="en-US" altLang="zh-CN" sz="1600" baseline="30000" dirty="0"/>
                  <a:t>-22</a:t>
                </a:r>
                <a:r>
                  <a:rPr lang="en-US" altLang="zh-CN" sz="1600" dirty="0"/>
                  <a:t>) sensitivity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Workable </a:t>
                </a:r>
                <a:r>
                  <a:rPr lang="el-GR" altLang="zh-CN" sz="1600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Δ</a:t>
                </a:r>
                <a:r>
                  <a:rPr lang="en-US" altLang="zh-CN" sz="1600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 ~ 10</a:t>
                </a:r>
                <a:r>
                  <a:rPr lang="el-GR" altLang="zh-CN" sz="1600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μ</a:t>
                </a:r>
                <a:r>
                  <a:rPr lang="en-US" altLang="zh-CN" sz="1600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 under terrestrial (1 g) gravity field</a:t>
                </a:r>
                <a:br>
                  <a:rPr lang="en-US" altLang="zh-CN" sz="1600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zh-CN" sz="1600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6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sz="16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altLang="zh-CN" sz="160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=4.1</m:t>
                    </m:r>
                    <m:r>
                      <m:rPr>
                        <m:sty m:val="p"/>
                      </m:rPr>
                      <a:rPr lang="el-GR" altLang="zh-CN" sz="160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altLang="zh-CN" sz="16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1B9109A-A684-E321-9B92-81669EE67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677" y="947854"/>
                <a:ext cx="3066813" cy="2361159"/>
              </a:xfrm>
              <a:prstGeom prst="rect">
                <a:avLst/>
              </a:prstGeom>
              <a:blipFill>
                <a:blip r:embed="rId4"/>
                <a:stretch>
                  <a:fillRect l="-826" t="-1070" r="-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731D6631-9D06-898D-2512-570387792B38}"/>
              </a:ext>
            </a:extLst>
          </p:cNvPr>
          <p:cNvSpPr txBox="1"/>
          <p:nvPr/>
        </p:nvSpPr>
        <p:spPr>
          <a:xfrm>
            <a:off x="5055525" y="3883245"/>
            <a:ext cx="298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The quest of the </a:t>
            </a:r>
            <a:r>
              <a:rPr lang="en-US" altLang="zh-CN" sz="1600" baseline="30000" dirty="0"/>
              <a:t>109</a:t>
            </a:r>
            <a:r>
              <a:rPr lang="en-US" altLang="zh-CN" sz="1600" dirty="0"/>
              <a:t>Ag resonance: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6C62131-CED6-1673-4E53-950396C71505}"/>
                  </a:ext>
                </a:extLst>
              </p:cNvPr>
              <p:cNvSpPr txBox="1"/>
              <p:nvPr/>
            </p:nvSpPr>
            <p:spPr>
              <a:xfrm>
                <a:off x="5058925" y="4193421"/>
                <a:ext cx="3732362" cy="634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sz="16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altLang="zh-CN" sz="16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~ 30</m:t>
                    </m:r>
                    <m:r>
                      <m:rPr>
                        <m:sty m:val="p"/>
                      </m:rPr>
                      <a:rPr lang="el-GR" altLang="zh-CN" sz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effectLst/>
                  </a:rPr>
                  <a:t>,</a:t>
                </a:r>
                <a:r>
                  <a:rPr lang="en-US" altLang="zh-CN" sz="1100" dirty="0">
                    <a:solidFill>
                      <a:schemeClr val="tx1"/>
                    </a:solidFill>
                    <a:effectLst/>
                  </a:rPr>
                  <a:t>  </a:t>
                </a:r>
                <a:r>
                  <a:rPr lang="en-US" altLang="zh-CN" sz="1200" dirty="0">
                    <a:solidFill>
                      <a:schemeClr val="tx1"/>
                    </a:solidFill>
                    <a:effectLst/>
                  </a:rPr>
                  <a:t>(</a:t>
                </a:r>
                <a:r>
                  <a:rPr lang="en-US" altLang="zh-CN" sz="1200" dirty="0">
                    <a:hlinkClick r:id="rId5"/>
                  </a:rPr>
                  <a:t>W. </a:t>
                </a:r>
                <a:r>
                  <a:rPr lang="en-US" altLang="zh-CN" sz="1200" dirty="0" err="1">
                    <a:hlinkClick r:id="rId5"/>
                  </a:rPr>
                  <a:t>Wildner</a:t>
                </a:r>
                <a:r>
                  <a:rPr lang="en-US" altLang="zh-CN" sz="1200" dirty="0">
                    <a:hlinkClick r:id="rId5"/>
                  </a:rPr>
                  <a:t> and U. </a:t>
                </a:r>
                <a:r>
                  <a:rPr lang="en-US" altLang="zh-CN" sz="1200" dirty="0" err="1">
                    <a:hlinkClick r:id="rId5"/>
                  </a:rPr>
                  <a:t>Gonser</a:t>
                </a:r>
                <a:r>
                  <a:rPr lang="en-US" altLang="zh-CN" sz="1200" dirty="0">
                    <a:hlinkClick r:id="rId5"/>
                  </a:rPr>
                  <a:t>, </a:t>
                </a:r>
                <a:r>
                  <a:rPr lang="en-US" altLang="zh-CN" sz="1200" dirty="0">
                    <a:solidFill>
                      <a:schemeClr val="tx1"/>
                    </a:solidFill>
                    <a:effectLst/>
                    <a:hlinkClick r:id="rId5"/>
                  </a:rPr>
                  <a:t>1979</a:t>
                </a:r>
                <a:r>
                  <a:rPr lang="en-US" altLang="zh-CN" sz="1200" dirty="0">
                    <a:solidFill>
                      <a:schemeClr val="tx1"/>
                    </a:solidFill>
                    <a:effectLst/>
                  </a:rPr>
                  <a:t>)</a:t>
                </a:r>
                <a:endParaRPr lang="en-US" altLang="zh-CN" sz="1600" dirty="0">
                  <a:solidFill>
                    <a:schemeClr val="tx1"/>
                  </a:solidFill>
                  <a:effectLst/>
                </a:endParaRPr>
              </a:p>
              <a:p>
                <a:endParaRPr lang="zh-CN" altLang="en-US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6C62131-CED6-1673-4E53-950396C71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925" y="4193421"/>
                <a:ext cx="3732362" cy="6345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ABC70A5B-E8CA-03DB-9FFA-7C2DFD6DEFFA}"/>
              </a:ext>
            </a:extLst>
          </p:cNvPr>
          <p:cNvSpPr txBox="1"/>
          <p:nvPr/>
        </p:nvSpPr>
        <p:spPr>
          <a:xfrm>
            <a:off x="5055525" y="4531975"/>
            <a:ext cx="385412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/>
              <a:t>Improved resonance resolution, w</a:t>
            </a:r>
            <a:br>
              <a:rPr lang="en-US" altLang="zh-CN" sz="1400" dirty="0"/>
            </a:br>
            <a:r>
              <a:rPr lang="en-US" altLang="zh-CN" sz="1400" dirty="0"/>
              <a:t>broadening factors down to 16 (US)</a:t>
            </a:r>
            <a:br>
              <a:rPr lang="en-US" altLang="zh-CN" sz="1600" dirty="0"/>
            </a:br>
            <a:r>
              <a:rPr lang="en-U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R. D. Taylor and G. R. Hoy, SPIE </a:t>
            </a:r>
            <a:r>
              <a:rPr lang="en-US" altLang="zh-CN" sz="10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-Bold"/>
              </a:rPr>
              <a:t>875</a:t>
            </a:r>
            <a:r>
              <a:rPr lang="en-U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, 126 (1988).</a:t>
            </a:r>
          </a:p>
          <a:p>
            <a:pPr algn="l"/>
            <a:r>
              <a:rPr lang="es-E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S.RezaieSerej, G. R. Hoy, and R. D. Taylor, Laser </a:t>
            </a:r>
            <a:r>
              <a:rPr lang="en-U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Phys. </a:t>
            </a:r>
            <a:r>
              <a:rPr lang="en-US" altLang="zh-CN" sz="10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-Bold"/>
              </a:rPr>
              <a:t>5</a:t>
            </a:r>
            <a:r>
              <a:rPr lang="en-US" altLang="zh-CN" sz="1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NewtonA"/>
              </a:rPr>
              <a:t>, 240 (1995).</a:t>
            </a:r>
            <a:br>
              <a:rPr lang="en-US" altLang="zh-CN" sz="1600" dirty="0"/>
            </a:br>
            <a:r>
              <a:rPr lang="en-US" altLang="zh-CN" sz="1400" dirty="0"/>
              <a:t>Russian group: improvements with </a:t>
            </a:r>
            <a:r>
              <a:rPr lang="en-US" altLang="zh-CN" sz="1400" dirty="0" err="1"/>
              <a:t>Grav</a:t>
            </a:r>
            <a:r>
              <a:rPr lang="en-US" altLang="zh-CN" sz="1400" dirty="0"/>
              <a:t>. Effects</a:t>
            </a:r>
            <a:br>
              <a:rPr lang="en-US" altLang="zh-CN" sz="1400" dirty="0"/>
            </a:br>
            <a:r>
              <a:rPr lang="en-US" altLang="zh-CN" sz="1100" dirty="0">
                <a:solidFill>
                  <a:schemeClr val="accent6">
                    <a:lumMod val="75000"/>
                  </a:schemeClr>
                </a:solidFill>
              </a:rPr>
              <a:t>V. G. </a:t>
            </a:r>
            <a:r>
              <a:rPr lang="en-US" altLang="zh-CN" sz="1100" dirty="0" err="1">
                <a:solidFill>
                  <a:schemeClr val="accent6">
                    <a:lumMod val="75000"/>
                  </a:schemeClr>
                </a:solidFill>
              </a:rPr>
              <a:t>Alpatov</a:t>
            </a:r>
            <a:r>
              <a:rPr lang="en-US" altLang="zh-CN" sz="1100" dirty="0">
                <a:solidFill>
                  <a:schemeClr val="accent6">
                    <a:lumMod val="75000"/>
                  </a:schemeClr>
                </a:solidFill>
              </a:rPr>
              <a:t>, et.al. Laser Physics 17, 1067–1072 (2007).</a:t>
            </a:r>
          </a:p>
          <a:p>
            <a:pPr algn="l"/>
            <a:r>
              <a:rPr lang="en-US" altLang="zh-CN" sz="1100" dirty="0">
                <a:solidFill>
                  <a:schemeClr val="accent6">
                    <a:lumMod val="75000"/>
                  </a:schemeClr>
                </a:solidFill>
              </a:rPr>
              <a:t>Yu. D. </a:t>
            </a:r>
            <a:r>
              <a:rPr lang="en-US" altLang="zh-CN" sz="1100" dirty="0" err="1">
                <a:solidFill>
                  <a:schemeClr val="accent6">
                    <a:lumMod val="75000"/>
                  </a:schemeClr>
                </a:solidFill>
              </a:rPr>
              <a:t>Bayukov</a:t>
            </a:r>
            <a:r>
              <a:rPr lang="en-US" altLang="zh-CN" sz="1100" dirty="0">
                <a:solidFill>
                  <a:schemeClr val="accent6">
                    <a:lumMod val="75000"/>
                  </a:schemeClr>
                </a:solidFill>
              </a:rPr>
              <a:t>, et.al. JETP Letters 90, 499–503 (2009).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74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110BE-3361-26F5-36BE-86A96D6B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Accuracy from Pseudo experiments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AEA16-2D60-F99C-404D-5906E1BFC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Pseudo experiment simulation with reasonable parameter</a:t>
            </a:r>
          </a:p>
          <a:p>
            <a:pPr lvl="1"/>
            <a:r>
              <a:rPr kumimoji="1" lang="en-US" altLang="zh-CN" dirty="0"/>
              <a:t>Ex: z-position resolution 10 </a:t>
            </a:r>
            <a:r>
              <a:rPr kumimoji="1" lang="el-GR" altLang="zh-CN" dirty="0"/>
              <a:t>μ</a:t>
            </a:r>
            <a:r>
              <a:rPr kumimoji="1" lang="en-US" altLang="zh-CN" dirty="0"/>
              <a:t>m, detection efficiency ~100%</a:t>
            </a:r>
          </a:p>
          <a:p>
            <a:pPr lvl="1"/>
            <a:r>
              <a:rPr kumimoji="1" lang="en-US" altLang="zh-CN" dirty="0"/>
              <a:t>Readout frequency ~10 </a:t>
            </a:r>
            <a:r>
              <a:rPr kumimoji="1" lang="en-US" altLang="zh-CN" dirty="0" err="1"/>
              <a:t>f</a:t>
            </a:r>
            <a:r>
              <a:rPr kumimoji="1" lang="en-US" altLang="zh-CN" baseline="-25000" dirty="0" err="1"/>
              <a:t>GW</a:t>
            </a:r>
            <a:endParaRPr kumimoji="1" lang="en-US" altLang="zh-CN" baseline="-25000" dirty="0"/>
          </a:p>
          <a:p>
            <a:r>
              <a:rPr kumimoji="1" lang="en-US" altLang="zh-CN" dirty="0"/>
              <a:t>Sensitivity extracted by fitting the resonance absorption peak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28A6AA-0DB5-50E8-5369-9314DA9EAC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14</a:t>
            </a:fld>
            <a:endParaRPr lang="en-US" sz="1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D90B6C4-2662-93D1-577C-D783FBD1F446}"/>
              </a:ext>
            </a:extLst>
          </p:cNvPr>
          <p:cNvSpPr txBox="1"/>
          <p:nvPr/>
        </p:nvSpPr>
        <p:spPr>
          <a:xfrm>
            <a:off x="1426209" y="5589134"/>
            <a:ext cx="62915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Accuracy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compatible to the accuracy needed for GW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strain</a:t>
            </a:r>
            <a:endParaRPr kumimoji="1" lang="zh-CN" altLang="en-US" dirty="0"/>
          </a:p>
        </p:txBody>
      </p:sp>
      <p:pic>
        <p:nvPicPr>
          <p:cNvPr id="6" name="图片 5" descr="图表, 直方图&#10;&#10;描述已自动生成">
            <a:extLst>
              <a:ext uri="{FF2B5EF4-FFF2-40B4-BE49-F238E27FC236}">
                <a16:creationId xmlns:a16="http://schemas.microsoft.com/office/drawing/2014/main" id="{4C486CB1-8070-4EA4-D4ED-3BC5F859D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7"/>
          <a:stretch/>
        </p:blipFill>
        <p:spPr>
          <a:xfrm>
            <a:off x="61970" y="2294034"/>
            <a:ext cx="4356557" cy="3182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1165D8-86A3-04F1-1F0F-F9D62D649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527" y="2275909"/>
            <a:ext cx="4344473" cy="28462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547B42F-992A-A229-ED91-0752509AAD46}"/>
              </a:ext>
            </a:extLst>
          </p:cNvPr>
          <p:cNvSpPr txBox="1"/>
          <p:nvPr/>
        </p:nvSpPr>
        <p:spPr>
          <a:xfrm>
            <a:off x="4480497" y="5061337"/>
            <a:ext cx="432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 alloy/compound with higher </a:t>
            </a:r>
            <a:r>
              <a:rPr lang="en-US" altLang="zh-CN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zh-CN" sz="1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deBye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helps improve </a:t>
            </a:r>
            <a:r>
              <a:rPr lang="en-US" altLang="zh-CN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altLang="zh-CN" sz="1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br>
              <a:rPr lang="en-US" altLang="zh-CN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400" dirty="0"/>
              <a:t>e.g. AgB</a:t>
            </a:r>
            <a:r>
              <a:rPr lang="en-US" altLang="zh-CN" sz="1400" baseline="-25000" dirty="0"/>
              <a:t>2</a:t>
            </a:r>
            <a:r>
              <a:rPr lang="en-US" altLang="zh-CN" sz="1400" dirty="0"/>
              <a:t> has a higher </a:t>
            </a:r>
            <a:r>
              <a:rPr lang="en-US" altLang="zh-CN" sz="1400" dirty="0" err="1"/>
              <a:t>T</a:t>
            </a:r>
            <a:r>
              <a:rPr lang="en-US" altLang="zh-CN" sz="1400" baseline="-25000" dirty="0" err="1"/>
              <a:t>deBye</a:t>
            </a:r>
            <a:r>
              <a:rPr lang="en-US" altLang="zh-CN" sz="1400" dirty="0"/>
              <a:t> and </a:t>
            </a:r>
            <a:r>
              <a:rPr lang="en-US" altLang="zh-CN" sz="1400" i="1" dirty="0" err="1"/>
              <a:t>f</a:t>
            </a:r>
            <a:r>
              <a:rPr lang="en-US" altLang="zh-CN" sz="1400" baseline="-25000" dirty="0" err="1"/>
              <a:t>S</a:t>
            </a:r>
            <a:r>
              <a:rPr lang="en-US" altLang="zh-CN" sz="1400" dirty="0"/>
              <a:t> =0.2   (@ 4K)</a:t>
            </a:r>
            <a:endParaRPr lang="zh-CN" altLang="en-US" sz="1400" baseline="-25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3A5585-31A1-A69E-3C5F-B08CCCCC0C53}"/>
              </a:ext>
            </a:extLst>
          </p:cNvPr>
          <p:cNvSpPr txBox="1"/>
          <p:nvPr/>
        </p:nvSpPr>
        <p:spPr>
          <a:xfrm>
            <a:off x="983538" y="6101555"/>
            <a:ext cx="745607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Parallel</a:t>
            </a:r>
            <a:r>
              <a:rPr kumimoji="1" lang="zh-CN" altLang="en-US" dirty="0"/>
              <a:t> </a:t>
            </a:r>
            <a:r>
              <a:rPr kumimoji="1" lang="en-US" altLang="zh-CN" dirty="0"/>
              <a:t>measure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resonance absorption shape: fast enough for GW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9343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B72B168-5309-FDB1-AABC-F528C063C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348" y="1520011"/>
            <a:ext cx="3317637" cy="305841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6BC6352-3387-ECC7-37EC-29CE3B85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The GW signal: frequency shift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5DA0D7A-95CB-0B2D-F97A-3EC8E6DA78E2}"/>
                  </a:ext>
                </a:extLst>
              </p:cNvPr>
              <p:cNvSpPr txBox="1"/>
              <p:nvPr/>
            </p:nvSpPr>
            <p:spPr>
              <a:xfrm>
                <a:off x="0" y="2045936"/>
                <a:ext cx="4572000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kern="10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h</m:t>
                      </m:r>
                      <m:d>
                        <m:dPr>
                          <m:ctrlPr>
                            <a:rPr lang="zh-CN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kern="10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kern="1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zh-CN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b="0" i="1" kern="10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b="1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𝒌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altLang="zh-CN" b="1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altLang="zh-CN" i="1" kern="10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5DA0D7A-95CB-0B2D-F97A-3EC8E6DA7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45936"/>
                <a:ext cx="4572000" cy="380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C0D329-EFB1-D5A4-5802-B180205DD022}"/>
                  </a:ext>
                </a:extLst>
              </p:cNvPr>
              <p:cNvSpPr txBox="1"/>
              <p:nvPr/>
            </p:nvSpPr>
            <p:spPr>
              <a:xfrm>
                <a:off x="92015" y="2497827"/>
                <a:ext cx="4909868" cy="337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i="1" kern="100" smtClean="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kern="100" smtClean="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kern="100" smtClean="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600" b="0" i="1" kern="100" smtClean="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1600" i="1" kern="100">
                          <a:solidFill>
                            <a:srgbClr val="232629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d</m:t>
                      </m:r>
                      <m:sSup>
                        <m:sSupPr>
                          <m:ctrlPr>
                            <a:rPr lang="zh-CN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  <m:sup>
                          <m:r>
                            <a:rPr lang="en-US" altLang="zh-CN" sz="1600" i="1" kern="100">
                              <a:solidFill>
                                <a:srgbClr val="232629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zh-CN" sz="1600" i="1" kern="100" dirty="0">
                  <a:solidFill>
                    <a:srgbClr val="232629"/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AC0D329-EFB1-D5A4-5802-B180205DD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" y="2497827"/>
                <a:ext cx="4909868" cy="337849"/>
              </a:xfrm>
              <a:prstGeom prst="rect">
                <a:avLst/>
              </a:prstGeom>
              <a:blipFill>
                <a:blip r:embed="rId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C850874D-A32A-9156-8D4F-05E4570F13DA}"/>
              </a:ext>
            </a:extLst>
          </p:cNvPr>
          <p:cNvSpPr txBox="1"/>
          <p:nvPr/>
        </p:nvSpPr>
        <p:spPr>
          <a:xfrm>
            <a:off x="416778" y="1582684"/>
            <a:ext cx="444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Consider a plain-wave strain perturbation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73A331-770F-0B31-CE60-1E09AA9685FE}"/>
              </a:ext>
            </a:extLst>
          </p:cNvPr>
          <p:cNvSpPr txBox="1"/>
          <p:nvPr/>
        </p:nvSpPr>
        <p:spPr>
          <a:xfrm>
            <a:off x="416779" y="3059668"/>
            <a:ext cx="4750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 particle’s 4-momentum response to GW strain </a:t>
            </a:r>
            <a:br>
              <a:rPr lang="en-US" altLang="zh-CN" dirty="0"/>
            </a:br>
            <a:r>
              <a:rPr lang="en-US" altLang="zh-CN" dirty="0"/>
              <a:t>after one-way propagation: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E8CE27C-B5B9-A6AE-362B-49757F8E7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74" y="3800090"/>
            <a:ext cx="2300418" cy="5139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DF38F24-2876-7681-6D1A-255609F6F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21" y="4424150"/>
            <a:ext cx="3176789" cy="22752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52A68FD-4A46-FBF4-33FA-7C90FEE8F7D6}"/>
              </a:ext>
            </a:extLst>
          </p:cNvPr>
          <p:cNvSpPr txBox="1"/>
          <p:nvPr/>
        </p:nvSpPr>
        <p:spPr>
          <a:xfrm>
            <a:off x="5734348" y="768814"/>
            <a:ext cx="3349938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</a:rPr>
              <a:t>Estabrook and Wahlquist, Gen. Relat. </a:t>
            </a:r>
            <a:br>
              <a:rPr lang="en-US" altLang="zh-CN" sz="1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</a:rPr>
              <a:t>Gravit. 6, 439–447 (1975)</a:t>
            </a:r>
            <a:r>
              <a:rPr lang="en-US" altLang="zh-CN" sz="1200" dirty="0">
                <a:solidFill>
                  <a:schemeClr val="accent6">
                    <a:lumMod val="75000"/>
                  </a:schemeClr>
                </a:solidFill>
              </a:rPr>
              <a:t>; 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</a:rPr>
              <a:t>Hellings, Phys. Rev. D 23, 832–843 (1981).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2892122-50A8-B82A-5444-CDD8F4B90F4E}"/>
              </a:ext>
            </a:extLst>
          </p:cNvPr>
          <p:cNvSpPr txBox="1"/>
          <p:nvPr/>
        </p:nvSpPr>
        <p:spPr>
          <a:xfrm>
            <a:off x="6823879" y="4533357"/>
            <a:ext cx="1903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(figure from </a:t>
            </a:r>
            <a:r>
              <a:rPr lang="en-US" altLang="zh-CN" sz="1200" dirty="0" err="1"/>
              <a:t>Hellings</a:t>
            </a:r>
            <a:r>
              <a:rPr lang="en-US" altLang="zh-CN" sz="1200" dirty="0"/>
              <a:t> paper)</a:t>
            </a:r>
            <a:endParaRPr lang="zh-CN" altLang="en-US" sz="1200" dirty="0"/>
          </a:p>
        </p:txBody>
      </p:sp>
      <p:sp>
        <p:nvSpPr>
          <p:cNvPr id="19" name="箭头: 左弧形 18">
            <a:extLst>
              <a:ext uri="{FF2B5EF4-FFF2-40B4-BE49-F238E27FC236}">
                <a16:creationId xmlns:a16="http://schemas.microsoft.com/office/drawing/2014/main" id="{BCFA6946-4910-CBB0-2E4D-DB523026D56E}"/>
              </a:ext>
            </a:extLst>
          </p:cNvPr>
          <p:cNvSpPr/>
          <p:nvPr/>
        </p:nvSpPr>
        <p:spPr>
          <a:xfrm rot="20309759">
            <a:off x="1649777" y="4899045"/>
            <a:ext cx="407991" cy="805142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65CD826-51B5-CF64-2993-439597060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5032165"/>
            <a:ext cx="3623256" cy="113763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28A591-C2C8-D171-B0F1-4FF193377E98}"/>
                  </a:ext>
                </a:extLst>
              </p:cNvPr>
              <p:cNvSpPr txBox="1"/>
              <p:nvPr/>
            </p:nvSpPr>
            <p:spPr>
              <a:xfrm>
                <a:off x="6498905" y="5019325"/>
                <a:ext cx="2065052" cy="874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br>
                  <a:rPr lang="en-US" altLang="zh-CN" sz="1400" dirty="0"/>
                </a:br>
                <a:r>
                  <a:rPr lang="en-US" altLang="zh-CN" sz="1400" dirty="0"/>
                  <a:t>Energy diff. between </a:t>
                </a:r>
                <a:br>
                  <a:rPr lang="en-US" altLang="zh-CN" sz="1400" dirty="0"/>
                </a:b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⃑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400" dirty="0"/>
                  <a:t> and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num>
                      <m:den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28A591-C2C8-D171-B0F1-4FF193377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905" y="5019325"/>
                <a:ext cx="2065052" cy="874342"/>
              </a:xfrm>
              <a:prstGeom prst="rect">
                <a:avLst/>
              </a:prstGeom>
              <a:blipFill>
                <a:blip r:embed="rId8"/>
                <a:stretch>
                  <a:fillRect l="-610" r="-6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C142F40A-FAAB-7AA9-B125-8A352A9EC665}"/>
              </a:ext>
            </a:extLst>
          </p:cNvPr>
          <p:cNvSpPr txBox="1"/>
          <p:nvPr/>
        </p:nvSpPr>
        <p:spPr>
          <a:xfrm>
            <a:off x="381000" y="802888"/>
            <a:ext cx="475065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Frequency shift due to different space-time matrix for photon emission and absorption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1071F2-FF52-72DD-C040-11765F63A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03167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B9C15DA-5675-4F68-7EAC-4F9432D57E0B}"/>
              </a:ext>
            </a:extLst>
          </p:cNvPr>
          <p:cNvSpPr txBox="1"/>
          <p:nvPr/>
        </p:nvSpPr>
        <p:spPr>
          <a:xfrm>
            <a:off x="431321" y="77191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When the baseline distance approaches </a:t>
            </a:r>
            <a:br>
              <a:rPr lang="en-US" altLang="zh-CN" sz="1800" dirty="0"/>
            </a:br>
            <a:r>
              <a:rPr lang="en-US" altLang="zh-CN" sz="1800" dirty="0"/>
              <a:t>to the GW’s wavelength scale, a particle </a:t>
            </a:r>
            <a:br>
              <a:rPr lang="en-US" altLang="zh-CN" sz="1800" dirty="0"/>
            </a:br>
            <a:r>
              <a:rPr lang="en-US" altLang="zh-CN" sz="1800" dirty="0"/>
              <a:t>starts to see the strain difference.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E55B38-82D7-7CBC-9E6E-57B9567C9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21" y="1795866"/>
            <a:ext cx="3988281" cy="12522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F9C943-8C27-5F3A-7D3F-4F68D844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28" y="3316474"/>
            <a:ext cx="4083555" cy="3189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06E3CA7-DDC1-D6CF-74C9-2E752860F3B4}"/>
                  </a:ext>
                </a:extLst>
              </p:cNvPr>
              <p:cNvSpPr txBox="1"/>
              <p:nvPr/>
            </p:nvSpPr>
            <p:spPr>
              <a:xfrm>
                <a:off x="5000599" y="713117"/>
                <a:ext cx="40693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/>
                  <a:t>Non-trivial angular pattern with the incident</a:t>
                </a:r>
                <a:br>
                  <a:rPr lang="en-US" altLang="zh-CN" sz="1600" dirty="0"/>
                </a:br>
                <a:r>
                  <a:rPr lang="en-US" altLang="zh-CN" sz="1600" dirty="0"/>
                  <a:t>GW direction:</a:t>
                </a:r>
                <a:br>
                  <a:rPr lang="en-US" altLang="zh-CN" sz="1600" dirty="0"/>
                </a:br>
                <a:r>
                  <a:rPr lang="en-US" altLang="zh-CN" sz="1600" dirty="0"/>
                  <a:t>      Low GW </a:t>
                </a:r>
                <a:r>
                  <a:rPr lang="en-US" altLang="zh-CN" sz="1600" dirty="0" err="1"/>
                  <a:t>freq</a:t>
                </a:r>
                <a:r>
                  <a:rPr lang="en-US" altLang="zh-CN" sz="1600" dirty="0"/>
                  <a:t>:  max. at 90.</a:t>
                </a:r>
                <a:br>
                  <a:rPr lang="en-US" altLang="zh-CN" sz="1600" dirty="0"/>
                </a:br>
                <a:r>
                  <a:rPr lang="en-US" altLang="zh-CN" sz="1600" dirty="0"/>
                  <a:t>      High GW </a:t>
                </a:r>
                <a:r>
                  <a:rPr lang="en-US" altLang="zh-CN" sz="1600" dirty="0" err="1"/>
                  <a:t>freq</a:t>
                </a:r>
                <a:r>
                  <a:rPr lang="en-US" altLang="zh-CN" sz="1600" dirty="0"/>
                  <a:t>:  modulated btw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zh-CN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sz="1600" dirty="0"/>
              </a:p>
              <a:p>
                <a:endParaRPr lang="zh-CN" altLang="en-US" sz="16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06E3CA7-DDC1-D6CF-74C9-2E752860F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99" y="713117"/>
                <a:ext cx="4069384" cy="1323439"/>
              </a:xfrm>
              <a:prstGeom prst="rect">
                <a:avLst/>
              </a:prstGeom>
              <a:blipFill>
                <a:blip r:embed="rId4"/>
                <a:stretch>
                  <a:fillRect l="-749" t="-1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24536ED-45EA-5BA5-504E-8A2AA11EB028}"/>
              </a:ext>
            </a:extLst>
          </p:cNvPr>
          <p:cNvCxnSpPr>
            <a:cxnSpLocks/>
          </p:cNvCxnSpPr>
          <p:nvPr/>
        </p:nvCxnSpPr>
        <p:spPr>
          <a:xfrm flipV="1">
            <a:off x="638355" y="2230724"/>
            <a:ext cx="1075427" cy="6383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64022C3-C553-D445-470D-93C92C19EA9F}"/>
              </a:ext>
            </a:extLst>
          </p:cNvPr>
          <p:cNvSpPr txBox="1"/>
          <p:nvPr/>
        </p:nvSpPr>
        <p:spPr>
          <a:xfrm>
            <a:off x="69011" y="2956967"/>
            <a:ext cx="19266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Requires a </a:t>
            </a:r>
            <a:r>
              <a:rPr lang="en-US" altLang="zh-CN" sz="1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perpen</a:t>
            </a:r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dicular</a:t>
            </a:r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1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component.</a:t>
            </a:r>
            <a:b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Extra complication w</a:t>
            </a:r>
            <a:b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 at high freq.</a:t>
            </a:r>
            <a:endParaRPr lang="zh-CN" altLang="en-US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Vanishes when (anti)</a:t>
            </a:r>
            <a:b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 to GW direction</a:t>
            </a:r>
            <a:endParaRPr lang="zh-CN" altLang="en-US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59861D4-4470-941E-66C9-B8352B326BA9}"/>
              </a:ext>
            </a:extLst>
          </p:cNvPr>
          <p:cNvCxnSpPr>
            <a:cxnSpLocks/>
          </p:cNvCxnSpPr>
          <p:nvPr/>
        </p:nvCxnSpPr>
        <p:spPr>
          <a:xfrm flipV="1">
            <a:off x="980141" y="2283879"/>
            <a:ext cx="2574586" cy="53701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6D1E3A9-6887-CEFE-71E5-101D1E11E76D}"/>
              </a:ext>
            </a:extLst>
          </p:cNvPr>
          <p:cNvSpPr txBox="1"/>
          <p:nvPr/>
        </p:nvSpPr>
        <p:spPr>
          <a:xfrm>
            <a:off x="3782955" y="288331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Spin-2</a:t>
            </a:r>
            <a:endParaRPr lang="zh-CN" altLang="en-US" sz="1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F3BD515-E77B-F6F5-4D7A-35AB609F1CFC}"/>
              </a:ext>
            </a:extLst>
          </p:cNvPr>
          <p:cNvCxnSpPr>
            <a:cxnSpLocks/>
          </p:cNvCxnSpPr>
          <p:nvPr/>
        </p:nvCxnSpPr>
        <p:spPr>
          <a:xfrm flipH="1" flipV="1">
            <a:off x="2704623" y="2283879"/>
            <a:ext cx="1087023" cy="66277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9B06C036-6B1A-374D-2BA0-44B22DA53C02}"/>
              </a:ext>
            </a:extLst>
          </p:cNvPr>
          <p:cNvSpPr txBox="1"/>
          <p:nvPr/>
        </p:nvSpPr>
        <p:spPr>
          <a:xfrm>
            <a:off x="5363142" y="2021355"/>
            <a:ext cx="1466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“blind directions”</a:t>
            </a:r>
            <a:endParaRPr lang="zh-CN" altLang="en-US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箭头: 左弧形 27">
            <a:extLst>
              <a:ext uri="{FF2B5EF4-FFF2-40B4-BE49-F238E27FC236}">
                <a16:creationId xmlns:a16="http://schemas.microsoft.com/office/drawing/2014/main" id="{03217635-41A5-3FCF-DE17-A38A47B6C9B5}"/>
              </a:ext>
            </a:extLst>
          </p:cNvPr>
          <p:cNvSpPr/>
          <p:nvPr/>
        </p:nvSpPr>
        <p:spPr>
          <a:xfrm rot="20309759">
            <a:off x="5152168" y="1742592"/>
            <a:ext cx="135866" cy="479933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C927020-8AA4-4D45-A825-4F655704C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888" y="2283879"/>
            <a:ext cx="2678806" cy="455054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AC74BB3A-EEFC-67DB-7B07-E8D4293099F5}"/>
              </a:ext>
            </a:extLst>
          </p:cNvPr>
          <p:cNvSpPr txBox="1"/>
          <p:nvPr/>
        </p:nvSpPr>
        <p:spPr>
          <a:xfrm>
            <a:off x="5564425" y="2735354"/>
            <a:ext cx="3044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Multiple directions can compensate for</a:t>
            </a:r>
            <a:br>
              <a:rPr lang="en-US" altLang="zh-CN" sz="1400" dirty="0"/>
            </a:br>
            <a:r>
              <a:rPr lang="en-US" altLang="zh-CN" sz="1400" dirty="0"/>
              <a:t>others’ insensitive directions.</a:t>
            </a:r>
            <a:endParaRPr lang="zh-CN" altLang="en-US" sz="14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7AFE08A-ED04-107D-566F-F81D6413F63E}"/>
              </a:ext>
            </a:extLst>
          </p:cNvPr>
          <p:cNvSpPr txBox="1"/>
          <p:nvPr/>
        </p:nvSpPr>
        <p:spPr>
          <a:xfrm rot="1881381">
            <a:off x="5501635" y="5336572"/>
            <a:ext cx="1131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(optimal angle)</a:t>
            </a:r>
            <a:endParaRPr lang="zh-CN" altLang="en-US" sz="1200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FE0A837-6377-9FBA-F2D4-BB69A2F60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12" y="4637892"/>
            <a:ext cx="4104068" cy="716924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7BACFD73-1AC6-FCC6-1071-40A9D16C23F4}"/>
              </a:ext>
            </a:extLst>
          </p:cNvPr>
          <p:cNvSpPr txBox="1"/>
          <p:nvPr/>
        </p:nvSpPr>
        <p:spPr>
          <a:xfrm>
            <a:off x="259802" y="4268560"/>
            <a:ext cx="3024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Maximal shift with GW frequency: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8AC66503-9E85-F441-7301-65870A6D14D2}"/>
                  </a:ext>
                </a:extLst>
              </p:cNvPr>
              <p:cNvSpPr txBox="1"/>
              <p:nvPr/>
            </p:nvSpPr>
            <p:spPr>
              <a:xfrm>
                <a:off x="345552" y="5404320"/>
                <a:ext cx="462620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400" i="0" smtClean="0">
                        <a:latin typeface="Cambria Math" panose="02040503050406030204" pitchFamily="18" charset="0"/>
                      </a:rPr>
                      <m:t>η</m:t>
                    </m:r>
                    <m:r>
                      <a:rPr lang="el-GR" altLang="zh-CN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at high frequency, with multiple maxima.</a:t>
                </a:r>
                <a:br>
                  <a:rPr lang="en-US" altLang="zh-CN" sz="1400" dirty="0"/>
                </a:br>
                <a:r>
                  <a:rPr lang="en-US" altLang="zh-CN" sz="1400" dirty="0"/>
                  <a:t>Angular patterns becomes very complicated for </a:t>
                </a:r>
                <a14:m>
                  <m:oMath xmlns:m="http://schemas.openxmlformats.org/officeDocument/2006/math">
                    <m:r>
                      <a:rPr lang="zh-CN" altLang="en-US" sz="140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</m:oMath>
                </a14:m>
                <a:br>
                  <a:rPr lang="en-US" altLang="zh-CN" sz="1400" dirty="0"/>
                </a:br>
                <a:r>
                  <a:rPr lang="en-US" altLang="zh-CN" sz="1400" dirty="0"/>
                  <a:t>Angular pattern allows for GW direction reconstruction</a:t>
                </a:r>
                <a:br>
                  <a:rPr lang="en-US" altLang="zh-CN" sz="1400" dirty="0"/>
                </a:br>
                <a:r>
                  <a:rPr lang="en-US" altLang="zh-CN" sz="1400" dirty="0"/>
                  <a:t>At low-</a:t>
                </a:r>
                <a:r>
                  <a:rPr lang="en-US" altLang="zh-CN" sz="1400" dirty="0" err="1"/>
                  <a:t>freq</a:t>
                </a:r>
                <a:r>
                  <a:rPr lang="en-US" altLang="zh-CN" sz="1400" dirty="0"/>
                  <a:t>, freq. shift decreases </a:t>
                </a:r>
                <a:r>
                  <a:rPr lang="en-US" altLang="zh-CN" sz="1400" i="1" dirty="0"/>
                  <a:t>linearly</a:t>
                </a:r>
                <a:r>
                  <a:rPr lang="en-US" altLang="zh-CN" sz="1400" dirty="0"/>
                  <a:t> with  </a:t>
                </a:r>
                <a14:m>
                  <m:oMath xmlns:m="http://schemas.openxmlformats.org/officeDocument/2006/math">
                    <m:r>
                      <a:rPr lang="zh-CN" altLang="en-US" sz="14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8AC66503-9E85-F441-7301-65870A6D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52" y="5404320"/>
                <a:ext cx="4626203" cy="954107"/>
              </a:xfrm>
              <a:prstGeom prst="rect">
                <a:avLst/>
              </a:prstGeom>
              <a:blipFill>
                <a:blip r:embed="rId8"/>
                <a:stretch>
                  <a:fillRect l="-395" t="-1282" b="-5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D58B80F-044C-005E-CD6C-68FA759E4275}"/>
                  </a:ext>
                </a:extLst>
              </p:cNvPr>
              <p:cNvSpPr txBox="1"/>
              <p:nvPr/>
            </p:nvSpPr>
            <p:spPr>
              <a:xfrm>
                <a:off x="5371269" y="3485205"/>
                <a:ext cx="762000" cy="2912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D58B80F-044C-005E-CD6C-68FA759E4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269" y="3485205"/>
                <a:ext cx="762000" cy="2912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649E7EA8-DBBE-0BA7-A3CB-53228FE93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96565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5E3903-FBF7-2C02-97AD-D4CF1601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Stationary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</a:t>
            </a:r>
            <a:r>
              <a:rPr kumimoji="1" lang="en-US" altLang="zh-CN" dirty="0"/>
              <a:t>GW setup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0BE212-8AE8-A2DC-7FC5-80DD72F22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err="1"/>
              <a:t>Absorber+detectors</a:t>
            </a:r>
            <a:r>
              <a:rPr kumimoji="1" lang="en-US" altLang="zh-CN" dirty="0"/>
              <a:t> are in the resonance plane around source</a:t>
            </a:r>
          </a:p>
          <a:p>
            <a:pPr lvl="1"/>
            <a:r>
              <a:rPr lang="en-US" altLang="zh-CN" dirty="0"/>
              <a:t>A</a:t>
            </a:r>
            <a:r>
              <a:rPr lang="en-US" altLang="zh-CN" sz="2000" dirty="0"/>
              <a:t>t least two perpendicular directions relative to any GW incident </a:t>
            </a:r>
            <a:r>
              <a:rPr lang="el-GR" altLang="zh-CN" sz="2000" dirty="0"/>
              <a:t>θ</a:t>
            </a:r>
            <a:r>
              <a:rPr lang="en-US" altLang="zh-CN" sz="2000" dirty="0"/>
              <a:t> angle.</a:t>
            </a:r>
            <a:endParaRPr lang="zh-CN" altLang="en-US" sz="2000" dirty="0"/>
          </a:p>
          <a:p>
            <a:pPr lvl="1"/>
            <a:r>
              <a:rPr kumimoji="1" lang="en-US" altLang="zh-CN" dirty="0"/>
              <a:t>Enhance acceptance of resonances photons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08D107-1BBA-9042-1808-9D80BDA7B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AB3E82C0-2AAF-5883-5C11-A59C11FA2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12" y="2014567"/>
            <a:ext cx="5339576" cy="44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59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49A5E7-E5E5-20BF-6B33-48C65553D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Hypothetical GW signal “seen” by our experiment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AE96D6-FEC5-644D-62F9-885431F88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Modulation of resonance peak shifts in the ring</a:t>
            </a:r>
          </a:p>
          <a:p>
            <a:pPr lvl="1"/>
            <a:r>
              <a:rPr lang="en-US" altLang="zh-CN" dirty="0"/>
              <a:t>Allow</a:t>
            </a:r>
            <a:r>
              <a:rPr lang="zh-CN" altLang="en-US" dirty="0"/>
              <a:t> </a:t>
            </a:r>
            <a:r>
              <a:rPr lang="en-US" altLang="zh-CN" dirty="0"/>
              <a:t>direction and polarization reconstruction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BE086-FD4B-E93B-5C52-86B3C3DF89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18</a:t>
            </a:fld>
            <a:endParaRPr lang="en-US" sz="180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FFBE32-1604-A1A4-9367-35983125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20" y="1565850"/>
            <a:ext cx="4902885" cy="48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5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F5BBA1A-5397-1A6E-54E2-8EA16704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29" y="1192307"/>
            <a:ext cx="4361896" cy="185517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05D441-E7A4-670B-2386-4469071A644A}"/>
              </a:ext>
            </a:extLst>
          </p:cNvPr>
          <p:cNvSpPr txBox="1"/>
          <p:nvPr/>
        </p:nvSpPr>
        <p:spPr>
          <a:xfrm>
            <a:off x="484094" y="699246"/>
            <a:ext cx="442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An estimate on the required source intensity: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E5C481-6230-17D0-BB19-7E2965C9A8BB}"/>
              </a:ext>
            </a:extLst>
          </p:cNvPr>
          <p:cNvSpPr txBox="1"/>
          <p:nvPr/>
        </p:nvSpPr>
        <p:spPr>
          <a:xfrm>
            <a:off x="597647" y="3167390"/>
            <a:ext cx="2252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Beware: pars on the 2</a:t>
            </a:r>
            <a:r>
              <a:rPr lang="en-US" altLang="zh-CN" sz="1400" baseline="30000" dirty="0"/>
              <a:t>nd</a:t>
            </a:r>
            <a:r>
              <a:rPr lang="en-US" altLang="zh-CN" sz="1400" dirty="0"/>
              <a:t> line </a:t>
            </a:r>
            <a:br>
              <a:rPr lang="en-US" altLang="zh-CN" sz="1400" dirty="0"/>
            </a:br>
            <a:r>
              <a:rPr lang="en-US" altLang="zh-CN" sz="1400" dirty="0"/>
              <a:t>do not scale independently.</a:t>
            </a:r>
            <a:endParaRPr lang="zh-CN" altLang="en-US" sz="1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74C3686-580D-57C0-E64F-BE22D2B3D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431" y="2721635"/>
            <a:ext cx="5237408" cy="3618963"/>
          </a:xfrm>
          <a:prstGeom prst="rect">
            <a:avLst/>
          </a:prstGeom>
          <a:effectLst/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A356E56-0228-9861-623F-F091E2A3B516}"/>
              </a:ext>
            </a:extLst>
          </p:cNvPr>
          <p:cNvSpPr txBox="1"/>
          <p:nvPr/>
        </p:nvSpPr>
        <p:spPr>
          <a:xfrm>
            <a:off x="293223" y="3923645"/>
            <a:ext cx="319427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Source intensity scales</a:t>
            </a:r>
            <a:br>
              <a:rPr lang="en-US" altLang="zh-CN" sz="1400" dirty="0"/>
            </a:br>
            <a:r>
              <a:rPr lang="en-US" altLang="zh-CN" sz="1400" dirty="0"/>
              <a:t>linearly with baseline length</a:t>
            </a:r>
            <a:br>
              <a:rPr lang="en-US" altLang="zh-CN" sz="1400" dirty="0"/>
            </a:br>
            <a:r>
              <a:rPr lang="en-US" altLang="zh-CN" sz="1400" dirty="0"/>
              <a:t>and inversely with the local</a:t>
            </a:r>
            <a:br>
              <a:rPr lang="en-US" altLang="zh-CN" sz="1400" dirty="0"/>
            </a:br>
            <a:r>
              <a:rPr lang="en-US" altLang="zh-CN" sz="1400" dirty="0"/>
              <a:t>gravitational acceleration.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Need to balance between</a:t>
            </a:r>
            <a:br>
              <a:rPr lang="en-US" altLang="zh-CN" sz="1400" dirty="0"/>
            </a:br>
            <a:r>
              <a:rPr lang="en-US" altLang="zh-CN" sz="1400" dirty="0"/>
              <a:t>resonance shift length, detector</a:t>
            </a:r>
            <a:br>
              <a:rPr lang="en-US" altLang="zh-CN" sz="1400" dirty="0"/>
            </a:br>
            <a:r>
              <a:rPr lang="en-US" altLang="zh-CN" sz="1400" dirty="0"/>
              <a:t>size, and practical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Non-isotropic source /  focusing</a:t>
            </a:r>
            <a:br>
              <a:rPr lang="en-US" altLang="zh-CN" sz="1400" dirty="0"/>
            </a:br>
            <a:r>
              <a:rPr lang="en-US" altLang="zh-CN" sz="1400" dirty="0"/>
              <a:t>would immensely enhance efficiency.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Coherently repeated signals can</a:t>
            </a:r>
            <a:br>
              <a:rPr lang="en-US" altLang="zh-CN" sz="1400" dirty="0"/>
            </a:br>
            <a:r>
              <a:rPr lang="en-US" altLang="zh-CN" sz="1400" dirty="0"/>
              <a:t>boost statistics:  N</a:t>
            </a:r>
            <a:r>
              <a:rPr lang="en-US" altLang="zh-CN" sz="1400" baseline="-25000" dirty="0"/>
              <a:t>90</a:t>
            </a:r>
            <a:r>
              <a:rPr lang="en-US" altLang="zh-CN" sz="1400" dirty="0"/>
              <a:t> -&gt; N</a:t>
            </a:r>
            <a:r>
              <a:rPr lang="en-US" altLang="zh-CN" sz="1400" baseline="-25000" dirty="0"/>
              <a:t>90</a:t>
            </a:r>
            <a:r>
              <a:rPr lang="en-US" altLang="zh-CN" sz="1400" dirty="0"/>
              <a:t>*Q</a:t>
            </a:r>
            <a:endParaRPr lang="zh-CN" altLang="en-US" sz="1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68493C-ED91-B9E4-E115-BA2ED8AF1EBB}"/>
              </a:ext>
            </a:extLst>
          </p:cNvPr>
          <p:cNvSpPr txBox="1"/>
          <p:nvPr/>
        </p:nvSpPr>
        <p:spPr>
          <a:xfrm>
            <a:off x="5222415" y="720833"/>
            <a:ext cx="2392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(</a:t>
            </a:r>
            <a:r>
              <a:rPr lang="en-US" altLang="zh-CN" sz="1600" i="1" dirty="0"/>
              <a:t>R</a:t>
            </a:r>
            <a:r>
              <a:rPr lang="en-US" altLang="zh-CN" sz="1600" baseline="-25000" dirty="0"/>
              <a:t>S</a:t>
            </a:r>
            <a:r>
              <a:rPr lang="en-US" altLang="zh-CN" sz="1600" dirty="0"/>
              <a:t> for an isotropic source)</a:t>
            </a:r>
            <a:endParaRPr lang="zh-CN" altLang="en-US" sz="1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BF046ED-54ED-C343-19D0-9DCE69A4542C}"/>
              </a:ext>
            </a:extLst>
          </p:cNvPr>
          <p:cNvSpPr txBox="1"/>
          <p:nvPr/>
        </p:nvSpPr>
        <p:spPr>
          <a:xfrm>
            <a:off x="5444129" y="1606821"/>
            <a:ext cx="2732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Benchmarks:</a:t>
            </a:r>
            <a:b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table-top experiment.</a:t>
            </a:r>
            <a:b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10-meter radius in low-</a:t>
            </a:r>
            <a:r>
              <a:rPr lang="en-US" altLang="zh-CN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zh-CN" altLang="en-US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93CC901-8C95-FEDF-A809-5D55F2FC4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12" y="0"/>
            <a:ext cx="8458488" cy="663949"/>
          </a:xfrm>
        </p:spPr>
        <p:txBody>
          <a:bodyPr/>
          <a:lstStyle/>
          <a:p>
            <a:r>
              <a:rPr kumimoji="1" lang="en-US" altLang="zh-CN" dirty="0"/>
              <a:t>Benchmark scenarios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780CA7-8B94-8198-2A19-59145467709F}"/>
              </a:ext>
            </a:extLst>
          </p:cNvPr>
          <p:cNvSpPr txBox="1"/>
          <p:nvPr/>
        </p:nvSpPr>
        <p:spPr>
          <a:xfrm>
            <a:off x="3764322" y="6162750"/>
            <a:ext cx="178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highlight>
                  <a:srgbClr val="FFFF00"/>
                </a:highlight>
              </a:rPr>
              <a:t>No IC included</a:t>
            </a:r>
            <a:endParaRPr kumimoji="1" lang="zh-CN" altLang="en-US" dirty="0">
              <a:highlight>
                <a:srgbClr val="FFFF00"/>
              </a:highlight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8EA3E7-D615-0032-0643-FF9F0641E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33015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8374571A-A25D-634B-3069-CDEDBFE37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48" y="1344400"/>
            <a:ext cx="3649052" cy="249364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82A9D93-90D3-3449-314C-9557D013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Gravitational Wave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B26AED-3B37-2F43-CA11-F9BA6307E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</a:t>
            </a:fld>
            <a:endParaRPr lang="en-US" sz="1800"/>
          </a:p>
        </p:txBody>
      </p:sp>
      <p:pic>
        <p:nvPicPr>
          <p:cNvPr id="5" name="Picture 3" descr="Timeline&#10;&#10;Description automatically generated">
            <a:extLst>
              <a:ext uri="{FF2B5EF4-FFF2-40B4-BE49-F238E27FC236}">
                <a16:creationId xmlns:a16="http://schemas.microsoft.com/office/drawing/2014/main" id="{9D61DE79-472D-824E-F1BB-857EE54FE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" y="1576165"/>
            <a:ext cx="5418387" cy="3360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0FD261-5B55-DBEB-9666-DFDB4CC9BB7D}"/>
              </a:ext>
            </a:extLst>
          </p:cNvPr>
          <p:cNvSpPr txBox="1"/>
          <p:nvPr/>
        </p:nvSpPr>
        <p:spPr>
          <a:xfrm>
            <a:off x="1111981" y="4936881"/>
            <a:ext cx="545123" cy="3000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N" sz="1350" dirty="0"/>
              <a:t>阿里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0B3E6-D9A8-0978-176F-46D7849207FE}"/>
              </a:ext>
            </a:extLst>
          </p:cNvPr>
          <p:cNvSpPr txBox="1"/>
          <p:nvPr/>
        </p:nvSpPr>
        <p:spPr>
          <a:xfrm>
            <a:off x="58410" y="4936881"/>
            <a:ext cx="904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350" dirty="0">
                <a:highlight>
                  <a:srgbClr val="FFFF00"/>
                </a:highlight>
              </a:rPr>
              <a:t>国内实验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0F471-1518-118A-2F7F-481EE96B0AD7}"/>
              </a:ext>
            </a:extLst>
          </p:cNvPr>
          <p:cNvSpPr txBox="1"/>
          <p:nvPr/>
        </p:nvSpPr>
        <p:spPr>
          <a:xfrm>
            <a:off x="3326451" y="4825330"/>
            <a:ext cx="545123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N" sz="1350" dirty="0"/>
              <a:t>太极</a:t>
            </a:r>
            <a:r>
              <a:rPr lang="zh-CN" altLang="en-US" sz="1350" dirty="0"/>
              <a:t>，天琴</a:t>
            </a:r>
            <a:endParaRPr lang="en-CN" sz="1350" dirty="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D68C2B3-C229-35B9-A506-334754E8100C}"/>
              </a:ext>
            </a:extLst>
          </p:cNvPr>
          <p:cNvSpPr txBox="1"/>
          <p:nvPr/>
        </p:nvSpPr>
        <p:spPr>
          <a:xfrm>
            <a:off x="4896482" y="3386998"/>
            <a:ext cx="1040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350" dirty="0"/>
              <a:t>原初黑洞</a:t>
            </a:r>
            <a:r>
              <a:rPr lang="en-US" sz="1350" dirty="0"/>
              <a:t>…</a:t>
            </a:r>
            <a:endParaRPr lang="en-CN" sz="1350" dirty="0"/>
          </a:p>
        </p:txBody>
      </p:sp>
      <p:sp>
        <p:nvSpPr>
          <p:cNvPr id="13" name="Right Arrow 13">
            <a:extLst>
              <a:ext uri="{FF2B5EF4-FFF2-40B4-BE49-F238E27FC236}">
                <a16:creationId xmlns:a16="http://schemas.microsoft.com/office/drawing/2014/main" id="{FB5B50F3-60C6-BBD4-A1FD-94A5E05F06DD}"/>
              </a:ext>
            </a:extLst>
          </p:cNvPr>
          <p:cNvSpPr/>
          <p:nvPr/>
        </p:nvSpPr>
        <p:spPr>
          <a:xfrm>
            <a:off x="5690874" y="3429000"/>
            <a:ext cx="516912" cy="187223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ight Arrow 5">
            <a:extLst>
              <a:ext uri="{FF2B5EF4-FFF2-40B4-BE49-F238E27FC236}">
                <a16:creationId xmlns:a16="http://schemas.microsoft.com/office/drawing/2014/main" id="{A84D6926-7EB9-1B70-661B-F3F422CAAB84}"/>
              </a:ext>
            </a:extLst>
          </p:cNvPr>
          <p:cNvSpPr/>
          <p:nvPr/>
        </p:nvSpPr>
        <p:spPr>
          <a:xfrm>
            <a:off x="4649047" y="3429000"/>
            <a:ext cx="259609" cy="187223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35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8A2DFFD-6740-8273-A211-D49C699B12FF}"/>
              </a:ext>
            </a:extLst>
          </p:cNvPr>
          <p:cNvSpPr txBox="1"/>
          <p:nvPr/>
        </p:nvSpPr>
        <p:spPr>
          <a:xfrm>
            <a:off x="122663" y="769434"/>
            <a:ext cx="556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GW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a new way to explore our universe</a:t>
            </a:r>
            <a:endParaRPr kumimoji="1" lang="zh-CN" altLang="en-US" dirty="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C5FBE06A-75EE-F850-FAAA-775C313412C0}"/>
              </a:ext>
            </a:extLst>
          </p:cNvPr>
          <p:cNvSpPr txBox="1"/>
          <p:nvPr/>
        </p:nvSpPr>
        <p:spPr>
          <a:xfrm>
            <a:off x="2368567" y="4866449"/>
            <a:ext cx="690098" cy="5078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PTA</a:t>
            </a:r>
          </a:p>
          <a:p>
            <a:r>
              <a:rPr lang="en-US" sz="1350" dirty="0"/>
              <a:t>(Fast)</a:t>
            </a:r>
            <a:endParaRPr lang="en-CN" sz="1350" dirty="0"/>
          </a:p>
        </p:txBody>
      </p:sp>
      <p:sp>
        <p:nvSpPr>
          <p:cNvPr id="3" name="下箭头 2">
            <a:extLst>
              <a:ext uri="{FF2B5EF4-FFF2-40B4-BE49-F238E27FC236}">
                <a16:creationId xmlns:a16="http://schemas.microsoft.com/office/drawing/2014/main" id="{AB8B94BB-C018-2167-5476-1C3750C88213}"/>
              </a:ext>
            </a:extLst>
          </p:cNvPr>
          <p:cNvSpPr/>
          <p:nvPr/>
        </p:nvSpPr>
        <p:spPr bwMode="auto">
          <a:xfrm rot="18374989">
            <a:off x="5200153" y="4500481"/>
            <a:ext cx="122078" cy="8149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pic>
        <p:nvPicPr>
          <p:cNvPr id="16" name="内容占位符 15" descr="一群穿着西装笔挺的男子与图片配字&#10;&#10;描述已自动生成">
            <a:extLst>
              <a:ext uri="{FF2B5EF4-FFF2-40B4-BE49-F238E27FC236}">
                <a16:creationId xmlns:a16="http://schemas.microsoft.com/office/drawing/2014/main" id="{423592CF-A4FF-75B5-B3AD-E57EA19EE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35621" y="4151176"/>
            <a:ext cx="3249969" cy="2222819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A647CB-54A0-353E-A3FA-0582F74EA2EC}"/>
              </a:ext>
            </a:extLst>
          </p:cNvPr>
          <p:cNvSpPr txBox="1"/>
          <p:nvPr/>
        </p:nvSpPr>
        <p:spPr>
          <a:xfrm>
            <a:off x="0" y="6146515"/>
            <a:ext cx="580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Thickness of a paper over the diameter of solar system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A557EA4-7617-57BC-FBE4-8ADAC32B0B6A}"/>
              </a:ext>
            </a:extLst>
          </p:cNvPr>
          <p:cNvSpPr txBox="1"/>
          <p:nvPr/>
        </p:nvSpPr>
        <p:spPr>
          <a:xfrm>
            <a:off x="431966" y="5453363"/>
            <a:ext cx="1416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/>
              <a:t>微波背景涨落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D80F467-D359-9E21-BBDA-9D65DDCA5AC3}"/>
              </a:ext>
            </a:extLst>
          </p:cNvPr>
          <p:cNvSpPr txBox="1"/>
          <p:nvPr/>
        </p:nvSpPr>
        <p:spPr>
          <a:xfrm>
            <a:off x="1966812" y="5448470"/>
            <a:ext cx="1204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/>
              <a:t>计数频率变化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1A6AB6D-2671-A911-22A3-2AEC48562218}"/>
              </a:ext>
            </a:extLst>
          </p:cNvPr>
          <p:cNvSpPr txBox="1"/>
          <p:nvPr/>
        </p:nvSpPr>
        <p:spPr>
          <a:xfrm>
            <a:off x="3306008" y="5484674"/>
            <a:ext cx="12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激光干涉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0858436-773E-198A-CF8E-4D746DB5CB4A}"/>
              </a:ext>
            </a:extLst>
          </p:cNvPr>
          <p:cNvSpPr txBox="1"/>
          <p:nvPr/>
        </p:nvSpPr>
        <p:spPr>
          <a:xfrm>
            <a:off x="1976905" y="5854006"/>
            <a:ext cx="1204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/>
              <a:t>原子干涉</a:t>
            </a:r>
          </a:p>
        </p:txBody>
      </p:sp>
    </p:spTree>
    <p:extLst>
      <p:ext uri="{BB962C8B-B14F-4D97-AF65-F5344CB8AC3E}">
        <p14:creationId xmlns:p14="http://schemas.microsoft.com/office/powerpoint/2010/main" val="555345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1E684A2-B815-3060-FFEB-79D331EF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71" y="958202"/>
            <a:ext cx="6353577" cy="5559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4C82243-2FB2-2DFA-BF2C-40D8213AEF8A}"/>
              </a:ext>
            </a:extLst>
          </p:cNvPr>
          <p:cNvSpPr txBox="1"/>
          <p:nvPr/>
        </p:nvSpPr>
        <p:spPr>
          <a:xfrm>
            <a:off x="442614" y="1033490"/>
            <a:ext cx="13933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A, A’ &amp;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period</a:t>
            </a:r>
            <a:b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zh-CN" baseline="30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zh-CN" baseline="30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periods</a:t>
            </a:r>
            <a:br>
              <a:rPr lang="en-US" altLang="zh-CN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C1E58BF-B0FA-0A29-BEB7-57E71062A28C}"/>
                  </a:ext>
                </a:extLst>
              </p:cNvPr>
              <p:cNvSpPr txBox="1"/>
              <p:nvPr/>
            </p:nvSpPr>
            <p:spPr>
              <a:xfrm>
                <a:off x="268432" y="4784516"/>
                <a:ext cx="2460097" cy="1622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altLang="zh-CN" sz="1400" dirty="0"/>
                  <a:t>Coherent GWs from</a:t>
                </a:r>
                <a:br>
                  <a:rPr lang="en-US" altLang="zh-CN" sz="1400" dirty="0"/>
                </a:br>
                <a:r>
                  <a:rPr lang="en-US" altLang="zh-CN" sz="1400" dirty="0"/>
                  <a:t>NS, SR, PBHs, see</a:t>
                </a:r>
                <a:br>
                  <a:rPr lang="en-US" altLang="zh-CN" sz="1400" dirty="0"/>
                </a:br>
                <a:r>
                  <a:rPr lang="da-DK" altLang="zh-CN" sz="1100" dirty="0">
                    <a:solidFill>
                      <a:schemeClr val="accent6"/>
                    </a:solidFill>
                    <a:hlinkClick r:id="rId3"/>
                  </a:rPr>
                  <a:t>N.Aggarwal et al.,</a:t>
                </a:r>
                <a:br>
                  <a:rPr lang="da-DK" altLang="zh-CN" sz="1100" dirty="0">
                    <a:solidFill>
                      <a:schemeClr val="accent6"/>
                    </a:solidFill>
                    <a:hlinkClick r:id="rId3"/>
                  </a:rPr>
                </a:br>
                <a:r>
                  <a:rPr lang="da-DK" altLang="zh-CN" sz="1100" dirty="0">
                    <a:solidFill>
                      <a:schemeClr val="accent6"/>
                    </a:solidFill>
                    <a:hlinkClick r:id="rId3"/>
                  </a:rPr>
                  <a:t>Living Rev. Rel. 24, 4 (2021)</a:t>
                </a:r>
                <a:br>
                  <a:rPr lang="da-DK" altLang="zh-CN" sz="1100" dirty="0">
                    <a:solidFill>
                      <a:schemeClr val="accent6"/>
                    </a:solidFill>
                  </a:rPr>
                </a:br>
                <a:br>
                  <a:rPr lang="da-DK" altLang="zh-CN" sz="1100" dirty="0">
                    <a:solidFill>
                      <a:schemeClr val="accent6"/>
                    </a:solidFill>
                  </a:rPr>
                </a:br>
                <a:r>
                  <a:rPr lang="da-DK" altLang="zh-CN" sz="1400" dirty="0">
                    <a:solidFill>
                      <a:schemeClr val="tx1"/>
                    </a:solidFill>
                  </a:rPr>
                  <a:t>Inverse Gentsen</a:t>
                </a:r>
                <a:r>
                  <a:rPr lang="en-US" altLang="zh-CN" sz="1400" dirty="0" err="1">
                    <a:solidFill>
                      <a:schemeClr val="tx1"/>
                    </a:solidFill>
                  </a:rPr>
                  <a:t>sh</a:t>
                </a:r>
                <a:r>
                  <a:rPr lang="da-DK" altLang="zh-CN" sz="1400" dirty="0">
                    <a:solidFill>
                      <a:schemeClr val="tx1"/>
                    </a:solidFill>
                  </a:rPr>
                  <a:t>tein:</a:t>
                </a:r>
                <a:br>
                  <a:rPr lang="da-DK" altLang="zh-CN" sz="11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a-DK" altLang="zh-CN" sz="11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𝑓𝑜𝑟𝑚</m:t>
                          </m:r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𝑓𝑎𝑐𝑡𝑜𝑟</m:t>
                          </m:r>
                          <m:r>
                            <a:rPr lang="en-US" altLang="zh-CN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p>
                            <m:sSupPr>
                              <m:ctrlP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.≥2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br>
                  <a:rPr lang="en-US" altLang="zh-CN" sz="11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</a:br>
                <a:r>
                  <a:rPr lang="en-US" altLang="zh-CN" sz="11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also see:</a:t>
                </a:r>
                <a:r>
                  <a:rPr lang="da-DK" altLang="zh-CN" sz="11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050" dirty="0">
                    <a:hlinkClick r:id="rId4"/>
                  </a:rPr>
                  <a:t>2305.00877</a:t>
                </a:r>
                <a:endParaRPr lang="zh-CN" alt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C1E58BF-B0FA-0A29-BEB7-57E71062A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32" y="4784516"/>
                <a:ext cx="2460097" cy="1622239"/>
              </a:xfrm>
              <a:prstGeom prst="rect">
                <a:avLst/>
              </a:prstGeom>
              <a:blipFill>
                <a:blip r:embed="rId5"/>
                <a:stretch>
                  <a:fillRect l="-743" t="-752" b="-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2CF2FB2D-6DEF-04A6-52E1-D73349969164}"/>
              </a:ext>
            </a:extLst>
          </p:cNvPr>
          <p:cNvSpPr txBox="1"/>
          <p:nvPr/>
        </p:nvSpPr>
        <p:spPr>
          <a:xfrm>
            <a:off x="4678721" y="663949"/>
            <a:ext cx="4000887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altLang="zh-CN" sz="1600" dirty="0"/>
              <a:t>Science Bulletin 2024; 69(18): 2795-2798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729662-DC71-FD0A-31C8-75E478F43950}"/>
                  </a:ext>
                </a:extLst>
              </p:cNvPr>
              <p:cNvSpPr txBox="1"/>
              <p:nvPr/>
            </p:nvSpPr>
            <p:spPr>
              <a:xfrm>
                <a:off x="280037" y="3013501"/>
                <a:ext cx="171848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/>
                  <a:t>Max Freq. Reach:</a:t>
                </a:r>
                <a:br>
                  <a:rPr lang="en-US" altLang="zh-CN" sz="1600" dirty="0"/>
                </a:br>
                <a:r>
                  <a:rPr lang="en-US" altLang="zh-CN" sz="1600" dirty="0"/>
                  <a:t>cutoffs at:</a:t>
                </a:r>
              </a:p>
              <a:p>
                <a:r>
                  <a:rPr lang="en-US" altLang="zh-CN" sz="1600" dirty="0"/>
                  <a:t>*3</a:t>
                </a:r>
                <a:r>
                  <a:rPr lang="el-GR" altLang="zh-CN" sz="1600" dirty="0"/>
                  <a:t>σ</a:t>
                </a:r>
                <a:r>
                  <a:rPr lang="en-US" altLang="zh-CN" sz="1600" dirty="0"/>
                  <a:t> peak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altLang="zh-CN" sz="1600" dirty="0"/>
                  <a:t>,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3729662-DC71-FD0A-31C8-75E478F43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7" y="3013501"/>
                <a:ext cx="1718484" cy="830997"/>
              </a:xfrm>
              <a:prstGeom prst="rect">
                <a:avLst/>
              </a:prstGeom>
              <a:blipFill>
                <a:blip r:embed="rId7"/>
                <a:stretch>
                  <a:fillRect l="-2128" t="-2190" r="-709" b="-8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55F1EA3E-F7F7-46BF-6DAE-8F287803A2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11" y="3810084"/>
            <a:ext cx="1682839" cy="253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67ECDC1-D4FE-992B-7B16-F802259C9FE7}"/>
                  </a:ext>
                </a:extLst>
              </p:cNvPr>
              <p:cNvSpPr txBox="1"/>
              <p:nvPr/>
            </p:nvSpPr>
            <p:spPr>
              <a:xfrm>
                <a:off x="269752" y="4111611"/>
                <a:ext cx="1616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/>
                  <a:t>*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𝑓𝑑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(10)</m:t>
                    </m:r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67ECDC1-D4FE-992B-7B16-F802259C9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52" y="4111611"/>
                <a:ext cx="1616661" cy="338554"/>
              </a:xfrm>
              <a:prstGeom prst="rect">
                <a:avLst/>
              </a:prstGeom>
              <a:blipFill>
                <a:blip r:embed="rId9"/>
                <a:stretch>
                  <a:fillRect l="-1887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34186E9-EAB8-772C-E507-0E62C55EFF48}"/>
              </a:ext>
            </a:extLst>
          </p:cNvPr>
          <p:cNvSpPr/>
          <p:nvPr/>
        </p:nvSpPr>
        <p:spPr>
          <a:xfrm>
            <a:off x="179294" y="2928471"/>
            <a:ext cx="1942353" cy="1565835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203C99-27FD-E1BD-B4DA-98C1B952BB47}"/>
              </a:ext>
            </a:extLst>
          </p:cNvPr>
          <p:cNvSpPr txBox="1"/>
          <p:nvPr/>
        </p:nvSpPr>
        <p:spPr>
          <a:xfrm>
            <a:off x="3609788" y="1697318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zh-CN" sz="12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Bq.,1m</a:t>
            </a:r>
            <a:endParaRPr lang="zh-CN" alt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132C34-A32C-9ECA-37CA-98EDB2D49A27}"/>
              </a:ext>
            </a:extLst>
          </p:cNvPr>
          <p:cNvSpPr txBox="1"/>
          <p:nvPr/>
        </p:nvSpPr>
        <p:spPr>
          <a:xfrm>
            <a:off x="4572000" y="2447233"/>
            <a:ext cx="95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zh-CN" sz="12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Bq</a:t>
            </a:r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5m</a:t>
            </a:r>
            <a:endParaRPr lang="zh-CN" alt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7BB39C-9370-D0E5-4815-A0845DE9C2F8}"/>
              </a:ext>
            </a:extLst>
          </p:cNvPr>
          <p:cNvSpPr txBox="1"/>
          <p:nvPr/>
        </p:nvSpPr>
        <p:spPr>
          <a:xfrm>
            <a:off x="7746999" y="3924869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zh-CN" sz="12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Bq</a:t>
            </a:r>
            <a:r>
              <a:rPr lang="en-US" altLang="zh-CN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1m</a:t>
            </a:r>
            <a:endParaRPr lang="zh-CN" alt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98581DD-7D29-A937-A7E9-5AD9E9DEC64B}"/>
              </a:ext>
            </a:extLst>
          </p:cNvPr>
          <p:cNvSpPr txBox="1"/>
          <p:nvPr/>
        </p:nvSpPr>
        <p:spPr>
          <a:xfrm>
            <a:off x="6671040" y="4355806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altLang="zh-CN" sz="1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Bq</a:t>
            </a:r>
            <a:r>
              <a:rPr lang="en-US" altLang="zh-CN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10m</a:t>
            </a:r>
            <a:endParaRPr lang="zh-CN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7EC94A9D-8CC1-934F-8E36-51146F900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12" y="0"/>
            <a:ext cx="8458488" cy="663949"/>
          </a:xfrm>
        </p:spPr>
        <p:txBody>
          <a:bodyPr/>
          <a:lstStyle/>
          <a:p>
            <a:r>
              <a:rPr kumimoji="1" lang="en-US" altLang="zh-CN" dirty="0"/>
              <a:t>Expected sensitive on GWs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7FE26-C079-F2C7-708A-438E61078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35636" y="6558243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20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6608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91ABAD-49DA-051C-800B-F598C79B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FFB1BC-76AA-8306-91FE-C03F3AAA9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353"/>
            <a:ext cx="9144000" cy="5885890"/>
          </a:xfrm>
        </p:spPr>
        <p:txBody>
          <a:bodyPr/>
          <a:lstStyle/>
          <a:p>
            <a:r>
              <a:rPr lang="en-US" altLang="zh-CN" dirty="0"/>
              <a:t>C</a:t>
            </a:r>
            <a:r>
              <a:rPr lang="en-US" altLang="zh-CN" sz="2400" dirty="0"/>
              <a:t>onceptual design use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effect for GW measurement: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Stationary scheme</a:t>
            </a:r>
            <a:r>
              <a:rPr kumimoji="1" lang="zh-CN" altLang="en-US" dirty="0">
                <a:solidFill>
                  <a:schemeClr val="tx1"/>
                </a:solidFill>
              </a:rPr>
              <a:t> （</a:t>
            </a:r>
            <a:r>
              <a:rPr kumimoji="1" lang="en-US" altLang="zh-CN" dirty="0">
                <a:solidFill>
                  <a:schemeClr val="tx1"/>
                </a:solidFill>
              </a:rPr>
              <a:t>from table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size to multi-kilometers</a:t>
            </a:r>
            <a:r>
              <a:rPr kumimoji="1" lang="zh-CN" altLang="en-US" dirty="0">
                <a:solidFill>
                  <a:schemeClr val="tx1"/>
                </a:solidFill>
              </a:rPr>
              <a:t>）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2"/>
            <a:r>
              <a:rPr lang="en-US" altLang="zh-CN" dirty="0"/>
              <a:t>Measure the spatial resonance absorption </a:t>
            </a:r>
            <a:r>
              <a:rPr lang="en-US" altLang="zh-CN" dirty="0">
                <a:highlight>
                  <a:srgbClr val="FFFF00"/>
                </a:highlight>
              </a:rPr>
              <a:t>peak shift</a:t>
            </a:r>
            <a:r>
              <a:rPr lang="en-US" altLang="zh-CN" dirty="0"/>
              <a:t>.</a:t>
            </a:r>
          </a:p>
          <a:p>
            <a:pPr lvl="2"/>
            <a:r>
              <a:rPr lang="en-US" altLang="zh-CN" dirty="0"/>
              <a:t>Allow</a:t>
            </a:r>
            <a:r>
              <a:rPr lang="zh-CN" altLang="en-US" dirty="0"/>
              <a:t> </a:t>
            </a:r>
            <a:r>
              <a:rPr lang="en-US" altLang="zh-CN" dirty="0"/>
              <a:t>direction and polarization reconstruction.</a:t>
            </a:r>
          </a:p>
          <a:p>
            <a:pPr lvl="2"/>
            <a:r>
              <a:rPr lang="en-US" altLang="zh-CN" dirty="0"/>
              <a:t>Relatively small-scale setup (meter – 10 meter)</a:t>
            </a:r>
          </a:p>
          <a:p>
            <a:pPr lvl="2"/>
            <a:r>
              <a:rPr lang="en-US" altLang="zh-CN" baseline="30000" dirty="0"/>
              <a:t>109</a:t>
            </a:r>
            <a:r>
              <a:rPr lang="en-US" altLang="zh-CN" dirty="0"/>
              <a:t>Ag source gives </a:t>
            </a:r>
            <a:r>
              <a:rPr lang="en-US" altLang="zh-CN" dirty="0">
                <a:solidFill>
                  <a:srgbClr val="FF0000"/>
                </a:solidFill>
              </a:rPr>
              <a:t>10</a:t>
            </a:r>
            <a:r>
              <a:rPr lang="en-US" altLang="zh-CN" baseline="30000" dirty="0">
                <a:solidFill>
                  <a:srgbClr val="FF0000"/>
                </a:solidFill>
              </a:rPr>
              <a:t>-22</a:t>
            </a:r>
            <a:r>
              <a:rPr lang="en-US" altLang="zh-CN" dirty="0"/>
              <a:t> strain sensitivity, long lived mother particle.</a:t>
            </a:r>
          </a:p>
          <a:p>
            <a:pPr lvl="2"/>
            <a:r>
              <a:rPr lang="en-US" altLang="zh-CN" dirty="0">
                <a:solidFill>
                  <a:schemeClr val="tx1"/>
                </a:solidFill>
                <a:highlight>
                  <a:srgbClr val="FFFF00"/>
                </a:highlight>
              </a:rPr>
              <a:t>Multiband</a:t>
            </a:r>
            <a:r>
              <a:rPr lang="en-US" altLang="zh-CN" dirty="0"/>
              <a:t> sensitivity</a:t>
            </a:r>
            <a:r>
              <a:rPr lang="zh-CN" altLang="en-US" dirty="0"/>
              <a:t>（</a:t>
            </a:r>
            <a:r>
              <a:rPr lang="en-US" altLang="zh-CN" i="1" dirty="0"/>
              <a:t>Sensitive to </a:t>
            </a:r>
            <a:r>
              <a:rPr lang="en-US" altLang="zh-CN" i="1" dirty="0" err="1"/>
              <a:t>f</a:t>
            </a:r>
            <a:r>
              <a:rPr lang="en-US" altLang="zh-CN" baseline="-25000" dirty="0" err="1"/>
              <a:t>GW</a:t>
            </a:r>
            <a:r>
              <a:rPr lang="en-US" altLang="zh-CN" dirty="0"/>
              <a:t> &gt; kHz</a:t>
            </a:r>
            <a:r>
              <a:rPr lang="zh-CN" altLang="en-US" dirty="0"/>
              <a:t>）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Possible extension on sensitivity</a:t>
            </a:r>
          </a:p>
          <a:p>
            <a:pPr lvl="2"/>
            <a:r>
              <a:rPr lang="en-US" altLang="zh-CN" dirty="0"/>
              <a:t>low-g, focusing of photons(Laue lens)…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Larger diameter between source and absorber:</a:t>
            </a:r>
          </a:p>
          <a:p>
            <a:pPr lvl="2"/>
            <a:r>
              <a:rPr kumimoji="1" lang="en-US" altLang="zh-CN" dirty="0"/>
              <a:t>Aiming for lower frequency GWs</a:t>
            </a:r>
          </a:p>
          <a:p>
            <a:pPr lvl="2"/>
            <a:endParaRPr kumimoji="1" lang="en-US" altLang="zh-CN" dirty="0"/>
          </a:p>
          <a:p>
            <a:r>
              <a:rPr kumimoji="1" lang="en-US" altLang="zh-CN" dirty="0"/>
              <a:t>Ground based experiment</a:t>
            </a:r>
          </a:p>
          <a:p>
            <a:r>
              <a:rPr kumimoji="1" lang="en-US" altLang="zh-CN" dirty="0"/>
              <a:t>Moon 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experiment?</a:t>
            </a:r>
          </a:p>
          <a:p>
            <a:r>
              <a:rPr kumimoji="1" lang="en-US" altLang="zh-CN" dirty="0" err="1"/>
              <a:t>Lagrangian</a:t>
            </a:r>
            <a:r>
              <a:rPr kumimoji="1" lang="en-US" altLang="zh-CN" dirty="0"/>
              <a:t> point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 experiment</a:t>
            </a:r>
            <a:r>
              <a:rPr kumimoji="1" lang="zh-CN" altLang="en-US" dirty="0"/>
              <a:t>？</a:t>
            </a:r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B20B67-80E3-ACEA-D7AF-22DDE9CDF0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21</a:t>
            </a:fld>
            <a:endParaRPr lang="en-US" sz="1800" dirty="0"/>
          </a:p>
        </p:txBody>
      </p:sp>
      <p:pic>
        <p:nvPicPr>
          <p:cNvPr id="8194" name="Picture 2" descr="地震仪图片_地震仪素材_地震仪高清图片_摄图网图片下载">
            <a:extLst>
              <a:ext uri="{FF2B5EF4-FFF2-40B4-BE49-F238E27FC236}">
                <a16:creationId xmlns:a16="http://schemas.microsoft.com/office/drawing/2014/main" id="{3F185EED-2F3D-5FC7-DE70-C91161A3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04" y="4463143"/>
            <a:ext cx="3671496" cy="205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38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电脑游戏的截图&#10;&#10;低可信度描述已自动生成">
            <a:extLst>
              <a:ext uri="{FF2B5EF4-FFF2-40B4-BE49-F238E27FC236}">
                <a16:creationId xmlns:a16="http://schemas.microsoft.com/office/drawing/2014/main" id="{403F1031-7A01-0797-C429-44C443BB9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3" r="5139" b="2"/>
          <a:stretch/>
        </p:blipFill>
        <p:spPr>
          <a:xfrm>
            <a:off x="20" y="10"/>
            <a:ext cx="9143980" cy="6857990"/>
          </a:xfrm>
          <a:noFill/>
        </p:spPr>
      </p:pic>
      <p:sp>
        <p:nvSpPr>
          <p:cNvPr id="4" name="灯片编号占位符 3" hidden="1">
            <a:extLst>
              <a:ext uri="{FF2B5EF4-FFF2-40B4-BE49-F238E27FC236}">
                <a16:creationId xmlns:a16="http://schemas.microsoft.com/office/drawing/2014/main" id="{674FD668-21B4-0348-17CC-38BD305B1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04E59A8C-5399-C24D-ADAD-27EE22BEEC5E}" type="slidenum">
              <a:rPr lang="en-US" smtClean="0"/>
              <a:pPr>
                <a:spcAft>
                  <a:spcPts val="600"/>
                </a:spcAft>
                <a:defRPr/>
              </a:pPr>
              <a:t>22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033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2BA462-0721-4B8C-5337-41BE4590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 err="1"/>
              <a:t>Mössbauer</a:t>
            </a:r>
            <a:r>
              <a:rPr lang="en-US" altLang="zh-CN" sz="2400" dirty="0"/>
              <a:t> effect</a:t>
            </a:r>
            <a:endParaRPr kumimoji="1" lang="zh-CN" altLang="en-US" dirty="0"/>
          </a:p>
        </p:txBody>
      </p:sp>
      <p:pic>
        <p:nvPicPr>
          <p:cNvPr id="6" name="内容占位符 5" descr="男人的照片上写着字&#10;&#10;描述已自动生成">
            <a:extLst>
              <a:ext uri="{FF2B5EF4-FFF2-40B4-BE49-F238E27FC236}">
                <a16:creationId xmlns:a16="http://schemas.microsoft.com/office/drawing/2014/main" id="{F8C9D05A-80B5-B11F-2E35-DBB7772C5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3328" y="672355"/>
            <a:ext cx="2220740" cy="3385944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382218-36D0-187E-6182-18E2D98A96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3</a:t>
            </a:fld>
            <a:endParaRPr lang="en-US" sz="18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0B9E3E-7C2F-788A-2AB6-73BCA834F741}"/>
              </a:ext>
            </a:extLst>
          </p:cNvPr>
          <p:cNvSpPr txBox="1"/>
          <p:nvPr/>
        </p:nvSpPr>
        <p:spPr>
          <a:xfrm>
            <a:off x="6669533" y="4249919"/>
            <a:ext cx="2432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rgbClr val="2E2A25"/>
                </a:solidFill>
                <a:effectLst/>
                <a:latin typeface="Alfred Serif Regular"/>
              </a:rPr>
              <a:t>"for his researches concerning the resonance absorption of gamma radiation and his discovery in this connection of the effect which bears his name"</a:t>
            </a:r>
            <a:endParaRPr kumimoji="1" lang="zh-CN" alt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5860E9B-3049-B3A7-1E2E-4714F7A4E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257" y="3141985"/>
            <a:ext cx="991890" cy="11021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8C8E7BE-E492-40D4-4705-F531EF0239B6}"/>
              </a:ext>
            </a:extLst>
          </p:cNvPr>
          <p:cNvSpPr txBox="1"/>
          <p:nvPr/>
        </p:nvSpPr>
        <p:spPr>
          <a:xfrm>
            <a:off x="8242519" y="392675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1961</a:t>
            </a:r>
            <a:endParaRPr lang="zh-CN" altLang="en-US" b="1" dirty="0"/>
          </a:p>
        </p:txBody>
      </p:sp>
      <p:pic>
        <p:nvPicPr>
          <p:cNvPr id="10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A6F6399-1027-E02D-FA3F-0BD109156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" y="3752885"/>
            <a:ext cx="3537688" cy="2704669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C1CA837-E068-AA96-FB6C-89FD53E34A81}"/>
              </a:ext>
            </a:extLst>
          </p:cNvPr>
          <p:cNvSpPr txBox="1">
            <a:spLocks/>
          </p:cNvSpPr>
          <p:nvPr/>
        </p:nvSpPr>
        <p:spPr bwMode="auto">
          <a:xfrm>
            <a:off x="0" y="672354"/>
            <a:ext cx="7270595" cy="33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kumimoji="1" lang="en-US" altLang="zh-CN" kern="0" dirty="0"/>
              <a:t>Recoil-less emission and resonant absorption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nuclear transition photons</a:t>
            </a:r>
            <a:endParaRPr kumimoji="1" lang="en-US" altLang="zh-CN" kern="0" dirty="0"/>
          </a:p>
          <a:p>
            <a:pPr lvl="1" defTabSz="914400"/>
            <a:r>
              <a:rPr kumimoji="1" lang="en-US" altLang="zh-CN" kern="0" dirty="0" err="1"/>
              <a:t>M</a:t>
            </a:r>
            <a:r>
              <a:rPr lang="en-US" altLang="zh-CN" sz="2000" dirty="0" err="1"/>
              <a:t>össbauer</a:t>
            </a:r>
            <a:r>
              <a:rPr lang="en-US" altLang="zh-CN" sz="2000" dirty="0"/>
              <a:t> active nucleus bound to solid state lattice</a:t>
            </a:r>
          </a:p>
          <a:p>
            <a:pPr lvl="1" defTabSz="914400"/>
            <a:r>
              <a:rPr kumimoji="1" lang="en-US" altLang="zh-CN" kern="0" dirty="0"/>
              <a:t>Thermal vibration(~10</a:t>
            </a:r>
            <a:r>
              <a:rPr kumimoji="1" lang="en-US" altLang="zh-CN" kern="0" baseline="30000" dirty="0"/>
              <a:t>13</a:t>
            </a:r>
            <a:r>
              <a:rPr kumimoji="1" lang="en-US" altLang="zh-CN" kern="0" dirty="0"/>
              <a:t> Hz) much faster than nuclear transitions (lifetime ~&gt;10</a:t>
            </a:r>
            <a:r>
              <a:rPr kumimoji="1" lang="en-US" altLang="zh-CN" kern="0" baseline="30000" dirty="0"/>
              <a:t>-7</a:t>
            </a:r>
            <a:r>
              <a:rPr kumimoji="1" lang="en-US" altLang="zh-CN" kern="0" dirty="0"/>
              <a:t> s)</a:t>
            </a:r>
          </a:p>
          <a:p>
            <a:pPr lvl="2" defTabSz="914400"/>
            <a:r>
              <a:rPr kumimoji="1" lang="en-US" altLang="zh-CN" kern="0" dirty="0"/>
              <a:t>Effect averages to zero, no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1st Doppler broadening</a:t>
            </a:r>
          </a:p>
          <a:p>
            <a:pPr lvl="2" defTabSz="914400"/>
            <a:r>
              <a:rPr kumimoji="1" lang="en-US" altLang="zh-CN" kern="0" dirty="0"/>
              <a:t>Recoil to the whole crystallite(&gt;10</a:t>
            </a:r>
            <a:r>
              <a:rPr kumimoji="1" lang="en-US" altLang="zh-CN" kern="0" baseline="30000" dirty="0"/>
              <a:t>14</a:t>
            </a:r>
            <a:r>
              <a:rPr kumimoji="1" lang="en-US" altLang="zh-CN" kern="0" dirty="0"/>
              <a:t> atom)</a:t>
            </a:r>
          </a:p>
          <a:p>
            <a:pPr lvl="2" defTabSz="914400"/>
            <a:r>
              <a:rPr lang="en-US" altLang="zh-CN" sz="2000" dirty="0"/>
              <a:t>Without phonon excitations</a:t>
            </a:r>
            <a:r>
              <a:rPr lang="en-US" altLang="zh-CN" sz="2000" dirty="0">
                <a:sym typeface="Wingdings" pitchFamily="2" charset="2"/>
              </a:rPr>
              <a:t> recoil free</a:t>
            </a:r>
            <a:endParaRPr kumimoji="1" lang="zh-CN" altLang="en-US" kern="0" dirty="0"/>
          </a:p>
        </p:txBody>
      </p:sp>
      <p:pic>
        <p:nvPicPr>
          <p:cNvPr id="3" name="Picture 6" descr="火箭在太空中还可以与氧气燃烧？为什么会这么牛？看了这篇文章你就知道了">
            <a:extLst>
              <a:ext uri="{FF2B5EF4-FFF2-40B4-BE49-F238E27FC236}">
                <a16:creationId xmlns:a16="http://schemas.microsoft.com/office/drawing/2014/main" id="{F5E24B3C-53E9-6B4F-0EA2-AB7EF7A30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49" y="4479316"/>
            <a:ext cx="2798956" cy="125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下箭头 4">
            <a:extLst>
              <a:ext uri="{FF2B5EF4-FFF2-40B4-BE49-F238E27FC236}">
                <a16:creationId xmlns:a16="http://schemas.microsoft.com/office/drawing/2014/main" id="{E29B1AD4-4786-5FEF-F672-4000664C605D}"/>
              </a:ext>
            </a:extLst>
          </p:cNvPr>
          <p:cNvSpPr/>
          <p:nvPr/>
        </p:nvSpPr>
        <p:spPr bwMode="auto">
          <a:xfrm>
            <a:off x="5708985" y="4448362"/>
            <a:ext cx="167268" cy="7562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2" name="下箭头 11">
            <a:extLst>
              <a:ext uri="{FF2B5EF4-FFF2-40B4-BE49-F238E27FC236}">
                <a16:creationId xmlns:a16="http://schemas.microsoft.com/office/drawing/2014/main" id="{8AFDE9D8-EA1B-AAD7-B5E4-EE67388CE18D}"/>
              </a:ext>
            </a:extLst>
          </p:cNvPr>
          <p:cNvSpPr/>
          <p:nvPr/>
        </p:nvSpPr>
        <p:spPr bwMode="auto">
          <a:xfrm rot="10800000">
            <a:off x="4904989" y="5510835"/>
            <a:ext cx="167268" cy="7562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AF3CC0D-C1A8-B914-BA09-6C767F0C18C8}"/>
              </a:ext>
            </a:extLst>
          </p:cNvPr>
          <p:cNvSpPr txBox="1"/>
          <p:nvPr/>
        </p:nvSpPr>
        <p:spPr>
          <a:xfrm>
            <a:off x="4473234" y="6219159"/>
            <a:ext cx="113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Fine tune</a:t>
            </a:r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87AC6BA-2143-8A60-4B36-5BF784C9DC1F}"/>
              </a:ext>
            </a:extLst>
          </p:cNvPr>
          <p:cNvSpPr txBox="1"/>
          <p:nvPr/>
        </p:nvSpPr>
        <p:spPr>
          <a:xfrm>
            <a:off x="5481152" y="4111420"/>
            <a:ext cx="87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recoil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B0E4A0B-58C6-2B2D-3BB1-709CA20DC930}"/>
              </a:ext>
            </a:extLst>
          </p:cNvPr>
          <p:cNvSpPr txBox="1"/>
          <p:nvPr/>
        </p:nvSpPr>
        <p:spPr>
          <a:xfrm>
            <a:off x="6929248" y="6228352"/>
            <a:ext cx="211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92D050"/>
                </a:solidFill>
              </a:rPr>
              <a:t>Solid</a:t>
            </a:r>
            <a:r>
              <a:rPr kumimoji="1" lang="en-US" altLang="zh-CN" dirty="0"/>
              <a:t>,</a:t>
            </a:r>
            <a:r>
              <a:rPr kumimoji="1" lang="en-US" altLang="zh-CN" dirty="0">
                <a:solidFill>
                  <a:srgbClr val="002060"/>
                </a:solidFill>
              </a:rPr>
              <a:t> liquid</a:t>
            </a:r>
            <a:r>
              <a:rPr kumimoji="1" lang="en-US" altLang="zh-CN" dirty="0"/>
              <a:t>, </a:t>
            </a:r>
            <a:r>
              <a:rPr kumimoji="1" lang="en-US" altLang="zh-CN" dirty="0">
                <a:solidFill>
                  <a:srgbClr val="FF0000"/>
                </a:solidFill>
              </a:rPr>
              <a:t>gas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2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E6A740B-FA58-3F87-D9BB-8D63E8ED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26" y="663949"/>
            <a:ext cx="5107259" cy="25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82EA7A2-94C2-2256-FFFD-6D367F01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Doppler shift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75C256-BE61-FC01-1555-1856D70C4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6165"/>
            <a:ext cx="9144000" cy="6161835"/>
          </a:xfrm>
        </p:spPr>
        <p:txBody>
          <a:bodyPr/>
          <a:lstStyle/>
          <a:p>
            <a:r>
              <a:rPr kumimoji="1" lang="en-US" altLang="zh-CN" dirty="0"/>
              <a:t>Sound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Photon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E=hv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3624D4-D564-A465-A7E3-5786E92BEF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</a:t>
            </a:fld>
            <a:endParaRPr lang="en-US" sz="1800"/>
          </a:p>
        </p:txBody>
      </p:sp>
      <p:pic>
        <p:nvPicPr>
          <p:cNvPr id="3074" name="Picture 2" descr="相对论性多普勒效应- 维基百科，自由的百科全书">
            <a:extLst>
              <a:ext uri="{FF2B5EF4-FFF2-40B4-BE49-F238E27FC236}">
                <a16:creationId xmlns:a16="http://schemas.microsoft.com/office/drawing/2014/main" id="{EA1139A2-E064-DE3B-195F-9E182152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3601" y="3526704"/>
            <a:ext cx="5802124" cy="291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74CDF0D-F74A-E067-04C3-7F5C05B3101A}"/>
              </a:ext>
            </a:extLst>
          </p:cNvPr>
          <p:cNvSpPr txBox="1"/>
          <p:nvPr/>
        </p:nvSpPr>
        <p:spPr>
          <a:xfrm>
            <a:off x="7627578" y="4767999"/>
            <a:ext cx="120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shift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4833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D4A19-994B-80F3-5374-3D2E1AAE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“Traditional”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Spectrometer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14726E-EE39-9405-8D7F-7E5CB9AB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386" y="672353"/>
            <a:ext cx="4248614" cy="6161835"/>
          </a:xfrm>
        </p:spPr>
        <p:txBody>
          <a:bodyPr/>
          <a:lstStyle/>
          <a:p>
            <a:r>
              <a:rPr lang="en-US" altLang="zh-CN" sz="1800" dirty="0">
                <a:latin typeface="AdvP6975"/>
              </a:rPr>
              <a:t>Change the recoil-less emission and absorption overlap with doppler effects</a:t>
            </a:r>
          </a:p>
          <a:p>
            <a:r>
              <a:rPr lang="en-US" altLang="zh-CN" sz="1800" dirty="0">
                <a:latin typeface="AdvP6975"/>
              </a:rPr>
              <a:t>S</a:t>
            </a:r>
            <a:r>
              <a:rPr lang="en-US" altLang="zh-CN" sz="1800" dirty="0">
                <a:effectLst/>
                <a:latin typeface="AdvP6975"/>
              </a:rPr>
              <a:t>trength of recoilless nuclear resonant absorption as determined by the “overlap” of emission and absorption lines when the emission line is shifted by Doppler modulation </a:t>
            </a:r>
          </a:p>
          <a:p>
            <a:r>
              <a:rPr lang="en-US" altLang="zh-CN" sz="1800" dirty="0">
                <a:latin typeface="AdvP6975"/>
              </a:rPr>
              <a:t>High accuracy of the resonant absorption width </a:t>
            </a:r>
            <a:r>
              <a:rPr lang="en-US" altLang="zh-CN" sz="1800" dirty="0" err="1">
                <a:latin typeface="AdvP6975"/>
              </a:rPr>
              <a:t>w.r.t.</a:t>
            </a:r>
            <a:r>
              <a:rPr lang="en-US" altLang="zh-CN" sz="1800" dirty="0">
                <a:latin typeface="AdvP6975"/>
              </a:rPr>
              <a:t> photon energy</a:t>
            </a:r>
          </a:p>
          <a:p>
            <a:endParaRPr lang="en-US" altLang="zh-CN" sz="1800" dirty="0">
              <a:latin typeface="AdvP6975"/>
            </a:endParaRPr>
          </a:p>
          <a:p>
            <a:endParaRPr lang="en-US" altLang="zh-CN" sz="1800" dirty="0">
              <a:latin typeface="AdvP6975"/>
            </a:endParaRPr>
          </a:p>
          <a:p>
            <a:endParaRPr lang="en-US" altLang="zh-CN" sz="1800" dirty="0">
              <a:latin typeface="AdvP6975"/>
            </a:endParaRPr>
          </a:p>
          <a:p>
            <a:endParaRPr lang="en-US" altLang="zh-CN" sz="1800" dirty="0">
              <a:latin typeface="AdvP6975"/>
            </a:endParaRPr>
          </a:p>
          <a:p>
            <a:r>
              <a:rPr lang="en-US" altLang="zh-CN" sz="1800" dirty="0">
                <a:latin typeface="AdvP6975"/>
              </a:rPr>
              <a:t>Widely used in material analysis </a:t>
            </a:r>
          </a:p>
          <a:p>
            <a:endParaRPr lang="en-US" altLang="zh-CN" sz="1800" dirty="0">
              <a:latin typeface="AdvP6975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7B3230-D5A3-4A2E-937C-1A655B8B9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5</a:t>
            </a:fld>
            <a:endParaRPr lang="en-US" sz="1800"/>
          </a:p>
        </p:txBody>
      </p:sp>
      <p:pic>
        <p:nvPicPr>
          <p:cNvPr id="1025" name="Picture 1" descr="page35image64811408">
            <a:extLst>
              <a:ext uri="{FF2B5EF4-FFF2-40B4-BE49-F238E27FC236}">
                <a16:creationId xmlns:a16="http://schemas.microsoft.com/office/drawing/2014/main" id="{49A23335-BC6F-25C7-4DFA-DDB58C20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3880624" cy="56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 descr="文本&#10;&#10;低可信度描述已自动生成">
            <a:extLst>
              <a:ext uri="{FF2B5EF4-FFF2-40B4-BE49-F238E27FC236}">
                <a16:creationId xmlns:a16="http://schemas.microsoft.com/office/drawing/2014/main" id="{EE3258BF-16D0-804E-8C7D-6B298A57F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248" y="3592009"/>
            <a:ext cx="2857500" cy="1320800"/>
          </a:xfrm>
          <a:prstGeom prst="rect">
            <a:avLst/>
          </a:prstGeom>
        </p:spPr>
      </p:pic>
      <p:pic>
        <p:nvPicPr>
          <p:cNvPr id="10" name="图片 9" descr="图示&#10;&#10;描述已自动生成">
            <a:extLst>
              <a:ext uri="{FF2B5EF4-FFF2-40B4-BE49-F238E27FC236}">
                <a16:creationId xmlns:a16="http://schemas.microsoft.com/office/drawing/2014/main" id="{573D75CB-4AA2-77A5-7E1A-7CFC79572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473" y="5327511"/>
            <a:ext cx="2659186" cy="153793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0BFB1B-B306-0BFB-FBC3-7515B1C431DE}"/>
              </a:ext>
            </a:extLst>
          </p:cNvPr>
          <p:cNvSpPr txBox="1"/>
          <p:nvPr/>
        </p:nvSpPr>
        <p:spPr>
          <a:xfrm>
            <a:off x="5040352" y="5550333"/>
            <a:ext cx="75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Ex: mars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683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4C9C4-52F2-E4EC-2245-2A3B13E2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Relativity test with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effect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B06992-631F-BFCF-94C0-B2993679B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u="sng" dirty="0"/>
              <a:t>G</a:t>
            </a:r>
            <a:r>
              <a:rPr lang="en-US" altLang="zh-CN" sz="2400" u="sng" dirty="0"/>
              <a:t>ravitational redshift </a:t>
            </a:r>
            <a:r>
              <a:rPr lang="en-US" altLang="zh-CN" sz="2400" dirty="0"/>
              <a:t>test with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effect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2F12B7-6F5A-C4E3-F21E-9CE82BF6D3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6</a:t>
            </a:fld>
            <a:endParaRPr lang="en-US" sz="180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D91FDDC-50BF-D4D1-2A13-C4F6DAAE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79" y="1473106"/>
            <a:ext cx="3224217" cy="35141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5FAA2F4-0A17-9DEB-CB93-4CB8116F3338}"/>
              </a:ext>
            </a:extLst>
          </p:cNvPr>
          <p:cNvSpPr txBox="1"/>
          <p:nvPr/>
        </p:nvSpPr>
        <p:spPr>
          <a:xfrm>
            <a:off x="274564" y="508404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rgbClr val="000000"/>
                </a:solidFill>
                <a:effectLst/>
              </a:rPr>
              <a:t>Pound, </a:t>
            </a:r>
            <a:r>
              <a:rPr lang="en-US" altLang="zh-CN" sz="1600" b="0" i="0" dirty="0" err="1">
                <a:solidFill>
                  <a:srgbClr val="000000"/>
                </a:solidFill>
                <a:effectLst/>
              </a:rPr>
              <a:t>Rebka</a:t>
            </a:r>
            <a:r>
              <a:rPr lang="en-US" altLang="zh-CN" sz="1600" b="0" i="0" dirty="0">
                <a:solidFill>
                  <a:srgbClr val="000000"/>
                </a:solidFill>
                <a:effectLst/>
              </a:rPr>
              <a:t> &amp; Snyder (1960-1965)</a:t>
            </a:r>
            <a:endParaRPr lang="en-CN" altLang="zh-CN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B136C2-29C7-5504-F65D-1DF2FA1B8047}"/>
                  </a:ext>
                </a:extLst>
              </p:cNvPr>
              <p:cNvSpPr txBox="1"/>
              <p:nvPr/>
            </p:nvSpPr>
            <p:spPr>
              <a:xfrm>
                <a:off x="-425701" y="5352249"/>
                <a:ext cx="4572000" cy="525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0" i="0" dirty="0">
                    <a:effectLst/>
                    <a:latin typeface="Arial" panose="020B0604020202020204" pitchFamily="34" charset="0"/>
                  </a:rPr>
                  <a:t>Observation of a </a:t>
                </a:r>
                <a:r>
                  <a:rPr lang="en-US" altLang="zh-CN" sz="1400" b="0" i="0" dirty="0">
                    <a:effectLst/>
                    <a:highlight>
                      <a:srgbClr val="FFFF00"/>
                    </a:highlight>
                    <a:latin typeface="Arial" panose="020B0604020202020204" pitchFamily="34" charset="0"/>
                  </a:rPr>
                  <a:t>height-induced</a:t>
                </a:r>
                <a:r>
                  <a:rPr lang="zh-CN" altLang="en-US" sz="1400" b="0" i="0" dirty="0">
                    <a:effectLst/>
                    <a:highlight>
                      <a:srgbClr val="FFFF00"/>
                    </a:highlight>
                    <a:latin typeface="Arial" panose="020B0604020202020204" pitchFamily="34" charset="0"/>
                  </a:rPr>
                  <a:t> </a:t>
                </a:r>
                <a:r>
                  <a:rPr lang="en-US" altLang="zh-CN" sz="1400" dirty="0">
                    <a:highlight>
                      <a:srgbClr val="FFFF00"/>
                    </a:highlight>
                    <a:latin typeface="Arial" panose="020B0604020202020204" pitchFamily="34" charset="0"/>
                  </a:rPr>
                  <a:t>frequency shift</a:t>
                </a:r>
                <a:br>
                  <a:rPr lang="en-US" altLang="zh-CN" sz="1400" b="0" i="0" dirty="0">
                    <a:effectLst/>
                    <a:latin typeface="Arial" panose="020B0604020202020204" pitchFamily="34" charset="0"/>
                  </a:rPr>
                </a:br>
                <a:r>
                  <a:rPr lang="en-US" altLang="zh-CN" sz="1400" b="0" i="0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𝑔h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~4.92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B136C2-29C7-5504-F65D-1DF2FA1B8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5701" y="5352249"/>
                <a:ext cx="4572000" cy="525593"/>
              </a:xfrm>
              <a:prstGeom prst="rect">
                <a:avLst/>
              </a:prstGeom>
              <a:blipFill>
                <a:blip r:embed="rId4"/>
                <a:stretch>
                  <a:fillRect t="-2381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4A18030E-7CC9-9CA4-7A73-FF5CB385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98" y="1473106"/>
            <a:ext cx="5325794" cy="43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13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E7FE7B-1987-FFAC-CE08-3CA5FBCA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 err="1"/>
              <a:t>Mössbauer</a:t>
            </a:r>
            <a:r>
              <a:rPr lang="en-US" altLang="zh-CN" sz="2400" dirty="0"/>
              <a:t> for Gradational Wave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16A423-63E0-CCE2-0703-28F32A4B5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72353"/>
            <a:ext cx="4282068" cy="6161835"/>
          </a:xfrm>
        </p:spPr>
        <p:txBody>
          <a:bodyPr/>
          <a:lstStyle/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dirty="0"/>
              <a:t>Idea since 1970</a:t>
            </a:r>
          </a:p>
          <a:p>
            <a:pPr lvl="1"/>
            <a:r>
              <a:rPr lang="en-US" altLang="zh-CN" sz="2000" dirty="0"/>
              <a:t>Photon frequency varies when it propagates in an un-even space-time background.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G</a:t>
            </a:r>
            <a:r>
              <a:rPr lang="en-US" altLang="zh-CN" sz="2400" dirty="0"/>
              <a:t>ave way to clock-based experiments in later tests of “static” gravity.</a:t>
            </a:r>
          </a:p>
          <a:p>
            <a:pPr lvl="1"/>
            <a:r>
              <a:rPr lang="en-US" altLang="zh-CN" sz="2000" dirty="0"/>
              <a:t>See</a:t>
            </a:r>
            <a:r>
              <a:rPr lang="en-US" altLang="zh-CN" dirty="0"/>
              <a:t> </a:t>
            </a:r>
            <a:r>
              <a:rPr lang="en-US" altLang="zh-CN" sz="2000" dirty="0">
                <a:hlinkClick r:id="rId2"/>
              </a:rPr>
              <a:t>K. Hentschel,  </a:t>
            </a:r>
            <a:r>
              <a:rPr lang="en-US" altLang="zh-CN" sz="2000" i="1" dirty="0">
                <a:hlinkClick r:id="rId2"/>
              </a:rPr>
              <a:t>Annals of Science</a:t>
            </a:r>
            <a:r>
              <a:rPr lang="en-US" altLang="zh-CN" sz="2000" dirty="0">
                <a:hlinkClick r:id="rId2"/>
              </a:rPr>
              <a:t> 53,  269–295 (1996)</a:t>
            </a:r>
            <a:endParaRPr lang="en-US" altLang="zh-CN" sz="2000" dirty="0"/>
          </a:p>
          <a:p>
            <a:endParaRPr lang="en-US" altLang="zh-CN" dirty="0"/>
          </a:p>
          <a:p>
            <a:endParaRPr lang="zh-CN" altLang="en-US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E6AF2D-109E-B5CF-FC24-5A5D7CCE6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7</a:t>
            </a:fld>
            <a:endParaRPr lang="en-US" sz="1800"/>
          </a:p>
        </p:txBody>
      </p:sp>
      <p:pic>
        <p:nvPicPr>
          <p:cNvPr id="5" name="图片 4">
            <a:hlinkClick r:id="rId3"/>
            <a:extLst>
              <a:ext uri="{FF2B5EF4-FFF2-40B4-BE49-F238E27FC236}">
                <a16:creationId xmlns:a16="http://schemas.microsoft.com/office/drawing/2014/main" id="{4E853D01-4722-ECA7-BE7F-DF3D58763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069" y="1043091"/>
            <a:ext cx="4868680" cy="304292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CDFD159-00DD-3B51-5AD7-3BC058111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052" y="4164958"/>
            <a:ext cx="4528714" cy="16499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823D4F-CB82-C768-7BF1-8A8E08063ACA}"/>
              </a:ext>
            </a:extLst>
          </p:cNvPr>
          <p:cNvSpPr/>
          <p:nvPr/>
        </p:nvSpPr>
        <p:spPr bwMode="auto">
          <a:xfrm>
            <a:off x="6835698" y="5107259"/>
            <a:ext cx="869795" cy="211873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49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171933F-F727-918B-0B61-5114EE9CF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589" y="672353"/>
            <a:ext cx="2135272" cy="36511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67BAB4D-8196-649F-79BB-D579EF6A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Issues in traditional </a:t>
            </a:r>
            <a:r>
              <a:rPr lang="en-US" altLang="zh-CN" sz="2400" dirty="0" err="1"/>
              <a:t>Mössbauer</a:t>
            </a:r>
            <a:r>
              <a:rPr lang="en-US" altLang="zh-CN" sz="2400" dirty="0"/>
              <a:t> Gravity tests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C2C160-6BA6-B37B-4712-F247FC112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A cryogenic </a:t>
            </a:r>
            <a:r>
              <a:rPr lang="en-US" altLang="zh-CN" sz="2400" baseline="30000" dirty="0"/>
              <a:t>65</a:t>
            </a:r>
            <a:r>
              <a:rPr lang="en-US" altLang="zh-CN" sz="2400" dirty="0"/>
              <a:t>Zn measurement </a:t>
            </a:r>
          </a:p>
          <a:p>
            <a:pPr marL="0" indent="0">
              <a:buNone/>
            </a:pPr>
            <a:r>
              <a:rPr lang="en-US" altLang="zh-CN" dirty="0"/>
              <a:t>    </a:t>
            </a:r>
            <a:r>
              <a:rPr lang="en-US" altLang="zh-CN" sz="2400" dirty="0"/>
              <a:t>of the local </a:t>
            </a:r>
            <a:r>
              <a:rPr lang="en-US" altLang="zh-CN" sz="2400" i="1" dirty="0"/>
              <a:t>g</a:t>
            </a:r>
            <a:r>
              <a:rPr lang="en-US" altLang="zh-CN" sz="2400" dirty="0"/>
              <a:t>-value </a:t>
            </a:r>
            <a:br>
              <a:rPr lang="en-US" altLang="zh-CN" dirty="0"/>
            </a:br>
            <a:r>
              <a:rPr lang="en-US" altLang="zh-CN" dirty="0"/>
              <a:t>    </a:t>
            </a:r>
            <a:r>
              <a:rPr lang="en-US" altLang="zh-CN" sz="2400" dirty="0">
                <a:hlinkClick r:id="rId3"/>
              </a:rPr>
              <a:t>(Potzel et.al. 1992)</a:t>
            </a:r>
            <a:endParaRPr lang="en-US" altLang="zh-CN" sz="2400" dirty="0"/>
          </a:p>
          <a:p>
            <a:r>
              <a:rPr lang="en-US" altLang="zh-CN" sz="2400" dirty="0"/>
              <a:t>Differential measurement </a:t>
            </a:r>
            <a:br>
              <a:rPr lang="en-US" altLang="zh-CN" sz="2400" dirty="0"/>
            </a:br>
            <a:r>
              <a:rPr lang="en-US" altLang="zh-CN" sz="2400" dirty="0"/>
              <a:t>of the resonance with a </a:t>
            </a:r>
            <a:br>
              <a:rPr lang="en-US" altLang="zh-CN" sz="2400" dirty="0"/>
            </a:br>
            <a:r>
              <a:rPr lang="en-US" altLang="zh-CN" sz="2400" dirty="0"/>
              <a:t>sinusoidal oscillator</a:t>
            </a:r>
            <a:endParaRPr lang="en-US" altLang="zh-CN" dirty="0"/>
          </a:p>
          <a:p>
            <a:pPr lvl="1"/>
            <a:r>
              <a:rPr lang="en-US" altLang="zh-CN" dirty="0"/>
              <a:t>Resonance is achieved</a:t>
            </a:r>
          </a:p>
          <a:p>
            <a:pPr lvl="1"/>
            <a:r>
              <a:rPr lang="en-US" altLang="zh-CN" dirty="0"/>
              <a:t>g-value is off, possibly </a:t>
            </a:r>
            <a:br>
              <a:rPr lang="en-US" altLang="zh-CN" dirty="0"/>
            </a:br>
            <a:r>
              <a:rPr lang="en-US" altLang="zh-CN" dirty="0"/>
              <a:t>  due to various line-shifts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693CAC-4C1A-DECA-15E0-C16041660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8</a:t>
            </a:fld>
            <a:endParaRPr lang="en-US" sz="180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AAD44F02-134F-5873-4B8C-4EBF2AD5B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91" y="1302575"/>
            <a:ext cx="2713478" cy="23907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B5F0A69-491C-A3A0-2B0C-071EAD448FFC}"/>
              </a:ext>
            </a:extLst>
          </p:cNvPr>
          <p:cNvSpPr txBox="1"/>
          <p:nvPr/>
        </p:nvSpPr>
        <p:spPr>
          <a:xfrm>
            <a:off x="2700259" y="4492130"/>
            <a:ext cx="64925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“such solid-state effects might be difficult </a:t>
            </a:r>
            <a:r>
              <a:rPr lang="en-US" altLang="zh-CN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altLang="zh-CN" sz="2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CN" sz="2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might exist two exceptions. The first are </a:t>
            </a:r>
            <a:r>
              <a:rPr lang="en-US" altLang="zh-CN" sz="2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null redshift experiments</a:t>
            </a:r>
            <a:r>
              <a:rPr lang="en-US" altLang="zh-CN" sz="2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/>
            <a:r>
              <a:rPr lang="en-US" altLang="zh-CN" sz="2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particular measurements with stationary source and absorber”.</a:t>
            </a:r>
            <a:b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A385A2-136B-80AF-FD3A-82D2342601AD}"/>
              </a:ext>
            </a:extLst>
          </p:cNvPr>
          <p:cNvSpPr txBox="1"/>
          <p:nvPr/>
        </p:nvSpPr>
        <p:spPr>
          <a:xfrm>
            <a:off x="142107" y="5066091"/>
            <a:ext cx="241604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Can be improved with</a:t>
            </a:r>
            <a:br>
              <a:rPr lang="en-US" altLang="zh-CN" dirty="0">
                <a:highlight>
                  <a:srgbClr val="FFFF00"/>
                </a:highlight>
              </a:rPr>
            </a:br>
            <a:r>
              <a:rPr lang="en-US" altLang="zh-CN" dirty="0">
                <a:highlight>
                  <a:srgbClr val="FFFF00"/>
                </a:highlight>
              </a:rPr>
              <a:t>a stationary scheme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024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80F528-45FE-BAE8-E274-C673160A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Idea of the stationary measurement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E4FBAE3-ED14-5CA4-A4B1-FA76DFF9B3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/>
                  <a:t>Doppler shift         ==&gt;     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Gravitational shift</a:t>
                </a:r>
              </a:p>
              <a:p>
                <a:pPr lvl="1"/>
                <a:endParaRPr lang="en-US" altLang="zh-CN" sz="2000" dirty="0">
                  <a:solidFill>
                    <a:schemeClr val="tx1"/>
                  </a:solidFill>
                </a:endParaRPr>
              </a:p>
              <a:p>
                <a:pPr lvl="1"/>
                <a:endParaRPr lang="en-US" altLang="zh-CN" dirty="0">
                  <a:solidFill>
                    <a:schemeClr val="tx1"/>
                  </a:solidFill>
                </a:endParaRPr>
              </a:p>
              <a:p>
                <a:pPr marL="457304" lvl="1" indent="0">
                  <a:buNone/>
                </a:pPr>
                <a:r>
                  <a:rPr lang="en-US" altLang="zh-CN" sz="2000" dirty="0">
                    <a:solidFill>
                      <a:schemeClr val="tx1"/>
                    </a:solidFill>
                  </a:rPr>
                  <a:t>V=1mm/s </a:t>
                </a:r>
                <a:r>
                  <a:rPr lang="en-US" altLang="zh-CN" sz="2000" dirty="0">
                    <a:solidFill>
                      <a:schemeClr val="tx1"/>
                    </a:solidFill>
                    <a:sym typeface="Wingdings" pitchFamily="2" charset="2"/>
                  </a:rPr>
                  <a:t>  ~</a:t>
                </a:r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00"/>
                    </a:highlight>
                    <a:sym typeface="Wingdings" pitchFamily="2" charset="2"/>
                  </a:rPr>
                  <a:t>10</a:t>
                </a:r>
                <a:r>
                  <a:rPr lang="en-US" altLang="zh-CN" sz="2000" baseline="30000" dirty="0">
                    <a:solidFill>
                      <a:schemeClr val="tx1"/>
                    </a:solidFill>
                    <a:highlight>
                      <a:srgbClr val="FFFF00"/>
                    </a:highlight>
                    <a:sym typeface="Wingdings" pitchFamily="2" charset="2"/>
                  </a:rPr>
                  <a:t>-12</a:t>
                </a:r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FF00"/>
                    </a:highlight>
                    <a:sym typeface="Wingdings" pitchFamily="2" charset="2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sym typeface="Wingdings" pitchFamily="2" charset="2"/>
                  </a:rPr>
                  <a:t>                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△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sym typeface="Wingdings" pitchFamily="2" charset="2"/>
                  </a:rPr>
                  <a:t>h =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1mm </a:t>
                </a:r>
                <a:r>
                  <a:rPr lang="en-US" altLang="zh-CN" sz="2000" dirty="0">
                    <a:solidFill>
                      <a:schemeClr val="tx1"/>
                    </a:solidFill>
                    <a:sym typeface="Wingdings" pitchFamily="2" charset="2"/>
                  </a:rPr>
                  <a:t> ~</a:t>
                </a:r>
                <a:r>
                  <a:rPr lang="en-US" altLang="zh-CN" sz="2000" dirty="0">
                    <a:solidFill>
                      <a:schemeClr val="tx1"/>
                    </a:solidFill>
                    <a:highlight>
                      <a:srgbClr val="FF00FF"/>
                    </a:highlight>
                    <a:sym typeface="Wingdings" pitchFamily="2" charset="2"/>
                  </a:rPr>
                  <a:t>10</a:t>
                </a:r>
                <a:r>
                  <a:rPr lang="en-US" altLang="zh-CN" sz="2000" baseline="30000" dirty="0">
                    <a:solidFill>
                      <a:schemeClr val="tx1"/>
                    </a:solidFill>
                    <a:highlight>
                      <a:srgbClr val="FF00FF"/>
                    </a:highlight>
                    <a:sym typeface="Wingdings" pitchFamily="2" charset="2"/>
                  </a:rPr>
                  <a:t>-19  </a:t>
                </a:r>
                <a:endParaRPr lang="en-US" altLang="zh-CN" sz="2000" dirty="0">
                  <a:solidFill>
                    <a:schemeClr val="tx1"/>
                  </a:solidFill>
                  <a:highlight>
                    <a:srgbClr val="FF00FF"/>
                  </a:highlight>
                </a:endParaRPr>
              </a:p>
              <a:p>
                <a:pPr lvl="1"/>
                <a:r>
                  <a:rPr lang="en-US" altLang="zh-CN" sz="2000" dirty="0">
                    <a:solidFill>
                      <a:schemeClr val="tx1"/>
                    </a:solidFill>
                  </a:rPr>
                  <a:t>Improve on sensitivity to energy shift</a:t>
                </a:r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E4FBAE3-ED14-5CA4-A4B1-FA76DFF9B3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4" t="-6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EE60A8-3668-201C-F22A-22BB7811BD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9</a:t>
            </a:fld>
            <a:endParaRPr lang="en-US" sz="180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D818F7-8C68-C90F-2969-D129B44E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47" y="1105688"/>
            <a:ext cx="2156627" cy="762709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F1C20FD-B823-9D8F-6A4C-C9886504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3" y="1138709"/>
            <a:ext cx="1858825" cy="695249"/>
          </a:xfrm>
          <a:prstGeom prst="rect">
            <a:avLst/>
          </a:prstGeom>
          <a:noFill/>
          <a:ln w="317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64581E9-0F5C-F1AC-8FA9-44DBA6D71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735" y="2917142"/>
            <a:ext cx="6161264" cy="3420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AE97EE-3D44-DB6E-2577-6CD53B83C466}"/>
                  </a:ext>
                </a:extLst>
              </p:cNvPr>
              <p:cNvSpPr txBox="1"/>
              <p:nvPr/>
            </p:nvSpPr>
            <p:spPr>
              <a:xfrm>
                <a:off x="7083245" y="1222308"/>
                <a:ext cx="1273196" cy="46294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∗△</m:t>
                    </m:r>
                  </m:oMath>
                </a14:m>
                <a:r>
                  <a:rPr kumimoji="1" lang="en-US" altLang="zh-CN" dirty="0"/>
                  <a:t>h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BAE97EE-3D44-DB6E-2577-6CD53B83C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245" y="1222308"/>
                <a:ext cx="1273196" cy="462947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右箭头 9">
            <a:extLst>
              <a:ext uri="{FF2B5EF4-FFF2-40B4-BE49-F238E27FC236}">
                <a16:creationId xmlns:a16="http://schemas.microsoft.com/office/drawing/2014/main" id="{6FE475EA-3C3E-ADAC-D354-45C946298BC8}"/>
              </a:ext>
            </a:extLst>
          </p:cNvPr>
          <p:cNvSpPr/>
          <p:nvPr/>
        </p:nvSpPr>
        <p:spPr bwMode="auto">
          <a:xfrm>
            <a:off x="6262545" y="1374797"/>
            <a:ext cx="793957" cy="22307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CDB16B7-0561-5FFE-FA70-32DFB88259C3}"/>
                  </a:ext>
                </a:extLst>
              </p:cNvPr>
              <p:cNvSpPr txBox="1"/>
              <p:nvPr/>
            </p:nvSpPr>
            <p:spPr>
              <a:xfrm>
                <a:off x="6295686" y="1089530"/>
                <a:ext cx="70923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b="0" i="1" smtClean="0">
                        <a:latin typeface="Cambria Math" panose="02040503050406030204" pitchFamily="18" charset="0"/>
                      </a:rPr>
                      <m:t>△</m:t>
                    </m:r>
                  </m:oMath>
                </a14:m>
                <a:r>
                  <a:rPr kumimoji="1" lang="en-US" altLang="zh-CN" sz="1400" dirty="0"/>
                  <a:t>h&lt;&lt;r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CDB16B7-0561-5FFE-FA70-32DFB8825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86" y="1089530"/>
                <a:ext cx="709237" cy="307777"/>
              </a:xfrm>
              <a:prstGeom prst="rect">
                <a:avLst/>
              </a:prstGeom>
              <a:blipFill>
                <a:blip r:embed="rId7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湖中的水位计 — 图库照片">
            <a:extLst>
              <a:ext uri="{FF2B5EF4-FFF2-40B4-BE49-F238E27FC236}">
                <a16:creationId xmlns:a16="http://schemas.microsoft.com/office/drawing/2014/main" id="{EBB3EB53-A6FF-3092-AE61-FC337079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1" y="2917142"/>
            <a:ext cx="215185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63055"/>
      </p:ext>
    </p:extLst>
  </p:cSld>
  <p:clrMapOvr>
    <a:masterClrMapping/>
  </p:clrMapOvr>
</p:sld>
</file>

<file path=ppt/theme/theme1.xml><?xml version="1.0" encoding="utf-8"?>
<a:theme xmlns:a="http://schemas.openxmlformats.org/drawingml/2006/main" name="cms_pres">
  <a:themeElements>
    <a:clrScheme name="cms_p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ms_pr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lnDef>
  </a:objectDefaults>
  <a:extraClrSchemeLst>
    <a:extraClrScheme>
      <a:clrScheme name="cms_p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ms_p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60549</TotalTime>
  <Words>1684</Words>
  <Application>Microsoft Macintosh PowerPoint</Application>
  <PresentationFormat>全屏显示(4:3)</PresentationFormat>
  <Paragraphs>231</Paragraphs>
  <Slides>22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AdvP6975</vt:lpstr>
      <vt:lpstr>Alfred Serif Regular</vt:lpstr>
      <vt:lpstr>Arial Bold</vt:lpstr>
      <vt:lpstr>NewtonA</vt:lpstr>
      <vt:lpstr>NewtonA-Bold</vt:lpstr>
      <vt:lpstr>Arial</vt:lpstr>
      <vt:lpstr>Calibri</vt:lpstr>
      <vt:lpstr>Cambria Math</vt:lpstr>
      <vt:lpstr>Roboto</vt:lpstr>
      <vt:lpstr>Symbol</vt:lpstr>
      <vt:lpstr>Verdana</vt:lpstr>
      <vt:lpstr>Wingdings</vt:lpstr>
      <vt:lpstr>cms_pres</vt:lpstr>
      <vt:lpstr>PowerPoint 演示文稿</vt:lpstr>
      <vt:lpstr>Gravitational Wave</vt:lpstr>
      <vt:lpstr>Mössbauer effect</vt:lpstr>
      <vt:lpstr>Doppler shift</vt:lpstr>
      <vt:lpstr>“Traditional” Mössbauer Spectrometer </vt:lpstr>
      <vt:lpstr>Relativity test with Mössbauer effect</vt:lpstr>
      <vt:lpstr>Mössbauer for Gradational Wave</vt:lpstr>
      <vt:lpstr>Issues in traditional Mössbauer Gravity tests</vt:lpstr>
      <vt:lpstr>Idea of the stationary measurement</vt:lpstr>
      <vt:lpstr>Design of a gravitational shift Mössbauer Spectrometer</vt:lpstr>
      <vt:lpstr>The transmission integral  </vt:lpstr>
      <vt:lpstr>The simplified resonance line-shape</vt:lpstr>
      <vt:lpstr>The choice of isotope source: 109Ag</vt:lpstr>
      <vt:lpstr>Accuracy from Pseudo experiments</vt:lpstr>
      <vt:lpstr>The GW signal: frequency shift</vt:lpstr>
      <vt:lpstr>PowerPoint 演示文稿</vt:lpstr>
      <vt:lpstr>Stationary Mössbauer GW setup</vt:lpstr>
      <vt:lpstr>Hypothetical GW signal “seen” by our experiment</vt:lpstr>
      <vt:lpstr>Benchmark scenarios</vt:lpstr>
      <vt:lpstr>Expected sensitive on GWs</vt:lpstr>
      <vt:lpstr>Summary</vt:lpstr>
      <vt:lpstr>PowerPoint 演示文稿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Granularity Calorimeter Module assembly </dc:title>
  <dc:creator>huaqiao ZHANG</dc:creator>
  <cp:lastModifiedBy>Huaqiao Zhang</cp:lastModifiedBy>
  <cp:revision>764</cp:revision>
  <dcterms:created xsi:type="dcterms:W3CDTF">2016-01-26T17:22:33Z</dcterms:created>
  <dcterms:modified xsi:type="dcterms:W3CDTF">2024-11-02T00:32:23Z</dcterms:modified>
</cp:coreProperties>
</file>