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93" r:id="rId2"/>
    <p:sldId id="495" r:id="rId3"/>
    <p:sldId id="541" r:id="rId4"/>
    <p:sldId id="540" r:id="rId5"/>
    <p:sldId id="544" r:id="rId6"/>
    <p:sldId id="545" r:id="rId7"/>
    <p:sldId id="546" r:id="rId8"/>
    <p:sldId id="548" r:id="rId9"/>
    <p:sldId id="547" r:id="rId10"/>
    <p:sldId id="550" r:id="rId11"/>
    <p:sldId id="538" r:id="rId12"/>
    <p:sldId id="456" r:id="rId13"/>
    <p:sldId id="539" r:id="rId14"/>
    <p:sldId id="549" r:id="rId15"/>
    <p:sldId id="55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FFFFFF"/>
    <a:srgbClr val="00A0F1"/>
    <a:srgbClr val="0066FF"/>
    <a:srgbClr val="4C4467"/>
    <a:srgbClr val="3169B4"/>
    <a:srgbClr val="866F83"/>
    <a:srgbClr val="000517"/>
    <a:srgbClr val="004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9" autoAdjust="0"/>
    <p:restoredTop sz="94424" autoAdjust="0"/>
  </p:normalViewPr>
  <p:slideViewPr>
    <p:cSldViewPr>
      <p:cViewPr varScale="1">
        <p:scale>
          <a:sx n="65" d="100"/>
          <a:sy n="65" d="100"/>
        </p:scale>
        <p:origin x="724" y="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570-9DDB-4EAA-A562-2888D3063BFE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DF30-F80D-48F7-9B9C-A3A848DA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3.png"/><Relationship Id="rId7" Type="http://schemas.openxmlformats.org/officeDocument/2006/relationships/image" Target="../media/image9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1.png"/><Relationship Id="rId4" Type="http://schemas.openxmlformats.org/officeDocument/2006/relationships/image" Target="../media/image94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9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microsoft.com/office/2007/relationships/hdphoto" Target="../media/hdphoto5.wdp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4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microsoft.com/office/2007/relationships/hdphoto" Target="../media/hdphoto4.wdp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97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0F22FF-9780-47D4-B445-23951A6E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09" y="4081961"/>
            <a:ext cx="2190792" cy="102206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98AF0BF-584B-4296-A099-C83EC6D67259}"/>
              </a:ext>
            </a:extLst>
          </p:cNvPr>
          <p:cNvSpPr/>
          <p:nvPr/>
        </p:nvSpPr>
        <p:spPr>
          <a:xfrm>
            <a:off x="0" y="5915261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第三届高能物理理论与实验融合发展研讨会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辽宁师范大学，大连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2024-11-02</a:t>
            </a:r>
            <a:endParaRPr lang="zh-CN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71CAA27-CFBD-48D8-AF0A-3CEF89AABA8A}"/>
              </a:ext>
            </a:extLst>
          </p:cNvPr>
          <p:cNvSpPr/>
          <p:nvPr/>
        </p:nvSpPr>
        <p:spPr>
          <a:xfrm>
            <a:off x="0" y="182682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周顺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高能所理论室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8AF54A8-AA4F-46C2-9853-BB486ACDA81F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12192000" cy="12961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Sphaleron</a:t>
            </a: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in the Higgs Triplet Model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3CA059-1C9A-4C99-865B-901E6BE9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36" y="3773034"/>
            <a:ext cx="1862534" cy="16399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2F91F0-C2ED-4C62-B1F5-4843E9FC8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542" y="3374984"/>
            <a:ext cx="3240360" cy="19413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0956831-EB0C-4B77-B793-1AC898CA8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905" y="3469397"/>
            <a:ext cx="2136378" cy="19439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68BA709-836A-44F7-9587-964D90E8D030}"/>
              </a:ext>
            </a:extLst>
          </p:cNvPr>
          <p:cNvSpPr txBox="1"/>
          <p:nvPr/>
        </p:nvSpPr>
        <p:spPr>
          <a:xfrm rot="211373">
            <a:off x="9418110" y="3317031"/>
            <a:ext cx="170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© Manton 2019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8018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6514CDD-3FAF-4AFD-921F-BF62246BF24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Minimal Scenario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99CDD037-AC8A-4F22-9902-E1F2A8BE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808302-3DB0-4CDE-8C06-E6A79E0DE03F}"/>
              </a:ext>
            </a:extLst>
          </p:cNvPr>
          <p:cNvSpPr/>
          <p:nvPr/>
        </p:nvSpPr>
        <p:spPr>
          <a:xfrm>
            <a:off x="26634" y="548680"/>
            <a:ext cx="12118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Reduce the number of parameters: ignore all quartic terms in the scalar potential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D85669-A08E-46E1-91A7-518A83E1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005026"/>
            <a:ext cx="7176120" cy="5155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C1B3EA-FD68-40CB-B71E-4B1808ACE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6" y="2804775"/>
            <a:ext cx="8301247" cy="18974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CCEBFD-A2BD-405E-BC62-8A1399B9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969105"/>
            <a:ext cx="5231904" cy="66798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5AAEADA-3A46-4FE3-959D-F1473E0A8E1D}"/>
              </a:ext>
            </a:extLst>
          </p:cNvPr>
          <p:cNvSpPr/>
          <p:nvPr/>
        </p:nvSpPr>
        <p:spPr>
          <a:xfrm>
            <a:off x="73962" y="1484784"/>
            <a:ext cx="12118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total energy and parameters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ABE7271-B45F-4126-AF3C-0DFB60A9D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4" y="2084141"/>
            <a:ext cx="5663952" cy="7309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BE28004-85C3-4555-8F1E-A98183DD77E8}"/>
              </a:ext>
            </a:extLst>
          </p:cNvPr>
          <p:cNvSpPr/>
          <p:nvPr/>
        </p:nvSpPr>
        <p:spPr>
          <a:xfrm>
            <a:off x="7186837" y="2108498"/>
            <a:ext cx="2232248" cy="6822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127EC1C5-B087-465A-B67E-068E20D9E09D}"/>
              </a:ext>
            </a:extLst>
          </p:cNvPr>
          <p:cNvSpPr/>
          <p:nvPr/>
        </p:nvSpPr>
        <p:spPr>
          <a:xfrm>
            <a:off x="8302961" y="2815087"/>
            <a:ext cx="97295" cy="397889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1ECE149-9B7C-4702-9C36-2B018AD09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187" y="3322833"/>
            <a:ext cx="1250863" cy="32219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FFAA167-E29E-4356-A3AE-E875CEBD551E}"/>
              </a:ext>
            </a:extLst>
          </p:cNvPr>
          <p:cNvSpPr/>
          <p:nvPr/>
        </p:nvSpPr>
        <p:spPr>
          <a:xfrm>
            <a:off x="9120336" y="3296927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SM case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306BAB4-1C9C-47E8-9385-63276E12E342}"/>
              </a:ext>
            </a:extLst>
          </p:cNvPr>
          <p:cNvSpPr/>
          <p:nvPr/>
        </p:nvSpPr>
        <p:spPr>
          <a:xfrm>
            <a:off x="36981" y="4736750"/>
            <a:ext cx="12118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field equations to be solved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1624-A721-46E5-ADCD-3FF149B8A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0" y="5106082"/>
            <a:ext cx="6240016" cy="169701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D81907A-18ED-4C33-B725-6BD611C800F7}"/>
              </a:ext>
            </a:extLst>
          </p:cNvPr>
          <p:cNvSpPr/>
          <p:nvPr/>
        </p:nvSpPr>
        <p:spPr>
          <a:xfrm>
            <a:off x="6730126" y="5100991"/>
            <a:ext cx="5377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principle the Higgs triplet could affect the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sphaleron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energy significantly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However current observations restrict the triplet-doublet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vev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ratio to be small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98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404E2AEA-7CCB-4BD7-B537-10E1DD7AE487}"/>
              </a:ext>
            </a:extLst>
          </p:cNvPr>
          <p:cNvSpPr/>
          <p:nvPr/>
        </p:nvSpPr>
        <p:spPr>
          <a:xfrm>
            <a:off x="23420" y="548680"/>
            <a:ext cx="1027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general method to numerically solve the coupled non-linear differential equations</a:t>
            </a:r>
            <a:endParaRPr lang="zh-CN" altLang="en-US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BC9B2716-4C89-41C8-812F-2435724C0D7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/>
              <a:t>The Spectral Method</a:t>
            </a:r>
            <a:endParaRPr lang="zh-CN" altLang="en-US" dirty="0"/>
          </a:p>
        </p:txBody>
      </p:sp>
      <p:sp>
        <p:nvSpPr>
          <p:cNvPr id="22" name="灯片编号占位符 1">
            <a:extLst>
              <a:ext uri="{FF2B5EF4-FFF2-40B4-BE49-F238E27FC236}">
                <a16:creationId xmlns:a16="http://schemas.microsoft.com/office/drawing/2014/main" id="{91F4EB95-1607-486D-B8C6-3631396A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8C769F-AFCB-43E9-B240-6CAC6E43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77" y="1138615"/>
            <a:ext cx="5669081" cy="9706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35C904-10FB-405E-84E9-EF5E66A81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373" y="1412776"/>
            <a:ext cx="1071699" cy="42318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F45C229-2C15-4F92-A458-123D17201A53}"/>
              </a:ext>
            </a:extLst>
          </p:cNvPr>
          <p:cNvSpPr/>
          <p:nvPr/>
        </p:nvSpPr>
        <p:spPr>
          <a:xfrm>
            <a:off x="7369967" y="2204864"/>
            <a:ext cx="477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complete set of orthogonal functions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7356817-8FD0-4383-88B5-7BB9975F12D9}"/>
              </a:ext>
            </a:extLst>
          </p:cNvPr>
          <p:cNvSpPr/>
          <p:nvPr/>
        </p:nvSpPr>
        <p:spPr>
          <a:xfrm>
            <a:off x="433703" y="2204864"/>
            <a:ext cx="264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 arbitrary function</a:t>
            </a:r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DE72A29-438B-436C-B494-4B78D4B55A9A}"/>
              </a:ext>
            </a:extLst>
          </p:cNvPr>
          <p:cNvSpPr/>
          <p:nvPr/>
        </p:nvSpPr>
        <p:spPr>
          <a:xfrm>
            <a:off x="4040410" y="2197225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coefficients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5D0F422-F394-41AA-9291-4511336F9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99" y="3491716"/>
            <a:ext cx="3274340" cy="864096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092F0FF3-19C0-4651-BDCD-5562415ACD74}"/>
              </a:ext>
            </a:extLst>
          </p:cNvPr>
          <p:cNvSpPr/>
          <p:nvPr/>
        </p:nvSpPr>
        <p:spPr>
          <a:xfrm>
            <a:off x="335360" y="3026738"/>
            <a:ext cx="6340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practice the expansion must be truncated at </a:t>
            </a:r>
            <a:r>
              <a:rPr lang="en-US" altLang="zh-CN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 = N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1D410FA-9938-4A82-802B-8363AD517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572" y="3491716"/>
            <a:ext cx="1988607" cy="864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F72D0EC-43C0-43EA-A65F-FD89EBE22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336" y="3606572"/>
            <a:ext cx="553423" cy="444227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71A37F71-24CE-4458-A93B-8FC3341707A6}"/>
              </a:ext>
            </a:extLst>
          </p:cNvPr>
          <p:cNvSpPr/>
          <p:nvPr/>
        </p:nvSpPr>
        <p:spPr>
          <a:xfrm>
            <a:off x="7369967" y="4132728"/>
            <a:ext cx="4367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properly-chosen set of grid points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4D1896D-A26A-41B9-85A2-1D1530ADA6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478" y="3603702"/>
            <a:ext cx="1252911" cy="44709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5834E9C-173B-4331-BD1A-63588C655E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99" y="4616321"/>
            <a:ext cx="5159896" cy="888475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DC8952AF-F4C0-4B5A-A267-54A3D2C9322B}"/>
              </a:ext>
            </a:extLst>
          </p:cNvPr>
          <p:cNvSpPr/>
          <p:nvPr/>
        </p:nvSpPr>
        <p:spPr>
          <a:xfrm>
            <a:off x="335360" y="5719385"/>
            <a:ext cx="2927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first derivative at </a:t>
            </a:r>
            <a:r>
              <a:rPr lang="en-US" altLang="zh-CN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 = </a:t>
            </a:r>
            <a:r>
              <a:rPr lang="en-US" altLang="zh-CN" b="1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b="1" i="1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endParaRPr lang="zh-CN" altLang="en-US" i="1" baseline="-250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F3EDA2B-9A8F-4268-8EF8-2F977D7309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9307" y="4616321"/>
            <a:ext cx="4508170" cy="868590"/>
          </a:xfrm>
          <a:prstGeom prst="rect">
            <a:avLst/>
          </a:prstGeom>
        </p:spPr>
      </p:pic>
      <p:sp>
        <p:nvSpPr>
          <p:cNvPr id="24" name="箭头: 右 23">
            <a:extLst>
              <a:ext uri="{FF2B5EF4-FFF2-40B4-BE49-F238E27FC236}">
                <a16:creationId xmlns:a16="http://schemas.microsoft.com/office/drawing/2014/main" id="{0A960C52-6017-49A0-9197-D136AC7756ED}"/>
              </a:ext>
            </a:extLst>
          </p:cNvPr>
          <p:cNvSpPr/>
          <p:nvPr/>
        </p:nvSpPr>
        <p:spPr>
          <a:xfrm>
            <a:off x="5751258" y="4887255"/>
            <a:ext cx="476219" cy="346606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AF61D83-2D59-4F98-A6C4-3AADFC1CDB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0379" y="5701826"/>
            <a:ext cx="3171241" cy="782195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72A8EB01-BC53-4BB4-8809-EDACFE224BF1}"/>
              </a:ext>
            </a:extLst>
          </p:cNvPr>
          <p:cNvSpPr/>
          <p:nvPr/>
        </p:nvSpPr>
        <p:spPr>
          <a:xfrm>
            <a:off x="8111098" y="5939988"/>
            <a:ext cx="2728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Differentiation matrix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301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404E2AEA-7CCB-4BD7-B537-10E1DD7AE487}"/>
              </a:ext>
            </a:extLst>
          </p:cNvPr>
          <p:cNvSpPr/>
          <p:nvPr/>
        </p:nvSpPr>
        <p:spPr>
          <a:xfrm>
            <a:off x="23420" y="548680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Choose the Chebyshev polynomials</a:t>
            </a:r>
            <a:endParaRPr lang="zh-CN" altLang="en-US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BC9B2716-4C89-41C8-812F-2435724C0D7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The Spectral Method</a:t>
            </a:r>
            <a:endParaRPr lang="zh-CN" altLang="en-US" dirty="0"/>
          </a:p>
        </p:txBody>
      </p:sp>
      <p:sp>
        <p:nvSpPr>
          <p:cNvPr id="22" name="灯片编号占位符 1">
            <a:extLst>
              <a:ext uri="{FF2B5EF4-FFF2-40B4-BE49-F238E27FC236}">
                <a16:creationId xmlns:a16="http://schemas.microsoft.com/office/drawing/2014/main" id="{91F4EB95-1607-486D-B8C6-3631396A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469BC34-6B74-4F2D-94FE-FFA48DC8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066531"/>
            <a:ext cx="4536504" cy="40231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4AC91C2-74F7-4E11-A669-C1C85926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25" y="1034767"/>
            <a:ext cx="6214015" cy="4616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E7DE96A5-2DEB-4003-BED2-CDA87F0D10E8}"/>
              </a:ext>
            </a:extLst>
          </p:cNvPr>
          <p:cNvSpPr/>
          <p:nvPr/>
        </p:nvSpPr>
        <p:spPr>
          <a:xfrm>
            <a:off x="335359" y="1770064"/>
            <a:ext cx="1831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Orthogonality</a:t>
            </a:r>
            <a:endParaRPr lang="zh-CN" altLang="en-US" u="sng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6290F4F3-AC5A-44B6-9427-801780B5D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2276872"/>
            <a:ext cx="4989055" cy="1656184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8A8F66DD-A07C-41CE-80DC-E6321EFB1987}"/>
              </a:ext>
            </a:extLst>
          </p:cNvPr>
          <p:cNvSpPr/>
          <p:nvPr/>
        </p:nvSpPr>
        <p:spPr>
          <a:xfrm>
            <a:off x="5951984" y="1835532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Completeness</a:t>
            </a:r>
            <a:endParaRPr lang="zh-CN" altLang="en-US" u="sng" dirty="0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C27447BC-F926-4238-8904-3C7636145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918" y="2353691"/>
            <a:ext cx="5832648" cy="816263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FE1FEE16-C16B-4517-B34F-12F998FDDE39}"/>
              </a:ext>
            </a:extLst>
          </p:cNvPr>
          <p:cNvSpPr/>
          <p:nvPr/>
        </p:nvSpPr>
        <p:spPr>
          <a:xfrm>
            <a:off x="5943122" y="3347700"/>
            <a:ext cx="2447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½ for the first term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9F82341-DEF6-4DF8-8079-CA61D5BD2959}"/>
              </a:ext>
            </a:extLst>
          </p:cNvPr>
          <p:cNvSpPr/>
          <p:nvPr/>
        </p:nvSpPr>
        <p:spPr>
          <a:xfrm>
            <a:off x="8688288" y="3347700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u(x)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defined in [-1, +1]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D451B40-5B1D-4FBB-9845-80B078AF5F7B}"/>
              </a:ext>
            </a:extLst>
          </p:cNvPr>
          <p:cNvSpPr/>
          <p:nvPr/>
        </p:nvSpPr>
        <p:spPr>
          <a:xfrm>
            <a:off x="263352" y="4293096"/>
            <a:ext cx="854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Roots</a:t>
            </a:r>
            <a:endParaRPr lang="zh-CN" altLang="en-US" u="sng" dirty="0"/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592D9046-61A3-4A41-9595-69EF91354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59" y="4797152"/>
            <a:ext cx="4717037" cy="648072"/>
          </a:xfrm>
          <a:prstGeom prst="rect">
            <a:avLst/>
          </a:prstGeom>
        </p:spPr>
      </p:pic>
      <p:sp>
        <p:nvSpPr>
          <p:cNvPr id="55" name="矩形 54">
            <a:extLst>
              <a:ext uri="{FF2B5EF4-FFF2-40B4-BE49-F238E27FC236}">
                <a16:creationId xmlns:a16="http://schemas.microsoft.com/office/drawing/2014/main" id="{9F82419F-CAEA-4C92-A9D4-F52C0F741807}"/>
              </a:ext>
            </a:extLst>
          </p:cNvPr>
          <p:cNvSpPr/>
          <p:nvPr/>
        </p:nvSpPr>
        <p:spPr>
          <a:xfrm>
            <a:off x="252000" y="5515572"/>
            <a:ext cx="113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Extrema</a:t>
            </a:r>
            <a:endParaRPr lang="zh-CN" altLang="en-US" u="sng" dirty="0"/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64CF2235-00AB-4AB6-9866-7033F90D1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59" y="5931111"/>
            <a:ext cx="4104456" cy="7564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911E7A3E-CF1A-4DCA-B168-1363736F7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918" y="4568573"/>
            <a:ext cx="5188650" cy="2147109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54C75D1A-1BF7-4A2D-9DF4-75DFEB347FA5}"/>
              </a:ext>
            </a:extLst>
          </p:cNvPr>
          <p:cNvSpPr/>
          <p:nvPr/>
        </p:nvSpPr>
        <p:spPr>
          <a:xfrm>
            <a:off x="5960041" y="4199241"/>
            <a:ext cx="2728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differentiation matrix</a:t>
            </a:r>
            <a:endParaRPr lang="zh-CN" altLang="en-US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302BE46-0518-4FFF-8B7B-D5D393345071}"/>
              </a:ext>
            </a:extLst>
          </p:cNvPr>
          <p:cNvSpPr/>
          <p:nvPr/>
        </p:nvSpPr>
        <p:spPr>
          <a:xfrm>
            <a:off x="4524860" y="6008865"/>
            <a:ext cx="93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grid points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080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F16E826-EC3A-4958-8A99-67339A47981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The Spectral Method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AF703D11-3BEF-4333-8F4A-1F4AC271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6279E10-4794-4CDD-97C8-A53FC68DE18B}"/>
              </a:ext>
            </a:extLst>
          </p:cNvPr>
          <p:cNvSpPr/>
          <p:nvPr/>
        </p:nvSpPr>
        <p:spPr>
          <a:xfrm>
            <a:off x="23420" y="548680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Validation of the method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24F712-D005-407F-A66B-9412E88E6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7" y="1028018"/>
            <a:ext cx="5760640" cy="38303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F9D33E-FDB7-47F0-995C-18BDB025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741" y="1070974"/>
            <a:ext cx="6120259" cy="37444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26549B3-75E2-41D8-B7B0-CDC3BCC731EC}"/>
              </a:ext>
            </a:extLst>
          </p:cNvPr>
          <p:cNvSpPr/>
          <p:nvPr/>
        </p:nvSpPr>
        <p:spPr>
          <a:xfrm>
            <a:off x="126345" y="4858347"/>
            <a:ext cx="5856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Sphaleron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energy: rapid convergence for N &gt; 20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7E80D52-D684-4AB2-AEAF-26D6FEAF7056}"/>
              </a:ext>
            </a:extLst>
          </p:cNvPr>
          <p:cNvSpPr/>
          <p:nvPr/>
        </p:nvSpPr>
        <p:spPr>
          <a:xfrm>
            <a:off x="6672064" y="4858347"/>
            <a:ext cx="526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Profile functions for gauge and Higgs fields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1622EDB-AB30-47A9-8FD5-B9E6B982E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440" y="1484784"/>
            <a:ext cx="960143" cy="3585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F18E0E-4CA8-442F-B087-814CFDB9F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892" y="1927885"/>
            <a:ext cx="1167860" cy="3272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B787C7-83C6-4047-A0A8-A1F03F1CE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792" y="2708920"/>
            <a:ext cx="1300411" cy="3551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2D5C7D2-80CD-493A-8CA1-8FA43541C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632" y="1312228"/>
            <a:ext cx="1152204" cy="31809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B80474D-69B3-43F9-80C6-8E1BEDB93927}"/>
              </a:ext>
            </a:extLst>
          </p:cNvPr>
          <p:cNvSpPr/>
          <p:nvPr/>
        </p:nvSpPr>
        <p:spPr>
          <a:xfrm>
            <a:off x="4007768" y="125776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the SM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4ED4CF4-A5AD-416E-A6F5-3E8751921A9B}"/>
              </a:ext>
            </a:extLst>
          </p:cNvPr>
          <p:cNvSpPr/>
          <p:nvPr/>
        </p:nvSpPr>
        <p:spPr>
          <a:xfrm>
            <a:off x="118021" y="5545772"/>
            <a:ext cx="114642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the spectral method, one can convert the differential equations into algebraic equations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original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functions are then reconstructed via the ordinary Lagrange interpolation formula</a:t>
            </a:r>
          </a:p>
        </p:txBody>
      </p:sp>
    </p:spTree>
    <p:extLst>
      <p:ext uri="{BB962C8B-B14F-4D97-AF65-F5344CB8AC3E}">
        <p14:creationId xmlns:p14="http://schemas.microsoft.com/office/powerpoint/2010/main" val="175644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A0D3CCA-F3B4-4A48-B4F6-C1F62FDE199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Numerical Results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D40242AE-C3F4-4D49-92AB-66FC6942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A21FB3-0621-4813-AF61-9BC9B9168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7" y="1005026"/>
            <a:ext cx="3454041" cy="44644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1A0964-3467-4A44-9E14-27C9B23AC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351" y="998502"/>
            <a:ext cx="8452321" cy="566216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2EA6C32-B0F6-438A-8B1D-1690B18BC7CD}"/>
              </a:ext>
            </a:extLst>
          </p:cNvPr>
          <p:cNvSpPr/>
          <p:nvPr/>
        </p:nvSpPr>
        <p:spPr>
          <a:xfrm>
            <a:off x="37248" y="632837"/>
            <a:ext cx="3662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Sphaleron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energy: SM &amp; HTM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C3A403E-D364-40DB-8EC9-E4FB7DF41359}"/>
              </a:ext>
            </a:extLst>
          </p:cNvPr>
          <p:cNvSpPr/>
          <p:nvPr/>
        </p:nvSpPr>
        <p:spPr>
          <a:xfrm>
            <a:off x="6214706" y="627509"/>
            <a:ext cx="3769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Gauge and Higgs field profiles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D299B3-07BF-42CA-B47F-AF57D8F17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03" y="5601389"/>
            <a:ext cx="1152204" cy="31809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359B3EB-573B-423B-BA95-1585A13A0627}"/>
              </a:ext>
            </a:extLst>
          </p:cNvPr>
          <p:cNvSpPr/>
          <p:nvPr/>
        </p:nvSpPr>
        <p:spPr>
          <a:xfrm>
            <a:off x="1467739" y="5546921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the SM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AA51842-CF8C-42DC-9BEC-3FAB7713F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25" y="6165304"/>
            <a:ext cx="2138109" cy="35976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0407EA4-17BC-4621-A108-85808E3F1D03}"/>
              </a:ext>
            </a:extLst>
          </p:cNvPr>
          <p:cNvSpPr/>
          <p:nvPr/>
        </p:nvSpPr>
        <p:spPr>
          <a:xfrm>
            <a:off x="2322890" y="6039061"/>
            <a:ext cx="1604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Negligible impact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801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6EBB43-1EFE-48C1-A35A-C8CD26E920E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/>
              <a:t>Summary and Outlook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F8F3FA-16C4-46D5-B635-7263760223C4}"/>
              </a:ext>
            </a:extLst>
          </p:cNvPr>
          <p:cNvSpPr/>
          <p:nvPr/>
        </p:nvSpPr>
        <p:spPr>
          <a:xfrm>
            <a:off x="1446" y="620688"/>
            <a:ext cx="12071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sphaleron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the electroweak theory plays an important role in the investigations of B- and L-symmetry breaking and baryogenesis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B52A0-8D46-4C39-B930-C3E018622ED8}"/>
              </a:ext>
            </a:extLst>
          </p:cNvPr>
          <p:cNvSpPr/>
          <p:nvPr/>
        </p:nvSpPr>
        <p:spPr>
          <a:xfrm>
            <a:off x="335360" y="1487596"/>
            <a:ext cx="11521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Soliton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a 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static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stable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finite-energy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solution to the classical field equations in the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Minkowski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space with a 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real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time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Sphaleron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a 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static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unstable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finite-energy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solution to the classical field equations in the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Minkowski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space with a 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real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time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Instanton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a 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localized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finite-action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solution to the classical field equations in the Euclidean space with an 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imaginary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time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8B7507F-9568-40EB-815D-0A6F221FA83C}"/>
              </a:ext>
            </a:extLst>
          </p:cNvPr>
          <p:cNvSpPr/>
          <p:nvPr/>
        </p:nvSpPr>
        <p:spPr>
          <a:xfrm>
            <a:off x="9624392" y="3782630"/>
            <a:ext cx="21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Klinkhamer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2016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A03802F-88B6-4313-B685-A7EC4E6449BC}"/>
              </a:ext>
            </a:extLst>
          </p:cNvPr>
          <p:cNvSpPr/>
          <p:nvPr/>
        </p:nvSpPr>
        <p:spPr>
          <a:xfrm>
            <a:off x="0" y="4327643"/>
            <a:ext cx="12071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sphaleron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the Higgs triplet model is carefully studied, but the energy difference from the SM is found to be small due to constraints on the ratio of triplet-doublet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vevs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07DBCED-800A-432B-95B4-5751F17F1CC6}"/>
              </a:ext>
            </a:extLst>
          </p:cNvPr>
          <p:cNvSpPr/>
          <p:nvPr/>
        </p:nvSpPr>
        <p:spPr>
          <a:xfrm>
            <a:off x="0" y="5229200"/>
            <a:ext cx="12071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correction could be as large as 30% in a contrived region of parameter space; some improvement can be made, including the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sphaleron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rate and finite-temperature effects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2B53444-FD68-4E5F-B7AC-01C18E0B2A0B}"/>
              </a:ext>
            </a:extLst>
          </p:cNvPr>
          <p:cNvSpPr/>
          <p:nvPr/>
        </p:nvSpPr>
        <p:spPr>
          <a:xfrm>
            <a:off x="3791744" y="6130757"/>
            <a:ext cx="4944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your attention!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2447B2B-4E1D-4F1A-AC8B-14D054ECDAB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What is </a:t>
            </a:r>
            <a:r>
              <a:rPr lang="en-US" altLang="zh-CN" dirty="0" err="1"/>
              <a:t>Sphaleron</a:t>
            </a:r>
            <a:endParaRPr lang="zh-CN" altLang="en-US" dirty="0"/>
          </a:p>
        </p:txBody>
      </p:sp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4D9FDB09-005A-4E15-B7DF-B3F86970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2E3EB0-0F23-4F4F-807A-5BC0F520FE09}"/>
              </a:ext>
            </a:extLst>
          </p:cNvPr>
          <p:cNvSpPr/>
          <p:nvPr/>
        </p:nvSpPr>
        <p:spPr>
          <a:xfrm>
            <a:off x="0" y="583056"/>
            <a:ext cx="6544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Standard Model of Elementary Particles (SM)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The Standard Model of Particle Physics | symmetry magazine">
            <a:extLst>
              <a:ext uri="{FF2B5EF4-FFF2-40B4-BE49-F238E27FC236}">
                <a16:creationId xmlns:a16="http://schemas.microsoft.com/office/drawing/2014/main" id="{5BC32506-100D-43EE-8634-179D8476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119108"/>
            <a:ext cx="4682522" cy="468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CA6CFC5-BB9F-4B05-8F1D-E2ECB39D8473}"/>
              </a:ext>
            </a:extLst>
          </p:cNvPr>
          <p:cNvSpPr/>
          <p:nvPr/>
        </p:nvSpPr>
        <p:spPr>
          <a:xfrm>
            <a:off x="8618" y="5885894"/>
            <a:ext cx="644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Particles as the excitations of fields around the lowest energy state (i.e., the vacuum state)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0" name="Picture 6" descr="Illustration of soliton molecules. (Courtesy: Claus Ropers)">
            <a:extLst>
              <a:ext uri="{FF2B5EF4-FFF2-40B4-BE49-F238E27FC236}">
                <a16:creationId xmlns:a16="http://schemas.microsoft.com/office/drawing/2014/main" id="{3BCDDF59-88CB-491B-9BD4-C75427168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725954"/>
            <a:ext cx="3888432" cy="505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13F973A-9488-42E3-93D8-4E5ADFA78DEC}"/>
              </a:ext>
            </a:extLst>
          </p:cNvPr>
          <p:cNvSpPr/>
          <p:nvPr/>
        </p:nvSpPr>
        <p:spPr>
          <a:xfrm>
            <a:off x="7248128" y="5885894"/>
            <a:ext cx="4792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Solitons as non-dispersive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wavepackets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observed in nonlinear optics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1DE0CB-F773-4E8C-AC01-40FFEDB1A9AD}"/>
              </a:ext>
            </a:extLst>
          </p:cNvPr>
          <p:cNvSpPr/>
          <p:nvPr/>
        </p:nvSpPr>
        <p:spPr>
          <a:xfrm>
            <a:off x="7641572" y="785205"/>
            <a:ext cx="3721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Herink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al., Science 356, 50–54 (2017)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39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B3CC8516-4855-4457-9D15-F36E981FAD3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Solitons in Field Theories</a:t>
            </a:r>
            <a:endParaRPr lang="zh-CN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EA0209F-0B5A-4BC4-84CC-F240A554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9B5118-54E5-483B-A2D8-C60087DC9876}"/>
              </a:ext>
            </a:extLst>
          </p:cNvPr>
          <p:cNvSpPr/>
          <p:nvPr/>
        </p:nvSpPr>
        <p:spPr>
          <a:xfrm>
            <a:off x="0" y="548680"/>
            <a:ext cx="674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Two-dimensional scalar field theory with the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Lagrangian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FB1AB32-36D3-499A-AEDB-3A1189DD7638}"/>
              </a:ext>
            </a:extLst>
          </p:cNvPr>
          <p:cNvSpPr/>
          <p:nvPr/>
        </p:nvSpPr>
        <p:spPr>
          <a:xfrm>
            <a:off x="18391" y="1628800"/>
            <a:ext cx="497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the energy of any field configuration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032B04-FA00-49A5-B30C-9453197A2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1784" y="1052736"/>
            <a:ext cx="3143672" cy="51679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B3A89C1-F362-4E63-BAA0-961D58E94AE4}"/>
              </a:ext>
            </a:extLst>
          </p:cNvPr>
          <p:cNvSpPr/>
          <p:nvPr/>
        </p:nvSpPr>
        <p:spPr>
          <a:xfrm>
            <a:off x="8031871" y="611433"/>
            <a:ext cx="4025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Coleman, Aspects of Symmetry, 1985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C226E97-149C-4B0C-8CF7-7D0DD8430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9736" y="2037902"/>
            <a:ext cx="4367808" cy="87775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24FC182-5AD5-4B87-98D6-D170DAE95682}"/>
              </a:ext>
            </a:extLst>
          </p:cNvPr>
          <p:cNvCxnSpPr/>
          <p:nvPr/>
        </p:nvCxnSpPr>
        <p:spPr>
          <a:xfrm>
            <a:off x="4992638" y="2780928"/>
            <a:ext cx="9593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E83A9496-2F8C-487E-BD88-DB2FBAB8900B}"/>
              </a:ext>
            </a:extLst>
          </p:cNvPr>
          <p:cNvSpPr/>
          <p:nvPr/>
        </p:nvSpPr>
        <p:spPr>
          <a:xfrm>
            <a:off x="4364731" y="2909774"/>
            <a:ext cx="217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kinetic energy</a:t>
            </a:r>
            <a:endParaRPr lang="zh-CN" altLang="en-US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620FDC1-9877-4EDB-AE85-F18898D370EA}"/>
              </a:ext>
            </a:extLst>
          </p:cNvPr>
          <p:cNvCxnSpPr>
            <a:cxnSpLocks/>
          </p:cNvCxnSpPr>
          <p:nvPr/>
        </p:nvCxnSpPr>
        <p:spPr>
          <a:xfrm>
            <a:off x="6384032" y="2780928"/>
            <a:ext cx="15121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AF61B93A-9FFC-4B2A-A558-1046041A3DF0}"/>
              </a:ext>
            </a:extLst>
          </p:cNvPr>
          <p:cNvSpPr/>
          <p:nvPr/>
        </p:nvSpPr>
        <p:spPr>
          <a:xfrm>
            <a:off x="7033599" y="2915652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7168E7F-80FA-4875-AB9C-FAA572CFB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988" y="1495800"/>
            <a:ext cx="2721941" cy="78279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D5DC4E-39DC-4EC9-B870-87F1F3557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4230" y="2965402"/>
            <a:ext cx="1104123" cy="432048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C055F6A-2273-4805-9225-A389BBFD2838}"/>
              </a:ext>
            </a:extLst>
          </p:cNvPr>
          <p:cNvSpPr/>
          <p:nvPr/>
        </p:nvSpPr>
        <p:spPr>
          <a:xfrm>
            <a:off x="8527974" y="1126468"/>
            <a:ext cx="199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scalar potential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F4D9600-D094-43C3-AB78-52B42DEC29BD}"/>
                  </a:ext>
                </a:extLst>
              </p:cNvPr>
              <p:cNvSpPr/>
              <p:nvPr/>
            </p:nvSpPr>
            <p:spPr>
              <a:xfrm>
                <a:off x="8544272" y="2373829"/>
                <a:ext cx="280891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with positive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𝝀</m:t>
                    </m:r>
                  </m:oMath>
                </a14:m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𝝁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F4D9600-D094-43C3-AB78-52B42DEC2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2373829"/>
                <a:ext cx="2808910" cy="407099"/>
              </a:xfrm>
              <a:prstGeom prst="rect">
                <a:avLst/>
              </a:prstGeom>
              <a:blipFill>
                <a:blip r:embed="rId8"/>
                <a:stretch>
                  <a:fillRect l="-1957" b="-20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13107FE5-0F94-4838-A2B4-DDFB8DE62C40}"/>
              </a:ext>
            </a:extLst>
          </p:cNvPr>
          <p:cNvSpPr/>
          <p:nvPr/>
        </p:nvSpPr>
        <p:spPr>
          <a:xfrm>
            <a:off x="8539776" y="3504377"/>
            <a:ext cx="234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two ground states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E994EE0-B0C5-4E73-B0AF-13F621C735AA}"/>
                  </a:ext>
                </a:extLst>
              </p:cNvPr>
              <p:cNvSpPr txBox="1"/>
              <p:nvPr/>
            </p:nvSpPr>
            <p:spPr>
              <a:xfrm>
                <a:off x="10533170" y="2975956"/>
                <a:ext cx="1393971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CN" altLang="en-US" sz="2400" b="1" i="1" smtClean="0"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E994EE0-B0C5-4E73-B0AF-13F621C73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170" y="2975956"/>
                <a:ext cx="1393971" cy="377667"/>
              </a:xfrm>
              <a:prstGeom prst="rect">
                <a:avLst/>
              </a:prstGeom>
              <a:blipFill>
                <a:blip r:embed="rId9"/>
                <a:stretch>
                  <a:fillRect l="-2620" t="-1613" r="-5240" b="-35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ED4354FF-2DD4-4E45-A42C-5C5E0731628F}"/>
              </a:ext>
            </a:extLst>
          </p:cNvPr>
          <p:cNvSpPr/>
          <p:nvPr/>
        </p:nvSpPr>
        <p:spPr>
          <a:xfrm>
            <a:off x="36195" y="3397450"/>
            <a:ext cx="4296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Static solutions of finite energies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6FAD44A-221A-4D47-A2AE-24E2808C06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7768" y="3808167"/>
            <a:ext cx="3660562" cy="695528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A6FC7FBB-C2FC-4040-9FF0-85A9B04C1714}"/>
              </a:ext>
            </a:extLst>
          </p:cNvPr>
          <p:cNvGrpSpPr/>
          <p:nvPr/>
        </p:nvGrpSpPr>
        <p:grpSpPr>
          <a:xfrm>
            <a:off x="119336" y="3930623"/>
            <a:ext cx="11763035" cy="2848581"/>
            <a:chOff x="119336" y="3930623"/>
            <a:chExt cx="11763035" cy="2848581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F3C8DC7-F69F-451D-A68F-9E5599513D5C}"/>
                </a:ext>
              </a:extLst>
            </p:cNvPr>
            <p:cNvGrpSpPr/>
            <p:nvPr/>
          </p:nvGrpSpPr>
          <p:grpSpPr>
            <a:xfrm>
              <a:off x="119336" y="3930623"/>
              <a:ext cx="11763035" cy="2848581"/>
              <a:chOff x="119336" y="3933056"/>
              <a:chExt cx="11763035" cy="2848581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DAFFF00C-4A91-4B7B-A2E0-9259FF57491F}"/>
                  </a:ext>
                </a:extLst>
              </p:cNvPr>
              <p:cNvGrpSpPr/>
              <p:nvPr/>
            </p:nvGrpSpPr>
            <p:grpSpPr>
              <a:xfrm>
                <a:off x="119336" y="3933056"/>
                <a:ext cx="3688490" cy="2760835"/>
                <a:chOff x="119336" y="3848782"/>
                <a:chExt cx="3688490" cy="2760835"/>
              </a:xfrm>
            </p:grpSpPr>
            <p:pic>
              <p:nvPicPr>
                <p:cNvPr id="19" name="图片 18">
                  <a:extLst>
                    <a:ext uri="{FF2B5EF4-FFF2-40B4-BE49-F238E27FC236}">
                      <a16:creationId xmlns:a16="http://schemas.microsoft.com/office/drawing/2014/main" id="{C211F944-3DF6-4A4F-80B6-908627C7FC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9336" y="3848782"/>
                  <a:ext cx="3688490" cy="2760835"/>
                </a:xfrm>
                <a:prstGeom prst="rect">
                  <a:avLst/>
                </a:prstGeom>
              </p:spPr>
            </p:pic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736318D-04C3-477C-ADB4-954BC29D75CC}"/>
                    </a:ext>
                  </a:extLst>
                </p:cNvPr>
                <p:cNvSpPr/>
                <p:nvPr/>
              </p:nvSpPr>
              <p:spPr>
                <a:xfrm>
                  <a:off x="983432" y="4941168"/>
                  <a:ext cx="4187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i="1" dirty="0">
                      <a:solidFill>
                        <a:srgbClr val="0000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-a</a:t>
                  </a:r>
                  <a:endParaRPr lang="zh-CN" altLang="en-US" dirty="0"/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148DB3FF-3B1D-4F40-9444-D26D87323EEF}"/>
                    </a:ext>
                  </a:extLst>
                </p:cNvPr>
                <p:cNvSpPr/>
                <p:nvPr/>
              </p:nvSpPr>
              <p:spPr>
                <a:xfrm>
                  <a:off x="2395629" y="4941724"/>
                  <a:ext cx="4940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i="1" dirty="0">
                      <a:solidFill>
                        <a:srgbClr val="0000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+a</a:t>
                  </a:r>
                  <a:endParaRPr lang="zh-CN" altLang="en-US" dirty="0"/>
                </a:p>
              </p:txBody>
            </p:sp>
          </p:grp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EBEA888-AEAE-4C50-BF46-605D7BB7718A}"/>
                  </a:ext>
                </a:extLst>
              </p:cNvPr>
              <p:cNvSpPr/>
              <p:nvPr/>
            </p:nvSpPr>
            <p:spPr>
              <a:xfrm>
                <a:off x="3883168" y="4650971"/>
                <a:ext cx="44538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massless particle described by </a:t>
                </a:r>
                <a:r>
                  <a:rPr lang="en-US" altLang="zh-CN" b="1" i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x(t)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  <a:p>
                <a:pPr algn="ctr"/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moving in a potential of </a:t>
                </a:r>
                <a:r>
                  <a:rPr lang="en-US" altLang="zh-CN" b="1" i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– U(x)</a:t>
                </a:r>
                <a:endParaRPr lang="zh-CN" altLang="en-US" i="1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0CFBB358-41EE-478C-A044-4F50D64BB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46980" y="3965245"/>
                <a:ext cx="3535391" cy="2631726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6A25CE03-AC9E-4AF4-92FE-13BBFA1C4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61803" y="5404787"/>
                <a:ext cx="1801410" cy="415531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6A0B712-3CB3-4BEC-AE44-2415B472A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1204" y="5455392"/>
                <a:ext cx="1321491" cy="349872"/>
              </a:xfrm>
              <a:prstGeom prst="rect">
                <a:avLst/>
              </a:prstGeom>
            </p:spPr>
          </p:pic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737E05B-DB0E-4CA4-A605-B3266063A02C}"/>
                  </a:ext>
                </a:extLst>
              </p:cNvPr>
              <p:cNvSpPr/>
              <p:nvPr/>
            </p:nvSpPr>
            <p:spPr>
              <a:xfrm>
                <a:off x="4248956" y="6000703"/>
                <a:ext cx="1572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field profile</a:t>
                </a:r>
                <a:endParaRPr lang="zh-CN" altLang="en-US" dirty="0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55F78C-3957-454D-B908-B7813B0C8ABA}"/>
                  </a:ext>
                </a:extLst>
              </p:cNvPr>
              <p:cNvSpPr/>
              <p:nvPr/>
            </p:nvSpPr>
            <p:spPr>
              <a:xfrm>
                <a:off x="6331341" y="6000703"/>
                <a:ext cx="1700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finite energy</a:t>
                </a:r>
                <a:endParaRPr lang="zh-CN" altLang="en-US" dirty="0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D6CE5A6C-FA9A-4C31-9D98-C623B5BD5BDC}"/>
                  </a:ext>
                </a:extLst>
              </p:cNvPr>
              <p:cNvSpPr/>
              <p:nvPr/>
            </p:nvSpPr>
            <p:spPr>
              <a:xfrm>
                <a:off x="4186540" y="6412305"/>
                <a:ext cx="39010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Solitons in this case called kinks</a:t>
                </a:r>
                <a:endParaRPr lang="zh-CN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3C096E92-7678-4863-A902-BDCFFDA0F896}"/>
                    </a:ext>
                  </a:extLst>
                </p:cNvPr>
                <p:cNvSpPr txBox="1"/>
                <p:nvPr/>
              </p:nvSpPr>
              <p:spPr>
                <a:xfrm>
                  <a:off x="10632504" y="3965245"/>
                  <a:ext cx="2149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3C096E92-7678-4863-A902-BDCFFDA0F8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504" y="3965245"/>
                  <a:ext cx="214931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37143" r="-3714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E683C428-E20C-4D2F-9461-8A6268CFFD16}"/>
                    </a:ext>
                  </a:extLst>
                </p:cNvPr>
                <p:cNvSpPr txBox="1"/>
                <p:nvPr/>
              </p:nvSpPr>
              <p:spPr>
                <a:xfrm>
                  <a:off x="11600929" y="5723704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E683C428-E20C-4D2F-9461-8A6268CFF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0929" y="5723704"/>
                  <a:ext cx="183320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4E51E403-02AA-44CA-A95C-9A7A41540A8E}"/>
                </a:ext>
              </a:extLst>
            </p:cNvPr>
            <p:cNvCxnSpPr>
              <a:cxnSpLocks/>
            </p:cNvCxnSpPr>
            <p:nvPr/>
          </p:nvCxnSpPr>
          <p:spPr>
            <a:xfrm>
              <a:off x="10344472" y="4150978"/>
              <a:ext cx="28803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132968E7-99FE-444D-A4AA-48CF46177051}"/>
                </a:ext>
              </a:extLst>
            </p:cNvPr>
            <p:cNvCxnSpPr>
              <a:cxnSpLocks/>
            </p:cNvCxnSpPr>
            <p:nvPr/>
          </p:nvCxnSpPr>
          <p:spPr>
            <a:xfrm>
              <a:off x="11712624" y="5526784"/>
              <a:ext cx="0" cy="2064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176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9500AA3-7A47-497D-B727-D64E4860362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The </a:t>
            </a:r>
            <a:r>
              <a:rPr lang="en-US" altLang="zh-CN" dirty="0" err="1"/>
              <a:t>Sphaleron</a:t>
            </a:r>
            <a:r>
              <a:rPr lang="en-US" altLang="zh-CN" dirty="0"/>
              <a:t> in the Electroweak Theory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9A920F1-119C-4907-99F0-4503C5F3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C13C05-5C69-44D1-ADA8-1C5A946B5E9B}"/>
              </a:ext>
            </a:extLst>
          </p:cNvPr>
          <p:cNvSpPr/>
          <p:nvPr/>
        </p:nvSpPr>
        <p:spPr>
          <a:xfrm>
            <a:off x="191344" y="565964"/>
            <a:ext cx="42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sphaleron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Greek: </a:t>
            </a:r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σφαλερός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= unstable, ready to fall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F09B28D-9387-46B6-8EC6-A5CFA749AD16}"/>
              </a:ext>
            </a:extLst>
          </p:cNvPr>
          <p:cNvSpPr/>
          <p:nvPr/>
        </p:nvSpPr>
        <p:spPr>
          <a:xfrm>
            <a:off x="6564743" y="537729"/>
            <a:ext cx="5567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Manton, PRD, 1983; </a:t>
            </a:r>
            <a:r>
              <a:rPr lang="en-US" altLang="zh-CN" sz="16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Klinkhamer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Manton, PRD, 1984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007CC85-E2E2-4FDC-97E4-6AF927FC2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523333"/>
            <a:ext cx="3855378" cy="252028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1C1626A-B81E-4CF4-8D7B-4900D2EED5F0}"/>
              </a:ext>
            </a:extLst>
          </p:cNvPr>
          <p:cNvSpPr/>
          <p:nvPr/>
        </p:nvSpPr>
        <p:spPr>
          <a:xfrm>
            <a:off x="1315113" y="4293096"/>
            <a:ext cx="2183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Minimax method</a:t>
            </a:r>
            <a:endParaRPr lang="zh-CN" altLang="en-US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C257807-FB0D-4E7D-A89C-3C29EB66B593}"/>
              </a:ext>
            </a:extLst>
          </p:cNvPr>
          <p:cNvSpPr/>
          <p:nvPr/>
        </p:nvSpPr>
        <p:spPr>
          <a:xfrm>
            <a:off x="47328" y="4725144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Define the maximal height as a function of the points on the loops through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the noncontractible loops there is a minimum height at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baseline="-25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this way one can get the saddle point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8235209-0550-4CDF-8F8B-85352B5CBA8D}"/>
              </a:ext>
            </a:extLst>
          </p:cNvPr>
          <p:cNvGrpSpPr/>
          <p:nvPr/>
        </p:nvGrpSpPr>
        <p:grpSpPr>
          <a:xfrm>
            <a:off x="5159896" y="3423195"/>
            <a:ext cx="7033794" cy="3318173"/>
            <a:chOff x="5159896" y="3273181"/>
            <a:chExt cx="7033794" cy="331817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EEDFAEC-6FFB-4291-9758-F965F27C20DE}"/>
                </a:ext>
              </a:extLst>
            </p:cNvPr>
            <p:cNvSpPr/>
            <p:nvPr/>
          </p:nvSpPr>
          <p:spPr>
            <a:xfrm>
              <a:off x="10015209" y="6150994"/>
              <a:ext cx="21784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Homotopy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group </a:t>
              </a:r>
              <a:r>
                <a:rPr lang="en-US" altLang="zh-CN" sz="16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Z</a:t>
              </a:r>
              <a:endParaRPr lang="zh-CN" altLang="en-US" sz="1600" i="1" dirty="0"/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DFA5A340-C061-4358-9A83-2F82371677B0}"/>
                </a:ext>
              </a:extLst>
            </p:cNvPr>
            <p:cNvGrpSpPr/>
            <p:nvPr/>
          </p:nvGrpSpPr>
          <p:grpSpPr>
            <a:xfrm>
              <a:off x="5159896" y="3273181"/>
              <a:ext cx="6971990" cy="3318173"/>
              <a:chOff x="5159896" y="3273181"/>
              <a:chExt cx="6971990" cy="3318173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32BFE6EA-84C2-430A-A5E4-4020EF616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97010" y="3273181"/>
                <a:ext cx="3434876" cy="620725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11DDB774-D59D-4F95-A67C-0AF3DDD32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2346" y="3854981"/>
                <a:ext cx="2804186" cy="707886"/>
              </a:xfrm>
              <a:prstGeom prst="rect">
                <a:avLst/>
              </a:prstGeom>
            </p:spPr>
          </p:pic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0AC739F-6AAF-44D9-AF3D-24479FA95442}"/>
                  </a:ext>
                </a:extLst>
              </p:cNvPr>
              <p:cNvSpPr/>
              <p:nvPr/>
            </p:nvSpPr>
            <p:spPr>
              <a:xfrm>
                <a:off x="5447928" y="3415027"/>
                <a:ext cx="2759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Gauge transformation</a:t>
                </a:r>
                <a:endParaRPr lang="zh-CN" altLang="en-US" dirty="0"/>
              </a:p>
            </p:txBody>
          </p:sp>
          <p:sp>
            <p:nvSpPr>
              <p:cNvPr id="25" name="箭头: 右 24">
                <a:extLst>
                  <a:ext uri="{FF2B5EF4-FFF2-40B4-BE49-F238E27FC236}">
                    <a16:creationId xmlns:a16="http://schemas.microsoft.com/office/drawing/2014/main" id="{3EFEC5F6-B956-4A65-B82A-A83CEC737BD4}"/>
                  </a:ext>
                </a:extLst>
              </p:cNvPr>
              <p:cNvSpPr/>
              <p:nvPr/>
            </p:nvSpPr>
            <p:spPr>
              <a:xfrm>
                <a:off x="8796300" y="4111535"/>
                <a:ext cx="302015" cy="216024"/>
              </a:xfrm>
              <a:prstGeom prst="right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5373CD0B-9375-4401-B2C8-0B8A2B8C1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50340" y="3994886"/>
                <a:ext cx="2505599" cy="433530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5D0875CC-18EA-4222-A814-DA5203182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04385" y="4523938"/>
                <a:ext cx="2151554" cy="707886"/>
              </a:xfrm>
              <a:prstGeom prst="rect">
                <a:avLst/>
              </a:prstGeom>
            </p:spPr>
          </p:pic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53F64D74-0E79-4AE3-A943-8729E120B44E}"/>
                  </a:ext>
                </a:extLst>
              </p:cNvPr>
              <p:cNvGrpSpPr/>
              <p:nvPr/>
            </p:nvGrpSpPr>
            <p:grpSpPr>
              <a:xfrm>
                <a:off x="5159896" y="4635278"/>
                <a:ext cx="4824536" cy="1956076"/>
                <a:chOff x="5561486" y="4945847"/>
                <a:chExt cx="4536504" cy="1768101"/>
              </a:xfrm>
            </p:grpSpPr>
            <p:pic>
              <p:nvPicPr>
                <p:cNvPr id="33" name="图片 32">
                  <a:extLst>
                    <a:ext uri="{FF2B5EF4-FFF2-40B4-BE49-F238E27FC236}">
                      <a16:creationId xmlns:a16="http://schemas.microsoft.com/office/drawing/2014/main" id="{40FBA29C-DA1E-4231-8E42-9E670D68AB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61486" y="4945847"/>
                  <a:ext cx="4536504" cy="1768101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</p:pic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4BFEE8E-04DC-49B0-B036-EE02BCBD4E19}"/>
                    </a:ext>
                  </a:extLst>
                </p:cNvPr>
                <p:cNvSpPr/>
                <p:nvPr/>
              </p:nvSpPr>
              <p:spPr>
                <a:xfrm>
                  <a:off x="9488177" y="5722254"/>
                  <a:ext cx="576064" cy="2990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C5932F4C-073D-4DEA-940B-BA0F846F7F2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29436" y="5688742"/>
                    <a:ext cx="200240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𝐒𝐔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zh-CN" altLang="en-US" sz="2000" b="1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C5932F4C-073D-4DEA-940B-BA0F846F7F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29436" y="5688742"/>
                    <a:ext cx="200240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2000" r="-2439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矩形 38">
                    <a:extLst>
                      <a:ext uri="{FF2B5EF4-FFF2-40B4-BE49-F238E27FC236}">
                        <a16:creationId xmlns:a16="http://schemas.microsoft.com/office/drawing/2014/main" id="{B1398212-A4B3-4A07-9518-4D3386468559}"/>
                      </a:ext>
                    </a:extLst>
                  </p:cNvPr>
                  <p:cNvSpPr/>
                  <p:nvPr/>
                </p:nvSpPr>
                <p:spPr>
                  <a:xfrm>
                    <a:off x="6748824" y="5993686"/>
                    <a:ext cx="3229538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en-US" altLang="zh-CN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Solve the field equations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en-US" altLang="zh-CN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Maximal energy at </a:t>
                    </a:r>
                    <a14:m>
                      <m:oMath xmlns:m="http://schemas.openxmlformats.org/officeDocument/2006/math">
                        <m:r>
                          <a:rPr lang="zh-CN" altLang="en-US" sz="16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𝝁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r>
                          <a:rPr lang="zh-CN" altLang="en-US" sz="16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𝝅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/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oMath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39" name="矩形 38">
                    <a:extLst>
                      <a:ext uri="{FF2B5EF4-FFF2-40B4-BE49-F238E27FC236}">
                        <a16:creationId xmlns:a16="http://schemas.microsoft.com/office/drawing/2014/main" id="{B1398212-A4B3-4A07-9518-4D33864685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8824" y="5993686"/>
                    <a:ext cx="3229538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55" t="-3125" b="-1145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70DAAA6-E2D9-4EA7-BA63-4E4F9881FB00}"/>
              </a:ext>
            </a:extLst>
          </p:cNvPr>
          <p:cNvGrpSpPr/>
          <p:nvPr/>
        </p:nvGrpSpPr>
        <p:grpSpPr>
          <a:xfrm>
            <a:off x="5408571" y="864314"/>
            <a:ext cx="6736101" cy="2506874"/>
            <a:chOff x="5408571" y="864314"/>
            <a:chExt cx="6736101" cy="250687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61965EE-0AB4-4A81-9A56-F5B253E0F293}"/>
                </a:ext>
              </a:extLst>
            </p:cNvPr>
            <p:cNvSpPr/>
            <p:nvPr/>
          </p:nvSpPr>
          <p:spPr>
            <a:xfrm>
              <a:off x="5447928" y="864314"/>
              <a:ext cx="6696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Consider the energy of the static configurations of the Yang-Mills-Higgs system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4EEAB76-AA43-4D7A-8B75-93DDF33377A5}"/>
                </a:ext>
              </a:extLst>
            </p:cNvPr>
            <p:cNvGrpSpPr/>
            <p:nvPr/>
          </p:nvGrpSpPr>
          <p:grpSpPr>
            <a:xfrm>
              <a:off x="5692830" y="1536947"/>
              <a:ext cx="6312024" cy="1603113"/>
              <a:chOff x="5303912" y="1981916"/>
              <a:chExt cx="6312024" cy="1603113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DA5DC4E0-8F7D-4CCD-B34A-D97292475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3912" y="1981916"/>
                <a:ext cx="6312024" cy="1603113"/>
              </a:xfrm>
              <a:prstGeom prst="rect">
                <a:avLst/>
              </a:prstGeom>
            </p:spPr>
          </p:pic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3161201-AB1C-4485-A4B0-C9FCFEC17263}"/>
                  </a:ext>
                </a:extLst>
              </p:cNvPr>
              <p:cNvSpPr/>
              <p:nvPr/>
            </p:nvSpPr>
            <p:spPr>
              <a:xfrm>
                <a:off x="10560496" y="2924944"/>
                <a:ext cx="1008112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E41C063-3884-4E44-A12B-3F4B963C1C31}"/>
                </a:ext>
              </a:extLst>
            </p:cNvPr>
            <p:cNvSpPr/>
            <p:nvPr/>
          </p:nvSpPr>
          <p:spPr>
            <a:xfrm>
              <a:off x="5408571" y="3001856"/>
              <a:ext cx="29594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Choose the polar gauge</a:t>
              </a:r>
              <a:endParaRPr lang="zh-CN" altLang="en-US" dirty="0"/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3EFC6B2-C143-4149-B627-42F9583ED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07007" y="3004210"/>
              <a:ext cx="679233" cy="337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A305578-F026-412E-B094-E60387D256B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The </a:t>
            </a:r>
            <a:r>
              <a:rPr lang="en-US" altLang="zh-CN" dirty="0" err="1"/>
              <a:t>Sphaleron</a:t>
            </a:r>
            <a:r>
              <a:rPr lang="en-US" altLang="zh-CN" dirty="0"/>
              <a:t> in the Electroweak Theory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98B7A01A-FED9-49C2-8456-11579887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9C24AA7-D4D0-46CB-BD56-592A2177C2D8}"/>
              </a:ext>
            </a:extLst>
          </p:cNvPr>
          <p:cNvSpPr/>
          <p:nvPr/>
        </p:nvSpPr>
        <p:spPr>
          <a:xfrm>
            <a:off x="8904312" y="4668408"/>
            <a:ext cx="283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 number asymmetries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925DAF-910B-4369-8B0E-1AE05E69D54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472264" y="1431247"/>
            <a:ext cx="3399454" cy="31923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DAB1D7-5FFE-4572-BE3A-4E669055B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2" y="860361"/>
            <a:ext cx="4650537" cy="3648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1CBE23-30FE-4273-B1C6-745C1531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5" y="776278"/>
            <a:ext cx="2448273" cy="336116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5B756EC-7C1B-48C4-B9BF-751C295285BF}"/>
              </a:ext>
            </a:extLst>
          </p:cNvPr>
          <p:cNvSpPr/>
          <p:nvPr/>
        </p:nvSpPr>
        <p:spPr>
          <a:xfrm>
            <a:off x="8737560" y="1017102"/>
            <a:ext cx="286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 number asymmetries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3B1696-91CF-4B50-9D44-5E6E142DF3E5}"/>
              </a:ext>
            </a:extLst>
          </p:cNvPr>
          <p:cNvSpPr/>
          <p:nvPr/>
        </p:nvSpPr>
        <p:spPr>
          <a:xfrm>
            <a:off x="8212619" y="581250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Boedeker, Buchmueller, RMP, 2021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DFD64E-D158-4834-9C60-A5A46A120705}"/>
              </a:ext>
            </a:extLst>
          </p:cNvPr>
          <p:cNvSpPr/>
          <p:nvPr/>
        </p:nvSpPr>
        <p:spPr>
          <a:xfrm>
            <a:off x="47329" y="569389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Hamada, Kikuchi, PRD, 2020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949E672-FE57-4C79-BC69-31E4C6AA129D}"/>
              </a:ext>
            </a:extLst>
          </p:cNvPr>
          <p:cNvSpPr/>
          <p:nvPr/>
        </p:nvSpPr>
        <p:spPr>
          <a:xfrm>
            <a:off x="4539756" y="1246893"/>
            <a:ext cx="2279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‘t </a:t>
            </a:r>
            <a:r>
              <a:rPr lang="en-US" altLang="zh-CN" sz="16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Hooft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PRL, 1976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AutoShape 4" descr="Visualization of the sphaleron configuration between two degenerate ...">
            <a:extLst>
              <a:ext uri="{FF2B5EF4-FFF2-40B4-BE49-F238E27FC236}">
                <a16:creationId xmlns:a16="http://schemas.microsoft.com/office/drawing/2014/main" id="{F643EE9C-49F1-499F-97CB-EEC19EA2D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F3271C0-FE84-4992-97CB-D4EF60D31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100" y="4435926"/>
            <a:ext cx="4409175" cy="225865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60E2995-6636-4062-AF70-1A5332809C62}"/>
              </a:ext>
            </a:extLst>
          </p:cNvPr>
          <p:cNvSpPr/>
          <p:nvPr/>
        </p:nvSpPr>
        <p:spPr>
          <a:xfrm>
            <a:off x="61504" y="5294687"/>
            <a:ext cx="360297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Baryon number violation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 and CP violation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Out of thermal equilibrium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2EF7EE6-5F95-4603-9A9B-B53DEA77AC62}"/>
              </a:ext>
            </a:extLst>
          </p:cNvPr>
          <p:cNvSpPr/>
          <p:nvPr/>
        </p:nvSpPr>
        <p:spPr>
          <a:xfrm>
            <a:off x="335360" y="4894577"/>
            <a:ext cx="2807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Sakharov conditions</a:t>
            </a:r>
            <a:endParaRPr lang="zh-CN" altLang="en-US" sz="2000" u="sng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37C8999-B200-49FB-8450-1087D2488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896" y="2732876"/>
            <a:ext cx="2586077" cy="40011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345449-4036-4CA9-AC27-92E4AC93AAA9}"/>
              </a:ext>
            </a:extLst>
          </p:cNvPr>
          <p:cNvSpPr/>
          <p:nvPr/>
        </p:nvSpPr>
        <p:spPr>
          <a:xfrm>
            <a:off x="5303912" y="2273122"/>
            <a:ext cx="223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Sphaleron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energy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4E9629E-468A-40A0-864A-8581D17A6ADC}"/>
              </a:ext>
            </a:extLst>
          </p:cNvPr>
          <p:cNvSpPr/>
          <p:nvPr/>
        </p:nvSpPr>
        <p:spPr>
          <a:xfrm>
            <a:off x="5469045" y="3276600"/>
            <a:ext cx="189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Sphaleron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rate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97F4BD0-EF89-4A93-9B02-F241968AE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952" y="3818750"/>
            <a:ext cx="2679729" cy="444946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4FC6D1F7-0508-4684-A17B-66A5287D5FC9}"/>
              </a:ext>
            </a:extLst>
          </p:cNvPr>
          <p:cNvSpPr/>
          <p:nvPr/>
        </p:nvSpPr>
        <p:spPr>
          <a:xfrm>
            <a:off x="8760296" y="5197421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Sphaleron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processes in thermal equilibrium for </a:t>
            </a:r>
          </a:p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 &gt; 100 GeV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5F3016A-29B5-418F-88C5-41CE66392997}"/>
              </a:ext>
            </a:extLst>
          </p:cNvPr>
          <p:cNvSpPr/>
          <p:nvPr/>
        </p:nvSpPr>
        <p:spPr>
          <a:xfrm>
            <a:off x="3567621" y="4681351"/>
            <a:ext cx="1744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Gannouji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2022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45C573D-5F5F-4F26-8E46-288844D645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4392" y="6274693"/>
            <a:ext cx="1755639" cy="4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8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014BCEC-BD04-4B5C-A7CD-2A76A039FF5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Higgs</a:t>
            </a:r>
            <a:r>
              <a:rPr lang="zh-CN" altLang="en-US" dirty="0"/>
              <a:t> </a:t>
            </a:r>
            <a:r>
              <a:rPr lang="en-US" altLang="zh-CN" dirty="0"/>
              <a:t>Triplet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091DBBC8-BFDB-4447-B2E2-DF29C743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2F3C5E4-4311-433F-96B1-C089FFFA8B05}"/>
              </a:ext>
            </a:extLst>
          </p:cNvPr>
          <p:cNvSpPr/>
          <p:nvPr/>
        </p:nvSpPr>
        <p:spPr>
          <a:xfrm>
            <a:off x="0" y="54868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Higgs Triplet Model (HTM): neutrino masses, electroweak vacuum stability,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leptogenesis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197">
            <a:extLst>
              <a:ext uri="{FF2B5EF4-FFF2-40B4-BE49-F238E27FC236}">
                <a16:creationId xmlns:a16="http://schemas.microsoft.com/office/drawing/2014/main" id="{39561AC2-79ED-404E-8BD0-67DDE6CB5BA3}"/>
              </a:ext>
            </a:extLst>
          </p:cNvPr>
          <p:cNvGrpSpPr>
            <a:grpSpLocks/>
          </p:cNvGrpSpPr>
          <p:nvPr/>
        </p:nvGrpSpPr>
        <p:grpSpPr bwMode="auto">
          <a:xfrm>
            <a:off x="2387588" y="908720"/>
            <a:ext cx="7416824" cy="2232248"/>
            <a:chOff x="328" y="1488"/>
            <a:chExt cx="4984" cy="1632"/>
          </a:xfrm>
        </p:grpSpPr>
        <p:grpSp>
          <p:nvGrpSpPr>
            <p:cNvPr id="8" name="Group 196">
              <a:extLst>
                <a:ext uri="{FF2B5EF4-FFF2-40B4-BE49-F238E27FC236}">
                  <a16:creationId xmlns:a16="http://schemas.microsoft.com/office/drawing/2014/main" id="{7C87DDEB-84E8-4B74-8393-DF2E5C071E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1576"/>
              <a:ext cx="1488" cy="1544"/>
              <a:chOff x="328" y="1576"/>
              <a:chExt cx="1488" cy="1544"/>
            </a:xfrm>
          </p:grpSpPr>
          <p:grpSp>
            <p:nvGrpSpPr>
              <p:cNvPr id="80" name="Group 85">
                <a:extLst>
                  <a:ext uri="{FF2B5EF4-FFF2-40B4-BE49-F238E27FC236}">
                    <a16:creationId xmlns:a16="http://schemas.microsoft.com/office/drawing/2014/main" id="{7985A953-7DF7-4BDD-B806-6A7CC72B47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" y="1576"/>
                <a:ext cx="1488" cy="1056"/>
                <a:chOff x="288" y="2160"/>
                <a:chExt cx="2208" cy="1488"/>
              </a:xfrm>
            </p:grpSpPr>
            <p:sp>
              <p:nvSpPr>
                <p:cNvPr id="82" name="Rectangle 86">
                  <a:extLst>
                    <a:ext uri="{FF2B5EF4-FFF2-40B4-BE49-F238E27FC236}">
                      <a16:creationId xmlns:a16="http://schemas.microsoft.com/office/drawing/2014/main" id="{779BC5EA-0D29-4A9D-9982-6766E3B12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88" y="3312"/>
                  <a:ext cx="624" cy="4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83" name="Group 87">
                  <a:extLst>
                    <a:ext uri="{FF2B5EF4-FFF2-40B4-BE49-F238E27FC236}">
                      <a16:creationId xmlns:a16="http://schemas.microsoft.com/office/drawing/2014/main" id="{9A5CCD48-C6E1-43C8-9BBF-F48C9A9A8B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7" y="2447"/>
                  <a:ext cx="241" cy="865"/>
                  <a:chOff x="767" y="2447"/>
                  <a:chExt cx="241" cy="865"/>
                </a:xfrm>
              </p:grpSpPr>
              <p:grpSp>
                <p:nvGrpSpPr>
                  <p:cNvPr id="104" name="Group 88">
                    <a:extLst>
                      <a:ext uri="{FF2B5EF4-FFF2-40B4-BE49-F238E27FC236}">
                        <a16:creationId xmlns:a16="http://schemas.microsoft.com/office/drawing/2014/main" id="{A70A45F2-29FB-44D4-8339-9F475DAA44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2544"/>
                    <a:ext cx="48" cy="768"/>
                    <a:chOff x="912" y="2640"/>
                    <a:chExt cx="48" cy="672"/>
                  </a:xfrm>
                </p:grpSpPr>
                <p:sp>
                  <p:nvSpPr>
                    <p:cNvPr id="107" name="Rectangle 89">
                      <a:extLst>
                        <a:ext uri="{FF2B5EF4-FFF2-40B4-BE49-F238E27FC236}">
                          <a16:creationId xmlns:a16="http://schemas.microsoft.com/office/drawing/2014/main" id="{AB11BE6D-E7C2-4C54-AD0F-C30B35CB7D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216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08" name="Rectangle 90">
                      <a:extLst>
                        <a:ext uri="{FF2B5EF4-FFF2-40B4-BE49-F238E27FC236}">
                          <a16:creationId xmlns:a16="http://schemas.microsoft.com/office/drawing/2014/main" id="{502D75DD-BDF5-4EB5-8DA7-94E8AA6B4F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072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09" name="Rectangle 91">
                      <a:extLst>
                        <a:ext uri="{FF2B5EF4-FFF2-40B4-BE49-F238E27FC236}">
                          <a16:creationId xmlns:a16="http://schemas.microsoft.com/office/drawing/2014/main" id="{029AF839-52A1-4043-8A79-ED2E335D95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928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10" name="Rectangle 92">
                      <a:extLst>
                        <a:ext uri="{FF2B5EF4-FFF2-40B4-BE49-F238E27FC236}">
                          <a16:creationId xmlns:a16="http://schemas.microsoft.com/office/drawing/2014/main" id="{99C01EEC-8BFE-4D89-9947-2F6CC71794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784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11" name="Rectangle 93">
                      <a:extLst>
                        <a:ext uri="{FF2B5EF4-FFF2-40B4-BE49-F238E27FC236}">
                          <a16:creationId xmlns:a16="http://schemas.microsoft.com/office/drawing/2014/main" id="{AE0056CF-CB76-4CBD-B3F8-5EB4469E33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640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105" name="Rectangle 94">
                    <a:extLst>
                      <a:ext uri="{FF2B5EF4-FFF2-40B4-BE49-F238E27FC236}">
                        <a16:creationId xmlns:a16="http://schemas.microsoft.com/office/drawing/2014/main" id="{AF0858EC-30D8-433C-A459-13A269582E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005067">
                    <a:off x="768" y="2448"/>
                    <a:ext cx="240" cy="48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6" name="Rectangle 95">
                    <a:extLst>
                      <a:ext uri="{FF2B5EF4-FFF2-40B4-BE49-F238E27FC236}">
                        <a16:creationId xmlns:a16="http://schemas.microsoft.com/office/drawing/2014/main" id="{00BDE51D-45A9-4C80-AFD2-EA57B887BA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302293">
                    <a:off x="767" y="2447"/>
                    <a:ext cx="235" cy="47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84" name="Group 96">
                  <a:extLst>
                    <a:ext uri="{FF2B5EF4-FFF2-40B4-BE49-F238E27FC236}">
                      <a16:creationId xmlns:a16="http://schemas.microsoft.com/office/drawing/2014/main" id="{EBC8DB7C-CCED-4FC5-AEA4-FD3EFB9BE6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6" y="2448"/>
                  <a:ext cx="241" cy="865"/>
                  <a:chOff x="767" y="2447"/>
                  <a:chExt cx="241" cy="865"/>
                </a:xfrm>
              </p:grpSpPr>
              <p:grpSp>
                <p:nvGrpSpPr>
                  <p:cNvPr id="96" name="Group 97">
                    <a:extLst>
                      <a:ext uri="{FF2B5EF4-FFF2-40B4-BE49-F238E27FC236}">
                        <a16:creationId xmlns:a16="http://schemas.microsoft.com/office/drawing/2014/main" id="{A586DC61-7E0D-412C-971B-0BACC07463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2544"/>
                    <a:ext cx="48" cy="768"/>
                    <a:chOff x="912" y="2640"/>
                    <a:chExt cx="48" cy="672"/>
                  </a:xfrm>
                </p:grpSpPr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AEFFC0F9-EEC2-4D91-9208-56109528DE4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216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9E08F47C-39F1-4532-83AC-0A730DA095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072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81B9A439-6C79-412A-B880-CAE3E4260C7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928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485FD56F-B3A8-469D-94E4-E3D3BF040B4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784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D072EA2C-6793-4A60-9DDB-3C770ECC09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640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97" name="Rectangle 103">
                    <a:extLst>
                      <a:ext uri="{FF2B5EF4-FFF2-40B4-BE49-F238E27FC236}">
                        <a16:creationId xmlns:a16="http://schemas.microsoft.com/office/drawing/2014/main" id="{AE627CD5-FE0B-4B24-8205-FFDE8CF947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005067">
                    <a:off x="768" y="2448"/>
                    <a:ext cx="240" cy="48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8" name="Rectangle 104">
                    <a:extLst>
                      <a:ext uri="{FF2B5EF4-FFF2-40B4-BE49-F238E27FC236}">
                        <a16:creationId xmlns:a16="http://schemas.microsoft.com/office/drawing/2014/main" id="{AFB5194F-A36E-41F3-99FA-B7B5CDABC1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302293">
                    <a:off x="767" y="2447"/>
                    <a:ext cx="235" cy="47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pic>
              <p:nvPicPr>
                <p:cNvPr id="85" name="Picture 105">
                  <a:extLst>
                    <a:ext uri="{FF2B5EF4-FFF2-40B4-BE49-F238E27FC236}">
                      <a16:creationId xmlns:a16="http://schemas.microsoft.com/office/drawing/2014/main" id="{66F20886-BC05-4FB3-AB2D-C6E30F4039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" y="3408"/>
                  <a:ext cx="240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6" name="Picture 106">
                  <a:extLst>
                    <a:ext uri="{FF2B5EF4-FFF2-40B4-BE49-F238E27FC236}">
                      <a16:creationId xmlns:a16="http://schemas.microsoft.com/office/drawing/2014/main" id="{645658B7-55B7-409D-BE18-C5992D91DB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3408"/>
                  <a:ext cx="240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7" name="Picture 107">
                  <a:extLst>
                    <a:ext uri="{FF2B5EF4-FFF2-40B4-BE49-F238E27FC236}">
                      <a16:creationId xmlns:a16="http://schemas.microsoft.com/office/drawing/2014/main" id="{DEFF66BA-8C03-4B32-A300-7D93BFC683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" y="3072"/>
                  <a:ext cx="288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8" name="Picture 108">
                  <a:extLst>
                    <a:ext uri="{FF2B5EF4-FFF2-40B4-BE49-F238E27FC236}">
                      <a16:creationId xmlns:a16="http://schemas.microsoft.com/office/drawing/2014/main" id="{F883A6FC-B738-48F8-96E0-BC7097081F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" y="2160"/>
                  <a:ext cx="240" cy="1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9" name="Rectangle 109">
                  <a:extLst>
                    <a:ext uri="{FF2B5EF4-FFF2-40B4-BE49-F238E27FC236}">
                      <a16:creationId xmlns:a16="http://schemas.microsoft.com/office/drawing/2014/main" id="{584314BF-D714-400C-B329-304BD91BF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912" y="3312"/>
                  <a:ext cx="1008" cy="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0" name="Rectangle 110">
                  <a:extLst>
                    <a:ext uri="{FF2B5EF4-FFF2-40B4-BE49-F238E27FC236}">
                      <a16:creationId xmlns:a16="http://schemas.microsoft.com/office/drawing/2014/main" id="{7E2217A2-1BA4-4BD6-A9B5-BD020924D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72" y="3312"/>
                  <a:ext cx="624" cy="4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91" name="Picture 111">
                  <a:extLst>
                    <a:ext uri="{FF2B5EF4-FFF2-40B4-BE49-F238E27FC236}">
                      <a16:creationId xmlns:a16="http://schemas.microsoft.com/office/drawing/2014/main" id="{CC8EF444-B9F3-4948-82D4-67BAE1E922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6" y="3408"/>
                  <a:ext cx="288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" name="Picture 112">
                  <a:extLst>
                    <a:ext uri="{FF2B5EF4-FFF2-40B4-BE49-F238E27FC236}">
                      <a16:creationId xmlns:a16="http://schemas.microsoft.com/office/drawing/2014/main" id="{985A9C10-4025-4811-A08D-72BCEC147F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" y="3408"/>
                  <a:ext cx="240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3" name="Picture 113">
                  <a:extLst>
                    <a:ext uri="{FF2B5EF4-FFF2-40B4-BE49-F238E27FC236}">
                      <a16:creationId xmlns:a16="http://schemas.microsoft.com/office/drawing/2014/main" id="{8C67E14A-8DEE-4E35-96B2-C15443EA8E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8" y="2832"/>
                  <a:ext cx="2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4" name="Picture 114">
                  <a:extLst>
                    <a:ext uri="{FF2B5EF4-FFF2-40B4-BE49-F238E27FC236}">
                      <a16:creationId xmlns:a16="http://schemas.microsoft.com/office/drawing/2014/main" id="{CF4D1F7E-4AFE-4AA5-AD26-037EA9DCA7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" y="2832"/>
                  <a:ext cx="2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5" name="Picture 115">
                  <a:extLst>
                    <a:ext uri="{FF2B5EF4-FFF2-40B4-BE49-F238E27FC236}">
                      <a16:creationId xmlns:a16="http://schemas.microsoft.com/office/drawing/2014/main" id="{CDF485DC-BAC6-46C9-B96C-304CAF3E73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6" y="2160"/>
                  <a:ext cx="240" cy="1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81" name="Picture 116">
                <a:extLst>
                  <a:ext uri="{FF2B5EF4-FFF2-40B4-BE49-F238E27FC236}">
                    <a16:creationId xmlns:a16="http://schemas.microsoft.com/office/drawing/2014/main" id="{8988A138-2E19-4693-8FC3-379A9504ED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" y="2736"/>
                <a:ext cx="1392" cy="384"/>
              </a:xfrm>
              <a:prstGeom prst="rect">
                <a:avLst/>
              </a:prstGeom>
              <a:noFill/>
              <a:ln w="25400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119">
              <a:extLst>
                <a:ext uri="{FF2B5EF4-FFF2-40B4-BE49-F238E27FC236}">
                  <a16:creationId xmlns:a16="http://schemas.microsoft.com/office/drawing/2014/main" id="{074CB6B4-951C-4C13-98B5-33476AA9A4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8" y="1488"/>
              <a:ext cx="1344" cy="1632"/>
              <a:chOff x="3984" y="1344"/>
              <a:chExt cx="1344" cy="1632"/>
            </a:xfrm>
          </p:grpSpPr>
          <p:grpSp>
            <p:nvGrpSpPr>
              <p:cNvPr id="43" name="Group 120">
                <a:extLst>
                  <a:ext uri="{FF2B5EF4-FFF2-40B4-BE49-F238E27FC236}">
                    <a16:creationId xmlns:a16="http://schemas.microsoft.com/office/drawing/2014/main" id="{18A4E788-FB69-4C67-983C-6401B39B0B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4" y="1344"/>
                <a:ext cx="1344" cy="1152"/>
                <a:chOff x="3552" y="1248"/>
                <a:chExt cx="1920" cy="1632"/>
              </a:xfrm>
            </p:grpSpPr>
            <p:grpSp>
              <p:nvGrpSpPr>
                <p:cNvPr id="45" name="Group 121">
                  <a:extLst>
                    <a:ext uri="{FF2B5EF4-FFF2-40B4-BE49-F238E27FC236}">
                      <a16:creationId xmlns:a16="http://schemas.microsoft.com/office/drawing/2014/main" id="{2DF7FA60-1428-4892-9D94-F391C77B1E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3360030">
                  <a:off x="4056" y="1224"/>
                  <a:ext cx="241" cy="865"/>
                  <a:chOff x="767" y="2447"/>
                  <a:chExt cx="241" cy="865"/>
                </a:xfrm>
              </p:grpSpPr>
              <p:grpSp>
                <p:nvGrpSpPr>
                  <p:cNvPr id="72" name="Group 122">
                    <a:extLst>
                      <a:ext uri="{FF2B5EF4-FFF2-40B4-BE49-F238E27FC236}">
                        <a16:creationId xmlns:a16="http://schemas.microsoft.com/office/drawing/2014/main" id="{035B9258-F197-43B2-80BA-C408528E29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2544"/>
                    <a:ext cx="48" cy="768"/>
                    <a:chOff x="912" y="2640"/>
                    <a:chExt cx="48" cy="672"/>
                  </a:xfrm>
                </p:grpSpPr>
                <p:sp>
                  <p:nvSpPr>
                    <p:cNvPr id="75" name="Rectangle 123">
                      <a:extLst>
                        <a:ext uri="{FF2B5EF4-FFF2-40B4-BE49-F238E27FC236}">
                          <a16:creationId xmlns:a16="http://schemas.microsoft.com/office/drawing/2014/main" id="{5DB54A46-5997-4671-9509-31C48DB080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216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76" name="Rectangle 124">
                      <a:extLst>
                        <a:ext uri="{FF2B5EF4-FFF2-40B4-BE49-F238E27FC236}">
                          <a16:creationId xmlns:a16="http://schemas.microsoft.com/office/drawing/2014/main" id="{915ED19A-F67F-4106-99E6-ADEAE5FE55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072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77" name="Rectangle 125">
                      <a:extLst>
                        <a:ext uri="{FF2B5EF4-FFF2-40B4-BE49-F238E27FC236}">
                          <a16:creationId xmlns:a16="http://schemas.microsoft.com/office/drawing/2014/main" id="{5691A765-F8E4-471B-896F-4AC252442F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928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78" name="Rectangle 126">
                      <a:extLst>
                        <a:ext uri="{FF2B5EF4-FFF2-40B4-BE49-F238E27FC236}">
                          <a16:creationId xmlns:a16="http://schemas.microsoft.com/office/drawing/2014/main" id="{43449AB0-E698-457C-B1B5-D81DE06A97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784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79" name="Rectangle 127">
                      <a:extLst>
                        <a:ext uri="{FF2B5EF4-FFF2-40B4-BE49-F238E27FC236}">
                          <a16:creationId xmlns:a16="http://schemas.microsoft.com/office/drawing/2014/main" id="{E8BF8F80-C9EE-42DD-A0E9-11DFE1A7DA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640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73" name="Rectangle 128">
                    <a:extLst>
                      <a:ext uri="{FF2B5EF4-FFF2-40B4-BE49-F238E27FC236}">
                        <a16:creationId xmlns:a16="http://schemas.microsoft.com/office/drawing/2014/main" id="{B0D68488-20FE-46DB-BC4B-B642ACD67E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005067">
                    <a:off x="768" y="2448"/>
                    <a:ext cx="240" cy="48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4" name="Rectangle 129">
                    <a:extLst>
                      <a:ext uri="{FF2B5EF4-FFF2-40B4-BE49-F238E27FC236}">
                        <a16:creationId xmlns:a16="http://schemas.microsoft.com/office/drawing/2014/main" id="{66D649DA-AC8A-48C2-8BB5-7A252B3D94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302293">
                    <a:off x="767" y="2447"/>
                    <a:ext cx="235" cy="47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6" name="Group 130">
                  <a:extLst>
                    <a:ext uri="{FF2B5EF4-FFF2-40B4-BE49-F238E27FC236}">
                      <a16:creationId xmlns:a16="http://schemas.microsoft.com/office/drawing/2014/main" id="{DA4861AE-96FB-4567-AEC1-3B43AFEF1D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221338">
                  <a:off x="4728" y="1224"/>
                  <a:ext cx="241" cy="865"/>
                  <a:chOff x="767" y="2447"/>
                  <a:chExt cx="241" cy="865"/>
                </a:xfrm>
              </p:grpSpPr>
              <p:grpSp>
                <p:nvGrpSpPr>
                  <p:cNvPr id="64" name="Group 131">
                    <a:extLst>
                      <a:ext uri="{FF2B5EF4-FFF2-40B4-BE49-F238E27FC236}">
                        <a16:creationId xmlns:a16="http://schemas.microsoft.com/office/drawing/2014/main" id="{6EA587E6-2C09-4903-9B4A-375EBD9EF0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2544"/>
                    <a:ext cx="48" cy="768"/>
                    <a:chOff x="912" y="2640"/>
                    <a:chExt cx="48" cy="672"/>
                  </a:xfrm>
                </p:grpSpPr>
                <p:sp>
                  <p:nvSpPr>
                    <p:cNvPr id="67" name="Rectangle 132">
                      <a:extLst>
                        <a:ext uri="{FF2B5EF4-FFF2-40B4-BE49-F238E27FC236}">
                          <a16:creationId xmlns:a16="http://schemas.microsoft.com/office/drawing/2014/main" id="{F7EDAE0A-A656-43F5-8483-F43E424EC6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216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68" name="Rectangle 133">
                      <a:extLst>
                        <a:ext uri="{FF2B5EF4-FFF2-40B4-BE49-F238E27FC236}">
                          <a16:creationId xmlns:a16="http://schemas.microsoft.com/office/drawing/2014/main" id="{018C3327-1CEC-41E8-922A-EC4966953F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072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69" name="Rectangle 134">
                      <a:extLst>
                        <a:ext uri="{FF2B5EF4-FFF2-40B4-BE49-F238E27FC236}">
                          <a16:creationId xmlns:a16="http://schemas.microsoft.com/office/drawing/2014/main" id="{1D78D2AA-3B5E-43D6-AD6F-7B17AEBCA7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928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70" name="Rectangle 135">
                      <a:extLst>
                        <a:ext uri="{FF2B5EF4-FFF2-40B4-BE49-F238E27FC236}">
                          <a16:creationId xmlns:a16="http://schemas.microsoft.com/office/drawing/2014/main" id="{77B867C3-D3EC-43F0-89D2-3AD1048007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784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71" name="Rectangle 136">
                      <a:extLst>
                        <a:ext uri="{FF2B5EF4-FFF2-40B4-BE49-F238E27FC236}">
                          <a16:creationId xmlns:a16="http://schemas.microsoft.com/office/drawing/2014/main" id="{DBF77E10-0897-459B-BEB8-9BA6589F11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640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65" name="Rectangle 137">
                    <a:extLst>
                      <a:ext uri="{FF2B5EF4-FFF2-40B4-BE49-F238E27FC236}">
                        <a16:creationId xmlns:a16="http://schemas.microsoft.com/office/drawing/2014/main" id="{766D5E7C-A1AF-4658-B303-105772E9BB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005067">
                    <a:off x="768" y="2448"/>
                    <a:ext cx="240" cy="48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6" name="Rectangle 138">
                    <a:extLst>
                      <a:ext uri="{FF2B5EF4-FFF2-40B4-BE49-F238E27FC236}">
                        <a16:creationId xmlns:a16="http://schemas.microsoft.com/office/drawing/2014/main" id="{B1DEB8AE-9AFD-4931-B25F-13E6D28BB0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302293">
                    <a:off x="767" y="2447"/>
                    <a:ext cx="235" cy="47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7" name="Group 139">
                  <a:extLst>
                    <a:ext uri="{FF2B5EF4-FFF2-40B4-BE49-F238E27FC236}">
                      <a16:creationId xmlns:a16="http://schemas.microsoft.com/office/drawing/2014/main" id="{5A668C2B-2E67-454C-AC49-AC2C69B0D9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0193">
                  <a:off x="4512" y="1872"/>
                  <a:ext cx="48" cy="724"/>
                  <a:chOff x="912" y="2640"/>
                  <a:chExt cx="48" cy="672"/>
                </a:xfrm>
              </p:grpSpPr>
              <p:sp>
                <p:nvSpPr>
                  <p:cNvPr id="59" name="Rectangle 140">
                    <a:extLst>
                      <a:ext uri="{FF2B5EF4-FFF2-40B4-BE49-F238E27FC236}">
                        <a16:creationId xmlns:a16="http://schemas.microsoft.com/office/drawing/2014/main" id="{FDCA1E5A-0EC9-404E-9892-454366CADB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2" y="3216"/>
                    <a:ext cx="48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" name="Rectangle 141">
                    <a:extLst>
                      <a:ext uri="{FF2B5EF4-FFF2-40B4-BE49-F238E27FC236}">
                        <a16:creationId xmlns:a16="http://schemas.microsoft.com/office/drawing/2014/main" id="{CCB96084-1532-42C2-87A8-A38D46A7AE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2" y="3072"/>
                    <a:ext cx="48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1" name="Rectangle 142">
                    <a:extLst>
                      <a:ext uri="{FF2B5EF4-FFF2-40B4-BE49-F238E27FC236}">
                        <a16:creationId xmlns:a16="http://schemas.microsoft.com/office/drawing/2014/main" id="{A63C7889-5334-4E2A-A48A-E655696605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928"/>
                    <a:ext cx="48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" name="Rectangle 143">
                    <a:extLst>
                      <a:ext uri="{FF2B5EF4-FFF2-40B4-BE49-F238E27FC236}">
                        <a16:creationId xmlns:a16="http://schemas.microsoft.com/office/drawing/2014/main" id="{A91E23CF-07DB-4186-A37E-EE350AFFB8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784"/>
                    <a:ext cx="48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3" name="Rectangle 144">
                    <a:extLst>
                      <a:ext uri="{FF2B5EF4-FFF2-40B4-BE49-F238E27FC236}">
                        <a16:creationId xmlns:a16="http://schemas.microsoft.com/office/drawing/2014/main" id="{2328B182-9A09-4536-BBA1-E92592767F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640"/>
                    <a:ext cx="48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48" name="Rectangle 145">
                  <a:extLst>
                    <a:ext uri="{FF2B5EF4-FFF2-40B4-BE49-F238E27FC236}">
                      <a16:creationId xmlns:a16="http://schemas.microsoft.com/office/drawing/2014/main" id="{16D72A6A-836F-496D-9D72-221B4B2B5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744" y="2544"/>
                  <a:ext cx="816" cy="4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Rectangle 146">
                  <a:extLst>
                    <a:ext uri="{FF2B5EF4-FFF2-40B4-BE49-F238E27FC236}">
                      <a16:creationId xmlns:a16="http://schemas.microsoft.com/office/drawing/2014/main" id="{402DD6E0-041C-4179-8D76-DAC03C801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512" y="2544"/>
                  <a:ext cx="816" cy="4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50" name="Picture 147">
                  <a:extLst>
                    <a:ext uri="{FF2B5EF4-FFF2-40B4-BE49-F238E27FC236}">
                      <a16:creationId xmlns:a16="http://schemas.microsoft.com/office/drawing/2014/main" id="{14D7ACDF-E7DF-4E0C-8914-1A1261DD1C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1248"/>
                  <a:ext cx="192" cy="1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" name="Picture 148">
                  <a:extLst>
                    <a:ext uri="{FF2B5EF4-FFF2-40B4-BE49-F238E27FC236}">
                      <a16:creationId xmlns:a16="http://schemas.microsoft.com/office/drawing/2014/main" id="{0400A194-B8E3-4D2C-BA87-66C554EDED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248"/>
                  <a:ext cx="192" cy="1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" name="Picture 149">
                  <a:extLst>
                    <a:ext uri="{FF2B5EF4-FFF2-40B4-BE49-F238E27FC236}">
                      <a16:creationId xmlns:a16="http://schemas.microsoft.com/office/drawing/2014/main" id="{B085C102-1C8A-4EE5-A1B6-7004784806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640"/>
                  <a:ext cx="240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150">
                  <a:extLst>
                    <a:ext uri="{FF2B5EF4-FFF2-40B4-BE49-F238E27FC236}">
                      <a16:creationId xmlns:a16="http://schemas.microsoft.com/office/drawing/2014/main" id="{888EBBB6-3687-4C34-963C-B75630F678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4" y="2640"/>
                  <a:ext cx="240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4" name="Picture 151">
                  <a:extLst>
                    <a:ext uri="{FF2B5EF4-FFF2-40B4-BE49-F238E27FC236}">
                      <a16:creationId xmlns:a16="http://schemas.microsoft.com/office/drawing/2014/main" id="{89221619-431B-45B2-8239-5191CC12C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0" y="1680"/>
                  <a:ext cx="2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5" name="Picture 152">
                  <a:extLst>
                    <a:ext uri="{FF2B5EF4-FFF2-40B4-BE49-F238E27FC236}">
                      <a16:creationId xmlns:a16="http://schemas.microsoft.com/office/drawing/2014/main" id="{88E4FF85-6113-464F-84B2-DE48C07B02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8" y="1680"/>
                  <a:ext cx="2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6" name="Picture 153">
                  <a:extLst>
                    <a:ext uri="{FF2B5EF4-FFF2-40B4-BE49-F238E27FC236}">
                      <a16:creationId xmlns:a16="http://schemas.microsoft.com/office/drawing/2014/main" id="{54A870B9-1FCC-4EA7-9CF7-2B9563B96D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8" y="2112"/>
                  <a:ext cx="28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" name="Picture 154">
                  <a:extLst>
                    <a:ext uri="{FF2B5EF4-FFF2-40B4-BE49-F238E27FC236}">
                      <a16:creationId xmlns:a16="http://schemas.microsoft.com/office/drawing/2014/main" id="{B55BF227-621E-4E6A-8730-5CA8A876D4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1488"/>
                  <a:ext cx="288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8" name="Picture 155">
                  <a:extLst>
                    <a:ext uri="{FF2B5EF4-FFF2-40B4-BE49-F238E27FC236}">
                      <a16:creationId xmlns:a16="http://schemas.microsoft.com/office/drawing/2014/main" id="{84E06606-BE17-40B7-9813-C370A5E88B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2640"/>
                  <a:ext cx="288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44" name="Picture 156">
                <a:extLst>
                  <a:ext uri="{FF2B5EF4-FFF2-40B4-BE49-F238E27FC236}">
                    <a16:creationId xmlns:a16="http://schemas.microsoft.com/office/drawing/2014/main" id="{852DF361-DC57-478F-9CB1-5309620C6F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2592"/>
                <a:ext cx="1104" cy="384"/>
              </a:xfrm>
              <a:prstGeom prst="rect">
                <a:avLst/>
              </a:prstGeom>
              <a:noFill/>
              <a:ln w="25400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" name="Group 195">
              <a:extLst>
                <a:ext uri="{FF2B5EF4-FFF2-40B4-BE49-F238E27FC236}">
                  <a16:creationId xmlns:a16="http://schemas.microsoft.com/office/drawing/2014/main" id="{FF00EED9-7339-4AA7-8B91-C89EA3B2E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4" y="1592"/>
              <a:ext cx="1488" cy="1518"/>
              <a:chOff x="3824" y="1592"/>
              <a:chExt cx="1488" cy="1518"/>
            </a:xfrm>
          </p:grpSpPr>
          <p:grpSp>
            <p:nvGrpSpPr>
              <p:cNvPr id="11" name="Group 194">
                <a:extLst>
                  <a:ext uri="{FF2B5EF4-FFF2-40B4-BE49-F238E27FC236}">
                    <a16:creationId xmlns:a16="http://schemas.microsoft.com/office/drawing/2014/main" id="{94E4882A-7D15-4E27-81E6-C2696F964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4" y="1592"/>
                <a:ext cx="1488" cy="1061"/>
                <a:chOff x="3824" y="1592"/>
                <a:chExt cx="1488" cy="1061"/>
              </a:xfrm>
            </p:grpSpPr>
            <p:sp>
              <p:nvSpPr>
                <p:cNvPr id="13" name="Rectangle 160">
                  <a:extLst>
                    <a:ext uri="{FF2B5EF4-FFF2-40B4-BE49-F238E27FC236}">
                      <a16:creationId xmlns:a16="http://schemas.microsoft.com/office/drawing/2014/main" id="{FFCB5724-5B9E-4454-A192-5B61A31E5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824" y="2410"/>
                  <a:ext cx="421" cy="34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14" name="Group 161">
                  <a:extLst>
                    <a:ext uri="{FF2B5EF4-FFF2-40B4-BE49-F238E27FC236}">
                      <a16:creationId xmlns:a16="http://schemas.microsoft.com/office/drawing/2014/main" id="{B17F41A7-FECA-41DB-A7E0-7011636CA9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47" y="1796"/>
                  <a:ext cx="162" cy="614"/>
                  <a:chOff x="767" y="2447"/>
                  <a:chExt cx="241" cy="865"/>
                </a:xfrm>
              </p:grpSpPr>
              <p:grpSp>
                <p:nvGrpSpPr>
                  <p:cNvPr id="35" name="Group 162">
                    <a:extLst>
                      <a:ext uri="{FF2B5EF4-FFF2-40B4-BE49-F238E27FC236}">
                        <a16:creationId xmlns:a16="http://schemas.microsoft.com/office/drawing/2014/main" id="{EF81EF0C-921E-4685-B33C-7D67228414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2544"/>
                    <a:ext cx="48" cy="768"/>
                    <a:chOff x="912" y="2640"/>
                    <a:chExt cx="48" cy="672"/>
                  </a:xfrm>
                </p:grpSpPr>
                <p:sp>
                  <p:nvSpPr>
                    <p:cNvPr id="38" name="Rectangle 163">
                      <a:extLst>
                        <a:ext uri="{FF2B5EF4-FFF2-40B4-BE49-F238E27FC236}">
                          <a16:creationId xmlns:a16="http://schemas.microsoft.com/office/drawing/2014/main" id="{E5F04BC5-FFD1-44CE-B779-C937F2DE4C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216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39" name="Rectangle 164">
                      <a:extLst>
                        <a:ext uri="{FF2B5EF4-FFF2-40B4-BE49-F238E27FC236}">
                          <a16:creationId xmlns:a16="http://schemas.microsoft.com/office/drawing/2014/main" id="{06F2035B-7BE0-441D-A817-3AAB2049DA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072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40" name="Rectangle 165">
                      <a:extLst>
                        <a:ext uri="{FF2B5EF4-FFF2-40B4-BE49-F238E27FC236}">
                          <a16:creationId xmlns:a16="http://schemas.microsoft.com/office/drawing/2014/main" id="{8D594AB4-B4E5-4153-AE8E-28655992A2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928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41" name="Rectangle 166">
                      <a:extLst>
                        <a:ext uri="{FF2B5EF4-FFF2-40B4-BE49-F238E27FC236}">
                          <a16:creationId xmlns:a16="http://schemas.microsoft.com/office/drawing/2014/main" id="{DBAC58F7-2346-453D-A028-1A1A496493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784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42" name="Rectangle 167">
                      <a:extLst>
                        <a:ext uri="{FF2B5EF4-FFF2-40B4-BE49-F238E27FC236}">
                          <a16:creationId xmlns:a16="http://schemas.microsoft.com/office/drawing/2014/main" id="{C7C9DF1F-F69F-4528-9B7C-36A6AB4213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640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36" name="Rectangle 168">
                    <a:extLst>
                      <a:ext uri="{FF2B5EF4-FFF2-40B4-BE49-F238E27FC236}">
                        <a16:creationId xmlns:a16="http://schemas.microsoft.com/office/drawing/2014/main" id="{5F21E49C-C1B5-4026-B8D4-64286F3D46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005067">
                    <a:off x="768" y="2448"/>
                    <a:ext cx="240" cy="48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7" name="Rectangle 169">
                    <a:extLst>
                      <a:ext uri="{FF2B5EF4-FFF2-40B4-BE49-F238E27FC236}">
                        <a16:creationId xmlns:a16="http://schemas.microsoft.com/office/drawing/2014/main" id="{2010CD99-EE93-4DC4-8BBE-E5E241618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302293">
                    <a:off x="767" y="2447"/>
                    <a:ext cx="235" cy="47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5" name="Group 170">
                  <a:extLst>
                    <a:ext uri="{FF2B5EF4-FFF2-40B4-BE49-F238E27FC236}">
                      <a16:creationId xmlns:a16="http://schemas.microsoft.com/office/drawing/2014/main" id="{55CB1D5D-D74E-4B8E-A98D-F92DE6C2BB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27" y="1796"/>
                  <a:ext cx="162" cy="614"/>
                  <a:chOff x="767" y="2447"/>
                  <a:chExt cx="241" cy="865"/>
                </a:xfrm>
              </p:grpSpPr>
              <p:grpSp>
                <p:nvGrpSpPr>
                  <p:cNvPr id="27" name="Group 171">
                    <a:extLst>
                      <a:ext uri="{FF2B5EF4-FFF2-40B4-BE49-F238E27FC236}">
                        <a16:creationId xmlns:a16="http://schemas.microsoft.com/office/drawing/2014/main" id="{D3AC9714-B245-423E-A475-D503BB363E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2544"/>
                    <a:ext cx="48" cy="768"/>
                    <a:chOff x="912" y="2640"/>
                    <a:chExt cx="48" cy="672"/>
                  </a:xfrm>
                </p:grpSpPr>
                <p:sp>
                  <p:nvSpPr>
                    <p:cNvPr id="30" name="Rectangle 172">
                      <a:extLst>
                        <a:ext uri="{FF2B5EF4-FFF2-40B4-BE49-F238E27FC236}">
                          <a16:creationId xmlns:a16="http://schemas.microsoft.com/office/drawing/2014/main" id="{9DD1D3AE-FBAE-4672-BEB9-239BADB63A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216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31" name="Rectangle 173">
                      <a:extLst>
                        <a:ext uri="{FF2B5EF4-FFF2-40B4-BE49-F238E27FC236}">
                          <a16:creationId xmlns:a16="http://schemas.microsoft.com/office/drawing/2014/main" id="{B043A811-2DAE-4CD3-8525-83CE2B64B2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072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32" name="Rectangle 174">
                      <a:extLst>
                        <a:ext uri="{FF2B5EF4-FFF2-40B4-BE49-F238E27FC236}">
                          <a16:creationId xmlns:a16="http://schemas.microsoft.com/office/drawing/2014/main" id="{3CFED852-4297-4BBA-90FF-27BF853863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928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33" name="Rectangle 175">
                      <a:extLst>
                        <a:ext uri="{FF2B5EF4-FFF2-40B4-BE49-F238E27FC236}">
                          <a16:creationId xmlns:a16="http://schemas.microsoft.com/office/drawing/2014/main" id="{CB4B5EDE-B4E4-4A8A-BBA9-B283D73F594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784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34" name="Rectangle 176">
                      <a:extLst>
                        <a:ext uri="{FF2B5EF4-FFF2-40B4-BE49-F238E27FC236}">
                          <a16:creationId xmlns:a16="http://schemas.microsoft.com/office/drawing/2014/main" id="{070D54FD-5DBF-43F5-A43E-5F1659BCF8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2640"/>
                      <a:ext cx="48" cy="96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28" name="Rectangle 177">
                    <a:extLst>
                      <a:ext uri="{FF2B5EF4-FFF2-40B4-BE49-F238E27FC236}">
                        <a16:creationId xmlns:a16="http://schemas.microsoft.com/office/drawing/2014/main" id="{E403EB27-F497-454D-918C-1DA795ADA8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005067">
                    <a:off x="768" y="2448"/>
                    <a:ext cx="240" cy="48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9" name="Rectangle 178">
                    <a:extLst>
                      <a:ext uri="{FF2B5EF4-FFF2-40B4-BE49-F238E27FC236}">
                        <a16:creationId xmlns:a16="http://schemas.microsoft.com/office/drawing/2014/main" id="{792C7803-E9F6-49D7-8142-7C7056C604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302293">
                    <a:off x="767" y="2447"/>
                    <a:ext cx="235" cy="47"/>
                  </a:xfrm>
                  <a:prstGeom prst="rect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pic>
              <p:nvPicPr>
                <p:cNvPr id="16" name="Picture 179">
                  <a:extLst>
                    <a:ext uri="{FF2B5EF4-FFF2-40B4-BE49-F238E27FC236}">
                      <a16:creationId xmlns:a16="http://schemas.microsoft.com/office/drawing/2014/main" id="{CCFCF6BB-E92F-4227-848D-12B7C9D3BD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50" y="2478"/>
                  <a:ext cx="162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180">
                  <a:extLst>
                    <a:ext uri="{FF2B5EF4-FFF2-40B4-BE49-F238E27FC236}">
                      <a16:creationId xmlns:a16="http://schemas.microsoft.com/office/drawing/2014/main" id="{29EFC633-9B0A-487F-AD2B-621492233E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4" y="2478"/>
                  <a:ext cx="162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182">
                  <a:extLst>
                    <a:ext uri="{FF2B5EF4-FFF2-40B4-BE49-F238E27FC236}">
                      <a16:creationId xmlns:a16="http://schemas.microsoft.com/office/drawing/2014/main" id="{4C0E0D23-2368-47BB-97DC-1A5A3E6F76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7" y="1592"/>
                  <a:ext cx="162" cy="1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" name="Rectangle 183">
                  <a:extLst>
                    <a:ext uri="{FF2B5EF4-FFF2-40B4-BE49-F238E27FC236}">
                      <a16:creationId xmlns:a16="http://schemas.microsoft.com/office/drawing/2014/main" id="{EB2FC8DA-3923-471B-ABCB-5F5960734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245" y="2410"/>
                  <a:ext cx="679" cy="3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Rectangle 184">
                  <a:extLst>
                    <a:ext uri="{FF2B5EF4-FFF2-40B4-BE49-F238E27FC236}">
                      <a16:creationId xmlns:a16="http://schemas.microsoft.com/office/drawing/2014/main" id="{52A1062A-936C-43B2-97B5-FB506F3EB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891" y="2410"/>
                  <a:ext cx="421" cy="34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21" name="Picture 187">
                  <a:extLst>
                    <a:ext uri="{FF2B5EF4-FFF2-40B4-BE49-F238E27FC236}">
                      <a16:creationId xmlns:a16="http://schemas.microsoft.com/office/drawing/2014/main" id="{C3792CEB-3501-4086-ADE7-A842311C56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6" y="2069"/>
                  <a:ext cx="200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188">
                  <a:extLst>
                    <a:ext uri="{FF2B5EF4-FFF2-40B4-BE49-F238E27FC236}">
                      <a16:creationId xmlns:a16="http://schemas.microsoft.com/office/drawing/2014/main" id="{75E744FD-178D-40B6-9A97-EFBC6D9FA0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6" y="2069"/>
                  <a:ext cx="200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189">
                  <a:extLst>
                    <a:ext uri="{FF2B5EF4-FFF2-40B4-BE49-F238E27FC236}">
                      <a16:creationId xmlns:a16="http://schemas.microsoft.com/office/drawing/2014/main" id="{F23D58CD-C7E0-4056-9A5D-B3903270DC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27" y="1592"/>
                  <a:ext cx="162" cy="1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190">
                  <a:extLst>
                    <a:ext uri="{FF2B5EF4-FFF2-40B4-BE49-F238E27FC236}">
                      <a16:creationId xmlns:a16="http://schemas.microsoft.com/office/drawing/2014/main" id="{036AD389-0E74-4FCE-A516-9194AA37AC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4" y="2472"/>
                  <a:ext cx="173" cy="1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191">
                  <a:extLst>
                    <a:ext uri="{FF2B5EF4-FFF2-40B4-BE49-F238E27FC236}">
                      <a16:creationId xmlns:a16="http://schemas.microsoft.com/office/drawing/2014/main" id="{99BF80C0-4AEB-40D9-9314-450173F294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29" y="2475"/>
                  <a:ext cx="182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192">
                  <a:extLst>
                    <a:ext uri="{FF2B5EF4-FFF2-40B4-BE49-F238E27FC236}">
                      <a16:creationId xmlns:a16="http://schemas.microsoft.com/office/drawing/2014/main" id="{8A7840C7-2EA2-4AB9-9485-24CBA4A5C9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8" y="2233"/>
                  <a:ext cx="184" cy="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2" name="Picture 193">
                <a:extLst>
                  <a:ext uri="{FF2B5EF4-FFF2-40B4-BE49-F238E27FC236}">
                    <a16:creationId xmlns:a16="http://schemas.microsoft.com/office/drawing/2014/main" id="{E7F5C7CA-C319-4C60-8766-777F79ABE5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0" y="2730"/>
                <a:ext cx="1408" cy="380"/>
              </a:xfrm>
              <a:prstGeom prst="rect">
                <a:avLst/>
              </a:prstGeom>
              <a:noFill/>
              <a:ln w="25400" algn="ctr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5898DF1A-009A-40C8-8E4F-3D8464A9B890}"/>
              </a:ext>
            </a:extLst>
          </p:cNvPr>
          <p:cNvSpPr/>
          <p:nvPr/>
        </p:nvSpPr>
        <p:spPr>
          <a:xfrm>
            <a:off x="70272" y="3286725"/>
            <a:ext cx="11786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Type-II Seesaw Model:</a:t>
            </a:r>
            <a:r>
              <a:rPr kumimoji="1" lang="en-US" altLang="zh-CN" b="1" dirty="0">
                <a:solidFill>
                  <a:srgbClr val="0000FF"/>
                </a:solidFill>
                <a:ea typeface="黑体" panose="02010609060101010101" pitchFamily="49" charset="-122"/>
              </a:rPr>
              <a:t>  SM 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+ </a:t>
            </a:r>
            <a:r>
              <a:rPr kumimoji="1"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1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 Higgs triplet</a:t>
            </a:r>
            <a:r>
              <a:rPr kumimoji="1" lang="en-US" altLang="zh-CN" b="1" dirty="0">
                <a:solidFill>
                  <a:srgbClr val="0000FF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(</a:t>
            </a:r>
            <a:r>
              <a:rPr kumimoji="1" lang="en-US" altLang="zh-CN" b="1" dirty="0" err="1">
                <a:solidFill>
                  <a:prstClr val="black"/>
                </a:solidFill>
                <a:ea typeface="黑体" panose="02010609060101010101" pitchFamily="49" charset="-122"/>
              </a:rPr>
              <a:t>Konetschny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, </a:t>
            </a:r>
            <a:r>
              <a:rPr kumimoji="1" lang="en-US" altLang="zh-CN" b="1" dirty="0" err="1">
                <a:solidFill>
                  <a:prstClr val="black"/>
                </a:solidFill>
                <a:ea typeface="黑体" panose="02010609060101010101" pitchFamily="49" charset="-122"/>
              </a:rPr>
              <a:t>Kummer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77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; </a:t>
            </a:r>
            <a:r>
              <a:rPr kumimoji="1" lang="en-US" altLang="zh-CN" b="1" dirty="0" err="1">
                <a:solidFill>
                  <a:prstClr val="black"/>
                </a:solidFill>
                <a:ea typeface="黑体" panose="02010609060101010101" pitchFamily="49" charset="-122"/>
              </a:rPr>
              <a:t>Magg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, </a:t>
            </a:r>
            <a:r>
              <a:rPr kumimoji="1" lang="en-US" altLang="zh-CN" b="1" dirty="0" err="1">
                <a:solidFill>
                  <a:prstClr val="black"/>
                </a:solidFill>
                <a:ea typeface="黑体" panose="02010609060101010101" pitchFamily="49" charset="-122"/>
              </a:rPr>
              <a:t>Wetterich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80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; Schechter, Valle </a:t>
            </a:r>
            <a:r>
              <a:rPr kumimoji="1"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80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; </a:t>
            </a:r>
            <a:r>
              <a:rPr kumimoji="1" lang="en-US" altLang="zh-CN" b="1" dirty="0" err="1">
                <a:solidFill>
                  <a:prstClr val="black"/>
                </a:solidFill>
                <a:ea typeface="黑体" panose="02010609060101010101" pitchFamily="49" charset="-122"/>
              </a:rPr>
              <a:t>Lazarides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 et al., </a:t>
            </a:r>
            <a:r>
              <a:rPr kumimoji="1"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80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; Cheng, Li </a:t>
            </a:r>
            <a:r>
              <a:rPr kumimoji="1"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80</a:t>
            </a:r>
            <a:r>
              <a:rPr kumimoji="1" lang="en-US" altLang="zh-CN" b="1" dirty="0">
                <a:solidFill>
                  <a:prstClr val="black"/>
                </a:solidFill>
                <a:ea typeface="黑体" panose="02010609060101010101" pitchFamily="49" charset="-122"/>
              </a:rPr>
              <a:t>; …)</a:t>
            </a:r>
            <a:endParaRPr kumimoji="1" lang="en-US" altLang="zh-CN" b="1" baseline="30000" dirty="0">
              <a:solidFill>
                <a:prstClr val="black"/>
              </a:solidFill>
            </a:endParaRPr>
          </a:p>
        </p:txBody>
      </p:sp>
      <p:pic>
        <p:nvPicPr>
          <p:cNvPr id="112" name="图片 111">
            <a:extLst>
              <a:ext uri="{FF2B5EF4-FFF2-40B4-BE49-F238E27FC236}">
                <a16:creationId xmlns:a16="http://schemas.microsoft.com/office/drawing/2014/main" id="{1CA9F900-CBA5-4AE0-B5DF-A70A770375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99856" y="4027550"/>
            <a:ext cx="4052154" cy="275140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3" name="图片 112">
            <a:extLst>
              <a:ext uri="{FF2B5EF4-FFF2-40B4-BE49-F238E27FC236}">
                <a16:creationId xmlns:a16="http://schemas.microsoft.com/office/drawing/2014/main" id="{9D7F82D5-C9FA-4B5B-B5BF-16EADD24592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3634" y="3930704"/>
            <a:ext cx="4167907" cy="2908883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AFE26EF0-050D-4CFC-9AC2-CAAC91A1C676}"/>
              </a:ext>
            </a:extLst>
          </p:cNvPr>
          <p:cNvSpPr txBox="1"/>
          <p:nvPr/>
        </p:nvSpPr>
        <p:spPr>
          <a:xfrm>
            <a:off x="6342077" y="4060099"/>
            <a:ext cx="25434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Buttazzo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et al., JHEP, 13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9C9A8B-5A42-4915-8444-3DF6A2238DE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9322" y="4083298"/>
            <a:ext cx="2051684" cy="1127916"/>
          </a:xfrm>
          <a:prstGeom prst="rect">
            <a:avLst/>
          </a:prstGeom>
        </p:spPr>
      </p:pic>
      <p:pic>
        <p:nvPicPr>
          <p:cNvPr id="115" name="图片 114">
            <a:extLst>
              <a:ext uri="{FF2B5EF4-FFF2-40B4-BE49-F238E27FC236}">
                <a16:creationId xmlns:a16="http://schemas.microsoft.com/office/drawing/2014/main" id="{83F5F875-ACE4-4E45-AD87-F280238438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5329" y="5425254"/>
            <a:ext cx="2633037" cy="1206899"/>
          </a:xfrm>
          <a:prstGeom prst="rect">
            <a:avLst/>
          </a:prstGeom>
        </p:spPr>
      </p:pic>
      <p:sp>
        <p:nvSpPr>
          <p:cNvPr id="116" name="矩形 115">
            <a:extLst>
              <a:ext uri="{FF2B5EF4-FFF2-40B4-BE49-F238E27FC236}">
                <a16:creationId xmlns:a16="http://schemas.microsoft.com/office/drawing/2014/main" id="{97359E9B-D959-4041-A8D0-BAD280D3CDD4}"/>
              </a:ext>
            </a:extLst>
          </p:cNvPr>
          <p:cNvSpPr/>
          <p:nvPr/>
        </p:nvSpPr>
        <p:spPr>
          <a:xfrm>
            <a:off x="9090682" y="3995263"/>
            <a:ext cx="2909974" cy="2783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589C5424-694A-49CC-BE69-0C75A4960E54}"/>
              </a:ext>
            </a:extLst>
          </p:cNvPr>
          <p:cNvSpPr txBox="1"/>
          <p:nvPr/>
        </p:nvSpPr>
        <p:spPr>
          <a:xfrm>
            <a:off x="9121448" y="5127859"/>
            <a:ext cx="25434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Ma, Sarkar, PRL, 98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0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919E3BC-EC49-4335-8362-DF03F0626DA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Higgs</a:t>
            </a:r>
            <a:r>
              <a:rPr lang="zh-CN" altLang="en-US" dirty="0"/>
              <a:t> </a:t>
            </a:r>
            <a:r>
              <a:rPr lang="en-US" altLang="zh-CN" dirty="0"/>
              <a:t>Triplet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1A92C864-4CAC-4F26-9172-E989F95E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724F5F-4824-4C40-875C-EBDAB41DEA34}"/>
              </a:ext>
            </a:extLst>
          </p:cNvPr>
          <p:cNvSpPr/>
          <p:nvPr/>
        </p:nvSpPr>
        <p:spPr>
          <a:xfrm>
            <a:off x="0" y="548680"/>
            <a:ext cx="71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Theoretical setup and the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sphaleron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ansatz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D5C5F0E-B3FF-4C69-B56A-A2B59868C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618866"/>
            <a:ext cx="8386939" cy="59639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2B9AD39-5656-462D-93CD-F141F070F0DE}"/>
              </a:ext>
            </a:extLst>
          </p:cNvPr>
          <p:cNvSpPr/>
          <p:nvPr/>
        </p:nvSpPr>
        <p:spPr>
          <a:xfrm>
            <a:off x="47463" y="3410717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 the scalar potential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664598D-4048-4A1A-8F21-828579B2242E}"/>
              </a:ext>
            </a:extLst>
          </p:cNvPr>
          <p:cNvSpPr/>
          <p:nvPr/>
        </p:nvSpPr>
        <p:spPr>
          <a:xfrm>
            <a:off x="191344" y="1000219"/>
            <a:ext cx="11809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Ignore the contributions from the fermions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Omit the weak mixing angle (1% correction to the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sphaleron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energy)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25436DE-3A62-4B87-8BB1-2E060F29F968}"/>
              </a:ext>
            </a:extLst>
          </p:cNvPr>
          <p:cNvSpPr/>
          <p:nvPr/>
        </p:nvSpPr>
        <p:spPr>
          <a:xfrm>
            <a:off x="7852140" y="830942"/>
            <a:ext cx="4044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Manton, PRL, 1983; James, ZPC, 1992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6F9646D-1AA8-4124-81CD-C65249AC71F9}"/>
              </a:ext>
            </a:extLst>
          </p:cNvPr>
          <p:cNvSpPr/>
          <p:nvPr/>
        </p:nvSpPr>
        <p:spPr>
          <a:xfrm>
            <a:off x="0" y="2207158"/>
            <a:ext cx="71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HTM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Lagrangian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B48612E-0C2F-4603-8C5A-A7056A46B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799" y="3361557"/>
            <a:ext cx="8928992" cy="12248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E276594-D716-4A11-9AE6-616E37341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67" y="4861882"/>
            <a:ext cx="11188992" cy="6539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93B8B4C-170E-4663-8DE0-4BE8C6287305}"/>
              </a:ext>
            </a:extLst>
          </p:cNvPr>
          <p:cNvSpPr/>
          <p:nvPr/>
        </p:nvSpPr>
        <p:spPr>
          <a:xfrm>
            <a:off x="47463" y="4401773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energy density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6ADB9C0-3E5E-4D84-8815-EEE45DAFD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66" y="6187652"/>
            <a:ext cx="4583832" cy="418991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974241B-A9D3-460A-90CF-128611340C91}"/>
              </a:ext>
            </a:extLst>
          </p:cNvPr>
          <p:cNvSpPr/>
          <p:nvPr/>
        </p:nvSpPr>
        <p:spPr>
          <a:xfrm>
            <a:off x="66124" y="5730516"/>
            <a:ext cx="667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Choose polar gauge &amp; spherical coordinates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34457C5-E7F6-423A-A5E3-6C7DCB96B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36" y="6212482"/>
            <a:ext cx="955291" cy="3693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877CCF-1081-496F-8686-E8B63F94E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5448" y="5966472"/>
            <a:ext cx="5811262" cy="6856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4506BCF-6524-4926-BD5E-1F1DA3759CA9}"/>
              </a:ext>
            </a:extLst>
          </p:cNvPr>
          <p:cNvSpPr/>
          <p:nvPr/>
        </p:nvSpPr>
        <p:spPr>
          <a:xfrm>
            <a:off x="5966743" y="5515830"/>
            <a:ext cx="2145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total energy</a:t>
            </a:r>
            <a:endParaRPr lang="zh-CN" altLang="en-US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2B126F8-2DB9-4000-9A3D-35DAA0755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6280" y="1919467"/>
            <a:ext cx="3384376" cy="7034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3684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26C9F9C4-D6C1-44FF-9A29-741F55C5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1216424"/>
            <a:ext cx="6303720" cy="21405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A0408789-870D-43B1-BED6-8CD960EE2FE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HTM </a:t>
            </a:r>
            <a:r>
              <a:rPr lang="en-US" altLang="zh-CN" dirty="0" err="1"/>
              <a:t>Sphaleron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83CA6CF6-C142-4AF0-86DF-CF13B67D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3028E8-A189-4F26-8B8D-C4955904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" y="1096690"/>
            <a:ext cx="4758972" cy="2178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5463284-AB71-48B1-8093-7A3B29C06AF9}"/>
                  </a:ext>
                </a:extLst>
              </p:cNvPr>
              <p:cNvSpPr/>
              <p:nvPr/>
            </p:nvSpPr>
            <p:spPr>
              <a:xfrm>
                <a:off x="-8334" y="563252"/>
                <a:ext cx="7616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𝒓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⟶∞</m:t>
                    </m:r>
                  </m:oMath>
                </a14:m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the fields related to the vacuum configuration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5463284-AB71-48B1-8093-7A3B29C06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34" y="563252"/>
                <a:ext cx="7616502" cy="369332"/>
              </a:xfrm>
              <a:prstGeom prst="rect">
                <a:avLst/>
              </a:prstGeom>
              <a:blipFill>
                <a:blip r:embed="rId4"/>
                <a:stretch>
                  <a:fillRect l="-72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3CCDDD18-0FA7-4DBC-8FA6-2105D7669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5" y="4137074"/>
            <a:ext cx="6856251" cy="9087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97C641-DB03-4882-AC5A-9FE3CDBC7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599" y="1745383"/>
            <a:ext cx="820121" cy="37851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28A33E3-C184-45E6-9BD5-0735C1101542}"/>
              </a:ext>
            </a:extLst>
          </p:cNvPr>
          <p:cNvSpPr/>
          <p:nvPr/>
        </p:nvSpPr>
        <p:spPr>
          <a:xfrm>
            <a:off x="3520587" y="2115409"/>
            <a:ext cx="2071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Contractible loops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A8C6A8A-8F36-4D07-AC92-FDE2E8681CC6}"/>
              </a:ext>
            </a:extLst>
          </p:cNvPr>
          <p:cNvSpPr/>
          <p:nvPr/>
        </p:nvSpPr>
        <p:spPr>
          <a:xfrm>
            <a:off x="26977" y="3645024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Construct noncontractible loops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55F8ED9-1093-46D0-BFDD-9C1971BCF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45" y="5363038"/>
            <a:ext cx="5863567" cy="4059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7A50BA-46DC-4ACA-B1B5-89FAD75EC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45" y="6141440"/>
            <a:ext cx="1224136" cy="4238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3B6B2A-0351-43BF-8615-F0792009E5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1504" y="6241458"/>
            <a:ext cx="2088232" cy="32386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103FEC6-DF12-4E6C-845D-1F0F4E7F237F}"/>
              </a:ext>
            </a:extLst>
          </p:cNvPr>
          <p:cNvSpPr/>
          <p:nvPr/>
        </p:nvSpPr>
        <p:spPr>
          <a:xfrm>
            <a:off x="4023259" y="6218723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vacuum configurations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6AF3778-C093-4022-A0A0-F885CA1867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0552" y="1943880"/>
            <a:ext cx="1314640" cy="3600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01C7AE6-F841-449F-9624-6BF47471BB15}"/>
              </a:ext>
            </a:extLst>
          </p:cNvPr>
          <p:cNvSpPr/>
          <p:nvPr/>
        </p:nvSpPr>
        <p:spPr>
          <a:xfrm>
            <a:off x="6672064" y="755851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new working ansatz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DD11C10-D0A8-419B-857A-5C5C6E42EE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8062" y="4206639"/>
            <a:ext cx="3064550" cy="85279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4C09D549-2EB5-4F00-B365-421F07247A6C}"/>
              </a:ext>
            </a:extLst>
          </p:cNvPr>
          <p:cNvSpPr/>
          <p:nvPr/>
        </p:nvSpPr>
        <p:spPr>
          <a:xfrm>
            <a:off x="7500045" y="3486559"/>
            <a:ext cx="454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Boundary conditions for finite energy and smooth profiles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3ED5F5B-7F3D-4309-B85B-C0FA066B1F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686" y="3212976"/>
            <a:ext cx="1359277" cy="42802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1830257-E296-4969-9E68-30601C252F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6837" y="3253912"/>
            <a:ext cx="1175191" cy="43128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3740996-F914-4B0E-996C-63A7577E1CE3}"/>
              </a:ext>
            </a:extLst>
          </p:cNvPr>
          <p:cNvSpPr/>
          <p:nvPr/>
        </p:nvSpPr>
        <p:spPr>
          <a:xfrm>
            <a:off x="7581810" y="5302965"/>
            <a:ext cx="454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Find the saddle point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9D96271-8820-4D6B-A4C7-0EBA3BFBDF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9824" y="5785195"/>
            <a:ext cx="4228363" cy="72375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52A6426-FF0C-4554-B5AE-3231E2D06D23}"/>
              </a:ext>
            </a:extLst>
          </p:cNvPr>
          <p:cNvSpPr/>
          <p:nvPr/>
        </p:nvSpPr>
        <p:spPr>
          <a:xfrm>
            <a:off x="9313448" y="786629"/>
            <a:ext cx="2831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Hu, Yu, Zhou, 2307.04713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5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E45E154-4E31-406B-82D7-A4ECFD79E94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HTM </a:t>
            </a:r>
            <a:r>
              <a:rPr lang="en-US" altLang="zh-CN" dirty="0" err="1"/>
              <a:t>Sphaleron</a:t>
            </a:r>
            <a:endParaRPr lang="zh-CN" altLang="en-US" dirty="0"/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B6DFF582-DEF9-41F8-8689-E7923BCB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CC3AC2-F5F9-41A0-9CF6-DA43175DB06C}"/>
              </a:ext>
            </a:extLst>
          </p:cNvPr>
          <p:cNvSpPr/>
          <p:nvPr/>
        </p:nvSpPr>
        <p:spPr>
          <a:xfrm>
            <a:off x="47328" y="528278"/>
            <a:ext cx="454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Find the field equations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81AD0A3-FEDE-4094-8D9C-6376CA68E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56" y="538155"/>
            <a:ext cx="1575484" cy="3594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BE6B26-8374-483E-97E6-A56BAE555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973380"/>
            <a:ext cx="4007768" cy="78972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401C779-306E-4480-9044-DB8A59D1430D}"/>
              </a:ext>
            </a:extLst>
          </p:cNvPr>
          <p:cNvSpPr/>
          <p:nvPr/>
        </p:nvSpPr>
        <p:spPr>
          <a:xfrm>
            <a:off x="5519936" y="544465"/>
            <a:ext cx="454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Introduce the dimensionless radius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0CF67D8-50F3-46E3-95E3-EBEC1823E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1047936"/>
            <a:ext cx="3302831" cy="6406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BBB0DD8-CFD9-4834-8C13-A6703067B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60" y="1023540"/>
            <a:ext cx="876017" cy="2770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6D40C37-D745-47C1-8A10-A072D9A51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368" y="1410362"/>
            <a:ext cx="2520280" cy="44947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561E687-F987-47D3-A058-D4D40A769C87}"/>
              </a:ext>
            </a:extLst>
          </p:cNvPr>
          <p:cNvSpPr/>
          <p:nvPr/>
        </p:nvSpPr>
        <p:spPr>
          <a:xfrm>
            <a:off x="47327" y="2132856"/>
            <a:ext cx="454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Integrate out the angular parts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A480B10-F408-4916-93CF-0453CBD96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680" y="2636182"/>
            <a:ext cx="5159896" cy="68189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7D06A4C3-2F3E-4AE5-B1B7-D2C0C00AE4FB}"/>
              </a:ext>
            </a:extLst>
          </p:cNvPr>
          <p:cNvSpPr/>
          <p:nvPr/>
        </p:nvSpPr>
        <p:spPr>
          <a:xfrm>
            <a:off x="47327" y="3452075"/>
            <a:ext cx="4896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where the relevant energy densities are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99E986B-D912-4A2C-83A4-63DB7F21D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8" y="4005065"/>
            <a:ext cx="4947981" cy="93610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5C69E73-27EC-4FD0-8FFD-4E86866121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8482" y="3863060"/>
            <a:ext cx="6959298" cy="2413153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ECF371FD-DFD1-42D2-914A-CF92493AA44C}"/>
              </a:ext>
            </a:extLst>
          </p:cNvPr>
          <p:cNvGrpSpPr/>
          <p:nvPr/>
        </p:nvGrpSpPr>
        <p:grpSpPr>
          <a:xfrm>
            <a:off x="89667" y="5283377"/>
            <a:ext cx="5574285" cy="1436097"/>
            <a:chOff x="47327" y="5283377"/>
            <a:chExt cx="5574285" cy="1436097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D13B830-2719-45E2-B321-FA125A68F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667" y="5283377"/>
              <a:ext cx="735196" cy="61178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7958309-C138-4253-902B-95EAB777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667" y="6007334"/>
              <a:ext cx="5414624" cy="644776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0AAE4F2-5342-480D-941B-70EC2A88C860}"/>
                </a:ext>
              </a:extLst>
            </p:cNvPr>
            <p:cNvSpPr/>
            <p:nvPr/>
          </p:nvSpPr>
          <p:spPr>
            <a:xfrm>
              <a:off x="47327" y="5283377"/>
              <a:ext cx="5574285" cy="14360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41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32431</TotalTime>
  <Words>911</Words>
  <Application>Microsoft Office PowerPoint</Application>
  <PresentationFormat>宽屏</PresentationFormat>
  <Paragraphs>158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黑体</vt:lpstr>
      <vt:lpstr>宋体</vt:lpstr>
      <vt:lpstr>微软雅黑</vt:lpstr>
      <vt:lpstr>Aharoni</vt:lpstr>
      <vt:lpstr>Arial</vt:lpstr>
      <vt:lpstr>Arial</vt:lpstr>
      <vt:lpstr>Calibri</vt:lpstr>
      <vt:lpstr>Cambria Math</vt:lpstr>
      <vt:lpstr>Tahoma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zhoushun</dc:creator>
  <cp:lastModifiedBy>shun zhou</cp:lastModifiedBy>
  <cp:revision>1084</cp:revision>
  <dcterms:created xsi:type="dcterms:W3CDTF">2016-08-08T06:22:09Z</dcterms:created>
  <dcterms:modified xsi:type="dcterms:W3CDTF">2024-11-01T17:32:40Z</dcterms:modified>
</cp:coreProperties>
</file>