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953" r:id="rId2"/>
    <p:sldId id="907" r:id="rId3"/>
    <p:sldId id="1009" r:id="rId4"/>
    <p:sldId id="1047" r:id="rId5"/>
    <p:sldId id="1048" r:id="rId6"/>
    <p:sldId id="1116" r:id="rId7"/>
    <p:sldId id="1054" r:id="rId8"/>
    <p:sldId id="1119" r:id="rId9"/>
    <p:sldId id="1126" r:id="rId10"/>
    <p:sldId id="1129" r:id="rId11"/>
    <p:sldId id="1053" r:id="rId12"/>
    <p:sldId id="1130" r:id="rId13"/>
    <p:sldId id="1117" r:id="rId14"/>
    <p:sldId id="1118" r:id="rId15"/>
    <p:sldId id="1061" r:id="rId16"/>
    <p:sldId id="1056" r:id="rId17"/>
    <p:sldId id="1059" r:id="rId18"/>
    <p:sldId id="1057" r:id="rId19"/>
    <p:sldId id="1131" r:id="rId20"/>
    <p:sldId id="1107" r:id="rId21"/>
    <p:sldId id="1082" r:id="rId22"/>
    <p:sldId id="1132" r:id="rId23"/>
    <p:sldId id="1101" r:id="rId24"/>
    <p:sldId id="1133" r:id="rId25"/>
    <p:sldId id="957" r:id="rId26"/>
    <p:sldId id="1023" r:id="rId27"/>
    <p:sldId id="1024" r:id="rId28"/>
    <p:sldId id="1079" r:id="rId29"/>
    <p:sldId id="1114" r:id="rId30"/>
    <p:sldId id="1135" r:id="rId31"/>
    <p:sldId id="1134" r:id="rId32"/>
    <p:sldId id="1136" r:id="rId33"/>
    <p:sldId id="1137" r:id="rId34"/>
    <p:sldId id="1138" r:id="rId35"/>
    <p:sldId id="1139" r:id="rId3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0000FF"/>
    <a:srgbClr val="003399"/>
    <a:srgbClr val="00FF00"/>
    <a:srgbClr val="008400"/>
    <a:srgbClr val="2214AC"/>
    <a:srgbClr val="005800"/>
    <a:srgbClr val="FFFFFF"/>
    <a:srgbClr val="E6E6E6"/>
    <a:srgbClr val="4D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32" autoAdjust="0"/>
  </p:normalViewPr>
  <p:slideViewPr>
    <p:cSldViewPr>
      <p:cViewPr varScale="1">
        <p:scale>
          <a:sx n="86" d="100"/>
          <a:sy n="86" d="100"/>
        </p:scale>
        <p:origin x="341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HEPS\Septum\booster\Low%20Energy\2022.08.19%20BS1LSM-054\Opera%20data\BS1LSM-054-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__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__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垂直场分布</a:t>
            </a:r>
          </a:p>
        </c:rich>
      </c:tx>
      <c:layout>
        <c:manualLayout>
          <c:xMode val="edge"/>
          <c:yMode val="edge"/>
          <c:x val="0.41277240879107596"/>
          <c:y val="9.612684504882411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7995904937551286E-2"/>
          <c:y val="0.16546798742765345"/>
          <c:w val="0.85454254126993556"/>
          <c:h val="0.716532755221975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有孔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Sheet1!$C$4:$C$204</c:f>
              <c:numCache>
                <c:formatCode>General</c:formatCode>
                <c:ptCount val="201"/>
                <c:pt idx="0">
                  <c:v>-10</c:v>
                </c:pt>
                <c:pt idx="1">
                  <c:v>-9.9</c:v>
                </c:pt>
                <c:pt idx="2">
                  <c:v>-9.8000000000000007</c:v>
                </c:pt>
                <c:pt idx="3">
                  <c:v>-9.6999999999999993</c:v>
                </c:pt>
                <c:pt idx="4">
                  <c:v>-9.6</c:v>
                </c:pt>
                <c:pt idx="5">
                  <c:v>-9.5</c:v>
                </c:pt>
                <c:pt idx="6">
                  <c:v>-9.4</c:v>
                </c:pt>
                <c:pt idx="7">
                  <c:v>-9.3000000000000007</c:v>
                </c:pt>
                <c:pt idx="8">
                  <c:v>-9.1999999999999993</c:v>
                </c:pt>
                <c:pt idx="9">
                  <c:v>-9.1</c:v>
                </c:pt>
                <c:pt idx="10">
                  <c:v>-9</c:v>
                </c:pt>
                <c:pt idx="11">
                  <c:v>-8.9</c:v>
                </c:pt>
                <c:pt idx="12">
                  <c:v>-8.8000000000000007</c:v>
                </c:pt>
                <c:pt idx="13">
                  <c:v>-8.6999999999999993</c:v>
                </c:pt>
                <c:pt idx="14">
                  <c:v>-8.6</c:v>
                </c:pt>
                <c:pt idx="15">
                  <c:v>-8.5</c:v>
                </c:pt>
                <c:pt idx="16">
                  <c:v>-8.4</c:v>
                </c:pt>
                <c:pt idx="17">
                  <c:v>-8.3000000000000007</c:v>
                </c:pt>
                <c:pt idx="18">
                  <c:v>-8.1999999999999993</c:v>
                </c:pt>
                <c:pt idx="19">
                  <c:v>-8.1</c:v>
                </c:pt>
                <c:pt idx="20">
                  <c:v>-8</c:v>
                </c:pt>
                <c:pt idx="21">
                  <c:v>-7.9</c:v>
                </c:pt>
                <c:pt idx="22">
                  <c:v>-7.8</c:v>
                </c:pt>
                <c:pt idx="23">
                  <c:v>-7.7</c:v>
                </c:pt>
                <c:pt idx="24">
                  <c:v>-7.6</c:v>
                </c:pt>
                <c:pt idx="25">
                  <c:v>-7.5</c:v>
                </c:pt>
                <c:pt idx="26">
                  <c:v>-7.4</c:v>
                </c:pt>
                <c:pt idx="27">
                  <c:v>-7.3</c:v>
                </c:pt>
                <c:pt idx="28">
                  <c:v>-7.2</c:v>
                </c:pt>
                <c:pt idx="29">
                  <c:v>-7.1</c:v>
                </c:pt>
                <c:pt idx="30">
                  <c:v>-7</c:v>
                </c:pt>
                <c:pt idx="31">
                  <c:v>-6.9</c:v>
                </c:pt>
                <c:pt idx="32">
                  <c:v>-6.8</c:v>
                </c:pt>
                <c:pt idx="33">
                  <c:v>-6.7</c:v>
                </c:pt>
                <c:pt idx="34">
                  <c:v>-6.6</c:v>
                </c:pt>
                <c:pt idx="35">
                  <c:v>-6.5</c:v>
                </c:pt>
                <c:pt idx="36">
                  <c:v>-6.4</c:v>
                </c:pt>
                <c:pt idx="37">
                  <c:v>-6.3</c:v>
                </c:pt>
                <c:pt idx="38">
                  <c:v>-6.2</c:v>
                </c:pt>
                <c:pt idx="39">
                  <c:v>-6.1</c:v>
                </c:pt>
                <c:pt idx="40">
                  <c:v>-6</c:v>
                </c:pt>
                <c:pt idx="41">
                  <c:v>-5.9</c:v>
                </c:pt>
                <c:pt idx="42">
                  <c:v>-5.8</c:v>
                </c:pt>
                <c:pt idx="43">
                  <c:v>-5.7</c:v>
                </c:pt>
                <c:pt idx="44">
                  <c:v>-5.6</c:v>
                </c:pt>
                <c:pt idx="45">
                  <c:v>-5.5</c:v>
                </c:pt>
                <c:pt idx="46">
                  <c:v>-5.4</c:v>
                </c:pt>
                <c:pt idx="47">
                  <c:v>-5.3</c:v>
                </c:pt>
                <c:pt idx="48">
                  <c:v>-5.2</c:v>
                </c:pt>
                <c:pt idx="49">
                  <c:v>-5.0999999999999996</c:v>
                </c:pt>
                <c:pt idx="50">
                  <c:v>-5</c:v>
                </c:pt>
                <c:pt idx="51">
                  <c:v>-4.9000000000000004</c:v>
                </c:pt>
                <c:pt idx="52">
                  <c:v>-4.8</c:v>
                </c:pt>
                <c:pt idx="53">
                  <c:v>-4.7</c:v>
                </c:pt>
                <c:pt idx="54">
                  <c:v>-4.5999999999999996</c:v>
                </c:pt>
                <c:pt idx="55">
                  <c:v>-4.5</c:v>
                </c:pt>
                <c:pt idx="56">
                  <c:v>-4.4000000000000004</c:v>
                </c:pt>
                <c:pt idx="57">
                  <c:v>-4.3</c:v>
                </c:pt>
                <c:pt idx="58">
                  <c:v>-4.2</c:v>
                </c:pt>
                <c:pt idx="59">
                  <c:v>-4.0999999999999996</c:v>
                </c:pt>
                <c:pt idx="60">
                  <c:v>-4</c:v>
                </c:pt>
                <c:pt idx="61">
                  <c:v>-3.9</c:v>
                </c:pt>
                <c:pt idx="62">
                  <c:v>-3.8</c:v>
                </c:pt>
                <c:pt idx="63">
                  <c:v>-3.7</c:v>
                </c:pt>
                <c:pt idx="64">
                  <c:v>-3.6</c:v>
                </c:pt>
                <c:pt idx="65">
                  <c:v>-3.5</c:v>
                </c:pt>
                <c:pt idx="66">
                  <c:v>-3.4</c:v>
                </c:pt>
                <c:pt idx="67">
                  <c:v>-3.3</c:v>
                </c:pt>
                <c:pt idx="68">
                  <c:v>-3.2</c:v>
                </c:pt>
                <c:pt idx="69">
                  <c:v>-3.1</c:v>
                </c:pt>
                <c:pt idx="70">
                  <c:v>-3</c:v>
                </c:pt>
                <c:pt idx="71">
                  <c:v>-2.9</c:v>
                </c:pt>
                <c:pt idx="72">
                  <c:v>-2.8</c:v>
                </c:pt>
                <c:pt idx="73">
                  <c:v>-2.7</c:v>
                </c:pt>
                <c:pt idx="74">
                  <c:v>-2.6</c:v>
                </c:pt>
                <c:pt idx="75">
                  <c:v>-2.5</c:v>
                </c:pt>
                <c:pt idx="76">
                  <c:v>-2.4</c:v>
                </c:pt>
                <c:pt idx="77">
                  <c:v>-2.2999999999999998</c:v>
                </c:pt>
                <c:pt idx="78">
                  <c:v>-2.2000000000000002</c:v>
                </c:pt>
                <c:pt idx="79">
                  <c:v>-2.1</c:v>
                </c:pt>
                <c:pt idx="80">
                  <c:v>-2</c:v>
                </c:pt>
                <c:pt idx="81">
                  <c:v>-1.9</c:v>
                </c:pt>
                <c:pt idx="82">
                  <c:v>-1.8</c:v>
                </c:pt>
                <c:pt idx="83">
                  <c:v>-1.7</c:v>
                </c:pt>
                <c:pt idx="84">
                  <c:v>-1.6</c:v>
                </c:pt>
                <c:pt idx="85">
                  <c:v>-1.5</c:v>
                </c:pt>
                <c:pt idx="86">
                  <c:v>-1.4</c:v>
                </c:pt>
                <c:pt idx="87">
                  <c:v>-1.3</c:v>
                </c:pt>
                <c:pt idx="88">
                  <c:v>-1.2</c:v>
                </c:pt>
                <c:pt idx="89">
                  <c:v>-1.1000000000000001</c:v>
                </c:pt>
                <c:pt idx="90">
                  <c:v>-1</c:v>
                </c:pt>
                <c:pt idx="91">
                  <c:v>-0.9</c:v>
                </c:pt>
                <c:pt idx="92">
                  <c:v>-0.79999999999999905</c:v>
                </c:pt>
                <c:pt idx="93">
                  <c:v>-0.69999999999999896</c:v>
                </c:pt>
                <c:pt idx="94">
                  <c:v>-0.6</c:v>
                </c:pt>
                <c:pt idx="95">
                  <c:v>-0.5</c:v>
                </c:pt>
                <c:pt idx="96">
                  <c:v>-0.39999999999999902</c:v>
                </c:pt>
                <c:pt idx="97">
                  <c:v>-0.29999999999999899</c:v>
                </c:pt>
                <c:pt idx="98">
                  <c:v>-0.19999999999999901</c:v>
                </c:pt>
                <c:pt idx="99">
                  <c:v>-9.9999999999999603E-2</c:v>
                </c:pt>
                <c:pt idx="100">
                  <c:v>0</c:v>
                </c:pt>
                <c:pt idx="101">
                  <c:v>0.100000000000001</c:v>
                </c:pt>
                <c:pt idx="102">
                  <c:v>0.20000000000000101</c:v>
                </c:pt>
                <c:pt idx="103">
                  <c:v>0.30000000000000099</c:v>
                </c:pt>
                <c:pt idx="104">
                  <c:v>0.4</c:v>
                </c:pt>
                <c:pt idx="105">
                  <c:v>0.5</c:v>
                </c:pt>
                <c:pt idx="106">
                  <c:v>0.60000000000000098</c:v>
                </c:pt>
                <c:pt idx="107">
                  <c:v>0.70000000000000095</c:v>
                </c:pt>
                <c:pt idx="108">
                  <c:v>0.80000000000000104</c:v>
                </c:pt>
                <c:pt idx="109">
                  <c:v>0.9</c:v>
                </c:pt>
                <c:pt idx="110">
                  <c:v>1</c:v>
                </c:pt>
                <c:pt idx="111">
                  <c:v>1.1000000000000001</c:v>
                </c:pt>
                <c:pt idx="112">
                  <c:v>1.2</c:v>
                </c:pt>
                <c:pt idx="113">
                  <c:v>1.3</c:v>
                </c:pt>
                <c:pt idx="114">
                  <c:v>1.4</c:v>
                </c:pt>
                <c:pt idx="115">
                  <c:v>1.5</c:v>
                </c:pt>
                <c:pt idx="116">
                  <c:v>1.6</c:v>
                </c:pt>
                <c:pt idx="117">
                  <c:v>1.7</c:v>
                </c:pt>
                <c:pt idx="118">
                  <c:v>1.8</c:v>
                </c:pt>
                <c:pt idx="119">
                  <c:v>1.9</c:v>
                </c:pt>
                <c:pt idx="120">
                  <c:v>2</c:v>
                </c:pt>
                <c:pt idx="121">
                  <c:v>2.1</c:v>
                </c:pt>
                <c:pt idx="122">
                  <c:v>2.2000000000000002</c:v>
                </c:pt>
                <c:pt idx="123">
                  <c:v>2.2999999999999998</c:v>
                </c:pt>
                <c:pt idx="124">
                  <c:v>2.4</c:v>
                </c:pt>
                <c:pt idx="125">
                  <c:v>2.5</c:v>
                </c:pt>
                <c:pt idx="126">
                  <c:v>2.6</c:v>
                </c:pt>
                <c:pt idx="127">
                  <c:v>2.7</c:v>
                </c:pt>
                <c:pt idx="128">
                  <c:v>2.8</c:v>
                </c:pt>
                <c:pt idx="129">
                  <c:v>2.9</c:v>
                </c:pt>
                <c:pt idx="130">
                  <c:v>3</c:v>
                </c:pt>
                <c:pt idx="131">
                  <c:v>3.1</c:v>
                </c:pt>
                <c:pt idx="132">
                  <c:v>3.2</c:v>
                </c:pt>
                <c:pt idx="133">
                  <c:v>3.3</c:v>
                </c:pt>
                <c:pt idx="134">
                  <c:v>3.4</c:v>
                </c:pt>
                <c:pt idx="135">
                  <c:v>3.5</c:v>
                </c:pt>
                <c:pt idx="136">
                  <c:v>3.6</c:v>
                </c:pt>
                <c:pt idx="137">
                  <c:v>3.7</c:v>
                </c:pt>
                <c:pt idx="138">
                  <c:v>3.8</c:v>
                </c:pt>
                <c:pt idx="139">
                  <c:v>3.9</c:v>
                </c:pt>
                <c:pt idx="140">
                  <c:v>4</c:v>
                </c:pt>
                <c:pt idx="141">
                  <c:v>4.0999999999999996</c:v>
                </c:pt>
                <c:pt idx="142">
                  <c:v>4.2</c:v>
                </c:pt>
                <c:pt idx="143">
                  <c:v>4.3</c:v>
                </c:pt>
                <c:pt idx="144">
                  <c:v>4.4000000000000004</c:v>
                </c:pt>
                <c:pt idx="145">
                  <c:v>4.5</c:v>
                </c:pt>
                <c:pt idx="146">
                  <c:v>4.5999999999999996</c:v>
                </c:pt>
                <c:pt idx="147">
                  <c:v>4.7</c:v>
                </c:pt>
                <c:pt idx="148">
                  <c:v>4.8</c:v>
                </c:pt>
                <c:pt idx="149">
                  <c:v>4.9000000000000004</c:v>
                </c:pt>
                <c:pt idx="150">
                  <c:v>5</c:v>
                </c:pt>
                <c:pt idx="151">
                  <c:v>5.0999999999999996</c:v>
                </c:pt>
                <c:pt idx="152">
                  <c:v>5.2</c:v>
                </c:pt>
                <c:pt idx="153">
                  <c:v>5.3</c:v>
                </c:pt>
                <c:pt idx="154">
                  <c:v>5.4</c:v>
                </c:pt>
                <c:pt idx="155">
                  <c:v>5.5</c:v>
                </c:pt>
                <c:pt idx="156">
                  <c:v>5.6</c:v>
                </c:pt>
                <c:pt idx="157">
                  <c:v>5.7</c:v>
                </c:pt>
                <c:pt idx="158">
                  <c:v>5.8</c:v>
                </c:pt>
                <c:pt idx="159">
                  <c:v>5.9</c:v>
                </c:pt>
                <c:pt idx="160">
                  <c:v>6</c:v>
                </c:pt>
                <c:pt idx="161">
                  <c:v>6.1</c:v>
                </c:pt>
                <c:pt idx="162">
                  <c:v>6.2</c:v>
                </c:pt>
                <c:pt idx="163">
                  <c:v>6.3</c:v>
                </c:pt>
                <c:pt idx="164">
                  <c:v>6.4</c:v>
                </c:pt>
                <c:pt idx="165">
                  <c:v>6.5</c:v>
                </c:pt>
                <c:pt idx="166">
                  <c:v>6.6</c:v>
                </c:pt>
                <c:pt idx="167">
                  <c:v>6.7</c:v>
                </c:pt>
                <c:pt idx="168">
                  <c:v>6.8</c:v>
                </c:pt>
                <c:pt idx="169">
                  <c:v>6.9</c:v>
                </c:pt>
                <c:pt idx="170">
                  <c:v>7</c:v>
                </c:pt>
                <c:pt idx="171">
                  <c:v>7.1</c:v>
                </c:pt>
                <c:pt idx="172">
                  <c:v>7.2</c:v>
                </c:pt>
                <c:pt idx="173">
                  <c:v>7.3</c:v>
                </c:pt>
                <c:pt idx="174">
                  <c:v>7.4</c:v>
                </c:pt>
                <c:pt idx="175">
                  <c:v>7.5</c:v>
                </c:pt>
                <c:pt idx="176">
                  <c:v>7.6</c:v>
                </c:pt>
                <c:pt idx="177">
                  <c:v>7.7</c:v>
                </c:pt>
                <c:pt idx="178">
                  <c:v>7.8</c:v>
                </c:pt>
                <c:pt idx="179">
                  <c:v>7.9</c:v>
                </c:pt>
                <c:pt idx="180">
                  <c:v>8</c:v>
                </c:pt>
                <c:pt idx="181">
                  <c:v>8.1</c:v>
                </c:pt>
                <c:pt idx="182">
                  <c:v>8.1999999999999993</c:v>
                </c:pt>
                <c:pt idx="183">
                  <c:v>8.3000000000000007</c:v>
                </c:pt>
                <c:pt idx="184">
                  <c:v>8.4</c:v>
                </c:pt>
                <c:pt idx="185">
                  <c:v>8.5</c:v>
                </c:pt>
                <c:pt idx="186">
                  <c:v>8.6</c:v>
                </c:pt>
                <c:pt idx="187">
                  <c:v>8.6999999999999993</c:v>
                </c:pt>
                <c:pt idx="188">
                  <c:v>8.8000000000000007</c:v>
                </c:pt>
                <c:pt idx="189">
                  <c:v>8.9</c:v>
                </c:pt>
                <c:pt idx="190">
                  <c:v>9</c:v>
                </c:pt>
                <c:pt idx="191">
                  <c:v>9.1</c:v>
                </c:pt>
                <c:pt idx="192">
                  <c:v>9.1999999999999993</c:v>
                </c:pt>
                <c:pt idx="193">
                  <c:v>9.3000000000000007</c:v>
                </c:pt>
                <c:pt idx="194">
                  <c:v>9.4</c:v>
                </c:pt>
                <c:pt idx="195">
                  <c:v>9.5</c:v>
                </c:pt>
                <c:pt idx="196">
                  <c:v>9.6</c:v>
                </c:pt>
                <c:pt idx="197">
                  <c:v>9.6999999999999993</c:v>
                </c:pt>
                <c:pt idx="198">
                  <c:v>9.8000000000000007</c:v>
                </c:pt>
                <c:pt idx="199">
                  <c:v>9.9</c:v>
                </c:pt>
                <c:pt idx="200">
                  <c:v>10</c:v>
                </c:pt>
              </c:numCache>
            </c:numRef>
          </c:xVal>
          <c:yVal>
            <c:numRef>
              <c:f>Sheet1!$D$4:$D$204</c:f>
              <c:numCache>
                <c:formatCode>General</c:formatCode>
                <c:ptCount val="201"/>
                <c:pt idx="0">
                  <c:v>-7025.0603808926699</c:v>
                </c:pt>
                <c:pt idx="1">
                  <c:v>-7025.0102392143399</c:v>
                </c:pt>
                <c:pt idx="2">
                  <c:v>-7024.9591530707103</c:v>
                </c:pt>
                <c:pt idx="3">
                  <c:v>-7024.9071224617901</c:v>
                </c:pt>
                <c:pt idx="4">
                  <c:v>-7024.8541473875703</c:v>
                </c:pt>
                <c:pt idx="5">
                  <c:v>-7024.8002278480599</c:v>
                </c:pt>
                <c:pt idx="6">
                  <c:v>-7024.7453638432598</c:v>
                </c:pt>
                <c:pt idx="7">
                  <c:v>-7024.6895553731601</c:v>
                </c:pt>
                <c:pt idx="8">
                  <c:v>-7024.6328024377699</c:v>
                </c:pt>
                <c:pt idx="9">
                  <c:v>-7024.57510503709</c:v>
                </c:pt>
                <c:pt idx="10">
                  <c:v>-7024.5164631711104</c:v>
                </c:pt>
                <c:pt idx="11">
                  <c:v>-7024.4568768398403</c:v>
                </c:pt>
                <c:pt idx="12">
                  <c:v>-7024.3963460432797</c:v>
                </c:pt>
                <c:pt idx="13">
                  <c:v>-7024.3348707814202</c:v>
                </c:pt>
                <c:pt idx="14">
                  <c:v>-7024.2724510542703</c:v>
                </c:pt>
                <c:pt idx="15">
                  <c:v>-7024.2090868618297</c:v>
                </c:pt>
                <c:pt idx="16">
                  <c:v>-7024.1447782040896</c:v>
                </c:pt>
                <c:pt idx="17">
                  <c:v>-7024.0795250810597</c:v>
                </c:pt>
                <c:pt idx="18">
                  <c:v>-7024.0133274927402</c:v>
                </c:pt>
                <c:pt idx="19">
                  <c:v>-7023.9461854391202</c:v>
                </c:pt>
                <c:pt idx="20">
                  <c:v>-7023.8780989202096</c:v>
                </c:pt>
                <c:pt idx="21">
                  <c:v>-7023.8090679360002</c:v>
                </c:pt>
                <c:pt idx="22">
                  <c:v>-7023.7390924865003</c:v>
                </c:pt>
                <c:pt idx="23">
                  <c:v>-7023.6681725717099</c:v>
                </c:pt>
                <c:pt idx="24">
                  <c:v>-7023.5963081916198</c:v>
                </c:pt>
                <c:pt idx="25">
                  <c:v>-7023.52349934625</c:v>
                </c:pt>
                <c:pt idx="26">
                  <c:v>-7023.4236167656099</c:v>
                </c:pt>
                <c:pt idx="27">
                  <c:v>-7023.3101828276403</c:v>
                </c:pt>
                <c:pt idx="28">
                  <c:v>-7023.1962538002199</c:v>
                </c:pt>
                <c:pt idx="29">
                  <c:v>-7023.0818296833504</c:v>
                </c:pt>
                <c:pt idx="30">
                  <c:v>-7022.9669104770201</c:v>
                </c:pt>
                <c:pt idx="31">
                  <c:v>-7022.8514961812398</c:v>
                </c:pt>
                <c:pt idx="32">
                  <c:v>-7022.7325306351904</c:v>
                </c:pt>
                <c:pt idx="33">
                  <c:v>-7022.5903842108601</c:v>
                </c:pt>
                <c:pt idx="34">
                  <c:v>-7022.4478489404601</c:v>
                </c:pt>
                <c:pt idx="35">
                  <c:v>-7022.3049248240104</c:v>
                </c:pt>
                <c:pt idx="36">
                  <c:v>-7022.1616118615002</c:v>
                </c:pt>
                <c:pt idx="37">
                  <c:v>-7022.0179100529404</c:v>
                </c:pt>
                <c:pt idx="38">
                  <c:v>-7021.8738193983199</c:v>
                </c:pt>
                <c:pt idx="39">
                  <c:v>-7021.7293398976499</c:v>
                </c:pt>
                <c:pt idx="40">
                  <c:v>-7021.5844715509202</c:v>
                </c:pt>
                <c:pt idx="41">
                  <c:v>-7021.4392143581299</c:v>
                </c:pt>
                <c:pt idx="42">
                  <c:v>-7021.29356831929</c:v>
                </c:pt>
                <c:pt idx="43">
                  <c:v>-7021.1475334344004</c:v>
                </c:pt>
                <c:pt idx="44">
                  <c:v>-7021.0011097034503</c:v>
                </c:pt>
                <c:pt idx="45">
                  <c:v>-7020.8542971264396</c:v>
                </c:pt>
                <c:pt idx="46">
                  <c:v>-7020.7070957033802</c:v>
                </c:pt>
                <c:pt idx="47">
                  <c:v>-7020.5595054342602</c:v>
                </c:pt>
                <c:pt idx="48">
                  <c:v>-7020.4115263190797</c:v>
                </c:pt>
                <c:pt idx="49">
                  <c:v>-7020.2631583578504</c:v>
                </c:pt>
                <c:pt idx="50">
                  <c:v>-7020.1144015505697</c:v>
                </c:pt>
                <c:pt idx="51">
                  <c:v>-7019.9652558972302</c:v>
                </c:pt>
                <c:pt idx="52">
                  <c:v>-7019.8157213978302</c:v>
                </c:pt>
                <c:pt idx="53">
                  <c:v>-7019.6657980523796</c:v>
                </c:pt>
                <c:pt idx="54">
                  <c:v>-7019.4957014331103</c:v>
                </c:pt>
                <c:pt idx="55">
                  <c:v>-7019.3252733422696</c:v>
                </c:pt>
                <c:pt idx="56">
                  <c:v>-7019.1538539058902</c:v>
                </c:pt>
                <c:pt idx="57">
                  <c:v>-7018.9699413920698</c:v>
                </c:pt>
                <c:pt idx="58">
                  <c:v>-7018.7856593439301</c:v>
                </c:pt>
                <c:pt idx="59">
                  <c:v>-7018.6010077614601</c:v>
                </c:pt>
                <c:pt idx="60">
                  <c:v>-7018.4159866446798</c:v>
                </c:pt>
                <c:pt idx="61">
                  <c:v>-7018.2305959935802</c:v>
                </c:pt>
                <c:pt idx="62">
                  <c:v>-7018.0448358081703</c:v>
                </c:pt>
                <c:pt idx="63">
                  <c:v>-7017.8587060884402</c:v>
                </c:pt>
                <c:pt idx="64">
                  <c:v>-7017.6722068343797</c:v>
                </c:pt>
                <c:pt idx="65">
                  <c:v>-7017.4853380460199</c:v>
                </c:pt>
                <c:pt idx="66">
                  <c:v>-7017.2980997233299</c:v>
                </c:pt>
                <c:pt idx="67">
                  <c:v>-7017.1104918663304</c:v>
                </c:pt>
                <c:pt idx="68">
                  <c:v>-7016.9225144749998</c:v>
                </c:pt>
                <c:pt idx="69">
                  <c:v>-7016.7341675493599</c:v>
                </c:pt>
                <c:pt idx="70">
                  <c:v>-7016.5484583992302</c:v>
                </c:pt>
                <c:pt idx="71">
                  <c:v>-7016.3641394697497</c:v>
                </c:pt>
                <c:pt idx="72">
                  <c:v>-7016.1793894641696</c:v>
                </c:pt>
                <c:pt idx="73">
                  <c:v>-7015.9942083824799</c:v>
                </c:pt>
                <c:pt idx="74">
                  <c:v>-7015.8085962246996</c:v>
                </c:pt>
                <c:pt idx="75">
                  <c:v>-7015.6225529908197</c:v>
                </c:pt>
                <c:pt idx="76">
                  <c:v>-7015.4360786808302</c:v>
                </c:pt>
                <c:pt idx="77">
                  <c:v>-7015.2377497447396</c:v>
                </c:pt>
                <c:pt idx="78">
                  <c:v>-7015.03802924927</c:v>
                </c:pt>
                <c:pt idx="79">
                  <c:v>-7014.83677171618</c:v>
                </c:pt>
                <c:pt idx="80">
                  <c:v>-7014.6351817642399</c:v>
                </c:pt>
                <c:pt idx="81">
                  <c:v>-7014.4332593934596</c:v>
                </c:pt>
                <c:pt idx="82">
                  <c:v>-7014.2310046038301</c:v>
                </c:pt>
                <c:pt idx="83">
                  <c:v>-7014.0284173953596</c:v>
                </c:pt>
                <c:pt idx="84">
                  <c:v>-7013.8254977680399</c:v>
                </c:pt>
                <c:pt idx="85">
                  <c:v>-7013.6222457218801</c:v>
                </c:pt>
                <c:pt idx="86">
                  <c:v>-7013.4186612568701</c:v>
                </c:pt>
                <c:pt idx="87">
                  <c:v>-7013.21474437302</c:v>
                </c:pt>
                <c:pt idx="88">
                  <c:v>-7013.0104950703198</c:v>
                </c:pt>
                <c:pt idx="89">
                  <c:v>-7012.8059133487704</c:v>
                </c:pt>
                <c:pt idx="90">
                  <c:v>-7012.60099920838</c:v>
                </c:pt>
                <c:pt idx="91">
                  <c:v>-7012.3957526491504</c:v>
                </c:pt>
                <c:pt idx="92">
                  <c:v>-7012.1901736710697</c:v>
                </c:pt>
                <c:pt idx="93">
                  <c:v>-7011.9842622741398</c:v>
                </c:pt>
                <c:pt idx="94">
                  <c:v>-7011.7780184583698</c:v>
                </c:pt>
                <c:pt idx="95">
                  <c:v>-7011.5714422237497</c:v>
                </c:pt>
                <c:pt idx="96">
                  <c:v>-7011.3645335702904</c:v>
                </c:pt>
                <c:pt idx="97">
                  <c:v>-7011.1566795143399</c:v>
                </c:pt>
                <c:pt idx="98">
                  <c:v>-7010.9474480797799</c:v>
                </c:pt>
                <c:pt idx="99">
                  <c:v>-7010.7381766913804</c:v>
                </c:pt>
                <c:pt idx="100">
                  <c:v>-7010.5288653491698</c:v>
                </c:pt>
                <c:pt idx="101">
                  <c:v>-7010.3195140531197</c:v>
                </c:pt>
                <c:pt idx="102">
                  <c:v>-7010.1101228032503</c:v>
                </c:pt>
                <c:pt idx="103">
                  <c:v>-7009.9006915995496</c:v>
                </c:pt>
                <c:pt idx="104">
                  <c:v>-7009.6912204420196</c:v>
                </c:pt>
                <c:pt idx="105">
                  <c:v>-7009.4817093306601</c:v>
                </c:pt>
                <c:pt idx="106">
                  <c:v>-7009.2737630942602</c:v>
                </c:pt>
                <c:pt idx="107">
                  <c:v>-7009.0678534526196</c:v>
                </c:pt>
                <c:pt idx="108">
                  <c:v>-7008.8618978401801</c:v>
                </c:pt>
                <c:pt idx="109">
                  <c:v>-7008.6558962569698</c:v>
                </c:pt>
                <c:pt idx="110">
                  <c:v>-7008.4498487029796</c:v>
                </c:pt>
                <c:pt idx="111">
                  <c:v>-7008.2437551782104</c:v>
                </c:pt>
                <c:pt idx="112">
                  <c:v>-7008.0376156826596</c:v>
                </c:pt>
                <c:pt idx="113">
                  <c:v>-7007.8314302163199</c:v>
                </c:pt>
                <c:pt idx="114">
                  <c:v>-7007.6251987792102</c:v>
                </c:pt>
                <c:pt idx="115">
                  <c:v>-7007.4189213713098</c:v>
                </c:pt>
                <c:pt idx="116">
                  <c:v>-7007.2125979926404</c:v>
                </c:pt>
                <c:pt idx="117">
                  <c:v>-7007.0062286431803</c:v>
                </c:pt>
                <c:pt idx="118">
                  <c:v>-7006.7998133229503</c:v>
                </c:pt>
                <c:pt idx="119">
                  <c:v>-7006.59450299743</c:v>
                </c:pt>
                <c:pt idx="120">
                  <c:v>-7006.3946719718997</c:v>
                </c:pt>
                <c:pt idx="121">
                  <c:v>-7006.1946047589799</c:v>
                </c:pt>
                <c:pt idx="122">
                  <c:v>-7005.9943013586699</c:v>
                </c:pt>
                <c:pt idx="123">
                  <c:v>-7005.7937617709704</c:v>
                </c:pt>
                <c:pt idx="124">
                  <c:v>-7005.5929859958696</c:v>
                </c:pt>
                <c:pt idx="125">
                  <c:v>-7005.3980638315898</c:v>
                </c:pt>
                <c:pt idx="126">
                  <c:v>-7005.2048865380602</c:v>
                </c:pt>
                <c:pt idx="127">
                  <c:v>-7005.0124380703</c:v>
                </c:pt>
                <c:pt idx="128">
                  <c:v>-7004.8207184283101</c:v>
                </c:pt>
                <c:pt idx="129">
                  <c:v>-7004.6297276120904</c:v>
                </c:pt>
                <c:pt idx="130">
                  <c:v>-7004.43946562163</c:v>
                </c:pt>
                <c:pt idx="131">
                  <c:v>-7004.2499324569599</c:v>
                </c:pt>
                <c:pt idx="132">
                  <c:v>-7004.06112811804</c:v>
                </c:pt>
                <c:pt idx="133">
                  <c:v>-7003.8730526049003</c:v>
                </c:pt>
                <c:pt idx="134">
                  <c:v>-7003.68570591754</c:v>
                </c:pt>
                <c:pt idx="135">
                  <c:v>-7003.4984699502602</c:v>
                </c:pt>
                <c:pt idx="136">
                  <c:v>-7003.3083912053498</c:v>
                </c:pt>
                <c:pt idx="137">
                  <c:v>-7003.1189652736202</c:v>
                </c:pt>
                <c:pt idx="138">
                  <c:v>-7002.9301921550796</c:v>
                </c:pt>
                <c:pt idx="139">
                  <c:v>-7002.74236188126</c:v>
                </c:pt>
                <c:pt idx="140">
                  <c:v>-7002.5680494315302</c:v>
                </c:pt>
                <c:pt idx="141">
                  <c:v>-7002.3945596315698</c:v>
                </c:pt>
                <c:pt idx="142">
                  <c:v>-7002.2218924813697</c:v>
                </c:pt>
                <c:pt idx="143">
                  <c:v>-7002.0500479809198</c:v>
                </c:pt>
                <c:pt idx="144">
                  <c:v>-7001.8790261302302</c:v>
                </c:pt>
                <c:pt idx="145">
                  <c:v>-7001.7034663468703</c:v>
                </c:pt>
                <c:pt idx="146">
                  <c:v>-7001.5284290516702</c:v>
                </c:pt>
                <c:pt idx="147">
                  <c:v>-7001.3542393716798</c:v>
                </c:pt>
                <c:pt idx="148">
                  <c:v>-7001.1808973068901</c:v>
                </c:pt>
                <c:pt idx="149">
                  <c:v>-7001.0084028573201</c:v>
                </c:pt>
                <c:pt idx="150">
                  <c:v>-7000.8367560229599</c:v>
                </c:pt>
                <c:pt idx="151">
                  <c:v>-7000.6659568038003</c:v>
                </c:pt>
                <c:pt idx="152">
                  <c:v>-7000.4960051998596</c:v>
                </c:pt>
                <c:pt idx="153">
                  <c:v>-7000.3269012111296</c:v>
                </c:pt>
                <c:pt idx="154">
                  <c:v>-7000.1604226709096</c:v>
                </c:pt>
                <c:pt idx="155">
                  <c:v>-7000.0040962442199</c:v>
                </c:pt>
                <c:pt idx="156">
                  <c:v>-6999.8483674624904</c:v>
                </c:pt>
                <c:pt idx="157">
                  <c:v>-6999.6932363257101</c:v>
                </c:pt>
                <c:pt idx="158">
                  <c:v>-6999.5399217990898</c:v>
                </c:pt>
                <c:pt idx="159">
                  <c:v>-6999.3972226933402</c:v>
                </c:pt>
                <c:pt idx="160">
                  <c:v>-6999.2547963555799</c:v>
                </c:pt>
                <c:pt idx="161">
                  <c:v>-6999.1126427858098</c:v>
                </c:pt>
                <c:pt idx="162">
                  <c:v>-6998.9707619840301</c:v>
                </c:pt>
                <c:pt idx="163">
                  <c:v>-6998.8291539502397</c:v>
                </c:pt>
                <c:pt idx="164">
                  <c:v>-6998.6878186844297</c:v>
                </c:pt>
                <c:pt idx="165">
                  <c:v>-6998.5467561866099</c:v>
                </c:pt>
                <c:pt idx="166">
                  <c:v>-6998.4059664567803</c:v>
                </c:pt>
                <c:pt idx="167">
                  <c:v>-6998.2654494949402</c:v>
                </c:pt>
                <c:pt idx="168">
                  <c:v>-6998.1252053010903</c:v>
                </c:pt>
                <c:pt idx="169">
                  <c:v>-6997.9852338752198</c:v>
                </c:pt>
                <c:pt idx="170">
                  <c:v>-6997.8455352173496</c:v>
                </c:pt>
                <c:pt idx="171">
                  <c:v>-6997.71797243944</c:v>
                </c:pt>
                <c:pt idx="172">
                  <c:v>-6997.5941247925903</c:v>
                </c:pt>
                <c:pt idx="173">
                  <c:v>-6997.4718107477102</c:v>
                </c:pt>
                <c:pt idx="174">
                  <c:v>-6997.3510303048197</c:v>
                </c:pt>
                <c:pt idx="175">
                  <c:v>-6997.2317834639098</c:v>
                </c:pt>
                <c:pt idx="176">
                  <c:v>-6997.1140702249904</c:v>
                </c:pt>
                <c:pt idx="177">
                  <c:v>-6996.9978905880498</c:v>
                </c:pt>
                <c:pt idx="178">
                  <c:v>-6996.8832445530797</c:v>
                </c:pt>
                <c:pt idx="179">
                  <c:v>-6996.7701321201102</c:v>
                </c:pt>
                <c:pt idx="180">
                  <c:v>-6996.6589256892303</c:v>
                </c:pt>
                <c:pt idx="181">
                  <c:v>-6996.5482666039397</c:v>
                </c:pt>
                <c:pt idx="182">
                  <c:v>-6996.4409773661801</c:v>
                </c:pt>
                <c:pt idx="183">
                  <c:v>-6996.3465230632401</c:v>
                </c:pt>
                <c:pt idx="184">
                  <c:v>-6996.2513747153198</c:v>
                </c:pt>
                <c:pt idx="185">
                  <c:v>-6996.1555323224402</c:v>
                </c:pt>
                <c:pt idx="186">
                  <c:v>-6996.0589958845903</c:v>
                </c:pt>
                <c:pt idx="187">
                  <c:v>-6995.9617654017702</c:v>
                </c:pt>
                <c:pt idx="188">
                  <c:v>-6995.8638408739698</c:v>
                </c:pt>
                <c:pt idx="189">
                  <c:v>-6995.7652223012101</c:v>
                </c:pt>
                <c:pt idx="190">
                  <c:v>-6995.6659096834801</c:v>
                </c:pt>
                <c:pt idx="191">
                  <c:v>-6995.5659030207798</c:v>
                </c:pt>
                <c:pt idx="192">
                  <c:v>-6995.4652023131002</c:v>
                </c:pt>
                <c:pt idx="193">
                  <c:v>-6995.3638075604604</c:v>
                </c:pt>
                <c:pt idx="194">
                  <c:v>-6995.2733651057097</c:v>
                </c:pt>
                <c:pt idx="195">
                  <c:v>-6995.18781026745</c:v>
                </c:pt>
                <c:pt idx="196">
                  <c:v>-6995.1032259251297</c:v>
                </c:pt>
                <c:pt idx="197">
                  <c:v>-6995.0179498068901</c:v>
                </c:pt>
                <c:pt idx="198">
                  <c:v>-6994.9319819127204</c:v>
                </c:pt>
                <c:pt idx="199">
                  <c:v>-6994.8453222426197</c:v>
                </c:pt>
                <c:pt idx="200">
                  <c:v>-6994.7579707965997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77D-466B-AEC3-D4E628FCD702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无孔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Sheet1!$C$4:$C$204</c:f>
              <c:numCache>
                <c:formatCode>General</c:formatCode>
                <c:ptCount val="201"/>
                <c:pt idx="0">
                  <c:v>-10</c:v>
                </c:pt>
                <c:pt idx="1">
                  <c:v>-9.9</c:v>
                </c:pt>
                <c:pt idx="2">
                  <c:v>-9.8000000000000007</c:v>
                </c:pt>
                <c:pt idx="3">
                  <c:v>-9.6999999999999993</c:v>
                </c:pt>
                <c:pt idx="4">
                  <c:v>-9.6</c:v>
                </c:pt>
                <c:pt idx="5">
                  <c:v>-9.5</c:v>
                </c:pt>
                <c:pt idx="6">
                  <c:v>-9.4</c:v>
                </c:pt>
                <c:pt idx="7">
                  <c:v>-9.3000000000000007</c:v>
                </c:pt>
                <c:pt idx="8">
                  <c:v>-9.1999999999999993</c:v>
                </c:pt>
                <c:pt idx="9">
                  <c:v>-9.1</c:v>
                </c:pt>
                <c:pt idx="10">
                  <c:v>-9</c:v>
                </c:pt>
                <c:pt idx="11">
                  <c:v>-8.9</c:v>
                </c:pt>
                <c:pt idx="12">
                  <c:v>-8.8000000000000007</c:v>
                </c:pt>
                <c:pt idx="13">
                  <c:v>-8.6999999999999993</c:v>
                </c:pt>
                <c:pt idx="14">
                  <c:v>-8.6</c:v>
                </c:pt>
                <c:pt idx="15">
                  <c:v>-8.5</c:v>
                </c:pt>
                <c:pt idx="16">
                  <c:v>-8.4</c:v>
                </c:pt>
                <c:pt idx="17">
                  <c:v>-8.3000000000000007</c:v>
                </c:pt>
                <c:pt idx="18">
                  <c:v>-8.1999999999999993</c:v>
                </c:pt>
                <c:pt idx="19">
                  <c:v>-8.1</c:v>
                </c:pt>
                <c:pt idx="20">
                  <c:v>-8</c:v>
                </c:pt>
                <c:pt idx="21">
                  <c:v>-7.9</c:v>
                </c:pt>
                <c:pt idx="22">
                  <c:v>-7.8</c:v>
                </c:pt>
                <c:pt idx="23">
                  <c:v>-7.7</c:v>
                </c:pt>
                <c:pt idx="24">
                  <c:v>-7.6</c:v>
                </c:pt>
                <c:pt idx="25">
                  <c:v>-7.5</c:v>
                </c:pt>
                <c:pt idx="26">
                  <c:v>-7.4</c:v>
                </c:pt>
                <c:pt idx="27">
                  <c:v>-7.3</c:v>
                </c:pt>
                <c:pt idx="28">
                  <c:v>-7.2</c:v>
                </c:pt>
                <c:pt idx="29">
                  <c:v>-7.1</c:v>
                </c:pt>
                <c:pt idx="30">
                  <c:v>-7</c:v>
                </c:pt>
                <c:pt idx="31">
                  <c:v>-6.9</c:v>
                </c:pt>
                <c:pt idx="32">
                  <c:v>-6.8</c:v>
                </c:pt>
                <c:pt idx="33">
                  <c:v>-6.7</c:v>
                </c:pt>
                <c:pt idx="34">
                  <c:v>-6.6</c:v>
                </c:pt>
                <c:pt idx="35">
                  <c:v>-6.5</c:v>
                </c:pt>
                <c:pt idx="36">
                  <c:v>-6.4</c:v>
                </c:pt>
                <c:pt idx="37">
                  <c:v>-6.3</c:v>
                </c:pt>
                <c:pt idx="38">
                  <c:v>-6.2</c:v>
                </c:pt>
                <c:pt idx="39">
                  <c:v>-6.1</c:v>
                </c:pt>
                <c:pt idx="40">
                  <c:v>-6</c:v>
                </c:pt>
                <c:pt idx="41">
                  <c:v>-5.9</c:v>
                </c:pt>
                <c:pt idx="42">
                  <c:v>-5.8</c:v>
                </c:pt>
                <c:pt idx="43">
                  <c:v>-5.7</c:v>
                </c:pt>
                <c:pt idx="44">
                  <c:v>-5.6</c:v>
                </c:pt>
                <c:pt idx="45">
                  <c:v>-5.5</c:v>
                </c:pt>
                <c:pt idx="46">
                  <c:v>-5.4</c:v>
                </c:pt>
                <c:pt idx="47">
                  <c:v>-5.3</c:v>
                </c:pt>
                <c:pt idx="48">
                  <c:v>-5.2</c:v>
                </c:pt>
                <c:pt idx="49">
                  <c:v>-5.0999999999999996</c:v>
                </c:pt>
                <c:pt idx="50">
                  <c:v>-5</c:v>
                </c:pt>
                <c:pt idx="51">
                  <c:v>-4.9000000000000004</c:v>
                </c:pt>
                <c:pt idx="52">
                  <c:v>-4.8</c:v>
                </c:pt>
                <c:pt idx="53">
                  <c:v>-4.7</c:v>
                </c:pt>
                <c:pt idx="54">
                  <c:v>-4.5999999999999996</c:v>
                </c:pt>
                <c:pt idx="55">
                  <c:v>-4.5</c:v>
                </c:pt>
                <c:pt idx="56">
                  <c:v>-4.4000000000000004</c:v>
                </c:pt>
                <c:pt idx="57">
                  <c:v>-4.3</c:v>
                </c:pt>
                <c:pt idx="58">
                  <c:v>-4.2</c:v>
                </c:pt>
                <c:pt idx="59">
                  <c:v>-4.0999999999999996</c:v>
                </c:pt>
                <c:pt idx="60">
                  <c:v>-4</c:v>
                </c:pt>
                <c:pt idx="61">
                  <c:v>-3.9</c:v>
                </c:pt>
                <c:pt idx="62">
                  <c:v>-3.8</c:v>
                </c:pt>
                <c:pt idx="63">
                  <c:v>-3.7</c:v>
                </c:pt>
                <c:pt idx="64">
                  <c:v>-3.6</c:v>
                </c:pt>
                <c:pt idx="65">
                  <c:v>-3.5</c:v>
                </c:pt>
                <c:pt idx="66">
                  <c:v>-3.4</c:v>
                </c:pt>
                <c:pt idx="67">
                  <c:v>-3.3</c:v>
                </c:pt>
                <c:pt idx="68">
                  <c:v>-3.2</c:v>
                </c:pt>
                <c:pt idx="69">
                  <c:v>-3.1</c:v>
                </c:pt>
                <c:pt idx="70">
                  <c:v>-3</c:v>
                </c:pt>
                <c:pt idx="71">
                  <c:v>-2.9</c:v>
                </c:pt>
                <c:pt idx="72">
                  <c:v>-2.8</c:v>
                </c:pt>
                <c:pt idx="73">
                  <c:v>-2.7</c:v>
                </c:pt>
                <c:pt idx="74">
                  <c:v>-2.6</c:v>
                </c:pt>
                <c:pt idx="75">
                  <c:v>-2.5</c:v>
                </c:pt>
                <c:pt idx="76">
                  <c:v>-2.4</c:v>
                </c:pt>
                <c:pt idx="77">
                  <c:v>-2.2999999999999998</c:v>
                </c:pt>
                <c:pt idx="78">
                  <c:v>-2.2000000000000002</c:v>
                </c:pt>
                <c:pt idx="79">
                  <c:v>-2.1</c:v>
                </c:pt>
                <c:pt idx="80">
                  <c:v>-2</c:v>
                </c:pt>
                <c:pt idx="81">
                  <c:v>-1.9</c:v>
                </c:pt>
                <c:pt idx="82">
                  <c:v>-1.8</c:v>
                </c:pt>
                <c:pt idx="83">
                  <c:v>-1.7</c:v>
                </c:pt>
                <c:pt idx="84">
                  <c:v>-1.6</c:v>
                </c:pt>
                <c:pt idx="85">
                  <c:v>-1.5</c:v>
                </c:pt>
                <c:pt idx="86">
                  <c:v>-1.4</c:v>
                </c:pt>
                <c:pt idx="87">
                  <c:v>-1.3</c:v>
                </c:pt>
                <c:pt idx="88">
                  <c:v>-1.2</c:v>
                </c:pt>
                <c:pt idx="89">
                  <c:v>-1.1000000000000001</c:v>
                </c:pt>
                <c:pt idx="90">
                  <c:v>-1</c:v>
                </c:pt>
                <c:pt idx="91">
                  <c:v>-0.9</c:v>
                </c:pt>
                <c:pt idx="92">
                  <c:v>-0.79999999999999905</c:v>
                </c:pt>
                <c:pt idx="93">
                  <c:v>-0.69999999999999896</c:v>
                </c:pt>
                <c:pt idx="94">
                  <c:v>-0.6</c:v>
                </c:pt>
                <c:pt idx="95">
                  <c:v>-0.5</c:v>
                </c:pt>
                <c:pt idx="96">
                  <c:v>-0.39999999999999902</c:v>
                </c:pt>
                <c:pt idx="97">
                  <c:v>-0.29999999999999899</c:v>
                </c:pt>
                <c:pt idx="98">
                  <c:v>-0.19999999999999901</c:v>
                </c:pt>
                <c:pt idx="99">
                  <c:v>-9.9999999999999603E-2</c:v>
                </c:pt>
                <c:pt idx="100">
                  <c:v>0</c:v>
                </c:pt>
                <c:pt idx="101">
                  <c:v>0.100000000000001</c:v>
                </c:pt>
                <c:pt idx="102">
                  <c:v>0.20000000000000101</c:v>
                </c:pt>
                <c:pt idx="103">
                  <c:v>0.30000000000000099</c:v>
                </c:pt>
                <c:pt idx="104">
                  <c:v>0.4</c:v>
                </c:pt>
                <c:pt idx="105">
                  <c:v>0.5</c:v>
                </c:pt>
                <c:pt idx="106">
                  <c:v>0.60000000000000098</c:v>
                </c:pt>
                <c:pt idx="107">
                  <c:v>0.70000000000000095</c:v>
                </c:pt>
                <c:pt idx="108">
                  <c:v>0.80000000000000104</c:v>
                </c:pt>
                <c:pt idx="109">
                  <c:v>0.9</c:v>
                </c:pt>
                <c:pt idx="110">
                  <c:v>1</c:v>
                </c:pt>
                <c:pt idx="111">
                  <c:v>1.1000000000000001</c:v>
                </c:pt>
                <c:pt idx="112">
                  <c:v>1.2</c:v>
                </c:pt>
                <c:pt idx="113">
                  <c:v>1.3</c:v>
                </c:pt>
                <c:pt idx="114">
                  <c:v>1.4</c:v>
                </c:pt>
                <c:pt idx="115">
                  <c:v>1.5</c:v>
                </c:pt>
                <c:pt idx="116">
                  <c:v>1.6</c:v>
                </c:pt>
                <c:pt idx="117">
                  <c:v>1.7</c:v>
                </c:pt>
                <c:pt idx="118">
                  <c:v>1.8</c:v>
                </c:pt>
                <c:pt idx="119">
                  <c:v>1.9</c:v>
                </c:pt>
                <c:pt idx="120">
                  <c:v>2</c:v>
                </c:pt>
                <c:pt idx="121">
                  <c:v>2.1</c:v>
                </c:pt>
                <c:pt idx="122">
                  <c:v>2.2000000000000002</c:v>
                </c:pt>
                <c:pt idx="123">
                  <c:v>2.2999999999999998</c:v>
                </c:pt>
                <c:pt idx="124">
                  <c:v>2.4</c:v>
                </c:pt>
                <c:pt idx="125">
                  <c:v>2.5</c:v>
                </c:pt>
                <c:pt idx="126">
                  <c:v>2.6</c:v>
                </c:pt>
                <c:pt idx="127">
                  <c:v>2.7</c:v>
                </c:pt>
                <c:pt idx="128">
                  <c:v>2.8</c:v>
                </c:pt>
                <c:pt idx="129">
                  <c:v>2.9</c:v>
                </c:pt>
                <c:pt idx="130">
                  <c:v>3</c:v>
                </c:pt>
                <c:pt idx="131">
                  <c:v>3.1</c:v>
                </c:pt>
                <c:pt idx="132">
                  <c:v>3.2</c:v>
                </c:pt>
                <c:pt idx="133">
                  <c:v>3.3</c:v>
                </c:pt>
                <c:pt idx="134">
                  <c:v>3.4</c:v>
                </c:pt>
                <c:pt idx="135">
                  <c:v>3.5</c:v>
                </c:pt>
                <c:pt idx="136">
                  <c:v>3.6</c:v>
                </c:pt>
                <c:pt idx="137">
                  <c:v>3.7</c:v>
                </c:pt>
                <c:pt idx="138">
                  <c:v>3.8</c:v>
                </c:pt>
                <c:pt idx="139">
                  <c:v>3.9</c:v>
                </c:pt>
                <c:pt idx="140">
                  <c:v>4</c:v>
                </c:pt>
                <c:pt idx="141">
                  <c:v>4.0999999999999996</c:v>
                </c:pt>
                <c:pt idx="142">
                  <c:v>4.2</c:v>
                </c:pt>
                <c:pt idx="143">
                  <c:v>4.3</c:v>
                </c:pt>
                <c:pt idx="144">
                  <c:v>4.4000000000000004</c:v>
                </c:pt>
                <c:pt idx="145">
                  <c:v>4.5</c:v>
                </c:pt>
                <c:pt idx="146">
                  <c:v>4.5999999999999996</c:v>
                </c:pt>
                <c:pt idx="147">
                  <c:v>4.7</c:v>
                </c:pt>
                <c:pt idx="148">
                  <c:v>4.8</c:v>
                </c:pt>
                <c:pt idx="149">
                  <c:v>4.9000000000000004</c:v>
                </c:pt>
                <c:pt idx="150">
                  <c:v>5</c:v>
                </c:pt>
                <c:pt idx="151">
                  <c:v>5.0999999999999996</c:v>
                </c:pt>
                <c:pt idx="152">
                  <c:v>5.2</c:v>
                </c:pt>
                <c:pt idx="153">
                  <c:v>5.3</c:v>
                </c:pt>
                <c:pt idx="154">
                  <c:v>5.4</c:v>
                </c:pt>
                <c:pt idx="155">
                  <c:v>5.5</c:v>
                </c:pt>
                <c:pt idx="156">
                  <c:v>5.6</c:v>
                </c:pt>
                <c:pt idx="157">
                  <c:v>5.7</c:v>
                </c:pt>
                <c:pt idx="158">
                  <c:v>5.8</c:v>
                </c:pt>
                <c:pt idx="159">
                  <c:v>5.9</c:v>
                </c:pt>
                <c:pt idx="160">
                  <c:v>6</c:v>
                </c:pt>
                <c:pt idx="161">
                  <c:v>6.1</c:v>
                </c:pt>
                <c:pt idx="162">
                  <c:v>6.2</c:v>
                </c:pt>
                <c:pt idx="163">
                  <c:v>6.3</c:v>
                </c:pt>
                <c:pt idx="164">
                  <c:v>6.4</c:v>
                </c:pt>
                <c:pt idx="165">
                  <c:v>6.5</c:v>
                </c:pt>
                <c:pt idx="166">
                  <c:v>6.6</c:v>
                </c:pt>
                <c:pt idx="167">
                  <c:v>6.7</c:v>
                </c:pt>
                <c:pt idx="168">
                  <c:v>6.8</c:v>
                </c:pt>
                <c:pt idx="169">
                  <c:v>6.9</c:v>
                </c:pt>
                <c:pt idx="170">
                  <c:v>7</c:v>
                </c:pt>
                <c:pt idx="171">
                  <c:v>7.1</c:v>
                </c:pt>
                <c:pt idx="172">
                  <c:v>7.2</c:v>
                </c:pt>
                <c:pt idx="173">
                  <c:v>7.3</c:v>
                </c:pt>
                <c:pt idx="174">
                  <c:v>7.4</c:v>
                </c:pt>
                <c:pt idx="175">
                  <c:v>7.5</c:v>
                </c:pt>
                <c:pt idx="176">
                  <c:v>7.6</c:v>
                </c:pt>
                <c:pt idx="177">
                  <c:v>7.7</c:v>
                </c:pt>
                <c:pt idx="178">
                  <c:v>7.8</c:v>
                </c:pt>
                <c:pt idx="179">
                  <c:v>7.9</c:v>
                </c:pt>
                <c:pt idx="180">
                  <c:v>8</c:v>
                </c:pt>
                <c:pt idx="181">
                  <c:v>8.1</c:v>
                </c:pt>
                <c:pt idx="182">
                  <c:v>8.1999999999999993</c:v>
                </c:pt>
                <c:pt idx="183">
                  <c:v>8.3000000000000007</c:v>
                </c:pt>
                <c:pt idx="184">
                  <c:v>8.4</c:v>
                </c:pt>
                <c:pt idx="185">
                  <c:v>8.5</c:v>
                </c:pt>
                <c:pt idx="186">
                  <c:v>8.6</c:v>
                </c:pt>
                <c:pt idx="187">
                  <c:v>8.6999999999999993</c:v>
                </c:pt>
                <c:pt idx="188">
                  <c:v>8.8000000000000007</c:v>
                </c:pt>
                <c:pt idx="189">
                  <c:v>8.9</c:v>
                </c:pt>
                <c:pt idx="190">
                  <c:v>9</c:v>
                </c:pt>
                <c:pt idx="191">
                  <c:v>9.1</c:v>
                </c:pt>
                <c:pt idx="192">
                  <c:v>9.1999999999999993</c:v>
                </c:pt>
                <c:pt idx="193">
                  <c:v>9.3000000000000007</c:v>
                </c:pt>
                <c:pt idx="194">
                  <c:v>9.4</c:v>
                </c:pt>
                <c:pt idx="195">
                  <c:v>9.5</c:v>
                </c:pt>
                <c:pt idx="196">
                  <c:v>9.6</c:v>
                </c:pt>
                <c:pt idx="197">
                  <c:v>9.6999999999999993</c:v>
                </c:pt>
                <c:pt idx="198">
                  <c:v>9.8000000000000007</c:v>
                </c:pt>
                <c:pt idx="199">
                  <c:v>9.9</c:v>
                </c:pt>
                <c:pt idx="200">
                  <c:v>10</c:v>
                </c:pt>
              </c:numCache>
            </c:numRef>
          </c:xVal>
          <c:yVal>
            <c:numRef>
              <c:f>Sheet1!$E$4:$E$204</c:f>
              <c:numCache>
                <c:formatCode>General</c:formatCode>
                <c:ptCount val="201"/>
                <c:pt idx="0">
                  <c:v>-7027.4076408228202</c:v>
                </c:pt>
                <c:pt idx="1">
                  <c:v>-7027.3745351954403</c:v>
                </c:pt>
                <c:pt idx="2">
                  <c:v>-7027.3394858576903</c:v>
                </c:pt>
                <c:pt idx="3">
                  <c:v>-7027.3024928095501</c:v>
                </c:pt>
                <c:pt idx="4">
                  <c:v>-7027.2635560510398</c:v>
                </c:pt>
                <c:pt idx="5">
                  <c:v>-7027.2226755821303</c:v>
                </c:pt>
                <c:pt idx="6">
                  <c:v>-7027.1798514028496</c:v>
                </c:pt>
                <c:pt idx="7">
                  <c:v>-7027.1350835131898</c:v>
                </c:pt>
                <c:pt idx="8">
                  <c:v>-7027.0883719131498</c:v>
                </c:pt>
                <c:pt idx="9">
                  <c:v>-7027.0397166027196</c:v>
                </c:pt>
                <c:pt idx="10">
                  <c:v>-7026.9891175819103</c:v>
                </c:pt>
                <c:pt idx="11">
                  <c:v>-7026.9365748507198</c:v>
                </c:pt>
                <c:pt idx="12">
                  <c:v>-7026.8693850914997</c:v>
                </c:pt>
                <c:pt idx="13">
                  <c:v>-7026.7815030296497</c:v>
                </c:pt>
                <c:pt idx="14">
                  <c:v>-7026.6934216344798</c:v>
                </c:pt>
                <c:pt idx="15">
                  <c:v>-7026.6051409060001</c:v>
                </c:pt>
                <c:pt idx="16">
                  <c:v>-7026.5166608441896</c:v>
                </c:pt>
                <c:pt idx="17">
                  <c:v>-7026.4279814490601</c:v>
                </c:pt>
                <c:pt idx="18">
                  <c:v>-7026.3391027206098</c:v>
                </c:pt>
                <c:pt idx="19">
                  <c:v>-7026.2500246588397</c:v>
                </c:pt>
                <c:pt idx="20">
                  <c:v>-7026.1607472637497</c:v>
                </c:pt>
                <c:pt idx="21">
                  <c:v>-7026.0712705353399</c:v>
                </c:pt>
                <c:pt idx="22">
                  <c:v>-7025.9815944736201</c:v>
                </c:pt>
                <c:pt idx="23">
                  <c:v>-7025.8917190785696</c:v>
                </c:pt>
                <c:pt idx="24">
                  <c:v>-7025.8016443501901</c:v>
                </c:pt>
                <c:pt idx="25">
                  <c:v>-7025.7113702884999</c:v>
                </c:pt>
                <c:pt idx="26">
                  <c:v>-7025.6208968934898</c:v>
                </c:pt>
                <c:pt idx="27">
                  <c:v>-7025.5302241651598</c:v>
                </c:pt>
                <c:pt idx="28">
                  <c:v>-7025.4319751655603</c:v>
                </c:pt>
                <c:pt idx="29">
                  <c:v>-7025.3156844989799</c:v>
                </c:pt>
                <c:pt idx="30">
                  <c:v>-7025.1982798173303</c:v>
                </c:pt>
                <c:pt idx="31">
                  <c:v>-7025.0797611206199</c:v>
                </c:pt>
                <c:pt idx="32">
                  <c:v>-7024.9601284088403</c:v>
                </c:pt>
                <c:pt idx="33">
                  <c:v>-7024.8393816819998</c:v>
                </c:pt>
                <c:pt idx="34">
                  <c:v>-7024.7175209400903</c:v>
                </c:pt>
                <c:pt idx="35">
                  <c:v>-7024.5945461831197</c:v>
                </c:pt>
                <c:pt idx="36">
                  <c:v>-7024.4704574110901</c:v>
                </c:pt>
                <c:pt idx="37">
                  <c:v>-7024.3280913410799</c:v>
                </c:pt>
                <c:pt idx="38">
                  <c:v>-7024.1747073469296</c:v>
                </c:pt>
                <c:pt idx="39">
                  <c:v>-7024.0207921739002</c:v>
                </c:pt>
                <c:pt idx="40">
                  <c:v>-7023.8663458219899</c:v>
                </c:pt>
                <c:pt idx="41">
                  <c:v>-7023.7113682912004</c:v>
                </c:pt>
                <c:pt idx="42">
                  <c:v>-7023.5558595815301</c:v>
                </c:pt>
                <c:pt idx="43">
                  <c:v>-7023.3998196929797</c:v>
                </c:pt>
                <c:pt idx="44">
                  <c:v>-7023.2432486255502</c:v>
                </c:pt>
                <c:pt idx="45">
                  <c:v>-7023.0861463792398</c:v>
                </c:pt>
                <c:pt idx="46">
                  <c:v>-7022.9285129540503</c:v>
                </c:pt>
                <c:pt idx="47">
                  <c:v>-7022.7703483499799</c:v>
                </c:pt>
                <c:pt idx="48">
                  <c:v>-7022.6116525670304</c:v>
                </c:pt>
                <c:pt idx="49">
                  <c:v>-7022.4524256052</c:v>
                </c:pt>
                <c:pt idx="50">
                  <c:v>-7022.2926674644896</c:v>
                </c:pt>
                <c:pt idx="51">
                  <c:v>-7022.1323781449</c:v>
                </c:pt>
                <c:pt idx="52">
                  <c:v>-7021.9715576464296</c:v>
                </c:pt>
                <c:pt idx="53">
                  <c:v>-7021.81020596909</c:v>
                </c:pt>
                <c:pt idx="54">
                  <c:v>-7021.6483231128605</c:v>
                </c:pt>
                <c:pt idx="55">
                  <c:v>-7021.48590907775</c:v>
                </c:pt>
                <c:pt idx="56">
                  <c:v>-7021.3229638637604</c:v>
                </c:pt>
                <c:pt idx="57">
                  <c:v>-7021.1594874708899</c:v>
                </c:pt>
                <c:pt idx="58">
                  <c:v>-7020.9954798991503</c:v>
                </c:pt>
                <c:pt idx="59">
                  <c:v>-7020.8309411485197</c:v>
                </c:pt>
                <c:pt idx="60">
                  <c:v>-7020.6658712190101</c:v>
                </c:pt>
                <c:pt idx="61">
                  <c:v>-7020.5002701106196</c:v>
                </c:pt>
                <c:pt idx="62">
                  <c:v>-7020.3341378233499</c:v>
                </c:pt>
                <c:pt idx="63">
                  <c:v>-7020.1674743572103</c:v>
                </c:pt>
                <c:pt idx="64">
                  <c:v>-7020.0053916220804</c:v>
                </c:pt>
                <c:pt idx="65">
                  <c:v>-7019.8477872795702</c:v>
                </c:pt>
                <c:pt idx="66">
                  <c:v>-7019.6777568173102</c:v>
                </c:pt>
                <c:pt idx="67">
                  <c:v>-7019.4849389334104</c:v>
                </c:pt>
                <c:pt idx="68">
                  <c:v>-7019.2901877785398</c:v>
                </c:pt>
                <c:pt idx="69">
                  <c:v>-7019.09531730052</c:v>
                </c:pt>
                <c:pt idx="70">
                  <c:v>-7018.9003274993702</c:v>
                </c:pt>
                <c:pt idx="71">
                  <c:v>-7018.7052183750802</c:v>
                </c:pt>
                <c:pt idx="72">
                  <c:v>-7018.5099899276402</c:v>
                </c:pt>
                <c:pt idx="73">
                  <c:v>-7018.31464215706</c:v>
                </c:pt>
                <c:pt idx="74">
                  <c:v>-7018.1191750633398</c:v>
                </c:pt>
                <c:pt idx="75">
                  <c:v>-7017.9235886464803</c:v>
                </c:pt>
                <c:pt idx="76">
                  <c:v>-7017.7278829064699</c:v>
                </c:pt>
                <c:pt idx="77">
                  <c:v>-7017.5320578433302</c:v>
                </c:pt>
                <c:pt idx="78">
                  <c:v>-7017.3361134570496</c:v>
                </c:pt>
                <c:pt idx="79">
                  <c:v>-7017.1400497476197</c:v>
                </c:pt>
                <c:pt idx="80">
                  <c:v>-7016.9438667150498</c:v>
                </c:pt>
                <c:pt idx="81">
                  <c:v>-7016.7475643593398</c:v>
                </c:pt>
                <c:pt idx="82">
                  <c:v>-7016.5511426804896</c:v>
                </c:pt>
                <c:pt idx="83">
                  <c:v>-7016.3546016785003</c:v>
                </c:pt>
                <c:pt idx="84">
                  <c:v>-7016.15794135336</c:v>
                </c:pt>
                <c:pt idx="85">
                  <c:v>-7015.9611617050896</c:v>
                </c:pt>
                <c:pt idx="86">
                  <c:v>-7015.76426273367</c:v>
                </c:pt>
                <c:pt idx="87">
                  <c:v>-7015.5672444391103</c:v>
                </c:pt>
                <c:pt idx="88">
                  <c:v>-7015.3701068214104</c:v>
                </c:pt>
                <c:pt idx="89">
                  <c:v>-7015.1728498805696</c:v>
                </c:pt>
                <c:pt idx="90">
                  <c:v>-7014.9754736165896</c:v>
                </c:pt>
                <c:pt idx="91">
                  <c:v>-7014.7779780294704</c:v>
                </c:pt>
                <c:pt idx="92">
                  <c:v>-7014.5803631192002</c:v>
                </c:pt>
                <c:pt idx="93">
                  <c:v>-7014.3826288857899</c:v>
                </c:pt>
                <c:pt idx="94">
                  <c:v>-7014.1847753292504</c:v>
                </c:pt>
                <c:pt idx="95">
                  <c:v>-7013.9868024495599</c:v>
                </c:pt>
                <c:pt idx="96">
                  <c:v>-7013.7887102467303</c:v>
                </c:pt>
                <c:pt idx="97">
                  <c:v>-7013.5893020268904</c:v>
                </c:pt>
                <c:pt idx="98">
                  <c:v>-7013.3821858196397</c:v>
                </c:pt>
                <c:pt idx="99">
                  <c:v>-7013.17511434071</c:v>
                </c:pt>
                <c:pt idx="100">
                  <c:v>-7012.9680875901204</c:v>
                </c:pt>
                <c:pt idx="101">
                  <c:v>-7012.7611055678599</c:v>
                </c:pt>
                <c:pt idx="102">
                  <c:v>-7012.5541682739304</c:v>
                </c:pt>
                <c:pt idx="103">
                  <c:v>-7012.34727570834</c:v>
                </c:pt>
                <c:pt idx="104">
                  <c:v>-7012.1404278710797</c:v>
                </c:pt>
                <c:pt idx="105">
                  <c:v>-7011.9336247621604</c:v>
                </c:pt>
                <c:pt idx="106">
                  <c:v>-7011.7319491799599</c:v>
                </c:pt>
                <c:pt idx="107">
                  <c:v>-7011.5313941639697</c:v>
                </c:pt>
                <c:pt idx="108">
                  <c:v>-7011.3310890798502</c:v>
                </c:pt>
                <c:pt idx="109">
                  <c:v>-7011.1310339276197</c:v>
                </c:pt>
                <c:pt idx="110">
                  <c:v>-7010.9312287072598</c:v>
                </c:pt>
                <c:pt idx="111">
                  <c:v>-7010.7316734187898</c:v>
                </c:pt>
                <c:pt idx="112">
                  <c:v>-7010.5323680621796</c:v>
                </c:pt>
                <c:pt idx="113">
                  <c:v>-7010.33331263746</c:v>
                </c:pt>
                <c:pt idx="114">
                  <c:v>-7010.1345071446203</c:v>
                </c:pt>
                <c:pt idx="115">
                  <c:v>-7009.9359515836604</c:v>
                </c:pt>
                <c:pt idx="116">
                  <c:v>-7009.7376459545703</c:v>
                </c:pt>
                <c:pt idx="117">
                  <c:v>-7009.53959025736</c:v>
                </c:pt>
                <c:pt idx="118">
                  <c:v>-7009.3417844920295</c:v>
                </c:pt>
                <c:pt idx="119">
                  <c:v>-7009.1442286585798</c:v>
                </c:pt>
                <c:pt idx="120">
                  <c:v>-7008.9469227570098</c:v>
                </c:pt>
                <c:pt idx="121">
                  <c:v>-7008.7498667873097</c:v>
                </c:pt>
                <c:pt idx="122">
                  <c:v>-7008.5530607494902</c:v>
                </c:pt>
                <c:pt idx="123">
                  <c:v>-7008.3565046435597</c:v>
                </c:pt>
                <c:pt idx="124">
                  <c:v>-7008.1601984694998</c:v>
                </c:pt>
                <c:pt idx="125">
                  <c:v>-7007.9641422273098</c:v>
                </c:pt>
                <c:pt idx="126">
                  <c:v>-7007.7683359170096</c:v>
                </c:pt>
                <c:pt idx="127">
                  <c:v>-7007.5727795385801</c:v>
                </c:pt>
                <c:pt idx="128">
                  <c:v>-7007.3774730920304</c:v>
                </c:pt>
                <c:pt idx="129">
                  <c:v>-7007.1824165773696</c:v>
                </c:pt>
                <c:pt idx="130">
                  <c:v>-7006.9876099945704</c:v>
                </c:pt>
                <c:pt idx="131">
                  <c:v>-7006.7930533436602</c:v>
                </c:pt>
                <c:pt idx="132">
                  <c:v>-7006.6027902579799</c:v>
                </c:pt>
                <c:pt idx="133">
                  <c:v>-7006.4261692633099</c:v>
                </c:pt>
                <c:pt idx="134">
                  <c:v>-7006.2500207069297</c:v>
                </c:pt>
                <c:pt idx="135">
                  <c:v>-7006.0743445888402</c:v>
                </c:pt>
                <c:pt idx="136">
                  <c:v>-7005.8991409090404</c:v>
                </c:pt>
                <c:pt idx="137">
                  <c:v>-7005.7244096675304</c:v>
                </c:pt>
                <c:pt idx="138">
                  <c:v>-7005.5501508643201</c:v>
                </c:pt>
                <c:pt idx="139">
                  <c:v>-7005.3763644993896</c:v>
                </c:pt>
                <c:pt idx="140">
                  <c:v>-7005.2030505727498</c:v>
                </c:pt>
                <c:pt idx="141">
                  <c:v>-7005.0302090844098</c:v>
                </c:pt>
                <c:pt idx="142">
                  <c:v>-7004.8578400343504</c:v>
                </c:pt>
                <c:pt idx="143">
                  <c:v>-7004.6859434225898</c:v>
                </c:pt>
                <c:pt idx="144">
                  <c:v>-7004.51451924912</c:v>
                </c:pt>
                <c:pt idx="145">
                  <c:v>-7004.3435675139299</c:v>
                </c:pt>
                <c:pt idx="146">
                  <c:v>-7004.1730882170395</c:v>
                </c:pt>
                <c:pt idx="147">
                  <c:v>-7004.0030813584399</c:v>
                </c:pt>
                <c:pt idx="148">
                  <c:v>-7003.83354693813</c:v>
                </c:pt>
                <c:pt idx="149">
                  <c:v>-7003.70057106684</c:v>
                </c:pt>
                <c:pt idx="150">
                  <c:v>-7003.5674000911004</c:v>
                </c:pt>
                <c:pt idx="151">
                  <c:v>-7003.4338710129596</c:v>
                </c:pt>
                <c:pt idx="152">
                  <c:v>-7003.2999838324204</c:v>
                </c:pt>
                <c:pt idx="153">
                  <c:v>-7003.16573854948</c:v>
                </c:pt>
                <c:pt idx="154">
                  <c:v>-7003.0311351641503</c:v>
                </c:pt>
                <c:pt idx="155">
                  <c:v>-7002.8961736764204</c:v>
                </c:pt>
                <c:pt idx="156">
                  <c:v>-7002.7608540862902</c:v>
                </c:pt>
                <c:pt idx="157">
                  <c:v>-7002.6251763937598</c:v>
                </c:pt>
                <c:pt idx="158">
                  <c:v>-7002.4891405988301</c:v>
                </c:pt>
                <c:pt idx="159">
                  <c:v>-7002.3527467015101</c:v>
                </c:pt>
                <c:pt idx="160">
                  <c:v>-7002.2159947017799</c:v>
                </c:pt>
                <c:pt idx="161">
                  <c:v>-7002.0788845996703</c:v>
                </c:pt>
                <c:pt idx="162">
                  <c:v>-7001.9414163951496</c:v>
                </c:pt>
                <c:pt idx="163">
                  <c:v>-7001.8035900882296</c:v>
                </c:pt>
                <c:pt idx="164">
                  <c:v>-7001.6654056789102</c:v>
                </c:pt>
                <c:pt idx="165">
                  <c:v>-7001.5268631671997</c:v>
                </c:pt>
                <c:pt idx="166">
                  <c:v>-7001.3879625530899</c:v>
                </c:pt>
                <c:pt idx="167">
                  <c:v>-7001.2487038365798</c:v>
                </c:pt>
                <c:pt idx="168">
                  <c:v>-7001.1090870176704</c:v>
                </c:pt>
                <c:pt idx="169">
                  <c:v>-7000.9691120963698</c:v>
                </c:pt>
                <c:pt idx="170">
                  <c:v>-7000.8287790726599</c:v>
                </c:pt>
                <c:pt idx="171">
                  <c:v>-7000.6880879465598</c:v>
                </c:pt>
                <c:pt idx="172">
                  <c:v>-7000.59877007059</c:v>
                </c:pt>
                <c:pt idx="173">
                  <c:v>-7000.5127677130404</c:v>
                </c:pt>
                <c:pt idx="174">
                  <c:v>-7000.4286611012403</c:v>
                </c:pt>
                <c:pt idx="175">
                  <c:v>-7000.3464502351899</c:v>
                </c:pt>
                <c:pt idx="176">
                  <c:v>-7000.2661351148899</c:v>
                </c:pt>
                <c:pt idx="177">
                  <c:v>-7000.1877157403296</c:v>
                </c:pt>
                <c:pt idx="178">
                  <c:v>-7000.1111921115298</c:v>
                </c:pt>
                <c:pt idx="179">
                  <c:v>-7000.0365642284696</c:v>
                </c:pt>
                <c:pt idx="180">
                  <c:v>-6999.9638320911599</c:v>
                </c:pt>
                <c:pt idx="181">
                  <c:v>-6999.8929956995999</c:v>
                </c:pt>
                <c:pt idx="182">
                  <c:v>-6999.8240550537903</c:v>
                </c:pt>
                <c:pt idx="183">
                  <c:v>-6999.7570101537203</c:v>
                </c:pt>
                <c:pt idx="184">
                  <c:v>-6999.6918609994</c:v>
                </c:pt>
                <c:pt idx="185">
                  <c:v>-6999.6286075908401</c:v>
                </c:pt>
                <c:pt idx="186">
                  <c:v>-6999.5672499280199</c:v>
                </c:pt>
                <c:pt idx="187">
                  <c:v>-6999.5077880109402</c:v>
                </c:pt>
                <c:pt idx="188">
                  <c:v>-6999.4502218396201</c:v>
                </c:pt>
                <c:pt idx="189">
                  <c:v>-6999.3945514140396</c:v>
                </c:pt>
                <c:pt idx="190">
                  <c:v>-6999.3407767342096</c:v>
                </c:pt>
                <c:pt idx="191">
                  <c:v>-6999.2888978001301</c:v>
                </c:pt>
                <c:pt idx="192">
                  <c:v>-6999.2389146118003</c:v>
                </c:pt>
                <c:pt idx="193">
                  <c:v>-6999.19082716921</c:v>
                </c:pt>
                <c:pt idx="194">
                  <c:v>-6999.1446354723803</c:v>
                </c:pt>
                <c:pt idx="195">
                  <c:v>-6999.1003395212902</c:v>
                </c:pt>
                <c:pt idx="196">
                  <c:v>-6999.0579393159596</c:v>
                </c:pt>
                <c:pt idx="197">
                  <c:v>-6999.0174348563596</c:v>
                </c:pt>
                <c:pt idx="198">
                  <c:v>-6998.9788261425201</c:v>
                </c:pt>
                <c:pt idx="199">
                  <c:v>-6998.9421131744302</c:v>
                </c:pt>
                <c:pt idx="200">
                  <c:v>-6998.9072959520799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77D-466B-AEC3-D4E628FCD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293968"/>
        <c:axId val="106295648"/>
      </c:scatterChart>
      <c:valAx>
        <c:axId val="106293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Y/mm</a:t>
                </a:r>
              </a:p>
            </c:rich>
          </c:tx>
          <c:layout>
            <c:manualLayout>
              <c:xMode val="edge"/>
              <c:yMode val="edge"/>
              <c:x val="0.47490739977653146"/>
              <c:y val="0.937196940413911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295648"/>
        <c:crosses val="autoZero"/>
        <c:crossBetween val="midCat"/>
      </c:valAx>
      <c:valAx>
        <c:axId val="10629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By/mm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2.0849620389155703E-2"/>
              <c:y val="0.460250181112523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293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142561824049564"/>
          <c:y val="0.50382013645304136"/>
          <c:w val="0.27793755511822194"/>
          <c:h val="0.158130044089049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水平场均匀度</a:t>
            </a:r>
          </a:p>
        </c:rich>
      </c:tx>
      <c:layout>
        <c:manualLayout>
          <c:xMode val="edge"/>
          <c:yMode val="edge"/>
          <c:x val="0.397071442373469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7.2791776027996496E-2"/>
          <c:y val="0.18039370078740158"/>
          <c:w val="0.859763779527559"/>
          <c:h val="0.6920600029163021"/>
        </c:manualLayout>
      </c:layout>
      <c:scatterChart>
        <c:scatterStyle val="lineMarker"/>
        <c:varyColors val="0"/>
        <c:ser>
          <c:idx val="0"/>
          <c:order val="0"/>
          <c:tx>
            <c:strRef>
              <c:f>水平场分布!$D$4</c:f>
              <c:strCache>
                <c:ptCount val="1"/>
                <c:pt idx="0">
                  <c:v>有孔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水平场分布!$C$5:$C$105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-0.89999999999999902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-0.39999999999999902</c:v>
                </c:pt>
                <c:pt idx="47">
                  <c:v>-0.3</c:v>
                </c:pt>
                <c:pt idx="48">
                  <c:v>-0.19999999999999901</c:v>
                </c:pt>
                <c:pt idx="49">
                  <c:v>-9.9999999999999603E-2</c:v>
                </c:pt>
                <c:pt idx="50">
                  <c:v>0</c:v>
                </c:pt>
                <c:pt idx="51">
                  <c:v>0.100000000000001</c:v>
                </c:pt>
                <c:pt idx="52">
                  <c:v>0.2</c:v>
                </c:pt>
                <c:pt idx="53">
                  <c:v>0.30000000000000099</c:v>
                </c:pt>
                <c:pt idx="54">
                  <c:v>0.4</c:v>
                </c:pt>
                <c:pt idx="55">
                  <c:v>0.5</c:v>
                </c:pt>
                <c:pt idx="56">
                  <c:v>0.60000000000000098</c:v>
                </c:pt>
                <c:pt idx="57">
                  <c:v>0.7</c:v>
                </c:pt>
                <c:pt idx="58">
                  <c:v>0.80000000000000104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</c:v>
                </c:pt>
                <c:pt idx="76">
                  <c:v>2.6</c:v>
                </c:pt>
                <c:pt idx="77">
                  <c:v>2.7</c:v>
                </c:pt>
                <c:pt idx="78">
                  <c:v>2.8</c:v>
                </c:pt>
                <c:pt idx="79">
                  <c:v>2.9</c:v>
                </c:pt>
                <c:pt idx="80">
                  <c:v>3</c:v>
                </c:pt>
                <c:pt idx="81">
                  <c:v>3.1</c:v>
                </c:pt>
                <c:pt idx="82">
                  <c:v>3.2</c:v>
                </c:pt>
                <c:pt idx="83">
                  <c:v>3.3</c:v>
                </c:pt>
                <c:pt idx="84">
                  <c:v>3.4</c:v>
                </c:pt>
                <c:pt idx="85">
                  <c:v>3.5</c:v>
                </c:pt>
                <c:pt idx="86">
                  <c:v>3.6</c:v>
                </c:pt>
                <c:pt idx="87">
                  <c:v>3.7</c:v>
                </c:pt>
                <c:pt idx="88">
                  <c:v>3.8</c:v>
                </c:pt>
                <c:pt idx="89">
                  <c:v>3.9</c:v>
                </c:pt>
                <c:pt idx="90">
                  <c:v>4</c:v>
                </c:pt>
                <c:pt idx="91">
                  <c:v>4.0999999999999996</c:v>
                </c:pt>
                <c:pt idx="92">
                  <c:v>4.2</c:v>
                </c:pt>
                <c:pt idx="93">
                  <c:v>4.3</c:v>
                </c:pt>
                <c:pt idx="94">
                  <c:v>4.4000000000000004</c:v>
                </c:pt>
                <c:pt idx="95">
                  <c:v>4.5</c:v>
                </c:pt>
                <c:pt idx="96">
                  <c:v>4.5999999999999996</c:v>
                </c:pt>
                <c:pt idx="97">
                  <c:v>4.7</c:v>
                </c:pt>
                <c:pt idx="98">
                  <c:v>4.8</c:v>
                </c:pt>
                <c:pt idx="99">
                  <c:v>4.9000000000000004</c:v>
                </c:pt>
                <c:pt idx="100">
                  <c:v>5</c:v>
                </c:pt>
              </c:numCache>
            </c:numRef>
          </c:xVal>
          <c:yVal>
            <c:numRef>
              <c:f>水平场分布!$D$5:$D$105</c:f>
              <c:numCache>
                <c:formatCode>General</c:formatCode>
                <c:ptCount val="101"/>
                <c:pt idx="0">
                  <c:v>-7010.5520392449898</c:v>
                </c:pt>
                <c:pt idx="1">
                  <c:v>-7010.5555485102605</c:v>
                </c:pt>
                <c:pt idx="2">
                  <c:v>-7010.5589542022699</c:v>
                </c:pt>
                <c:pt idx="3">
                  <c:v>-7010.56225632102</c:v>
                </c:pt>
                <c:pt idx="4">
                  <c:v>-7010.5654548665098</c:v>
                </c:pt>
                <c:pt idx="5">
                  <c:v>-7010.5685498387502</c:v>
                </c:pt>
                <c:pt idx="6">
                  <c:v>-7010.5716290863002</c:v>
                </c:pt>
                <c:pt idx="7">
                  <c:v>-7010.5670326013396</c:v>
                </c:pt>
                <c:pt idx="8">
                  <c:v>-7010.5629510129402</c:v>
                </c:pt>
                <c:pt idx="9">
                  <c:v>-7010.5593640272</c:v>
                </c:pt>
                <c:pt idx="10">
                  <c:v>-7010.55627164412</c:v>
                </c:pt>
                <c:pt idx="11">
                  <c:v>-7010.5536738637102</c:v>
                </c:pt>
                <c:pt idx="12">
                  <c:v>-7010.5515706859596</c:v>
                </c:pt>
                <c:pt idx="13">
                  <c:v>-7010.5499621108702</c:v>
                </c:pt>
                <c:pt idx="14">
                  <c:v>-7010.54884813845</c:v>
                </c:pt>
                <c:pt idx="15">
                  <c:v>-7010.54822876869</c:v>
                </c:pt>
                <c:pt idx="16">
                  <c:v>-7010.5481040016002</c:v>
                </c:pt>
                <c:pt idx="17">
                  <c:v>-7010.5484738371697</c:v>
                </c:pt>
                <c:pt idx="18">
                  <c:v>-7010.5493382754003</c:v>
                </c:pt>
                <c:pt idx="19">
                  <c:v>-7010.5506973162901</c:v>
                </c:pt>
                <c:pt idx="20">
                  <c:v>-7010.5525509598401</c:v>
                </c:pt>
                <c:pt idx="21">
                  <c:v>-7010.5548992060603</c:v>
                </c:pt>
                <c:pt idx="22">
                  <c:v>-7010.5577420549398</c:v>
                </c:pt>
                <c:pt idx="23">
                  <c:v>-7010.5551309409702</c:v>
                </c:pt>
                <c:pt idx="24">
                  <c:v>-7010.5473005517497</c:v>
                </c:pt>
                <c:pt idx="25">
                  <c:v>-7010.54005972493</c:v>
                </c:pt>
                <c:pt idx="26">
                  <c:v>-7010.5334084605302</c:v>
                </c:pt>
                <c:pt idx="27">
                  <c:v>-7010.5273467585403</c:v>
                </c:pt>
                <c:pt idx="28">
                  <c:v>-7010.5218746189703</c:v>
                </c:pt>
                <c:pt idx="29">
                  <c:v>-7010.5169920418102</c:v>
                </c:pt>
                <c:pt idx="30">
                  <c:v>-7010.5144152229404</c:v>
                </c:pt>
                <c:pt idx="31">
                  <c:v>-7010.5173065005501</c:v>
                </c:pt>
                <c:pt idx="32">
                  <c:v>-7010.5202630398098</c:v>
                </c:pt>
                <c:pt idx="33">
                  <c:v>-7010.5232848407204</c:v>
                </c:pt>
                <c:pt idx="34">
                  <c:v>-7010.5263719033001</c:v>
                </c:pt>
                <c:pt idx="35">
                  <c:v>-7010.5295242275297</c:v>
                </c:pt>
                <c:pt idx="36">
                  <c:v>-7010.5327418134102</c:v>
                </c:pt>
                <c:pt idx="37">
                  <c:v>-7010.5360246609498</c:v>
                </c:pt>
                <c:pt idx="38">
                  <c:v>-7010.5393727701503</c:v>
                </c:pt>
                <c:pt idx="39">
                  <c:v>-7010.5406651796702</c:v>
                </c:pt>
                <c:pt idx="40">
                  <c:v>-7010.5389597741096</c:v>
                </c:pt>
                <c:pt idx="41">
                  <c:v>-7010.5373809072798</c:v>
                </c:pt>
                <c:pt idx="42">
                  <c:v>-7010.5359285791901</c:v>
                </c:pt>
                <c:pt idx="43">
                  <c:v>-7010.5346027898504</c:v>
                </c:pt>
                <c:pt idx="44">
                  <c:v>-7010.5334035392398</c:v>
                </c:pt>
                <c:pt idx="45">
                  <c:v>-7010.5323308273801</c:v>
                </c:pt>
                <c:pt idx="46">
                  <c:v>-7010.5313846542604</c:v>
                </c:pt>
                <c:pt idx="47">
                  <c:v>-7010.5305650198798</c:v>
                </c:pt>
                <c:pt idx="48">
                  <c:v>-7010.5298719242301</c:v>
                </c:pt>
                <c:pt idx="49">
                  <c:v>-7010.5293053673304</c:v>
                </c:pt>
                <c:pt idx="50">
                  <c:v>-7010.5288653491698</c:v>
                </c:pt>
                <c:pt idx="51">
                  <c:v>-7010.5285518697401</c:v>
                </c:pt>
                <c:pt idx="52">
                  <c:v>-7010.5283649290604</c:v>
                </c:pt>
                <c:pt idx="53">
                  <c:v>-7010.5283045271199</c:v>
                </c:pt>
                <c:pt idx="54">
                  <c:v>-7010.5283706639202</c:v>
                </c:pt>
                <c:pt idx="55">
                  <c:v>-7010.5285633394597</c:v>
                </c:pt>
                <c:pt idx="56">
                  <c:v>-7010.52888255373</c:v>
                </c:pt>
                <c:pt idx="57">
                  <c:v>-7010.5293283067504</c:v>
                </c:pt>
                <c:pt idx="58">
                  <c:v>-7010.5299005985198</c:v>
                </c:pt>
                <c:pt idx="59">
                  <c:v>-7010.5285007860002</c:v>
                </c:pt>
                <c:pt idx="60">
                  <c:v>-7010.5277812753402</c:v>
                </c:pt>
                <c:pt idx="61">
                  <c:v>-7010.5278268970196</c:v>
                </c:pt>
                <c:pt idx="62">
                  <c:v>-7010.5280375730999</c:v>
                </c:pt>
                <c:pt idx="63">
                  <c:v>-7010.5284133035902</c:v>
                </c:pt>
                <c:pt idx="64">
                  <c:v>-7010.5289540884896</c:v>
                </c:pt>
                <c:pt idx="65">
                  <c:v>-7010.5296599277899</c:v>
                </c:pt>
                <c:pt idx="66">
                  <c:v>-7010.5305308215002</c:v>
                </c:pt>
                <c:pt idx="67">
                  <c:v>-7010.5315667696104</c:v>
                </c:pt>
                <c:pt idx="68">
                  <c:v>-7010.5327677721298</c:v>
                </c:pt>
                <c:pt idx="69">
                  <c:v>-7010.53413382906</c:v>
                </c:pt>
                <c:pt idx="70">
                  <c:v>-7010.5356649403902</c:v>
                </c:pt>
                <c:pt idx="71">
                  <c:v>-7010.5373611061204</c:v>
                </c:pt>
                <c:pt idx="72">
                  <c:v>-7010.5392223262697</c:v>
                </c:pt>
                <c:pt idx="73">
                  <c:v>-7010.5412486008199</c:v>
                </c:pt>
                <c:pt idx="74">
                  <c:v>-7010.5434399297701</c:v>
                </c:pt>
                <c:pt idx="75">
                  <c:v>-7010.5457963131303</c:v>
                </c:pt>
                <c:pt idx="76">
                  <c:v>-7010.5483177508904</c:v>
                </c:pt>
                <c:pt idx="77">
                  <c:v>-7010.5510042430697</c:v>
                </c:pt>
                <c:pt idx="78">
                  <c:v>-7010.5538557896398</c:v>
                </c:pt>
                <c:pt idx="79">
                  <c:v>-7010.5568723906299</c:v>
                </c:pt>
                <c:pt idx="80">
                  <c:v>-7010.56005404602</c:v>
                </c:pt>
                <c:pt idx="81">
                  <c:v>-7010.5634007558101</c:v>
                </c:pt>
                <c:pt idx="82">
                  <c:v>-7010.5441640257905</c:v>
                </c:pt>
                <c:pt idx="83">
                  <c:v>-7010.52220549916</c:v>
                </c:pt>
                <c:pt idx="84">
                  <c:v>-7010.5151272886696</c:v>
                </c:pt>
                <c:pt idx="85">
                  <c:v>-7010.5187507778201</c:v>
                </c:pt>
                <c:pt idx="86">
                  <c:v>-7010.5225799722302</c:v>
                </c:pt>
                <c:pt idx="87">
                  <c:v>-7010.5266148719102</c:v>
                </c:pt>
                <c:pt idx="88">
                  <c:v>-7010.5308554768599</c:v>
                </c:pt>
                <c:pt idx="89">
                  <c:v>-7010.5353017870702</c:v>
                </c:pt>
                <c:pt idx="90">
                  <c:v>-7010.5399538025404</c:v>
                </c:pt>
                <c:pt idx="91">
                  <c:v>-7010.5448115232903</c:v>
                </c:pt>
                <c:pt idx="92">
                  <c:v>-7010.5498749492899</c:v>
                </c:pt>
                <c:pt idx="93">
                  <c:v>-7010.5551440805702</c:v>
                </c:pt>
                <c:pt idx="94">
                  <c:v>-7010.5606189171003</c:v>
                </c:pt>
                <c:pt idx="95">
                  <c:v>-7010.5662994589102</c:v>
                </c:pt>
                <c:pt idx="96">
                  <c:v>-7010.5721857059798</c:v>
                </c:pt>
                <c:pt idx="97">
                  <c:v>-7010.5782776583201</c:v>
                </c:pt>
                <c:pt idx="98">
                  <c:v>-7010.5845753159201</c:v>
                </c:pt>
                <c:pt idx="99">
                  <c:v>-7010.5910786787799</c:v>
                </c:pt>
                <c:pt idx="100">
                  <c:v>-7010.5977877469204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68E-499A-9F52-66FC4EB27AD1}"/>
            </c:ext>
          </c:extLst>
        </c:ser>
        <c:ser>
          <c:idx val="1"/>
          <c:order val="1"/>
          <c:tx>
            <c:strRef>
              <c:f>水平场分布!$E$4</c:f>
              <c:strCache>
                <c:ptCount val="1"/>
                <c:pt idx="0">
                  <c:v>无孔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水平场分布!$C$5:$C$105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-0.89999999999999902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-0.39999999999999902</c:v>
                </c:pt>
                <c:pt idx="47">
                  <c:v>-0.3</c:v>
                </c:pt>
                <c:pt idx="48">
                  <c:v>-0.19999999999999901</c:v>
                </c:pt>
                <c:pt idx="49">
                  <c:v>-9.9999999999999603E-2</c:v>
                </c:pt>
                <c:pt idx="50">
                  <c:v>0</c:v>
                </c:pt>
                <c:pt idx="51">
                  <c:v>0.100000000000001</c:v>
                </c:pt>
                <c:pt idx="52">
                  <c:v>0.2</c:v>
                </c:pt>
                <c:pt idx="53">
                  <c:v>0.30000000000000099</c:v>
                </c:pt>
                <c:pt idx="54">
                  <c:v>0.4</c:v>
                </c:pt>
                <c:pt idx="55">
                  <c:v>0.5</c:v>
                </c:pt>
                <c:pt idx="56">
                  <c:v>0.60000000000000098</c:v>
                </c:pt>
                <c:pt idx="57">
                  <c:v>0.7</c:v>
                </c:pt>
                <c:pt idx="58">
                  <c:v>0.80000000000000104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</c:v>
                </c:pt>
                <c:pt idx="76">
                  <c:v>2.6</c:v>
                </c:pt>
                <c:pt idx="77">
                  <c:v>2.7</c:v>
                </c:pt>
                <c:pt idx="78">
                  <c:v>2.8</c:v>
                </c:pt>
                <c:pt idx="79">
                  <c:v>2.9</c:v>
                </c:pt>
                <c:pt idx="80">
                  <c:v>3</c:v>
                </c:pt>
                <c:pt idx="81">
                  <c:v>3.1</c:v>
                </c:pt>
                <c:pt idx="82">
                  <c:v>3.2</c:v>
                </c:pt>
                <c:pt idx="83">
                  <c:v>3.3</c:v>
                </c:pt>
                <c:pt idx="84">
                  <c:v>3.4</c:v>
                </c:pt>
                <c:pt idx="85">
                  <c:v>3.5</c:v>
                </c:pt>
                <c:pt idx="86">
                  <c:v>3.6</c:v>
                </c:pt>
                <c:pt idx="87">
                  <c:v>3.7</c:v>
                </c:pt>
                <c:pt idx="88">
                  <c:v>3.8</c:v>
                </c:pt>
                <c:pt idx="89">
                  <c:v>3.9</c:v>
                </c:pt>
                <c:pt idx="90">
                  <c:v>4</c:v>
                </c:pt>
                <c:pt idx="91">
                  <c:v>4.0999999999999996</c:v>
                </c:pt>
                <c:pt idx="92">
                  <c:v>4.2</c:v>
                </c:pt>
                <c:pt idx="93">
                  <c:v>4.3</c:v>
                </c:pt>
                <c:pt idx="94">
                  <c:v>4.4000000000000004</c:v>
                </c:pt>
                <c:pt idx="95">
                  <c:v>4.5</c:v>
                </c:pt>
                <c:pt idx="96">
                  <c:v>4.5999999999999996</c:v>
                </c:pt>
                <c:pt idx="97">
                  <c:v>4.7</c:v>
                </c:pt>
                <c:pt idx="98">
                  <c:v>4.8</c:v>
                </c:pt>
                <c:pt idx="99">
                  <c:v>4.9000000000000004</c:v>
                </c:pt>
                <c:pt idx="100">
                  <c:v>5</c:v>
                </c:pt>
              </c:numCache>
            </c:numRef>
          </c:xVal>
          <c:yVal>
            <c:numRef>
              <c:f>水平场分布!$E$5:$E$105</c:f>
              <c:numCache>
                <c:formatCode>General</c:formatCode>
                <c:ptCount val="101"/>
                <c:pt idx="0">
                  <c:v>-7012.8795779125603</c:v>
                </c:pt>
                <c:pt idx="1">
                  <c:v>-7012.8630605994704</c:v>
                </c:pt>
                <c:pt idx="2">
                  <c:v>-7012.8637998762997</c:v>
                </c:pt>
                <c:pt idx="3">
                  <c:v>-7012.8647415072801</c:v>
                </c:pt>
                <c:pt idx="4">
                  <c:v>-7012.8658854924297</c:v>
                </c:pt>
                <c:pt idx="5">
                  <c:v>-7012.8672318317304</c:v>
                </c:pt>
                <c:pt idx="6">
                  <c:v>-7012.8687805251902</c:v>
                </c:pt>
                <c:pt idx="7">
                  <c:v>-7012.8715781707897</c:v>
                </c:pt>
                <c:pt idx="8">
                  <c:v>-7012.8775870974796</c:v>
                </c:pt>
                <c:pt idx="9">
                  <c:v>-7012.8836337883504</c:v>
                </c:pt>
                <c:pt idx="10">
                  <c:v>-7012.8897182434002</c:v>
                </c:pt>
                <c:pt idx="11">
                  <c:v>-7012.8958404626301</c:v>
                </c:pt>
                <c:pt idx="12">
                  <c:v>-7012.9020004460499</c:v>
                </c:pt>
                <c:pt idx="13">
                  <c:v>-7012.9081981936397</c:v>
                </c:pt>
                <c:pt idx="14">
                  <c:v>-7012.9144337054204</c:v>
                </c:pt>
                <c:pt idx="15">
                  <c:v>-7012.9207069813801</c:v>
                </c:pt>
                <c:pt idx="16">
                  <c:v>-7012.9270180215199</c:v>
                </c:pt>
                <c:pt idx="17">
                  <c:v>-7012.9333668258396</c:v>
                </c:pt>
                <c:pt idx="18">
                  <c:v>-7012.9397533943502</c:v>
                </c:pt>
                <c:pt idx="19">
                  <c:v>-7012.9461777270299</c:v>
                </c:pt>
                <c:pt idx="20">
                  <c:v>-7012.9526398239004</c:v>
                </c:pt>
                <c:pt idx="21">
                  <c:v>-7012.9591396849501</c:v>
                </c:pt>
                <c:pt idx="22">
                  <c:v>-7012.9656773101797</c:v>
                </c:pt>
                <c:pt idx="23">
                  <c:v>-7012.9722526995902</c:v>
                </c:pt>
                <c:pt idx="24">
                  <c:v>-7012.9788658531897</c:v>
                </c:pt>
                <c:pt idx="25">
                  <c:v>-7012.9855167709602</c:v>
                </c:pt>
                <c:pt idx="26">
                  <c:v>-7012.9922054529197</c:v>
                </c:pt>
                <c:pt idx="27">
                  <c:v>-7012.9989318990602</c:v>
                </c:pt>
                <c:pt idx="28">
                  <c:v>-7013.0056961093796</c:v>
                </c:pt>
                <c:pt idx="29">
                  <c:v>-7013.0015921013401</c:v>
                </c:pt>
                <c:pt idx="30">
                  <c:v>-7012.9970295021303</c:v>
                </c:pt>
                <c:pt idx="31">
                  <c:v>-7012.9927636175498</c:v>
                </c:pt>
                <c:pt idx="32">
                  <c:v>-7012.9887944475904</c:v>
                </c:pt>
                <c:pt idx="33">
                  <c:v>-7012.9851219922703</c:v>
                </c:pt>
                <c:pt idx="34">
                  <c:v>-7012.9817462515703</c:v>
                </c:pt>
                <c:pt idx="35">
                  <c:v>-7012.9786672255104</c:v>
                </c:pt>
                <c:pt idx="36">
                  <c:v>-7012.9758849140799</c:v>
                </c:pt>
                <c:pt idx="37">
                  <c:v>-7012.9733993172704</c:v>
                </c:pt>
                <c:pt idx="38">
                  <c:v>-7012.9712104351001</c:v>
                </c:pt>
                <c:pt idx="39">
                  <c:v>-7012.9693182675501</c:v>
                </c:pt>
                <c:pt idx="40">
                  <c:v>-7012.9677228146402</c:v>
                </c:pt>
                <c:pt idx="41">
                  <c:v>-7012.9664240763504</c:v>
                </c:pt>
                <c:pt idx="42">
                  <c:v>-7012.9654220527</c:v>
                </c:pt>
                <c:pt idx="43">
                  <c:v>-7012.9647167436697</c:v>
                </c:pt>
                <c:pt idx="44">
                  <c:v>-7012.9643081492804</c:v>
                </c:pt>
                <c:pt idx="45">
                  <c:v>-7012.9641962695096</c:v>
                </c:pt>
                <c:pt idx="46">
                  <c:v>-7012.9643811043697</c:v>
                </c:pt>
                <c:pt idx="47">
                  <c:v>-7012.9648626538601</c:v>
                </c:pt>
                <c:pt idx="48">
                  <c:v>-7012.9656409179897</c:v>
                </c:pt>
                <c:pt idx="49">
                  <c:v>-7012.9667158967404</c:v>
                </c:pt>
                <c:pt idx="50">
                  <c:v>-7012.9680875901204</c:v>
                </c:pt>
                <c:pt idx="51">
                  <c:v>-7012.9697559981296</c:v>
                </c:pt>
                <c:pt idx="52">
                  <c:v>-7012.9717211207699</c:v>
                </c:pt>
                <c:pt idx="53">
                  <c:v>-7012.9739829580403</c:v>
                </c:pt>
                <c:pt idx="54">
                  <c:v>-7012.97654150995</c:v>
                </c:pt>
                <c:pt idx="55">
                  <c:v>-7012.9793967764799</c:v>
                </c:pt>
                <c:pt idx="56">
                  <c:v>-7012.98254875764</c:v>
                </c:pt>
                <c:pt idx="57">
                  <c:v>-7012.9858129267805</c:v>
                </c:pt>
                <c:pt idx="58">
                  <c:v>-7012.9854163544596</c:v>
                </c:pt>
                <c:pt idx="59">
                  <c:v>-7012.9869552350101</c:v>
                </c:pt>
                <c:pt idx="60">
                  <c:v>-7012.9879484197299</c:v>
                </c:pt>
                <c:pt idx="61">
                  <c:v>-7012.9883959086101</c:v>
                </c:pt>
                <c:pt idx="62">
                  <c:v>-7012.9882977016696</c:v>
                </c:pt>
                <c:pt idx="63">
                  <c:v>-7012.9876537989003</c:v>
                </c:pt>
                <c:pt idx="64">
                  <c:v>-7012.9864642003004</c:v>
                </c:pt>
                <c:pt idx="65">
                  <c:v>-7012.9847289058698</c:v>
                </c:pt>
                <c:pt idx="66">
                  <c:v>-7012.9824479156096</c:v>
                </c:pt>
                <c:pt idx="67">
                  <c:v>-7012.9796212295296</c:v>
                </c:pt>
                <c:pt idx="68">
                  <c:v>-7012.9762488475999</c:v>
                </c:pt>
                <c:pt idx="69">
                  <c:v>-7012.9723307698596</c:v>
                </c:pt>
                <c:pt idx="70">
                  <c:v>-7012.9678669962796</c:v>
                </c:pt>
                <c:pt idx="71">
                  <c:v>-7012.9628575268698</c:v>
                </c:pt>
                <c:pt idx="72">
                  <c:v>-7012.9573023616404</c:v>
                </c:pt>
                <c:pt idx="73">
                  <c:v>-7012.9512015005703</c:v>
                </c:pt>
                <c:pt idx="74">
                  <c:v>-7012.9445549436796</c:v>
                </c:pt>
                <c:pt idx="75">
                  <c:v>-7012.9373626909501</c:v>
                </c:pt>
                <c:pt idx="76">
                  <c:v>-7012.9296247423899</c:v>
                </c:pt>
                <c:pt idx="77">
                  <c:v>-7012.9213410980101</c:v>
                </c:pt>
                <c:pt idx="78">
                  <c:v>-7012.9125117577996</c:v>
                </c:pt>
                <c:pt idx="79">
                  <c:v>-7012.9031367217503</c:v>
                </c:pt>
                <c:pt idx="80">
                  <c:v>-7012.8932159898804</c:v>
                </c:pt>
                <c:pt idx="81">
                  <c:v>-7012.8827495621799</c:v>
                </c:pt>
                <c:pt idx="82">
                  <c:v>-7012.8717374386497</c:v>
                </c:pt>
                <c:pt idx="83">
                  <c:v>-7012.8601796192897</c:v>
                </c:pt>
                <c:pt idx="84">
                  <c:v>-7012.8480761040901</c:v>
                </c:pt>
                <c:pt idx="85">
                  <c:v>-7012.8354268930798</c:v>
                </c:pt>
                <c:pt idx="86">
                  <c:v>-7012.8222319862298</c:v>
                </c:pt>
                <c:pt idx="87">
                  <c:v>-7012.8186666626498</c:v>
                </c:pt>
                <c:pt idx="88">
                  <c:v>-7012.8524509081499</c:v>
                </c:pt>
                <c:pt idx="89">
                  <c:v>-7012.8859645189696</c:v>
                </c:pt>
                <c:pt idx="90">
                  <c:v>-7012.9192074950897</c:v>
                </c:pt>
                <c:pt idx="91">
                  <c:v>-7012.9521798365204</c:v>
                </c:pt>
                <c:pt idx="92">
                  <c:v>-7012.9848815432697</c:v>
                </c:pt>
                <c:pt idx="93">
                  <c:v>-7013.0173126153204</c:v>
                </c:pt>
                <c:pt idx="94">
                  <c:v>-7013.0494730526798</c:v>
                </c:pt>
                <c:pt idx="95">
                  <c:v>-7013.0813628553497</c:v>
                </c:pt>
                <c:pt idx="96">
                  <c:v>-7013.11298202334</c:v>
                </c:pt>
                <c:pt idx="97">
                  <c:v>-7013.1443305566299</c:v>
                </c:pt>
                <c:pt idx="98">
                  <c:v>-7013.1506151801896</c:v>
                </c:pt>
                <c:pt idx="99">
                  <c:v>-7013.1308089754903</c:v>
                </c:pt>
                <c:pt idx="100">
                  <c:v>-7013.1096970173103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68E-499A-9F52-66FC4EB27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570960"/>
        <c:axId val="239571520"/>
      </c:scatterChart>
      <c:valAx>
        <c:axId val="239570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X/mm</a:t>
                </a:r>
                <a:r>
                  <a:rPr lang="zh-CN"/>
                  <a:t>‘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9571520"/>
        <c:crosses val="autoZero"/>
        <c:crossBetween val="midCat"/>
      </c:valAx>
      <c:valAx>
        <c:axId val="23957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BY/Gauss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2.2222222222222223E-2"/>
              <c:y val="0.42376166520851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9570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10754505624617"/>
          <c:y val="0.35549316879747678"/>
          <c:w val="0.25833333904975275"/>
          <c:h val="0.30609701509597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dirty="0"/>
              <a:t>间隙</a:t>
            </a:r>
            <a:r>
              <a:rPr lang="zh-CN" dirty="0" smtClean="0"/>
              <a:t>中心</a:t>
            </a:r>
            <a:r>
              <a:rPr lang="zh-CN" altLang="en-US" dirty="0" smtClean="0"/>
              <a:t>垂直</a:t>
            </a:r>
            <a:r>
              <a:rPr lang="zh-CN" dirty="0" smtClean="0"/>
              <a:t>场</a:t>
            </a:r>
            <a:r>
              <a:rPr lang="zh-CN" dirty="0"/>
              <a:t>均匀度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'（间隙中心）垂直均匀度'!$M$7</c:f>
              <c:strCache>
                <c:ptCount val="1"/>
                <c:pt idx="0">
                  <c:v>error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'（间隙中心）垂直均匀度'!$L$18:$L$38</c:f>
              <c:numCache>
                <c:formatCode>General</c:formatCode>
                <c:ptCount val="21"/>
                <c:pt idx="0">
                  <c:v>-5</c:v>
                </c:pt>
                <c:pt idx="1">
                  <c:v>-4.5</c:v>
                </c:pt>
                <c:pt idx="2">
                  <c:v>-4</c:v>
                </c:pt>
                <c:pt idx="3">
                  <c:v>-3.5</c:v>
                </c:pt>
                <c:pt idx="4">
                  <c:v>-3</c:v>
                </c:pt>
                <c:pt idx="5">
                  <c:v>-2.5</c:v>
                </c:pt>
                <c:pt idx="6">
                  <c:v>-2</c:v>
                </c:pt>
                <c:pt idx="7">
                  <c:v>-1.5</c:v>
                </c:pt>
                <c:pt idx="8">
                  <c:v>-1</c:v>
                </c:pt>
                <c:pt idx="9">
                  <c:v>-0.5</c:v>
                </c:pt>
                <c:pt idx="10">
                  <c:v>0</c:v>
                </c:pt>
                <c:pt idx="11">
                  <c:v>0.5</c:v>
                </c:pt>
                <c:pt idx="12">
                  <c:v>1</c:v>
                </c:pt>
                <c:pt idx="13">
                  <c:v>1.5</c:v>
                </c:pt>
                <c:pt idx="14">
                  <c:v>2</c:v>
                </c:pt>
                <c:pt idx="15">
                  <c:v>2.5</c:v>
                </c:pt>
                <c:pt idx="16">
                  <c:v>3</c:v>
                </c:pt>
                <c:pt idx="17">
                  <c:v>3.5</c:v>
                </c:pt>
                <c:pt idx="18">
                  <c:v>4</c:v>
                </c:pt>
                <c:pt idx="19">
                  <c:v>4.5</c:v>
                </c:pt>
                <c:pt idx="20">
                  <c:v>5</c:v>
                </c:pt>
              </c:numCache>
            </c:numRef>
          </c:xVal>
          <c:yVal>
            <c:numRef>
              <c:f>'（间隙中心）垂直均匀度'!$M$18:$M$38</c:f>
              <c:numCache>
                <c:formatCode>General</c:formatCode>
                <c:ptCount val="21"/>
                <c:pt idx="0">
                  <c:v>-4.4010919001657989E-4</c:v>
                </c:pt>
                <c:pt idx="1">
                  <c:v>-3.0780807374941599E-4</c:v>
                </c:pt>
                <c:pt idx="2">
                  <c:v>-1.9295030952559689E-4</c:v>
                </c:pt>
                <c:pt idx="3">
                  <c:v>-1.1083237529074808E-4</c:v>
                </c:pt>
                <c:pt idx="4">
                  <c:v>-5.1256619081230248E-5</c:v>
                </c:pt>
                <c:pt idx="5">
                  <c:v>-7.514059341739987E-6</c:v>
                </c:pt>
                <c:pt idx="6">
                  <c:v>2.4420692860571691E-5</c:v>
                </c:pt>
                <c:pt idx="7">
                  <c:v>3.5960141135493728E-5</c:v>
                </c:pt>
                <c:pt idx="8">
                  <c:v>3.7570296708810957E-5</c:v>
                </c:pt>
                <c:pt idx="9">
                  <c:v>2.2810537287476507E-5</c:v>
                </c:pt>
                <c:pt idx="10">
                  <c:v>0</c:v>
                </c:pt>
                <c:pt idx="11">
                  <c:v>-3.4618344824433045E-5</c:v>
                </c:pt>
                <c:pt idx="12">
                  <c:v>-7.7824186039521237E-5</c:v>
                </c:pt>
                <c:pt idx="13">
                  <c:v>-1.2800736807194735E-4</c:v>
                </c:pt>
                <c:pt idx="14">
                  <c:v>-1.8141086125078587E-4</c:v>
                </c:pt>
                <c:pt idx="15">
                  <c:v>-2.3883974336269542E-4</c:v>
                </c:pt>
                <c:pt idx="16">
                  <c:v>-2.986838588344698E-4</c:v>
                </c:pt>
                <c:pt idx="17">
                  <c:v>-3.5772289651958555E-4</c:v>
                </c:pt>
                <c:pt idx="18">
                  <c:v>-4.2266583797323509E-4</c:v>
                </c:pt>
                <c:pt idx="19">
                  <c:v>-4.8760877942688463E-4</c:v>
                </c:pt>
                <c:pt idx="20">
                  <c:v>-5.4530602080105073E-4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BAC-4246-BDDF-296725967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573760"/>
        <c:axId val="239574320"/>
      </c:scatterChart>
      <c:valAx>
        <c:axId val="239573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y</a:t>
                </a:r>
                <a:endParaRPr lang="zh-CN" dirty="0"/>
              </a:p>
            </c:rich>
          </c:tx>
          <c:layout>
            <c:manualLayout>
              <c:xMode val="edge"/>
              <c:yMode val="edge"/>
              <c:x val="0.50285628535865068"/>
              <c:y val="0.917711171662125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9574320"/>
        <c:crosses val="autoZero"/>
        <c:crossBetween val="midCat"/>
        <c:majorUnit val="1"/>
      </c:valAx>
      <c:valAx>
        <c:axId val="23957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ByL/B0L-1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9573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dirty="0"/>
              <a:t>间隙</a:t>
            </a:r>
            <a:r>
              <a:rPr lang="zh-CN" dirty="0" smtClean="0"/>
              <a:t>中心水平场</a:t>
            </a:r>
            <a:r>
              <a:rPr lang="zh-CN" dirty="0"/>
              <a:t>均匀度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'（间隙中心）水平均匀度'!$M$7</c:f>
              <c:strCache>
                <c:ptCount val="1"/>
                <c:pt idx="0">
                  <c:v>error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'（间隙中心）水平均匀度'!$L$13:$L$23</c:f>
              <c:numCache>
                <c:formatCode>General</c:formatCode>
                <c:ptCount val="11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</c:numCache>
            </c:numRef>
          </c:xVal>
          <c:yVal>
            <c:numRef>
              <c:f>'（间隙中心）水平均匀度'!$M$13:$M$23</c:f>
              <c:numCache>
                <c:formatCode>General</c:formatCode>
                <c:ptCount val="11"/>
                <c:pt idx="0">
                  <c:v>2.4957411385084782E-4</c:v>
                </c:pt>
                <c:pt idx="1">
                  <c:v>1.2371361987661977E-4</c:v>
                </c:pt>
                <c:pt idx="2">
                  <c:v>3.8107015233102004E-5</c:v>
                </c:pt>
                <c:pt idx="3">
                  <c:v>-2.4152333598648212E-6</c:v>
                </c:pt>
                <c:pt idx="4">
                  <c:v>-1.6638274256686181E-5</c:v>
                </c:pt>
                <c:pt idx="5">
                  <c:v>0</c:v>
                </c:pt>
                <c:pt idx="6">
                  <c:v>4.9914822770169565E-5</c:v>
                </c:pt>
                <c:pt idx="7">
                  <c:v>1.4196204970651216E-4</c:v>
                </c:pt>
                <c:pt idx="8">
                  <c:v>2.5333114352177333E-4</c:v>
                </c:pt>
                <c:pt idx="9">
                  <c:v>4.0736936002749857E-4</c:v>
                </c:pt>
                <c:pt idx="10">
                  <c:v>5.9092709537589272E-4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7FD-49D0-92A5-486DA27BE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576560"/>
        <c:axId val="241171152"/>
      </c:scatterChart>
      <c:valAx>
        <c:axId val="239576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X</a:t>
                </a:r>
                <a:endParaRPr lang="zh-CN" dirty="0"/>
              </a:p>
            </c:rich>
          </c:tx>
          <c:layout>
            <c:manualLayout>
              <c:xMode val="edge"/>
              <c:yMode val="edge"/>
              <c:x val="0.50285628535865068"/>
              <c:y val="0.917711171662125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1171152"/>
        <c:crosses val="autoZero"/>
        <c:crossBetween val="midCat"/>
        <c:majorUnit val="1"/>
      </c:valAx>
      <c:valAx>
        <c:axId val="24117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ByL/B0L-1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9576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/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648616827059062"/>
          <c:y val="0.3201173069378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Sheet1!$I$11</c:f>
              <c:strCache>
                <c:ptCount val="1"/>
                <c:pt idx="0">
                  <c:v>BY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3"/>
              <c:layout>
                <c:manualLayout>
                  <c:x val="-6.9444444444444545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350-42FE-85CE-024CC1A73103}"/>
                </c:ext>
                <c:ext xmlns:c15="http://schemas.microsoft.com/office/drawing/2012/chart" uri="{CE6537A1-D6FC-4f65-9D91-7224C49458BB}"/>
              </c:extLst>
            </c:dLbl>
            <c:dLbl>
              <c:idx val="92"/>
              <c:layout>
                <c:manualLayout>
                  <c:x val="-1.3888888888888888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350-42FE-85CE-024CC1A7310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Sheet1!$H$12:$H$162</c:f>
              <c:numCache>
                <c:formatCode>General</c:formatCode>
                <c:ptCount val="151"/>
                <c:pt idx="0">
                  <c:v>-40</c:v>
                </c:pt>
                <c:pt idx="1">
                  <c:v>-39</c:v>
                </c:pt>
                <c:pt idx="2">
                  <c:v>-38</c:v>
                </c:pt>
                <c:pt idx="3">
                  <c:v>-37</c:v>
                </c:pt>
                <c:pt idx="4">
                  <c:v>-36</c:v>
                </c:pt>
                <c:pt idx="5">
                  <c:v>-35</c:v>
                </c:pt>
                <c:pt idx="6">
                  <c:v>-34</c:v>
                </c:pt>
                <c:pt idx="7">
                  <c:v>-33</c:v>
                </c:pt>
                <c:pt idx="8">
                  <c:v>-32</c:v>
                </c:pt>
                <c:pt idx="9">
                  <c:v>-31</c:v>
                </c:pt>
                <c:pt idx="10">
                  <c:v>-30</c:v>
                </c:pt>
                <c:pt idx="11">
                  <c:v>-29</c:v>
                </c:pt>
                <c:pt idx="12">
                  <c:v>-28</c:v>
                </c:pt>
                <c:pt idx="13">
                  <c:v>-27</c:v>
                </c:pt>
                <c:pt idx="14">
                  <c:v>-26</c:v>
                </c:pt>
                <c:pt idx="15">
                  <c:v>-25</c:v>
                </c:pt>
                <c:pt idx="16">
                  <c:v>-24</c:v>
                </c:pt>
                <c:pt idx="17">
                  <c:v>-23</c:v>
                </c:pt>
                <c:pt idx="18">
                  <c:v>-22</c:v>
                </c:pt>
                <c:pt idx="19">
                  <c:v>-21</c:v>
                </c:pt>
                <c:pt idx="20">
                  <c:v>-20</c:v>
                </c:pt>
                <c:pt idx="21">
                  <c:v>-19</c:v>
                </c:pt>
                <c:pt idx="22">
                  <c:v>-18</c:v>
                </c:pt>
                <c:pt idx="23">
                  <c:v>-17</c:v>
                </c:pt>
                <c:pt idx="24">
                  <c:v>-16</c:v>
                </c:pt>
                <c:pt idx="25">
                  <c:v>-15</c:v>
                </c:pt>
                <c:pt idx="26">
                  <c:v>-14</c:v>
                </c:pt>
                <c:pt idx="27">
                  <c:v>-13</c:v>
                </c:pt>
                <c:pt idx="28">
                  <c:v>-12</c:v>
                </c:pt>
                <c:pt idx="29">
                  <c:v>-11</c:v>
                </c:pt>
                <c:pt idx="30">
                  <c:v>-10</c:v>
                </c:pt>
                <c:pt idx="31">
                  <c:v>-9</c:v>
                </c:pt>
                <c:pt idx="32">
                  <c:v>-8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13</c:v>
                </c:pt>
                <c:pt idx="54">
                  <c:v>14</c:v>
                </c:pt>
                <c:pt idx="55">
                  <c:v>15</c:v>
                </c:pt>
                <c:pt idx="56">
                  <c:v>16</c:v>
                </c:pt>
                <c:pt idx="57">
                  <c:v>17</c:v>
                </c:pt>
                <c:pt idx="58">
                  <c:v>18</c:v>
                </c:pt>
                <c:pt idx="59">
                  <c:v>19</c:v>
                </c:pt>
                <c:pt idx="60">
                  <c:v>20</c:v>
                </c:pt>
                <c:pt idx="61">
                  <c:v>21</c:v>
                </c:pt>
                <c:pt idx="62">
                  <c:v>22</c:v>
                </c:pt>
                <c:pt idx="63">
                  <c:v>23</c:v>
                </c:pt>
                <c:pt idx="64">
                  <c:v>24</c:v>
                </c:pt>
                <c:pt idx="65">
                  <c:v>25</c:v>
                </c:pt>
                <c:pt idx="66">
                  <c:v>26</c:v>
                </c:pt>
                <c:pt idx="67">
                  <c:v>27</c:v>
                </c:pt>
                <c:pt idx="68">
                  <c:v>28</c:v>
                </c:pt>
                <c:pt idx="69">
                  <c:v>29</c:v>
                </c:pt>
                <c:pt idx="70">
                  <c:v>30</c:v>
                </c:pt>
                <c:pt idx="71">
                  <c:v>31</c:v>
                </c:pt>
                <c:pt idx="72">
                  <c:v>32</c:v>
                </c:pt>
                <c:pt idx="73">
                  <c:v>33</c:v>
                </c:pt>
                <c:pt idx="74">
                  <c:v>34</c:v>
                </c:pt>
                <c:pt idx="75">
                  <c:v>35</c:v>
                </c:pt>
                <c:pt idx="76">
                  <c:v>36</c:v>
                </c:pt>
                <c:pt idx="77">
                  <c:v>37</c:v>
                </c:pt>
                <c:pt idx="78">
                  <c:v>38</c:v>
                </c:pt>
                <c:pt idx="79">
                  <c:v>39</c:v>
                </c:pt>
                <c:pt idx="80">
                  <c:v>40</c:v>
                </c:pt>
                <c:pt idx="81">
                  <c:v>41</c:v>
                </c:pt>
                <c:pt idx="82">
                  <c:v>42</c:v>
                </c:pt>
                <c:pt idx="83">
                  <c:v>43</c:v>
                </c:pt>
                <c:pt idx="84">
                  <c:v>44</c:v>
                </c:pt>
                <c:pt idx="85">
                  <c:v>45</c:v>
                </c:pt>
                <c:pt idx="86">
                  <c:v>46</c:v>
                </c:pt>
                <c:pt idx="87">
                  <c:v>47</c:v>
                </c:pt>
                <c:pt idx="88">
                  <c:v>48</c:v>
                </c:pt>
                <c:pt idx="89">
                  <c:v>49</c:v>
                </c:pt>
                <c:pt idx="90">
                  <c:v>50</c:v>
                </c:pt>
                <c:pt idx="91">
                  <c:v>51</c:v>
                </c:pt>
                <c:pt idx="92">
                  <c:v>52</c:v>
                </c:pt>
                <c:pt idx="93">
                  <c:v>53</c:v>
                </c:pt>
                <c:pt idx="94">
                  <c:v>54</c:v>
                </c:pt>
                <c:pt idx="95">
                  <c:v>55</c:v>
                </c:pt>
                <c:pt idx="96">
                  <c:v>56</c:v>
                </c:pt>
                <c:pt idx="97">
                  <c:v>57</c:v>
                </c:pt>
                <c:pt idx="98">
                  <c:v>58</c:v>
                </c:pt>
                <c:pt idx="99">
                  <c:v>59</c:v>
                </c:pt>
                <c:pt idx="100">
                  <c:v>60</c:v>
                </c:pt>
                <c:pt idx="101">
                  <c:v>61</c:v>
                </c:pt>
                <c:pt idx="102">
                  <c:v>62</c:v>
                </c:pt>
                <c:pt idx="103">
                  <c:v>63</c:v>
                </c:pt>
                <c:pt idx="104">
                  <c:v>64</c:v>
                </c:pt>
                <c:pt idx="105">
                  <c:v>65</c:v>
                </c:pt>
                <c:pt idx="106">
                  <c:v>66</c:v>
                </c:pt>
                <c:pt idx="107">
                  <c:v>67</c:v>
                </c:pt>
                <c:pt idx="108">
                  <c:v>68</c:v>
                </c:pt>
                <c:pt idx="109">
                  <c:v>69</c:v>
                </c:pt>
                <c:pt idx="110">
                  <c:v>70</c:v>
                </c:pt>
                <c:pt idx="111">
                  <c:v>71</c:v>
                </c:pt>
                <c:pt idx="112">
                  <c:v>72</c:v>
                </c:pt>
                <c:pt idx="113">
                  <c:v>73</c:v>
                </c:pt>
                <c:pt idx="114">
                  <c:v>74</c:v>
                </c:pt>
                <c:pt idx="115">
                  <c:v>75</c:v>
                </c:pt>
                <c:pt idx="116">
                  <c:v>76</c:v>
                </c:pt>
                <c:pt idx="117">
                  <c:v>77</c:v>
                </c:pt>
                <c:pt idx="118">
                  <c:v>78</c:v>
                </c:pt>
                <c:pt idx="119">
                  <c:v>79</c:v>
                </c:pt>
                <c:pt idx="120">
                  <c:v>80</c:v>
                </c:pt>
                <c:pt idx="121">
                  <c:v>81</c:v>
                </c:pt>
                <c:pt idx="122">
                  <c:v>82</c:v>
                </c:pt>
                <c:pt idx="123">
                  <c:v>83</c:v>
                </c:pt>
                <c:pt idx="124">
                  <c:v>84</c:v>
                </c:pt>
                <c:pt idx="125">
                  <c:v>85</c:v>
                </c:pt>
                <c:pt idx="126">
                  <c:v>86</c:v>
                </c:pt>
                <c:pt idx="127">
                  <c:v>87</c:v>
                </c:pt>
                <c:pt idx="128">
                  <c:v>88</c:v>
                </c:pt>
                <c:pt idx="129">
                  <c:v>89</c:v>
                </c:pt>
                <c:pt idx="130">
                  <c:v>90</c:v>
                </c:pt>
                <c:pt idx="131">
                  <c:v>91</c:v>
                </c:pt>
                <c:pt idx="132">
                  <c:v>92</c:v>
                </c:pt>
                <c:pt idx="133">
                  <c:v>93</c:v>
                </c:pt>
                <c:pt idx="134">
                  <c:v>94</c:v>
                </c:pt>
                <c:pt idx="135">
                  <c:v>95</c:v>
                </c:pt>
                <c:pt idx="136">
                  <c:v>96</c:v>
                </c:pt>
                <c:pt idx="137">
                  <c:v>97</c:v>
                </c:pt>
                <c:pt idx="138">
                  <c:v>98</c:v>
                </c:pt>
                <c:pt idx="139">
                  <c:v>99</c:v>
                </c:pt>
                <c:pt idx="140">
                  <c:v>100</c:v>
                </c:pt>
                <c:pt idx="141">
                  <c:v>101</c:v>
                </c:pt>
                <c:pt idx="142">
                  <c:v>102</c:v>
                </c:pt>
                <c:pt idx="143">
                  <c:v>103</c:v>
                </c:pt>
                <c:pt idx="144">
                  <c:v>104</c:v>
                </c:pt>
                <c:pt idx="145">
                  <c:v>105</c:v>
                </c:pt>
                <c:pt idx="146">
                  <c:v>106</c:v>
                </c:pt>
                <c:pt idx="147">
                  <c:v>107</c:v>
                </c:pt>
                <c:pt idx="148">
                  <c:v>108</c:v>
                </c:pt>
                <c:pt idx="149">
                  <c:v>109</c:v>
                </c:pt>
                <c:pt idx="150">
                  <c:v>110</c:v>
                </c:pt>
              </c:numCache>
            </c:numRef>
          </c:xVal>
          <c:yVal>
            <c:numRef>
              <c:f>Sheet1!$I$12:$I$162</c:f>
              <c:numCache>
                <c:formatCode>General</c:formatCode>
                <c:ptCount val="151"/>
                <c:pt idx="0">
                  <c:v>-335.017584270481</c:v>
                </c:pt>
                <c:pt idx="1">
                  <c:v>-399.60781446927399</c:v>
                </c:pt>
                <c:pt idx="2">
                  <c:v>-459.92085233339299</c:v>
                </c:pt>
                <c:pt idx="3">
                  <c:v>-512.89357345053395</c:v>
                </c:pt>
                <c:pt idx="4">
                  <c:v>-557.26049066071198</c:v>
                </c:pt>
                <c:pt idx="5">
                  <c:v>-593.72748795237601</c:v>
                </c:pt>
                <c:pt idx="6">
                  <c:v>-629.23655914764197</c:v>
                </c:pt>
                <c:pt idx="7">
                  <c:v>-669.35284174951596</c:v>
                </c:pt>
                <c:pt idx="8">
                  <c:v>-717.270379945851</c:v>
                </c:pt>
                <c:pt idx="9">
                  <c:v>-771.17709589814694</c:v>
                </c:pt>
                <c:pt idx="10">
                  <c:v>-828.06449924444996</c:v>
                </c:pt>
                <c:pt idx="11">
                  <c:v>-886.02960852275305</c:v>
                </c:pt>
                <c:pt idx="12">
                  <c:v>-945.78891442167503</c:v>
                </c:pt>
                <c:pt idx="13">
                  <c:v>-1009.6171085616299</c:v>
                </c:pt>
                <c:pt idx="14">
                  <c:v>-1079.8800947893101</c:v>
                </c:pt>
                <c:pt idx="15">
                  <c:v>-1157.5322190596</c:v>
                </c:pt>
                <c:pt idx="16">
                  <c:v>-1242.25816472985</c:v>
                </c:pt>
                <c:pt idx="17">
                  <c:v>-1333.4584408698399</c:v>
                </c:pt>
                <c:pt idx="18">
                  <c:v>-1430.2309929821799</c:v>
                </c:pt>
                <c:pt idx="19">
                  <c:v>-1532.01170395193</c:v>
                </c:pt>
                <c:pt idx="20">
                  <c:v>-1638.39621507222</c:v>
                </c:pt>
                <c:pt idx="21">
                  <c:v>-1749.27290518412</c:v>
                </c:pt>
                <c:pt idx="22">
                  <c:v>-1865.1809562241999</c:v>
                </c:pt>
                <c:pt idx="23">
                  <c:v>-1986.1665078216499</c:v>
                </c:pt>
                <c:pt idx="24">
                  <c:v>-2112.85318096942</c:v>
                </c:pt>
                <c:pt idx="25">
                  <c:v>-2245.7820095830398</c:v>
                </c:pt>
                <c:pt idx="26">
                  <c:v>-2385.8134310690998</c:v>
                </c:pt>
                <c:pt idx="27">
                  <c:v>-2533.9343446675898</c:v>
                </c:pt>
                <c:pt idx="28">
                  <c:v>-2690.6427287708698</c:v>
                </c:pt>
                <c:pt idx="29">
                  <c:v>-2857.1246237037099</c:v>
                </c:pt>
                <c:pt idx="30">
                  <c:v>-3034.7853532926601</c:v>
                </c:pt>
                <c:pt idx="31">
                  <c:v>-3224.8097512061699</c:v>
                </c:pt>
                <c:pt idx="32">
                  <c:v>-3429.20124140094</c:v>
                </c:pt>
                <c:pt idx="33">
                  <c:v>-3649.22281415218</c:v>
                </c:pt>
                <c:pt idx="34">
                  <c:v>-3887.6284390558098</c:v>
                </c:pt>
                <c:pt idx="35">
                  <c:v>-4147.51435844773</c:v>
                </c:pt>
                <c:pt idx="36">
                  <c:v>-4431.4898387677404</c:v>
                </c:pt>
                <c:pt idx="37">
                  <c:v>-4743.4410663844201</c:v>
                </c:pt>
                <c:pt idx="38">
                  <c:v>-5089.2637080943005</c:v>
                </c:pt>
                <c:pt idx="39">
                  <c:v>-5472.6173552453401</c:v>
                </c:pt>
                <c:pt idx="40">
                  <c:v>-5900.1728245329496</c:v>
                </c:pt>
                <c:pt idx="41">
                  <c:v>-6372.89361139434</c:v>
                </c:pt>
                <c:pt idx="42">
                  <c:v>-6890.5329482655798</c:v>
                </c:pt>
                <c:pt idx="43">
                  <c:v>-7439.16232564438</c:v>
                </c:pt>
                <c:pt idx="44">
                  <c:v>-7993.5207687615703</c:v>
                </c:pt>
                <c:pt idx="45">
                  <c:v>-8509.7279227374893</c:v>
                </c:pt>
                <c:pt idx="46">
                  <c:v>-8943.8032805809107</c:v>
                </c:pt>
                <c:pt idx="47">
                  <c:v>-9272.7261287725996</c:v>
                </c:pt>
                <c:pt idx="48">
                  <c:v>-9497.5003118526893</c:v>
                </c:pt>
                <c:pt idx="49">
                  <c:v>-9637.88401468753</c:v>
                </c:pt>
                <c:pt idx="50">
                  <c:v>-9721.6879617109807</c:v>
                </c:pt>
                <c:pt idx="51">
                  <c:v>-9770.0752526116703</c:v>
                </c:pt>
                <c:pt idx="52">
                  <c:v>-9796.8999531374102</c:v>
                </c:pt>
                <c:pt idx="53">
                  <c:v>-9812.2073351165891</c:v>
                </c:pt>
                <c:pt idx="54">
                  <c:v>-9820.7988925700502</c:v>
                </c:pt>
                <c:pt idx="55">
                  <c:v>-9825.7268679354402</c:v>
                </c:pt>
                <c:pt idx="56">
                  <c:v>-9828.4711056613796</c:v>
                </c:pt>
                <c:pt idx="57">
                  <c:v>-9830.2961528361593</c:v>
                </c:pt>
                <c:pt idx="58">
                  <c:v>-9831.4560380679104</c:v>
                </c:pt>
                <c:pt idx="59">
                  <c:v>-9832.3233712774509</c:v>
                </c:pt>
                <c:pt idx="60">
                  <c:v>-9832.9532344877407</c:v>
                </c:pt>
                <c:pt idx="61">
                  <c:v>-9833.4709298568505</c:v>
                </c:pt>
                <c:pt idx="62">
                  <c:v>-9833.9816709765</c:v>
                </c:pt>
                <c:pt idx="63">
                  <c:v>-9834.46577346095</c:v>
                </c:pt>
                <c:pt idx="64">
                  <c:v>-9835.0049500110108</c:v>
                </c:pt>
                <c:pt idx="65">
                  <c:v>-9835.6761806402192</c:v>
                </c:pt>
                <c:pt idx="66">
                  <c:v>-9836.6449303088593</c:v>
                </c:pt>
                <c:pt idx="67">
                  <c:v>-9838.2338326479694</c:v>
                </c:pt>
                <c:pt idx="68">
                  <c:v>-9840.8134578209902</c:v>
                </c:pt>
                <c:pt idx="69">
                  <c:v>-9845.4954489187603</c:v>
                </c:pt>
                <c:pt idx="70">
                  <c:v>-9853.7679290660508</c:v>
                </c:pt>
                <c:pt idx="71">
                  <c:v>-9868.0655897958695</c:v>
                </c:pt>
                <c:pt idx="72">
                  <c:v>-9892.0810633885303</c:v>
                </c:pt>
                <c:pt idx="73">
                  <c:v>-9929.7396003036501</c:v>
                </c:pt>
                <c:pt idx="74">
                  <c:v>-9981.90728987902</c:v>
                </c:pt>
                <c:pt idx="75">
                  <c:v>-10043.434964046601</c:v>
                </c:pt>
                <c:pt idx="76">
                  <c:v>-10104.2654289318</c:v>
                </c:pt>
                <c:pt idx="77">
                  <c:v>-10154.451185493601</c:v>
                </c:pt>
                <c:pt idx="78">
                  <c:v>-10190.0192836843</c:v>
                </c:pt>
                <c:pt idx="79">
                  <c:v>-10212.0393666746</c:v>
                </c:pt>
                <c:pt idx="80">
                  <c:v>-10225.525969881701</c:v>
                </c:pt>
                <c:pt idx="81">
                  <c:v>-10233.155822733899</c:v>
                </c:pt>
                <c:pt idx="82">
                  <c:v>-10237.6685811362</c:v>
                </c:pt>
                <c:pt idx="83">
                  <c:v>-10240.333355983899</c:v>
                </c:pt>
                <c:pt idx="84">
                  <c:v>-10241.9384207604</c:v>
                </c:pt>
                <c:pt idx="85">
                  <c:v>-10242.885079937099</c:v>
                </c:pt>
                <c:pt idx="86">
                  <c:v>-10243.549726077899</c:v>
                </c:pt>
                <c:pt idx="87">
                  <c:v>-10244.0154215604</c:v>
                </c:pt>
                <c:pt idx="88">
                  <c:v>-10244.3607947541</c:v>
                </c:pt>
                <c:pt idx="89">
                  <c:v>-10244.5773490431</c:v>
                </c:pt>
                <c:pt idx="90">
                  <c:v>-10244.662098749301</c:v>
                </c:pt>
                <c:pt idx="91">
                  <c:v>-10244.600773325899</c:v>
                </c:pt>
                <c:pt idx="92">
                  <c:v>-10244.287365727099</c:v>
                </c:pt>
                <c:pt idx="93">
                  <c:v>-10243.6597502735</c:v>
                </c:pt>
                <c:pt idx="94">
                  <c:v>-10242.3940546506</c:v>
                </c:pt>
                <c:pt idx="95">
                  <c:v>-10239.528536542901</c:v>
                </c:pt>
                <c:pt idx="96">
                  <c:v>-10234.5660790782</c:v>
                </c:pt>
                <c:pt idx="97">
                  <c:v>-10226.049587859001</c:v>
                </c:pt>
                <c:pt idx="98">
                  <c:v>-10210.388278296399</c:v>
                </c:pt>
                <c:pt idx="99">
                  <c:v>-10179.791074682</c:v>
                </c:pt>
                <c:pt idx="100">
                  <c:v>-10128.897915199401</c:v>
                </c:pt>
                <c:pt idx="101">
                  <c:v>-10036.806780402399</c:v>
                </c:pt>
                <c:pt idx="102">
                  <c:v>-9884.7869969654203</c:v>
                </c:pt>
                <c:pt idx="103">
                  <c:v>-9646.1722105368208</c:v>
                </c:pt>
                <c:pt idx="104">
                  <c:v>-9301.7904806092793</c:v>
                </c:pt>
                <c:pt idx="105">
                  <c:v>-8843.8843460863209</c:v>
                </c:pt>
                <c:pt idx="106">
                  <c:v>-8309.4571306417092</c:v>
                </c:pt>
                <c:pt idx="107">
                  <c:v>-7739.8557368361198</c:v>
                </c:pt>
                <c:pt idx="108">
                  <c:v>-7172.1890168580203</c:v>
                </c:pt>
                <c:pt idx="109">
                  <c:v>-6641.5625404013199</c:v>
                </c:pt>
                <c:pt idx="110">
                  <c:v>-6155.1192408572697</c:v>
                </c:pt>
                <c:pt idx="111">
                  <c:v>-5716.8839720345804</c:v>
                </c:pt>
                <c:pt idx="112">
                  <c:v>-5321.19902594831</c:v>
                </c:pt>
                <c:pt idx="113">
                  <c:v>-4966.59651336351</c:v>
                </c:pt>
                <c:pt idx="114">
                  <c:v>-4644.7569729183297</c:v>
                </c:pt>
                <c:pt idx="115">
                  <c:v>-4352.9943358447099</c:v>
                </c:pt>
                <c:pt idx="116">
                  <c:v>-4087.0758045594998</c:v>
                </c:pt>
                <c:pt idx="117">
                  <c:v>-3842.2075142062399</c:v>
                </c:pt>
                <c:pt idx="118">
                  <c:v>-3617.6932970687499</c:v>
                </c:pt>
                <c:pt idx="119">
                  <c:v>-3409.3459844384702</c:v>
                </c:pt>
                <c:pt idx="120">
                  <c:v>-3216.3828112897299</c:v>
                </c:pt>
                <c:pt idx="121">
                  <c:v>-3036.6186524149998</c:v>
                </c:pt>
                <c:pt idx="122">
                  <c:v>-2868.63819913097</c:v>
                </c:pt>
                <c:pt idx="123">
                  <c:v>-2711.1787317324702</c:v>
                </c:pt>
                <c:pt idx="124">
                  <c:v>-2563.0587605248302</c:v>
                </c:pt>
                <c:pt idx="125">
                  <c:v>-2423.5696788556802</c:v>
                </c:pt>
                <c:pt idx="126">
                  <c:v>-2291.60724544511</c:v>
                </c:pt>
                <c:pt idx="127">
                  <c:v>-2166.5660859797899</c:v>
                </c:pt>
                <c:pt idx="128">
                  <c:v>-2047.99878150372</c:v>
                </c:pt>
                <c:pt idx="129">
                  <c:v>-1934.9106730420799</c:v>
                </c:pt>
                <c:pt idx="130">
                  <c:v>-1827.39593228842</c:v>
                </c:pt>
                <c:pt idx="131">
                  <c:v>-1724.32596518175</c:v>
                </c:pt>
                <c:pt idx="132">
                  <c:v>-1625.5111409057699</c:v>
                </c:pt>
                <c:pt idx="133">
                  <c:v>-1530.81886478826</c:v>
                </c:pt>
                <c:pt idx="134">
                  <c:v>-1439.600927581</c:v>
                </c:pt>
                <c:pt idx="135">
                  <c:v>-1351.80286497103</c:v>
                </c:pt>
                <c:pt idx="136">
                  <c:v>-1266.92376722416</c:v>
                </c:pt>
                <c:pt idx="137">
                  <c:v>-1184.8082208825699</c:v>
                </c:pt>
                <c:pt idx="138">
                  <c:v>-1105.31525386311</c:v>
                </c:pt>
                <c:pt idx="139">
                  <c:v>-1028.11236169324</c:v>
                </c:pt>
                <c:pt idx="140">
                  <c:v>-953.17544532178101</c:v>
                </c:pt>
                <c:pt idx="141">
                  <c:v>-880.115090280819</c:v>
                </c:pt>
                <c:pt idx="142">
                  <c:v>-808.89034549834798</c:v>
                </c:pt>
                <c:pt idx="143">
                  <c:v>-739.34543455546702</c:v>
                </c:pt>
                <c:pt idx="144">
                  <c:v>-671.29987343158302</c:v>
                </c:pt>
                <c:pt idx="145">
                  <c:v>-604.71289495456904</c:v>
                </c:pt>
                <c:pt idx="146">
                  <c:v>-539.29350229741794</c:v>
                </c:pt>
                <c:pt idx="147">
                  <c:v>-475.08625145854103</c:v>
                </c:pt>
                <c:pt idx="148">
                  <c:v>-412.03463973015499</c:v>
                </c:pt>
                <c:pt idx="149">
                  <c:v>-349.86502302498297</c:v>
                </c:pt>
                <c:pt idx="150">
                  <c:v>-288.54730971170102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350-42FE-85CE-024CC1A73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264256"/>
        <c:axId val="252264816"/>
      </c:scatterChart>
      <c:valAx>
        <c:axId val="25226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2264816"/>
        <c:crosses val="autoZero"/>
        <c:crossBetween val="midCat"/>
      </c:valAx>
      <c:valAx>
        <c:axId val="2522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2264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402632075494492"/>
          <c:y val="0.30164300431682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7.4778922460543962E-2"/>
          <c:y val="0.18920557445772548"/>
          <c:w val="0.88145299886277295"/>
          <c:h val="0.6373496980601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Sheet1!$I$11</c:f>
              <c:strCache>
                <c:ptCount val="1"/>
                <c:pt idx="0">
                  <c:v>BY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9"/>
              <c:layout>
                <c:manualLayout>
                  <c:x val="-3.6111111111111163E-2"/>
                  <c:y val="-9.259259259259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359-4F21-8E81-87EF73348804}"/>
                </c:ext>
                <c:ext xmlns:c15="http://schemas.microsoft.com/office/drawing/2012/chart" uri="{CE6537A1-D6FC-4f65-9D91-7224C49458BB}"/>
              </c:extLst>
            </c:dLbl>
            <c:dLbl>
              <c:idx val="91"/>
              <c:layout>
                <c:manualLayout>
                  <c:x val="-8.3333333333334356E-3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359-4F21-8E81-87EF7334880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Sheet1!$H$12:$H$162</c:f>
              <c:numCache>
                <c:formatCode>General</c:formatCode>
                <c:ptCount val="151"/>
                <c:pt idx="0">
                  <c:v>-40</c:v>
                </c:pt>
                <c:pt idx="1">
                  <c:v>-39</c:v>
                </c:pt>
                <c:pt idx="2">
                  <c:v>-38</c:v>
                </c:pt>
                <c:pt idx="3">
                  <c:v>-37</c:v>
                </c:pt>
                <c:pt idx="4">
                  <c:v>-36</c:v>
                </c:pt>
                <c:pt idx="5">
                  <c:v>-35</c:v>
                </c:pt>
                <c:pt idx="6">
                  <c:v>-34</c:v>
                </c:pt>
                <c:pt idx="7">
                  <c:v>-33</c:v>
                </c:pt>
                <c:pt idx="8">
                  <c:v>-32</c:v>
                </c:pt>
                <c:pt idx="9">
                  <c:v>-31</c:v>
                </c:pt>
                <c:pt idx="10">
                  <c:v>-30</c:v>
                </c:pt>
                <c:pt idx="11">
                  <c:v>-29</c:v>
                </c:pt>
                <c:pt idx="12">
                  <c:v>-28</c:v>
                </c:pt>
                <c:pt idx="13">
                  <c:v>-27</c:v>
                </c:pt>
                <c:pt idx="14">
                  <c:v>-26</c:v>
                </c:pt>
                <c:pt idx="15">
                  <c:v>-25</c:v>
                </c:pt>
                <c:pt idx="16">
                  <c:v>-24</c:v>
                </c:pt>
                <c:pt idx="17">
                  <c:v>-23</c:v>
                </c:pt>
                <c:pt idx="18">
                  <c:v>-22</c:v>
                </c:pt>
                <c:pt idx="19">
                  <c:v>-21</c:v>
                </c:pt>
                <c:pt idx="20">
                  <c:v>-20</c:v>
                </c:pt>
                <c:pt idx="21">
                  <c:v>-19</c:v>
                </c:pt>
                <c:pt idx="22">
                  <c:v>-18</c:v>
                </c:pt>
                <c:pt idx="23">
                  <c:v>-17</c:v>
                </c:pt>
                <c:pt idx="24">
                  <c:v>-16</c:v>
                </c:pt>
                <c:pt idx="25">
                  <c:v>-15</c:v>
                </c:pt>
                <c:pt idx="26">
                  <c:v>-14</c:v>
                </c:pt>
                <c:pt idx="27">
                  <c:v>-13</c:v>
                </c:pt>
                <c:pt idx="28">
                  <c:v>-12</c:v>
                </c:pt>
                <c:pt idx="29">
                  <c:v>-11</c:v>
                </c:pt>
                <c:pt idx="30">
                  <c:v>-10</c:v>
                </c:pt>
                <c:pt idx="31">
                  <c:v>-9</c:v>
                </c:pt>
                <c:pt idx="32">
                  <c:v>-8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1</c:v>
                </c:pt>
                <c:pt idx="42">
                  <c:v>2</c:v>
                </c:pt>
                <c:pt idx="43">
                  <c:v>3</c:v>
                </c:pt>
                <c:pt idx="44">
                  <c:v>4</c:v>
                </c:pt>
                <c:pt idx="45">
                  <c:v>5</c:v>
                </c:pt>
                <c:pt idx="46">
                  <c:v>6</c:v>
                </c:pt>
                <c:pt idx="47">
                  <c:v>7</c:v>
                </c:pt>
                <c:pt idx="48">
                  <c:v>8</c:v>
                </c:pt>
                <c:pt idx="49">
                  <c:v>9</c:v>
                </c:pt>
                <c:pt idx="50">
                  <c:v>10</c:v>
                </c:pt>
                <c:pt idx="51">
                  <c:v>11</c:v>
                </c:pt>
                <c:pt idx="52">
                  <c:v>12</c:v>
                </c:pt>
                <c:pt idx="53">
                  <c:v>13</c:v>
                </c:pt>
                <c:pt idx="54">
                  <c:v>14</c:v>
                </c:pt>
                <c:pt idx="55">
                  <c:v>15</c:v>
                </c:pt>
                <c:pt idx="56">
                  <c:v>16</c:v>
                </c:pt>
                <c:pt idx="57">
                  <c:v>17</c:v>
                </c:pt>
                <c:pt idx="58">
                  <c:v>18</c:v>
                </c:pt>
                <c:pt idx="59">
                  <c:v>19</c:v>
                </c:pt>
                <c:pt idx="60">
                  <c:v>20</c:v>
                </c:pt>
                <c:pt idx="61">
                  <c:v>21</c:v>
                </c:pt>
                <c:pt idx="62">
                  <c:v>22</c:v>
                </c:pt>
                <c:pt idx="63">
                  <c:v>23</c:v>
                </c:pt>
                <c:pt idx="64">
                  <c:v>24</c:v>
                </c:pt>
                <c:pt idx="65">
                  <c:v>25</c:v>
                </c:pt>
                <c:pt idx="66">
                  <c:v>26</c:v>
                </c:pt>
                <c:pt idx="67">
                  <c:v>27</c:v>
                </c:pt>
                <c:pt idx="68">
                  <c:v>28</c:v>
                </c:pt>
                <c:pt idx="69">
                  <c:v>29</c:v>
                </c:pt>
                <c:pt idx="70">
                  <c:v>30</c:v>
                </c:pt>
                <c:pt idx="71">
                  <c:v>31</c:v>
                </c:pt>
                <c:pt idx="72">
                  <c:v>32</c:v>
                </c:pt>
                <c:pt idx="73">
                  <c:v>33</c:v>
                </c:pt>
                <c:pt idx="74">
                  <c:v>34</c:v>
                </c:pt>
                <c:pt idx="75">
                  <c:v>35</c:v>
                </c:pt>
                <c:pt idx="76">
                  <c:v>36</c:v>
                </c:pt>
                <c:pt idx="77">
                  <c:v>37</c:v>
                </c:pt>
                <c:pt idx="78">
                  <c:v>38</c:v>
                </c:pt>
                <c:pt idx="79">
                  <c:v>39</c:v>
                </c:pt>
                <c:pt idx="80">
                  <c:v>40</c:v>
                </c:pt>
                <c:pt idx="81">
                  <c:v>41</c:v>
                </c:pt>
                <c:pt idx="82">
                  <c:v>42</c:v>
                </c:pt>
                <c:pt idx="83">
                  <c:v>43</c:v>
                </c:pt>
                <c:pt idx="84">
                  <c:v>44</c:v>
                </c:pt>
                <c:pt idx="85">
                  <c:v>45</c:v>
                </c:pt>
                <c:pt idx="86">
                  <c:v>46</c:v>
                </c:pt>
                <c:pt idx="87">
                  <c:v>47</c:v>
                </c:pt>
                <c:pt idx="88">
                  <c:v>48</c:v>
                </c:pt>
                <c:pt idx="89">
                  <c:v>49</c:v>
                </c:pt>
                <c:pt idx="90">
                  <c:v>50</c:v>
                </c:pt>
                <c:pt idx="91">
                  <c:v>51</c:v>
                </c:pt>
                <c:pt idx="92">
                  <c:v>52</c:v>
                </c:pt>
                <c:pt idx="93">
                  <c:v>53</c:v>
                </c:pt>
                <c:pt idx="94">
                  <c:v>54</c:v>
                </c:pt>
                <c:pt idx="95">
                  <c:v>55</c:v>
                </c:pt>
                <c:pt idx="96">
                  <c:v>56</c:v>
                </c:pt>
                <c:pt idx="97">
                  <c:v>57</c:v>
                </c:pt>
                <c:pt idx="98">
                  <c:v>58</c:v>
                </c:pt>
                <c:pt idx="99">
                  <c:v>59</c:v>
                </c:pt>
                <c:pt idx="100">
                  <c:v>60</c:v>
                </c:pt>
                <c:pt idx="101">
                  <c:v>61</c:v>
                </c:pt>
                <c:pt idx="102">
                  <c:v>62</c:v>
                </c:pt>
                <c:pt idx="103">
                  <c:v>63</c:v>
                </c:pt>
                <c:pt idx="104">
                  <c:v>64</c:v>
                </c:pt>
                <c:pt idx="105">
                  <c:v>65</c:v>
                </c:pt>
                <c:pt idx="106">
                  <c:v>66</c:v>
                </c:pt>
                <c:pt idx="107">
                  <c:v>67</c:v>
                </c:pt>
                <c:pt idx="108">
                  <c:v>68</c:v>
                </c:pt>
                <c:pt idx="109">
                  <c:v>69</c:v>
                </c:pt>
                <c:pt idx="110">
                  <c:v>70</c:v>
                </c:pt>
                <c:pt idx="111">
                  <c:v>71</c:v>
                </c:pt>
                <c:pt idx="112">
                  <c:v>72</c:v>
                </c:pt>
                <c:pt idx="113">
                  <c:v>73</c:v>
                </c:pt>
                <c:pt idx="114">
                  <c:v>74</c:v>
                </c:pt>
                <c:pt idx="115">
                  <c:v>75</c:v>
                </c:pt>
                <c:pt idx="116">
                  <c:v>76</c:v>
                </c:pt>
                <c:pt idx="117">
                  <c:v>77</c:v>
                </c:pt>
                <c:pt idx="118">
                  <c:v>78</c:v>
                </c:pt>
                <c:pt idx="119">
                  <c:v>79</c:v>
                </c:pt>
                <c:pt idx="120">
                  <c:v>80</c:v>
                </c:pt>
                <c:pt idx="121">
                  <c:v>81</c:v>
                </c:pt>
                <c:pt idx="122">
                  <c:v>82</c:v>
                </c:pt>
                <c:pt idx="123">
                  <c:v>83</c:v>
                </c:pt>
                <c:pt idx="124">
                  <c:v>84</c:v>
                </c:pt>
                <c:pt idx="125">
                  <c:v>85</c:v>
                </c:pt>
                <c:pt idx="126">
                  <c:v>86</c:v>
                </c:pt>
                <c:pt idx="127">
                  <c:v>87</c:v>
                </c:pt>
                <c:pt idx="128">
                  <c:v>88</c:v>
                </c:pt>
                <c:pt idx="129">
                  <c:v>89</c:v>
                </c:pt>
                <c:pt idx="130">
                  <c:v>90</c:v>
                </c:pt>
                <c:pt idx="131">
                  <c:v>91</c:v>
                </c:pt>
                <c:pt idx="132">
                  <c:v>92</c:v>
                </c:pt>
                <c:pt idx="133">
                  <c:v>93</c:v>
                </c:pt>
                <c:pt idx="134">
                  <c:v>94</c:v>
                </c:pt>
                <c:pt idx="135">
                  <c:v>95</c:v>
                </c:pt>
                <c:pt idx="136">
                  <c:v>96</c:v>
                </c:pt>
                <c:pt idx="137">
                  <c:v>97</c:v>
                </c:pt>
                <c:pt idx="138">
                  <c:v>98</c:v>
                </c:pt>
                <c:pt idx="139">
                  <c:v>99</c:v>
                </c:pt>
                <c:pt idx="140">
                  <c:v>100</c:v>
                </c:pt>
                <c:pt idx="141">
                  <c:v>101</c:v>
                </c:pt>
                <c:pt idx="142">
                  <c:v>102</c:v>
                </c:pt>
                <c:pt idx="143">
                  <c:v>103</c:v>
                </c:pt>
                <c:pt idx="144">
                  <c:v>104</c:v>
                </c:pt>
                <c:pt idx="145">
                  <c:v>105</c:v>
                </c:pt>
                <c:pt idx="146">
                  <c:v>106</c:v>
                </c:pt>
                <c:pt idx="147">
                  <c:v>107</c:v>
                </c:pt>
                <c:pt idx="148">
                  <c:v>108</c:v>
                </c:pt>
                <c:pt idx="149">
                  <c:v>109</c:v>
                </c:pt>
                <c:pt idx="150">
                  <c:v>110</c:v>
                </c:pt>
              </c:numCache>
            </c:numRef>
          </c:xVal>
          <c:yVal>
            <c:numRef>
              <c:f>Sheet1!$I$12:$I$162</c:f>
              <c:numCache>
                <c:formatCode>General</c:formatCode>
                <c:ptCount val="151"/>
                <c:pt idx="0">
                  <c:v>-308.34843696375901</c:v>
                </c:pt>
                <c:pt idx="1">
                  <c:v>-369.8816075327</c:v>
                </c:pt>
                <c:pt idx="2">
                  <c:v>-429.29201263788798</c:v>
                </c:pt>
                <c:pt idx="3">
                  <c:v>-484.841683153242</c:v>
                </c:pt>
                <c:pt idx="4">
                  <c:v>-536.23661766282999</c:v>
                </c:pt>
                <c:pt idx="5">
                  <c:v>-584.22215303633504</c:v>
                </c:pt>
                <c:pt idx="6">
                  <c:v>-632.378257548703</c:v>
                </c:pt>
                <c:pt idx="7">
                  <c:v>-685.02493119213102</c:v>
                </c:pt>
                <c:pt idx="8">
                  <c:v>-744.29769277095204</c:v>
                </c:pt>
                <c:pt idx="9">
                  <c:v>-810.04049564246702</c:v>
                </c:pt>
                <c:pt idx="10">
                  <c:v>-881.18699029747904</c:v>
                </c:pt>
                <c:pt idx="11">
                  <c:v>-956.44618494604799</c:v>
                </c:pt>
                <c:pt idx="12">
                  <c:v>-1035.0516885387101</c:v>
                </c:pt>
                <c:pt idx="13">
                  <c:v>-1116.4804239238299</c:v>
                </c:pt>
                <c:pt idx="14">
                  <c:v>-1200.50668985012</c:v>
                </c:pt>
                <c:pt idx="15">
                  <c:v>-1287.34336414221</c:v>
                </c:pt>
                <c:pt idx="16">
                  <c:v>-1377.01571517051</c:v>
                </c:pt>
                <c:pt idx="17">
                  <c:v>-1469.8066700874299</c:v>
                </c:pt>
                <c:pt idx="18">
                  <c:v>-1565.98341526439</c:v>
                </c:pt>
                <c:pt idx="19">
                  <c:v>-1665.9281504794801</c:v>
                </c:pt>
                <c:pt idx="20">
                  <c:v>-1769.91948191406</c:v>
                </c:pt>
                <c:pt idx="21">
                  <c:v>-1878.43785067303</c:v>
                </c:pt>
                <c:pt idx="22">
                  <c:v>-1992.01787541616</c:v>
                </c:pt>
                <c:pt idx="23">
                  <c:v>-2111.04768325656</c:v>
                </c:pt>
                <c:pt idx="24">
                  <c:v>-2236.2414262474599</c:v>
                </c:pt>
                <c:pt idx="25">
                  <c:v>-2368.0551281203698</c:v>
                </c:pt>
                <c:pt idx="26">
                  <c:v>-2507.4326153399402</c:v>
                </c:pt>
                <c:pt idx="27">
                  <c:v>-2655.2629283054498</c:v>
                </c:pt>
                <c:pt idx="28">
                  <c:v>-2812.3921283837799</c:v>
                </c:pt>
                <c:pt idx="29">
                  <c:v>-2979.6601325187598</c:v>
                </c:pt>
                <c:pt idx="30">
                  <c:v>-3158.5147754827599</c:v>
                </c:pt>
                <c:pt idx="31">
                  <c:v>-3350.5944329450999</c:v>
                </c:pt>
                <c:pt idx="32">
                  <c:v>-3557.1101621420698</c:v>
                </c:pt>
                <c:pt idx="33">
                  <c:v>-3780.6288792366199</c:v>
                </c:pt>
                <c:pt idx="34">
                  <c:v>-4022.9826249993398</c:v>
                </c:pt>
                <c:pt idx="35">
                  <c:v>-4287.2334300891798</c:v>
                </c:pt>
                <c:pt idx="36">
                  <c:v>-4576.7493768219101</c:v>
                </c:pt>
                <c:pt idx="37">
                  <c:v>-4895.3307731882996</c:v>
                </c:pt>
                <c:pt idx="38">
                  <c:v>-5247.7070953228404</c:v>
                </c:pt>
                <c:pt idx="39">
                  <c:v>-5639.5903096861502</c:v>
                </c:pt>
                <c:pt idx="40">
                  <c:v>-6074.4354665465798</c:v>
                </c:pt>
                <c:pt idx="41">
                  <c:v>-6556.4103729080998</c:v>
                </c:pt>
                <c:pt idx="42">
                  <c:v>-7083.4905065903804</c:v>
                </c:pt>
                <c:pt idx="43">
                  <c:v>-7644.9124626671901</c:v>
                </c:pt>
                <c:pt idx="44">
                  <c:v>-8210.4976817955594</c:v>
                </c:pt>
                <c:pt idx="45">
                  <c:v>-8739.8137155640707</c:v>
                </c:pt>
                <c:pt idx="46">
                  <c:v>-9188.8813580934093</c:v>
                </c:pt>
                <c:pt idx="47">
                  <c:v>-9528.3115834365799</c:v>
                </c:pt>
                <c:pt idx="48">
                  <c:v>-9763.5963506242006</c:v>
                </c:pt>
                <c:pt idx="49">
                  <c:v>-9911.4066625635096</c:v>
                </c:pt>
                <c:pt idx="50">
                  <c:v>-10000.063209464401</c:v>
                </c:pt>
                <c:pt idx="51">
                  <c:v>-10051.3982178305</c:v>
                </c:pt>
                <c:pt idx="52">
                  <c:v>-10080.1079369704</c:v>
                </c:pt>
                <c:pt idx="53">
                  <c:v>-10096.6374288929</c:v>
                </c:pt>
                <c:pt idx="54">
                  <c:v>-10105.6687426466</c:v>
                </c:pt>
                <c:pt idx="55">
                  <c:v>-10111.0767636652</c:v>
                </c:pt>
                <c:pt idx="56">
                  <c:v>-10114.2499320224</c:v>
                </c:pt>
                <c:pt idx="57">
                  <c:v>-10116.2348069573</c:v>
                </c:pt>
                <c:pt idx="58">
                  <c:v>-10117.574978979899</c:v>
                </c:pt>
                <c:pt idx="59">
                  <c:v>-10118.545756465001</c:v>
                </c:pt>
                <c:pt idx="60">
                  <c:v>-10119.2870476404</c:v>
                </c:pt>
                <c:pt idx="61">
                  <c:v>-10119.9034673888</c:v>
                </c:pt>
                <c:pt idx="62">
                  <c:v>-10120.4550277579</c:v>
                </c:pt>
                <c:pt idx="63">
                  <c:v>-10120.9321090509</c:v>
                </c:pt>
                <c:pt idx="64">
                  <c:v>-10121.3711858564</c:v>
                </c:pt>
                <c:pt idx="65">
                  <c:v>-10121.778588545099</c:v>
                </c:pt>
                <c:pt idx="66">
                  <c:v>-10122.1630726439</c:v>
                </c:pt>
                <c:pt idx="67">
                  <c:v>-10122.5261921782</c:v>
                </c:pt>
                <c:pt idx="68">
                  <c:v>-10122.873732631</c:v>
                </c:pt>
                <c:pt idx="69">
                  <c:v>-10123.205845446701</c:v>
                </c:pt>
                <c:pt idx="70">
                  <c:v>-10123.5257599503</c:v>
                </c:pt>
                <c:pt idx="71">
                  <c:v>-10123.835545501899</c:v>
                </c:pt>
                <c:pt idx="72">
                  <c:v>-10124.1364825006</c:v>
                </c:pt>
                <c:pt idx="73">
                  <c:v>-10124.430862756901</c:v>
                </c:pt>
                <c:pt idx="74">
                  <c:v>-10124.719746432</c:v>
                </c:pt>
                <c:pt idx="75">
                  <c:v>-10125.004423648301</c:v>
                </c:pt>
                <c:pt idx="76">
                  <c:v>-10125.2851665862</c:v>
                </c:pt>
                <c:pt idx="77">
                  <c:v>-10125.561293521399</c:v>
                </c:pt>
                <c:pt idx="78">
                  <c:v>-10125.830830970701</c:v>
                </c:pt>
                <c:pt idx="79">
                  <c:v>-10126.091478615601</c:v>
                </c:pt>
                <c:pt idx="80">
                  <c:v>-10126.337368404</c:v>
                </c:pt>
                <c:pt idx="81">
                  <c:v>-10126.566342588399</c:v>
                </c:pt>
                <c:pt idx="82">
                  <c:v>-10126.7695119654</c:v>
                </c:pt>
                <c:pt idx="83">
                  <c:v>-10126.9403620009</c:v>
                </c:pt>
                <c:pt idx="84">
                  <c:v>-10127.0748195207</c:v>
                </c:pt>
                <c:pt idx="85">
                  <c:v>-10127.1660707747</c:v>
                </c:pt>
                <c:pt idx="86">
                  <c:v>-10127.2093971832</c:v>
                </c:pt>
                <c:pt idx="87">
                  <c:v>-10127.198728585599</c:v>
                </c:pt>
                <c:pt idx="88">
                  <c:v>-10127.1235234863</c:v>
                </c:pt>
                <c:pt idx="89">
                  <c:v>-10126.981281657499</c:v>
                </c:pt>
                <c:pt idx="90">
                  <c:v>-10126.758134047999</c:v>
                </c:pt>
                <c:pt idx="91">
                  <c:v>-10126.429102460899</c:v>
                </c:pt>
                <c:pt idx="92">
                  <c:v>-10125.9667034999</c:v>
                </c:pt>
                <c:pt idx="93">
                  <c:v>-10125.195219499299</c:v>
                </c:pt>
                <c:pt idx="94">
                  <c:v>-10124.249372504801</c:v>
                </c:pt>
                <c:pt idx="95">
                  <c:v>-10122.5421361301</c:v>
                </c:pt>
                <c:pt idx="96">
                  <c:v>-10119.499914052099</c:v>
                </c:pt>
                <c:pt idx="97">
                  <c:v>-10114.4962953793</c:v>
                </c:pt>
                <c:pt idx="98">
                  <c:v>-10104.8151332739</c:v>
                </c:pt>
                <c:pt idx="99">
                  <c:v>-10085.819435572201</c:v>
                </c:pt>
                <c:pt idx="100">
                  <c:v>-10046.1539373167</c:v>
                </c:pt>
                <c:pt idx="101">
                  <c:v>-9969.0270754163594</c:v>
                </c:pt>
                <c:pt idx="102">
                  <c:v>-9829.7497397698207</c:v>
                </c:pt>
                <c:pt idx="103">
                  <c:v>-9601.2017654822703</c:v>
                </c:pt>
                <c:pt idx="104">
                  <c:v>-9259.8659028739694</c:v>
                </c:pt>
                <c:pt idx="105">
                  <c:v>-8812.5991121378192</c:v>
                </c:pt>
                <c:pt idx="106">
                  <c:v>-8278.4000527073495</c:v>
                </c:pt>
                <c:pt idx="107">
                  <c:v>-7709.4083666226898</c:v>
                </c:pt>
                <c:pt idx="108">
                  <c:v>-7147.98983368683</c:v>
                </c:pt>
                <c:pt idx="109">
                  <c:v>-6617.9843235497401</c:v>
                </c:pt>
                <c:pt idx="110">
                  <c:v>-6133.2639851535396</c:v>
                </c:pt>
                <c:pt idx="111">
                  <c:v>-5695.3290639925799</c:v>
                </c:pt>
                <c:pt idx="112">
                  <c:v>-5301.1064768193701</c:v>
                </c:pt>
                <c:pt idx="113">
                  <c:v>-4946.7743982133297</c:v>
                </c:pt>
                <c:pt idx="114">
                  <c:v>-4627.0164106860102</c:v>
                </c:pt>
                <c:pt idx="115">
                  <c:v>-4336.2309281000298</c:v>
                </c:pt>
                <c:pt idx="116">
                  <c:v>-4070.5086193617099</c:v>
                </c:pt>
                <c:pt idx="117">
                  <c:v>-3827.2044965124101</c:v>
                </c:pt>
                <c:pt idx="118">
                  <c:v>-3602.9015496711299</c:v>
                </c:pt>
                <c:pt idx="119">
                  <c:v>-3395.5603493590402</c:v>
                </c:pt>
                <c:pt idx="120">
                  <c:v>-3203.2390348639001</c:v>
                </c:pt>
                <c:pt idx="121">
                  <c:v>-3023.9955672211599</c:v>
                </c:pt>
                <c:pt idx="122">
                  <c:v>-2856.4557127510102</c:v>
                </c:pt>
                <c:pt idx="123">
                  <c:v>-2699.80904334863</c:v>
                </c:pt>
                <c:pt idx="124">
                  <c:v>-2552.1603388710801</c:v>
                </c:pt>
                <c:pt idx="125">
                  <c:v>-2413.25388459841</c:v>
                </c:pt>
                <c:pt idx="126">
                  <c:v>-2281.8383234735102</c:v>
                </c:pt>
                <c:pt idx="127">
                  <c:v>-2157.38492045457</c:v>
                </c:pt>
                <c:pt idx="128">
                  <c:v>-2039.1852436347899</c:v>
                </c:pt>
                <c:pt idx="129">
                  <c:v>-1926.6540344932</c:v>
                </c:pt>
                <c:pt idx="130">
                  <c:v>-1819.2908713366901</c:v>
                </c:pt>
                <c:pt idx="131">
                  <c:v>-1716.6372931927699</c:v>
                </c:pt>
                <c:pt idx="132">
                  <c:v>-1618.3167840848</c:v>
                </c:pt>
                <c:pt idx="133">
                  <c:v>-1523.8815834239599</c:v>
                </c:pt>
                <c:pt idx="134">
                  <c:v>-1433.1424870859701</c:v>
                </c:pt>
                <c:pt idx="135">
                  <c:v>-1345.59813815657</c:v>
                </c:pt>
                <c:pt idx="136">
                  <c:v>-1261.04770423943</c:v>
                </c:pt>
                <c:pt idx="137">
                  <c:v>-1179.33943486006</c:v>
                </c:pt>
                <c:pt idx="138">
                  <c:v>-1100.10403540624</c:v>
                </c:pt>
                <c:pt idx="139">
                  <c:v>-1023.26894730963</c:v>
                </c:pt>
                <c:pt idx="140">
                  <c:v>-948.53375728594494</c:v>
                </c:pt>
                <c:pt idx="141">
                  <c:v>-875.79727111162902</c:v>
                </c:pt>
                <c:pt idx="142">
                  <c:v>-804.90043666909401</c:v>
                </c:pt>
                <c:pt idx="143">
                  <c:v>-735.62577138078404</c:v>
                </c:pt>
                <c:pt idx="144">
                  <c:v>-667.84480713456105</c:v>
                </c:pt>
                <c:pt idx="145">
                  <c:v>-601.49728719278301</c:v>
                </c:pt>
                <c:pt idx="146">
                  <c:v>-536.40201326051499</c:v>
                </c:pt>
                <c:pt idx="147">
                  <c:v>-472.46350083689299</c:v>
                </c:pt>
                <c:pt idx="148">
                  <c:v>-409.57557066474999</c:v>
                </c:pt>
                <c:pt idx="149">
                  <c:v>-347.62184248526199</c:v>
                </c:pt>
                <c:pt idx="150">
                  <c:v>-286.54837484914498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359-4F21-8E81-87EF73348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267056"/>
        <c:axId val="252267616"/>
      </c:scatterChart>
      <c:valAx>
        <c:axId val="25226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2267616"/>
        <c:crosses val="autoZero"/>
        <c:crossBetween val="midCat"/>
      </c:valAx>
      <c:valAx>
        <c:axId val="25226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2267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HR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6.8469660748433123E-2"/>
          <c:y val="0"/>
          <c:w val="0.93153033925156692"/>
          <c:h val="0.839186671566407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Researcher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B4-4524-9DDE-402EB16D16D7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associate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B4-4524-9DDE-402EB16D16D7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engineer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B4-4524-9DDE-402EB16D16D7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Post-doctor</c:v>
                </c:pt>
              </c:strCache>
            </c:strRef>
          </c:tx>
          <c:spPr>
            <a:pattFill prst="narVert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B4-4524-9DDE-402EB16D16D7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Doctor</c:v>
                </c:pt>
              </c:strCache>
            </c:strRef>
          </c:tx>
          <c:spPr>
            <a:pattFill prst="narVert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B4-4524-9DDE-402EB16D1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481615520"/>
        <c:axId val="481603760"/>
      </c:barChart>
      <c:catAx>
        <c:axId val="48161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1603760"/>
        <c:crosses val="autoZero"/>
        <c:auto val="1"/>
        <c:lblAlgn val="ctr"/>
        <c:lblOffset val="100"/>
        <c:noMultiLvlLbl val="0"/>
      </c:catAx>
      <c:valAx>
        <c:axId val="48160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161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596548551169238E-2"/>
          <c:y val="0.2330667211524802"/>
          <c:w val="0.91152785972747075"/>
          <c:h val="0.21955122864924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2024-9-27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2024-9-27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5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64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4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4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7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5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83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19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2024-9-27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2024-9-27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2024-9-27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2024-9-27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12" name="内容占位符 13"/>
          <p:cNvSpPr>
            <a:spLocks noGrp="1"/>
          </p:cNvSpPr>
          <p:nvPr>
            <p:ph sz="quarter" idx="13" hasCustomPrompt="1"/>
          </p:nvPr>
        </p:nvSpPr>
        <p:spPr>
          <a:xfrm>
            <a:off x="0" y="1329893"/>
            <a:ext cx="8783781" cy="1912071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877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2024-9-27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hart" Target="../charts/chart2.xml"/><Relationship Id="rId12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11" Type="http://schemas.openxmlformats.org/officeDocument/2006/relationships/chart" Target="../charts/chart3.xml"/><Relationship Id="rId5" Type="http://schemas.openxmlformats.org/officeDocument/2006/relationships/image" Target="../media/image10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98342" y="2219822"/>
            <a:ext cx="11484058" cy="15870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</a:rPr>
              <a:t>CEPC injection and extraction system EDR progresses</a:t>
            </a:r>
          </a:p>
          <a:p>
            <a:r>
              <a:rPr lang="en-US" altLang="zh-CN" sz="3200" dirty="0">
                <a:solidFill>
                  <a:srgbClr val="C00000"/>
                </a:solidFill>
              </a:rPr>
              <a:t> (including the kickers replacing electro-magnetic separators)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487488" y="4190691"/>
            <a:ext cx="84798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Jinhui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Chen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the CEPC injection &amp; extraction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27. Sep. 2024, CEPC Day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9"/>
    </mc:Choice>
    <mc:Fallback xmlns="">
      <p:transition spd="slow" advTm="368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BS3LSM main field horizontal field uniformity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3704" y="1052549"/>
            <a:ext cx="6378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Measurement </a:t>
            </a:r>
            <a:r>
              <a:rPr lang="zh-CN" altLang="en-US" dirty="0"/>
              <a:t> </a:t>
            </a:r>
            <a:r>
              <a:rPr lang="en-US" altLang="zh-CN" dirty="0"/>
              <a:t>data display: the bad data is location at the region which injection beam track across the slot between DT4 and 1J22 block. </a:t>
            </a:r>
          </a:p>
          <a:p>
            <a:pPr marL="0" lvl="1"/>
            <a:r>
              <a:rPr lang="en-US" altLang="zh-CN" dirty="0"/>
              <a:t>        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81851" y="2305046"/>
            <a:ext cx="6480720" cy="1618261"/>
            <a:chOff x="0" y="836712"/>
            <a:chExt cx="9108504" cy="227442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6712"/>
              <a:ext cx="9108504" cy="227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5943685" y="980729"/>
              <a:ext cx="1272306" cy="1800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箭头连接符 15"/>
          <p:cNvCxnSpPr/>
          <p:nvPr/>
        </p:nvCxnSpPr>
        <p:spPr>
          <a:xfrm flipH="1" flipV="1">
            <a:off x="5223626" y="3520812"/>
            <a:ext cx="268768" cy="374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496191" y="3935356"/>
            <a:ext cx="204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Horizontal field uniformity is bad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058439B-7356-4694-9F23-7E6155ACB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51" y="4904126"/>
            <a:ext cx="6480720" cy="150250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968375" y="1052549"/>
            <a:ext cx="5223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2D model analysis: If the overlap part is horizontal field distribution is narrow, the vertical slot between DT4 and 1J22 could significant impact the field distribution in horizontal. </a:t>
            </a:r>
          </a:p>
          <a:p>
            <a:pPr marL="0" lvl="1"/>
            <a:r>
              <a:rPr lang="en-US" altLang="zh-CN" dirty="0"/>
              <a:t> </a:t>
            </a:r>
          </a:p>
          <a:p>
            <a:pPr marL="0" lvl="1"/>
            <a:r>
              <a:rPr lang="en-US" altLang="zh-CN" dirty="0"/>
              <a:t>        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317891" y="2305046"/>
            <a:ext cx="4524592" cy="1733529"/>
            <a:chOff x="2063552" y="1838889"/>
            <a:chExt cx="6835368" cy="287250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55E30DD5-C5E0-4B59-B13C-707E202EA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3552" y="2037981"/>
              <a:ext cx="3024336" cy="1298006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A478A71E-EB02-472C-83F4-9DF890479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3552" y="3356683"/>
              <a:ext cx="3024336" cy="1289030"/>
            </a:xfrm>
            <a:prstGeom prst="rect">
              <a:avLst/>
            </a:prstGeom>
          </p:spPr>
        </p:pic>
        <p:cxnSp>
          <p:nvCxnSpPr>
            <p:cNvPr id="22" name="直接箭头连接符 21"/>
            <p:cNvCxnSpPr/>
            <p:nvPr/>
          </p:nvCxnSpPr>
          <p:spPr>
            <a:xfrm flipH="1">
              <a:off x="3671275" y="2686985"/>
              <a:ext cx="430679" cy="2206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3410208" y="2097486"/>
              <a:ext cx="2013207" cy="61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0.5mm</a:t>
              </a:r>
              <a:r>
                <a:rPr lang="zh-CN" altLang="en-US" dirty="0"/>
                <a:t> </a:t>
              </a:r>
              <a:r>
                <a:rPr lang="en-US" altLang="zh-CN" dirty="0"/>
                <a:t>slot</a:t>
              </a:r>
              <a:endParaRPr lang="zh-CN" altLang="en-US" dirty="0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93DE8EFE-5066-4FBB-AEF2-B5632A76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1642" y="1990399"/>
              <a:ext cx="3142888" cy="132769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A8472136-D7C3-4369-A203-C7D52D131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1642" y="3393010"/>
              <a:ext cx="3033432" cy="1318384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6518496" y="1838889"/>
              <a:ext cx="2380424" cy="61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Explore 25mm</a:t>
              </a:r>
              <a:endParaRPr lang="zh-CN" altLang="en-US" dirty="0"/>
            </a:p>
          </p:txBody>
        </p:sp>
        <p:cxnSp>
          <p:nvCxnSpPr>
            <p:cNvPr id="27" name="直接箭头连接符 26"/>
            <p:cNvCxnSpPr/>
            <p:nvPr/>
          </p:nvCxnSpPr>
          <p:spPr>
            <a:xfrm flipH="1">
              <a:off x="7362502" y="2345934"/>
              <a:ext cx="208459" cy="4855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 flipV="1">
              <a:off x="7570961" y="3029987"/>
              <a:ext cx="652263" cy="645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918260" y="3530076"/>
              <a:ext cx="1965487" cy="61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0.5mm</a:t>
              </a:r>
              <a:r>
                <a:rPr lang="zh-CN" altLang="en-US" dirty="0"/>
                <a:t> </a:t>
              </a:r>
              <a:r>
                <a:rPr lang="en-US" altLang="zh-CN" dirty="0"/>
                <a:t>slot</a:t>
              </a:r>
              <a:endParaRPr lang="zh-CN" altLang="en-US" dirty="0"/>
            </a:p>
          </p:txBody>
        </p:sp>
        <p:sp>
          <p:nvSpPr>
            <p:cNvPr id="30" name="右箭头 29"/>
            <p:cNvSpPr/>
            <p:nvPr/>
          </p:nvSpPr>
          <p:spPr>
            <a:xfrm>
              <a:off x="5217959" y="3170123"/>
              <a:ext cx="398335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xmlns="" id="{08172774-AE5A-4EA3-B024-2CCD355EB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831119"/>
              </p:ext>
            </p:extLst>
          </p:nvPr>
        </p:nvGraphicFramePr>
        <p:xfrm>
          <a:off x="7452707" y="3657898"/>
          <a:ext cx="3694585" cy="1824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xmlns="" id="{30883B5C-3883-4BBD-AB34-69E152A97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306787"/>
              </p:ext>
            </p:extLst>
          </p:nvPr>
        </p:nvGraphicFramePr>
        <p:xfrm>
          <a:off x="7355545" y="5173890"/>
          <a:ext cx="3725729" cy="1684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82529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IN-Vacuum LSM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46" y="246505"/>
            <a:ext cx="2843086" cy="148281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83432" y="1851731"/>
            <a:ext cx="3140285" cy="2355213"/>
            <a:chOff x="6519402" y="1952393"/>
            <a:chExt cx="2113500" cy="158512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BC7C484-04C7-4FEA-8FDA-E311EBA7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402" y="1952393"/>
              <a:ext cx="2113500" cy="1585125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6712894" y="2486940"/>
              <a:ext cx="99052" cy="102918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6568081" y="2250829"/>
              <a:ext cx="103409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 err="1">
                  <a:solidFill>
                    <a:srgbClr val="66FF33"/>
                  </a:solidFill>
                </a:rPr>
                <a:t>FeCoV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7014051" y="2653483"/>
              <a:ext cx="174017" cy="228969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111069" y="2864569"/>
              <a:ext cx="5778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Cu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7014142" y="2557100"/>
              <a:ext cx="457504" cy="0"/>
            </a:xfrm>
            <a:prstGeom prst="line">
              <a:avLst/>
            </a:prstGeom>
            <a:ln w="31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7014142" y="2589858"/>
              <a:ext cx="457504" cy="0"/>
            </a:xfrm>
            <a:prstGeom prst="line">
              <a:avLst/>
            </a:prstGeom>
            <a:ln w="31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7381577" y="2388744"/>
              <a:ext cx="0" cy="139084"/>
            </a:xfrm>
            <a:prstGeom prst="straightConnector1">
              <a:avLst/>
            </a:prstGeom>
            <a:ln w="3175">
              <a:solidFill>
                <a:srgbClr val="66FF3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7381577" y="2589858"/>
              <a:ext cx="0" cy="213665"/>
            </a:xfrm>
            <a:prstGeom prst="straightConnector1">
              <a:avLst/>
            </a:prstGeom>
            <a:ln w="3175">
              <a:solidFill>
                <a:srgbClr val="66FF3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7468533" y="2445927"/>
              <a:ext cx="74109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2mm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6821112" y="2742000"/>
              <a:ext cx="127506" cy="178294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658852" y="2839299"/>
              <a:ext cx="52921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DT4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1502" y="1068928"/>
            <a:ext cx="825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2000" b="1" dirty="0">
                <a:solidFill>
                  <a:srgbClr val="FF0000"/>
                </a:solidFill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</a:rPr>
              <a:t>final magnets for HEPS SR was applied in beam commissioning successfully in July this year.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FC225C0-D4C0-4970-AF00-4D62E17B6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3" y="1849386"/>
            <a:ext cx="2060905" cy="43914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8B901F9-B2E6-46E7-AD8B-2F67F5AF6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9"/>
          <a:stretch/>
        </p:blipFill>
        <p:spPr>
          <a:xfrm>
            <a:off x="4561988" y="1844824"/>
            <a:ext cx="4319829" cy="23552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E4DD6BE-C9CC-47EF-99E8-9F1A0E951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378190"/>
            <a:ext cx="4217782" cy="19858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3C45FCF-3143-4710-90A7-0D2562EE0980}"/>
              </a:ext>
            </a:extLst>
          </p:cNvPr>
          <p:cNvSpPr txBox="1"/>
          <p:nvPr/>
        </p:nvSpPr>
        <p:spPr>
          <a:xfrm>
            <a:off x="1473710" y="5981732"/>
            <a:ext cx="379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FF00"/>
                </a:solidFill>
              </a:rPr>
              <a:t>SR injection straight section</a:t>
            </a:r>
            <a:r>
              <a:rPr lang="zh-CN" altLang="en-US" sz="1600" dirty="0">
                <a:solidFill>
                  <a:srgbClr val="00FF00"/>
                </a:solidFill>
              </a:rPr>
              <a:t>（</a:t>
            </a:r>
            <a:r>
              <a:rPr lang="en-US" altLang="zh-CN" sz="1600" dirty="0">
                <a:solidFill>
                  <a:srgbClr val="00FF00"/>
                </a:solidFill>
              </a:rPr>
              <a:t>R03</a:t>
            </a:r>
            <a:r>
              <a:rPr lang="zh-CN" altLang="en-US" sz="1600" dirty="0">
                <a:solidFill>
                  <a:srgbClr val="00FF00"/>
                </a:solidFill>
              </a:rPr>
              <a:t>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28CBAD59-83A4-4EFA-AAE9-A46B5FF00CE9}"/>
              </a:ext>
            </a:extLst>
          </p:cNvPr>
          <p:cNvSpPr txBox="1"/>
          <p:nvPr/>
        </p:nvSpPr>
        <p:spPr>
          <a:xfrm>
            <a:off x="5674568" y="3830705"/>
            <a:ext cx="29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FF00"/>
                </a:solidFill>
              </a:rPr>
              <a:t>SR extraction LSM </a:t>
            </a:r>
            <a:endParaRPr lang="zh-CN" altLang="en-US" dirty="0">
              <a:solidFill>
                <a:srgbClr val="00FF00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A78DFD05-482A-449D-80BB-D536A9BE61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13" y="4365104"/>
            <a:ext cx="4217782" cy="198587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9CF5BE02-B590-4E60-8C5F-36A10D12C165}"/>
              </a:ext>
            </a:extLst>
          </p:cNvPr>
          <p:cNvSpPr txBox="1"/>
          <p:nvPr/>
        </p:nvSpPr>
        <p:spPr>
          <a:xfrm>
            <a:off x="5842929" y="5900674"/>
            <a:ext cx="374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FF00"/>
                </a:solidFill>
              </a:rPr>
              <a:t>SR extraction straight section</a:t>
            </a:r>
            <a:r>
              <a:rPr lang="zh-CN" altLang="en-US" sz="1600" dirty="0">
                <a:solidFill>
                  <a:srgbClr val="00FF00"/>
                </a:solidFill>
              </a:rPr>
              <a:t>（</a:t>
            </a:r>
            <a:r>
              <a:rPr lang="en-US" altLang="zh-CN" sz="1600" dirty="0">
                <a:solidFill>
                  <a:srgbClr val="00FF00"/>
                </a:solidFill>
              </a:rPr>
              <a:t>R48</a:t>
            </a:r>
            <a:r>
              <a:rPr lang="zh-CN" altLang="en-US" sz="1600" dirty="0">
                <a:solidFill>
                  <a:srgbClr val="00FF00"/>
                </a:solidFill>
              </a:rPr>
              <a:t>）</a:t>
            </a:r>
          </a:p>
        </p:txBody>
      </p:sp>
      <p:cxnSp>
        <p:nvCxnSpPr>
          <p:cNvPr id="18" name="连接符: 肘形 17">
            <a:extLst>
              <a:ext uri="{FF2B5EF4-FFF2-40B4-BE49-F238E27FC236}">
                <a16:creationId xmlns="" xmlns:a16="http://schemas.microsoft.com/office/drawing/2014/main" id="{C7A392F2-A180-4160-84DC-455AE9BF661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42368" y="5354847"/>
            <a:ext cx="2413072" cy="3193"/>
          </a:xfrm>
          <a:prstGeom prst="bentConnector3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="" xmlns:a16="http://schemas.microsoft.com/office/drawing/2014/main" id="{8655DC24-C85F-4272-8A1F-DDC9B34F1E1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52608" y="5256924"/>
            <a:ext cx="2445943" cy="1"/>
          </a:xfrm>
          <a:prstGeom prst="bentConnector3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245427" y="3345576"/>
            <a:ext cx="26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Full A:HxV=10.5mmx5mm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8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279121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There are also difficulties in processing </a:t>
            </a:r>
            <a:r>
              <a:rPr lang="en-US" altLang="zh-CN" dirty="0" err="1" smtClean="0"/>
              <a:t>FeCoV</a:t>
            </a:r>
            <a:r>
              <a:rPr lang="en-US" altLang="zh-CN" dirty="0" smtClean="0"/>
              <a:t> alloy and magnetic field measurement</a:t>
            </a:r>
          </a:p>
          <a:p>
            <a:r>
              <a:rPr lang="en-US" altLang="zh-CN" dirty="0" smtClean="0"/>
              <a:t>Other difficulties:</a:t>
            </a:r>
          </a:p>
          <a:p>
            <a:pPr lvl="1"/>
            <a:r>
              <a:rPr lang="en-US" altLang="zh-CN" dirty="0"/>
              <a:t>Processing, welding, and </a:t>
            </a:r>
            <a:r>
              <a:rPr lang="en-US" altLang="zh-CN" dirty="0" smtClean="0"/>
              <a:t>assembly of the rectangle vacuum chamber </a:t>
            </a:r>
            <a:r>
              <a:rPr lang="en-US" altLang="zh-CN" dirty="0"/>
              <a:t>and </a:t>
            </a:r>
            <a:r>
              <a:rPr lang="en-US" altLang="zh-CN" dirty="0" smtClean="0"/>
              <a:t>the transition section.  </a:t>
            </a:r>
          </a:p>
          <a:p>
            <a:pPr lvl="1"/>
            <a:r>
              <a:rPr lang="en-US" altLang="zh-CN" dirty="0" smtClean="0"/>
              <a:t>Alignment of magnet in the vacuum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Rectangle </a:t>
            </a:r>
            <a:r>
              <a:rPr lang="en-US" altLang="zh-CN" dirty="0">
                <a:solidFill>
                  <a:srgbClr val="FF0000"/>
                </a:solidFill>
              </a:rPr>
              <a:t>flange vacuum </a:t>
            </a:r>
            <a:r>
              <a:rPr lang="en-US" altLang="zh-CN" dirty="0" smtClean="0">
                <a:solidFill>
                  <a:srgbClr val="FF0000"/>
                </a:solidFill>
              </a:rPr>
              <a:t>sealing </a:t>
            </a:r>
            <a:r>
              <a:rPr lang="en-US" altLang="zh-CN" dirty="0">
                <a:solidFill>
                  <a:srgbClr val="FF0000"/>
                </a:solidFill>
              </a:rPr>
              <a:t>with </a:t>
            </a:r>
            <a:r>
              <a:rPr lang="en-US" altLang="zh-CN" dirty="0" smtClean="0">
                <a:solidFill>
                  <a:srgbClr val="FF0000"/>
                </a:solidFill>
              </a:rPr>
              <a:t>knife-edge because of flange deformation.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Experience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and Lessons of in-vacuum LSM for HEPS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137025"/>
            <a:ext cx="4527147" cy="212495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67408" y="4137025"/>
            <a:ext cx="5212776" cy="2124953"/>
            <a:chOff x="767408" y="4137025"/>
            <a:chExt cx="5212776" cy="21249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8" y="4137025"/>
              <a:ext cx="5212776" cy="2124953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V="1">
              <a:off x="4799856" y="5301208"/>
              <a:ext cx="432048" cy="426385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3352510" y="5667340"/>
              <a:ext cx="163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FF00"/>
                  </a:solidFill>
                </a:rPr>
                <a:t>Copper washer</a:t>
              </a:r>
              <a:endParaRPr lang="zh-CN" altLang="en-US" dirty="0">
                <a:solidFill>
                  <a:srgbClr val="00FF00"/>
                </a:solidFill>
              </a:endParaRPr>
            </a:p>
          </p:txBody>
        </p:sp>
        <p:cxnSp>
          <p:nvCxnSpPr>
            <p:cNvPr id="17" name="直接箭头连接符 16"/>
            <p:cNvCxnSpPr>
              <a:stCxn id="19" idx="0"/>
            </p:cNvCxnSpPr>
            <p:nvPr/>
          </p:nvCxnSpPr>
          <p:spPr>
            <a:xfrm flipV="1">
              <a:off x="2607656" y="5066538"/>
              <a:ext cx="175976" cy="554060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1991544" y="5620598"/>
              <a:ext cx="123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FF00"/>
                  </a:solidFill>
                </a:rPr>
                <a:t>Silver wire</a:t>
              </a:r>
              <a:endParaRPr lang="zh-CN" altLang="en-US" dirty="0">
                <a:solidFill>
                  <a:srgbClr val="00FF00"/>
                </a:solidFill>
              </a:endParaRPr>
            </a:p>
          </p:txBody>
        </p:sp>
        <p:cxnSp>
          <p:nvCxnSpPr>
            <p:cNvPr id="21" name="直接箭头连接符 20"/>
            <p:cNvCxnSpPr>
              <a:stCxn id="19" idx="0"/>
            </p:cNvCxnSpPr>
            <p:nvPr/>
          </p:nvCxnSpPr>
          <p:spPr>
            <a:xfrm flipV="1">
              <a:off x="2607656" y="5066538"/>
              <a:ext cx="978930" cy="554060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8256240" y="592481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FF00"/>
                </a:solidFill>
              </a:rPr>
              <a:t>一度成为</a:t>
            </a:r>
            <a:r>
              <a:rPr lang="en-US" altLang="zh-CN" dirty="0" smtClean="0">
                <a:solidFill>
                  <a:srgbClr val="00FF00"/>
                </a:solidFill>
              </a:rPr>
              <a:t>HEPS</a:t>
            </a:r>
            <a:r>
              <a:rPr lang="zh-CN" altLang="en-US" dirty="0" smtClean="0">
                <a:solidFill>
                  <a:srgbClr val="00FF00"/>
                </a:solidFill>
              </a:rPr>
              <a:t>的关键路线</a:t>
            </a:r>
            <a:endParaRPr lang="zh-CN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2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F130443A-E2C9-46C5-95F2-AB593608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84" y="1167538"/>
            <a:ext cx="11497456" cy="821301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/>
              <a:t>4-meter Laminated iron core magnet</a:t>
            </a:r>
          </a:p>
          <a:p>
            <a:r>
              <a:rPr lang="en-US" altLang="zh-CN" dirty="0"/>
              <a:t>Magnetic shielding vacuum tube: </a:t>
            </a:r>
            <a:r>
              <a:rPr lang="en-US" altLang="zh-CN" dirty="0" err="1"/>
              <a:t>Mumetal</a:t>
            </a:r>
            <a:r>
              <a:rPr lang="en-US" altLang="zh-CN" dirty="0"/>
              <a:t> (domestic brand:1j77)  + NEG coating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954E8B04-AC01-4CB3-9C99-5B2AC177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explore</a:t>
            </a:r>
            <a:r>
              <a:rPr lang="zh-C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：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4-meter In-air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LSM for LHC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B6F386B-DB1A-4E84-BF97-345C6FE0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C22A8EC-0309-4F75-AB3B-27808B0C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D9BB87D-3C39-4D08-8DFF-408C0858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08" y="1947520"/>
            <a:ext cx="2564911" cy="2638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A244F31-E513-46D6-A050-E965181A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73" y="1982924"/>
            <a:ext cx="2007353" cy="2102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4D1DC74-07F6-49AF-9C51-5157B4F28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2004728"/>
            <a:ext cx="3028415" cy="22087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869D71A-331B-47EF-9C7B-0EF001A11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465" y="4369693"/>
            <a:ext cx="4767553" cy="20008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6DBE363-A40D-4752-8045-616A01C09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208" y="4635482"/>
            <a:ext cx="2564911" cy="17635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21088989">
            <a:off x="4722758" y="5495245"/>
            <a:ext cx="4338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FF00"/>
                </a:solidFill>
              </a:rPr>
              <a:t>Need cooperation with vacuum system</a:t>
            </a:r>
            <a:endParaRPr lang="zh-CN" altLang="en-US" sz="2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03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Kickers and Pulsers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7752184" cy="1912071"/>
          </a:xfrm>
        </p:spPr>
        <p:txBody>
          <a:bodyPr>
            <a:normAutofit/>
          </a:bodyPr>
          <a:lstStyle/>
          <a:p>
            <a:r>
              <a:rPr lang="en-US" altLang="zh-CN" dirty="0"/>
              <a:t>Injection &amp; extraction system EDR progress</a:t>
            </a:r>
          </a:p>
        </p:txBody>
      </p:sp>
    </p:spTree>
    <p:extLst>
      <p:ext uri="{BB962C8B-B14F-4D97-AF65-F5344CB8AC3E}">
        <p14:creationId xmlns:p14="http://schemas.microsoft.com/office/powerpoint/2010/main" val="278572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Type and quantity of kicker and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pulser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87428"/>
              </p:ext>
            </p:extLst>
          </p:nvPr>
        </p:nvGraphicFramePr>
        <p:xfrm>
          <a:off x="174357" y="3184458"/>
          <a:ext cx="11881318" cy="32026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9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685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4301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No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Hardware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Type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Typical parameters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Unit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Number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Unit price</a:t>
                      </a:r>
                    </a:p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 (10,000 </a:t>
                      </a:r>
                      <a:r>
                        <a:rPr lang="en-US" altLang="zh-CN" sz="1200" b="1" u="none" strike="noStrike" dirty="0">
                          <a:effectLst/>
                        </a:rPr>
                        <a:t>CN</a:t>
                      </a:r>
                      <a:r>
                        <a:rPr lang="en-US" sz="1200" b="1" u="none" strike="noStrike" dirty="0">
                          <a:effectLst/>
                        </a:rPr>
                        <a:t>Y)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Total Price </a:t>
                      </a:r>
                    </a:p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(10,000 </a:t>
                      </a:r>
                      <a:r>
                        <a:rPr lang="en-US" altLang="zh-CN" sz="1200" b="1" u="none" strike="noStrike" dirty="0">
                          <a:effectLst/>
                        </a:rPr>
                        <a:t>CNY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delay-line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delay-line dipole kicker, horizontal, 0.1mrad, 0.04T·m, L=1m, B=0.04T(H),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50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1200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PFN, solid-state,440~2400ns,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2400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ferrite-core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ferrite-core dipole kicker, horizontal,0.2mrad,0.08T·m, L=1m, B=0.04T(H)，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198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half-sine wave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LC, solid-state,1360ns, </a:t>
                      </a:r>
                      <a:r>
                        <a:rPr lang="en-US" sz="1000" u="none" strike="noStrike" dirty="0" err="1">
                          <a:effectLst/>
                        </a:rPr>
                        <a:t>halfsine</a:t>
                      </a:r>
                      <a:r>
                        <a:rPr lang="en-US" sz="1000" u="none" strike="noStrike" dirty="0">
                          <a:effectLst/>
                        </a:rPr>
                        <a:t>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186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strip-line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Strip-line kicker, vertical, 46ns, L=1m,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DSRD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46ns, ±12.5kV,DSRD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402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slotted-pipe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Slotted-pipe kicker,vertical,250ns,L=0.25m,  DR beam pipe </a:t>
                      </a:r>
                      <a:r>
                        <a:rPr lang="el-GR" sz="1000" u="none" strike="noStrike" dirty="0">
                          <a:effectLst/>
                        </a:rPr>
                        <a:t>φ=30</a:t>
                      </a:r>
                      <a:r>
                        <a:rPr lang="en-US" sz="1000" u="none" strike="noStrike" dirty="0">
                          <a:effectLst/>
                        </a:rPr>
                        <a:t>mm,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solid-</a:t>
                      </a:r>
                      <a:r>
                        <a:rPr lang="en-US" sz="1000" u="none" strike="noStrike" dirty="0" err="1">
                          <a:effectLst/>
                        </a:rPr>
                        <a:t>state,inductive</a:t>
                      </a:r>
                      <a:r>
                        <a:rPr lang="en-US" sz="1000" u="none" strike="noStrike" dirty="0">
                          <a:effectLst/>
                        </a:rPr>
                        <a:t> adder, 250ns,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40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9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full-sine，L</a:t>
                      </a:r>
                      <a:r>
                        <a:rPr lang="en-US" sz="1000" u="none" strike="noStrike" dirty="0">
                          <a:effectLst/>
                        </a:rPr>
                        <a:t>=2m，150Gauss，T=25us, total length=10m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full-sine，T</a:t>
                      </a:r>
                      <a:r>
                        <a:rPr lang="en-US" sz="1000" u="none" strike="noStrike" dirty="0">
                          <a:effectLst/>
                        </a:rPr>
                        <a:t>=25us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NLK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Nonlinear kicker or pulsed </a:t>
                      </a:r>
                      <a:r>
                        <a:rPr lang="en-US" sz="1000" u="none" strike="noStrike" dirty="0" err="1">
                          <a:effectLst/>
                        </a:rPr>
                        <a:t>sextupole</a:t>
                      </a:r>
                      <a:r>
                        <a:rPr lang="en-US" sz="1000" u="none" strike="noStrike" dirty="0">
                          <a:effectLst/>
                        </a:rPr>
                        <a:t>, horizontal, 0.1mrad, 0.04T·m, L=1m,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NLK  </a:t>
                      </a:r>
                      <a:r>
                        <a:rPr lang="en-US" sz="1000" b="0" i="0" u="none" strike="noStrike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pulser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half-sine wave pulser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LC, solid-state,0.3ms, halfsine, inc. cable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Total Number: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set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price: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5386</a:t>
                      </a: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54119" y="3573016"/>
            <a:ext cx="1210549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4357" y="1072728"/>
            <a:ext cx="11754291" cy="2428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CEPC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.&amp;ext.  System, there are 6 kinds of  kicker and its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total quantity of kicker and its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CEPC is 100 sets, and the delay-line kicker and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trapezoidal wave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account for largest proportion.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26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parameters of ferrite core kickers for CEPC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951974"/>
              </p:ext>
            </p:extLst>
          </p:nvPr>
        </p:nvGraphicFramePr>
        <p:xfrm>
          <a:off x="387876" y="1570713"/>
          <a:ext cx="11054107" cy="450683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212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parameter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kicker1/CR-inj-kicker1/dump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for CR off-axis inj.</a:t>
                      </a: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）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kicker2/CR-inj-kicker2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CR on-axis inj.</a:t>
                      </a: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zh-CN" sz="16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76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Type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zh-CN" alt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 d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elay-line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lumped</a:t>
                      </a:r>
                      <a:r>
                        <a:rPr lang="en-US" altLang="zh-CN" sz="16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 parameter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 direction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Energy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GeV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angle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mrad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0.2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effective length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1+1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Integral magnetic strength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T·m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0.08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Clearance</a:t>
                      </a:r>
                      <a:r>
                        <a:rPr lang="en-US" sz="1600" b="0" kern="100" baseline="0" dirty="0">
                          <a:effectLst/>
                          <a:latin typeface="+mj-lt"/>
                        </a:rPr>
                        <a:t>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56×56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56×56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j-lt"/>
                        </a:rPr>
                        <a:t>Good</a:t>
                      </a:r>
                      <a:r>
                        <a:rPr lang="en-US" altLang="zh-CN" sz="1600" b="0" kern="100" baseline="0" dirty="0">
                          <a:effectLst/>
                          <a:latin typeface="+mj-lt"/>
                        </a:rPr>
                        <a:t> field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×50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50×50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997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Field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uniformity in good field region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Repetition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rate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Hz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1k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1k</a:t>
                      </a:r>
                      <a:endParaRPr lang="zh-CN" altLang="zh-CN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Amplitude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repeatability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jitter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Bottom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width of pulse(5%-5%)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Trapezoid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j-lt"/>
                        </a:rPr>
                        <a:t>：</a:t>
                      </a: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440~2420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Half-sine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altLang="zh-CN" sz="16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err="1">
                          <a:solidFill>
                            <a:srgbClr val="FF0000"/>
                          </a:solidFill>
                          <a:latin typeface="+mj-lt"/>
                        </a:rPr>
                        <a:t>Tr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+mj-lt"/>
                        </a:rPr>
                        <a:t>/</a:t>
                      </a:r>
                      <a:r>
                        <a:rPr lang="en-US" altLang="zh-CN" sz="1600" b="0" dirty="0" err="1">
                          <a:solidFill>
                            <a:srgbClr val="FF0000"/>
                          </a:solidFill>
                          <a:latin typeface="+mj-lt"/>
                        </a:rPr>
                        <a:t>Tf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+mj-lt"/>
                        </a:rPr>
                        <a:t>(5%-95%)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&lt;200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altLang="zh-CN" sz="16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591944" y="6167747"/>
            <a:ext cx="1759938" cy="661607"/>
            <a:chOff x="6988165" y="5614471"/>
            <a:chExt cx="2262351" cy="850476"/>
          </a:xfrm>
        </p:grpSpPr>
        <p:grpSp>
          <p:nvGrpSpPr>
            <p:cNvPr id="6" name="组合 5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连接符 6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328387" y="5670791"/>
              <a:ext cx="115212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40~2000ns</a:t>
              </a:r>
              <a:endParaRPr lang="zh-CN" altLang="en-US" sz="12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1kHz</a:t>
              </a:r>
              <a:endParaRPr lang="zh-CN" altLang="en-US" sz="12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36360" y="6094063"/>
            <a:ext cx="1080123" cy="743432"/>
            <a:chOff x="7594893" y="4385476"/>
            <a:chExt cx="424560" cy="1090018"/>
          </a:xfrm>
        </p:grpSpPr>
        <p:grpSp>
          <p:nvGrpSpPr>
            <p:cNvPr id="24" name="组合 23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连接符 24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7594893" y="5069359"/>
              <a:ext cx="424560" cy="4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1360ns,1kHz</a:t>
              </a:r>
              <a:endParaRPr lang="zh-CN" altLang="en-US" sz="1200" dirty="0"/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91344" y="1044058"/>
            <a:ext cx="11881320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2 kinds of kicker with ferrite core for trapezoid wave and half-sine wave pulsed system. </a:t>
            </a:r>
            <a:endParaRPr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9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Trapezoid wave kicker </a:t>
            </a:r>
            <a:r>
              <a:rPr lang="en-US" altLang="zh-CN" dirty="0" smtClean="0">
                <a:solidFill>
                  <a:srgbClr val="C00000"/>
                </a:solidFill>
              </a:rPr>
              <a:t>system</a:t>
            </a:r>
            <a:r>
              <a:rPr lang="zh-CN" altLang="en-US" dirty="0" smtClean="0">
                <a:solidFill>
                  <a:srgbClr val="C00000"/>
                </a:solidFill>
              </a:rPr>
              <a:t>（</a:t>
            </a:r>
            <a:r>
              <a:rPr lang="en-US" altLang="zh-CN" dirty="0">
                <a:solidFill>
                  <a:srgbClr val="C00000"/>
                </a:solidFill>
              </a:rPr>
              <a:t>No </a:t>
            </a:r>
            <a:r>
              <a:rPr lang="en-US" altLang="zh-CN" dirty="0" smtClean="0">
                <a:solidFill>
                  <a:srgbClr val="C00000"/>
                </a:solidFill>
              </a:rPr>
              <a:t>new progress</a:t>
            </a:r>
            <a:r>
              <a:rPr lang="zh-CN" altLang="en-US" dirty="0" smtClean="0">
                <a:solidFill>
                  <a:srgbClr val="C00000"/>
                </a:solidFill>
              </a:rPr>
              <a:t>）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056440" y="873252"/>
            <a:ext cx="1716190" cy="665198"/>
            <a:chOff x="6988165" y="5614471"/>
            <a:chExt cx="2109717" cy="817730"/>
          </a:xfrm>
        </p:grpSpPr>
        <p:grpSp>
          <p:nvGrpSpPr>
            <p:cNvPr id="8" name="组合 7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20" name="直接连接符 19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8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200n</a:t>
              </a:r>
              <a:r>
                <a:rPr lang="en-US" altLang="zh-CN" sz="1200" dirty="0"/>
                <a:t>s</a:t>
              </a:r>
              <a:endParaRPr lang="zh-CN" altLang="en-US" sz="1200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40~2000ns</a:t>
              </a:r>
              <a:endParaRPr lang="zh-CN" altLang="en-US" sz="10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200ns</a:t>
              </a:r>
              <a:endParaRPr lang="zh-CN" altLang="en-US" sz="1000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1kHz</a:t>
              </a:r>
              <a:endParaRPr lang="zh-CN" altLang="en-US" sz="1000" dirty="0"/>
            </a:p>
          </p:txBody>
        </p:sp>
      </p:grpSp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19505"/>
              </p:ext>
            </p:extLst>
          </p:nvPr>
        </p:nvGraphicFramePr>
        <p:xfrm>
          <a:off x="7884505" y="2469341"/>
          <a:ext cx="3977023" cy="378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6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dirty="0">
                          <a:effectLst/>
                        </a:rPr>
                        <a:t>Delay-line dipole kicker and </a:t>
                      </a:r>
                      <a:r>
                        <a:rPr lang="en-US" altLang="zh-CN" sz="1000" dirty="0" err="1">
                          <a:effectLst/>
                        </a:rPr>
                        <a:t>pulser</a:t>
                      </a:r>
                      <a:r>
                        <a:rPr lang="en-US" altLang="zh-CN" sz="100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Parameter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Value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Aperture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100 × 80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Longitudinal length of magnet cell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36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Cell number of magnet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26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impedance of magnet (Ω)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</a:rPr>
                        <a:t>12.5</a:t>
                      </a:r>
                      <a:endParaRPr lang="zh-CN" sz="1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942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mechanical 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1018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Inductance of magnet cell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56.6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inductance of magnet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1471.6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Capacitance of magnet cell (pF)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362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capacitance of magnet (</a:t>
                      </a:r>
                      <a:r>
                        <a:rPr lang="en-US" sz="1000" kern="1200" dirty="0" err="1">
                          <a:effectLst/>
                        </a:rPr>
                        <a:t>nF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9.412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Magnetic strength (</a:t>
                      </a:r>
                      <a:r>
                        <a:rPr lang="en-US" sz="1000" kern="1200" dirty="0" err="1">
                          <a:effectLst/>
                        </a:rPr>
                        <a:t>Gs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425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Exciting current of magnet (A)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2703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voltage of magnet (V)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rgbClr val="FF0000"/>
                          </a:solidFill>
                          <a:effectLst/>
                        </a:rPr>
                        <a:t>+/-16895.5</a:t>
                      </a:r>
                      <a:endParaRPr lang="zh-CN" altLang="zh-CN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en-US" altLang="zh-CN" sz="10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waveform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trapezoid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200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0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Flat-top width of pulse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40~2000 adjustable 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Filling time of magnet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117.728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of </a:t>
                      </a:r>
                      <a:r>
                        <a:rPr lang="en-US" sz="1000" kern="1200" dirty="0" err="1">
                          <a:effectLst/>
                        </a:rPr>
                        <a:t>pulser</a:t>
                      </a:r>
                      <a:r>
                        <a:rPr lang="en-US" sz="1000" kern="1200" dirty="0">
                          <a:effectLst/>
                        </a:rPr>
                        <a:t>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Repetition rate (kHz)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27" name="图片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86" y="2245709"/>
            <a:ext cx="2552449" cy="12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 descr="Diagram&#10;&#10;Description automatically generated with medium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044" y="2249519"/>
            <a:ext cx="2231431" cy="1126480"/>
          </a:xfrm>
          <a:prstGeom prst="rect">
            <a:avLst/>
          </a:prstGeom>
          <a:noFill/>
        </p:spPr>
      </p:pic>
      <p:pic>
        <p:nvPicPr>
          <p:cNvPr id="29" name="图片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235" y="2186772"/>
            <a:ext cx="2425678" cy="1333914"/>
          </a:xfrm>
          <a:prstGeom prst="rect">
            <a:avLst/>
          </a:prstGeom>
          <a:noFill/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7" y="5024495"/>
            <a:ext cx="2717562" cy="148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17" y="4864300"/>
            <a:ext cx="1409412" cy="17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 noGrp="1"/>
          </p:cNvSpPr>
          <p:nvPr>
            <p:ph idx="1"/>
          </p:nvPr>
        </p:nvSpPr>
        <p:spPr>
          <a:xfrm>
            <a:off x="135101" y="1094336"/>
            <a:ext cx="11841481" cy="1126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9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1900" b="1" dirty="0">
                <a:solidFill>
                  <a:srgbClr val="FF0000"/>
                </a:solidFill>
              </a:rPr>
              <a:t>： </a:t>
            </a:r>
            <a:endParaRPr lang="en-US" altLang="zh-CN" sz="1900" b="1" dirty="0">
              <a:solidFill>
                <a:srgbClr val="FF0000"/>
              </a:solidFill>
            </a:endParaRP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delay-line kicker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(NLK) prototype was done.</a:t>
            </a:r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magnet 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haracteristic impedance is a</a:t>
            </a:r>
            <a:r>
              <a:rPr lang="zh-CN" alt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high and volume is Large; Beam impedance issue of ceramic vacuum chamber with </a:t>
            </a:r>
            <a:r>
              <a:rPr lang="en-US" altLang="zh-CN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coating is not clear   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solid-state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prototype based on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MOSFET was done. But the pulse HV dose not meet CEPC requirement yet.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r="14996"/>
          <a:stretch>
            <a:fillRect/>
          </a:stretch>
        </p:blipFill>
        <p:spPr bwMode="auto">
          <a:xfrm>
            <a:off x="1351454" y="3603963"/>
            <a:ext cx="1673162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89" y="3579426"/>
            <a:ext cx="1476508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323" y="3579425"/>
            <a:ext cx="594457" cy="11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25" y="5000195"/>
            <a:ext cx="1230788" cy="15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052" y="4939506"/>
            <a:ext cx="2081358" cy="156034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矩形 39"/>
          <p:cNvSpPr/>
          <p:nvPr/>
        </p:nvSpPr>
        <p:spPr>
          <a:xfrm>
            <a:off x="5731223" y="5995366"/>
            <a:ext cx="1413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18-stage@800V</a:t>
            </a:r>
            <a:r>
              <a:rPr lang="zh-CN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14.2kV into 10</a:t>
            </a:r>
            <a:r>
              <a:rPr lang="el-GR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</a:t>
            </a:r>
            <a:endParaRPr lang="zh-CN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563401" y="5322870"/>
            <a:ext cx="1947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 algn="just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is lower</a:t>
            </a:r>
          </a:p>
        </p:txBody>
      </p:sp>
    </p:spTree>
    <p:extLst>
      <p:ext uri="{BB962C8B-B14F-4D97-AF65-F5344CB8AC3E}">
        <p14:creationId xmlns:p14="http://schemas.microsoft.com/office/powerpoint/2010/main" val="193866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Half-sine wave kicker system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663" y="2898788"/>
            <a:ext cx="2305430" cy="1261819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415" y="2812804"/>
            <a:ext cx="2919918" cy="16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/>
          <p:cNvSpPr/>
          <p:nvPr/>
        </p:nvSpPr>
        <p:spPr>
          <a:xfrm>
            <a:off x="164862" y="1136612"/>
            <a:ext cx="11547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1800" b="1" dirty="0">
                <a:solidFill>
                  <a:srgbClr val="FF0000"/>
                </a:solidFill>
              </a:rPr>
              <a:t>： </a:t>
            </a:r>
            <a:endParaRPr lang="en-GB" altLang="zh-CN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A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novel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 solid-state pulser circuit is proposed. (LC resonance discharge with inductive-adder  based on IGBT and </a:t>
            </a:r>
            <a:r>
              <a:rPr lang="en-US" altLang="zh-CN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SiC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-SBD) 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The IGBT module(</a:t>
            </a:r>
            <a:r>
              <a:rPr lang="en-US" altLang="zh-CN" dirty="0"/>
              <a:t>FZ600R12KS4: 1.2kV/1200A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) is adopted for its higher performance-cost ratio. </a:t>
            </a:r>
          </a:p>
        </p:txBody>
      </p:sp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000719"/>
              </p:ext>
            </p:extLst>
          </p:nvPr>
        </p:nvGraphicFramePr>
        <p:xfrm>
          <a:off x="213366" y="3159228"/>
          <a:ext cx="4291033" cy="3041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75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</a:rPr>
                        <a:t>Lumped dipole kicker </a:t>
                      </a:r>
                      <a:r>
                        <a:rPr lang="en-GB" sz="1200" dirty="0">
                          <a:effectLst/>
                        </a:rPr>
                        <a:t>Parameter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Value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Magnetic field B (T)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0.04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Inner aperture of ceramic vacuum chamber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56×56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Ceramic vacuum chamber outer aperture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85×66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6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aperture w × h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100×80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Length of magnet l (m)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Inductance of magnet L (</a:t>
                      </a:r>
                      <a:r>
                        <a:rPr lang="el-GR" sz="1200" dirty="0">
                          <a:effectLst/>
                        </a:rPr>
                        <a:t>μ</a:t>
                      </a:r>
                      <a:r>
                        <a:rPr lang="en-GB" sz="1200" dirty="0">
                          <a:effectLst/>
                        </a:rPr>
                        <a:t>H)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exercitation current I (kA)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2.6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Impedance Z (</a:t>
                      </a:r>
                      <a:r>
                        <a:rPr lang="el-GR" sz="1200" dirty="0">
                          <a:effectLst/>
                        </a:rPr>
                        <a:t>Ω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3.7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Voltage of magnet U (kV)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9.62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Pules bottom width τ</a:t>
                      </a:r>
                      <a:r>
                        <a:rPr lang="en-GB" sz="1200" dirty="0">
                          <a:effectLst/>
                        </a:rPr>
                        <a:t> (ns)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1360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Repetition rate</a:t>
                      </a:r>
                      <a:r>
                        <a:rPr lang="ja-JP" sz="1200" dirty="0">
                          <a:effectLst/>
                        </a:rPr>
                        <a:t>（</a:t>
                      </a:r>
                      <a:r>
                        <a:rPr lang="el-GR" sz="1200" dirty="0">
                          <a:effectLst/>
                        </a:rPr>
                        <a:t>Hz</a:t>
                      </a:r>
                      <a:r>
                        <a:rPr lang="ja-JP" sz="1200" dirty="0">
                          <a:effectLst/>
                        </a:rPr>
                        <a:t>）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1000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160001" y="178130"/>
            <a:ext cx="1192584" cy="768772"/>
            <a:chOff x="7644408" y="4385476"/>
            <a:chExt cx="425713" cy="1023651"/>
          </a:xfrm>
        </p:grpSpPr>
        <p:grpSp>
          <p:nvGrpSpPr>
            <p:cNvPr id="10" name="组合 9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667022" y="5160022"/>
              <a:ext cx="403099" cy="24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&lt;1360ns,1kHz</a:t>
              </a:r>
              <a:endParaRPr lang="zh-CN" altLang="en-US" sz="1000" dirty="0"/>
            </a:p>
          </p:txBody>
        </p:sp>
      </p:grpSp>
      <p:pic>
        <p:nvPicPr>
          <p:cNvPr id="29" name="Picture 2" descr="Diagram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215" y="4649184"/>
            <a:ext cx="2285640" cy="170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787" y="4447748"/>
            <a:ext cx="1223723" cy="7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58B68C9-2E51-4E06-BE06-30989BDD6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36" y="4565826"/>
            <a:ext cx="2044657" cy="184267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AC2E8BAA-F9FF-45C8-A50F-AE6EA30E35A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81" y="5291471"/>
            <a:ext cx="2127736" cy="10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2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12623" y="1072490"/>
            <a:ext cx="8671978" cy="50474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verify circuit in condition of 5 stages 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test</a:t>
            </a:r>
            <a:endParaRPr lang="en-US" altLang="zh-C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half-sine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kicker </a:t>
            </a:r>
            <a:r>
              <a:rPr lang="en-US" altLang="zh-CN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pulser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6E07A900-8AA3-4998-958F-DAAB174A911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t="6701" r="25581" b="1367"/>
          <a:stretch/>
        </p:blipFill>
        <p:spPr bwMode="auto">
          <a:xfrm>
            <a:off x="3359007" y="1909293"/>
            <a:ext cx="2391744" cy="1631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57572CE-672E-4047-A414-6F1B4A7BA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4" y="1899996"/>
            <a:ext cx="3149368" cy="1640589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9480376" y="1176180"/>
            <a:ext cx="1656184" cy="2371677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42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79" y="1758397"/>
            <a:ext cx="2615645" cy="15257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158179" y="3469003"/>
            <a:ext cx="2438616" cy="117978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 rotWithShape="1">
          <a:blip r:embed="rId8"/>
          <a:srcRect r="8335" b="5096"/>
          <a:stretch/>
        </p:blipFill>
        <p:spPr>
          <a:xfrm>
            <a:off x="210684" y="4797152"/>
            <a:ext cx="2367355" cy="1311152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445" b="1616"/>
          <a:stretch/>
        </p:blipFill>
        <p:spPr bwMode="auto">
          <a:xfrm>
            <a:off x="7248127" y="3758968"/>
            <a:ext cx="4078431" cy="234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8" b="-2264"/>
          <a:stretch/>
        </p:blipFill>
        <p:spPr bwMode="auto">
          <a:xfrm>
            <a:off x="3143672" y="3758968"/>
            <a:ext cx="3891782" cy="23739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3236983" y="3844212"/>
            <a:ext cx="2635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Load</a:t>
            </a:r>
            <a:r>
              <a:rPr lang="en-US" altLang="zh-CN" dirty="0">
                <a:solidFill>
                  <a:srgbClr val="00FF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1.3uH</a:t>
            </a:r>
            <a:r>
              <a:rPr lang="zh-CN" altLang="zh-CN" dirty="0" smtClean="0">
                <a:solidFill>
                  <a:srgbClr val="00FF00"/>
                </a:solidFill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00FF00"/>
                </a:solidFill>
                <a:cs typeface="Times New Roman" panose="02020603050405020304" pitchFamily="18" charset="0"/>
              </a:rPr>
              <a:t>Z</a:t>
            </a:r>
            <a:r>
              <a:rPr lang="en-US" altLang="zh-CN" dirty="0" smtClean="0">
                <a:solidFill>
                  <a:srgbClr val="00FF00"/>
                </a:solidFill>
                <a:cs typeface="Times New Roman" panose="02020603050405020304" pitchFamily="18" charset="0"/>
              </a:rPr>
              <a:t>=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1.18Ω</a:t>
            </a:r>
            <a:r>
              <a:rPr lang="zh-CN" altLang="zh-CN" dirty="0" smtClean="0">
                <a:solidFill>
                  <a:srgbClr val="00FF00"/>
                </a:solidFill>
                <a:cs typeface="Times New Roman" panose="02020603050405020304" pitchFamily="18" charset="0"/>
              </a:rPr>
              <a:t>）</a:t>
            </a:r>
            <a:endParaRPr lang="en-US" altLang="zh-CN" dirty="0" smtClean="0">
              <a:solidFill>
                <a:srgbClr val="00FF00"/>
              </a:solidFill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FF00"/>
                </a:solidFill>
                <a:cs typeface="Times New Roman" panose="02020603050405020304" pitchFamily="18" charset="0"/>
              </a:rPr>
              <a:t>DC=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750V</a:t>
            </a:r>
          </a:p>
          <a:p>
            <a:r>
              <a:rPr lang="en-US" altLang="zh-CN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616A</a:t>
            </a:r>
            <a:endParaRPr lang="en-US" altLang="zh-CN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Pw=</a:t>
            </a:r>
            <a:r>
              <a:rPr lang="en-US" altLang="zh-CN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715ns</a:t>
            </a:r>
            <a:endParaRPr lang="zh-CN" altLang="en-US" dirty="0">
              <a:solidFill>
                <a:srgbClr val="00FF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12000" y="3804144"/>
            <a:ext cx="3952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Load=90nH</a:t>
            </a:r>
            <a:r>
              <a:rPr lang="zh-CN" altLang="zh-CN" kern="100" dirty="0" smtClean="0">
                <a:solidFill>
                  <a:srgbClr val="00FF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 smtClean="0">
                <a:solidFill>
                  <a:srgbClr val="00FF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z=</a:t>
            </a: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0.44Ω</a:t>
            </a:r>
            <a:r>
              <a:rPr lang="zh-CN" altLang="zh-CN" kern="100" dirty="0" smtClean="0">
                <a:solidFill>
                  <a:srgbClr val="00FF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kern="100" dirty="0" smtClean="0">
              <a:solidFill>
                <a:srgbClr val="00FF00"/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kern="100" dirty="0" smtClean="0">
                <a:solidFill>
                  <a:srgbClr val="00FF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DC=</a:t>
            </a: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1000V</a:t>
            </a:r>
          </a:p>
          <a:p>
            <a:pPr indent="266700" algn="just">
              <a:spcAft>
                <a:spcPts val="0"/>
              </a:spcAft>
            </a:pPr>
            <a:r>
              <a:rPr lang="en-US" altLang="zh-CN" kern="1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=2340A</a:t>
            </a:r>
          </a:p>
          <a:p>
            <a:pPr indent="266700" algn="just">
              <a:spcAft>
                <a:spcPts val="0"/>
              </a:spcAft>
            </a:pP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Pw=250ns</a:t>
            </a:r>
          </a:p>
          <a:p>
            <a:pPr indent="266700" algn="just">
              <a:spcAft>
                <a:spcPts val="0"/>
              </a:spcAft>
            </a:pP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f=1kHz</a:t>
            </a:r>
            <a:r>
              <a:rPr lang="zh-CN" altLang="en-US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kern="100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</a:pPr>
            <a:r>
              <a:rPr lang="en-US" altLang="zh-CN" kern="1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P=1kW</a:t>
            </a:r>
            <a:endParaRPr lang="zh-CN" altLang="zh-CN" kern="100" dirty="0">
              <a:solidFill>
                <a:srgbClr val="00FF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4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11424" y="1268760"/>
            <a:ext cx="1000250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Injection &amp; extraction system EDR progress</a:t>
            </a:r>
          </a:p>
          <a:p>
            <a:pPr marL="1262063" lvl="1" indent="-533400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Septum magnet</a:t>
            </a:r>
          </a:p>
          <a:p>
            <a:pPr marL="1262063" lvl="1" indent="-533400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Half-sine wave kicker pulser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Alternative scheme of RF region beam separating system</a:t>
            </a:r>
          </a:p>
          <a:p>
            <a:pPr marL="1262063" lvl="1" indent="-533400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Ferrite-core kicker with CW square-wave power supply</a:t>
            </a:r>
          </a:p>
          <a:p>
            <a:pPr marL="1262063" lvl="1" indent="-533400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RF resonance kicker system 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8"/>
    </mc:Choice>
    <mc:Fallback xmlns="">
      <p:transition spd="slow" advTm="561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7752184" cy="191207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Alternative scheme </a:t>
            </a:r>
            <a:r>
              <a:rPr lang="en-US" altLang="zh-CN" dirty="0"/>
              <a:t>of RF region beam separating system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31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7368" y="150040"/>
            <a:ext cx="11405952" cy="72547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Alternative scheme of RF region beam separating system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9" name="组合 278"/>
          <p:cNvGrpSpPr/>
          <p:nvPr/>
        </p:nvGrpSpPr>
        <p:grpSpPr>
          <a:xfrm>
            <a:off x="7783893" y="1127967"/>
            <a:ext cx="3803442" cy="3234852"/>
            <a:chOff x="1486492" y="1127525"/>
            <a:chExt cx="5999736" cy="51028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1127525"/>
              <a:ext cx="5544616" cy="5102814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2358802" y="227687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2267744" y="242927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176686" y="2574429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104678" y="274282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032670" y="294399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989237" y="3112393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960662" y="328498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907704" y="360692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98179" y="3961631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41612" y="415860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008287" y="436510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104678" y="458112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214786" y="479715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373660" y="501317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520727" y="521967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699792" y="537321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872383" y="551723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112790" y="568029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347864" y="5795739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3573413" y="5886797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3789437" y="593975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554363" y="139372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300239" y="151221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059832" y="163832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2858666" y="177281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2646834" y="195493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2483768" y="213285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3861445" y="129733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 flipH="1" flipV="1">
              <a:off x="6554316" y="4979268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 flipH="1" flipV="1">
              <a:off x="6654899" y="4836393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 flipH="1" flipV="1">
              <a:off x="6745957" y="4681711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 flipH="1" flipV="1">
              <a:off x="6817965" y="4513312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 flipH="1" flipV="1">
              <a:off x="6899498" y="4321671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 flipH="1" flipV="1">
              <a:off x="6948264" y="4153272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 flipH="1" flipV="1">
              <a:off x="6976839" y="3980681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 flipH="1" flipV="1">
              <a:off x="6957789" y="3649216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 flipH="1" flipV="1">
              <a:off x="6938739" y="3294509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 flipH="1" flipV="1">
              <a:off x="6895306" y="3097535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 flipH="1" flipV="1">
              <a:off x="6838156" y="2891036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 flipH="1" flipV="1">
              <a:off x="6751290" y="2675012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 flipH="1" flipV="1">
              <a:off x="6641182" y="2458988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 flipH="1" flipV="1">
              <a:off x="6482308" y="2242964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 flipH="1" flipV="1">
              <a:off x="6335241" y="2036465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 flipH="1" flipV="1">
              <a:off x="6156176" y="1882924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flipH="1" flipV="1">
              <a:off x="5983585" y="1738908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 flipH="1" flipV="1">
              <a:off x="5743178" y="1575842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 flipH="1" flipV="1">
              <a:off x="5508104" y="1460401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 flipH="1" flipV="1">
              <a:off x="5282555" y="1369343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 flipH="1" flipV="1">
              <a:off x="5066531" y="1316385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 flipH="1" flipV="1">
              <a:off x="5301605" y="5862414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 flipH="1" flipV="1">
              <a:off x="5584304" y="5743922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 flipH="1" flipV="1">
              <a:off x="5834236" y="5617815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 flipH="1" flipV="1">
              <a:off x="6025877" y="5483324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 flipH="1" flipV="1">
              <a:off x="6228184" y="5310733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 flipH="1" flipV="1">
              <a:off x="6429350" y="5132809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 flipH="1" flipV="1">
              <a:off x="4994523" y="5958805"/>
              <a:ext cx="72008" cy="720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1835696" y="3248326"/>
              <a:ext cx="268982" cy="6104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35696" y="3955644"/>
              <a:ext cx="268982" cy="6104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6860168" y="3292358"/>
              <a:ext cx="268982" cy="6104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6868882" y="4005064"/>
              <a:ext cx="268982" cy="6104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1502135" y="3016002"/>
              <a:ext cx="216024" cy="494531"/>
              <a:chOff x="1475656" y="2814836"/>
              <a:chExt cx="216024" cy="639146"/>
            </a:xfrm>
          </p:grpSpPr>
          <p:cxnSp>
            <p:nvCxnSpPr>
              <p:cNvPr id="72" name="直接连接符 71"/>
              <p:cNvCxnSpPr/>
              <p:nvPr/>
            </p:nvCxnSpPr>
            <p:spPr>
              <a:xfrm>
                <a:off x="1475656" y="2814836"/>
                <a:ext cx="0" cy="2011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1475656" y="3016002"/>
                <a:ext cx="21602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1691680" y="3016002"/>
                <a:ext cx="0" cy="2323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1475656" y="3248326"/>
                <a:ext cx="21602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1475656" y="3252816"/>
                <a:ext cx="0" cy="2011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/>
            <p:cNvGrpSpPr/>
            <p:nvPr/>
          </p:nvGrpSpPr>
          <p:grpSpPr>
            <a:xfrm>
              <a:off x="1486492" y="3733415"/>
              <a:ext cx="216024" cy="494531"/>
              <a:chOff x="1475656" y="2814836"/>
              <a:chExt cx="216024" cy="639146"/>
            </a:xfrm>
          </p:grpSpPr>
          <p:cxnSp>
            <p:nvCxnSpPr>
              <p:cNvPr id="87" name="直接连接符 86"/>
              <p:cNvCxnSpPr/>
              <p:nvPr/>
            </p:nvCxnSpPr>
            <p:spPr>
              <a:xfrm>
                <a:off x="1475656" y="2814836"/>
                <a:ext cx="0" cy="20116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475656" y="3016002"/>
                <a:ext cx="21602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1691680" y="3016002"/>
                <a:ext cx="0" cy="23232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1475656" y="3248326"/>
                <a:ext cx="21602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1475656" y="3252816"/>
                <a:ext cx="0" cy="20116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合 91"/>
            <p:cNvGrpSpPr/>
            <p:nvPr/>
          </p:nvGrpSpPr>
          <p:grpSpPr>
            <a:xfrm flipH="1">
              <a:off x="7261463" y="3805423"/>
              <a:ext cx="216024" cy="494531"/>
              <a:chOff x="1475656" y="2814836"/>
              <a:chExt cx="216024" cy="639146"/>
            </a:xfrm>
          </p:grpSpPr>
          <p:cxnSp>
            <p:nvCxnSpPr>
              <p:cNvPr id="93" name="直接连接符 92"/>
              <p:cNvCxnSpPr/>
              <p:nvPr/>
            </p:nvCxnSpPr>
            <p:spPr>
              <a:xfrm>
                <a:off x="1475656" y="2814836"/>
                <a:ext cx="0" cy="2011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1475656" y="3016002"/>
                <a:ext cx="21602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1691680" y="3016002"/>
                <a:ext cx="0" cy="2323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1475656" y="3248326"/>
                <a:ext cx="21602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1475656" y="3252816"/>
                <a:ext cx="0" cy="2011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/>
            <p:cNvGrpSpPr/>
            <p:nvPr/>
          </p:nvGrpSpPr>
          <p:grpSpPr>
            <a:xfrm flipH="1">
              <a:off x="7236296" y="3062101"/>
              <a:ext cx="216024" cy="494531"/>
              <a:chOff x="1475656" y="2814836"/>
              <a:chExt cx="216024" cy="639146"/>
            </a:xfrm>
          </p:grpSpPr>
          <p:cxnSp>
            <p:nvCxnSpPr>
              <p:cNvPr id="99" name="直接连接符 98"/>
              <p:cNvCxnSpPr/>
              <p:nvPr/>
            </p:nvCxnSpPr>
            <p:spPr>
              <a:xfrm>
                <a:off x="1475656" y="2814836"/>
                <a:ext cx="0" cy="20116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>
                <a:off x="1475656" y="3016002"/>
                <a:ext cx="21602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>
                <a:off x="1691680" y="3016002"/>
                <a:ext cx="0" cy="23232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>
                <a:off x="1475656" y="3248326"/>
                <a:ext cx="21602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475656" y="3252816"/>
                <a:ext cx="0" cy="20116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文本框 131"/>
            <p:cNvSpPr txBox="1"/>
            <p:nvPr/>
          </p:nvSpPr>
          <p:spPr>
            <a:xfrm>
              <a:off x="2032670" y="3100317"/>
              <a:ext cx="1054040" cy="48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k1</a:t>
              </a:r>
              <a:endParaRPr lang="zh-CN" altLang="en-US" sz="1400" dirty="0"/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2017898" y="3812969"/>
              <a:ext cx="792089" cy="48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k2</a:t>
              </a:r>
              <a:endParaRPr lang="zh-CN" altLang="en-US" sz="1400" dirty="0"/>
            </a:p>
          </p:txBody>
        </p:sp>
        <p:sp>
          <p:nvSpPr>
            <p:cNvPr id="134" name="文本框 133"/>
            <p:cNvSpPr txBox="1"/>
            <p:nvPr/>
          </p:nvSpPr>
          <p:spPr>
            <a:xfrm>
              <a:off x="6387056" y="3883247"/>
              <a:ext cx="1099172" cy="48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k4</a:t>
              </a:r>
              <a:endParaRPr lang="zh-CN" altLang="en-US" sz="1400" dirty="0"/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6406822" y="3100317"/>
              <a:ext cx="789652" cy="48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k3</a:t>
              </a:r>
              <a:endParaRPr lang="zh-CN" altLang="en-US" sz="1400" dirty="0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2521974" y="3463160"/>
              <a:ext cx="3892649" cy="1647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/>
            <p:nvPr/>
          </p:nvCxnSpPr>
          <p:spPr>
            <a:xfrm>
              <a:off x="3642619" y="4321164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V="1">
              <a:off x="3638809" y="4319676"/>
              <a:ext cx="501143" cy="14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4139952" y="4321164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文本框 159"/>
            <p:cNvSpPr txBox="1"/>
            <p:nvPr/>
          </p:nvSpPr>
          <p:spPr>
            <a:xfrm>
              <a:off x="3024616" y="3805901"/>
              <a:ext cx="896595" cy="388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165us</a:t>
              </a:r>
              <a:endParaRPr lang="zh-CN" altLang="en-US" sz="1000" dirty="0"/>
            </a:p>
          </p:txBody>
        </p:sp>
        <p:sp>
          <p:nvSpPr>
            <p:cNvPr id="161" name="文本框 160"/>
            <p:cNvSpPr txBox="1"/>
            <p:nvPr/>
          </p:nvSpPr>
          <p:spPr>
            <a:xfrm>
              <a:off x="4038697" y="3787150"/>
              <a:ext cx="877213" cy="388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165us</a:t>
              </a:r>
              <a:endParaRPr lang="zh-CN" altLang="en-US" sz="1000" dirty="0"/>
            </a:p>
          </p:txBody>
        </p:sp>
        <p:cxnSp>
          <p:nvCxnSpPr>
            <p:cNvPr id="174" name="直接连接符 173"/>
            <p:cNvCxnSpPr/>
            <p:nvPr/>
          </p:nvCxnSpPr>
          <p:spPr>
            <a:xfrm>
              <a:off x="3111468" y="4508027"/>
              <a:ext cx="529722" cy="79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4141050" y="4504057"/>
              <a:ext cx="529722" cy="79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4667819" y="4313902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 flipV="1">
              <a:off x="4667819" y="4312414"/>
              <a:ext cx="501143" cy="14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5168962" y="4313902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5169493" y="4496912"/>
              <a:ext cx="529722" cy="79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组合 217"/>
            <p:cNvGrpSpPr/>
            <p:nvPr/>
          </p:nvGrpSpPr>
          <p:grpSpPr>
            <a:xfrm>
              <a:off x="3080000" y="4062482"/>
              <a:ext cx="2647621" cy="202546"/>
              <a:chOff x="3080000" y="4062482"/>
              <a:chExt cx="2647621" cy="202546"/>
            </a:xfrm>
          </p:grpSpPr>
          <p:cxnSp>
            <p:nvCxnSpPr>
              <p:cNvPr id="184" name="直接连接符 183"/>
              <p:cNvCxnSpPr/>
              <p:nvPr/>
            </p:nvCxnSpPr>
            <p:spPr>
              <a:xfrm>
                <a:off x="4156348" y="4071232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/>
            </p:nvCxnSpPr>
            <p:spPr>
              <a:xfrm flipV="1">
                <a:off x="4156348" y="4069744"/>
                <a:ext cx="501143" cy="1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/>
            </p:nvCxnSpPr>
            <p:spPr>
              <a:xfrm>
                <a:off x="4657491" y="4071232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/>
            </p:nvCxnSpPr>
            <p:spPr>
              <a:xfrm>
                <a:off x="3629007" y="4258095"/>
                <a:ext cx="529722" cy="79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/>
            </p:nvCxnSpPr>
            <p:spPr>
              <a:xfrm>
                <a:off x="4658589" y="4254125"/>
                <a:ext cx="529722" cy="79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/>
            </p:nvCxnSpPr>
            <p:spPr>
              <a:xfrm>
                <a:off x="5185358" y="4063970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/>
            </p:nvCxnSpPr>
            <p:spPr>
              <a:xfrm flipV="1">
                <a:off x="5185358" y="4062482"/>
                <a:ext cx="501143" cy="1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/>
            </p:nvCxnSpPr>
            <p:spPr>
              <a:xfrm>
                <a:off x="5686501" y="4063970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/>
            </p:nvCxnSpPr>
            <p:spPr>
              <a:xfrm flipV="1">
                <a:off x="5689435" y="4251469"/>
                <a:ext cx="38186" cy="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/>
              <p:cNvCxnSpPr/>
              <p:nvPr/>
            </p:nvCxnSpPr>
            <p:spPr>
              <a:xfrm>
                <a:off x="3632086" y="4074660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/>
            </p:nvCxnSpPr>
            <p:spPr>
              <a:xfrm flipV="1">
                <a:off x="3134753" y="4077072"/>
                <a:ext cx="501143" cy="1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/>
            </p:nvCxnSpPr>
            <p:spPr>
              <a:xfrm>
                <a:off x="3135650" y="4077072"/>
                <a:ext cx="0" cy="1879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/>
            </p:nvCxnSpPr>
            <p:spPr>
              <a:xfrm>
                <a:off x="3080000" y="4262575"/>
                <a:ext cx="63307" cy="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直接连接符 204"/>
            <p:cNvCxnSpPr/>
            <p:nvPr/>
          </p:nvCxnSpPr>
          <p:spPr>
            <a:xfrm>
              <a:off x="4150699" y="4565256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flipV="1">
              <a:off x="4149019" y="4559700"/>
              <a:ext cx="508248" cy="269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4651842" y="4565256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3624079" y="4752119"/>
              <a:ext cx="529722" cy="79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 flipV="1">
              <a:off x="4643073" y="4744585"/>
              <a:ext cx="533346" cy="356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5181572" y="4557994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 flipV="1">
              <a:off x="5176419" y="4552438"/>
              <a:ext cx="494566" cy="726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5670985" y="4557994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 flipV="1">
              <a:off x="5673919" y="4745493"/>
              <a:ext cx="38186" cy="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3627158" y="4568684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 flipV="1">
              <a:off x="3129825" y="4571096"/>
              <a:ext cx="501143" cy="14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3130722" y="4571096"/>
              <a:ext cx="0" cy="18795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3075072" y="4756599"/>
              <a:ext cx="63307" cy="4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 flipH="1">
              <a:off x="3624079" y="4251469"/>
              <a:ext cx="5735" cy="859219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flipH="1">
              <a:off x="4151033" y="4253565"/>
              <a:ext cx="4650" cy="891502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文本框 218"/>
            <p:cNvSpPr txBox="1"/>
            <p:nvPr/>
          </p:nvSpPr>
          <p:spPr>
            <a:xfrm>
              <a:off x="2725780" y="3979920"/>
              <a:ext cx="832702" cy="48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k1</a:t>
              </a:r>
              <a:endParaRPr lang="zh-CN" altLang="en-US" sz="1400" dirty="0"/>
            </a:p>
          </p:txBody>
        </p:sp>
        <p:sp>
          <p:nvSpPr>
            <p:cNvPr id="223" name="文本框 222"/>
            <p:cNvSpPr txBox="1"/>
            <p:nvPr/>
          </p:nvSpPr>
          <p:spPr>
            <a:xfrm>
              <a:off x="2726540" y="4250611"/>
              <a:ext cx="926531" cy="486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k2</a:t>
              </a:r>
              <a:endParaRPr lang="zh-CN" altLang="en-US" sz="1400" dirty="0"/>
            </a:p>
          </p:txBody>
        </p:sp>
        <p:sp>
          <p:nvSpPr>
            <p:cNvPr id="224" name="文本框 223"/>
            <p:cNvSpPr txBox="1"/>
            <p:nvPr/>
          </p:nvSpPr>
          <p:spPr>
            <a:xfrm>
              <a:off x="2729157" y="4527614"/>
              <a:ext cx="910124" cy="48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k3</a:t>
              </a:r>
              <a:endParaRPr lang="zh-CN" altLang="en-US" sz="1400" dirty="0"/>
            </a:p>
          </p:txBody>
        </p:sp>
        <p:sp>
          <p:nvSpPr>
            <p:cNvPr id="225" name="文本框 224"/>
            <p:cNvSpPr txBox="1"/>
            <p:nvPr/>
          </p:nvSpPr>
          <p:spPr>
            <a:xfrm>
              <a:off x="2730544" y="4765036"/>
              <a:ext cx="868367" cy="48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k4</a:t>
              </a:r>
              <a:endParaRPr lang="zh-CN" altLang="en-US" sz="1400" dirty="0"/>
            </a:p>
          </p:txBody>
        </p:sp>
        <p:cxnSp>
          <p:nvCxnSpPr>
            <p:cNvPr id="226" name="直接连接符 225"/>
            <p:cNvCxnSpPr/>
            <p:nvPr/>
          </p:nvCxnSpPr>
          <p:spPr>
            <a:xfrm>
              <a:off x="3641528" y="4819850"/>
              <a:ext cx="497961" cy="4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 flipV="1">
              <a:off x="3086710" y="4998503"/>
              <a:ext cx="556842" cy="13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>
              <a:off x="4130942" y="4996523"/>
              <a:ext cx="529722" cy="7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>
              <a:off x="4662863" y="4803792"/>
              <a:ext cx="0" cy="1879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 flipV="1">
              <a:off x="4657711" y="4805702"/>
              <a:ext cx="509092" cy="32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>
              <a:off x="5166804" y="4808944"/>
              <a:ext cx="0" cy="1879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flipH="1">
              <a:off x="4650201" y="4246848"/>
              <a:ext cx="5735" cy="859219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flipH="1">
              <a:off x="5178999" y="4233783"/>
              <a:ext cx="5735" cy="859219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5163361" y="4991954"/>
              <a:ext cx="529722" cy="7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flipV="1">
              <a:off x="3641506" y="4822743"/>
              <a:ext cx="496" cy="1796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 flipV="1">
              <a:off x="4139127" y="4818812"/>
              <a:ext cx="825" cy="1731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文本框 273"/>
            <p:cNvSpPr txBox="1"/>
            <p:nvPr/>
          </p:nvSpPr>
          <p:spPr>
            <a:xfrm>
              <a:off x="3526327" y="3987194"/>
              <a:ext cx="863259" cy="3884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165us</a:t>
              </a:r>
              <a:endParaRPr lang="zh-CN" altLang="en-US" sz="1000" dirty="0"/>
            </a:p>
          </p:txBody>
        </p:sp>
        <p:sp>
          <p:nvSpPr>
            <p:cNvPr id="278" name="文本框 277"/>
            <p:cNvSpPr txBox="1"/>
            <p:nvPr/>
          </p:nvSpPr>
          <p:spPr>
            <a:xfrm>
              <a:off x="3322334" y="5175896"/>
              <a:ext cx="2905849" cy="48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CW=3.03kHz, 50%</a:t>
              </a:r>
              <a:endParaRPr lang="zh-CN" altLang="en-US" sz="14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1303" y="1057671"/>
            <a:ext cx="73427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Motivations</a:t>
            </a:r>
            <a:r>
              <a:rPr lang="zh-CN" altLang="en-US" sz="1600" dirty="0"/>
              <a:t>：</a:t>
            </a:r>
            <a:r>
              <a:rPr lang="en-US" altLang="zh-CN" sz="1600" dirty="0"/>
              <a:t>The adverse issues of DC HV as high as hundred kV and beam impedance of the electrostatic separator are inevitable 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alternative scheme was proposed first in 2019. Similar idea was found in ILC head-on-collision option scheme*</a:t>
            </a:r>
            <a:r>
              <a:rPr lang="zh-CN" altLang="en-US" sz="1600" dirty="0"/>
              <a:t>（</a:t>
            </a:r>
            <a:r>
              <a:rPr lang="en-US" altLang="zh-CN" sz="1600" dirty="0"/>
              <a:t>EPAC2006</a:t>
            </a:r>
            <a:r>
              <a:rPr lang="zh-CN" altLang="en-US" sz="1600" dirty="0"/>
              <a:t>，</a:t>
            </a:r>
            <a:r>
              <a:rPr lang="en-US" altLang="zh-CN" sz="1600" dirty="0"/>
              <a:t>TESLA-scheme is electrostatic-separator</a:t>
            </a:r>
            <a:r>
              <a:rPr lang="zh-CN" altLang="en-US" sz="1600" dirty="0"/>
              <a:t>）</a:t>
            </a:r>
            <a:r>
              <a:rPr lang="en-US" altLang="zh-CN" sz="1600" dirty="0"/>
              <a:t>.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In Higgs mode</a:t>
            </a:r>
            <a:r>
              <a:rPr lang="zh-CN" altLang="en-US" sz="1600" dirty="0"/>
              <a:t>，</a:t>
            </a:r>
            <a:r>
              <a:rPr lang="en-US" altLang="zh-CN" sz="1600" dirty="0"/>
              <a:t>e- /e+ beams only fill half ring respectively. So, it is possible to separate beams by kickers.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Compared with static-electrical separator,  kicker magnet is stronger and contributes lower beam impedance.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4 sets of kicker locate at both sides of RF region, K1</a:t>
            </a:r>
            <a:r>
              <a:rPr lang="zh-CN" altLang="en-US" sz="1600" dirty="0"/>
              <a:t> </a:t>
            </a:r>
            <a:r>
              <a:rPr lang="en-US" altLang="zh-CN" sz="1600" dirty="0"/>
              <a:t>and k4 applied for e+ beam,K2 and K3 applied for e- beam;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waveform of kicker pulsers is square wave with  duty cycle of 50%, pulse width of 165 us and frequency of 3.03 kHz;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phase difference between K1 (K3) and K2(K4) is </a:t>
            </a:r>
            <a:r>
              <a:rPr lang="el-GR" altLang="zh-CN" sz="1600" dirty="0"/>
              <a:t>π</a:t>
            </a:r>
            <a:r>
              <a:rPr lang="en-US" altLang="zh-CN" sz="1600" dirty="0"/>
              <a:t>.</a:t>
            </a:r>
            <a:endParaRPr lang="zh-CN" altLang="en-US" sz="1600" dirty="0"/>
          </a:p>
        </p:txBody>
      </p:sp>
      <p:grpSp>
        <p:nvGrpSpPr>
          <p:cNvPr id="156" name="组合 155"/>
          <p:cNvGrpSpPr/>
          <p:nvPr/>
        </p:nvGrpSpPr>
        <p:grpSpPr>
          <a:xfrm>
            <a:off x="1996692" y="4633951"/>
            <a:ext cx="3424483" cy="838046"/>
            <a:chOff x="569572" y="1204013"/>
            <a:chExt cx="3424483" cy="838046"/>
          </a:xfrm>
        </p:grpSpPr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277" y="1596452"/>
              <a:ext cx="2192738" cy="445607"/>
            </a:xfrm>
            <a:prstGeom prst="rect">
              <a:avLst/>
            </a:prstGeom>
          </p:spPr>
        </p:pic>
        <p:grpSp>
          <p:nvGrpSpPr>
            <p:cNvPr id="158" name="组合 157"/>
            <p:cNvGrpSpPr/>
            <p:nvPr/>
          </p:nvGrpSpPr>
          <p:grpSpPr>
            <a:xfrm>
              <a:off x="569572" y="1204013"/>
              <a:ext cx="3424483" cy="435186"/>
              <a:chOff x="569572" y="1204013"/>
              <a:chExt cx="3424483" cy="435186"/>
            </a:xfrm>
          </p:grpSpPr>
          <p:sp>
            <p:nvSpPr>
              <p:cNvPr id="159" name="矩形 158"/>
              <p:cNvSpPr/>
              <p:nvPr/>
            </p:nvSpPr>
            <p:spPr>
              <a:xfrm>
                <a:off x="1566090" y="1204014"/>
                <a:ext cx="291598" cy="2427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2460207" y="1204013"/>
                <a:ext cx="291598" cy="2427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3" name="直接连接符 162"/>
              <p:cNvCxnSpPr/>
              <p:nvPr/>
            </p:nvCxnSpPr>
            <p:spPr>
              <a:xfrm flipH="1">
                <a:off x="2751805" y="1347222"/>
                <a:ext cx="124225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/>
            </p:nvCxnSpPr>
            <p:spPr>
              <a:xfrm flipH="1">
                <a:off x="1857688" y="1347222"/>
                <a:ext cx="602519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/>
            </p:nvCxnSpPr>
            <p:spPr>
              <a:xfrm flipH="1">
                <a:off x="1209616" y="1347222"/>
                <a:ext cx="354473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/>
            </p:nvCxnSpPr>
            <p:spPr>
              <a:xfrm flipH="1">
                <a:off x="1040283" y="1347222"/>
                <a:ext cx="178592" cy="226862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 flipH="1">
                <a:off x="685810" y="1574084"/>
                <a:ext cx="354473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 flipH="1">
                <a:off x="569572" y="1347222"/>
                <a:ext cx="64004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>
                <a:stCxn id="197" idx="3"/>
              </p:cNvCxnSpPr>
              <p:nvPr/>
            </p:nvCxnSpPr>
            <p:spPr>
              <a:xfrm flipH="1" flipV="1">
                <a:off x="2865801" y="1347222"/>
                <a:ext cx="268289" cy="7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/>
            </p:nvCxnSpPr>
            <p:spPr>
              <a:xfrm>
                <a:off x="3145570" y="1336831"/>
                <a:ext cx="208754" cy="21793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/>
            </p:nvCxnSpPr>
            <p:spPr>
              <a:xfrm>
                <a:off x="3354324" y="1554762"/>
                <a:ext cx="340299" cy="1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>
                <a:off x="2119908" y="1344772"/>
                <a:ext cx="340299" cy="1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/>
            </p:nvCxnSpPr>
            <p:spPr>
              <a:xfrm flipH="1">
                <a:off x="1857688" y="1351128"/>
                <a:ext cx="354473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/>
            </p:nvCxnSpPr>
            <p:spPr>
              <a:xfrm>
                <a:off x="644440" y="1352794"/>
                <a:ext cx="340299" cy="1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/>
            </p:nvCxnSpPr>
            <p:spPr>
              <a:xfrm flipH="1">
                <a:off x="3510777" y="1351128"/>
                <a:ext cx="354473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文本框 176"/>
              <p:cNvSpPr txBox="1"/>
              <p:nvPr/>
            </p:nvSpPr>
            <p:spPr>
              <a:xfrm>
                <a:off x="1531587" y="1213721"/>
                <a:ext cx="4150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RFC</a:t>
                </a:r>
                <a:endParaRPr lang="zh-CN" altLang="en-US" sz="1000" dirty="0"/>
              </a:p>
            </p:txBody>
          </p:sp>
          <p:sp>
            <p:nvSpPr>
              <p:cNvPr id="178" name="文本框 177"/>
              <p:cNvSpPr txBox="1"/>
              <p:nvPr/>
            </p:nvSpPr>
            <p:spPr>
              <a:xfrm>
                <a:off x="2413911" y="1213721"/>
                <a:ext cx="4150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RFC</a:t>
                </a:r>
                <a:endParaRPr lang="zh-CN" altLang="en-US" sz="1000" dirty="0"/>
              </a:p>
            </p:txBody>
          </p:sp>
          <p:sp>
            <p:nvSpPr>
              <p:cNvPr id="197" name="矩形 196"/>
              <p:cNvSpPr/>
              <p:nvPr/>
            </p:nvSpPr>
            <p:spPr>
              <a:xfrm>
                <a:off x="2865800" y="1263187"/>
                <a:ext cx="268290" cy="168219"/>
              </a:xfrm>
              <a:prstGeom prst="rect">
                <a:avLst/>
              </a:prstGeom>
              <a:no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7"/>
              <p:cNvSpPr/>
              <p:nvPr/>
            </p:nvSpPr>
            <p:spPr>
              <a:xfrm>
                <a:off x="1215529" y="1269279"/>
                <a:ext cx="268290" cy="168219"/>
              </a:xfrm>
              <a:prstGeom prst="rect">
                <a:avLst/>
              </a:prstGeom>
              <a:no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文本框 198"/>
              <p:cNvSpPr txBox="1"/>
              <p:nvPr/>
            </p:nvSpPr>
            <p:spPr>
              <a:xfrm>
                <a:off x="1196679" y="1392978"/>
                <a:ext cx="4150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K2</a:t>
                </a:r>
                <a:endParaRPr lang="zh-CN" altLang="en-US" sz="1000" dirty="0"/>
              </a:p>
            </p:txBody>
          </p:sp>
          <p:sp>
            <p:nvSpPr>
              <p:cNvPr id="200" name="文本框 199"/>
              <p:cNvSpPr txBox="1"/>
              <p:nvPr/>
            </p:nvSpPr>
            <p:spPr>
              <a:xfrm>
                <a:off x="2845383" y="1377252"/>
                <a:ext cx="4150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K1</a:t>
                </a:r>
                <a:endParaRPr lang="zh-CN" altLang="en-US" sz="1000" dirty="0"/>
              </a:p>
            </p:txBody>
          </p:sp>
          <p:cxnSp>
            <p:nvCxnSpPr>
              <p:cNvPr id="201" name="直接连接符 200"/>
              <p:cNvCxnSpPr/>
              <p:nvPr/>
            </p:nvCxnSpPr>
            <p:spPr>
              <a:xfrm>
                <a:off x="1431606" y="1345936"/>
                <a:ext cx="127385" cy="190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3" name="表格 2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231876"/>
              </p:ext>
            </p:extLst>
          </p:nvPr>
        </p:nvGraphicFramePr>
        <p:xfrm>
          <a:off x="7504909" y="4658974"/>
          <a:ext cx="4078853" cy="1875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4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7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72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5411">
                <a:tc>
                  <a:txBody>
                    <a:bodyPr/>
                    <a:lstStyle/>
                    <a:p>
                      <a:pPr algn="l" fontAlgn="b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Kicker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Septa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>
                          <a:effectLst/>
                        </a:rPr>
                        <a:t>Integrated</a:t>
                      </a:r>
                      <a:r>
                        <a:rPr lang="en-US" altLang="zh-CN" sz="1200" b="1" u="none" strike="noStrike" baseline="0" dirty="0">
                          <a:effectLst/>
                        </a:rPr>
                        <a:t> strength </a:t>
                      </a:r>
                      <a:r>
                        <a:rPr lang="en-US" sz="1200" b="1" u="none" strike="noStrike" dirty="0">
                          <a:effectLst/>
                        </a:rPr>
                        <a:t>BL [T*m]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0.1624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>
                          <a:effectLst/>
                        </a:rPr>
                        <a:t>1.4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>
                          <a:effectLst/>
                        </a:rPr>
                        <a:t>Strength</a:t>
                      </a:r>
                      <a:r>
                        <a:rPr lang="en-US" altLang="zh-CN" sz="1200" b="1" u="none" strike="noStrike" baseline="0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B [</a:t>
                      </a:r>
                      <a:r>
                        <a:rPr lang="en-US" sz="1200" b="1" u="none" strike="noStrike" dirty="0" err="1">
                          <a:effectLst/>
                        </a:rPr>
                        <a:t>Guass</a:t>
                      </a:r>
                      <a:r>
                        <a:rPr lang="en-US" sz="1200" b="1" u="none" strike="noStrike" dirty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203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1000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20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>
                          <a:effectLst/>
                        </a:rPr>
                        <a:t>Effective length</a:t>
                      </a:r>
                      <a:r>
                        <a:rPr lang="en-US" altLang="zh-CN" sz="1200" b="1" u="none" strike="noStrike" baseline="0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Leff</a:t>
                      </a:r>
                      <a:r>
                        <a:rPr lang="en-US" sz="1200" b="1" u="none" strike="noStrike" dirty="0">
                          <a:effectLst/>
                        </a:rPr>
                        <a:t> [m]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>
                          <a:effectLst/>
                        </a:rPr>
                        <a:t>14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Half width of good</a:t>
                      </a:r>
                      <a:r>
                        <a:rPr lang="en-US" sz="1200" b="1" u="none" strike="noStrike" baseline="0" dirty="0">
                          <a:effectLst/>
                        </a:rPr>
                        <a:t> field region </a:t>
                      </a:r>
                      <a:r>
                        <a:rPr lang="en-US" sz="1200" b="1" u="none" strike="noStrike" dirty="0" err="1">
                          <a:effectLst/>
                        </a:rPr>
                        <a:t>Hgf</a:t>
                      </a:r>
                      <a:r>
                        <a:rPr lang="en-US" sz="1200" b="1" u="none" strike="noStrike" dirty="0">
                          <a:effectLst/>
                        </a:rPr>
                        <a:t>/</a:t>
                      </a:r>
                      <a:r>
                        <a:rPr lang="en-US" sz="1200" b="1" u="none" strike="noStrike" dirty="0" err="1">
                          <a:effectLst/>
                        </a:rPr>
                        <a:t>Vgf</a:t>
                      </a:r>
                      <a:r>
                        <a:rPr lang="en-US" sz="1200" b="1" u="none" strike="noStrike" baseline="0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[mm]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10.1/3.8</a:t>
                      </a:r>
                    </a:p>
                    <a:p>
                      <a:pPr algn="ctr" fontAlgn="b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5E-4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18.9/3.8</a:t>
                      </a:r>
                    </a:p>
                    <a:p>
                      <a:pPr algn="ctr" fontAlgn="b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5E-4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564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200" b="1" u="none" strike="noStrike" dirty="0">
                          <a:effectLst/>
                        </a:rPr>
                        <a:t>Half width of beam</a:t>
                      </a:r>
                      <a:r>
                        <a:rPr lang="en-US" altLang="zh-CN" sz="1200" b="1" u="none" strike="noStrike" baseline="0" dirty="0">
                          <a:effectLst/>
                        </a:rPr>
                        <a:t> stay clear </a:t>
                      </a:r>
                      <a:endParaRPr lang="en-US" sz="1200" b="1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Hbsc</a:t>
                      </a:r>
                      <a:r>
                        <a:rPr lang="en-US" sz="1200" b="1" u="none" strike="noStrike" dirty="0">
                          <a:effectLst/>
                        </a:rPr>
                        <a:t>/</a:t>
                      </a:r>
                      <a:r>
                        <a:rPr lang="en-US" sz="1200" b="1" u="none" strike="noStrike" dirty="0" err="1">
                          <a:effectLst/>
                        </a:rPr>
                        <a:t>Vbsc</a:t>
                      </a:r>
                      <a:r>
                        <a:rPr lang="en-US" sz="1200" b="1" u="none" strike="noStrike" dirty="0">
                          <a:effectLst/>
                        </a:rPr>
                        <a:t> [mm]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9.6/3.6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9.2/3.6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Septum</a:t>
                      </a:r>
                      <a:r>
                        <a:rPr lang="en-US" sz="1200" b="1" u="none" strike="noStrike" baseline="0" dirty="0">
                          <a:effectLst/>
                        </a:rPr>
                        <a:t> width </a:t>
                      </a:r>
                      <a:r>
                        <a:rPr lang="en-US" sz="1200" b="1" u="none" strike="noStrike" dirty="0" err="1">
                          <a:effectLst/>
                        </a:rPr>
                        <a:t>width</a:t>
                      </a:r>
                      <a:r>
                        <a:rPr lang="en-US" sz="1200" b="1" u="none" strike="noStrike" dirty="0">
                          <a:effectLst/>
                        </a:rPr>
                        <a:t> [mm]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>
                          <a:effectLst/>
                        </a:rPr>
                        <a:t>-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6" name="组合 65"/>
          <p:cNvGrpSpPr/>
          <p:nvPr/>
        </p:nvGrpSpPr>
        <p:grpSpPr>
          <a:xfrm>
            <a:off x="1400037" y="5464939"/>
            <a:ext cx="5024067" cy="1194882"/>
            <a:chOff x="54043" y="5030850"/>
            <a:chExt cx="5024067" cy="1194882"/>
          </a:xfrm>
        </p:grpSpPr>
        <p:grpSp>
          <p:nvGrpSpPr>
            <p:cNvPr id="255" name="组合 254"/>
            <p:cNvGrpSpPr/>
            <p:nvPr/>
          </p:nvGrpSpPr>
          <p:grpSpPr>
            <a:xfrm>
              <a:off x="54043" y="5030850"/>
              <a:ext cx="5024067" cy="1194882"/>
              <a:chOff x="855642" y="2297919"/>
              <a:chExt cx="6857291" cy="1630881"/>
            </a:xfrm>
          </p:grpSpPr>
          <p:grpSp>
            <p:nvGrpSpPr>
              <p:cNvPr id="256" name="组合 255"/>
              <p:cNvGrpSpPr/>
              <p:nvPr/>
            </p:nvGrpSpPr>
            <p:grpSpPr>
              <a:xfrm>
                <a:off x="855642" y="2446513"/>
                <a:ext cx="6857291" cy="1482287"/>
                <a:chOff x="1027077" y="3015238"/>
                <a:chExt cx="6857291" cy="1482287"/>
              </a:xfrm>
            </p:grpSpPr>
            <p:grpSp>
              <p:nvGrpSpPr>
                <p:cNvPr id="259" name="组合 258"/>
                <p:cNvGrpSpPr/>
                <p:nvPr/>
              </p:nvGrpSpPr>
              <p:grpSpPr>
                <a:xfrm>
                  <a:off x="1027077" y="3015238"/>
                  <a:ext cx="6857291" cy="1401576"/>
                  <a:chOff x="1027077" y="3015238"/>
                  <a:chExt cx="6857291" cy="1401576"/>
                </a:xfrm>
              </p:grpSpPr>
              <p:cxnSp>
                <p:nvCxnSpPr>
                  <p:cNvPr id="261" name="直接连接符 260"/>
                  <p:cNvCxnSpPr/>
                  <p:nvPr/>
                </p:nvCxnSpPr>
                <p:spPr>
                  <a:xfrm>
                    <a:off x="1403648" y="3645024"/>
                    <a:ext cx="6480720" cy="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2" name="矩形 261"/>
                  <p:cNvSpPr/>
                  <p:nvPr/>
                </p:nvSpPr>
                <p:spPr>
                  <a:xfrm>
                    <a:off x="2411760" y="3284984"/>
                    <a:ext cx="864096" cy="7200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3" name="矩形 262"/>
                  <p:cNvSpPr/>
                  <p:nvPr/>
                </p:nvSpPr>
                <p:spPr>
                  <a:xfrm>
                    <a:off x="2411760" y="3861048"/>
                    <a:ext cx="864096" cy="7200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5" name="直接连接符 264"/>
                  <p:cNvCxnSpPr>
                    <a:endCxn id="260" idx="3"/>
                  </p:cNvCxnSpPr>
                  <p:nvPr/>
                </p:nvCxnSpPr>
                <p:spPr>
                  <a:xfrm>
                    <a:off x="2433753" y="3648435"/>
                    <a:ext cx="2786319" cy="32680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6" name="矩形 265"/>
                  <p:cNvSpPr/>
                  <p:nvPr/>
                </p:nvSpPr>
                <p:spPr>
                  <a:xfrm>
                    <a:off x="4355976" y="3767278"/>
                    <a:ext cx="813406" cy="45719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67" name="直接连接符 266"/>
                  <p:cNvCxnSpPr/>
                  <p:nvPr/>
                </p:nvCxnSpPr>
                <p:spPr>
                  <a:xfrm>
                    <a:off x="5220072" y="3977168"/>
                    <a:ext cx="1574078" cy="43964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8" name="文本框 267"/>
                  <p:cNvSpPr txBox="1"/>
                  <p:nvPr/>
                </p:nvSpPr>
                <p:spPr>
                  <a:xfrm>
                    <a:off x="2172932" y="3948063"/>
                    <a:ext cx="1447273" cy="420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dirty="0"/>
                      <a:t>kickers</a:t>
                    </a:r>
                    <a:endParaRPr lang="zh-CN" altLang="en-US" sz="1400" dirty="0"/>
                  </a:p>
                </p:txBody>
              </p:sp>
              <p:sp>
                <p:nvSpPr>
                  <p:cNvPr id="269" name="文本框 268"/>
                  <p:cNvSpPr txBox="1"/>
                  <p:nvPr/>
                </p:nvSpPr>
                <p:spPr>
                  <a:xfrm>
                    <a:off x="4135814" y="3015238"/>
                    <a:ext cx="1599595" cy="420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DC </a:t>
                    </a:r>
                    <a:r>
                      <a:rPr lang="en-US" altLang="zh-CN" sz="1400" dirty="0" err="1"/>
                      <a:t>septas</a:t>
                    </a:r>
                    <a:endParaRPr lang="zh-CN" altLang="en-US" sz="1400" dirty="0"/>
                  </a:p>
                </p:txBody>
              </p:sp>
              <p:cxnSp>
                <p:nvCxnSpPr>
                  <p:cNvPr id="270" name="直接箭头连接符 269"/>
                  <p:cNvCxnSpPr/>
                  <p:nvPr/>
                </p:nvCxnSpPr>
                <p:spPr>
                  <a:xfrm>
                    <a:off x="6394431" y="4302388"/>
                    <a:ext cx="246841" cy="7193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1" name="椭圆 270"/>
                  <p:cNvSpPr/>
                  <p:nvPr/>
                </p:nvSpPr>
                <p:spPr>
                  <a:xfrm flipV="1">
                    <a:off x="1438484" y="3608302"/>
                    <a:ext cx="197378" cy="8893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2" name="椭圆 271"/>
                  <p:cNvSpPr/>
                  <p:nvPr/>
                </p:nvSpPr>
                <p:spPr>
                  <a:xfrm flipV="1">
                    <a:off x="4555814" y="3861379"/>
                    <a:ext cx="197378" cy="8893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3" name="椭圆 272"/>
                  <p:cNvSpPr/>
                  <p:nvPr/>
                </p:nvSpPr>
                <p:spPr>
                  <a:xfrm flipV="1">
                    <a:off x="6002837" y="3603966"/>
                    <a:ext cx="197378" cy="88938"/>
                  </a:xfrm>
                  <a:prstGeom prst="ellipse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75" name="直接箭头连接符 274"/>
                  <p:cNvCxnSpPr/>
                  <p:nvPr/>
                </p:nvCxnSpPr>
                <p:spPr>
                  <a:xfrm>
                    <a:off x="1635862" y="3645024"/>
                    <a:ext cx="288032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直接箭头连接符 275"/>
                  <p:cNvCxnSpPr/>
                  <p:nvPr/>
                </p:nvCxnSpPr>
                <p:spPr>
                  <a:xfrm flipH="1">
                    <a:off x="5786813" y="3645024"/>
                    <a:ext cx="197377" cy="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7" name="文本框 276"/>
                  <p:cNvSpPr txBox="1"/>
                  <p:nvPr/>
                </p:nvSpPr>
                <p:spPr>
                  <a:xfrm>
                    <a:off x="1027077" y="3252247"/>
                    <a:ext cx="1957550" cy="378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rgbClr val="FF0000"/>
                        </a:solidFill>
                      </a:rPr>
                      <a:t>Last e+ Bunch</a:t>
                    </a:r>
                    <a:endParaRPr lang="zh-CN" alt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0" name="文本框 279"/>
                  <p:cNvSpPr txBox="1"/>
                  <p:nvPr/>
                </p:nvSpPr>
                <p:spPr>
                  <a:xfrm>
                    <a:off x="5481250" y="3197952"/>
                    <a:ext cx="1840865" cy="378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rgbClr val="0000FF"/>
                        </a:solidFill>
                      </a:rPr>
                      <a:t>First e- Bunch</a:t>
                    </a:r>
                    <a:endParaRPr lang="zh-CN" altLang="en-US" sz="1200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81" name="椭圆 280"/>
                  <p:cNvSpPr/>
                  <p:nvPr/>
                </p:nvSpPr>
                <p:spPr>
                  <a:xfrm flipV="1">
                    <a:off x="7389635" y="3600555"/>
                    <a:ext cx="197378" cy="88938"/>
                  </a:xfrm>
                  <a:prstGeom prst="ellipse">
                    <a:avLst/>
                  </a:prstGeom>
                  <a:solidFill>
                    <a:srgbClr val="0000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2" name="椭圆 281"/>
                  <p:cNvSpPr/>
                  <p:nvPr/>
                </p:nvSpPr>
                <p:spPr>
                  <a:xfrm flipV="1">
                    <a:off x="2891699" y="3666411"/>
                    <a:ext cx="197378" cy="8893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3" name="椭圆 282"/>
                  <p:cNvSpPr/>
                  <p:nvPr/>
                </p:nvSpPr>
                <p:spPr>
                  <a:xfrm flipV="1">
                    <a:off x="6012160" y="4183403"/>
                    <a:ext cx="197378" cy="88938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60" name="矩形 259"/>
                <p:cNvSpPr/>
                <p:nvPr/>
              </p:nvSpPr>
              <p:spPr>
                <a:xfrm>
                  <a:off x="4283968" y="3452957"/>
                  <a:ext cx="936104" cy="104456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57" name="直接连接符 256"/>
              <p:cNvCxnSpPr/>
              <p:nvPr/>
            </p:nvCxnSpPr>
            <p:spPr>
              <a:xfrm>
                <a:off x="1752459" y="3074372"/>
                <a:ext cx="529355" cy="192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文本框 257"/>
              <p:cNvSpPr txBox="1"/>
              <p:nvPr/>
            </p:nvSpPr>
            <p:spPr>
              <a:xfrm>
                <a:off x="2391260" y="2297919"/>
                <a:ext cx="636753" cy="42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k1</a:t>
                </a:r>
                <a:endParaRPr lang="zh-CN" altLang="en-US" sz="1400" dirty="0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121795" y="5780588"/>
              <a:ext cx="10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Top view</a:t>
              </a:r>
              <a:endParaRPr lang="zh-CN" altLang="en-US" sz="1400" dirty="0"/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7697359" y="4698047"/>
            <a:ext cx="1802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Yiwei</a:t>
            </a:r>
            <a:r>
              <a:rPr lang="en-US" altLang="zh-CN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Wang</a:t>
            </a:r>
            <a:endParaRPr lang="zh-CN" alt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805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Ferrite-core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kicker with CW 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square-wave power supply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0" name="Line 65"/>
          <p:cNvSpPr>
            <a:spLocks noChangeShapeType="1"/>
          </p:cNvSpPr>
          <p:nvPr/>
        </p:nvSpPr>
        <p:spPr bwMode="auto">
          <a:xfrm>
            <a:off x="2810818" y="1728665"/>
            <a:ext cx="4729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35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2359"/>
              </p:ext>
            </p:extLst>
          </p:nvPr>
        </p:nvGraphicFramePr>
        <p:xfrm>
          <a:off x="5015880" y="3140968"/>
          <a:ext cx="6192688" cy="341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6780"/>
                <a:gridCol w="1955908"/>
              </a:tblGrid>
              <a:tr h="173990"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Parameters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Kicker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Integrated strength BL [T*m]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0.1624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Strength B [Guass]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Total effective length Leff [m]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Size of core window w×h [mm]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19685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90×70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Length of a piece of magnet [mm]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19685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1000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462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Exciting current [A]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1131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49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Inductance of magnet of a piece of magnet [μH]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49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Width of pulse[μs]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165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49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Frequency[Hz]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3.03k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Rise/fall time of [μs]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Voltage of coil [kV]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1.8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Flatness of pulse flat-top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?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085">
                <a:tc>
                  <a:txBody>
                    <a:bodyPr/>
                    <a:lstStyle/>
                    <a:p>
                      <a:pPr marL="66675" indent="36830"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Long term stability of amplitude of square-wave 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75" indent="2286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? 40ppm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30" y="3741290"/>
            <a:ext cx="4015065" cy="2213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312622" y="1072490"/>
            <a:ext cx="10247873" cy="163643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 smtClean="0"/>
              <a:t>The bandwidth of fast corrector power supply for HEPS is 1kHz</a:t>
            </a:r>
          </a:p>
          <a:p>
            <a:r>
              <a:rPr lang="en-US" altLang="zh-CN" dirty="0" smtClean="0"/>
              <a:t>CW HF</a:t>
            </a:r>
            <a:r>
              <a:rPr lang="zh-CN" altLang="en-US" dirty="0" smtClean="0"/>
              <a:t>（</a:t>
            </a:r>
            <a:r>
              <a:rPr lang="en-US" altLang="zh-CN" dirty="0" smtClean="0"/>
              <a:t>3kHz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square-wave power supply</a:t>
            </a:r>
            <a:endParaRPr lang="en-US" altLang="zh-CN" dirty="0"/>
          </a:p>
          <a:p>
            <a:pPr lvl="1"/>
            <a:r>
              <a:rPr lang="en-US" altLang="zh-CN" dirty="0" smtClean="0"/>
              <a:t>Circuit topology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Multi-level </a:t>
            </a:r>
            <a:r>
              <a:rPr lang="en-US" altLang="zh-CN" dirty="0"/>
              <a:t>technology</a:t>
            </a:r>
          </a:p>
          <a:p>
            <a:pPr lvl="1"/>
            <a:r>
              <a:rPr lang="en-US" altLang="zh-CN" dirty="0" smtClean="0"/>
              <a:t>Feedback control</a:t>
            </a:r>
            <a:r>
              <a:rPr lang="zh-CN" altLang="en-US" dirty="0" smtClean="0"/>
              <a:t>：</a:t>
            </a:r>
            <a:r>
              <a:rPr lang="en-US" altLang="zh-CN" dirty="0" smtClean="0"/>
              <a:t>digital control</a:t>
            </a:r>
          </a:p>
          <a:p>
            <a:pPr lvl="1"/>
            <a:r>
              <a:rPr lang="en-US" altLang="zh-CN" dirty="0" smtClean="0"/>
              <a:t>Kicker magnet preliminary design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ferrite core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in-air</a:t>
            </a:r>
            <a:r>
              <a:rPr lang="zh-CN" altLang="en-US" dirty="0" smtClean="0"/>
              <a:t>，</a:t>
            </a:r>
            <a:r>
              <a:rPr lang="en-US" altLang="zh-CN" dirty="0" smtClean="0"/>
              <a:t>ceramic vacuum chamber with metallic coating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32" y="1317381"/>
            <a:ext cx="3384312" cy="6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Resonance kicker scheme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73398" y="1137343"/>
            <a:ext cx="8661880" cy="1427561"/>
            <a:chOff x="1773398" y="1137343"/>
            <a:chExt cx="8661880" cy="1427561"/>
          </a:xfrm>
        </p:grpSpPr>
        <p:grpSp>
          <p:nvGrpSpPr>
            <p:cNvPr id="181" name="组合 180"/>
            <p:cNvGrpSpPr/>
            <p:nvPr/>
          </p:nvGrpSpPr>
          <p:grpSpPr>
            <a:xfrm>
              <a:off x="1773398" y="1332461"/>
              <a:ext cx="8661880" cy="771264"/>
              <a:chOff x="179603" y="1566756"/>
              <a:chExt cx="8661880" cy="771264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5213290" y="1566756"/>
                <a:ext cx="2275797" cy="771264"/>
                <a:chOff x="2162547" y="1730950"/>
                <a:chExt cx="4207722" cy="771264"/>
              </a:xfrm>
            </p:grpSpPr>
            <p:grpSp>
              <p:nvGrpSpPr>
                <p:cNvPr id="76" name="组合 75"/>
                <p:cNvGrpSpPr/>
                <p:nvPr/>
              </p:nvGrpSpPr>
              <p:grpSpPr>
                <a:xfrm>
                  <a:off x="2162547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85" name="任意多边形 84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任意多边形 85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7" name="任意多边形 86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8" name="任意多边形 87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9" name="任意多边形 88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0" name="任意多边形 89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79" name="任意多边形 78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0" name="任意多边形 79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任意多边形 80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2" name="任意多边形 81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3" name="任意多边形 82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4" name="任意多边形 83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91" name="组合 90"/>
                <p:cNvGrpSpPr/>
                <p:nvPr/>
              </p:nvGrpSpPr>
              <p:grpSpPr>
                <a:xfrm>
                  <a:off x="3562303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92" name="组合 91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00" name="任意多边形 99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1" name="任意多边形 100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2" name="任意多边形 101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3" name="任意多边形 102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4" name="任意多边形 103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5" name="任意多边形 104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93" name="组合 92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94" name="任意多边形 93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5" name="任意多边形 94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6" name="任意多边形 95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7" name="任意多边形 96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8" name="任意多边形 97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9" name="任意多边形 98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06" name="组合 105"/>
                <p:cNvGrpSpPr/>
                <p:nvPr/>
              </p:nvGrpSpPr>
              <p:grpSpPr>
                <a:xfrm>
                  <a:off x="4966729" y="1743807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07" name="组合 106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15" name="任意多边形 114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6" name="任意多边形 115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7" name="任意多边形 116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8" name="任意多边形 117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9" name="任意多边形 118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0" name="任意多边形 119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08" name="组合 107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09" name="任意多边形 108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0" name="任意多边形 109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1" name="任意多边形 110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2" name="任意多边形 111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3" name="任意多边形 112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4" name="任意多边形 113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22" name="组合 121"/>
              <p:cNvGrpSpPr/>
              <p:nvPr/>
            </p:nvGrpSpPr>
            <p:grpSpPr>
              <a:xfrm>
                <a:off x="616034" y="1566756"/>
                <a:ext cx="2275797" cy="771264"/>
                <a:chOff x="2162547" y="1730950"/>
                <a:chExt cx="4207722" cy="771264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2162547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54" name="组合 153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62" name="任意多边形 161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3" name="任意多边形 162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4" name="任意多边形 163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5" name="任意多边形 164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6" name="任意多边形 165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7" name="任意多边形 166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55" name="组合 154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56" name="任意多边形 155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7" name="任意多边形 156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8" name="任意多边形 157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9" name="任意多边形 158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0" name="任意多边形 159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1" name="任意多边形 160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24" name="组合 123"/>
                <p:cNvGrpSpPr/>
                <p:nvPr/>
              </p:nvGrpSpPr>
              <p:grpSpPr>
                <a:xfrm>
                  <a:off x="3562303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40" name="组合 139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48" name="任意多边形 147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9" name="任意多边形 148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0" name="任意多边形 149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1" name="任意多边形 150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2" name="任意多边形 151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3" name="任意多边形 152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41" name="组合 140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42" name="任意多边形 141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3" name="任意多边形 142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4" name="任意多边形 143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5" name="任意多边形 144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6" name="任意多边形 145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7" name="任意多边形 146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25" name="组合 124"/>
                <p:cNvGrpSpPr/>
                <p:nvPr/>
              </p:nvGrpSpPr>
              <p:grpSpPr>
                <a:xfrm>
                  <a:off x="4966729" y="1743807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26" name="组合 125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34" name="任意多边形 133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5" name="任意多边形 134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6" name="任意多边形 135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7" name="任意多边形 136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8" name="任意多边形 137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9" name="任意多边形 138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27" name="组合 126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28" name="任意多边形 127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9" name="任意多边形 128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0" name="任意多边形 129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1" name="任意多边形 130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2" name="任意多边形 131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3" name="任意多边形 132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cxnSp>
            <p:nvCxnSpPr>
              <p:cNvPr id="169" name="直接连接符 168"/>
              <p:cNvCxnSpPr/>
              <p:nvPr/>
            </p:nvCxnSpPr>
            <p:spPr>
              <a:xfrm flipV="1">
                <a:off x="179603" y="1971673"/>
                <a:ext cx="403749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>
                <a:off x="2905542" y="1951970"/>
                <a:ext cx="23084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>
                <a:off x="7489087" y="1958816"/>
                <a:ext cx="13523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直接连接符 184"/>
            <p:cNvCxnSpPr/>
            <p:nvPr/>
          </p:nvCxnSpPr>
          <p:spPr>
            <a:xfrm>
              <a:off x="2224065" y="1260453"/>
              <a:ext cx="1659" cy="144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2278116" y="1260453"/>
              <a:ext cx="1659" cy="144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箭头连接符 189"/>
            <p:cNvCxnSpPr/>
            <p:nvPr/>
          </p:nvCxnSpPr>
          <p:spPr>
            <a:xfrm>
              <a:off x="2022190" y="1316848"/>
              <a:ext cx="20187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箭头连接符 190"/>
            <p:cNvCxnSpPr/>
            <p:nvPr/>
          </p:nvCxnSpPr>
          <p:spPr>
            <a:xfrm flipH="1">
              <a:off x="2298377" y="1317418"/>
              <a:ext cx="202818" cy="8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文本框 195"/>
            <p:cNvSpPr txBox="1"/>
            <p:nvPr/>
          </p:nvSpPr>
          <p:spPr>
            <a:xfrm>
              <a:off x="2300105" y="1137343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680ns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98" name="直接连接符 197"/>
            <p:cNvCxnSpPr/>
            <p:nvPr/>
          </p:nvCxnSpPr>
          <p:spPr>
            <a:xfrm>
              <a:off x="2177147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箭头连接符 198"/>
            <p:cNvCxnSpPr/>
            <p:nvPr/>
          </p:nvCxnSpPr>
          <p:spPr>
            <a:xfrm>
              <a:off x="2183534" y="2276872"/>
              <a:ext cx="230209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4499337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文本框 201"/>
            <p:cNvSpPr txBox="1"/>
            <p:nvPr/>
          </p:nvSpPr>
          <p:spPr>
            <a:xfrm>
              <a:off x="3046166" y="2095217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165us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203" name="直接连接符 202"/>
            <p:cNvCxnSpPr/>
            <p:nvPr/>
          </p:nvCxnSpPr>
          <p:spPr>
            <a:xfrm>
              <a:off x="6809256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/>
            <p:cNvCxnSpPr/>
            <p:nvPr/>
          </p:nvCxnSpPr>
          <p:spPr>
            <a:xfrm>
              <a:off x="4505259" y="2276872"/>
              <a:ext cx="230209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文本框 204"/>
            <p:cNvSpPr txBox="1"/>
            <p:nvPr/>
          </p:nvSpPr>
          <p:spPr>
            <a:xfrm>
              <a:off x="5376107" y="2095217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165us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90793" y="2623599"/>
            <a:ext cx="679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 FEL beam separating system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35" y="3185345"/>
            <a:ext cx="2850697" cy="19779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7851"/>
          <a:stretch/>
        </p:blipFill>
        <p:spPr>
          <a:xfrm>
            <a:off x="4239906" y="3142382"/>
            <a:ext cx="3475867" cy="16258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362" y="3229272"/>
            <a:ext cx="3869028" cy="15389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17" y="4917686"/>
            <a:ext cx="2539802" cy="1804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025" y="4917686"/>
            <a:ext cx="2546688" cy="18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2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974538" y="1364525"/>
            <a:ext cx="6581794" cy="32988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CN" sz="2000" dirty="0" smtClean="0"/>
              <a:t>Frequency of </a:t>
            </a:r>
            <a:r>
              <a:rPr lang="en-US" altLang="zh-CN" sz="2000" dirty="0"/>
              <a:t>CEPC</a:t>
            </a:r>
            <a:r>
              <a:rPr lang="en-US" altLang="zh-CN" sz="2000" dirty="0" smtClean="0"/>
              <a:t>RF system:650MHz</a:t>
            </a:r>
          </a:p>
          <a:p>
            <a:pPr algn="just"/>
            <a:r>
              <a:rPr lang="en-US" altLang="zh-CN" sz="2000" dirty="0" smtClean="0"/>
              <a:t>Bunch spacing in Higgs mode: 680ns</a:t>
            </a:r>
          </a:p>
          <a:p>
            <a:pPr algn="just"/>
            <a:r>
              <a:rPr lang="en-US" altLang="zh-CN" sz="2000" dirty="0" smtClean="0"/>
              <a:t>Kicker system fundamental frequency: 1.5MHz+3.3KHz </a:t>
            </a:r>
          </a:p>
          <a:p>
            <a:pPr algn="just"/>
            <a:r>
              <a:rPr lang="en-US" altLang="zh-CN" sz="2000" dirty="0" smtClean="0"/>
              <a:t>Resonance frequency: 15MHz </a:t>
            </a:r>
            <a:r>
              <a:rPr lang="en-US" altLang="zh-CN" sz="2000" dirty="0"/>
              <a:t>(</a:t>
            </a:r>
            <a:r>
              <a:rPr lang="en-US" altLang="zh-CN" sz="2000" dirty="0" smtClean="0"/>
              <a:t>650MHz/43.3, 1.5MHz*10, </a:t>
            </a:r>
            <a:r>
              <a:rPr lang="en-US" altLang="zh-CN" sz="2000" dirty="0"/>
              <a:t>to </a:t>
            </a:r>
            <a:r>
              <a:rPr lang="en-US" altLang="zh-CN" sz="2000" dirty="0" smtClean="0"/>
              <a:t>ensure </a:t>
            </a:r>
            <a:r>
              <a:rPr lang="en-US" altLang="zh-CN" sz="2000" dirty="0"/>
              <a:t>that </a:t>
            </a:r>
            <a:r>
              <a:rPr lang="en-US" altLang="zh-CN" sz="2000" dirty="0" smtClean="0"/>
              <a:t>every bunches </a:t>
            </a:r>
            <a:r>
              <a:rPr lang="en-US" altLang="zh-CN" sz="2000" dirty="0"/>
              <a:t>receive </a:t>
            </a:r>
            <a:r>
              <a:rPr lang="en-US" altLang="zh-CN" sz="2000" dirty="0" smtClean="0"/>
              <a:t>the same kick angle)</a:t>
            </a:r>
          </a:p>
          <a:p>
            <a:pPr algn="just"/>
            <a:r>
              <a:rPr lang="en-US" altLang="zh-CN" sz="2000" dirty="0" smtClean="0"/>
              <a:t>Power </a:t>
            </a:r>
            <a:r>
              <a:rPr lang="en-US" altLang="zh-CN" sz="2000" dirty="0"/>
              <a:t>source: Solid-state </a:t>
            </a:r>
            <a:r>
              <a:rPr lang="en-US" altLang="zh-CN" sz="2000" dirty="0" smtClean="0"/>
              <a:t>amplifier based on MOSFET</a:t>
            </a:r>
          </a:p>
          <a:p>
            <a:pPr algn="just"/>
            <a:r>
              <a:rPr lang="en-US" altLang="zh-CN" sz="2000" dirty="0" smtClean="0"/>
              <a:t>Low-level control:  to achieve amplitude and phase stability controlling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 kicker </a:t>
            </a:r>
            <a:r>
              <a:rPr lang="en-US" altLang="zh-CN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design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31768" y="1354303"/>
            <a:ext cx="4922373" cy="3705098"/>
            <a:chOff x="457436" y="1239307"/>
            <a:chExt cx="6392186" cy="4811434"/>
          </a:xfrm>
        </p:grpSpPr>
        <p:sp>
          <p:nvSpPr>
            <p:cNvPr id="7" name="弧形 6"/>
            <p:cNvSpPr/>
            <p:nvPr/>
          </p:nvSpPr>
          <p:spPr>
            <a:xfrm>
              <a:off x="2915816" y="1772816"/>
              <a:ext cx="3888432" cy="3744416"/>
            </a:xfrm>
            <a:prstGeom prst="arc">
              <a:avLst>
                <a:gd name="adj1" fmla="val 16200000"/>
                <a:gd name="adj2" fmla="val 536892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弧形 7"/>
            <p:cNvSpPr/>
            <p:nvPr/>
          </p:nvSpPr>
          <p:spPr>
            <a:xfrm flipH="1">
              <a:off x="2915816" y="1772816"/>
              <a:ext cx="3888432" cy="3744416"/>
            </a:xfrm>
            <a:prstGeom prst="arc">
              <a:avLst>
                <a:gd name="adj1" fmla="val 16200000"/>
                <a:gd name="adj2" fmla="val 5416665"/>
              </a:avLst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4211960" y="184482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851920" y="199722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563888" y="21959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330108" y="242976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3131840" y="2708920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78946" y="30235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906446" y="33463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880304" y="3717032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51328" y="4111597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059832" y="4437112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4337726" y="542648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906172" y="5256818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3563888" y="501317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275856" y="4742900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 flipH="1">
              <a:off x="5346826" y="1835946"/>
              <a:ext cx="1502796" cy="3653668"/>
              <a:chOff x="3059338" y="1997224"/>
              <a:chExt cx="1502796" cy="3653668"/>
            </a:xfrm>
            <a:solidFill>
              <a:srgbClr val="0000FF"/>
            </a:solidFill>
          </p:grpSpPr>
          <p:sp>
            <p:nvSpPr>
              <p:cNvPr id="33" name="椭圆 32"/>
              <p:cNvSpPr/>
              <p:nvPr/>
            </p:nvSpPr>
            <p:spPr>
              <a:xfrm>
                <a:off x="4373238" y="199722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4013198" y="214962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725166" y="23483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519004" y="258216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301996" y="2861320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157980" y="31759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085480" y="34987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059338" y="3869432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121484" y="4263997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256622" y="4589512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4490126" y="557888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4058572" y="5409218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716288" y="516557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446012" y="4895300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4" name="直接连接符 23"/>
            <p:cNvCxnSpPr/>
            <p:nvPr/>
          </p:nvCxnSpPr>
          <p:spPr>
            <a:xfrm>
              <a:off x="2195736" y="3373512"/>
              <a:ext cx="665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195736" y="3763390"/>
              <a:ext cx="665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2528404" y="2835306"/>
              <a:ext cx="0" cy="52057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528404" y="3789040"/>
              <a:ext cx="0" cy="39456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3834407" y="1239307"/>
              <a:ext cx="377553" cy="5966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4139952" y="5517232"/>
              <a:ext cx="211583" cy="5335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任意多边形 29"/>
            <p:cNvSpPr/>
            <p:nvPr/>
          </p:nvSpPr>
          <p:spPr>
            <a:xfrm>
              <a:off x="1610052" y="1414884"/>
              <a:ext cx="2430766" cy="4510111"/>
            </a:xfrm>
            <a:custGeom>
              <a:avLst/>
              <a:gdLst>
                <a:gd name="connsiteX0" fmla="*/ 2247930 w 2576403"/>
                <a:gd name="connsiteY0" fmla="*/ 0 h 4438835"/>
                <a:gd name="connsiteX1" fmla="*/ 1879 w 2576403"/>
                <a:gd name="connsiteY1" fmla="*/ 1961965 h 4438835"/>
                <a:gd name="connsiteX2" fmla="*/ 2576403 w 2576403"/>
                <a:gd name="connsiteY2" fmla="*/ 4438835 h 44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6403" h="4438835">
                  <a:moveTo>
                    <a:pt x="2247930" y="0"/>
                  </a:moveTo>
                  <a:cubicBezTo>
                    <a:pt x="1097531" y="611079"/>
                    <a:pt x="-52867" y="1222159"/>
                    <a:pt x="1879" y="1961965"/>
                  </a:cubicBezTo>
                  <a:cubicBezTo>
                    <a:pt x="56624" y="2701771"/>
                    <a:pt x="1316513" y="3570303"/>
                    <a:pt x="2576403" y="4438835"/>
                  </a:cubicBezTo>
                </a:path>
              </a:pathLst>
            </a:custGeom>
            <a:noFill/>
            <a:ln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7436" y="3195387"/>
              <a:ext cx="1639166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165us</a:t>
              </a:r>
            </a:p>
            <a:p>
              <a:pPr algn="ctr"/>
              <a:r>
                <a:rPr lang="en-US" altLang="zh-CN" sz="1200" dirty="0"/>
                <a:t>(242bunch)</a:t>
              </a:r>
              <a:endParaRPr lang="zh-CN" altLang="en-US" sz="12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704503" y="3398436"/>
              <a:ext cx="383121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680ns</a:t>
              </a:r>
              <a:r>
                <a:rPr lang="zh-CN" altLang="en-US" sz="1200" dirty="0"/>
                <a:t>，</a:t>
              </a:r>
              <a:r>
                <a:rPr lang="en-US" altLang="zh-CN" sz="1200" dirty="0"/>
                <a:t>1.5MHz</a:t>
              </a:r>
              <a:r>
                <a:rPr lang="zh-CN" altLang="en-US" sz="1200" dirty="0" smtClean="0"/>
                <a:t>，</a:t>
              </a:r>
              <a:r>
                <a:rPr lang="en-US" altLang="zh-CN" sz="1200" dirty="0" smtClean="0"/>
                <a:t>duty cycle:50</a:t>
              </a:r>
              <a:r>
                <a:rPr lang="en-US" altLang="zh-CN" sz="1200" dirty="0"/>
                <a:t>%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27690" y="5011182"/>
            <a:ext cx="7875986" cy="1427561"/>
            <a:chOff x="1773398" y="1137343"/>
            <a:chExt cx="8661880" cy="1427561"/>
          </a:xfrm>
        </p:grpSpPr>
        <p:grpSp>
          <p:nvGrpSpPr>
            <p:cNvPr id="48" name="组合 47"/>
            <p:cNvGrpSpPr/>
            <p:nvPr/>
          </p:nvGrpSpPr>
          <p:grpSpPr>
            <a:xfrm>
              <a:off x="1773398" y="1332461"/>
              <a:ext cx="8661880" cy="771264"/>
              <a:chOff x="179603" y="1566756"/>
              <a:chExt cx="8661880" cy="771264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5213290" y="1566756"/>
                <a:ext cx="2275797" cy="771264"/>
                <a:chOff x="2162547" y="1730950"/>
                <a:chExt cx="4207722" cy="771264"/>
              </a:xfrm>
            </p:grpSpPr>
            <p:grpSp>
              <p:nvGrpSpPr>
                <p:cNvPr id="111" name="组合 110"/>
                <p:cNvGrpSpPr/>
                <p:nvPr/>
              </p:nvGrpSpPr>
              <p:grpSpPr>
                <a:xfrm>
                  <a:off x="2162547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42" name="组合 141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50" name="任意多边形 149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1" name="任意多边形 150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2" name="任意多边形 151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3" name="任意多边形 152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4" name="任意多边形 153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5" name="任意多边形 154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43" name="组合 142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44" name="任意多边形 143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5" name="任意多边形 144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6" name="任意多边形 145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7" name="任意多边形 146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8" name="任意多边形 147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9" name="任意多边形 148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12" name="组合 111"/>
                <p:cNvGrpSpPr/>
                <p:nvPr/>
              </p:nvGrpSpPr>
              <p:grpSpPr>
                <a:xfrm>
                  <a:off x="3562303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28" name="组合 127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36" name="任意多边形 135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7" name="任意多边形 136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8" name="任意多边形 137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9" name="任意多边形 138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0" name="任意多边形 139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1" name="任意多边形 140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29" name="组合 128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30" name="任意多边形 129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1" name="任意多边形 130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2" name="任意多边形 131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3" name="任意多边形 132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4" name="任意多边形 133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35" name="任意多边形 134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13" name="组合 112"/>
                <p:cNvGrpSpPr/>
                <p:nvPr/>
              </p:nvGrpSpPr>
              <p:grpSpPr>
                <a:xfrm>
                  <a:off x="4966729" y="1743807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114" name="组合 113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22" name="任意多边形 121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3" name="任意多边形 122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4" name="任意多边形 123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5" name="任意多边形 124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6" name="任意多边形 125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7" name="任意多边形 126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16" name="任意多边形 115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7" name="任意多边形 116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8" name="任意多边形 117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9" name="任意多边形 118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0" name="任意多边形 119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1" name="任意多边形 120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62" name="组合 61"/>
              <p:cNvGrpSpPr/>
              <p:nvPr/>
            </p:nvGrpSpPr>
            <p:grpSpPr>
              <a:xfrm>
                <a:off x="616034" y="1566756"/>
                <a:ext cx="2275797" cy="771264"/>
                <a:chOff x="2162547" y="1730950"/>
                <a:chExt cx="4207722" cy="771264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2162547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97" name="组合 96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105" name="任意多边形 104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6" name="任意多边形 105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7" name="任意多边形 106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8" name="任意多边形 107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9" name="任意多边形 108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0" name="任意多边形 109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98" name="组合 97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99" name="任意多边形 98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0" name="任意多边形 99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1" name="任意多边形 100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2" name="任意多边形 101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3" name="任意多边形 102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4" name="任意多边形 103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3562303" y="1730950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91" name="任意多边形 90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2" name="任意多边形 91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3" name="任意多边形 92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4" name="任意多边形 93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5" name="任意多边形 94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6" name="任意多边形 95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85" name="任意多边形 84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任意多边形 85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7" name="任意多边形 86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8" name="任意多边形 87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9" name="任意多边形 88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0" name="任意多边形 89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4966729" y="1743807"/>
                  <a:ext cx="1403540" cy="758407"/>
                  <a:chOff x="701323" y="1222123"/>
                  <a:chExt cx="6226976" cy="1174477"/>
                </a:xfrm>
              </p:grpSpPr>
              <p:grpSp>
                <p:nvGrpSpPr>
                  <p:cNvPr id="69" name="组合 68"/>
                  <p:cNvGrpSpPr/>
                  <p:nvPr/>
                </p:nvGrpSpPr>
                <p:grpSpPr>
                  <a:xfrm>
                    <a:off x="701323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77" name="任意多边形 76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8" name="任意多边形 77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9" name="任意多边形 78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0" name="任意多边形 79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任意多边形 80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2" name="任意多边形 81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70" name="组合 69"/>
                  <p:cNvGrpSpPr/>
                  <p:nvPr/>
                </p:nvGrpSpPr>
                <p:grpSpPr>
                  <a:xfrm>
                    <a:off x="3805286" y="1222123"/>
                    <a:ext cx="3123013" cy="1174477"/>
                    <a:chOff x="1457325" y="1230727"/>
                    <a:chExt cx="5323802" cy="2002131"/>
                  </a:xfrm>
                </p:grpSpPr>
                <p:sp>
                  <p:nvSpPr>
                    <p:cNvPr id="71" name="任意多边形 70"/>
                    <p:cNvSpPr/>
                    <p:nvPr/>
                  </p:nvSpPr>
                  <p:spPr>
                    <a:xfrm>
                      <a:off x="145732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2" name="任意多边形 71"/>
                    <p:cNvSpPr/>
                    <p:nvPr/>
                  </p:nvSpPr>
                  <p:spPr>
                    <a:xfrm>
                      <a:off x="233357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3" name="任意多边形 72"/>
                    <p:cNvSpPr/>
                    <p:nvPr/>
                  </p:nvSpPr>
                  <p:spPr>
                    <a:xfrm>
                      <a:off x="322032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4" name="任意多边形 73"/>
                    <p:cNvSpPr/>
                    <p:nvPr/>
                  </p:nvSpPr>
                  <p:spPr>
                    <a:xfrm>
                      <a:off x="4113255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5" name="任意多边形 74"/>
                    <p:cNvSpPr/>
                    <p:nvPr/>
                  </p:nvSpPr>
                  <p:spPr>
                    <a:xfrm>
                      <a:off x="4989507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6" name="任意多边形 75"/>
                    <p:cNvSpPr/>
                    <p:nvPr/>
                  </p:nvSpPr>
                  <p:spPr>
                    <a:xfrm>
                      <a:off x="5876252" y="1230727"/>
                      <a:ext cx="904875" cy="2002131"/>
                    </a:xfrm>
                    <a:custGeom>
                      <a:avLst/>
                      <a:gdLst>
                        <a:gd name="connsiteX0" fmla="*/ 0 w 904875"/>
                        <a:gd name="connsiteY0" fmla="*/ 1053453 h 2002131"/>
                        <a:gd name="connsiteX1" fmla="*/ 304800 w 904875"/>
                        <a:gd name="connsiteY1" fmla="*/ 24753 h 2002131"/>
                        <a:gd name="connsiteX2" fmla="*/ 571500 w 904875"/>
                        <a:gd name="connsiteY2" fmla="*/ 1977378 h 2002131"/>
                        <a:gd name="connsiteX3" fmla="*/ 904875 w 904875"/>
                        <a:gd name="connsiteY3" fmla="*/ 948678 h 2002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04875" h="2002131">
                          <a:moveTo>
                            <a:pt x="0" y="1053453"/>
                          </a:moveTo>
                          <a:cubicBezTo>
                            <a:pt x="104775" y="462109"/>
                            <a:pt x="209550" y="-129235"/>
                            <a:pt x="304800" y="24753"/>
                          </a:cubicBezTo>
                          <a:cubicBezTo>
                            <a:pt x="400050" y="178740"/>
                            <a:pt x="471488" y="1823391"/>
                            <a:pt x="571500" y="1977378"/>
                          </a:cubicBezTo>
                          <a:cubicBezTo>
                            <a:pt x="671513" y="2131366"/>
                            <a:pt x="788194" y="1540022"/>
                            <a:pt x="904875" y="948678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cxnSp>
            <p:nvCxnSpPr>
              <p:cNvPr id="63" name="直接连接符 62"/>
              <p:cNvCxnSpPr/>
              <p:nvPr/>
            </p:nvCxnSpPr>
            <p:spPr>
              <a:xfrm flipV="1">
                <a:off x="179603" y="1971673"/>
                <a:ext cx="403749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2905542" y="1951970"/>
                <a:ext cx="23084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7489087" y="1958816"/>
                <a:ext cx="13523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接连接符 48"/>
            <p:cNvCxnSpPr/>
            <p:nvPr/>
          </p:nvCxnSpPr>
          <p:spPr>
            <a:xfrm>
              <a:off x="2224065" y="1260453"/>
              <a:ext cx="1659" cy="144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2278116" y="1260453"/>
              <a:ext cx="1659" cy="144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2022190" y="1316848"/>
              <a:ext cx="20187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H="1">
              <a:off x="2298377" y="1317418"/>
              <a:ext cx="202818" cy="8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2300105" y="1137343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680ns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2177147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2183534" y="2276872"/>
              <a:ext cx="230209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4499337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3046166" y="2095217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165us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6809256" y="1916832"/>
              <a:ext cx="0" cy="6480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4505259" y="2276872"/>
              <a:ext cx="230209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5376107" y="2095217"/>
              <a:ext cx="608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165us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8345622" y="5085012"/>
            <a:ext cx="1984933" cy="1153366"/>
            <a:chOff x="882082" y="4999472"/>
            <a:chExt cx="1984933" cy="1153366"/>
          </a:xfrm>
        </p:grpSpPr>
        <p:grpSp>
          <p:nvGrpSpPr>
            <p:cNvPr id="182" name="组合 181"/>
            <p:cNvGrpSpPr/>
            <p:nvPr/>
          </p:nvGrpSpPr>
          <p:grpSpPr>
            <a:xfrm>
              <a:off x="882082" y="4999472"/>
              <a:ext cx="1984933" cy="1153366"/>
              <a:chOff x="609056" y="4901995"/>
              <a:chExt cx="1984933" cy="1153366"/>
            </a:xfrm>
          </p:grpSpPr>
          <p:sp>
            <p:nvSpPr>
              <p:cNvPr id="157" name="矩形 156"/>
              <p:cNvSpPr/>
              <p:nvPr/>
            </p:nvSpPr>
            <p:spPr>
              <a:xfrm>
                <a:off x="612815" y="5372421"/>
                <a:ext cx="360040" cy="45719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609056" y="5520939"/>
                <a:ext cx="36004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0" name="直接连接符 159"/>
              <p:cNvCxnSpPr/>
              <p:nvPr/>
            </p:nvCxnSpPr>
            <p:spPr>
              <a:xfrm flipV="1">
                <a:off x="792835" y="4901995"/>
                <a:ext cx="0" cy="47042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/>
            </p:nvCxnSpPr>
            <p:spPr>
              <a:xfrm flipH="1" flipV="1">
                <a:off x="789078" y="4901995"/>
                <a:ext cx="1634050" cy="507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 flipV="1">
                <a:off x="789076" y="5584935"/>
                <a:ext cx="0" cy="47042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 flipH="1" flipV="1">
                <a:off x="788330" y="6038443"/>
                <a:ext cx="1630232" cy="1691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4" name="组合 173"/>
              <p:cNvGrpSpPr/>
              <p:nvPr/>
            </p:nvGrpSpPr>
            <p:grpSpPr>
              <a:xfrm rot="5400000">
                <a:off x="2123580" y="5248140"/>
                <a:ext cx="563585" cy="377233"/>
                <a:chOff x="1435883" y="4369643"/>
                <a:chExt cx="2743265" cy="914400"/>
              </a:xfrm>
            </p:grpSpPr>
            <p:sp>
              <p:nvSpPr>
                <p:cNvPr id="171" name="弧形 170"/>
                <p:cNvSpPr/>
                <p:nvPr/>
              </p:nvSpPr>
              <p:spPr>
                <a:xfrm>
                  <a:off x="1435883" y="4369643"/>
                  <a:ext cx="914400" cy="914400"/>
                </a:xfrm>
                <a:prstGeom prst="arc">
                  <a:avLst>
                    <a:gd name="adj1" fmla="val 10514182"/>
                    <a:gd name="adj2" fmla="val 0"/>
                  </a:avLst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2" name="弧形 171"/>
                <p:cNvSpPr/>
                <p:nvPr/>
              </p:nvSpPr>
              <p:spPr>
                <a:xfrm>
                  <a:off x="2351967" y="4369643"/>
                  <a:ext cx="914400" cy="914400"/>
                </a:xfrm>
                <a:prstGeom prst="arc">
                  <a:avLst>
                    <a:gd name="adj1" fmla="val 10514182"/>
                    <a:gd name="adj2" fmla="val 0"/>
                  </a:avLst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3" name="弧形 172"/>
                <p:cNvSpPr/>
                <p:nvPr/>
              </p:nvSpPr>
              <p:spPr>
                <a:xfrm>
                  <a:off x="3264748" y="4369643"/>
                  <a:ext cx="914400" cy="914400"/>
                </a:xfrm>
                <a:prstGeom prst="arc">
                  <a:avLst>
                    <a:gd name="adj1" fmla="val 10514182"/>
                    <a:gd name="adj2" fmla="val 0"/>
                  </a:avLst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75" name="直接连接符 174"/>
              <p:cNvCxnSpPr/>
              <p:nvPr/>
            </p:nvCxnSpPr>
            <p:spPr>
              <a:xfrm flipV="1">
                <a:off x="2423128" y="4901995"/>
                <a:ext cx="0" cy="24236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 flipV="1">
                <a:off x="2418562" y="5733256"/>
                <a:ext cx="4566" cy="29575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文本框 182"/>
            <p:cNvSpPr txBox="1"/>
            <p:nvPr/>
          </p:nvSpPr>
          <p:spPr>
            <a:xfrm>
              <a:off x="1752597" y="5542751"/>
              <a:ext cx="1106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L=0.5uH</a:t>
              </a:r>
            </a:p>
          </p:txBody>
        </p:sp>
        <p:sp>
          <p:nvSpPr>
            <p:cNvPr id="184" name="文本框 183"/>
            <p:cNvSpPr txBox="1"/>
            <p:nvPr/>
          </p:nvSpPr>
          <p:spPr>
            <a:xfrm>
              <a:off x="1055953" y="5134248"/>
              <a:ext cx="1106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C=225pF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10389831" y="5344803"/>
                <a:ext cx="1557637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Z=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e>
                    </m:ra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=47</m:t>
                    </m:r>
                  </m:oMath>
                </a14:m>
                <a:r>
                  <a:rPr lang="el-GR" altLang="zh-CN" dirty="0" smtClean="0"/>
                  <a:t>Ω</a:t>
                </a:r>
                <a:endParaRPr lang="en-US" altLang="zh-CN" dirty="0" smtClean="0"/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831" y="5344803"/>
                <a:ext cx="1557637" cy="656013"/>
              </a:xfrm>
              <a:prstGeom prst="rect">
                <a:avLst/>
              </a:prstGeom>
              <a:blipFill rotWithShape="0">
                <a:blip r:embed="rId2"/>
                <a:stretch>
                  <a:fillRect l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602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Summary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3352" y="1196752"/>
            <a:ext cx="1169065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8537" y="1444676"/>
            <a:ext cx="11430236" cy="39285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year, the injection team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mainly dedicated to HEPS and BIIU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the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R&amp;D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CEPC EDR has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started.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technologies have been validated on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HEPS successfully and the experiences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lessons can be learned from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HEPS.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of LHC septum magnet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reference significance for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CEPC.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results were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obtained from new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half-sine wave kicker </a:t>
            </a:r>
            <a:r>
              <a:rPr lang="en-US" altLang="zh-CN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circuit test. 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preliminary designs of ferrite core kicker with square-wave power supply and resonance kicker system for RF region beam separating system has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initiated.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7"/>
    </mc:Choice>
    <mc:Fallback xmlns="">
      <p:transition spd="slow" advTm="1015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Thank you for attentions!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6000" dirty="0"/>
              <a:t>END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42205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850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List of all type of hardware 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11105"/>
              </p:ext>
            </p:extLst>
          </p:nvPr>
        </p:nvGraphicFramePr>
        <p:xfrm>
          <a:off x="166207" y="1108917"/>
          <a:ext cx="11881318" cy="52730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9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685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4301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Hardware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Type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Typical parameters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Unit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Number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Unit price (10,000 CNY)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Total Price (10,000 CNY)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delay-line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delay-line dipole kicker, horizontal, 0.1mrad, 0.04T·m, L=1m, B=0.04T(H),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24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50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1200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PFN, solid-state,440~2400ns,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24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100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2400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ferrite-core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ferrite-core dipole kicker, horizontal,0.2mrad,0.08T·m, L=1m, B=0.04T(H)，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33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198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half-sine wave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LC, solid-state,1360ns, </a:t>
                      </a:r>
                      <a:r>
                        <a:rPr lang="en-US" sz="1000" u="none" strike="noStrike" dirty="0" err="1">
                          <a:effectLst/>
                        </a:rPr>
                        <a:t>halfsine</a:t>
                      </a:r>
                      <a:r>
                        <a:rPr lang="en-US" sz="1000" u="none" strike="noStrike" dirty="0">
                          <a:effectLst/>
                        </a:rPr>
                        <a:t>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31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186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strip-line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Strip-line kicker, vertical, 46ns, L=1m,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DSRD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46ns, ±12.5kV,DSRD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67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402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slotted-pipe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Slotted-pipe kicker,vertical,250ns,L=0.25m,  DR beam pipe </a:t>
                      </a:r>
                      <a:r>
                        <a:rPr lang="el-GR" sz="1000" u="none" strike="noStrike" dirty="0">
                          <a:effectLst/>
                        </a:rPr>
                        <a:t>φ=30</a:t>
                      </a:r>
                      <a:r>
                        <a:rPr lang="en-US" sz="1000" u="none" strike="noStrike" dirty="0">
                          <a:effectLst/>
                        </a:rPr>
                        <a:t>mm,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solid-</a:t>
                      </a:r>
                      <a:r>
                        <a:rPr lang="en-US" sz="1000" u="none" strike="noStrike" dirty="0" err="1">
                          <a:effectLst/>
                        </a:rPr>
                        <a:t>state,inductive</a:t>
                      </a:r>
                      <a:r>
                        <a:rPr lang="en-US" sz="1000" u="none" strike="noStrike" dirty="0">
                          <a:effectLst/>
                        </a:rPr>
                        <a:t> adder, 250ns,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40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80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9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full-sine，L</a:t>
                      </a:r>
                      <a:r>
                        <a:rPr lang="en-US" sz="1000" u="none" strike="noStrike" dirty="0">
                          <a:effectLst/>
                        </a:rPr>
                        <a:t>=2m，150Gauss，T=25us, total length=10m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full-sine，T</a:t>
                      </a:r>
                      <a:r>
                        <a:rPr lang="en-US" sz="1000" u="none" strike="noStrike" dirty="0">
                          <a:effectLst/>
                        </a:rPr>
                        <a:t>=25us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Nonlinear kicker or pulsed </a:t>
                      </a:r>
                      <a:r>
                        <a:rPr lang="en-US" sz="1000" u="none" strike="noStrike" dirty="0" err="1">
                          <a:effectLst/>
                        </a:rPr>
                        <a:t>sextupole</a:t>
                      </a:r>
                      <a:r>
                        <a:rPr lang="en-US" sz="1000" u="none" strike="noStrike" dirty="0">
                          <a:effectLst/>
                        </a:rPr>
                        <a:t>, horizontal, 0.1mrad, 0.04T·m, L=1m,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 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half-sine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LC, solid-state,0.3ms, </a:t>
                      </a:r>
                      <a:r>
                        <a:rPr lang="en-US" sz="1000" u="none" strike="noStrike" dirty="0" err="1">
                          <a:effectLst/>
                        </a:rPr>
                        <a:t>halfsine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15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thin septa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In-vacuum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Lambertson,vertical,DC,L=1.75m,B=0.8T,Septum=2mm,  mainfield clearance=20*20mm, 13mrad, 5.22T·m,inc. ion pump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58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1624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Lambertson,vertical,DC,L</a:t>
                      </a:r>
                      <a:r>
                        <a:rPr lang="en-US" sz="1000" u="none" strike="noStrike" dirty="0">
                          <a:effectLst/>
                        </a:rPr>
                        <a:t>=1.75m,B=0.8T,Septum=6mm,  </a:t>
                      </a:r>
                      <a:r>
                        <a:rPr lang="en-US" sz="1000" u="none" strike="noStrike" dirty="0" err="1">
                          <a:effectLst/>
                        </a:rPr>
                        <a:t>mainfield</a:t>
                      </a:r>
                      <a:r>
                        <a:rPr lang="en-US" sz="1000" u="none" strike="noStrike" dirty="0">
                          <a:effectLst/>
                        </a:rPr>
                        <a:t> clearance=20*20mm, 13mrad, 5.22T·m,inc.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148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25.8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3818.4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15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Lambertson,horizontal,DC,L</a:t>
                      </a:r>
                      <a:r>
                        <a:rPr lang="en-US" sz="1000" u="none" strike="noStrike" dirty="0">
                          <a:effectLst/>
                        </a:rPr>
                        <a:t>=1.2m, B=0.8T, Septum=5.5mm, </a:t>
                      </a:r>
                      <a:r>
                        <a:rPr lang="en-US" sz="1000" u="none" strike="noStrike" dirty="0" err="1">
                          <a:effectLst/>
                        </a:rPr>
                        <a:t>mainfield</a:t>
                      </a:r>
                      <a:r>
                        <a:rPr lang="en-US" sz="1000" u="none" strike="noStrike" dirty="0">
                          <a:effectLst/>
                        </a:rPr>
                        <a:t> clearance=50*50mm, 45mrad, 0.92T-m,inc.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22.8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45.6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Lambertson,horizontal,DC,L</a:t>
                      </a:r>
                      <a:r>
                        <a:rPr lang="en-US" sz="1000" u="none" strike="noStrike" dirty="0">
                          <a:effectLst/>
                        </a:rPr>
                        <a:t>=0.5m,Septum=3.5mm, DR beam pipe </a:t>
                      </a:r>
                      <a:r>
                        <a:rPr lang="el-GR" sz="1000" u="none" strike="noStrike" dirty="0">
                          <a:effectLst/>
                        </a:rPr>
                        <a:t>φ=30</a:t>
                      </a:r>
                      <a:r>
                        <a:rPr lang="en-US" sz="1000" u="none" strike="noStrike" dirty="0" err="1">
                          <a:effectLst/>
                        </a:rPr>
                        <a:t>mm,inc</a:t>
                      </a:r>
                      <a:r>
                        <a:rPr lang="en-US" sz="1000" u="none" strike="noStrike" dirty="0">
                          <a:effectLst/>
                        </a:rPr>
                        <a:t>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20.8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41.6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17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septa power supply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DC power supply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DC switch power supply,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12.5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350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</a:rPr>
                        <a:t>18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local control system1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PLC，touch screen，oscilloscope 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19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local control system2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PLC，touch screen，oscilloscope 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69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Field measurement devices1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hall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Hall point measurement system for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160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320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6967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</a:rPr>
                        <a:t>21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Field measurement devices2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inductive coil measurement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inductive coil measurement system for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1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71386"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 cost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：</a:t>
                      </a:r>
                      <a:endParaRPr lang="zh-CN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11765.6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71386"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Toal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cost with 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installation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fee(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3%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：</a:t>
                      </a:r>
                      <a:endParaRPr lang="zh-CN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12118.568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11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谐振腔式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kicker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方案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63" y="1311897"/>
            <a:ext cx="2915606" cy="2018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4129" r="11367"/>
          <a:stretch/>
        </p:blipFill>
        <p:spPr>
          <a:xfrm>
            <a:off x="104475" y="1203915"/>
            <a:ext cx="4176464" cy="1823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027" y="1069725"/>
            <a:ext cx="4007768" cy="2467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365" y="3791606"/>
            <a:ext cx="3821023" cy="2671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906" y="3856824"/>
            <a:ext cx="3136188" cy="26058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66" y="3350793"/>
            <a:ext cx="3950281" cy="31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Lambertson</a:t>
            </a:r>
            <a:r>
              <a:rPr lang="en-US" altLang="zh-CN" dirty="0"/>
              <a:t> Septum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7752184" cy="1912071"/>
          </a:xfrm>
        </p:spPr>
        <p:txBody>
          <a:bodyPr>
            <a:normAutofit/>
          </a:bodyPr>
          <a:lstStyle/>
          <a:p>
            <a:r>
              <a:rPr lang="en-US" altLang="zh-CN" dirty="0"/>
              <a:t>Injection &amp; extraction system EDR progress</a:t>
            </a:r>
          </a:p>
        </p:txBody>
      </p:sp>
    </p:spTree>
    <p:extLst>
      <p:ext uri="{BB962C8B-B14F-4D97-AF65-F5344CB8AC3E}">
        <p14:creationId xmlns:p14="http://schemas.microsoft.com/office/powerpoint/2010/main" val="2018092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1384" y="1196752"/>
            <a:ext cx="8870776" cy="48695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1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RESONANT KICKER SYSTEM FOR HEAD-ON-COLLISION OPTION OF LINEAR COLLIDER*</a:t>
            </a:r>
            <a:endParaRPr lang="zh-CN" altLang="en-US" sz="1800" dirty="0">
              <a:solidFill>
                <a:srgbClr val="C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谐振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kicker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磁铁方案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596478"/>
            <a:ext cx="4000776" cy="2019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60" y="1529010"/>
            <a:ext cx="2257148" cy="50783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3615888"/>
            <a:ext cx="3645283" cy="28833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12" y="1835894"/>
            <a:ext cx="2086060" cy="1765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2030836"/>
            <a:ext cx="3621757" cy="15780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987" y="3944255"/>
            <a:ext cx="3874135" cy="24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5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64070" y="1100566"/>
            <a:ext cx="11568608" cy="2212111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dirty="0"/>
              <a:t>自由电子激光的束流分配系统上有类似的</a:t>
            </a:r>
            <a:r>
              <a:rPr lang="en-US" altLang="zh-CN" dirty="0"/>
              <a:t>kicker</a:t>
            </a:r>
            <a:r>
              <a:rPr lang="zh-CN" altLang="en-US" dirty="0"/>
              <a:t>电源设计。</a:t>
            </a:r>
            <a:endParaRPr lang="en-US" altLang="zh-CN" dirty="0"/>
          </a:p>
          <a:p>
            <a:r>
              <a:rPr lang="zh-CN" altLang="en-US" dirty="0"/>
              <a:t>优点：效率更高，脉冲电源的充能元件体积更小。匹配放电电路，按照</a:t>
            </a:r>
            <a:r>
              <a:rPr lang="en-US" altLang="zh-CN" dirty="0"/>
              <a:t>10ns/10kV/50</a:t>
            </a:r>
            <a:r>
              <a:rPr lang="el-GR" altLang="zh-CN" dirty="0"/>
              <a:t>Ω</a:t>
            </a:r>
            <a:r>
              <a:rPr lang="zh-CN" altLang="en-US" dirty="0"/>
              <a:t>计算，终端电阻上的平均功率是：</a:t>
            </a:r>
            <a:r>
              <a:rPr lang="en-US" altLang="zh-CN" dirty="0"/>
              <a:t>16.7kW.</a:t>
            </a:r>
            <a:r>
              <a:rPr lang="zh-CN" altLang="en-US" dirty="0"/>
              <a:t> 谐振放电电路，能量可以回收</a:t>
            </a:r>
            <a:endParaRPr lang="en-US" altLang="zh-CN" dirty="0"/>
          </a:p>
          <a:p>
            <a:r>
              <a:rPr lang="zh-CN" altLang="en-US" dirty="0"/>
              <a:t>特点：重复频率高达</a:t>
            </a:r>
            <a:r>
              <a:rPr lang="en-US" altLang="zh-CN" dirty="0"/>
              <a:t>1.5MHz</a:t>
            </a:r>
            <a:r>
              <a:rPr lang="zh-CN" altLang="en-US" dirty="0"/>
              <a:t>，商业的半导体开关器件</a:t>
            </a:r>
            <a:r>
              <a:rPr lang="en-US" altLang="zh-CN" dirty="0"/>
              <a:t>MOSFET</a:t>
            </a:r>
            <a:r>
              <a:rPr lang="zh-CN" altLang="en-US" dirty="0"/>
              <a:t>和特殊</a:t>
            </a:r>
            <a:r>
              <a:rPr lang="en-US" altLang="zh-CN" dirty="0"/>
              <a:t>DSRD</a:t>
            </a:r>
            <a:r>
              <a:rPr lang="zh-CN" altLang="en-US" dirty="0"/>
              <a:t>开关工作频率已达到这个量级。为</a:t>
            </a:r>
            <a:r>
              <a:rPr lang="en-US" altLang="zh-CN" dirty="0"/>
              <a:t>HEPS</a:t>
            </a:r>
            <a:r>
              <a:rPr lang="zh-CN" altLang="en-US" dirty="0"/>
              <a:t>研发的</a:t>
            </a:r>
            <a:r>
              <a:rPr lang="en-US" altLang="zh-CN" dirty="0"/>
              <a:t>strip-line kicker10ns</a:t>
            </a:r>
            <a:r>
              <a:rPr lang="zh-CN" altLang="en-US" dirty="0"/>
              <a:t>快脉冲电源测试结果显示，可以工作在</a:t>
            </a:r>
            <a:r>
              <a:rPr lang="en-US" altLang="zh-CN" dirty="0"/>
              <a:t>1MHz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难点：高重复频率下如何解决脉冲幅度一致性和稳定性的问题。需要研究快速充电技术和补偿控制技术。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高重复频率窄脉冲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kicker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电源方案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252321" y="2942531"/>
            <a:ext cx="4922373" cy="3705098"/>
            <a:chOff x="457436" y="1239307"/>
            <a:chExt cx="6392186" cy="4811434"/>
          </a:xfrm>
        </p:grpSpPr>
        <p:sp>
          <p:nvSpPr>
            <p:cNvPr id="5" name="弧形 4"/>
            <p:cNvSpPr/>
            <p:nvPr/>
          </p:nvSpPr>
          <p:spPr>
            <a:xfrm>
              <a:off x="2915816" y="1772816"/>
              <a:ext cx="3888432" cy="3744416"/>
            </a:xfrm>
            <a:prstGeom prst="arc">
              <a:avLst>
                <a:gd name="adj1" fmla="val 16200000"/>
                <a:gd name="adj2" fmla="val 536892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弧形 5"/>
            <p:cNvSpPr/>
            <p:nvPr/>
          </p:nvSpPr>
          <p:spPr>
            <a:xfrm flipH="1">
              <a:off x="2915816" y="1772816"/>
              <a:ext cx="3888432" cy="3744416"/>
            </a:xfrm>
            <a:prstGeom prst="arc">
              <a:avLst>
                <a:gd name="adj1" fmla="val 16200000"/>
                <a:gd name="adj2" fmla="val 5416665"/>
              </a:avLst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211960" y="184482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51920" y="199722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3563888" y="21959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330108" y="242976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131840" y="2708920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978946" y="30235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906446" y="334638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880304" y="3717032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951328" y="4111597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059832" y="4437112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4337726" y="5426484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906172" y="5256818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3563888" y="5013176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275856" y="4742900"/>
              <a:ext cx="72008" cy="720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 flipH="1">
              <a:off x="5346826" y="1835946"/>
              <a:ext cx="1502796" cy="3653668"/>
              <a:chOff x="3059338" y="1997224"/>
              <a:chExt cx="1502796" cy="3653668"/>
            </a:xfrm>
            <a:solidFill>
              <a:srgbClr val="0000FF"/>
            </a:solidFill>
          </p:grpSpPr>
          <p:sp>
            <p:nvSpPr>
              <p:cNvPr id="31" name="椭圆 30"/>
              <p:cNvSpPr/>
              <p:nvPr/>
            </p:nvSpPr>
            <p:spPr>
              <a:xfrm>
                <a:off x="4373238" y="199722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4013198" y="214962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725166" y="23483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519004" y="258216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301996" y="2861320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157980" y="31759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085480" y="349878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059338" y="3869432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121484" y="4263997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256622" y="4589512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4490126" y="5578884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4058572" y="5409218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716288" y="5165576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446012" y="4895300"/>
                <a:ext cx="72008" cy="7200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2195736" y="3373512"/>
              <a:ext cx="665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195736" y="3763390"/>
              <a:ext cx="665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528404" y="2835306"/>
              <a:ext cx="0" cy="52057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528404" y="3789040"/>
              <a:ext cx="0" cy="39456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3834407" y="1239307"/>
              <a:ext cx="377553" cy="5966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4139952" y="5517232"/>
              <a:ext cx="211583" cy="5335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任意多边形 27"/>
            <p:cNvSpPr/>
            <p:nvPr/>
          </p:nvSpPr>
          <p:spPr>
            <a:xfrm>
              <a:off x="1610052" y="1414884"/>
              <a:ext cx="2430766" cy="4510111"/>
            </a:xfrm>
            <a:custGeom>
              <a:avLst/>
              <a:gdLst>
                <a:gd name="connsiteX0" fmla="*/ 2247930 w 2576403"/>
                <a:gd name="connsiteY0" fmla="*/ 0 h 4438835"/>
                <a:gd name="connsiteX1" fmla="*/ 1879 w 2576403"/>
                <a:gd name="connsiteY1" fmla="*/ 1961965 h 4438835"/>
                <a:gd name="connsiteX2" fmla="*/ 2576403 w 2576403"/>
                <a:gd name="connsiteY2" fmla="*/ 4438835 h 443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6403" h="4438835">
                  <a:moveTo>
                    <a:pt x="2247930" y="0"/>
                  </a:moveTo>
                  <a:cubicBezTo>
                    <a:pt x="1097531" y="611079"/>
                    <a:pt x="-52867" y="1222159"/>
                    <a:pt x="1879" y="1961965"/>
                  </a:cubicBezTo>
                  <a:cubicBezTo>
                    <a:pt x="56624" y="2701771"/>
                    <a:pt x="1316513" y="3570303"/>
                    <a:pt x="2576403" y="4438835"/>
                  </a:cubicBezTo>
                </a:path>
              </a:pathLst>
            </a:custGeom>
            <a:noFill/>
            <a:ln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57436" y="3195387"/>
              <a:ext cx="1639166" cy="59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165us</a:t>
              </a:r>
            </a:p>
            <a:p>
              <a:pPr algn="ctr"/>
              <a:r>
                <a:rPr lang="en-US" altLang="zh-CN" sz="1200" dirty="0"/>
                <a:t>(242bunch)</a:t>
              </a:r>
              <a:endParaRPr lang="zh-CN" altLang="en-US" sz="12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704503" y="3398436"/>
              <a:ext cx="3831219" cy="35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680ns</a:t>
              </a:r>
              <a:r>
                <a:rPr lang="zh-CN" altLang="en-US" sz="1200" dirty="0"/>
                <a:t>，</a:t>
              </a:r>
              <a:r>
                <a:rPr lang="en-US" altLang="zh-CN" sz="1200" dirty="0"/>
                <a:t>1.5MHz</a:t>
              </a:r>
              <a:r>
                <a:rPr lang="zh-CN" altLang="en-US" sz="1200" dirty="0"/>
                <a:t>，占空比</a:t>
              </a:r>
              <a:r>
                <a:rPr lang="en-US" altLang="zh-CN" sz="1200" dirty="0"/>
                <a:t>50%</a:t>
              </a: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1955989" y="4656581"/>
            <a:ext cx="2640432" cy="542082"/>
            <a:chOff x="6425781" y="2473691"/>
            <a:chExt cx="2640432" cy="542082"/>
          </a:xfrm>
        </p:grpSpPr>
        <p:grpSp>
          <p:nvGrpSpPr>
            <p:cNvPr id="171" name="组合 170"/>
            <p:cNvGrpSpPr/>
            <p:nvPr/>
          </p:nvGrpSpPr>
          <p:grpSpPr>
            <a:xfrm>
              <a:off x="6425781" y="2685633"/>
              <a:ext cx="2640432" cy="330140"/>
              <a:chOff x="6413486" y="2296693"/>
              <a:chExt cx="2640432" cy="330140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6858683" y="2296693"/>
                <a:ext cx="571623" cy="321035"/>
                <a:chOff x="7008447" y="2607783"/>
                <a:chExt cx="1463745" cy="981701"/>
              </a:xfrm>
            </p:grpSpPr>
            <p:grpSp>
              <p:nvGrpSpPr>
                <p:cNvPr id="100" name="组合 99"/>
                <p:cNvGrpSpPr/>
                <p:nvPr/>
              </p:nvGrpSpPr>
              <p:grpSpPr>
                <a:xfrm>
                  <a:off x="7008447" y="2607783"/>
                  <a:ext cx="767057" cy="981701"/>
                  <a:chOff x="6566153" y="3038440"/>
                  <a:chExt cx="2447139" cy="981701"/>
                </a:xfrm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6566153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27" name="任意多边形 126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8" name="任意多边形 127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9" name="任意多边形 128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30" name="直接连接符 129"/>
                    <p:cNvCxnSpPr>
                      <a:endCxn id="127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直接连接符 130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直接连接符 131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直接连接符 132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9" name="组合 118"/>
                  <p:cNvGrpSpPr/>
                  <p:nvPr/>
                </p:nvGrpSpPr>
                <p:grpSpPr>
                  <a:xfrm>
                    <a:off x="7638632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20" name="任意多边形 119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1" name="任意多边形 120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2" name="任意多边形 121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23" name="直接连接符 122"/>
                    <p:cNvCxnSpPr>
                      <a:endCxn id="120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直接连接符 123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直接连接符 124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直接连接符 125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1" name="组合 100"/>
                <p:cNvGrpSpPr/>
                <p:nvPr/>
              </p:nvGrpSpPr>
              <p:grpSpPr>
                <a:xfrm>
                  <a:off x="7705135" y="2607783"/>
                  <a:ext cx="767057" cy="981701"/>
                  <a:chOff x="6566153" y="3038440"/>
                  <a:chExt cx="2447139" cy="981701"/>
                </a:xfrm>
              </p:grpSpPr>
              <p:grpSp>
                <p:nvGrpSpPr>
                  <p:cNvPr id="102" name="组合 101"/>
                  <p:cNvGrpSpPr/>
                  <p:nvPr/>
                </p:nvGrpSpPr>
                <p:grpSpPr>
                  <a:xfrm>
                    <a:off x="6566153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11" name="任意多边形 110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2" name="任意多边形 111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3" name="任意多边形 112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14" name="直接连接符 113"/>
                    <p:cNvCxnSpPr>
                      <a:endCxn id="111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直接连接符 114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直接连接符 115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直接连接符 116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3" name="组合 102"/>
                  <p:cNvGrpSpPr/>
                  <p:nvPr/>
                </p:nvGrpSpPr>
                <p:grpSpPr>
                  <a:xfrm>
                    <a:off x="7638632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04" name="任意多边形 103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5" name="任意多边形 104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6" name="任意多边形 105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07" name="直接连接符 106"/>
                    <p:cNvCxnSpPr>
                      <a:endCxn id="104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直接连接符 107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直接连接符 108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直接连接符 109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34" name="组合 133"/>
              <p:cNvGrpSpPr/>
              <p:nvPr/>
            </p:nvGrpSpPr>
            <p:grpSpPr>
              <a:xfrm>
                <a:off x="7978745" y="2305798"/>
                <a:ext cx="571623" cy="321035"/>
                <a:chOff x="7008447" y="2607783"/>
                <a:chExt cx="1463745" cy="981701"/>
              </a:xfrm>
            </p:grpSpPr>
            <p:grpSp>
              <p:nvGrpSpPr>
                <p:cNvPr id="135" name="组合 134"/>
                <p:cNvGrpSpPr/>
                <p:nvPr/>
              </p:nvGrpSpPr>
              <p:grpSpPr>
                <a:xfrm>
                  <a:off x="7008447" y="2607783"/>
                  <a:ext cx="767057" cy="981701"/>
                  <a:chOff x="6566153" y="3038440"/>
                  <a:chExt cx="2447139" cy="981701"/>
                </a:xfrm>
              </p:grpSpPr>
              <p:grpSp>
                <p:nvGrpSpPr>
                  <p:cNvPr id="153" name="组合 152"/>
                  <p:cNvGrpSpPr/>
                  <p:nvPr/>
                </p:nvGrpSpPr>
                <p:grpSpPr>
                  <a:xfrm>
                    <a:off x="6566153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62" name="任意多边形 161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3" name="任意多边形 162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4" name="任意多边形 163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65" name="直接连接符 164"/>
                    <p:cNvCxnSpPr>
                      <a:endCxn id="162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直接连接符 165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直接连接符 166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直接连接符 167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4" name="组合 153"/>
                  <p:cNvGrpSpPr/>
                  <p:nvPr/>
                </p:nvGrpSpPr>
                <p:grpSpPr>
                  <a:xfrm>
                    <a:off x="7638632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55" name="任意多边形 154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6" name="任意多边形 155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7" name="任意多边形 156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58" name="直接连接符 157"/>
                    <p:cNvCxnSpPr>
                      <a:endCxn id="155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直接连接符 158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直接连接符 159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连接符 160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" name="组合 135"/>
                <p:cNvGrpSpPr/>
                <p:nvPr/>
              </p:nvGrpSpPr>
              <p:grpSpPr>
                <a:xfrm>
                  <a:off x="7705135" y="2607783"/>
                  <a:ext cx="767057" cy="981701"/>
                  <a:chOff x="6566153" y="3038440"/>
                  <a:chExt cx="2447139" cy="981701"/>
                </a:xfrm>
              </p:grpSpPr>
              <p:grpSp>
                <p:nvGrpSpPr>
                  <p:cNvPr id="137" name="组合 136"/>
                  <p:cNvGrpSpPr/>
                  <p:nvPr/>
                </p:nvGrpSpPr>
                <p:grpSpPr>
                  <a:xfrm>
                    <a:off x="6566153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46" name="任意多边形 145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7" name="任意多边形 146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8" name="任意多边形 147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49" name="直接连接符 148"/>
                    <p:cNvCxnSpPr>
                      <a:endCxn id="146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直接连接符 149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150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151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8" name="组合 137"/>
                  <p:cNvGrpSpPr/>
                  <p:nvPr/>
                </p:nvGrpSpPr>
                <p:grpSpPr>
                  <a:xfrm>
                    <a:off x="7638632" y="3038440"/>
                    <a:ext cx="1374660" cy="981701"/>
                    <a:chOff x="6566153" y="3038440"/>
                    <a:chExt cx="1374660" cy="981701"/>
                  </a:xfrm>
                </p:grpSpPr>
                <p:sp>
                  <p:nvSpPr>
                    <p:cNvPr id="139" name="任意多边形 138"/>
                    <p:cNvSpPr/>
                    <p:nvPr/>
                  </p:nvSpPr>
                  <p:spPr>
                    <a:xfrm flipH="1">
                      <a:off x="6869431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0" name="任意多边形 139"/>
                    <p:cNvSpPr/>
                    <p:nvPr/>
                  </p:nvSpPr>
                  <p:spPr>
                    <a:xfrm flipH="1">
                      <a:off x="7240148" y="3038440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41" name="任意多边形 140"/>
                    <p:cNvSpPr/>
                    <p:nvPr/>
                  </p:nvSpPr>
                  <p:spPr>
                    <a:xfrm flipH="1">
                      <a:off x="7591816" y="3048556"/>
                      <a:ext cx="45719" cy="971585"/>
                    </a:xfrm>
                    <a:custGeom>
                      <a:avLst/>
                      <a:gdLst>
                        <a:gd name="connsiteX0" fmla="*/ 0 w 266700"/>
                        <a:gd name="connsiteY0" fmla="*/ 943010 h 971585"/>
                        <a:gd name="connsiteX1" fmla="*/ 123825 w 266700"/>
                        <a:gd name="connsiteY1" fmla="*/ 35 h 971585"/>
                        <a:gd name="connsiteX2" fmla="*/ 266700 w 266700"/>
                        <a:gd name="connsiteY2" fmla="*/ 971585 h 9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6700" h="971585">
                          <a:moveTo>
                            <a:pt x="0" y="943010"/>
                          </a:moveTo>
                          <a:cubicBezTo>
                            <a:pt x="39687" y="469141"/>
                            <a:pt x="79375" y="-4728"/>
                            <a:pt x="123825" y="35"/>
                          </a:cubicBezTo>
                          <a:cubicBezTo>
                            <a:pt x="168275" y="4797"/>
                            <a:pt x="217487" y="488191"/>
                            <a:pt x="266700" y="97158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42" name="直接连接符 141"/>
                    <p:cNvCxnSpPr>
                      <a:endCxn id="139" idx="2"/>
                    </p:cNvCxnSpPr>
                    <p:nvPr/>
                  </p:nvCxnSpPr>
                  <p:spPr>
                    <a:xfrm>
                      <a:off x="6566153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直接连接符 142"/>
                    <p:cNvCxnSpPr/>
                    <p:nvPr/>
                  </p:nvCxnSpPr>
                  <p:spPr>
                    <a:xfrm>
                      <a:off x="6936870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直接连接符 143"/>
                    <p:cNvCxnSpPr/>
                    <p:nvPr/>
                  </p:nvCxnSpPr>
                  <p:spPr>
                    <a:xfrm>
                      <a:off x="7302483" y="4020141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直接连接符 144"/>
                    <p:cNvCxnSpPr/>
                    <p:nvPr/>
                  </p:nvCxnSpPr>
                  <p:spPr>
                    <a:xfrm>
                      <a:off x="7637535" y="4010025"/>
                      <a:ext cx="303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55" name="直接连接符 54"/>
              <p:cNvCxnSpPr/>
              <p:nvPr/>
            </p:nvCxnSpPr>
            <p:spPr>
              <a:xfrm>
                <a:off x="6413486" y="2614177"/>
                <a:ext cx="2640432" cy="934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文本框 171"/>
            <p:cNvSpPr txBox="1"/>
            <p:nvPr/>
          </p:nvSpPr>
          <p:spPr>
            <a:xfrm>
              <a:off x="6758966" y="2473691"/>
              <a:ext cx="956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242,1.5MHz</a:t>
              </a:r>
              <a:endParaRPr lang="zh-CN" altLang="en-US" sz="1200" dirty="0"/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1918943" y="3683572"/>
            <a:ext cx="2704225" cy="734050"/>
            <a:chOff x="6351452" y="1460391"/>
            <a:chExt cx="2704225" cy="734050"/>
          </a:xfrm>
        </p:grpSpPr>
        <p:grpSp>
          <p:nvGrpSpPr>
            <p:cNvPr id="74" name="组合 73"/>
            <p:cNvGrpSpPr/>
            <p:nvPr/>
          </p:nvGrpSpPr>
          <p:grpSpPr>
            <a:xfrm>
              <a:off x="6351452" y="1604385"/>
              <a:ext cx="2704225" cy="590056"/>
              <a:chOff x="4330572" y="5823409"/>
              <a:chExt cx="4331836" cy="590056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4330572" y="6338773"/>
                <a:ext cx="80944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5140015" y="6021288"/>
                <a:ext cx="0" cy="317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5140015" y="6021288"/>
                <a:ext cx="9187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6070120" y="6021288"/>
                <a:ext cx="0" cy="317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6070120" y="6338773"/>
                <a:ext cx="85274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6922860" y="6021288"/>
                <a:ext cx="0" cy="317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6922860" y="6021288"/>
                <a:ext cx="91874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7852965" y="6021288"/>
                <a:ext cx="0" cy="317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7852965" y="6338773"/>
                <a:ext cx="80944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文本框 69"/>
              <p:cNvSpPr txBox="1"/>
              <p:nvPr/>
            </p:nvSpPr>
            <p:spPr>
              <a:xfrm>
                <a:off x="5139281" y="5823712"/>
                <a:ext cx="9542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165us</a:t>
                </a:r>
                <a:endParaRPr lang="zh-CN" altLang="en-US" sz="1200" dirty="0"/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6043715" y="6136466"/>
                <a:ext cx="9542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165us</a:t>
                </a:r>
                <a:endParaRPr lang="zh-CN" altLang="en-US" sz="1200" dirty="0"/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882601" y="5823409"/>
                <a:ext cx="9542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165us</a:t>
                </a:r>
                <a:endParaRPr lang="zh-CN" altLang="en-US" sz="1200" dirty="0"/>
              </a:p>
            </p:txBody>
          </p:sp>
        </p:grpSp>
        <p:sp>
          <p:nvSpPr>
            <p:cNvPr id="173" name="文本框 172"/>
            <p:cNvSpPr txBox="1"/>
            <p:nvPr/>
          </p:nvSpPr>
          <p:spPr>
            <a:xfrm>
              <a:off x="7008392" y="1460391"/>
              <a:ext cx="1381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CW=3.03kHz,50%</a:t>
              </a:r>
              <a:endParaRPr lang="zh-CN" altLang="en-US" sz="1200" dirty="0"/>
            </a:p>
          </p:txBody>
        </p:sp>
      </p:grpSp>
      <p:sp>
        <p:nvSpPr>
          <p:cNvPr id="45" name="矩形 44"/>
          <p:cNvSpPr/>
          <p:nvPr/>
        </p:nvSpPr>
        <p:spPr>
          <a:xfrm>
            <a:off x="1978545" y="5247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实际波形：</a:t>
            </a:r>
          </a:p>
        </p:txBody>
      </p:sp>
      <p:sp>
        <p:nvSpPr>
          <p:cNvPr id="252" name="文本框 251"/>
          <p:cNvSpPr txBox="1"/>
          <p:nvPr/>
        </p:nvSpPr>
        <p:spPr>
          <a:xfrm>
            <a:off x="1890218" y="43534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理想波形：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1972314" y="5779255"/>
            <a:ext cx="2640432" cy="323267"/>
            <a:chOff x="448314" y="5779254"/>
            <a:chExt cx="2640432" cy="323267"/>
          </a:xfrm>
        </p:grpSpPr>
        <p:cxnSp>
          <p:nvCxnSpPr>
            <p:cNvPr id="183" name="直接连接符 182"/>
            <p:cNvCxnSpPr/>
            <p:nvPr/>
          </p:nvCxnSpPr>
          <p:spPr>
            <a:xfrm>
              <a:off x="448314" y="6093173"/>
              <a:ext cx="2640432" cy="93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899793" y="5779254"/>
              <a:ext cx="0" cy="313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>
              <a:off x="939817" y="5786092"/>
              <a:ext cx="1846" cy="313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>
              <a:off x="988564" y="5798955"/>
              <a:ext cx="0" cy="2957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/>
          </p:nvCxnSpPr>
          <p:spPr>
            <a:xfrm>
              <a:off x="1030618" y="5798955"/>
              <a:ext cx="0" cy="3010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>
              <a:off x="1079085" y="5828089"/>
              <a:ext cx="269" cy="2617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>
              <a:off x="1130908" y="5827817"/>
              <a:ext cx="1459" cy="2707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flipH="1">
              <a:off x="1187023" y="5845328"/>
              <a:ext cx="249" cy="2445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flipH="1">
              <a:off x="1238705" y="5861294"/>
              <a:ext cx="1265" cy="23655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1369986" y="5889019"/>
              <a:ext cx="0" cy="2088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>
              <a:off x="1300315" y="5882181"/>
              <a:ext cx="0" cy="2076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2068305" y="5780714"/>
              <a:ext cx="0" cy="313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2108329" y="5787552"/>
              <a:ext cx="1846" cy="313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2157076" y="5800415"/>
              <a:ext cx="0" cy="2957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>
              <a:off x="2199130" y="5800415"/>
              <a:ext cx="0" cy="3010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2247597" y="5829549"/>
              <a:ext cx="269" cy="26177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2299420" y="5829277"/>
              <a:ext cx="1459" cy="2707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flipH="1">
              <a:off x="2355535" y="5846788"/>
              <a:ext cx="249" cy="2445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flipH="1">
              <a:off x="2407217" y="5862754"/>
              <a:ext cx="1265" cy="23655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2538498" y="5890479"/>
              <a:ext cx="0" cy="2088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2468827" y="5883641"/>
              <a:ext cx="0" cy="2076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64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2498" y="166229"/>
            <a:ext cx="3679366" cy="70670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商业谐振式高频电源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340767"/>
            <a:ext cx="3765521" cy="52288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545" y="1340767"/>
            <a:ext cx="44840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6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7752184" cy="1912071"/>
          </a:xfrm>
        </p:spPr>
        <p:txBody>
          <a:bodyPr>
            <a:normAutofit/>
          </a:bodyPr>
          <a:lstStyle/>
          <a:p>
            <a:r>
              <a:rPr lang="en-US" altLang="zh-CN" dirty="0"/>
              <a:t>Manpower and funding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433992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Research Team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18860" y="1104098"/>
            <a:ext cx="11879160" cy="268494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member in TDR phase : 11 persons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Researcher:                           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Jinhui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Associate-researcher:             Lei Wang,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Lihua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Huo</a:t>
            </a:r>
            <a:r>
              <a:rPr lang="en-US" altLang="zh-CN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Yuwen</a:t>
            </a:r>
            <a:r>
              <a:rPr lang="en-US" altLang="zh-CN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US" altLang="zh-CN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Hua Shi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Engineer:                               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Guanwen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Wang, Peng Liu,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Xiaolei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Shi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Post-doctor:                           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Guanjian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Zilin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Doctoral-graduate-student:    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Xinzhe</a:t>
            </a:r>
            <a:r>
              <a:rPr lang="en-US" sz="1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Zhai</a:t>
            </a:r>
            <a:endParaRPr lang="en-US" sz="1800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图表 20"/>
          <p:cNvGraphicFramePr/>
          <p:nvPr>
            <p:extLst/>
          </p:nvPr>
        </p:nvGraphicFramePr>
        <p:xfrm>
          <a:off x="8184232" y="1182841"/>
          <a:ext cx="3489607" cy="228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79376" y="3789040"/>
            <a:ext cx="10441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Problems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Team members are from several groups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All people is part-time: </a:t>
            </a:r>
            <a:r>
              <a:rPr lang="en-US" altLang="zh-CN" b="1" dirty="0">
                <a:solidFill>
                  <a:srgbClr val="FF0000"/>
                </a:solidFill>
              </a:rPr>
              <a:t>HEPS</a:t>
            </a:r>
            <a:r>
              <a:rPr lang="en-US" altLang="zh-CN" dirty="0"/>
              <a:t> (first half of this year), </a:t>
            </a:r>
            <a:r>
              <a:rPr lang="en-US" altLang="zh-CN" b="1" dirty="0">
                <a:solidFill>
                  <a:srgbClr val="FF0000"/>
                </a:solidFill>
              </a:rPr>
              <a:t>BEPCII-U</a:t>
            </a:r>
            <a:r>
              <a:rPr lang="en-US" altLang="zh-CN" dirty="0"/>
              <a:t>(second half of this year), </a:t>
            </a:r>
            <a:r>
              <a:rPr lang="en-US" altLang="zh-CN" b="1" dirty="0">
                <a:solidFill>
                  <a:srgbClr val="FF0000"/>
                </a:solidFill>
              </a:rPr>
              <a:t>CSNSII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Some people are leaving 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Need at least 25 FTEs in future construction phase</a:t>
            </a:r>
          </a:p>
          <a:p>
            <a:r>
              <a:rPr lang="en-US" altLang="zh-CN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4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260648"/>
            <a:ext cx="11690652" cy="5457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Funding and manpower requirements</a:t>
            </a: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 idx="1"/>
            <p:extLst/>
          </p:nvPr>
        </p:nvGraphicFramePr>
        <p:xfrm>
          <a:off x="407368" y="1628800"/>
          <a:ext cx="1130525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R&amp;D 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Budget</a:t>
                      </a:r>
                      <a:r>
                        <a:rPr lang="en-US" altLang="zh-CN" baseline="0" dirty="0"/>
                        <a:t> (X10000CNY)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Man power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FTEs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Lambertson</a:t>
                      </a:r>
                      <a:r>
                        <a:rPr lang="en-US" altLang="zh-CN" dirty="0"/>
                        <a:t> magnet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 </a:t>
                      </a:r>
                      <a:r>
                        <a:rPr lang="zh-CN" altLang="en-US" dirty="0"/>
                        <a:t>（霍丽华、吴官健、吴煜文）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Delay-line Kicker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 </a:t>
                      </a:r>
                      <a:r>
                        <a:rPr lang="zh-CN" altLang="en-US" dirty="0"/>
                        <a:t>（王磊、吴官健）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Kicker </a:t>
                      </a:r>
                      <a:r>
                        <a:rPr lang="en-US" altLang="zh-CN" dirty="0" err="1"/>
                        <a:t>pulser</a:t>
                      </a:r>
                      <a:r>
                        <a:rPr lang="en-US" altLang="zh-CN" baseline="0" dirty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（翟心哲、王冠文、陈锦晖）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Resonance kicker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（王磊、吴官健、霍丽华、施华）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Resonance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power supply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（陈锦晖、翟心哲、王冠文、刘鹏）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Bumper magnet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6kHz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（霍丽华）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Continue square wave power</a:t>
                      </a:r>
                      <a:r>
                        <a:rPr lang="en-US" altLang="zh-CN" baseline="0" dirty="0"/>
                        <a:t> supply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（刘鹏、？）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4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Type and quantity of septum magnets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749322"/>
              </p:ext>
            </p:extLst>
          </p:nvPr>
        </p:nvGraphicFramePr>
        <p:xfrm>
          <a:off x="407368" y="1927426"/>
          <a:ext cx="11422868" cy="43098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7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480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No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Hardware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Type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Typical parameters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Unit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Number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Unit price 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(10,000 CNY)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Total Price 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(10,000 CNY)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46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78" marR="5878" marT="587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78" marR="5878" marT="587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Septum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78" marR="5878" marT="5878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Clearance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78" marR="5878" marT="5878" marB="0" anchor="ctr"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9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thin septa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In-</a:t>
                      </a:r>
                      <a:r>
                        <a:rPr lang="en-US" sz="1600" u="none" strike="noStrike" dirty="0" err="1">
                          <a:effectLst/>
                        </a:rPr>
                        <a:t>vac</a:t>
                      </a:r>
                      <a:r>
                        <a:rPr lang="en-US" sz="1600" u="none" strike="noStrike" dirty="0">
                          <a:effectLst/>
                        </a:rPr>
                        <a:t> LSM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1.75m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0.8T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20*20mm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set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28</a:t>
                      </a:r>
                      <a:endParaRPr lang="en-US" altLang="zh-CN" sz="16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58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1624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9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thick septa1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In-air LSM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1.75m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0.8T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6mm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20*20mm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set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148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25.8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3818.4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9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thick septa2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In-air LSM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1.2m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0.8T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5.5mm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50*50mm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set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22.8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45.6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thick septa3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In-air LSM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0.5m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0.8T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3.5mm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30*30mm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set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20.8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41.6</a:t>
                      </a:r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436">
                <a:tc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Total Number: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set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Total price:</a:t>
                      </a: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5529.6</a:t>
                      </a: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圆角矩形 11"/>
          <p:cNvSpPr/>
          <p:nvPr/>
        </p:nvSpPr>
        <p:spPr>
          <a:xfrm>
            <a:off x="308956" y="3151562"/>
            <a:ext cx="11593288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4357" y="1072728"/>
            <a:ext cx="12156674" cy="762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Lambertson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magnet (LSM)with DC exciting was adopted in CEPC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.&amp;ext. system due to its higher reliability.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total number of LSM is 180 sets.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Two types of </a:t>
            </a:r>
            <a:r>
              <a:rPr lang="en-US" altLang="zh-CN" b="1" dirty="0" err="1">
                <a:solidFill>
                  <a:srgbClr val="C00000"/>
                </a:solidFill>
              </a:rPr>
              <a:t>Lambertson</a:t>
            </a:r>
            <a:r>
              <a:rPr lang="en-US" altLang="zh-CN" b="1" dirty="0">
                <a:solidFill>
                  <a:srgbClr val="C00000"/>
                </a:solidFill>
              </a:rPr>
              <a:t> magnets for TDR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891" y="1253612"/>
            <a:ext cx="1169065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To realize thinner septum as possible, 2 novel structures of magnet were proposed:</a:t>
            </a:r>
            <a:endParaRPr lang="zh-CN" altLang="zh-CN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767408" y="1762694"/>
            <a:ext cx="5887719" cy="4932210"/>
            <a:chOff x="983406" y="1480636"/>
            <a:chExt cx="5887719" cy="4932210"/>
          </a:xfrm>
        </p:grpSpPr>
        <p:grpSp>
          <p:nvGrpSpPr>
            <p:cNvPr id="11" name="组合 10"/>
            <p:cNvGrpSpPr/>
            <p:nvPr/>
          </p:nvGrpSpPr>
          <p:grpSpPr>
            <a:xfrm>
              <a:off x="4572000" y="1723179"/>
              <a:ext cx="2299125" cy="1977069"/>
              <a:chOff x="8140990" y="2225200"/>
              <a:chExt cx="2847085" cy="2448272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8140990" y="2225200"/>
                <a:ext cx="2847085" cy="2448272"/>
                <a:chOff x="4745630" y="2708920"/>
                <a:chExt cx="3530667" cy="3113018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4944382" y="2708920"/>
                  <a:ext cx="3110951" cy="2935994"/>
                  <a:chOff x="1698172" y="118569"/>
                  <a:chExt cx="3788229" cy="3532750"/>
                </a:xfrm>
              </p:grpSpPr>
              <p:sp>
                <p:nvSpPr>
                  <p:cNvPr id="82" name="矩形 81"/>
                  <p:cNvSpPr/>
                  <p:nvPr/>
                </p:nvSpPr>
                <p:spPr>
                  <a:xfrm>
                    <a:off x="1698172" y="118569"/>
                    <a:ext cx="3788228" cy="720000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矩形 82"/>
                  <p:cNvSpPr/>
                  <p:nvPr/>
                </p:nvSpPr>
                <p:spPr>
                  <a:xfrm>
                    <a:off x="1698172" y="838567"/>
                    <a:ext cx="3788228" cy="2160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矩形 83"/>
                  <p:cNvSpPr/>
                  <p:nvPr/>
                </p:nvSpPr>
                <p:spPr>
                  <a:xfrm>
                    <a:off x="1698172" y="2180114"/>
                    <a:ext cx="3788229" cy="1471205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椭圆 84"/>
                  <p:cNvSpPr/>
                  <p:nvPr/>
                </p:nvSpPr>
                <p:spPr>
                  <a:xfrm>
                    <a:off x="3023942" y="2366425"/>
                    <a:ext cx="1136687" cy="1136687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椭圆 85"/>
                  <p:cNvSpPr/>
                  <p:nvPr/>
                </p:nvSpPr>
                <p:spPr>
                  <a:xfrm>
                    <a:off x="3479800" y="1533167"/>
                    <a:ext cx="241300" cy="1094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椭圆 86"/>
                  <p:cNvSpPr/>
                  <p:nvPr/>
                </p:nvSpPr>
                <p:spPr>
                  <a:xfrm>
                    <a:off x="3479800" y="2618980"/>
                    <a:ext cx="241300" cy="1094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1" name="圆角矩形 80"/>
                <p:cNvSpPr/>
                <p:nvPr/>
              </p:nvSpPr>
              <p:spPr>
                <a:xfrm>
                  <a:off x="4745630" y="3543016"/>
                  <a:ext cx="3530667" cy="2278922"/>
                </a:xfrm>
                <a:prstGeom prst="roundRect">
                  <a:avLst/>
                </a:prstGeom>
                <a:noFill/>
                <a:ln w="95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8847761" y="2870306"/>
                <a:ext cx="1755493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Injected bunch</a:t>
                </a:r>
                <a:endParaRPr lang="zh-CN" altLang="en-US" sz="1400" b="1" dirty="0"/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8883646" y="3985646"/>
                <a:ext cx="1503414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Stored bunch</a:t>
                </a:r>
                <a:endParaRPr lang="zh-CN" altLang="en-US" sz="1400" b="1" dirty="0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8976751" y="2281190"/>
                <a:ext cx="1626503" cy="348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Magnet pole</a:t>
                </a:r>
                <a:endParaRPr lang="zh-CN" altLang="en-US" sz="1200" b="1" dirty="0"/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8874892" y="2610420"/>
                <a:ext cx="1864710" cy="31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Installation margin</a:t>
                </a:r>
                <a:endParaRPr lang="zh-CN" altLang="en-US" sz="1050" b="1" dirty="0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10140071" y="3561791"/>
                <a:ext cx="669819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Yoke</a:t>
                </a:r>
                <a:endParaRPr lang="zh-CN" altLang="en-US" sz="1200" b="1" dirty="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16016" y="4230137"/>
              <a:ext cx="2072541" cy="1864643"/>
              <a:chOff x="4295800" y="4648341"/>
              <a:chExt cx="2566498" cy="2309051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4295800" y="4648341"/>
                <a:ext cx="2508632" cy="2309051"/>
                <a:chOff x="611933" y="3536176"/>
                <a:chExt cx="3015822" cy="2543293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1043608" y="4245752"/>
                  <a:ext cx="2160240" cy="936000"/>
                  <a:chOff x="1043608" y="4245753"/>
                  <a:chExt cx="2160240" cy="901179"/>
                </a:xfrm>
              </p:grpSpPr>
              <p:sp>
                <p:nvSpPr>
                  <p:cNvPr id="72" name="圆角矩形 71"/>
                  <p:cNvSpPr/>
                  <p:nvPr/>
                </p:nvSpPr>
                <p:spPr>
                  <a:xfrm>
                    <a:off x="1181299" y="4245753"/>
                    <a:ext cx="1877090" cy="702140"/>
                  </a:xfrm>
                  <a:prstGeom prst="roundRect">
                    <a:avLst/>
                  </a:prstGeom>
                  <a:noFill/>
                  <a:ln w="952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" name="矩形 72"/>
                  <p:cNvSpPr/>
                  <p:nvPr/>
                </p:nvSpPr>
                <p:spPr>
                  <a:xfrm>
                    <a:off x="1043608" y="5021968"/>
                    <a:ext cx="2160240" cy="1249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6" name="矩形 65"/>
                <p:cNvSpPr/>
                <p:nvPr/>
              </p:nvSpPr>
              <p:spPr>
                <a:xfrm>
                  <a:off x="611933" y="3536176"/>
                  <a:ext cx="3015822" cy="518341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611933" y="4054516"/>
                  <a:ext cx="3015822" cy="15550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611933" y="5020321"/>
                  <a:ext cx="3015822" cy="105914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1667383" y="5154449"/>
                  <a:ext cx="904921" cy="81832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2030293" y="4554571"/>
                  <a:ext cx="192100" cy="7876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030293" y="5336268"/>
                  <a:ext cx="192100" cy="7876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4929641" y="5308660"/>
                <a:ext cx="1796309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Injected bunch</a:t>
                </a:r>
                <a:endParaRPr lang="zh-CN" altLang="en-US" sz="1400" b="1" dirty="0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5058632" y="4699587"/>
                <a:ext cx="1451127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Magnet pole</a:t>
                </a:r>
                <a:endParaRPr lang="zh-CN" altLang="en-US" sz="1200" b="1" dirty="0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4956774" y="5036637"/>
                <a:ext cx="1864708" cy="31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Installation margin</a:t>
                </a:r>
                <a:endParaRPr lang="zh-CN" altLang="en-US" sz="1050" b="1" dirty="0"/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6221952" y="6000145"/>
                <a:ext cx="640346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Yoke</a:t>
                </a:r>
                <a:endParaRPr lang="zh-CN" altLang="en-US" sz="1200" b="1" dirty="0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4965527" y="6423999"/>
                <a:ext cx="1503415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Stored bunch</a:t>
                </a:r>
                <a:endParaRPr lang="zh-CN" altLang="en-US" sz="1400" b="1" dirty="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665024" y="3196827"/>
              <a:ext cx="2620553" cy="2860565"/>
              <a:chOff x="370319" y="2634084"/>
              <a:chExt cx="3245120" cy="354233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370319" y="2634084"/>
                <a:ext cx="3245120" cy="3542333"/>
                <a:chOff x="370319" y="2634084"/>
                <a:chExt cx="3245120" cy="3542333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370319" y="2634084"/>
                  <a:ext cx="2745608" cy="2309051"/>
                  <a:chOff x="611560" y="3534461"/>
                  <a:chExt cx="3300713" cy="2543293"/>
                </a:xfrm>
              </p:grpSpPr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611560" y="3534461"/>
                    <a:ext cx="3300713" cy="2543293"/>
                    <a:chOff x="1698172" y="118569"/>
                    <a:chExt cx="4146083" cy="3532751"/>
                  </a:xfrm>
                </p:grpSpPr>
                <p:sp>
                  <p:nvSpPr>
                    <p:cNvPr id="45" name="圆角矩形 44"/>
                    <p:cNvSpPr/>
                    <p:nvPr/>
                  </p:nvSpPr>
                  <p:spPr>
                    <a:xfrm>
                      <a:off x="2413363" y="1104206"/>
                      <a:ext cx="2357846" cy="828000"/>
                    </a:xfrm>
                    <a:prstGeom prst="roundRect">
                      <a:avLst/>
                    </a:prstGeom>
                    <a:noFill/>
                    <a:ln w="952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" name="矩形 45"/>
                    <p:cNvSpPr/>
                    <p:nvPr/>
                  </p:nvSpPr>
                  <p:spPr>
                    <a:xfrm>
                      <a:off x="1698172" y="118569"/>
                      <a:ext cx="3788228" cy="719999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7" name="矩形 46"/>
                    <p:cNvSpPr/>
                    <p:nvPr/>
                  </p:nvSpPr>
                  <p:spPr>
                    <a:xfrm>
                      <a:off x="1698172" y="838567"/>
                      <a:ext cx="3788228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矩形 47"/>
                    <p:cNvSpPr/>
                    <p:nvPr/>
                  </p:nvSpPr>
                  <p:spPr>
                    <a:xfrm>
                      <a:off x="1698172" y="1964115"/>
                      <a:ext cx="3788228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9" name="矩形 48"/>
                    <p:cNvSpPr/>
                    <p:nvPr/>
                  </p:nvSpPr>
                  <p:spPr>
                    <a:xfrm>
                      <a:off x="1698172" y="2180115"/>
                      <a:ext cx="3788228" cy="1471205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" name="椭圆 49"/>
                    <p:cNvSpPr/>
                    <p:nvPr/>
                  </p:nvSpPr>
                  <p:spPr>
                    <a:xfrm>
                      <a:off x="3023942" y="2366425"/>
                      <a:ext cx="1136687" cy="113668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3479800" y="1533167"/>
                      <a:ext cx="241300" cy="1094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3479800" y="2618980"/>
                      <a:ext cx="241300" cy="10940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文本框 52"/>
                    <p:cNvSpPr txBox="1"/>
                    <p:nvPr/>
                  </p:nvSpPr>
                  <p:spPr>
                    <a:xfrm>
                      <a:off x="2609870" y="1062388"/>
                      <a:ext cx="2398817" cy="5831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b="1" dirty="0"/>
                        <a:t>Injected bunch</a:t>
                      </a:r>
                      <a:endParaRPr lang="zh-CN" altLang="en-US" sz="1400" b="1" dirty="0"/>
                    </a:p>
                  </p:txBody>
                </p: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2879178" y="334315"/>
                      <a:ext cx="2424803" cy="5248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200" b="1" dirty="0"/>
                        <a:t>Magnet pole</a:t>
                      </a:r>
                      <a:endParaRPr lang="zh-CN" altLang="en-US" sz="1200" b="1" dirty="0"/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2640747" y="704972"/>
                      <a:ext cx="2815857" cy="4810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b="1" dirty="0"/>
                        <a:t>Installation margin</a:t>
                      </a:r>
                      <a:endParaRPr lang="zh-CN" altLang="en-US" sz="1050" b="1" dirty="0"/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2506094" y="1813209"/>
                      <a:ext cx="2787087" cy="4810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b="1" dirty="0"/>
                        <a:t>Installation margin</a:t>
                      </a:r>
                      <a:endParaRPr lang="zh-CN" altLang="en-US" sz="1050" b="1" dirty="0"/>
                    </a:p>
                  </p:txBody>
                </p:sp>
                <p:sp>
                  <p:nvSpPr>
                    <p:cNvPr id="57" name="文本框 56"/>
                    <p:cNvSpPr txBox="1"/>
                    <p:nvPr/>
                  </p:nvSpPr>
                  <p:spPr>
                    <a:xfrm>
                      <a:off x="4681738" y="2196959"/>
                      <a:ext cx="1162517" cy="5248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200" b="1" dirty="0"/>
                        <a:t>Yoke</a:t>
                      </a:r>
                      <a:endParaRPr lang="zh-CN" altLang="en-US" sz="1200" b="1" dirty="0"/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2528401" y="2677339"/>
                      <a:ext cx="2270273" cy="5831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b="1" dirty="0"/>
                        <a:t>Stored bunch</a:t>
                      </a:r>
                      <a:endParaRPr lang="zh-CN" altLang="en-US" sz="1400" b="1" dirty="0"/>
                    </a:p>
                  </p:txBody>
                </p:sp>
              </p:grpSp>
              <p:sp>
                <p:nvSpPr>
                  <p:cNvPr id="43" name="同心圆 42"/>
                  <p:cNvSpPr/>
                  <p:nvPr/>
                </p:nvSpPr>
                <p:spPr>
                  <a:xfrm>
                    <a:off x="1669392" y="5152734"/>
                    <a:ext cx="904920" cy="818322"/>
                  </a:xfrm>
                  <a:prstGeom prst="donut">
                    <a:avLst>
                      <a:gd name="adj" fmla="val 1769"/>
                    </a:avLst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同心圆 43"/>
                  <p:cNvSpPr/>
                  <p:nvPr/>
                </p:nvSpPr>
                <p:spPr>
                  <a:xfrm>
                    <a:off x="1699057" y="5188397"/>
                    <a:ext cx="846000" cy="756000"/>
                  </a:xfrm>
                  <a:prstGeom prst="donut">
                    <a:avLst>
                      <a:gd name="adj" fmla="val 6453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7" name="文本框 36"/>
                <p:cNvSpPr txBox="1"/>
                <p:nvPr/>
              </p:nvSpPr>
              <p:spPr>
                <a:xfrm>
                  <a:off x="2707864" y="3379813"/>
                  <a:ext cx="907575" cy="457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SS</a:t>
                  </a:r>
                  <a:endParaRPr lang="zh-CN" altLang="en-US" dirty="0"/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116238" y="4968605"/>
                  <a:ext cx="2265402" cy="660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700"/>
                    </a:lnSpc>
                  </a:pPr>
                  <a:r>
                    <a:rPr lang="en-US" altLang="zh-CN" dirty="0"/>
                    <a:t>Iron or </a:t>
                  </a:r>
                </a:p>
                <a:p>
                  <a:pPr algn="ctr">
                    <a:lnSpc>
                      <a:spcPts val="1700"/>
                    </a:lnSpc>
                  </a:pPr>
                  <a:r>
                    <a:rPr lang="en-US" altLang="zh-CN" dirty="0"/>
                    <a:t>VP(</a:t>
                  </a:r>
                  <a:r>
                    <a:rPr lang="en-US" altLang="zh-CN" dirty="0" err="1"/>
                    <a:t>FeCoV</a:t>
                  </a:r>
                  <a:r>
                    <a:rPr lang="zh-CN" altLang="en-US" dirty="0"/>
                    <a:t>，</a:t>
                  </a:r>
                  <a:r>
                    <a:rPr lang="en-US" altLang="zh-CN" dirty="0"/>
                    <a:t>1J22)</a:t>
                  </a:r>
                  <a:endParaRPr lang="zh-CN" altLang="en-US" dirty="0"/>
                </a:p>
              </p:txBody>
            </p:sp>
            <p:cxnSp>
              <p:nvCxnSpPr>
                <p:cNvPr id="39" name="直接连接符 38"/>
                <p:cNvCxnSpPr/>
                <p:nvPr/>
              </p:nvCxnSpPr>
              <p:spPr>
                <a:xfrm>
                  <a:off x="2462773" y="3503176"/>
                  <a:ext cx="274718" cy="498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2105427" y="4731525"/>
                  <a:ext cx="285770" cy="3112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文本框 40"/>
                <p:cNvSpPr txBox="1"/>
                <p:nvPr/>
              </p:nvSpPr>
              <p:spPr>
                <a:xfrm>
                  <a:off x="571775" y="5719061"/>
                  <a:ext cx="2082682" cy="457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0000"/>
                      </a:solidFill>
                    </a:rPr>
                    <a:t>Traditional LSM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34" name="直接连接符 33"/>
              <p:cNvCxnSpPr/>
              <p:nvPr/>
            </p:nvCxnSpPr>
            <p:spPr>
              <a:xfrm flipH="1">
                <a:off x="1049743" y="4699713"/>
                <a:ext cx="367377" cy="4321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625576" y="4980880"/>
                <a:ext cx="931160" cy="457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SS</a:t>
                </a:r>
                <a:endParaRPr lang="zh-CN" altLang="en-US" dirty="0"/>
              </a:p>
            </p:txBody>
          </p:sp>
        </p:grpSp>
        <p:sp>
          <p:nvSpPr>
            <p:cNvPr id="14" name="右箭头 13"/>
            <p:cNvSpPr/>
            <p:nvPr/>
          </p:nvSpPr>
          <p:spPr>
            <a:xfrm rot="20113189">
              <a:off x="4010015" y="2958528"/>
              <a:ext cx="495201" cy="4632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/>
          </p:nvSpPr>
          <p:spPr>
            <a:xfrm rot="859674">
              <a:off x="4026254" y="4258222"/>
              <a:ext cx="506685" cy="4632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196906" y="3694762"/>
              <a:ext cx="1651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Half in-vacuum 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5429695" y="6043514"/>
              <a:ext cx="7264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in-air </a:t>
              </a:r>
              <a:endParaRPr lang="zh-CN" altLang="en-US" dirty="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83406" y="1986315"/>
              <a:ext cx="3237811" cy="1037694"/>
              <a:chOff x="678132" y="2109698"/>
              <a:chExt cx="3237811" cy="1037694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994182" y="2137924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678132" y="2109698"/>
                <a:ext cx="3237811" cy="1037694"/>
                <a:chOff x="678132" y="2109698"/>
                <a:chExt cx="3237811" cy="1037694"/>
              </a:xfrm>
            </p:grpSpPr>
            <p:sp>
              <p:nvSpPr>
                <p:cNvPr id="30" name="文本框 29"/>
                <p:cNvSpPr txBox="1"/>
                <p:nvPr/>
              </p:nvSpPr>
              <p:spPr>
                <a:xfrm>
                  <a:off x="678132" y="2367734"/>
                  <a:ext cx="969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Septum</a:t>
                  </a:r>
                </a:p>
                <a:p>
                  <a:pPr algn="ctr">
                    <a:lnSpc>
                      <a:spcPts val="15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thickness</a:t>
                  </a:r>
                  <a:endParaRPr lang="zh-CN" altLang="en-US" sz="12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左大括号 30"/>
                <p:cNvSpPr/>
                <p:nvPr/>
              </p:nvSpPr>
              <p:spPr>
                <a:xfrm>
                  <a:off x="1719471" y="2109698"/>
                  <a:ext cx="162483" cy="979620"/>
                </a:xfrm>
                <a:prstGeom prst="leftBrac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1728204" y="2142052"/>
                  <a:ext cx="2187739" cy="10053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Wall of stored beam pipe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Wall of injected beam pipe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Iron septum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installation margins</a:t>
                  </a:r>
                  <a:endParaRPr lang="zh-CN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>
                <a:off x="1428122" y="2488474"/>
                <a:ext cx="300082" cy="284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altLang="zh-CN" dirty="0">
                    <a:solidFill>
                      <a:schemeClr val="accent1">
                        <a:lumMod val="50000"/>
                      </a:schemeClr>
                    </a:solidFill>
                  </a:rPr>
                  <a:t>=</a:t>
                </a:r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991544" y="2411835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1991544" y="2664071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1991544" y="2927542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806339" y="2407707"/>
                <a:ext cx="690620" cy="3978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012785" y="1789513"/>
              <a:ext cx="3014717" cy="4287000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同心圆 19"/>
            <p:cNvSpPr/>
            <p:nvPr/>
          </p:nvSpPr>
          <p:spPr>
            <a:xfrm>
              <a:off x="5440401" y="5434406"/>
              <a:ext cx="566973" cy="552994"/>
            </a:xfrm>
            <a:prstGeom prst="donut">
              <a:avLst>
                <a:gd name="adj" fmla="val 6453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L 形 20"/>
            <p:cNvSpPr/>
            <p:nvPr/>
          </p:nvSpPr>
          <p:spPr>
            <a:xfrm rot="18540252">
              <a:off x="6227766" y="1625853"/>
              <a:ext cx="569436" cy="279001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L 形 21"/>
            <p:cNvSpPr/>
            <p:nvPr/>
          </p:nvSpPr>
          <p:spPr>
            <a:xfrm rot="18540252">
              <a:off x="6317664" y="4143532"/>
              <a:ext cx="522352" cy="255932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6463940" y="3067855"/>
            <a:ext cx="3088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half-in-vacuum 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  (for septum of 2mm)</a:t>
            </a:r>
          </a:p>
        </p:txBody>
      </p:sp>
      <p:sp>
        <p:nvSpPr>
          <p:cNvPr id="89" name="矩形 88"/>
          <p:cNvSpPr/>
          <p:nvPr/>
        </p:nvSpPr>
        <p:spPr>
          <a:xfrm>
            <a:off x="6493353" y="5132907"/>
            <a:ext cx="3779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embedded thin-wall vacuum chamber 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    (for septum≥3.5mm)</a:t>
            </a:r>
            <a:endParaRPr lang="zh-CN" altLang="zh-CN" sz="2000" b="1" dirty="0">
              <a:solidFill>
                <a:srgbClr val="FF000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9768406" y="3361582"/>
            <a:ext cx="360041" cy="34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272464" y="3361582"/>
            <a:ext cx="160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Thin septum</a:t>
            </a:r>
          </a:p>
          <a:p>
            <a:pPr algn="ctr"/>
            <a:r>
              <a:rPr lang="en-US" altLang="zh-CN" dirty="0"/>
              <a:t>(IN-VAC)</a:t>
            </a:r>
            <a:endParaRPr lang="zh-CN" altLang="en-US" dirty="0"/>
          </a:p>
        </p:txBody>
      </p:sp>
      <p:sp>
        <p:nvSpPr>
          <p:cNvPr id="90" name="右箭头 89"/>
          <p:cNvSpPr/>
          <p:nvPr/>
        </p:nvSpPr>
        <p:spPr>
          <a:xfrm>
            <a:off x="9757700" y="5468355"/>
            <a:ext cx="360041" cy="34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1" name="文本框 90"/>
          <p:cNvSpPr txBox="1"/>
          <p:nvPr/>
        </p:nvSpPr>
        <p:spPr>
          <a:xfrm>
            <a:off x="10272463" y="5423991"/>
            <a:ext cx="160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Thick septum</a:t>
            </a:r>
          </a:p>
          <a:p>
            <a:pPr algn="ctr"/>
            <a:r>
              <a:rPr lang="en-US" altLang="zh-CN" dirty="0"/>
              <a:t>(IN-AIR)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128447" y="6070322"/>
            <a:ext cx="18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Quantity:152 sets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200456" y="3972920"/>
            <a:ext cx="180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Quantity:28 sets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8FBE024F-9D68-4F4D-A32D-5486D46BA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What experiences and lessons can be learned from HEPS?  </a:t>
            </a:r>
          </a:p>
          <a:p>
            <a:r>
              <a:rPr lang="en-US" altLang="zh-CN" dirty="0"/>
              <a:t>How to reduce the cost of</a:t>
            </a:r>
            <a:r>
              <a:rPr lang="zh-CN" altLang="en-US" dirty="0"/>
              <a:t> </a:t>
            </a:r>
            <a:r>
              <a:rPr lang="en-US" altLang="zh-CN" dirty="0"/>
              <a:t>magnets?</a:t>
            </a:r>
          </a:p>
          <a:p>
            <a:r>
              <a:rPr lang="en-US" altLang="zh-CN" dirty="0"/>
              <a:t>How to reduce the difficulty of magnet manufacturing,</a:t>
            </a:r>
            <a:r>
              <a:rPr lang="zh-CN" altLang="en-US" dirty="0"/>
              <a:t> </a:t>
            </a:r>
            <a:r>
              <a:rPr lang="en-US" altLang="zh-CN" dirty="0"/>
              <a:t>assembly and magnetic field measurement?</a:t>
            </a:r>
          </a:p>
          <a:p>
            <a:r>
              <a:rPr lang="en-US" altLang="zh-CN" dirty="0"/>
              <a:t>How to make magnets longer to decrease the magnet quantity?</a:t>
            </a:r>
          </a:p>
          <a:p>
            <a:pPr lvl="1" indent="-342900"/>
            <a:r>
              <a:rPr lang="en-US" altLang="zh-CN" dirty="0"/>
              <a:t>1.75m -&gt; 4m</a:t>
            </a:r>
            <a:r>
              <a:rPr lang="zh-CN" altLang="en-US" dirty="0"/>
              <a:t>？</a:t>
            </a:r>
            <a:endParaRPr lang="en-US" altLang="zh-CN" dirty="0"/>
          </a:p>
          <a:p>
            <a:pPr lvl="1" indent="-342900"/>
            <a:r>
              <a:rPr lang="en-US" altLang="zh-CN" dirty="0"/>
              <a:t>Vacuum achievement</a:t>
            </a:r>
            <a:r>
              <a:rPr lang="zh-CN" altLang="en-US" dirty="0"/>
              <a:t>？</a:t>
            </a:r>
            <a:endParaRPr lang="en-US" altLang="zh-CN" dirty="0"/>
          </a:p>
          <a:p>
            <a:pPr lvl="1" indent="-342900"/>
            <a:r>
              <a:rPr lang="en-US" altLang="zh-CN" dirty="0"/>
              <a:t>Iron-core manufacturing</a:t>
            </a:r>
            <a:r>
              <a:rPr lang="zh-CN" altLang="en-US" dirty="0"/>
              <a:t>？</a:t>
            </a:r>
            <a:endParaRPr lang="en-US" altLang="zh-CN" dirty="0"/>
          </a:p>
          <a:p>
            <a:pPr lvl="1" indent="-342900"/>
            <a:r>
              <a:rPr lang="en-US" altLang="zh-CN" dirty="0"/>
              <a:t>Magnetic-field measurement</a:t>
            </a:r>
            <a:r>
              <a:rPr lang="zh-CN" altLang="en-US" dirty="0"/>
              <a:t>？</a:t>
            </a:r>
            <a:endParaRPr lang="en-US" altLang="zh-CN" dirty="0"/>
          </a:p>
          <a:p>
            <a:pPr lvl="1" indent="-342900"/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89656E7B-3867-49ED-8B36-491EAD1B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LSM design considerations in EDR phase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8B6879E-7EA1-4E59-B619-C41085B3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DD1EACD-EB49-4DAE-BA2B-50E8D74A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508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IN-Air LSM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4620698"/>
            <a:ext cx="3614200" cy="199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70B8779-E31F-46B2-9488-C098E327348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8466" y="1724342"/>
            <a:ext cx="4509554" cy="2090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736F3B4-E3C7-4E04-8F21-8803277B3C48}"/>
              </a:ext>
            </a:extLst>
          </p:cNvPr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0" b="74"/>
          <a:stretch/>
        </p:blipFill>
        <p:spPr>
          <a:xfrm>
            <a:off x="3215680" y="2624703"/>
            <a:ext cx="4363752" cy="88630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84" y="1848727"/>
            <a:ext cx="3965849" cy="26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62202" y="1078011"/>
            <a:ext cx="112375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2000" b="1" dirty="0">
                <a:solidFill>
                  <a:srgbClr val="FF0000"/>
                </a:solidFill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</a:rPr>
              <a:t>final magnets for HEPS BST injection was applied in beam commissioning successfully last year.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1CBA1D46-7D8B-4AC6-B3A9-632892ABBDF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21" y="4880790"/>
            <a:ext cx="3712915" cy="1536768"/>
          </a:xfrm>
          <a:prstGeom prst="rect">
            <a:avLst/>
          </a:prstGeom>
        </p:spPr>
      </p:pic>
      <p:pic>
        <p:nvPicPr>
          <p:cNvPr id="15" name="内容占位符 3">
            <a:extLst>
              <a:ext uri="{FF2B5EF4-FFF2-40B4-BE49-F238E27FC236}">
                <a16:creationId xmlns="" xmlns:a16="http://schemas.microsoft.com/office/drawing/2014/main" id="{7FF24BF4-0EA2-4F9A-818B-1B8B78156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45" y="4880790"/>
            <a:ext cx="3263931" cy="1536768"/>
          </a:xfr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641371A6-AA0B-42B3-880E-A10607B128F6}"/>
              </a:ext>
            </a:extLst>
          </p:cNvPr>
          <p:cNvSpPr txBox="1"/>
          <p:nvPr/>
        </p:nvSpPr>
        <p:spPr>
          <a:xfrm>
            <a:off x="5086521" y="60482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FF00"/>
                </a:solidFill>
              </a:rPr>
              <a:t>BST injection LSM</a:t>
            </a:r>
            <a:endParaRPr lang="zh-CN" altLang="en-US" dirty="0">
              <a:solidFill>
                <a:srgbClr val="00FF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03B4AE3-C228-41CA-9ED7-0F4D5CF0A14B}"/>
              </a:ext>
            </a:extLst>
          </p:cNvPr>
          <p:cNvSpPr txBox="1"/>
          <p:nvPr/>
        </p:nvSpPr>
        <p:spPr>
          <a:xfrm>
            <a:off x="8904312" y="604822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FF00"/>
                </a:solidFill>
              </a:rPr>
              <a:t>BST extraction LSM</a:t>
            </a:r>
            <a:endParaRPr lang="zh-CN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 smtClean="0"/>
              <a:t>FeCoV</a:t>
            </a:r>
            <a:r>
              <a:rPr lang="en-US" altLang="zh-CN" dirty="0" smtClean="0"/>
              <a:t> alloy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1J22</a:t>
            </a:r>
            <a:r>
              <a:rPr lang="zh-CN" altLang="en-US" dirty="0" smtClean="0"/>
              <a:t>）</a:t>
            </a:r>
            <a:r>
              <a:rPr lang="en-US" altLang="zh-CN" dirty="0" smtClean="0"/>
              <a:t>is hard </a:t>
            </a:r>
            <a:r>
              <a:rPr lang="en-US" altLang="zh-CN" dirty="0"/>
              <a:t>to machine, the magnetic shielding blocks must segmented processing by EDM . And that,  the embedded thin wall </a:t>
            </a:r>
            <a:r>
              <a:rPr lang="en-US" altLang="zh-CN" dirty="0" smtClean="0"/>
              <a:t>vacuum </a:t>
            </a:r>
            <a:r>
              <a:rPr lang="en-US" altLang="zh-CN" dirty="0"/>
              <a:t>chamber for stored beam is needed.</a:t>
            </a:r>
          </a:p>
          <a:p>
            <a:r>
              <a:rPr lang="en-US" altLang="zh-CN" dirty="0"/>
              <a:t>It is difficult to control the deformation of the </a:t>
            </a:r>
            <a:r>
              <a:rPr lang="en-US" altLang="zh-CN" dirty="0" err="1" smtClean="0"/>
              <a:t>FeCoV</a:t>
            </a:r>
            <a:r>
              <a:rPr lang="en-US" altLang="zh-CN" dirty="0" smtClean="0"/>
              <a:t> blocks </a:t>
            </a:r>
            <a:r>
              <a:rPr lang="en-US" altLang="zh-CN" dirty="0"/>
              <a:t>after 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℃ </a:t>
            </a:r>
            <a:r>
              <a:rPr lang="en-US" altLang="zh-CN" dirty="0" smtClean="0"/>
              <a:t>annealing.</a:t>
            </a:r>
          </a:p>
          <a:p>
            <a:r>
              <a:rPr lang="en-US" altLang="zh-CN" dirty="0"/>
              <a:t>The seam between two materials </a:t>
            </a:r>
            <a:r>
              <a:rPr lang="en-US" altLang="zh-CN" dirty="0" smtClean="0"/>
              <a:t>on </a:t>
            </a:r>
            <a:r>
              <a:rPr lang="en-US" altLang="zh-CN" dirty="0"/>
              <a:t>the </a:t>
            </a:r>
            <a:r>
              <a:rPr lang="en-US" altLang="zh-CN" dirty="0" smtClean="0"/>
              <a:t>magnet pole has </a:t>
            </a:r>
            <a:r>
              <a:rPr lang="en-US" altLang="zh-CN" dirty="0"/>
              <a:t>an impact on the quality of the main field distribution and </a:t>
            </a:r>
            <a:r>
              <a:rPr lang="en-US" altLang="zh-CN" dirty="0" smtClean="0"/>
              <a:t>increase the </a:t>
            </a:r>
            <a:r>
              <a:rPr lang="en-US" altLang="zh-CN" dirty="0"/>
              <a:t>leakage </a:t>
            </a:r>
            <a:r>
              <a:rPr lang="en-US" altLang="zh-CN" dirty="0" smtClean="0"/>
              <a:t>field.</a:t>
            </a:r>
          </a:p>
          <a:p>
            <a:r>
              <a:rPr lang="en-US" altLang="zh-CN" dirty="0" smtClean="0"/>
              <a:t>Magnetic field measurement is difficult for the magnet with small aperture.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Experience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and Lessons of in-air LSM for HEPS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39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BS1LSM main field vertical field uniformity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1344" y="1011308"/>
            <a:ext cx="10153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2D model analysis: the real reason is that upper and bottom  polar surface width is not symmetrical 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AF2257FD-46D3-4E58-B319-8D282832C580}"/>
              </a:ext>
            </a:extLst>
          </p:cNvPr>
          <p:cNvGrpSpPr/>
          <p:nvPr/>
        </p:nvGrpSpPr>
        <p:grpSpPr>
          <a:xfrm>
            <a:off x="4007768" y="4800526"/>
            <a:ext cx="3661304" cy="1725226"/>
            <a:chOff x="6163716" y="3304206"/>
            <a:chExt cx="5580690" cy="243514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331CB25-9F7D-47FE-A5BB-AC060C605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530"/>
            <a:stretch/>
          </p:blipFill>
          <p:spPr>
            <a:xfrm>
              <a:off x="6163716" y="3304206"/>
              <a:ext cx="5580690" cy="2435143"/>
            </a:xfrm>
            <a:prstGeom prst="rect">
              <a:avLst/>
            </a:prstGeom>
          </p:spPr>
        </p:pic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790679DB-4C15-401E-B22F-82346244D7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28164" y="4625687"/>
              <a:ext cx="3708000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25322893-6CDE-4ED3-833E-6B3BC5D1BE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0018" y="5027469"/>
              <a:ext cx="1440000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xmlns="" id="{F6FD5951-97B5-41FF-BC71-39F89D641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13278"/>
              </p:ext>
            </p:extLst>
          </p:nvPr>
        </p:nvGraphicFramePr>
        <p:xfrm>
          <a:off x="119161" y="4733838"/>
          <a:ext cx="3635910" cy="2083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4" imgW="5587200" imgH="3204360" progId="Word.Document.8">
                  <p:embed/>
                </p:oleObj>
              </mc:Choice>
              <mc:Fallback>
                <p:oleObj name="Document" r:id="rId4" imgW="5587200" imgH="32043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61" y="4733838"/>
                        <a:ext cx="3635910" cy="2083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F8D2DAD-0AE1-4201-9D86-D558B3DE0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30"/>
          <a:stretch/>
        </p:blipFill>
        <p:spPr>
          <a:xfrm>
            <a:off x="191344" y="1772816"/>
            <a:ext cx="3240360" cy="1413937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B40D1F2F-72D0-4079-BD45-A47963776500}"/>
              </a:ext>
            </a:extLst>
          </p:cNvPr>
          <p:cNvGrpSpPr/>
          <p:nvPr/>
        </p:nvGrpSpPr>
        <p:grpSpPr>
          <a:xfrm>
            <a:off x="3459608" y="1863437"/>
            <a:ext cx="4633729" cy="1321171"/>
            <a:chOff x="5967486" y="2453659"/>
            <a:chExt cx="4913936" cy="2098961"/>
          </a:xfrm>
        </p:grpSpPr>
        <p:graphicFrame>
          <p:nvGraphicFramePr>
            <p:cNvPr id="27" name="图表 26">
              <a:extLst>
                <a:ext uri="{FF2B5EF4-FFF2-40B4-BE49-F238E27FC236}">
                  <a16:creationId xmlns:a16="http://schemas.microsoft.com/office/drawing/2014/main" xmlns="" id="{B08DCC1A-BA28-47F9-A927-E994D923A33C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967486" y="2453659"/>
            <a:ext cx="4632015" cy="20989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Object 2">
              <a:extLst>
                <a:ext uri="{FF2B5EF4-FFF2-40B4-BE49-F238E27FC236}">
                  <a16:creationId xmlns:a16="http://schemas.microsoft.com/office/drawing/2014/main" xmlns="" id="{F3E19B6D-71FF-4B6D-9C3B-40F6FCD66E9D}"/>
                </a:ext>
              </a:extLst>
            </p:cNvPr>
            <p:cNvSpPr txBox="1"/>
            <p:nvPr/>
          </p:nvSpPr>
          <p:spPr>
            <a:xfrm>
              <a:off x="9327855" y="3889299"/>
              <a:ext cx="1553567" cy="5500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有孔：</a:t>
              </a:r>
              <a:r>
                <a:rPr lang="en-US" altLang="zh-CN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2.75E-03</a:t>
              </a:r>
            </a:p>
            <a:p>
              <a:r>
                <a:rPr lang="zh-CN" altLang="en-US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无孔：</a:t>
              </a:r>
              <a:r>
                <a:rPr lang="en-US" altLang="zh-CN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2.67E-03</a:t>
              </a:r>
              <a:endParaRPr lang="zh-CN" altLang="en-US" sz="82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DF7A3A6-E744-4E09-8898-423E825A4F96}"/>
              </a:ext>
            </a:extLst>
          </p:cNvPr>
          <p:cNvGrpSpPr/>
          <p:nvPr/>
        </p:nvGrpSpPr>
        <p:grpSpPr>
          <a:xfrm>
            <a:off x="3459607" y="3293060"/>
            <a:ext cx="4367884" cy="1356057"/>
            <a:chOff x="6260812" y="4551217"/>
            <a:chExt cx="4632015" cy="2154384"/>
          </a:xfrm>
        </p:grpSpPr>
        <p:graphicFrame>
          <p:nvGraphicFramePr>
            <p:cNvPr id="30" name="图表 29">
              <a:extLst>
                <a:ext uri="{FF2B5EF4-FFF2-40B4-BE49-F238E27FC236}">
                  <a16:creationId xmlns:a16="http://schemas.microsoft.com/office/drawing/2014/main" xmlns="" id="{4005227D-CC75-41C9-8447-1DB22EC0B55E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260812" y="4551217"/>
            <a:ext cx="4632015" cy="21543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1" name="Object 2">
              <a:extLst>
                <a:ext uri="{FF2B5EF4-FFF2-40B4-BE49-F238E27FC236}">
                  <a16:creationId xmlns:a16="http://schemas.microsoft.com/office/drawing/2014/main" xmlns="" id="{59B9DD90-A61B-47C0-B87F-7D83A6E3F7EB}"/>
                </a:ext>
              </a:extLst>
            </p:cNvPr>
            <p:cNvSpPr txBox="1"/>
            <p:nvPr/>
          </p:nvSpPr>
          <p:spPr>
            <a:xfrm>
              <a:off x="6729925" y="5611168"/>
              <a:ext cx="1553567" cy="5500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有孔：</a:t>
              </a:r>
              <a:r>
                <a:rPr lang="en-US" altLang="zh-CN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1.19E-05</a:t>
              </a:r>
            </a:p>
            <a:p>
              <a:r>
                <a:rPr lang="zh-CN" altLang="en-US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无孔：</a:t>
              </a:r>
              <a:r>
                <a:rPr lang="en-US" altLang="zh-CN" sz="825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4.73E-05</a:t>
              </a:r>
              <a:endParaRPr lang="zh-CN" altLang="en-US" sz="82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5877861-EA55-4E92-9027-7C1E2D76A2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227"/>
          <a:stretch/>
        </p:blipFill>
        <p:spPr>
          <a:xfrm>
            <a:off x="275775" y="3301653"/>
            <a:ext cx="3125508" cy="131814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E1C238F6-9BE7-4150-96DF-F0F366B5EBE4}"/>
              </a:ext>
            </a:extLst>
          </p:cNvPr>
          <p:cNvGrpSpPr/>
          <p:nvPr/>
        </p:nvGrpSpPr>
        <p:grpSpPr>
          <a:xfrm>
            <a:off x="7959381" y="1866653"/>
            <a:ext cx="2237582" cy="1058292"/>
            <a:chOff x="910527" y="3045161"/>
            <a:chExt cx="7150331" cy="338183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A277A3E-0511-4A7A-ACC3-E8AB3747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0527" y="3045161"/>
              <a:ext cx="2759741" cy="3381836"/>
            </a:xfrm>
            <a:prstGeom prst="rect">
              <a:avLst/>
            </a:pr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D189C8C2-E2CF-41F9-8D99-94EAE3DBC693}"/>
                </a:ext>
              </a:extLst>
            </p:cNvPr>
            <p:cNvGrpSpPr/>
            <p:nvPr/>
          </p:nvGrpSpPr>
          <p:grpSpPr>
            <a:xfrm>
              <a:off x="5035460" y="3118104"/>
              <a:ext cx="3025398" cy="2872403"/>
              <a:chOff x="4102771" y="4723048"/>
              <a:chExt cx="1629605" cy="1203804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28C37C54-6DD2-436D-8A2D-DE0E91EB8D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1915" t="20491" r="8729" b="55924"/>
              <a:stretch/>
            </p:blipFill>
            <p:spPr>
              <a:xfrm>
                <a:off x="4104679" y="4731505"/>
                <a:ext cx="1627697" cy="1195347"/>
              </a:xfrm>
              <a:prstGeom prst="rect">
                <a:avLst/>
              </a:prstGeom>
            </p:spPr>
          </p:pic>
          <p:sp>
            <p:nvSpPr>
              <p:cNvPr id="21" name="对话气泡: 矩形 32">
                <a:extLst>
                  <a:ext uri="{FF2B5EF4-FFF2-40B4-BE49-F238E27FC236}">
                    <a16:creationId xmlns:a16="http://schemas.microsoft.com/office/drawing/2014/main" xmlns="" id="{7D5781EF-19FB-435D-A346-78299617038F}"/>
                  </a:ext>
                </a:extLst>
              </p:cNvPr>
              <p:cNvSpPr/>
              <p:nvPr/>
            </p:nvSpPr>
            <p:spPr bwMode="auto">
              <a:xfrm>
                <a:off x="4102771" y="4723048"/>
                <a:ext cx="1627697" cy="1203804"/>
              </a:xfrm>
              <a:prstGeom prst="wedgeRectCallout">
                <a:avLst>
                  <a:gd name="adj1" fmla="val -115389"/>
                  <a:gd name="adj2" fmla="val -12143"/>
                </a:avLst>
              </a:prstGeom>
              <a:noFill/>
              <a:ln w="38100">
                <a:solidFill>
                  <a:srgbClr val="FF0000"/>
                </a:solidFill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57175" indent="-257175" defTabSz="685800" fontAlgn="base">
                  <a:lnSpc>
                    <a:spcPct val="95000"/>
                  </a:lnSpc>
                  <a:spcBef>
                    <a:spcPct val="25000"/>
                  </a:spcBef>
                  <a:spcAft>
                    <a:spcPct val="0"/>
                  </a:spcAft>
                  <a:buFontTx/>
                  <a:buChar char="•"/>
                  <a:tabLst>
                    <a:tab pos="2530079" algn="l"/>
                  </a:tabLst>
                </a:pPr>
                <a:endParaRPr lang="zh-CN" altLang="en-US" sz="1950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xmlns="" id="{B4046A61-AC91-4B8C-B80A-4B79C08D88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916619" y="5455802"/>
                <a:ext cx="501078" cy="0"/>
              </a:xfrm>
              <a:prstGeom prst="line">
                <a:avLst/>
              </a:prstGeom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xmlns="" id="{C421774E-B6A8-4E8D-8437-040E1394B9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268336" y="5317097"/>
                <a:ext cx="149361" cy="0"/>
              </a:xfrm>
              <a:prstGeom prst="line">
                <a:avLst/>
              </a:prstGeom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xmlns="" id="{3C6D5031-1D98-4343-A20F-7AE3C5FEF809}"/>
                  </a:ext>
                </a:extLst>
              </p:cNvPr>
              <p:cNvSpPr txBox="1"/>
              <p:nvPr/>
            </p:nvSpPr>
            <p:spPr>
              <a:xfrm>
                <a:off x="5395382" y="5222432"/>
                <a:ext cx="239451" cy="245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CN" sz="1200" b="1" kern="0" dirty="0">
                    <a:solidFill>
                      <a:srgbClr val="FF0000"/>
                    </a:solidFill>
                    <a:latin typeface="Calibri"/>
                    <a:ea typeface="微软雅黑"/>
                  </a:rPr>
                  <a:t>D</a:t>
                </a:r>
                <a:endParaRPr lang="zh-CN" altLang="en-US" sz="1200" b="1" kern="0" dirty="0">
                  <a:solidFill>
                    <a:srgbClr val="FF0000"/>
                  </a:solidFill>
                  <a:latin typeface="Calibri"/>
                  <a:ea typeface="微软雅黑"/>
                </a:endParaRPr>
              </a:p>
            </p:txBody>
          </p: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xmlns="" id="{6926A5BA-63C4-480E-94B7-FD69FDA163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16880" y="5024078"/>
                <a:ext cx="1" cy="308838"/>
              </a:xfrm>
              <a:prstGeom prst="line">
                <a:avLst/>
              </a:prstGeom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xmlns="" id="{441B5B3E-C9B6-4D75-B72A-046B66F1BC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73788" y="5024078"/>
                <a:ext cx="1" cy="308838"/>
              </a:xfrm>
              <a:prstGeom prst="line">
                <a:avLst/>
              </a:prstGeom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xmlns="" id="{1B1D07AC-0A32-4FF4-AF8E-AD62E948AF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16880" y="5175610"/>
                <a:ext cx="656908" cy="2887"/>
              </a:xfrm>
              <a:prstGeom prst="straightConnector1">
                <a:avLst/>
              </a:prstGeom>
              <a:ln w="38100" cap="flat" cmpd="sng" algn="ctr">
                <a:solidFill>
                  <a:srgbClr val="00FF00"/>
                </a:solidFill>
                <a:prstDash val="solid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xmlns="" id="{087704CC-C044-4283-ADBC-3792D75A305F}"/>
                  </a:ext>
                </a:extLst>
              </p:cNvPr>
              <p:cNvSpPr txBox="1"/>
              <p:nvPr/>
            </p:nvSpPr>
            <p:spPr>
              <a:xfrm>
                <a:off x="4771705" y="4828164"/>
                <a:ext cx="341807" cy="245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US" altLang="zh-CN" sz="1200" b="1" kern="0" dirty="0">
                    <a:solidFill>
                      <a:srgbClr val="FF0000"/>
                    </a:solidFill>
                    <a:latin typeface="Calibri"/>
                    <a:ea typeface="微软雅黑"/>
                  </a:rPr>
                  <a:t>W</a:t>
                </a:r>
                <a:endParaRPr lang="zh-CN" altLang="en-US" sz="1200" b="1" kern="0" dirty="0">
                  <a:solidFill>
                    <a:srgbClr val="FF0000"/>
                  </a:solidFill>
                  <a:latin typeface="Calibri"/>
                  <a:ea typeface="微软雅黑"/>
                </a:endParaRPr>
              </a:p>
            </p:txBody>
          </p:sp>
        </p:grp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A8E7F3F3-C335-4F6E-A87F-E5DAEB1B6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4002" y="1662792"/>
            <a:ext cx="1490447" cy="1340520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A3962F77-E581-4374-84BD-7F15681E9B8E}"/>
              </a:ext>
            </a:extLst>
          </p:cNvPr>
          <p:cNvGrpSpPr/>
          <p:nvPr/>
        </p:nvGrpSpPr>
        <p:grpSpPr>
          <a:xfrm>
            <a:off x="8555650" y="3119963"/>
            <a:ext cx="2874387" cy="1680013"/>
            <a:chOff x="9145264" y="2442230"/>
            <a:chExt cx="2916000" cy="2150208"/>
          </a:xfrm>
        </p:grpSpPr>
        <p:graphicFrame>
          <p:nvGraphicFramePr>
            <p:cNvPr id="40" name="图表 39">
              <a:extLst>
                <a:ext uri="{FF2B5EF4-FFF2-40B4-BE49-F238E27FC236}">
                  <a16:creationId xmlns:a16="http://schemas.microsoft.com/office/drawing/2014/main" xmlns="" id="{BF59892E-1B78-4ED0-BA8D-69BBC9E050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7298018"/>
                </p:ext>
              </p:extLst>
            </p:nvPr>
          </p:nvGraphicFramePr>
          <p:xfrm>
            <a:off x="9145264" y="2442230"/>
            <a:ext cx="2916000" cy="2150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B8567957-3438-420B-803E-7A5A88731000}"/>
                </a:ext>
              </a:extLst>
            </p:cNvPr>
            <p:cNvSpPr/>
            <p:nvPr/>
          </p:nvSpPr>
          <p:spPr>
            <a:xfrm>
              <a:off x="11155284" y="3051367"/>
              <a:ext cx="658603" cy="465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ERROR:</a:t>
              </a:r>
            </a:p>
            <a:p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5.83E-04</a:t>
              </a:r>
              <a:endParaRPr lang="zh-CN" altLang="en-US" sz="10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96FF73F5-D4F3-44F2-A71A-9C7D8DE9EF2D}"/>
              </a:ext>
            </a:extLst>
          </p:cNvPr>
          <p:cNvGrpSpPr/>
          <p:nvPr/>
        </p:nvGrpSpPr>
        <p:grpSpPr>
          <a:xfrm>
            <a:off x="8558860" y="4850259"/>
            <a:ext cx="2871177" cy="1819101"/>
            <a:chOff x="9207517" y="5309948"/>
            <a:chExt cx="2916000" cy="2150208"/>
          </a:xfrm>
        </p:grpSpPr>
        <p:graphicFrame>
          <p:nvGraphicFramePr>
            <p:cNvPr id="43" name="图表 42">
              <a:extLst>
                <a:ext uri="{FF2B5EF4-FFF2-40B4-BE49-F238E27FC236}">
                  <a16:creationId xmlns:a16="http://schemas.microsoft.com/office/drawing/2014/main" xmlns="" id="{FFC05526-7D66-4633-A185-CAFEE77780D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0117784"/>
                </p:ext>
              </p:extLst>
            </p:nvPr>
          </p:nvGraphicFramePr>
          <p:xfrm>
            <a:off x="9207517" y="5309948"/>
            <a:ext cx="2916000" cy="2150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228E16F7-E62B-4203-90BA-258854AD9F3F}"/>
                </a:ext>
              </a:extLst>
            </p:cNvPr>
            <p:cNvSpPr/>
            <p:nvPr/>
          </p:nvSpPr>
          <p:spPr>
            <a:xfrm>
              <a:off x="11059925" y="5770943"/>
              <a:ext cx="713926" cy="465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ERROR:</a:t>
              </a:r>
            </a:p>
            <a:p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6.07E-04</a:t>
              </a:r>
              <a:endParaRPr lang="zh-CN" altLang="en-US" sz="10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201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47004</TotalTime>
  <Words>3141</Words>
  <Application>Microsoft Office PowerPoint</Application>
  <PresentationFormat>宽屏</PresentationFormat>
  <Paragraphs>888</Paragraphs>
  <Slides>35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MS Mincho</vt:lpstr>
      <vt:lpstr>等线</vt:lpstr>
      <vt:lpstr>宋体</vt:lpstr>
      <vt:lpstr>微软雅黑</vt:lpstr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Office 主题</vt:lpstr>
      <vt:lpstr>Document</vt:lpstr>
      <vt:lpstr>PowerPoint 演示文稿</vt:lpstr>
      <vt:lpstr>Content</vt:lpstr>
      <vt:lpstr>PowerPoint 演示文稿</vt:lpstr>
      <vt:lpstr>PowerPoint 演示文稿</vt:lpstr>
      <vt:lpstr>PowerPoint 演示文稿</vt:lpstr>
      <vt:lpstr>LSM design considerations in EDR phase</vt:lpstr>
      <vt:lpstr>PowerPoint 演示文稿</vt:lpstr>
      <vt:lpstr>Experience and Lessons of in-air LSM for HEPS</vt:lpstr>
      <vt:lpstr>BS1LSM main field vertical field uniformity</vt:lpstr>
      <vt:lpstr>BS3LSM main field horizontal field uniformity</vt:lpstr>
      <vt:lpstr>PowerPoint 演示文稿</vt:lpstr>
      <vt:lpstr>Experience and Lessons of in-vacuum LSM for HEPS</vt:lpstr>
      <vt:lpstr>New explore：4-meter In-air LSM for LHC</vt:lpstr>
      <vt:lpstr>PowerPoint 演示文稿</vt:lpstr>
      <vt:lpstr>Type and quantity of kicker and pulser</vt:lpstr>
      <vt:lpstr>Design parameters of ferrite core kickers for CEPC</vt:lpstr>
      <vt:lpstr>Trapezoid wave kicker system（No new progress）</vt:lpstr>
      <vt:lpstr>Half-sine wave kicker system</vt:lpstr>
      <vt:lpstr>New half-sine wave kicker pulser</vt:lpstr>
      <vt:lpstr>PowerPoint 演示文稿</vt:lpstr>
      <vt:lpstr>Alternative scheme of RF region beam separating system</vt:lpstr>
      <vt:lpstr>Ferrite-core kicker with CW square-wave power supply</vt:lpstr>
      <vt:lpstr>Resonance kicker scheme</vt:lpstr>
      <vt:lpstr>Resonance kicker system preliminary design</vt:lpstr>
      <vt:lpstr>PowerPoint 演示文稿</vt:lpstr>
      <vt:lpstr>PowerPoint 演示文稿</vt:lpstr>
      <vt:lpstr>PowerPoint 演示文稿</vt:lpstr>
      <vt:lpstr>List of all type of hardware </vt:lpstr>
      <vt:lpstr>谐振腔式kicker方案</vt:lpstr>
      <vt:lpstr>谐振kicker磁铁方案</vt:lpstr>
      <vt:lpstr>高重复频率窄脉冲kicker电源方案</vt:lpstr>
      <vt:lpstr>商业谐振式高频电源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reviewer</cp:lastModifiedBy>
  <cp:revision>2781</cp:revision>
  <cp:lastPrinted>2022-11-06T05:19:21Z</cp:lastPrinted>
  <dcterms:created xsi:type="dcterms:W3CDTF">2012-09-04T11:33:36Z</dcterms:created>
  <dcterms:modified xsi:type="dcterms:W3CDTF">2024-09-27T00:36:46Z</dcterms:modified>
</cp:coreProperties>
</file>