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3B04EE-6E1E-047B-96B8-D5DACA6E6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0E79D4F-D833-EAC5-7C52-A80BC7AE0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5DD120-A6AC-DA17-378E-F8A6ED6F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050B21-6E4A-B1F3-ECFD-A952EAE66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11D178-DD44-600A-0B65-CD593A30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532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EB4342-24BC-19A4-4DCD-AB553ED4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8831EB-792C-CC77-1183-96633A7E1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1D0F09-E3E7-C2AB-0A99-C520E5DF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E86457-A007-3043-A5E3-E29A86A10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6AEE26-E78A-8477-443A-656489DA8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76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1B42E0C-B60B-3640-6372-FDDB33F6A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B9874C-EF41-DC09-AB42-B35786D08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A16E7D-B674-BAA4-58EE-888583C2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0A3F5D-32D9-B87F-2076-B58AD4B03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625343-DAC8-F912-7343-449FEF707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49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86408A-69E7-746C-36AF-00D89A458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806F40-7558-5C8B-43CB-955811EA9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11C578-D1C7-8042-098B-25E6DEF4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53DD24-F587-4179-F184-56A0CD74F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56F79A-6C7A-46CF-1C17-327828263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80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AEB887-6096-54BE-B903-805675FD9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0931299-6A9A-1DFA-1F74-5ACD7AC06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4A46CA-6BEB-5BD9-02F6-7C2FC47A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A21E65-5732-2E57-9FEE-4F2B4261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7EC7A2-3BF7-40E3-6BF0-7E18CC253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0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C4483C-C598-A573-454B-226F16825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49CB74-491C-C2C2-C15C-564541546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1CF3B8-6691-830A-F8B3-449178B7E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8BBC1C-BA80-03DE-B173-C40FAD06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FA9DF36-9DE1-41E2-C88E-C219EC71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CE02B3-3AEB-F7D7-BD10-8A7E6B541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80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36A0C0-45EA-DA1B-730A-EE91A0AF1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1CF162-F621-A9DA-FBF3-EF025D2BD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423154-E0B4-4D92-50D1-D8337FC65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7C076BA-1E72-536C-CD78-E7A22703E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ED2352-3EEE-004E-9E11-D3064EEACA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0A84BC0-C2D6-F341-C36F-937ED257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ADF1EEE-6D9B-0859-B40A-B8346E1B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C1625FA-C182-0E07-A085-3B9A5288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237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D0829A-F49C-941A-5194-B75CDFFE0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675A644-7D30-4632-FEA3-8EA05160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232F79A-F1AD-44FF-C241-E43B4C9C9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44403A9-3AEC-268B-EBB5-6E24FC62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549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25D7EF1-B7E9-B26A-EA5C-D646D187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4A70091-5790-7741-A620-C880007C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CA6C91-EE09-AA7F-047D-5BD14A29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63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B1F417-B6A2-80D4-2101-59322D7A8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4DC7BD-CD16-35BE-E798-A140E38B8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A959AAC-61AF-90CB-D37C-DDA81F63C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6699E58-305C-F312-5CC2-195D50D1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3E0B405-DC9A-97D7-E75A-0AB6B74F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1D3B61-62D4-480C-78DF-46ABA002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191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4C62ED-E76C-E3E8-B5DA-A5C290316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69298DB-76FF-0F81-6BAF-B1B844EFA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036EF0-5406-7930-7B27-27AB99BCE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72DBA3-8F2B-AC8C-151F-E55514CE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43EDB4-A0BC-378D-FEED-10FC8885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A3CAE6-C220-DEAC-E61C-3BD7E3AA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07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80BA350-DC08-F21B-4834-4FDE5418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776DF4-AEFE-887E-427C-4C71B4307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BF719D-AF02-9206-E976-C21A42B64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34871-E9D7-4CA9-A1DE-591E234DB1E1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6C4B8D-1F68-71F3-0485-8035987899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AE55D4-1FFD-DA5A-1714-FA5F1A0EA4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60EDA-C22F-4E0C-866D-97FA8E71C1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28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399FA-DB13-29B4-A76C-EA13C8920F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CEPC collimator number optimization</a:t>
            </a:r>
            <a:endParaRPr lang="zh-CN" altLang="en-US" sz="5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C9FF23-F97F-A225-7C32-0308ABB81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5542"/>
            <a:ext cx="9144000" cy="1655762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pPr>
              <a:spcBef>
                <a:spcPct val="0"/>
              </a:spcBef>
            </a:pPr>
            <a:r>
              <a:rPr lang="en-US" altLang="zh-C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Xiaohao Cui</a:t>
            </a:r>
          </a:p>
          <a:p>
            <a:pPr>
              <a:spcBef>
                <a:spcPct val="0"/>
              </a:spcBef>
            </a:pPr>
            <a:endParaRPr lang="en-US" altLang="zh-CN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CEPC Day,  2024/09/27</a:t>
            </a:r>
            <a:endParaRPr lang="zh-CN" altLang="en-US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2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Optimization on number of collimators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AC0DF671-D00B-4C59-CC2B-EDD4FFE38B47}"/>
              </a:ext>
            </a:extLst>
          </p:cNvPr>
          <p:cNvGrpSpPr/>
          <p:nvPr/>
        </p:nvGrpSpPr>
        <p:grpSpPr>
          <a:xfrm>
            <a:off x="4047743" y="1539523"/>
            <a:ext cx="7306057" cy="5163029"/>
            <a:chOff x="2724911" y="1471785"/>
            <a:chExt cx="7306057" cy="5163029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92A4A965-0948-783F-2CA4-7929912EB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24911" y="1471785"/>
              <a:ext cx="7306057" cy="5163029"/>
            </a:xfrm>
            <a:prstGeom prst="rect">
              <a:avLst/>
            </a:prstGeom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B158A28-EFCC-85BC-CDA0-5271FBBC3B9C}"/>
                </a:ext>
              </a:extLst>
            </p:cNvPr>
            <p:cNvSpPr/>
            <p:nvPr/>
          </p:nvSpPr>
          <p:spPr>
            <a:xfrm>
              <a:off x="6693408" y="2007108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5B5B007F-7D2C-7415-E902-2F7E6A3ABEFC}"/>
                </a:ext>
              </a:extLst>
            </p:cNvPr>
            <p:cNvSpPr/>
            <p:nvPr/>
          </p:nvSpPr>
          <p:spPr>
            <a:xfrm>
              <a:off x="6041136" y="5743956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CB53E0A-F000-8E96-3485-780DB88C6356}"/>
                </a:ext>
              </a:extLst>
            </p:cNvPr>
            <p:cNvSpPr/>
            <p:nvPr/>
          </p:nvSpPr>
          <p:spPr>
            <a:xfrm rot="5400000">
              <a:off x="8135112" y="3561874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82DC5D09-9619-25FB-3B02-7F7F7F5C6357}"/>
                </a:ext>
              </a:extLst>
            </p:cNvPr>
            <p:cNvSpPr/>
            <p:nvPr/>
          </p:nvSpPr>
          <p:spPr>
            <a:xfrm rot="5400000">
              <a:off x="4501896" y="4153186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73D82774-B6DB-82D7-0A13-111D0C669E62}"/>
                </a:ext>
              </a:extLst>
            </p:cNvPr>
            <p:cNvSpPr/>
            <p:nvPr/>
          </p:nvSpPr>
          <p:spPr>
            <a:xfrm rot="7577833">
              <a:off x="7780616" y="5207907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017CAA5C-273F-6EB6-649C-253CE5A3E759}"/>
                </a:ext>
              </a:extLst>
            </p:cNvPr>
            <p:cNvSpPr/>
            <p:nvPr/>
          </p:nvSpPr>
          <p:spPr>
            <a:xfrm rot="7577833">
              <a:off x="4885346" y="2469268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BE7B9F2-A40A-3179-B655-2E0EAC1B1576}"/>
                </a:ext>
              </a:extLst>
            </p:cNvPr>
            <p:cNvSpPr/>
            <p:nvPr/>
          </p:nvSpPr>
          <p:spPr>
            <a:xfrm rot="13532185">
              <a:off x="7770116" y="2518653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A055F81C-223A-820F-451B-6F4798219202}"/>
                </a:ext>
              </a:extLst>
            </p:cNvPr>
            <p:cNvSpPr/>
            <p:nvPr/>
          </p:nvSpPr>
          <p:spPr>
            <a:xfrm rot="13532185">
              <a:off x="5227221" y="5521733"/>
              <a:ext cx="109728" cy="35661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C1B0368F-92CE-16C3-3F01-846E3C28D76E}"/>
                </a:ext>
              </a:extLst>
            </p:cNvPr>
            <p:cNvSpPr/>
            <p:nvPr/>
          </p:nvSpPr>
          <p:spPr>
            <a:xfrm rot="14388312">
              <a:off x="8117512" y="2915493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D690CB5-C837-F950-CFE8-9626EDBEAA6F}"/>
                </a:ext>
              </a:extLst>
            </p:cNvPr>
            <p:cNvSpPr/>
            <p:nvPr/>
          </p:nvSpPr>
          <p:spPr>
            <a:xfrm rot="19617088">
              <a:off x="7279620" y="5612038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77174769-AA17-2897-A957-B7A65B7C7AA8}"/>
                </a:ext>
              </a:extLst>
            </p:cNvPr>
            <p:cNvSpPr/>
            <p:nvPr/>
          </p:nvSpPr>
          <p:spPr>
            <a:xfrm rot="17601717">
              <a:off x="4579826" y="2986934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51505EFC-E770-E568-AAF5-B60E14D9BB96}"/>
                </a:ext>
              </a:extLst>
            </p:cNvPr>
            <p:cNvSpPr/>
            <p:nvPr/>
          </p:nvSpPr>
          <p:spPr>
            <a:xfrm rot="14014503">
              <a:off x="4643224" y="4913764"/>
              <a:ext cx="109728" cy="35661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BC7EAE53-0D69-80B1-4142-7B171E842BC4}"/>
                </a:ext>
              </a:extLst>
            </p:cNvPr>
            <p:cNvSpPr/>
            <p:nvPr/>
          </p:nvSpPr>
          <p:spPr>
            <a:xfrm>
              <a:off x="5931408" y="2007108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6D885BE9-84EF-7394-7AA4-D0EFAC00192C}"/>
                </a:ext>
              </a:extLst>
            </p:cNvPr>
            <p:cNvSpPr/>
            <p:nvPr/>
          </p:nvSpPr>
          <p:spPr>
            <a:xfrm>
              <a:off x="6803136" y="5743956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341CD55E-2DFD-DAC8-402F-9D5BDDF28FC3}"/>
                </a:ext>
              </a:extLst>
            </p:cNvPr>
            <p:cNvSpPr/>
            <p:nvPr/>
          </p:nvSpPr>
          <p:spPr>
            <a:xfrm rot="5400000">
              <a:off x="8135112" y="4227708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EE092BEC-3A86-E6F7-8A8F-931C2655DB88}"/>
                </a:ext>
              </a:extLst>
            </p:cNvPr>
            <p:cNvSpPr/>
            <p:nvPr/>
          </p:nvSpPr>
          <p:spPr>
            <a:xfrm rot="5400000">
              <a:off x="4501896" y="3597492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30D264A4-61EA-08C9-8415-264CFEACE171}"/>
                </a:ext>
              </a:extLst>
            </p:cNvPr>
            <p:cNvSpPr/>
            <p:nvPr/>
          </p:nvSpPr>
          <p:spPr>
            <a:xfrm rot="2597641">
              <a:off x="7618411" y="2389758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37266EE5-C6B6-E5D4-9CFC-C83A683C9767}"/>
                </a:ext>
              </a:extLst>
            </p:cNvPr>
            <p:cNvSpPr/>
            <p:nvPr/>
          </p:nvSpPr>
          <p:spPr>
            <a:xfrm rot="3223949">
              <a:off x="4713091" y="5020115"/>
              <a:ext cx="109728" cy="356616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内容占位符 5">
            <a:extLst>
              <a:ext uri="{FF2B5EF4-FFF2-40B4-BE49-F238E27FC236}">
                <a16:creationId xmlns:a16="http://schemas.microsoft.com/office/drawing/2014/main" id="{D12457FA-004B-27DD-32A7-7CAEEF1C5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224" y="1790700"/>
            <a:ext cx="3939699" cy="4911852"/>
          </a:xfrm>
        </p:spPr>
        <p:txBody>
          <a:bodyPr/>
          <a:lstStyle/>
          <a:p>
            <a:r>
              <a:rPr lang="en-US" altLang="zh-CN" dirty="0"/>
              <a:t>    </a:t>
            </a:r>
            <a:r>
              <a:rPr lang="en-US" altLang="zh-CN" sz="2000" dirty="0"/>
              <a:t>for H </a:t>
            </a:r>
            <a:r>
              <a:rPr lang="en-US" altLang="zh-CN" sz="2000" dirty="0" err="1"/>
              <a:t>betatron</a:t>
            </a:r>
            <a:r>
              <a:rPr lang="en-US" altLang="zh-CN" sz="2000" dirty="0"/>
              <a:t> collimator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for momentum collimator</a:t>
            </a:r>
          </a:p>
          <a:p>
            <a:endParaRPr lang="en-US" altLang="zh-CN" sz="2000" dirty="0"/>
          </a:p>
          <a:p>
            <a:r>
              <a:rPr lang="en-US" altLang="zh-CN" sz="2000" dirty="0"/>
              <a:t>     for vertical collimator</a:t>
            </a:r>
          </a:p>
          <a:p>
            <a:endParaRPr lang="en-US" altLang="zh-CN" sz="2000" dirty="0"/>
          </a:p>
          <a:p>
            <a:endParaRPr lang="zh-CN" altLang="en-US" sz="2000" dirty="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BE33CAD6-4849-5B0C-DD0A-1C6837D1757C}"/>
              </a:ext>
            </a:extLst>
          </p:cNvPr>
          <p:cNvSpPr/>
          <p:nvPr/>
        </p:nvSpPr>
        <p:spPr>
          <a:xfrm>
            <a:off x="1768983" y="1849374"/>
            <a:ext cx="109728" cy="3566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3D6F2C1-3809-1B34-B663-496994C356DE}"/>
              </a:ext>
            </a:extLst>
          </p:cNvPr>
          <p:cNvSpPr/>
          <p:nvPr/>
        </p:nvSpPr>
        <p:spPr>
          <a:xfrm rot="10800000">
            <a:off x="1768983" y="2660912"/>
            <a:ext cx="109728" cy="3566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1048582-9B01-0D49-0FDF-89D7965D8DAD}"/>
              </a:ext>
            </a:extLst>
          </p:cNvPr>
          <p:cNvSpPr/>
          <p:nvPr/>
        </p:nvSpPr>
        <p:spPr>
          <a:xfrm rot="10800000">
            <a:off x="1768983" y="3468898"/>
            <a:ext cx="109728" cy="3566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56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Optimization on number of collimators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DD9EB57-1746-9FE3-E7ED-B858816CB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00300"/>
            <a:ext cx="5176528" cy="388239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86AFB35-8B91-13BB-4850-7ADC4D2608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672" y="2400300"/>
            <a:ext cx="5405128" cy="4053846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8D7224E-C281-6EC3-CB4F-284A4159CBA7}"/>
              </a:ext>
            </a:extLst>
          </p:cNvPr>
          <p:cNvSpPr txBox="1"/>
          <p:nvPr/>
        </p:nvSpPr>
        <p:spPr>
          <a:xfrm>
            <a:off x="1508760" y="1690688"/>
            <a:ext cx="497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RF failure:</a:t>
            </a:r>
            <a:endParaRPr lang="zh-CN" alt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656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Optimization on number of collimators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8D7224E-C281-6EC3-CB4F-284A4159CBA7}"/>
              </a:ext>
            </a:extLst>
          </p:cNvPr>
          <p:cNvSpPr txBox="1"/>
          <p:nvPr/>
        </p:nvSpPr>
        <p:spPr>
          <a:xfrm>
            <a:off x="1508760" y="1690688"/>
            <a:ext cx="497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Dipole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failure: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8076080-85F2-5DE8-EBE5-3C6BF2AE6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288" y="2390706"/>
            <a:ext cx="5405128" cy="405384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44A532D-C128-2E2F-2195-69FEFEA84E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06258"/>
            <a:ext cx="5384392" cy="403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B38E76-728F-FAB0-E71A-A115D4BC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Future works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EAA235-CCA5-CA25-C090-F0440761E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193"/>
            <a:ext cx="10515600" cy="4351338"/>
          </a:xfrm>
        </p:spPr>
        <p:txBody>
          <a:bodyPr/>
          <a:lstStyle/>
          <a:p>
            <a:r>
              <a:rPr lang="en-US" altLang="zh-CN" dirty="0"/>
              <a:t>More simulations </a:t>
            </a:r>
          </a:p>
          <a:p>
            <a:r>
              <a:rPr lang="en-US" altLang="zh-CN" dirty="0"/>
              <a:t>More optimizations on the position and aperture of collimators</a:t>
            </a:r>
          </a:p>
          <a:p>
            <a:r>
              <a:rPr lang="en-US" altLang="zh-CN" dirty="0"/>
              <a:t>Considerations on the experimental backgrounds</a:t>
            </a:r>
          </a:p>
          <a:p>
            <a:r>
              <a:rPr lang="en-US" altLang="zh-CN" dirty="0"/>
              <a:t>Other beam loss scenarios</a:t>
            </a:r>
          </a:p>
          <a:p>
            <a:r>
              <a:rPr lang="en-US" altLang="zh-CN" dirty="0" err="1"/>
              <a:t>Fluka</a:t>
            </a:r>
            <a:r>
              <a:rPr lang="en-US" altLang="zh-CN" dirty="0"/>
              <a:t> simulation for secondary particles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1441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5B7BCC-1B70-B09E-CE4F-95B4506C8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760" y="25505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4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15064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Why we need collimators in CEPC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51F50D0-3ED9-5D2B-F9F7-4A5BFF314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384457"/>
              </p:ext>
            </p:extLst>
          </p:nvPr>
        </p:nvGraphicFramePr>
        <p:xfrm>
          <a:off x="1267968" y="2648585"/>
          <a:ext cx="9676665" cy="3317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5333">
                  <a:extLst>
                    <a:ext uri="{9D8B030D-6E8A-4147-A177-3AD203B41FA5}">
                      <a16:colId xmlns:a16="http://schemas.microsoft.com/office/drawing/2014/main" val="2709544408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2888169881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1515079583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622456833"/>
                    </a:ext>
                  </a:extLst>
                </a:gridCol>
                <a:gridCol w="1935333">
                  <a:extLst>
                    <a:ext uri="{9D8B030D-6E8A-4147-A177-3AD203B41FA5}">
                      <a16:colId xmlns:a16="http://schemas.microsoft.com/office/drawing/2014/main" val="989069753"/>
                    </a:ext>
                  </a:extLst>
                </a:gridCol>
              </a:tblGrid>
              <a:tr h="404851">
                <a:tc>
                  <a:txBody>
                    <a:bodyPr/>
                    <a:lstStyle/>
                    <a:p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Higgs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ttbar</a:t>
                      </a:r>
                      <a:endParaRPr lang="zh-CN" altLang="en-US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955097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 (GeV)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120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45.5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14538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Bunch Number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1297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11934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37970"/>
                  </a:ext>
                </a:extLst>
              </a:tr>
              <a:tr h="698783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Bunch Charge (</a:t>
                      </a:r>
                      <a:r>
                        <a:rPr lang="en-US" altLang="zh-CN" sz="20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nC</a:t>
                      </a:r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20.8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22.4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71565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Energy/bunch (kJ)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1.73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1.02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5.76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9974"/>
                  </a:ext>
                </a:extLst>
              </a:tr>
              <a:tr h="404851"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Energy/beam (MJ)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0.67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2.24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12.17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0.2</a:t>
                      </a:r>
                      <a:endParaRPr lang="zh-CN" alt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903953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1F44A5B2-8557-7C3B-3A31-4F193A45523E}"/>
              </a:ext>
            </a:extLst>
          </p:cNvPr>
          <p:cNvSpPr txBox="1"/>
          <p:nvPr/>
        </p:nvSpPr>
        <p:spPr>
          <a:xfrm>
            <a:off x="1188720" y="1828800"/>
            <a:ext cx="832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 Stored in the machine</a:t>
            </a:r>
            <a:endParaRPr lang="zh-CN" altLang="en-US" sz="28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1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Why we need collimators in CEPC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F44A5B2-8557-7C3B-3A31-4F193A45523E}"/>
              </a:ext>
            </a:extLst>
          </p:cNvPr>
          <p:cNvSpPr txBox="1"/>
          <p:nvPr/>
        </p:nvSpPr>
        <p:spPr>
          <a:xfrm>
            <a:off x="1188720" y="1828800"/>
            <a:ext cx="8321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Collimation systems need to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BFED01-23C6-0303-A594-EC1F70E0B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2615183"/>
            <a:ext cx="10515600" cy="2583371"/>
          </a:xfrm>
        </p:spPr>
        <p:txBody>
          <a:bodyPr/>
          <a:lstStyle/>
          <a:p>
            <a:r>
              <a:rPr lang="en-US" altLang="zh-CN" dirty="0"/>
              <a:t>Suppress experimental backgrounds</a:t>
            </a:r>
          </a:p>
          <a:p>
            <a:r>
              <a:rPr lang="en-US" altLang="zh-CN" dirty="0"/>
              <a:t>Protect the machine from unexpected beam loss</a:t>
            </a:r>
          </a:p>
          <a:p>
            <a:r>
              <a:rPr lang="en-US" altLang="zh-CN" dirty="0"/>
              <a:t>Protect important elements, RF cavities, detectors,…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04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Previous CEPC collimator status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5CBA125-666C-CC78-022C-05566175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944" y="1779905"/>
            <a:ext cx="5160264" cy="4351338"/>
          </a:xfrm>
        </p:spPr>
        <p:txBody>
          <a:bodyPr/>
          <a:lstStyle/>
          <a:p>
            <a:r>
              <a:rPr lang="en-US" altLang="zh-CN" dirty="0"/>
              <a:t>Wang </a:t>
            </a:r>
            <a:r>
              <a:rPr lang="en-US" altLang="zh-CN" dirty="0" err="1"/>
              <a:t>Yuting</a:t>
            </a:r>
            <a:r>
              <a:rPr lang="en-US" altLang="zh-CN" dirty="0"/>
              <a:t> did many studies.</a:t>
            </a:r>
          </a:p>
          <a:p>
            <a:r>
              <a:rPr lang="en-US" altLang="zh-CN" dirty="0"/>
              <a:t>58 collimators added in one ring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3A2C2CF-6B8F-DF38-D9C9-7329420FD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8504" y="1779905"/>
            <a:ext cx="5440022" cy="45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38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Previous CEPC collimator status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5CBA125-666C-CC78-022C-05566175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944" y="1779905"/>
            <a:ext cx="9521952" cy="4351338"/>
          </a:xfrm>
        </p:spPr>
        <p:txBody>
          <a:bodyPr/>
          <a:lstStyle/>
          <a:p>
            <a:r>
              <a:rPr lang="en-US" altLang="zh-CN" dirty="0"/>
              <a:t>3 horizontal collimators in each RF section</a:t>
            </a:r>
          </a:p>
          <a:p>
            <a:r>
              <a:rPr lang="en-US" altLang="zh-CN" dirty="0"/>
              <a:t>2 vertical collimators in each RF section</a:t>
            </a:r>
          </a:p>
          <a:p>
            <a:r>
              <a:rPr lang="en-US" altLang="zh-CN" dirty="0"/>
              <a:t>2 horizontal collimators in each straight section</a:t>
            </a:r>
          </a:p>
          <a:p>
            <a:r>
              <a:rPr lang="en-US" altLang="zh-CN" dirty="0"/>
              <a:t>2 vertical collimators in each straight section</a:t>
            </a:r>
          </a:p>
          <a:p>
            <a:r>
              <a:rPr lang="en-US" altLang="zh-CN" dirty="0"/>
              <a:t>4 horizontal collimators in each IP section</a:t>
            </a:r>
          </a:p>
          <a:p>
            <a:r>
              <a:rPr lang="en-US" altLang="zh-CN" dirty="0"/>
              <a:t>5 circular collimators in each IP section</a:t>
            </a:r>
          </a:p>
          <a:p>
            <a:r>
              <a:rPr lang="en-US" altLang="zh-CN" dirty="0"/>
              <a:t>16 MDI collimators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820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EF8D67-5B5B-24BC-7AFD-7BB31115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Previous CEPC collimator status</a:t>
            </a:r>
            <a:endParaRPr lang="zh-CN" altLang="en-US" dirty="0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8659104A-E241-5BAF-C61F-865204F7C7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139" y="2409912"/>
            <a:ext cx="10372150" cy="4375664"/>
          </a:xfr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60E09F84-7918-373F-C15E-6EAB541BACD5}"/>
              </a:ext>
            </a:extLst>
          </p:cNvPr>
          <p:cNvSpPr txBox="1"/>
          <p:nvPr/>
        </p:nvSpPr>
        <p:spPr>
          <a:xfrm>
            <a:off x="1124712" y="1399032"/>
            <a:ext cx="102290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all these collimators, beam loss under control for RF and magnet failures.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46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Previous CEPC collimator status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5CBA125-666C-CC78-022C-05566175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664" y="2523743"/>
            <a:ext cx="9521952" cy="3406331"/>
          </a:xfrm>
        </p:spPr>
        <p:txBody>
          <a:bodyPr/>
          <a:lstStyle/>
          <a:p>
            <a:r>
              <a:rPr lang="en-US" altLang="zh-CN" dirty="0"/>
              <a:t>1.  Large impedance</a:t>
            </a:r>
          </a:p>
          <a:p>
            <a:r>
              <a:rPr lang="en-US" altLang="zh-CN" dirty="0"/>
              <a:t>2.  small collimator radius</a:t>
            </a:r>
          </a:p>
          <a:p>
            <a:r>
              <a:rPr lang="en-US" altLang="zh-CN" dirty="0"/>
              <a:t>3.  Non-optimized collimator position</a:t>
            </a:r>
          </a:p>
          <a:p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326A7CE-7AB5-420B-B616-F20ABF911B1B}"/>
              </a:ext>
            </a:extLst>
          </p:cNvPr>
          <p:cNvSpPr txBox="1"/>
          <p:nvPr/>
        </p:nvSpPr>
        <p:spPr>
          <a:xfrm>
            <a:off x="1188720" y="1828800"/>
            <a:ext cx="8321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Problems for previous collimators: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806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Optimization on number of collimators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5CBA125-666C-CC78-022C-05566175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664" y="1956817"/>
            <a:ext cx="9521952" cy="3973258"/>
          </a:xfrm>
        </p:spPr>
        <p:txBody>
          <a:bodyPr/>
          <a:lstStyle/>
          <a:p>
            <a:r>
              <a:rPr lang="en-US" altLang="zh-CN" dirty="0"/>
              <a:t>1.  horizontal </a:t>
            </a:r>
            <a:r>
              <a:rPr lang="en-US" altLang="zh-CN" dirty="0" err="1"/>
              <a:t>Betatron</a:t>
            </a:r>
            <a:r>
              <a:rPr lang="en-US" altLang="zh-CN" dirty="0"/>
              <a:t> collimator</a:t>
            </a:r>
          </a:p>
          <a:p>
            <a:r>
              <a:rPr lang="en-US" altLang="zh-CN" dirty="0"/>
              <a:t>2.  momentum collimator</a:t>
            </a:r>
          </a:p>
          <a:p>
            <a:r>
              <a:rPr lang="en-US" altLang="zh-CN" dirty="0"/>
              <a:t>3.  vertical collimator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5353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B387F6-AC68-61BF-684F-ECEF1F21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Optimization on number of collimators</a:t>
            </a:r>
            <a:endParaRPr lang="zh-CN" altLang="en-US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5CBA125-666C-CC78-022C-055661750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224" y="2876550"/>
            <a:ext cx="9521952" cy="3826002"/>
          </a:xfrm>
        </p:spPr>
        <p:txBody>
          <a:bodyPr/>
          <a:lstStyle/>
          <a:p>
            <a:r>
              <a:rPr lang="en-US" altLang="zh-CN" dirty="0"/>
              <a:t>16 MDI collimators:</a:t>
            </a:r>
          </a:p>
          <a:p>
            <a:r>
              <a:rPr lang="en-US" altLang="zh-CN" dirty="0"/>
              <a:t>8 horizontal </a:t>
            </a:r>
            <a:r>
              <a:rPr lang="en-US" altLang="zh-CN" dirty="0" err="1"/>
              <a:t>betatron</a:t>
            </a:r>
            <a:r>
              <a:rPr lang="en-US" altLang="zh-CN" dirty="0"/>
              <a:t> collimators in straight sections</a:t>
            </a:r>
          </a:p>
          <a:p>
            <a:r>
              <a:rPr lang="en-US" altLang="zh-CN" dirty="0"/>
              <a:t>4 momentum collimators</a:t>
            </a:r>
          </a:p>
          <a:p>
            <a:r>
              <a:rPr lang="en-US" altLang="zh-CN" dirty="0"/>
              <a:t>6 vertical collimators</a:t>
            </a:r>
          </a:p>
          <a:p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43CF41F-383C-F9C1-E180-9CBFEDC29FDC}"/>
              </a:ext>
            </a:extLst>
          </p:cNvPr>
          <p:cNvSpPr txBox="1"/>
          <p:nvPr/>
        </p:nvSpPr>
        <p:spPr>
          <a:xfrm>
            <a:off x="1411224" y="1832327"/>
            <a:ext cx="9942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some simulation and optimization:  reduced to </a:t>
            </a:r>
            <a:r>
              <a:rPr lang="en-US" altLang="zh-CN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34</a:t>
            </a:r>
            <a:r>
              <a:rPr lang="en-US" altLang="zh-CN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collimators in one 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8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349</Words>
  <Application>Microsoft Office PowerPoint</Application>
  <PresentationFormat>宽屏</PresentationFormat>
  <Paragraphs>90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等线</vt:lpstr>
      <vt:lpstr>等线 Light</vt:lpstr>
      <vt:lpstr>Arial</vt:lpstr>
      <vt:lpstr>Calibri</vt:lpstr>
      <vt:lpstr>Office 主题​​</vt:lpstr>
      <vt:lpstr>CEPC collimator number optimization</vt:lpstr>
      <vt:lpstr>1. Why we need collimators in CEPC</vt:lpstr>
      <vt:lpstr>1. Why we need collimators in CEPC</vt:lpstr>
      <vt:lpstr>2. Previous CEPC collimator status</vt:lpstr>
      <vt:lpstr>2. Previous CEPC collimator status</vt:lpstr>
      <vt:lpstr>2. Previous CEPC collimator status</vt:lpstr>
      <vt:lpstr>2. Previous CEPC collimator status</vt:lpstr>
      <vt:lpstr>3. Optimization on number of collimators</vt:lpstr>
      <vt:lpstr>3. Optimization on number of collimators</vt:lpstr>
      <vt:lpstr>3. Optimization on number of collimators</vt:lpstr>
      <vt:lpstr>3. Optimization on number of collimators</vt:lpstr>
      <vt:lpstr>3. Optimization on number of collimators</vt:lpstr>
      <vt:lpstr>4. Future works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xiaohao cui</dc:creator>
  <cp:lastModifiedBy>xiaohao cui</cp:lastModifiedBy>
  <cp:revision>60</cp:revision>
  <dcterms:created xsi:type="dcterms:W3CDTF">2024-09-26T19:34:54Z</dcterms:created>
  <dcterms:modified xsi:type="dcterms:W3CDTF">2024-09-27T01:30:20Z</dcterms:modified>
</cp:coreProperties>
</file>