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953" r:id="rId2"/>
    <p:sldId id="1198" r:id="rId3"/>
    <p:sldId id="1194" r:id="rId4"/>
    <p:sldId id="1218" r:id="rId5"/>
    <p:sldId id="1217" r:id="rId6"/>
    <p:sldId id="1205" r:id="rId7"/>
    <p:sldId id="1220" r:id="rId8"/>
    <p:sldId id="1221" r:id="rId9"/>
    <p:sldId id="1223" r:id="rId10"/>
    <p:sldId id="1206" r:id="rId11"/>
    <p:sldId id="1213" r:id="rId12"/>
    <p:sldId id="1219" r:id="rId13"/>
    <p:sldId id="1210" r:id="rId14"/>
    <p:sldId id="1215" r:id="rId15"/>
    <p:sldId id="1208" r:id="rId16"/>
    <p:sldId id="1224" r:id="rId17"/>
    <p:sldId id="1226" r:id="rId18"/>
    <p:sldId id="1227" r:id="rId19"/>
    <p:sldId id="1228" r:id="rId20"/>
    <p:sldId id="1174" r:id="rId21"/>
    <p:sldId id="1229" r:id="rId22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沙 鹏" initials="沙" lastIdx="1" clrIdx="0">
    <p:extLst>
      <p:ext uri="{19B8F6BF-5375-455C-9EA6-DF929625EA0E}">
        <p15:presenceInfo xmlns:p15="http://schemas.microsoft.com/office/powerpoint/2012/main" userId="b8608ec0e979a9e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A249"/>
    <a:srgbClr val="FDCC6D"/>
    <a:srgbClr val="FFFFFF"/>
    <a:srgbClr val="003399"/>
    <a:srgbClr val="E6E6E6"/>
    <a:srgbClr val="0070C0"/>
    <a:srgbClr val="4D8357"/>
    <a:srgbClr val="005800"/>
    <a:srgbClr val="008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浅色样式 1 - 强调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09" autoAdjust="0"/>
    <p:restoredTop sz="81245" autoAdjust="0"/>
  </p:normalViewPr>
  <p:slideViewPr>
    <p:cSldViewPr>
      <p:cViewPr varScale="1">
        <p:scale>
          <a:sx n="131" d="100"/>
          <a:sy n="131" d="100"/>
        </p:scale>
        <p:origin x="3588" y="12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9182"/>
    </p:cViewPr>
  </p:sorterViewPr>
  <p:notesViewPr>
    <p:cSldViewPr>
      <p:cViewPr varScale="1">
        <p:scale>
          <a:sx n="87" d="100"/>
          <a:sy n="87" d="100"/>
        </p:scale>
        <p:origin x="35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E6D00-2C1C-47F1-8495-043F093F9ED6}" type="datetimeFigureOut">
              <a:rPr lang="zh-CN" altLang="en-US" smtClean="0"/>
              <a:t>2024/9/27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A05AE-EECD-457A-A033-312F4EB81B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617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A3E0D183-6031-4C32-B44B-14746A336CF0}" type="datetimeFigureOut">
              <a:rPr lang="zh-CN" altLang="en-US" smtClean="0"/>
              <a:pPr/>
              <a:t>2024/9/27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03A1DF17-A28C-4D46-829F-D8D110C093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46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84895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46236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72536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5262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88553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84330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94288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A1DF17-A28C-4D46-829F-D8D110C09314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1636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03571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0914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6555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8998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306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0816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3065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5621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5703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8201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21308" y="1718148"/>
            <a:ext cx="10363200" cy="1470025"/>
          </a:xfrm>
        </p:spPr>
        <p:txBody>
          <a:bodyPr>
            <a:noAutofit/>
          </a:bodyPr>
          <a:lstStyle>
            <a:lvl1pPr>
              <a:defRPr lang="zh-CN" altLang="en-US" sz="6600" b="1" kern="12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0B2B-8DAF-4635-9F01-0B9C458933E3}" type="datetime1">
              <a:rPr lang="zh-CN" altLang="en-US" smtClean="0"/>
              <a:t>2024/9/27</a:t>
            </a:fld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矩形 8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0" name="矩形 9"/>
          <p:cNvSpPr/>
          <p:nvPr userDrawn="1"/>
        </p:nvSpPr>
        <p:spPr>
          <a:xfrm>
            <a:off x="-1" y="0"/>
            <a:ext cx="12192000" cy="21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9239272" y="-2"/>
            <a:ext cx="2952728" cy="216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733552" y="6356351"/>
            <a:ext cx="473871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CEPC Day 2024/9/20</a:t>
            </a:r>
          </a:p>
        </p:txBody>
      </p:sp>
    </p:spTree>
    <p:extLst>
      <p:ext uri="{BB962C8B-B14F-4D97-AF65-F5344CB8AC3E}">
        <p14:creationId xmlns:p14="http://schemas.microsoft.com/office/powerpoint/2010/main" val="179179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85861"/>
            <a:ext cx="10972800" cy="4840303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baseline="0">
                <a:latin typeface="Arial" panose="020B0604020202020204" pitchFamily="34" charset="0"/>
                <a:ea typeface="微软雅黑" pitchFamily="34" charset="-122"/>
              </a:defRPr>
            </a:lvl1pPr>
            <a:lvl2pPr>
              <a:defRPr sz="2400" baseline="0">
                <a:latin typeface="Arial" panose="020B0604020202020204" pitchFamily="34" charset="0"/>
                <a:ea typeface="微软雅黑" pitchFamily="34" charset="-122"/>
              </a:defRPr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B315D-5845-4E10-96EE-900B6420E4E9}" type="datetime1">
              <a:rPr lang="zh-CN" altLang="en-US" smtClean="0"/>
              <a:t>2024/9/27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6712" y="142852"/>
            <a:ext cx="10763325" cy="725470"/>
          </a:xfrm>
        </p:spPr>
        <p:txBody>
          <a:bodyPr>
            <a:normAutofit/>
          </a:bodyPr>
          <a:lstStyle>
            <a:lvl1pPr algn="l">
              <a:defRPr sz="3000" b="1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5" name="矩形 14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矩形 15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矩形 17"/>
          <p:cNvSpPr/>
          <p:nvPr userDrawn="1"/>
        </p:nvSpPr>
        <p:spPr>
          <a:xfrm>
            <a:off x="-1" y="937526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3" name="矩形 22"/>
          <p:cNvSpPr/>
          <p:nvPr userDrawn="1"/>
        </p:nvSpPr>
        <p:spPr>
          <a:xfrm>
            <a:off x="0" y="0"/>
            <a:ext cx="285709" cy="9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 dirty="0"/>
              <a:t>CEPC Day 2024/9/20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D2C3-E4EE-4507-8B92-8AE7B7B616F4}" type="datetime1">
              <a:rPr lang="zh-CN" altLang="en-US" smtClean="0"/>
              <a:t>2024/9/27</a:t>
            </a:fld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CEPC Day 2024/9/20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CEPC Day 2024/9/20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8" name="日期占位符 1">
            <a:extLst>
              <a:ext uri="{FF2B5EF4-FFF2-40B4-BE49-F238E27FC236}">
                <a16:creationId xmlns:a16="http://schemas.microsoft.com/office/drawing/2014/main" id="{B4675414-A8D6-408E-A730-7A2861EA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CAE8D2C3-E4EE-4507-8B92-8AE7B7B616F4}" type="datetime1">
              <a:rPr lang="zh-CN" altLang="en-US" smtClean="0"/>
              <a:t>2024/9/27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75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CE2C9-0858-40D0-852F-2215466EB8FC}" type="datetime1">
              <a:rPr lang="zh-CN" altLang="en-US" smtClean="0"/>
              <a:t>2024/9/27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/>
              <a:t>CEPC Day 2024/9/20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0" r:id="rId2"/>
    <p:sldLayoutId id="2147483655" r:id="rId3"/>
    <p:sldLayoutId id="2147483674" r:id="rId4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0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 descr="8d5d924e275b0c7f58feed1244176003"/>
          <p:cNvPicPr>
            <a:picLocks noChangeAspect="1"/>
          </p:cNvPicPr>
          <p:nvPr/>
        </p:nvPicPr>
        <p:blipFill rotWithShape="1">
          <a:blip r:embed="rId3"/>
          <a:srcRect t="28679" b="6192"/>
          <a:stretch/>
        </p:blipFill>
        <p:spPr>
          <a:xfrm>
            <a:off x="635" y="0"/>
            <a:ext cx="12191365" cy="2118283"/>
          </a:xfrm>
          <a:prstGeom prst="rect">
            <a:avLst/>
          </a:prstGeom>
        </p:spPr>
      </p:pic>
      <p:sp>
        <p:nvSpPr>
          <p:cNvPr id="6" name="标题 3"/>
          <p:cNvSpPr txBox="1">
            <a:spLocks/>
          </p:cNvSpPr>
          <p:nvPr/>
        </p:nvSpPr>
        <p:spPr>
          <a:xfrm>
            <a:off x="1692720" y="2480570"/>
            <a:ext cx="8627534" cy="132631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rgbClr val="C00000"/>
                </a:solidFill>
              </a:rPr>
              <a:t>CEPC luminosity limitations coming from impedances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5" y="6457890"/>
            <a:ext cx="12191365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CEPC day, 8-11 Sep. 2024</a:t>
            </a:r>
          </a:p>
        </p:txBody>
      </p:sp>
      <p:pic>
        <p:nvPicPr>
          <p:cNvPr id="10" name="Picture 2" descr="C:\Users\Administrator\Desktop\111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2" y="35979"/>
            <a:ext cx="1548428" cy="91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1</a:t>
            </a:fld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E9CC69A-F74D-486C-8BF4-51DFEF834EDC}"/>
              </a:ext>
            </a:extLst>
          </p:cNvPr>
          <p:cNvSpPr txBox="1"/>
          <p:nvPr/>
        </p:nvSpPr>
        <p:spPr>
          <a:xfrm>
            <a:off x="6023992" y="30778"/>
            <a:ext cx="59766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Arial Black" panose="020B0A04020102020204" pitchFamily="34" charset="0"/>
              </a:rPr>
              <a:t>Circular Electron Positron Collider</a:t>
            </a:r>
            <a:endParaRPr lang="zh-CN" altLang="en-US" sz="2400" dirty="0">
              <a:latin typeface="Arial Black" panose="020B0A04020102020204" pitchFamily="34" charset="0"/>
            </a:endParaRPr>
          </a:p>
        </p:txBody>
      </p:sp>
      <p:sp>
        <p:nvSpPr>
          <p:cNvPr id="13" name="文本框 7">
            <a:extLst>
              <a:ext uri="{FF2B5EF4-FFF2-40B4-BE49-F238E27FC236}">
                <a16:creationId xmlns:a16="http://schemas.microsoft.com/office/drawing/2014/main" id="{FB0A78BC-80C9-41E6-ACDC-D3248CD25E37}"/>
              </a:ext>
            </a:extLst>
          </p:cNvPr>
          <p:cNvSpPr txBox="1"/>
          <p:nvPr/>
        </p:nvSpPr>
        <p:spPr>
          <a:xfrm>
            <a:off x="2621737" y="4005064"/>
            <a:ext cx="6769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Na Wang, Yuan Zhang</a:t>
            </a:r>
          </a:p>
          <a:p>
            <a:pPr algn="ctr"/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Institute of High Energy physics</a:t>
            </a:r>
          </a:p>
        </p:txBody>
      </p:sp>
    </p:spTree>
    <p:extLst>
      <p:ext uri="{BB962C8B-B14F-4D97-AF65-F5344CB8AC3E}">
        <p14:creationId xmlns:p14="http://schemas.microsoft.com/office/powerpoint/2010/main" val="169239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56"/>
    </mc:Choice>
    <mc:Fallback xmlns="">
      <p:transition spd="slow" advTm="855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128C9308-732F-4D9D-BE0A-BCFBAF6EB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073" y="3277817"/>
            <a:ext cx="7213990" cy="1015279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en-US" altLang="zh-CN" sz="1800" dirty="0"/>
              <a:t>Installed a nonlinear collimator at OHO straight section</a:t>
            </a:r>
          </a:p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en-US" altLang="zh-CN" sz="1800" dirty="0"/>
              <a:t>Replaced damaged collimator heads with </a:t>
            </a:r>
            <a:r>
              <a:rPr lang="en-US" altLang="zh-CN" sz="1800" b="1" dirty="0"/>
              <a:t>copper coated </a:t>
            </a:r>
            <a:r>
              <a:rPr lang="en-US" altLang="zh-CN" sz="1800" dirty="0" err="1"/>
              <a:t>Titamium</a:t>
            </a:r>
            <a:r>
              <a:rPr lang="en-US" altLang="zh-CN" sz="1800" dirty="0"/>
              <a:t>/carbon</a:t>
            </a:r>
          </a:p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en-US" altLang="zh-CN" sz="1800" dirty="0"/>
              <a:t>Relocated several collimators to improve the beam-cut efficiency</a:t>
            </a:r>
            <a:endParaRPr lang="zh-CN" altLang="en-US" sz="180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06499C14-68FB-4789-B99B-F3064F5D2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Nonlinear collimator proposed in </a:t>
            </a:r>
            <a:r>
              <a:rPr lang="en-US" altLang="zh-CN" dirty="0" err="1"/>
              <a:t>SuperKEKB</a:t>
            </a: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A749F84-1B8F-43D4-AD84-3A4A3E331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Day 2024/9/20</a:t>
            </a:r>
            <a:endParaRPr lang="en-US" altLang="zh-CN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BF0ECF6-7FEB-40B5-93D4-CC8ED9848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10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4A862CE-EF2C-4F18-A0B5-9057F6E1A1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36" y="1052736"/>
            <a:ext cx="11985927" cy="2201348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A30DC269-24E9-4BBB-888E-4DB1A960CED8}"/>
              </a:ext>
            </a:extLst>
          </p:cNvPr>
          <p:cNvSpPr txBox="1"/>
          <p:nvPr/>
        </p:nvSpPr>
        <p:spPr>
          <a:xfrm>
            <a:off x="167680" y="3204265"/>
            <a:ext cx="32640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</a:rPr>
              <a:t>M. </a:t>
            </a:r>
            <a:r>
              <a:rPr lang="en-US" altLang="zh-CN" sz="1600" dirty="0" err="1">
                <a:solidFill>
                  <a:srgbClr val="FF0000"/>
                </a:solidFill>
              </a:rPr>
              <a:t>Tobiyama</a:t>
            </a:r>
            <a:r>
              <a:rPr lang="en-US" altLang="zh-CN" sz="1600" dirty="0">
                <a:solidFill>
                  <a:srgbClr val="FF0000"/>
                </a:solidFill>
              </a:rPr>
              <a:t>, IPAC 2024, WEZD1</a:t>
            </a:r>
          </a:p>
          <a:p>
            <a:r>
              <a:rPr lang="en-US" altLang="zh-CN" sz="1600" dirty="0">
                <a:solidFill>
                  <a:srgbClr val="FF0000"/>
                </a:solidFill>
              </a:rPr>
              <a:t>S. Terui, PRAB 27, 081001 (2024)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952AE10F-6785-4962-84FD-1F56354C6E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383" y="5918949"/>
            <a:ext cx="4953784" cy="78856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C5B77948-B46C-4017-889B-DC50B905DC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104" y="3755359"/>
            <a:ext cx="3313648" cy="2056596"/>
          </a:xfrm>
          <a:prstGeom prst="rect">
            <a:avLst/>
          </a:prstGeom>
        </p:spPr>
      </p:pic>
      <p:sp>
        <p:nvSpPr>
          <p:cNvPr id="16" name="椭圆 15">
            <a:extLst>
              <a:ext uri="{FF2B5EF4-FFF2-40B4-BE49-F238E27FC236}">
                <a16:creationId xmlns:a16="http://schemas.microsoft.com/office/drawing/2014/main" id="{0623F412-6C55-4F0B-A8D3-A9E1387266B6}"/>
              </a:ext>
            </a:extLst>
          </p:cNvPr>
          <p:cNvSpPr/>
          <p:nvPr/>
        </p:nvSpPr>
        <p:spPr>
          <a:xfrm>
            <a:off x="2800537" y="5153585"/>
            <a:ext cx="631167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D49D5643-DD54-465B-876D-2F1A50A0F6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5299" y="4127916"/>
            <a:ext cx="6695164" cy="261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785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06499C14-68FB-4789-B99B-F3064F5D2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Nonlinear collimator proposed in </a:t>
            </a:r>
            <a:r>
              <a:rPr lang="en-US" altLang="zh-CN" dirty="0" err="1"/>
              <a:t>SuperKEKB</a:t>
            </a: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A749F84-1B8F-43D4-AD84-3A4A3E331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Day 2024/9/20</a:t>
            </a:r>
            <a:endParaRPr lang="en-US" altLang="zh-CN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BF0ECF6-7FEB-40B5-93D4-CC8ED9848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11</a:t>
            </a:fld>
            <a:endParaRPr lang="zh-CN" altLang="en-US"/>
          </a:p>
        </p:txBody>
      </p:sp>
      <p:pic>
        <p:nvPicPr>
          <p:cNvPr id="12" name="内容占位符 11">
            <a:extLst>
              <a:ext uri="{FF2B5EF4-FFF2-40B4-BE49-F238E27FC236}">
                <a16:creationId xmlns:a16="http://schemas.microsoft.com/office/drawing/2014/main" id="{FBAF5022-F6FD-4134-AE78-98DDD30EEB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47528" y="1422845"/>
            <a:ext cx="8747075" cy="4909549"/>
          </a:xfr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0F6B9219-0BEE-4934-BCA0-03F9D60E9992}"/>
              </a:ext>
            </a:extLst>
          </p:cNvPr>
          <p:cNvSpPr txBox="1"/>
          <p:nvPr/>
        </p:nvSpPr>
        <p:spPr>
          <a:xfrm>
            <a:off x="229245" y="106851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FF0000"/>
                </a:solidFill>
              </a:rPr>
              <a:t>M. </a:t>
            </a:r>
            <a:r>
              <a:rPr lang="en-US" altLang="zh-CN" sz="1800" dirty="0" err="1">
                <a:solidFill>
                  <a:srgbClr val="FF0000"/>
                </a:solidFill>
              </a:rPr>
              <a:t>Tobiyama</a:t>
            </a:r>
            <a:r>
              <a:rPr lang="en-US" altLang="zh-CN" sz="1800" dirty="0">
                <a:solidFill>
                  <a:srgbClr val="FF0000"/>
                </a:solidFill>
              </a:rPr>
              <a:t>, IPAC 2024, WEZD1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7A050B60-A2C4-4002-B6CD-319B9E221C32}"/>
              </a:ext>
            </a:extLst>
          </p:cNvPr>
          <p:cNvSpPr txBox="1"/>
          <p:nvPr/>
        </p:nvSpPr>
        <p:spPr>
          <a:xfrm>
            <a:off x="130818" y="5202411"/>
            <a:ext cx="582116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Constraints of NLC:  </a:t>
            </a: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dirty="0">
                <a:solidFill>
                  <a:srgbClr val="FF0000"/>
                </a:solidFill>
              </a:rPr>
              <a:t>less efficient in background reduction from the injection</a:t>
            </a: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dirty="0">
                <a:solidFill>
                  <a:srgbClr val="FF0000"/>
                </a:solidFill>
              </a:rPr>
              <a:t>Increased radiation in the OHO experimental hall when closing the  D05V1 gap</a:t>
            </a:r>
          </a:p>
          <a:p>
            <a:endParaRPr lang="en-US" altLang="zh-C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252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6">
            <a:extLst>
              <a:ext uri="{FF2B5EF4-FFF2-40B4-BE49-F238E27FC236}">
                <a16:creationId xmlns:a16="http://schemas.microsoft.com/office/drawing/2014/main" id="{00DB5B0B-D5BB-4E29-AD81-76EB4F9F15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3291689"/>
              </p:ext>
            </p:extLst>
          </p:nvPr>
        </p:nvGraphicFramePr>
        <p:xfrm>
          <a:off x="1271464" y="1484784"/>
          <a:ext cx="288032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717">
                  <a:extLst>
                    <a:ext uri="{9D8B030D-6E8A-4147-A177-3AD203B41FA5}">
                      <a16:colId xmlns:a16="http://schemas.microsoft.com/office/drawing/2014/main" val="1704029126"/>
                    </a:ext>
                  </a:extLst>
                </a:gridCol>
                <a:gridCol w="1765603">
                  <a:extLst>
                    <a:ext uri="{9D8B030D-6E8A-4147-A177-3AD203B41FA5}">
                      <a16:colId xmlns:a16="http://schemas.microsoft.com/office/drawing/2014/main" val="2884190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k</a:t>
                      </a:r>
                      <a:r>
                        <a:rPr kumimoji="0" lang="en-US" altLang="zh-CN" sz="1800" b="1" i="1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y,coll</a:t>
                      </a: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, kV/</a:t>
                      </a:r>
                      <a:r>
                        <a:rPr kumimoji="0" lang="en-US" altLang="zh-CN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pC</a:t>
                      </a: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/m</a:t>
                      </a:r>
                      <a:endParaRPr kumimoji="0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8851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IR_C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15.7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6460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IR_H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1.1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8440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MP_H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2.1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182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MP_V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15.6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3316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Total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34.5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3071395"/>
                  </a:ext>
                </a:extLst>
              </a:tr>
            </a:tbl>
          </a:graphicData>
        </a:graphic>
      </p:graphicFrame>
      <p:sp>
        <p:nvSpPr>
          <p:cNvPr id="3" name="标题 2">
            <a:extLst>
              <a:ext uri="{FF2B5EF4-FFF2-40B4-BE49-F238E27FC236}">
                <a16:creationId xmlns:a16="http://schemas.microsoft.com/office/drawing/2014/main" id="{06499C14-68FB-4789-B99B-F3064F5D2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Collimator impedance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A749F84-1B8F-43D4-AD84-3A4A3E331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Day 2024/9/20</a:t>
            </a:r>
            <a:endParaRPr lang="en-US" altLang="zh-CN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BF0ECF6-7FEB-40B5-93D4-CC8ED9848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12</a:t>
            </a:fld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0DA3D23-FD8D-427E-9257-3D054499917F}"/>
              </a:ext>
            </a:extLst>
          </p:cNvPr>
          <p:cNvSpPr txBox="1"/>
          <p:nvPr/>
        </p:nvSpPr>
        <p:spPr>
          <a:xfrm>
            <a:off x="1703512" y="1093703"/>
            <a:ext cx="20882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Previous impedance</a:t>
            </a:r>
            <a:endParaRPr lang="zh-CN" altLang="en-US" dirty="0"/>
          </a:p>
        </p:txBody>
      </p:sp>
      <p:graphicFrame>
        <p:nvGraphicFramePr>
          <p:cNvPr id="9" name="表格 6">
            <a:extLst>
              <a:ext uri="{FF2B5EF4-FFF2-40B4-BE49-F238E27FC236}">
                <a16:creationId xmlns:a16="http://schemas.microsoft.com/office/drawing/2014/main" id="{CDE1B1CA-5767-468F-8938-3EF752CE30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0195843"/>
              </p:ext>
            </p:extLst>
          </p:nvPr>
        </p:nvGraphicFramePr>
        <p:xfrm>
          <a:off x="1342372" y="4315396"/>
          <a:ext cx="288032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717">
                  <a:extLst>
                    <a:ext uri="{9D8B030D-6E8A-4147-A177-3AD203B41FA5}">
                      <a16:colId xmlns:a16="http://schemas.microsoft.com/office/drawing/2014/main" val="1704029126"/>
                    </a:ext>
                  </a:extLst>
                </a:gridCol>
                <a:gridCol w="1765603">
                  <a:extLst>
                    <a:ext uri="{9D8B030D-6E8A-4147-A177-3AD203B41FA5}">
                      <a16:colId xmlns:a16="http://schemas.microsoft.com/office/drawing/2014/main" val="2884190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k</a:t>
                      </a:r>
                      <a:r>
                        <a:rPr kumimoji="0" lang="en-US" altLang="zh-CN" sz="1800" b="1" i="1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y,coll</a:t>
                      </a: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, kV/</a:t>
                      </a:r>
                      <a:r>
                        <a:rPr kumimoji="0" lang="en-US" altLang="zh-CN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pC</a:t>
                      </a: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/m</a:t>
                      </a:r>
                      <a:endParaRPr kumimoji="0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8851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IR_C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12.6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6460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IR_H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1.1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8440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MP_H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0.2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182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MP_V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4.1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3316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Total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18.0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6694635"/>
                  </a:ext>
                </a:extLst>
              </a:tr>
            </a:tbl>
          </a:graphicData>
        </a:graphic>
      </p:graphicFrame>
      <p:sp>
        <p:nvSpPr>
          <p:cNvPr id="10" name="文本框 9">
            <a:extLst>
              <a:ext uri="{FF2B5EF4-FFF2-40B4-BE49-F238E27FC236}">
                <a16:creationId xmlns:a16="http://schemas.microsoft.com/office/drawing/2014/main" id="{B6E96CCB-DDCB-4855-B75F-C3D2A5D6A495}"/>
              </a:ext>
            </a:extLst>
          </p:cNvPr>
          <p:cNvSpPr txBox="1"/>
          <p:nvPr/>
        </p:nvSpPr>
        <p:spPr>
          <a:xfrm>
            <a:off x="1343472" y="3937478"/>
            <a:ext cx="302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Possible reduced impedance</a:t>
            </a:r>
            <a:endParaRPr lang="zh-CN" altLang="en-US" dirty="0"/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8E9303CB-E33F-4A57-AE96-3BB13D031B52}"/>
              </a:ext>
            </a:extLst>
          </p:cNvPr>
          <p:cNvCxnSpPr/>
          <p:nvPr/>
        </p:nvCxnSpPr>
        <p:spPr>
          <a:xfrm>
            <a:off x="4583832" y="1916832"/>
            <a:ext cx="0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2AD17299-75B4-4FF7-AD1D-06D4D8A5417A}"/>
              </a:ext>
            </a:extLst>
          </p:cNvPr>
          <p:cNvSpPr txBox="1"/>
          <p:nvPr/>
        </p:nvSpPr>
        <p:spPr>
          <a:xfrm>
            <a:off x="4686678" y="1840178"/>
            <a:ext cx="6172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20%</a:t>
            </a:r>
            <a:endParaRPr lang="zh-CN" altLang="en-US" dirty="0"/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917D5939-BFD3-467C-999F-9DC02569724C}"/>
              </a:ext>
            </a:extLst>
          </p:cNvPr>
          <p:cNvCxnSpPr/>
          <p:nvPr/>
        </p:nvCxnSpPr>
        <p:spPr>
          <a:xfrm>
            <a:off x="4583832" y="3024557"/>
            <a:ext cx="0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60492955-0A58-499A-B663-D9818B66085E}"/>
              </a:ext>
            </a:extLst>
          </p:cNvPr>
          <p:cNvSpPr txBox="1"/>
          <p:nvPr/>
        </p:nvSpPr>
        <p:spPr>
          <a:xfrm>
            <a:off x="4686678" y="2947903"/>
            <a:ext cx="6172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70%</a:t>
            </a:r>
            <a:endParaRPr lang="zh-CN" altLang="en-US" dirty="0"/>
          </a:p>
        </p:txBody>
      </p: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4C0E3193-7AB9-4C25-B079-518A878768BF}"/>
              </a:ext>
            </a:extLst>
          </p:cNvPr>
          <p:cNvCxnSpPr/>
          <p:nvPr/>
        </p:nvCxnSpPr>
        <p:spPr>
          <a:xfrm>
            <a:off x="4583832" y="2655225"/>
            <a:ext cx="0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2EA3BA1D-8CD4-48BF-8F6B-DE05B0C72AEB}"/>
              </a:ext>
            </a:extLst>
          </p:cNvPr>
          <p:cNvSpPr txBox="1"/>
          <p:nvPr/>
        </p:nvSpPr>
        <p:spPr>
          <a:xfrm>
            <a:off x="4686678" y="2578571"/>
            <a:ext cx="6172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90%</a:t>
            </a:r>
            <a:endParaRPr lang="zh-CN" altLang="en-US" dirty="0"/>
          </a:p>
        </p:txBody>
      </p:sp>
      <p:sp>
        <p:nvSpPr>
          <p:cNvPr id="19" name="箭头: 下 18">
            <a:extLst>
              <a:ext uri="{FF2B5EF4-FFF2-40B4-BE49-F238E27FC236}">
                <a16:creationId xmlns:a16="http://schemas.microsoft.com/office/drawing/2014/main" id="{5F8DD980-4496-4347-94D2-AEE10556B59E}"/>
              </a:ext>
            </a:extLst>
          </p:cNvPr>
          <p:cNvSpPr/>
          <p:nvPr/>
        </p:nvSpPr>
        <p:spPr>
          <a:xfrm>
            <a:off x="767408" y="3317235"/>
            <a:ext cx="288032" cy="14079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F3631E13-57F4-4846-8F49-24C96AD7F85D}"/>
              </a:ext>
            </a:extLst>
          </p:cNvPr>
          <p:cNvSpPr txBox="1"/>
          <p:nvPr/>
        </p:nvSpPr>
        <p:spPr>
          <a:xfrm>
            <a:off x="5690105" y="1849785"/>
            <a:ext cx="21340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Reduce taper angle</a:t>
            </a:r>
            <a:endParaRPr lang="zh-CN" altLang="en-US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5E6A9147-A97E-4B3A-8A2C-4AD4E891C4E9}"/>
              </a:ext>
            </a:extLst>
          </p:cNvPr>
          <p:cNvSpPr txBox="1"/>
          <p:nvPr/>
        </p:nvSpPr>
        <p:spPr>
          <a:xfrm>
            <a:off x="5690104" y="2578571"/>
            <a:ext cx="58922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Reduce collimator quantity, increase collimator gap</a:t>
            </a:r>
            <a:endParaRPr lang="zh-CN" altLang="en-US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CD7976F0-2658-4FD3-A130-679FB2F58793}"/>
              </a:ext>
            </a:extLst>
          </p:cNvPr>
          <p:cNvSpPr txBox="1"/>
          <p:nvPr/>
        </p:nvSpPr>
        <p:spPr>
          <a:xfrm>
            <a:off x="5680998" y="2949573"/>
            <a:ext cx="58922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Reduce collimator quantity</a:t>
            </a:r>
            <a:endParaRPr lang="zh-CN" altLang="en-US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25196F43-8A97-4006-AD78-3A3B902A2727}"/>
              </a:ext>
            </a:extLst>
          </p:cNvPr>
          <p:cNvSpPr txBox="1"/>
          <p:nvPr/>
        </p:nvSpPr>
        <p:spPr>
          <a:xfrm>
            <a:off x="4981165" y="4674115"/>
            <a:ext cx="589229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Collimator impedance can be reduced by ~50%</a:t>
            </a:r>
          </a:p>
          <a:p>
            <a:r>
              <a:rPr lang="en-US" altLang="zh-CN" dirty="0"/>
              <a:t>Total impedance can be reduced by ~25%</a:t>
            </a:r>
          </a:p>
          <a:p>
            <a:endParaRPr lang="en-US" altLang="zh-CN" dirty="0"/>
          </a:p>
          <a:p>
            <a:r>
              <a:rPr lang="en-US" altLang="zh-CN" dirty="0"/>
              <a:t>Possible further impedance reductions with proper beta function or employing nonlinear collimators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6775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BD19194A-C150-412C-B6C6-F10516CDE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52737"/>
            <a:ext cx="10972800" cy="533365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400" dirty="0"/>
              <a:t>Main impedance issues</a:t>
            </a:r>
          </a:p>
          <a:p>
            <a:pPr lvl="1">
              <a:spcBef>
                <a:spcPts val="600"/>
              </a:spcBef>
            </a:pPr>
            <a:r>
              <a:rPr lang="en-US" altLang="zh-CN" sz="2000" dirty="0"/>
              <a:t>High heat load</a:t>
            </a:r>
          </a:p>
          <a:p>
            <a:pPr lvl="1">
              <a:spcBef>
                <a:spcPts val="600"/>
              </a:spcBef>
            </a:pPr>
            <a:endParaRPr lang="en-US" altLang="zh-CN" sz="2000" dirty="0"/>
          </a:p>
          <a:p>
            <a:pPr lvl="1">
              <a:spcBef>
                <a:spcPts val="600"/>
              </a:spcBef>
            </a:pPr>
            <a:endParaRPr lang="en-US" altLang="zh-CN" sz="2000" dirty="0"/>
          </a:p>
          <a:p>
            <a:pPr lvl="1">
              <a:spcBef>
                <a:spcPts val="600"/>
              </a:spcBef>
            </a:pPr>
            <a:endParaRPr lang="en-US" altLang="zh-CN" sz="2000" dirty="0"/>
          </a:p>
          <a:p>
            <a:pPr lvl="1">
              <a:spcBef>
                <a:spcPts val="600"/>
              </a:spcBef>
            </a:pPr>
            <a:endParaRPr lang="en-US" altLang="zh-CN" sz="2000" dirty="0"/>
          </a:p>
          <a:p>
            <a:pPr lvl="1">
              <a:spcBef>
                <a:spcPts val="600"/>
              </a:spcBef>
            </a:pPr>
            <a:endParaRPr lang="en-US" altLang="zh-CN" sz="2000" dirty="0"/>
          </a:p>
          <a:p>
            <a:pPr lvl="1">
              <a:spcBef>
                <a:spcPts val="600"/>
              </a:spcBef>
            </a:pPr>
            <a:r>
              <a:rPr lang="en-US" altLang="zh-CN" sz="2000" dirty="0"/>
              <a:t>Horizontal HOMs</a:t>
            </a:r>
          </a:p>
          <a:p>
            <a:endParaRPr lang="zh-CN" altLang="en-US" sz="240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D5D0E76F-84B5-46C3-A095-B5AE3E2E6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Impedance optimization of Electro-separator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827D34A-07CA-4FF8-8656-2CB72C92B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Day 2024/9/20</a:t>
            </a:r>
            <a:endParaRPr lang="en-US" altLang="zh-CN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809E958-DD93-4144-8DE9-E246E8410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13</a:t>
            </a:fld>
            <a:endParaRPr lang="zh-CN" altLang="en-US"/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67331335-4FFD-4950-A67C-49DC55628E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41681"/>
              </p:ext>
            </p:extLst>
          </p:nvPr>
        </p:nvGraphicFramePr>
        <p:xfrm>
          <a:off x="1127448" y="1890668"/>
          <a:ext cx="5574125" cy="1828896"/>
        </p:xfrm>
        <a:graphic>
          <a:graphicData uri="http://schemas.openxmlformats.org/drawingml/2006/table">
            <a:tbl>
              <a:tblPr/>
              <a:tblGrid>
                <a:gridCol w="1604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9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72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72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58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 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Higgs-30MW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Z-30MW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1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with ZL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with ZL&amp;BB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with ZL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with ZL&amp;BB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1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Beam current [mA]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16.7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16.7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803.5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803.5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703452"/>
                  </a:ext>
                </a:extLst>
              </a:tr>
              <a:tr h="2931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Bunch length [mm]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3.0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4.1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6.0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8.7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1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kloss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 [V/</a:t>
                      </a:r>
                      <a:r>
                        <a:rPr kumimoji="0" lang="en-US" altLang="zh-CN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pC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]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1.7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1.4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1.0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0.8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31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Ploss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 per beam [W]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590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486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18045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14436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文本框 6">
            <a:extLst>
              <a:ext uri="{FF2B5EF4-FFF2-40B4-BE49-F238E27FC236}">
                <a16:creationId xmlns:a16="http://schemas.microsoft.com/office/drawing/2014/main" id="{4968E301-AFA1-499B-A393-F16A41582A57}"/>
              </a:ext>
            </a:extLst>
          </p:cNvPr>
          <p:cNvSpPr txBox="1"/>
          <p:nvPr/>
        </p:nvSpPr>
        <p:spPr>
          <a:xfrm>
            <a:off x="7017855" y="1890668"/>
            <a:ext cx="452628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High power loss deposition can induce</a:t>
            </a:r>
            <a:r>
              <a:rPr lang="zh-CN" altLang="en-US" dirty="0"/>
              <a:t>：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High voltage arcing/breakdown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Burning of energy absorbing resistors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Increased outgassing which would raise the electron background in the experiments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99E0F97-F266-453F-B25B-E580D4720E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80" y="4136664"/>
            <a:ext cx="2601006" cy="195033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FBED4C2-FC77-438D-9F23-3F941E7D02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567" y="4136185"/>
            <a:ext cx="2601006" cy="1950339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0979E60E-6A3F-45AA-B572-1B412816097B}"/>
              </a:ext>
            </a:extLst>
          </p:cNvPr>
          <p:cNvSpPr txBox="1"/>
          <p:nvPr/>
        </p:nvSpPr>
        <p:spPr>
          <a:xfrm>
            <a:off x="1055440" y="6104045"/>
            <a:ext cx="74888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Longitudinal (left) and vertical (right) impedance with HOMs below 1GHz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6704F0D5-ADDA-4EFD-8DFD-5C2497AF0BDA}"/>
                  </a:ext>
                </a:extLst>
              </p:cNvPr>
              <p:cNvSpPr txBox="1"/>
              <p:nvPr/>
            </p:nvSpPr>
            <p:spPr>
              <a:xfrm>
                <a:off x="7002033" y="3874584"/>
                <a:ext cx="4680520" cy="23344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C000"/>
                  </a:buClr>
                  <a:buSzPct val="80000"/>
                  <a:buFont typeface="Wingdings" pitchFamily="2" charset="2"/>
                  <a:buChar char="n"/>
                  <a:tabLst/>
                  <a:defRPr/>
                </a:pP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itchFamily="34" charset="-122"/>
                    <a:cs typeface="+mn-cs"/>
                  </a:rPr>
                  <a:t>Dominant longitudinal modes: </a:t>
                </a:r>
                <a:r>
                  <a:rPr kumimoji="0" lang="en-US" altLang="zh-CN" sz="16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itchFamily="34" charset="-122"/>
                    <a:cs typeface="+mn-cs"/>
                  </a:rPr>
                  <a:t>f</a:t>
                </a:r>
                <a:r>
                  <a:rPr kumimoji="0" lang="en-US" altLang="zh-CN" sz="16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itchFamily="34" charset="-122"/>
                    <a:cs typeface="+mn-cs"/>
                  </a:rPr>
                  <a:t>1</a:t>
                </a: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itchFamily="34" charset="-122"/>
                    <a:cs typeface="+mn-cs"/>
                  </a:rPr>
                  <a:t>=66.6MHz (</a:t>
                </a:r>
                <a:r>
                  <a:rPr kumimoji="0" lang="en-US" altLang="zh-CN" sz="16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itchFamily="34" charset="-122"/>
                    <a:cs typeface="+mn-cs"/>
                  </a:rPr>
                  <a:t>R</a:t>
                </a:r>
                <a:r>
                  <a:rPr kumimoji="0" lang="en-US" altLang="zh-CN" sz="1600" b="0" i="1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itchFamily="34" charset="-122"/>
                    <a:cs typeface="+mn-cs"/>
                  </a:rPr>
                  <a:t>s</a:t>
                </a: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itchFamily="34" charset="-122"/>
                    <a:cs typeface="+mn-cs"/>
                  </a:rPr>
                  <a:t>=50.6k</a:t>
                </a: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itchFamily="34" charset="-122"/>
                    <a:cs typeface="+mn-cs"/>
                    <a:sym typeface="Symbol" panose="05050102010706020507" pitchFamily="18" charset="2"/>
                  </a:rPr>
                  <a:t>), </a:t>
                </a:r>
                <a:r>
                  <a:rPr kumimoji="0" lang="en-US" altLang="zh-CN" sz="16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itchFamily="34" charset="-122"/>
                    <a:cs typeface="+mn-cs"/>
                  </a:rPr>
                  <a:t>f</a:t>
                </a:r>
                <a:r>
                  <a:rPr kumimoji="0" lang="en-US" altLang="zh-CN" sz="16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itchFamily="34" charset="-122"/>
                    <a:cs typeface="+mn-cs"/>
                  </a:rPr>
                  <a:t>2</a:t>
                </a: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itchFamily="34" charset="-122"/>
                    <a:cs typeface="+mn-cs"/>
                  </a:rPr>
                  <a:t>=87.7MHz (</a:t>
                </a:r>
                <a:r>
                  <a:rPr kumimoji="0" lang="en-US" altLang="zh-CN" sz="16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itchFamily="34" charset="-122"/>
                    <a:cs typeface="+mn-cs"/>
                  </a:rPr>
                  <a:t>R</a:t>
                </a:r>
                <a:r>
                  <a:rPr kumimoji="0" lang="en-US" altLang="zh-CN" sz="16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itchFamily="34" charset="-122"/>
                    <a:cs typeface="+mn-cs"/>
                  </a:rPr>
                  <a:t>s</a:t>
                </a: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itchFamily="34" charset="-122"/>
                    <a:cs typeface="+mn-cs"/>
                  </a:rPr>
                  <a:t>=27.5k</a:t>
                </a: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itchFamily="34" charset="-122"/>
                    <a:cs typeface="+mn-cs"/>
                    <a:sym typeface="Symbol" panose="05050102010706020507" pitchFamily="18" charset="2"/>
                  </a:rPr>
                  <a:t>)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C000"/>
                  </a:buClr>
                  <a:buSzPct val="80000"/>
                  <a:buFont typeface="Wingdings" pitchFamily="2" charset="2"/>
                  <a:buChar char="n"/>
                  <a:tabLst/>
                  <a:defRPr/>
                </a:pP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itchFamily="34" charset="-122"/>
                    <a:cs typeface="+mn-cs"/>
                  </a:rPr>
                  <a:t>Dominant horizontal modes: </a:t>
                </a:r>
                <a:r>
                  <a:rPr kumimoji="0" lang="en-US" altLang="zh-CN" sz="16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itchFamily="34" charset="-122"/>
                    <a:cs typeface="+mn-cs"/>
                  </a:rPr>
                  <a:t>f</a:t>
                </a:r>
                <a:r>
                  <a:rPr kumimoji="0" lang="en-US" altLang="zh-CN" sz="16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itchFamily="34" charset="-122"/>
                    <a:cs typeface="+mn-cs"/>
                  </a:rPr>
                  <a:t>1</a:t>
                </a: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itchFamily="34" charset="-122"/>
                    <a:cs typeface="+mn-cs"/>
                  </a:rPr>
                  <a:t>=32.2MHz (</a:t>
                </a:r>
                <a:r>
                  <a:rPr kumimoji="0" lang="en-US" altLang="zh-CN" sz="16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itchFamily="34" charset="-122"/>
                    <a:cs typeface="+mn-cs"/>
                  </a:rPr>
                  <a:t>R</a:t>
                </a:r>
                <a:r>
                  <a:rPr kumimoji="0" lang="en-US" altLang="zh-CN" sz="1600" b="0" i="1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itchFamily="34" charset="-122"/>
                    <a:cs typeface="+mn-cs"/>
                  </a:rPr>
                  <a:t>s</a:t>
                </a: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itchFamily="34" charset="-122"/>
                    <a:cs typeface="+mn-cs"/>
                  </a:rPr>
                  <a:t>=15.3M</a:t>
                </a: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itchFamily="34" charset="-122"/>
                    <a:cs typeface="+mn-cs"/>
                    <a:sym typeface="Symbol" panose="05050102010706020507" pitchFamily="18" charset="2"/>
                  </a:rPr>
                  <a:t>/m), </a:t>
                </a:r>
                <a:r>
                  <a:rPr kumimoji="0" lang="en-US" altLang="zh-CN" sz="16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itchFamily="34" charset="-122"/>
                    <a:cs typeface="+mn-cs"/>
                  </a:rPr>
                  <a:t>f</a:t>
                </a:r>
                <a:r>
                  <a:rPr kumimoji="0" lang="en-US" altLang="zh-CN" sz="16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itchFamily="34" charset="-122"/>
                    <a:cs typeface="+mn-cs"/>
                  </a:rPr>
                  <a:t>2</a:t>
                </a: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itchFamily="34" charset="-122"/>
                    <a:cs typeface="+mn-cs"/>
                  </a:rPr>
                  <a:t>=59.4MHz (</a:t>
                </a:r>
                <a:r>
                  <a:rPr kumimoji="0" lang="en-US" altLang="zh-CN" sz="16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itchFamily="34" charset="-122"/>
                    <a:cs typeface="+mn-cs"/>
                  </a:rPr>
                  <a:t>R</a:t>
                </a:r>
                <a:r>
                  <a:rPr kumimoji="0" lang="en-US" altLang="zh-CN" sz="16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itchFamily="34" charset="-122"/>
                    <a:cs typeface="+mn-cs"/>
                  </a:rPr>
                  <a:t>s</a:t>
                </a: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itchFamily="34" charset="-122"/>
                    <a:cs typeface="+mn-cs"/>
                  </a:rPr>
                  <a:t>=14.7M</a:t>
                </a: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itchFamily="34" charset="-122"/>
                    <a:cs typeface="+mn-cs"/>
                    <a:sym typeface="Symbol" panose="05050102010706020507" pitchFamily="18" charset="2"/>
                  </a:rPr>
                  <a:t>/m)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C000"/>
                  </a:buClr>
                  <a:buSzPct val="80000"/>
                  <a:buFont typeface="Wingdings" pitchFamily="2" charset="2"/>
                  <a:buChar char="n"/>
                  <a:tabLst/>
                  <a:defRPr/>
                </a:pP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itchFamily="34" charset="-122"/>
                    <a:cs typeface="+mn-cs"/>
                  </a:rPr>
                  <a:t>Dominant vertical modes: </a:t>
                </a:r>
                <a:r>
                  <a:rPr kumimoji="0" lang="en-US" altLang="zh-CN" sz="16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itchFamily="34" charset="-122"/>
                    <a:cs typeface="+mn-cs"/>
                  </a:rPr>
                  <a:t>f</a:t>
                </a:r>
                <a:r>
                  <a:rPr kumimoji="0" lang="en-US" altLang="zh-CN" sz="16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itchFamily="34" charset="-122"/>
                    <a:cs typeface="+mn-cs"/>
                  </a:rPr>
                  <a:t>1</a:t>
                </a: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itchFamily="34" charset="-122"/>
                    <a:cs typeface="+mn-cs"/>
                  </a:rPr>
                  <a:t>=306MHz (</a:t>
                </a:r>
                <a:r>
                  <a:rPr kumimoji="0" lang="en-US" altLang="zh-CN" sz="16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itchFamily="34" charset="-122"/>
                    <a:cs typeface="+mn-cs"/>
                  </a:rPr>
                  <a:t>R</a:t>
                </a:r>
                <a:r>
                  <a:rPr kumimoji="0" lang="en-US" altLang="zh-CN" sz="1600" b="0" i="1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itchFamily="34" charset="-122"/>
                    <a:cs typeface="+mn-cs"/>
                  </a:rPr>
                  <a:t>s</a:t>
                </a: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itchFamily="34" charset="-122"/>
                    <a:cs typeface="+mn-cs"/>
                  </a:rPr>
                  <a:t>=0.3M</a:t>
                </a: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itchFamily="34" charset="-122"/>
                    <a:cs typeface="+mn-cs"/>
                    <a:sym typeface="Symbol" panose="05050102010706020507" pitchFamily="18" charset="2"/>
                  </a:rPr>
                  <a:t>/m), </a:t>
                </a:r>
                <a:r>
                  <a:rPr kumimoji="0" lang="en-US" altLang="zh-CN" sz="16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itchFamily="34" charset="-122"/>
                    <a:cs typeface="+mn-cs"/>
                  </a:rPr>
                  <a:t>f</a:t>
                </a:r>
                <a:r>
                  <a:rPr kumimoji="0" lang="en-US" altLang="zh-CN" sz="16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itchFamily="34" charset="-122"/>
                    <a:cs typeface="+mn-cs"/>
                  </a:rPr>
                  <a:t>2</a:t>
                </a: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itchFamily="34" charset="-122"/>
                    <a:cs typeface="+mn-cs"/>
                  </a:rPr>
                  <a:t>=604MHz (</a:t>
                </a:r>
                <a:r>
                  <a:rPr kumimoji="0" lang="en-US" altLang="zh-CN" sz="16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itchFamily="34" charset="-122"/>
                    <a:cs typeface="+mn-cs"/>
                  </a:rPr>
                  <a:t>R</a:t>
                </a:r>
                <a:r>
                  <a:rPr kumimoji="0" lang="en-US" altLang="zh-CN" sz="16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itchFamily="34" charset="-122"/>
                    <a:cs typeface="+mn-cs"/>
                  </a:rPr>
                  <a:t>s</a:t>
                </a: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itchFamily="34" charset="-122"/>
                    <a:cs typeface="+mn-cs"/>
                  </a:rPr>
                  <a:t>=0.3M</a:t>
                </a: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itchFamily="34" charset="-122"/>
                    <a:cs typeface="+mn-cs"/>
                    <a:sym typeface="Symbol" panose="05050102010706020507" pitchFamily="18" charset="2"/>
                  </a:rPr>
                  <a:t>/m)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C000"/>
                  </a:buClr>
                  <a:buSzPct val="80000"/>
                  <a:buFont typeface="Wingdings" pitchFamily="2" charset="2"/>
                  <a:buChar char="n"/>
                  <a:tabLst/>
                  <a:defRPr/>
                </a:pPr>
                <a:r>
                  <a:rPr kumimoji="0" lang="en-US" altLang="zh-C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itchFamily="34" charset="-122"/>
                    <a:sym typeface="Symbol" panose="05050102010706020507" pitchFamily="18" charset="2"/>
                  </a:rPr>
                  <a:t>Above the transverse CBI threshold </a:t>
                </a:r>
                <a:r>
                  <a:rPr kumimoji="0" lang="en-US" altLang="zh-C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itchFamily="34" charset="-122"/>
                    <a:cs typeface="Arial" panose="020B0604020202020204" pitchFamily="34" charset="0"/>
                    <a:sym typeface="Symbol" panose="05050102010706020507" pitchFamily="18" charset="2"/>
                  </a:rPr>
                  <a:t>for Z (</a:t>
                </a:r>
                <a14:m>
                  <m:oMath xmlns:m="http://schemas.openxmlformats.org/officeDocument/2006/math">
                    <m:r>
                      <a:rPr kumimoji="0" lang="en-US" altLang="zh-CN" sz="1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cs typeface="Times New Roman" panose="02020603050405020304" pitchFamily="18" charset="0"/>
                      </a:rPr>
                      <m:t>𝒇</m:t>
                    </m:r>
                    <m:r>
                      <a:rPr kumimoji="0" lang="en-US" altLang="zh-CN" sz="16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cs typeface="Times New Roman" panose="02020603050405020304" pitchFamily="18" charset="0"/>
                      </a:rPr>
                      <m:t>𝐑𝐞</m:t>
                    </m:r>
                    <m:sSub>
                      <m:sSubPr>
                        <m:ctrlPr>
                          <a:rPr kumimoji="0" lang="en-US" altLang="zh-CN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cs typeface="Times New Roman" panose="02020603050405020304" pitchFamily="18" charset="0"/>
                          </a:rPr>
                          <m:t>𝒁</m:t>
                        </m:r>
                      </m:e>
                      <m:sub>
                        <m:r>
                          <a:rPr kumimoji="0" lang="en-US" altLang="zh-CN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cs typeface="Times New Roman" panose="02020603050405020304" pitchFamily="18" charset="0"/>
                          </a:rPr>
                          <m:t>||</m:t>
                        </m:r>
                      </m:sub>
                    </m:sSub>
                  </m:oMath>
                </a14:m>
                <a:r>
                  <a:rPr kumimoji="0" lang="en-US" altLang="zh-C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itchFamily="34" charset="-122"/>
                    <a:cs typeface="Arial" panose="020B0604020202020204" pitchFamily="34" charset="0"/>
                    <a:sym typeface="Symbol" panose="05050102010706020507" pitchFamily="18" charset="2"/>
                  </a:rPr>
                  <a:t>&lt;650kGHz, </a:t>
                </a:r>
                <a14:m>
                  <m:oMath xmlns:m="http://schemas.openxmlformats.org/officeDocument/2006/math">
                    <m:r>
                      <a:rPr kumimoji="0" lang="en-US" altLang="zh-CN" sz="16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cs typeface="Times New Roman" panose="02020603050405020304" pitchFamily="18" charset="0"/>
                      </a:rPr>
                      <m:t>𝑹𝒆</m:t>
                    </m:r>
                    <m:sSub>
                      <m:sSubPr>
                        <m:ctrlPr>
                          <a:rPr kumimoji="0" lang="en-US" altLang="zh-CN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cs typeface="Times New Roman" panose="02020603050405020304" pitchFamily="18" charset="0"/>
                          </a:rPr>
                          <m:t>𝒁</m:t>
                        </m:r>
                      </m:e>
                      <m:sub>
                        <m:r>
                          <a:rPr kumimoji="0" lang="en-US" altLang="zh-CN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cs typeface="Times New Roman" panose="02020603050405020304" pitchFamily="18" charset="0"/>
                          </a:rPr>
                          <m:t>𝒚</m:t>
                        </m:r>
                      </m:sub>
                    </m:sSub>
                  </m:oMath>
                </a14:m>
                <a:r>
                  <a:rPr kumimoji="0" lang="en-US" altLang="zh-C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itchFamily="34" charset="-122"/>
                    <a:cs typeface="Arial" panose="020B0604020202020204" pitchFamily="34" charset="0"/>
                    <a:sym typeface="Symbol" panose="05050102010706020507" pitchFamily="18" charset="2"/>
                  </a:rPr>
                  <a:t>&lt;0.9M/m)</a:t>
                </a: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6704F0D5-ADDA-4EFD-8DFD-5C2497AF0B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2033" y="3874584"/>
                <a:ext cx="4680520" cy="2334485"/>
              </a:xfrm>
              <a:prstGeom prst="rect">
                <a:avLst/>
              </a:prstGeom>
              <a:blipFill>
                <a:blip r:embed="rId5"/>
                <a:stretch>
                  <a:fillRect l="-130" t="-783" b="-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1850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DA168DD-F3BF-4253-9E58-55E1EDFA8C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70" y="3271601"/>
            <a:ext cx="4339704" cy="315569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F0343BB-3038-46A4-95B5-1D983AE6F2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08" y="3249649"/>
            <a:ext cx="4339704" cy="3155690"/>
          </a:xfrm>
          <a:prstGeom prst="rect">
            <a:avLst/>
          </a:prstGeom>
        </p:spPr>
      </p:pic>
      <p:sp>
        <p:nvSpPr>
          <p:cNvPr id="2" name="内容占位符 1">
            <a:extLst>
              <a:ext uri="{FF2B5EF4-FFF2-40B4-BE49-F238E27FC236}">
                <a16:creationId xmlns:a16="http://schemas.microsoft.com/office/drawing/2014/main" id="{BD19194A-C150-412C-B6C6-F10516CDE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52737"/>
            <a:ext cx="10972800" cy="533365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000" dirty="0"/>
              <a:t>Fritz </a:t>
            </a:r>
            <a:r>
              <a:rPr lang="en-US" altLang="zh-CN" sz="2000" dirty="0" err="1"/>
              <a:t>Caspers</a:t>
            </a:r>
            <a:r>
              <a:rPr lang="en-US" altLang="zh-CN" sz="2000" dirty="0"/>
              <a:t> (CERN) proposed to</a:t>
            </a:r>
            <a:r>
              <a:rPr lang="zh-CN" altLang="en-US" sz="2000" dirty="0"/>
              <a:t> </a:t>
            </a:r>
            <a:r>
              <a:rPr lang="en-US" altLang="zh-CN" sz="2000" dirty="0"/>
              <a:t>use metal rods to damp the HOMs</a:t>
            </a:r>
          </a:p>
          <a:p>
            <a:endParaRPr lang="zh-CN" altLang="en-US" sz="200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D5D0E76F-84B5-46C3-A095-B5AE3E2E6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Impedance optimization of Electro-separator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827D34A-07CA-4FF8-8656-2CB72C92B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Day 2024/9/20</a:t>
            </a:r>
            <a:endParaRPr lang="en-US" altLang="zh-CN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809E958-DD93-4144-8DE9-E246E8410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14</a:t>
            </a:fld>
            <a:endParaRPr lang="zh-CN" altLang="en-US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11D18105-95E1-4ADE-BF08-0AB96F55B2D9}"/>
              </a:ext>
            </a:extLst>
          </p:cNvPr>
          <p:cNvSpPr txBox="1"/>
          <p:nvPr/>
        </p:nvSpPr>
        <p:spPr>
          <a:xfrm>
            <a:off x="1885740" y="3649239"/>
            <a:ext cx="7538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/>
              <a:t>水平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AE0DBF07-7A12-4B94-8ABB-7F226C90B5CE}"/>
              </a:ext>
            </a:extLst>
          </p:cNvPr>
          <p:cNvSpPr txBox="1"/>
          <p:nvPr/>
        </p:nvSpPr>
        <p:spPr>
          <a:xfrm>
            <a:off x="5978611" y="3635732"/>
            <a:ext cx="7538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/>
              <a:t>垂直</a:t>
            </a: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15CA1C45-3DB7-4E48-8888-BB15D382D3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6704" y="1458824"/>
            <a:ext cx="5591944" cy="1732467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96A22151-494D-4A90-AF6C-CFFA3071B9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250" y="1458824"/>
            <a:ext cx="5789612" cy="1732467"/>
          </a:xfrm>
          <a:prstGeom prst="rect">
            <a:avLst/>
          </a:prstGeom>
        </p:spPr>
      </p:pic>
      <p:sp>
        <p:nvSpPr>
          <p:cNvPr id="27" name="箭头: 右 26">
            <a:extLst>
              <a:ext uri="{FF2B5EF4-FFF2-40B4-BE49-F238E27FC236}">
                <a16:creationId xmlns:a16="http://schemas.microsoft.com/office/drawing/2014/main" id="{74E8572B-896D-4BB7-8F91-63B2637027A5}"/>
              </a:ext>
            </a:extLst>
          </p:cNvPr>
          <p:cNvSpPr/>
          <p:nvPr/>
        </p:nvSpPr>
        <p:spPr>
          <a:xfrm>
            <a:off x="5735960" y="2132856"/>
            <a:ext cx="79208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3DCC9024-FC16-4FA4-99A7-702061DB34E6}"/>
              </a:ext>
            </a:extLst>
          </p:cNvPr>
          <p:cNvSpPr txBox="1"/>
          <p:nvPr/>
        </p:nvSpPr>
        <p:spPr>
          <a:xfrm>
            <a:off x="8456650" y="3447959"/>
            <a:ext cx="3522348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p"/>
            </a:pPr>
            <a:r>
              <a:rPr lang="en-US" altLang="zh-CN" dirty="0"/>
              <a:t>With feedback damping of 1ms, there are two modes unstable.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p"/>
            </a:pPr>
            <a:r>
              <a:rPr lang="en-US" altLang="zh-CN" dirty="0"/>
              <a:t>Preliminary simulations show effective damping of the HOMs with rods, without obvious increase on heat load.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p"/>
            </a:pPr>
            <a:r>
              <a:rPr lang="en-US" altLang="zh-CN" dirty="0"/>
              <a:t>There are several modes above the Z threshold of SR, but can be easily damped with feedback.</a:t>
            </a:r>
          </a:p>
        </p:txBody>
      </p:sp>
    </p:spTree>
    <p:extLst>
      <p:ext uri="{BB962C8B-B14F-4D97-AF65-F5344CB8AC3E}">
        <p14:creationId xmlns:p14="http://schemas.microsoft.com/office/powerpoint/2010/main" val="1684180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B43D4346-0C96-4650-BD0C-A93B54FE3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828" y="1124744"/>
            <a:ext cx="5702424" cy="495145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CN" altLang="en-US" b="1" dirty="0"/>
              <a:t>垂直方向的对撞稳定性</a:t>
            </a:r>
            <a:r>
              <a:rPr lang="en-US" altLang="zh-CN" b="1" dirty="0"/>
              <a:t>@Z</a:t>
            </a:r>
          </a:p>
          <a:p>
            <a:pPr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</a:pPr>
            <a:r>
              <a:rPr lang="zh-CN" altLang="en-US" sz="2400" dirty="0"/>
              <a:t>考虑纵向阻抗</a:t>
            </a:r>
            <a:endParaRPr lang="en-US" altLang="zh-CN" sz="24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zh-CN" altLang="en-US" sz="2400" dirty="0"/>
              <a:t>考虑垂直方向阻抗</a:t>
            </a:r>
            <a:endParaRPr lang="en-US" altLang="zh-CN" sz="24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400" dirty="0"/>
              <a:t>Resistive feedback +  </a:t>
            </a:r>
            <a:r>
              <a:rPr lang="zh-CN" altLang="en-US" sz="2400" dirty="0"/>
              <a:t>垂直色品</a:t>
            </a:r>
            <a:endParaRPr lang="en-US" altLang="zh-CN" sz="2400" dirty="0"/>
          </a:p>
          <a:p>
            <a:pPr lvl="1">
              <a:spcBef>
                <a:spcPts val="600"/>
              </a:spcBef>
            </a:pPr>
            <a:r>
              <a:rPr lang="en-US" altLang="zh-CN" sz="2000" dirty="0"/>
              <a:t>Damp rate ~ 0.05, Qy’~10 (</a:t>
            </a:r>
            <a:r>
              <a:rPr lang="zh-CN" altLang="en-US" sz="2000" dirty="0"/>
              <a:t>半环</a:t>
            </a:r>
            <a:r>
              <a:rPr lang="en-US" altLang="zh-CN" sz="2000" dirty="0"/>
              <a:t>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400" dirty="0"/>
              <a:t>Beam-beam + ZT </a:t>
            </a:r>
            <a:r>
              <a:rPr lang="zh-CN" altLang="en-US" sz="2400" dirty="0"/>
              <a:t>的复合效应导致的 </a:t>
            </a:r>
            <a:r>
              <a:rPr lang="en-US" altLang="zh-CN" sz="2400" dirty="0"/>
              <a:t>TMCI </a:t>
            </a:r>
            <a:r>
              <a:rPr lang="zh-CN" altLang="en-US" sz="2400" dirty="0"/>
              <a:t>太强，对撞无法稳定</a:t>
            </a:r>
            <a:endParaRPr lang="en-US" altLang="zh-CN" sz="2400" dirty="0"/>
          </a:p>
          <a:p>
            <a:pPr marL="914400" lvl="1" indent="-457200">
              <a:spcBef>
                <a:spcPts val="600"/>
              </a:spcBef>
              <a:buFont typeface="+mj-ea"/>
              <a:buAutoNum type="circleNumDbPlain"/>
            </a:pPr>
            <a:r>
              <a:rPr lang="zh-CN" altLang="en-US" sz="2000" dirty="0"/>
              <a:t>不稳定性导致质心振荡和尺寸增长</a:t>
            </a:r>
            <a:endParaRPr lang="en-US" altLang="zh-CN" sz="2000" dirty="0"/>
          </a:p>
          <a:p>
            <a:pPr marL="914400" lvl="1" indent="-457200">
              <a:spcBef>
                <a:spcPts val="600"/>
              </a:spcBef>
              <a:buFont typeface="+mj-ea"/>
              <a:buAutoNum type="circleNumDbPlain"/>
            </a:pPr>
            <a:r>
              <a:rPr lang="zh-CN" altLang="en-US" sz="2000" dirty="0"/>
              <a:t>尺寸增长后，束束作用减弱，</a:t>
            </a:r>
            <a:r>
              <a:rPr lang="en-US" altLang="zh-CN" sz="2000" dirty="0"/>
              <a:t>TMCI </a:t>
            </a:r>
            <a:r>
              <a:rPr lang="zh-CN" altLang="en-US" sz="2000" dirty="0"/>
              <a:t>减弱，然后尺寸开始减小</a:t>
            </a:r>
            <a:endParaRPr lang="en-US" altLang="zh-CN" sz="2000" dirty="0"/>
          </a:p>
          <a:p>
            <a:pPr marL="914400" lvl="1" indent="-457200">
              <a:spcBef>
                <a:spcPts val="600"/>
              </a:spcBef>
              <a:buFont typeface="+mj-ea"/>
              <a:buAutoNum type="circleNumDbPlain"/>
            </a:pPr>
            <a:r>
              <a:rPr lang="zh-CN" altLang="en-US" sz="2000" dirty="0"/>
              <a:t>尺寸减小后，束束作用增强，</a:t>
            </a:r>
            <a:r>
              <a:rPr lang="en-US" altLang="zh-CN" sz="2000" dirty="0"/>
              <a:t>TMCI </a:t>
            </a:r>
            <a:r>
              <a:rPr lang="zh-CN" altLang="en-US" sz="2000" dirty="0"/>
              <a:t>增强，然后质心振荡和尺寸增长</a:t>
            </a:r>
            <a:endParaRPr lang="en-US" altLang="zh-CN" sz="20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zh-CN" altLang="en-US" sz="200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3ED7EC44-582C-442A-8B51-DC91AB735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Luminosity simulations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21F054C-F9E3-4C3C-AC29-3CBF49239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Day 2024/9/20</a:t>
            </a:r>
            <a:endParaRPr lang="en-US" altLang="zh-CN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6E42F9A-16A3-4E68-882F-2D4F84BE3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15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CADE00F-0FFE-4272-BD79-98E64B9147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1891" y="1089482"/>
            <a:ext cx="3727236" cy="276579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BD8D387-F569-4460-80BE-A5421E563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5970" y="3851143"/>
            <a:ext cx="3673157" cy="2710417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6A07D28A-35BF-46B7-B648-ADC6C2ABCEAF}"/>
              </a:ext>
            </a:extLst>
          </p:cNvPr>
          <p:cNvSpPr txBox="1"/>
          <p:nvPr/>
        </p:nvSpPr>
        <p:spPr>
          <a:xfrm>
            <a:off x="8718628" y="2655549"/>
            <a:ext cx="2061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w/o FB, </a:t>
            </a:r>
            <a:r>
              <a:rPr lang="en-US" altLang="zh-CN" dirty="0" err="1"/>
              <a:t>Qy</a:t>
            </a:r>
            <a:r>
              <a:rPr lang="en-US" altLang="zh-CN" dirty="0"/>
              <a:t>’=10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10266CD-DBFD-4F7C-8F0B-6A2C87AD8AE3}"/>
              </a:ext>
            </a:extLst>
          </p:cNvPr>
          <p:cNvSpPr txBox="1"/>
          <p:nvPr/>
        </p:nvSpPr>
        <p:spPr>
          <a:xfrm>
            <a:off x="8794865" y="4159135"/>
            <a:ext cx="2061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w/o FB, </a:t>
            </a:r>
            <a:r>
              <a:rPr lang="en-US" altLang="zh-CN" dirty="0" err="1"/>
              <a:t>Qy</a:t>
            </a:r>
            <a:r>
              <a:rPr lang="en-US" altLang="zh-CN" dirty="0"/>
              <a:t>’=10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EC3F43B-627B-4790-9B68-93D6C649FB85}"/>
              </a:ext>
            </a:extLst>
          </p:cNvPr>
          <p:cNvSpPr txBox="1"/>
          <p:nvPr/>
        </p:nvSpPr>
        <p:spPr>
          <a:xfrm>
            <a:off x="9984432" y="311998"/>
            <a:ext cx="19459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dirty="0"/>
              <a:t>Yuan Zhang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822590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7D0144E0-AB83-4120-84EC-4B451D71C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Vertical, resistive damp=0.03, </a:t>
            </a:r>
            <a:r>
              <a:rPr lang="en-US" altLang="zh-CN" dirty="0" err="1"/>
              <a:t>Qy</a:t>
            </a:r>
            <a:r>
              <a:rPr lang="en-US" altLang="zh-CN" dirty="0"/>
              <a:t>’=5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B1806E0-BD7C-4374-A521-3E7D38920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Day 2024/9/20</a:t>
            </a:r>
            <a:endParaRPr lang="en-US" altLang="zh-CN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BC858EC-D8A1-4FBD-B830-1C4775A70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16</a:t>
            </a:fld>
            <a:endParaRPr lang="zh-CN" altLang="en-US"/>
          </a:p>
        </p:txBody>
      </p:sp>
      <p:pic>
        <p:nvPicPr>
          <p:cNvPr id="6" name="内容占位符 4">
            <a:extLst>
              <a:ext uri="{FF2B5EF4-FFF2-40B4-BE49-F238E27FC236}">
                <a16:creationId xmlns:a16="http://schemas.microsoft.com/office/drawing/2014/main" id="{BBB2C1A9-3D7E-4B74-96D1-D3DCAB19E14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9" y="1832251"/>
            <a:ext cx="3429000" cy="4286250"/>
          </a:xfr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1D9373A-3127-4F56-B887-D796155D126B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705" y="1832251"/>
            <a:ext cx="3429000" cy="428625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D3A8C56-F234-49FC-9135-38778869F588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002" y="1832251"/>
            <a:ext cx="3429000" cy="4286250"/>
          </a:xfrm>
          <a:prstGeom prst="rect">
            <a:avLst/>
          </a:prstGeom>
        </p:spPr>
      </p:pic>
      <p:sp>
        <p:nvSpPr>
          <p:cNvPr id="9" name="内容占位符 1">
            <a:extLst>
              <a:ext uri="{FF2B5EF4-FFF2-40B4-BE49-F238E27FC236}">
                <a16:creationId xmlns:a16="http://schemas.microsoft.com/office/drawing/2014/main" id="{06A11955-D67C-425D-AA1E-4FB98C98E23B}"/>
              </a:ext>
            </a:extLst>
          </p:cNvPr>
          <p:cNvSpPr txBox="1">
            <a:spLocks/>
          </p:cNvSpPr>
          <p:nvPr/>
        </p:nvSpPr>
        <p:spPr>
          <a:xfrm>
            <a:off x="609600" y="1285861"/>
            <a:ext cx="10972800" cy="4840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400" dirty="0"/>
              <a:t>np=5-10e10</a:t>
            </a:r>
            <a:r>
              <a:rPr lang="zh-CN" altLang="en-US" sz="2400" dirty="0"/>
              <a:t>对撞不稳定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73D0B6D-8385-4AC5-A78D-8941B31F96A0}"/>
              </a:ext>
            </a:extLst>
          </p:cNvPr>
          <p:cNvSpPr txBox="1"/>
          <p:nvPr/>
        </p:nvSpPr>
        <p:spPr>
          <a:xfrm>
            <a:off x="9984432" y="311998"/>
            <a:ext cx="19459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dirty="0"/>
              <a:t>Yuan Zhang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127490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8D96FADE-CC65-444E-A529-05DD6EACD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400" dirty="0"/>
              <a:t>np=6-10e10</a:t>
            </a:r>
            <a:r>
              <a:rPr lang="zh-CN" altLang="en-US" sz="2400" dirty="0"/>
              <a:t>对撞不稳定，振荡幅度减小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031BFAF8-76DA-4A41-9EC5-3403DB42C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Vertical, resistive damp=0.05, </a:t>
            </a:r>
            <a:r>
              <a:rPr lang="en-US" altLang="zh-CN" dirty="0" err="1"/>
              <a:t>Qy</a:t>
            </a:r>
            <a:r>
              <a:rPr lang="en-US" altLang="zh-CN" dirty="0"/>
              <a:t>’=5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17BF8BD-1DAE-4A2A-8F22-35229312E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Day 2024/9/20</a:t>
            </a:r>
            <a:endParaRPr lang="en-US" altLang="zh-CN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5666DB6-90B6-4423-9691-A0A54C02D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17</a:t>
            </a:fld>
            <a:endParaRPr lang="zh-CN" altLang="en-US"/>
          </a:p>
        </p:txBody>
      </p:sp>
      <p:pic>
        <p:nvPicPr>
          <p:cNvPr id="6" name="内容占位符 4">
            <a:extLst>
              <a:ext uri="{FF2B5EF4-FFF2-40B4-BE49-F238E27FC236}">
                <a16:creationId xmlns:a16="http://schemas.microsoft.com/office/drawing/2014/main" id="{EEA86002-F8AD-43D0-8EC8-E854E6EF41B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42250"/>
            <a:ext cx="3429000" cy="428625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36164F8-FE3F-4804-B99D-C367E119FA2A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940" y="1842250"/>
            <a:ext cx="3429000" cy="428625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61718F0-B272-49A1-B719-7D898CE27FC8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680" y="1805824"/>
            <a:ext cx="3429000" cy="428625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C2A06BF1-4201-4CE7-9AA7-9FE30F86E983}"/>
              </a:ext>
            </a:extLst>
          </p:cNvPr>
          <p:cNvSpPr txBox="1"/>
          <p:nvPr/>
        </p:nvSpPr>
        <p:spPr>
          <a:xfrm>
            <a:off x="9984432" y="311998"/>
            <a:ext cx="19459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dirty="0"/>
              <a:t>Yuan Zhang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226869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8D96FADE-CC65-444E-A529-05DD6EACD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zh-CN" altLang="en-US" dirty="0"/>
              <a:t>对撞稳定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031BFAF8-76DA-4A41-9EC5-3403DB42C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Vertical, resistive damp=0.05, </a:t>
            </a:r>
            <a:r>
              <a:rPr lang="en-US" altLang="zh-CN" dirty="0" err="1"/>
              <a:t>Qy</a:t>
            </a:r>
            <a:r>
              <a:rPr lang="en-US" altLang="zh-CN" dirty="0"/>
              <a:t>’=10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17BF8BD-1DAE-4A2A-8F22-35229312E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Day 2024/9/20</a:t>
            </a:r>
            <a:endParaRPr lang="en-US" altLang="zh-CN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5666DB6-90B6-4423-9691-A0A54C02D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18</a:t>
            </a:fld>
            <a:endParaRPr lang="zh-CN" altLang="en-US"/>
          </a:p>
        </p:txBody>
      </p:sp>
      <p:pic>
        <p:nvPicPr>
          <p:cNvPr id="9" name="内容占位符 4">
            <a:extLst>
              <a:ext uri="{FF2B5EF4-FFF2-40B4-BE49-F238E27FC236}">
                <a16:creationId xmlns:a16="http://schemas.microsoft.com/office/drawing/2014/main" id="{E7C1B277-825E-4830-82F6-AD0E31E60D3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879054"/>
            <a:ext cx="3429000" cy="428625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5D5DFFD-4F16-4118-96FA-EC1D2C8F2443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200" y="1879054"/>
            <a:ext cx="3429000" cy="428625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3EF68D5-B15A-4437-AA56-A59FDB58CC18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433" y="1879054"/>
            <a:ext cx="3429000" cy="428625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8982705F-3D62-441F-84AB-C00C683A37ED}"/>
              </a:ext>
            </a:extLst>
          </p:cNvPr>
          <p:cNvSpPr txBox="1"/>
          <p:nvPr/>
        </p:nvSpPr>
        <p:spPr>
          <a:xfrm>
            <a:off x="9984432" y="311998"/>
            <a:ext cx="19459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dirty="0"/>
              <a:t>Yuan Zhang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0681590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EB4BF88A-47F6-4FFF-9FB0-35498209E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Summary</a:t>
            </a:r>
          </a:p>
        </p:txBody>
      </p:sp>
      <p:sp>
        <p:nvSpPr>
          <p:cNvPr id="6" name="内容占位符 1">
            <a:extLst>
              <a:ext uri="{FF2B5EF4-FFF2-40B4-BE49-F238E27FC236}">
                <a16:creationId xmlns:a16="http://schemas.microsoft.com/office/drawing/2014/main" id="{F480A64E-8317-4AD8-9008-BD6CFDA7A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350" y="1052736"/>
            <a:ext cx="11063050" cy="566241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400" b="1" dirty="0">
                <a:latin typeface="+mj-lt"/>
              </a:rPr>
              <a:t>Impedance reduction from the optimization of the collimator structure and decreasing the collimator quantity are investigated</a:t>
            </a:r>
          </a:p>
          <a:p>
            <a:pPr lvl="1">
              <a:spcBef>
                <a:spcPts val="600"/>
              </a:spcBef>
            </a:pPr>
            <a:r>
              <a:rPr lang="en-US" altLang="zh-CN" sz="2000" dirty="0">
                <a:latin typeface="+mj-lt"/>
              </a:rPr>
              <a:t> Collimator impedance can be reduced by ~50% and total transverse broadband impedance can be reduced by ~25%, possible further impedance reductions with selected beta function or employing nonlinear collimators should be investigated, accompanied by iteration with the design of the machine protection. </a:t>
            </a:r>
          </a:p>
          <a:p>
            <a:pPr lvl="1">
              <a:spcBef>
                <a:spcPts val="600"/>
              </a:spcBef>
            </a:pPr>
            <a:r>
              <a:rPr lang="en-US" altLang="zh-CN" sz="2000" dirty="0">
                <a:latin typeface="+mj-lt"/>
              </a:rPr>
              <a:t>HOM damping of the Electro-separators is studied </a:t>
            </a:r>
            <a:r>
              <a:rPr lang="en-US" altLang="zh-CN" sz="2000" dirty="0">
                <a:latin typeface="+mj-lt"/>
                <a:sym typeface="Symbol" panose="05050102010706020507" pitchFamily="18" charset="2"/>
              </a:rPr>
              <a:t></a:t>
            </a:r>
            <a:r>
              <a:rPr lang="en-US" altLang="zh-CN" sz="2000" dirty="0">
                <a:latin typeface="+mj-lt"/>
              </a:rPr>
              <a:t> a damping scheme with coaxial rods are applied and proved to be effective in damping the modes.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400" b="1" dirty="0">
                <a:latin typeface="+mj-lt"/>
              </a:rPr>
              <a:t>Updates on luminosity simulations</a:t>
            </a:r>
          </a:p>
          <a:p>
            <a:pPr lvl="1">
              <a:spcBef>
                <a:spcPts val="600"/>
              </a:spcBef>
            </a:pPr>
            <a:r>
              <a:rPr lang="en-US" altLang="zh-CN" sz="2000" dirty="0">
                <a:latin typeface="+mj-lt"/>
              </a:rPr>
              <a:t>Based on the previous impedance model, further studies on instability mitigations shows that the beam-beam can be stable at design parameter of Z with strong feedback and high chromaticity  (damp rate ~ 0.05, Qy’~10, half ring)</a:t>
            </a:r>
          </a:p>
        </p:txBody>
      </p:sp>
      <p:sp>
        <p:nvSpPr>
          <p:cNvPr id="10" name="灯片编号占位符 4">
            <a:extLst>
              <a:ext uri="{FF2B5EF4-FFF2-40B4-BE49-F238E27FC236}">
                <a16:creationId xmlns:a16="http://schemas.microsoft.com/office/drawing/2014/main" id="{ED385AB9-9C59-435C-BD4A-5C1CEEC3B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5E9139-A00B-4B2A-98A6-095DC08F134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页脚占位符 3">
            <a:extLst>
              <a:ext uri="{FF2B5EF4-FFF2-40B4-BE49-F238E27FC236}">
                <a16:creationId xmlns:a16="http://schemas.microsoft.com/office/drawing/2014/main" id="{EADA77A6-F420-478B-ABC9-3A75A4368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2024 CEPC Workshop EU Edition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9125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06499C14-68FB-4789-B99B-F3064F5D2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Overview on luminosity limitations from impedance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A749F84-1B8F-43D4-AD84-3A4A3E331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Day 2024/9/20</a:t>
            </a:r>
            <a:endParaRPr lang="en-US" altLang="zh-CN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BF0ECF6-7FEB-40B5-93D4-CC8ED9848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</a:t>
            </a:fld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BC6D36A-7600-4BE0-925A-8E354A11F1AE}"/>
              </a:ext>
            </a:extLst>
          </p:cNvPr>
          <p:cNvSpPr txBox="1"/>
          <p:nvPr/>
        </p:nvSpPr>
        <p:spPr>
          <a:xfrm>
            <a:off x="839416" y="1123997"/>
            <a:ext cx="8136904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b="1" dirty="0"/>
              <a:t>宽带阻抗 </a:t>
            </a:r>
            <a:r>
              <a:rPr lang="zh-CN" altLang="en-US" b="1" dirty="0">
                <a:sym typeface="Symbol" panose="05050102010706020507" pitchFamily="18" charset="2"/>
              </a:rPr>
              <a:t> 相空间畸变</a:t>
            </a:r>
            <a:r>
              <a:rPr lang="en-US" altLang="zh-CN" b="1" dirty="0">
                <a:sym typeface="Symbol" panose="05050102010706020507" pitchFamily="18" charset="2"/>
              </a:rPr>
              <a:t>/</a:t>
            </a:r>
            <a:r>
              <a:rPr lang="zh-CN" altLang="en-US" b="1" dirty="0">
                <a:sym typeface="Symbol" panose="05050102010706020507" pitchFamily="18" charset="2"/>
              </a:rPr>
              <a:t>质心振荡 单束团流强阈值</a:t>
            </a:r>
            <a:endParaRPr lang="en-US" altLang="zh-CN" b="1" dirty="0">
              <a:sym typeface="Symbol" panose="05050102010706020507" pitchFamily="18" charset="2"/>
            </a:endParaRPr>
          </a:p>
          <a:p>
            <a:pPr>
              <a:spcBef>
                <a:spcPts val="600"/>
              </a:spcBef>
            </a:pPr>
            <a:r>
              <a:rPr lang="zh-CN" altLang="en-US" b="1" dirty="0">
                <a:sym typeface="Symbol" panose="05050102010706020507" pitchFamily="18" charset="2"/>
              </a:rPr>
              <a:t>窄带阻抗  多束团耦合振荡 限制总流强</a:t>
            </a:r>
            <a:endParaRPr lang="en-US" altLang="zh-CN" b="1" dirty="0">
              <a:sym typeface="Symbol" panose="05050102010706020507" pitchFamily="18" charset="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171D74C-B970-4669-A230-B77C1272FA66}"/>
              </a:ext>
            </a:extLst>
          </p:cNvPr>
          <p:cNvSpPr txBox="1"/>
          <p:nvPr/>
        </p:nvSpPr>
        <p:spPr>
          <a:xfrm>
            <a:off x="6791530" y="1227157"/>
            <a:ext cx="43695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Symbol" panose="05050102010706020507" pitchFamily="18" charset="2"/>
              <a:buChar char="®"/>
            </a:pPr>
            <a:r>
              <a:rPr lang="zh-CN" altLang="en-US" b="1" dirty="0">
                <a:sym typeface="Symbol" panose="05050102010706020507" pitchFamily="18" charset="2"/>
              </a:rPr>
              <a:t>对撞亮度</a:t>
            </a:r>
            <a:endParaRPr lang="en-US" altLang="zh-CN" b="1" dirty="0">
              <a:sym typeface="Symbol" panose="05050102010706020507" pitchFamily="18" charset="2"/>
            </a:endParaRPr>
          </a:p>
          <a:p>
            <a:r>
              <a:rPr lang="en-US" altLang="zh-CN" b="1" dirty="0">
                <a:sym typeface="Symbol" panose="05050102010706020507" pitchFamily="18" charset="2"/>
              </a:rPr>
              <a:t>  </a:t>
            </a:r>
            <a:r>
              <a:rPr lang="zh-CN" altLang="en-US" b="1" dirty="0">
                <a:sym typeface="Symbol" panose="05050102010706020507" pitchFamily="18" charset="2"/>
              </a:rPr>
              <a:t>（束流能量损失发热）</a:t>
            </a:r>
            <a:endParaRPr lang="zh-CN" altLang="en-US" dirty="0"/>
          </a:p>
        </p:txBody>
      </p:sp>
      <p:sp>
        <p:nvSpPr>
          <p:cNvPr id="8" name="右大括号 7">
            <a:extLst>
              <a:ext uri="{FF2B5EF4-FFF2-40B4-BE49-F238E27FC236}">
                <a16:creationId xmlns:a16="http://schemas.microsoft.com/office/drawing/2014/main" id="{70DECF60-66BC-489E-9A61-CFAEE6676934}"/>
              </a:ext>
            </a:extLst>
          </p:cNvPr>
          <p:cNvSpPr/>
          <p:nvPr/>
        </p:nvSpPr>
        <p:spPr>
          <a:xfrm>
            <a:off x="6456040" y="1210851"/>
            <a:ext cx="216024" cy="48995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7" name="表格 9">
            <a:extLst>
              <a:ext uri="{FF2B5EF4-FFF2-40B4-BE49-F238E27FC236}">
                <a16:creationId xmlns:a16="http://schemas.microsoft.com/office/drawing/2014/main" id="{8E53F151-CD08-4732-80FD-702248025F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1317018"/>
              </p:ext>
            </p:extLst>
          </p:nvPr>
        </p:nvGraphicFramePr>
        <p:xfrm>
          <a:off x="19526" y="2059446"/>
          <a:ext cx="2352685" cy="1097346"/>
        </p:xfrm>
        <a:graphic>
          <a:graphicData uri="http://schemas.openxmlformats.org/drawingml/2006/table">
            <a:tbl>
              <a:tblPr/>
              <a:tblGrid>
                <a:gridCol w="14478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48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9511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Impedance budget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51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Z</a:t>
                      </a:r>
                      <a:r>
                        <a:rPr kumimoji="0" lang="en-US" altLang="zh-CN" sz="16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||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/</a:t>
                      </a:r>
                      <a:r>
                        <a:rPr kumimoji="0" lang="en-US" altLang="zh-CN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n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, </a:t>
                      </a:r>
                      <a:r>
                        <a:rPr kumimoji="0" lang="en-US" altLang="zh-CN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mΩ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16.5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51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k</a:t>
                      </a:r>
                      <a:r>
                        <a:rPr kumimoji="0" lang="en-US" altLang="zh-CN" sz="1600" b="1" i="1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y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, kV/</a:t>
                      </a:r>
                      <a:r>
                        <a:rPr kumimoji="0" lang="en-US" altLang="zh-CN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pC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/m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64.2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8" name="表格 10">
            <a:extLst>
              <a:ext uri="{FF2B5EF4-FFF2-40B4-BE49-F238E27FC236}">
                <a16:creationId xmlns:a16="http://schemas.microsoft.com/office/drawing/2014/main" id="{7740314A-ADC9-4D06-99D3-EA2342698E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827173"/>
              </p:ext>
            </p:extLst>
          </p:nvPr>
        </p:nvGraphicFramePr>
        <p:xfrm>
          <a:off x="2523370" y="1959291"/>
          <a:ext cx="6020903" cy="1507200"/>
        </p:xfrm>
        <a:graphic>
          <a:graphicData uri="http://schemas.openxmlformats.org/drawingml/2006/table">
            <a:tbl>
              <a:tblPr firstRow="1" bandRow="1"/>
              <a:tblGrid>
                <a:gridCol w="27838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1081">
                  <a:extLst>
                    <a:ext uri="{9D8B030D-6E8A-4147-A177-3AD203B41FA5}">
                      <a16:colId xmlns:a16="http://schemas.microsoft.com/office/drawing/2014/main" val="3624536658"/>
                    </a:ext>
                  </a:extLst>
                </a:gridCol>
                <a:gridCol w="808187">
                  <a:extLst>
                    <a:ext uri="{9D8B030D-6E8A-4147-A177-3AD203B41FA5}">
                      <a16:colId xmlns:a16="http://schemas.microsoft.com/office/drawing/2014/main" val="3438979285"/>
                    </a:ext>
                  </a:extLst>
                </a:gridCol>
                <a:gridCol w="8081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64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l" fontAlgn="b"/>
                      <a:endParaRPr lang="zh-CN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000" marR="48000" marT="48000" marB="4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Higgs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000" marR="48000" marT="48000" marB="4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000" marR="48000" marT="48000" marB="4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000" marR="48000" marT="48000" marB="4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ttbar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000" marR="48000" marT="48000" marB="4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6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l" defTabSz="914400" rtl="0" eaLnBrk="1" fontAlgn="b" latinLnBrk="0" hangingPunct="1"/>
                      <a:r>
                        <a:rPr 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Single bunch threshold (Long)</a:t>
                      </a:r>
                    </a:p>
                    <a:p>
                      <a:pPr marL="0" algn="l" defTabSz="914400" rtl="0" eaLnBrk="1" fontAlgn="b" latinLnBrk="0" hangingPunct="1"/>
                      <a:r>
                        <a:rPr 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sz="1600" b="0" u="none" strike="noStrike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||</a:t>
                      </a:r>
                      <a:r>
                        <a:rPr 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/n</a:t>
                      </a:r>
                      <a:r>
                        <a:rPr lang="en-US" sz="1600" b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[m</a:t>
                      </a:r>
                      <a:r>
                        <a:rPr lang="en-US" sz="1600" b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/>
                        </a:rPr>
                        <a:t>]</a:t>
                      </a:r>
                      <a:endParaRPr lang="en-US" sz="16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8000" marR="48000" marT="48000" marB="4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altLang="zh-CN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6.5</a:t>
                      </a:r>
                    </a:p>
                  </a:txBody>
                  <a:tcPr marL="48000" marR="48000" marT="48000" marB="4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US" altLang="zh-CN" sz="16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4.1</a:t>
                      </a:r>
                    </a:p>
                  </a:txBody>
                  <a:tcPr marL="48000" marR="48000" marT="48000" marB="4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altLang="zh-CN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0.7</a:t>
                      </a:r>
                    </a:p>
                  </a:txBody>
                  <a:tcPr marL="48000" marR="48000" marT="48000" marB="4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altLang="zh-CN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14.4</a:t>
                      </a:r>
                    </a:p>
                  </a:txBody>
                  <a:tcPr marL="48000" marR="48000" marT="48000" marB="4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06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l" defTabSz="914400" rtl="0" eaLnBrk="1" fontAlgn="b" latinLnBrk="0" hangingPunct="1"/>
                      <a:r>
                        <a:rPr 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Single bunch threshold (</a:t>
                      </a:r>
                      <a:r>
                        <a:rPr lang="en-US" altLang="zh-CN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Trans</a:t>
                      </a:r>
                      <a:r>
                        <a:rPr 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algn="l" defTabSz="914400" rtl="0" eaLnBrk="1" fontAlgn="b" latinLnBrk="0" hangingPunct="1"/>
                      <a:r>
                        <a:rPr lang="en-US" sz="1600" b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sz="1600" b="0" u="none" strike="noStrike" kern="1200" baseline="-25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[kV/</a:t>
                      </a:r>
                      <a:r>
                        <a:rPr lang="en-US" sz="1600" b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pC</a:t>
                      </a:r>
                      <a:r>
                        <a:rPr 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/m]</a:t>
                      </a:r>
                    </a:p>
                  </a:txBody>
                  <a:tcPr marL="48000" marR="48000" marT="48000" marB="4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69.7</a:t>
                      </a:r>
                    </a:p>
                  </a:txBody>
                  <a:tcPr marL="48000" marR="48000" marT="48000" marB="4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US" altLang="zh-CN" sz="1600" b="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40.2</a:t>
                      </a:r>
                    </a:p>
                  </a:txBody>
                  <a:tcPr marL="48000" marR="48000" marT="48000" marB="4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12.4</a:t>
                      </a:r>
                    </a:p>
                  </a:txBody>
                  <a:tcPr marL="48000" marR="48000" marT="48000" marB="4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109.8</a:t>
                      </a:r>
                    </a:p>
                  </a:txBody>
                  <a:tcPr marL="48000" marR="48000" marT="48000" marB="4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0" name="矩形 19">
            <a:extLst>
              <a:ext uri="{FF2B5EF4-FFF2-40B4-BE49-F238E27FC236}">
                <a16:creationId xmlns:a16="http://schemas.microsoft.com/office/drawing/2014/main" id="{8A3FE10E-B658-46C8-B0B1-E16551703EDB}"/>
              </a:ext>
            </a:extLst>
          </p:cNvPr>
          <p:cNvSpPr/>
          <p:nvPr/>
        </p:nvSpPr>
        <p:spPr>
          <a:xfrm>
            <a:off x="5303912" y="2301533"/>
            <a:ext cx="3240361" cy="5754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21" name="矩形 3">
            <a:extLst>
              <a:ext uri="{FF2B5EF4-FFF2-40B4-BE49-F238E27FC236}">
                <a16:creationId xmlns:a16="http://schemas.microsoft.com/office/drawing/2014/main" id="{585FF6C4-2404-476D-A3B9-CCE91A5F4C75}"/>
              </a:ext>
            </a:extLst>
          </p:cNvPr>
          <p:cNvSpPr/>
          <p:nvPr/>
        </p:nvSpPr>
        <p:spPr>
          <a:xfrm>
            <a:off x="6093382" y="2869085"/>
            <a:ext cx="1629543" cy="5754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23" name="矩形 8">
            <a:extLst>
              <a:ext uri="{FF2B5EF4-FFF2-40B4-BE49-F238E27FC236}">
                <a16:creationId xmlns:a16="http://schemas.microsoft.com/office/drawing/2014/main" id="{ACB976F3-F2B3-4864-8A9B-77E7E52823B7}"/>
              </a:ext>
            </a:extLst>
          </p:cNvPr>
          <p:cNvSpPr/>
          <p:nvPr/>
        </p:nvSpPr>
        <p:spPr>
          <a:xfrm>
            <a:off x="9153060" y="3036010"/>
            <a:ext cx="157605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/>
              <a:t>TMCI unstable</a:t>
            </a:r>
          </a:p>
        </p:txBody>
      </p:sp>
      <p:sp>
        <p:nvSpPr>
          <p:cNvPr id="24" name="右箭头 15">
            <a:extLst>
              <a:ext uri="{FF2B5EF4-FFF2-40B4-BE49-F238E27FC236}">
                <a16:creationId xmlns:a16="http://schemas.microsoft.com/office/drawing/2014/main" id="{110C028C-0ADD-451F-8E6F-560480545F78}"/>
              </a:ext>
            </a:extLst>
          </p:cNvPr>
          <p:cNvSpPr/>
          <p:nvPr/>
        </p:nvSpPr>
        <p:spPr>
          <a:xfrm>
            <a:off x="8616280" y="3070313"/>
            <a:ext cx="479450" cy="2396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E6592C8B-598F-44F8-98D1-FAB10C92B2E7}"/>
              </a:ext>
            </a:extLst>
          </p:cNvPr>
          <p:cNvSpPr/>
          <p:nvPr/>
        </p:nvSpPr>
        <p:spPr>
          <a:xfrm>
            <a:off x="9153061" y="2301533"/>
            <a:ext cx="15760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/>
              <a:t>Longitudinal distortion</a:t>
            </a:r>
          </a:p>
        </p:txBody>
      </p:sp>
      <p:sp>
        <p:nvSpPr>
          <p:cNvPr id="26" name="右箭头 15">
            <a:extLst>
              <a:ext uri="{FF2B5EF4-FFF2-40B4-BE49-F238E27FC236}">
                <a16:creationId xmlns:a16="http://schemas.microsoft.com/office/drawing/2014/main" id="{0CE71F6E-1DD4-4FD1-85A5-6F280B24E332}"/>
              </a:ext>
            </a:extLst>
          </p:cNvPr>
          <p:cNvSpPr/>
          <p:nvPr/>
        </p:nvSpPr>
        <p:spPr>
          <a:xfrm>
            <a:off x="8616280" y="2443428"/>
            <a:ext cx="479450" cy="2396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7" name="右大括号 26">
            <a:extLst>
              <a:ext uri="{FF2B5EF4-FFF2-40B4-BE49-F238E27FC236}">
                <a16:creationId xmlns:a16="http://schemas.microsoft.com/office/drawing/2014/main" id="{3CAFC8D5-AC17-43F3-937F-573AD2872FE3}"/>
              </a:ext>
            </a:extLst>
          </p:cNvPr>
          <p:cNvSpPr/>
          <p:nvPr/>
        </p:nvSpPr>
        <p:spPr>
          <a:xfrm>
            <a:off x="10455763" y="2508665"/>
            <a:ext cx="216024" cy="62398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8">
            <a:extLst>
              <a:ext uri="{FF2B5EF4-FFF2-40B4-BE49-F238E27FC236}">
                <a16:creationId xmlns:a16="http://schemas.microsoft.com/office/drawing/2014/main" id="{9970C1FD-8CC1-4ABC-8D06-393794DDD444}"/>
              </a:ext>
            </a:extLst>
          </p:cNvPr>
          <p:cNvSpPr/>
          <p:nvPr/>
        </p:nvSpPr>
        <p:spPr>
          <a:xfrm>
            <a:off x="10729117" y="2508665"/>
            <a:ext cx="12241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/>
              <a:t>Luminosity limitations</a:t>
            </a:r>
          </a:p>
        </p:txBody>
      </p:sp>
      <p:sp>
        <p:nvSpPr>
          <p:cNvPr id="19" name="内容占位符 1">
            <a:extLst>
              <a:ext uri="{FF2B5EF4-FFF2-40B4-BE49-F238E27FC236}">
                <a16:creationId xmlns:a16="http://schemas.microsoft.com/office/drawing/2014/main" id="{C02A5044-B911-41E5-B06F-2A4EA6719E3E}"/>
              </a:ext>
            </a:extLst>
          </p:cNvPr>
          <p:cNvSpPr txBox="1">
            <a:spLocks/>
          </p:cNvSpPr>
          <p:nvPr/>
        </p:nvSpPr>
        <p:spPr>
          <a:xfrm>
            <a:off x="407368" y="3524761"/>
            <a:ext cx="6814684" cy="84034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dirty="0"/>
              <a:t>Growth time of 1.7ms-&gt; harsh requirement on feedback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DAF9B65D-25FF-44C8-88C7-E79D7BA9AF60}"/>
              </a:ext>
            </a:extLst>
          </p:cNvPr>
          <p:cNvGrpSpPr/>
          <p:nvPr/>
        </p:nvGrpSpPr>
        <p:grpSpPr>
          <a:xfrm>
            <a:off x="1585621" y="3799131"/>
            <a:ext cx="4001930" cy="2726213"/>
            <a:chOff x="6293181" y="3777865"/>
            <a:chExt cx="4001930" cy="2726213"/>
          </a:xfrm>
        </p:grpSpPr>
        <p:pic>
          <p:nvPicPr>
            <p:cNvPr id="22" name="Picture 2" descr="D:\New20180222\CEPC\20220927CEPC Workshop\Calculation\ResistiveWallImpedance\LowFrequencyZy\ReZyzoom2.png">
              <a:extLst>
                <a:ext uri="{FF2B5EF4-FFF2-40B4-BE49-F238E27FC236}">
                  <a16:creationId xmlns:a16="http://schemas.microsoft.com/office/drawing/2014/main" id="{18BA2D26-2439-4862-9A46-6F48BE54D7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3181" y="4030630"/>
              <a:ext cx="4001930" cy="2473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03729FC0-8C3E-4C87-B756-35CE269CB258}"/>
                </a:ext>
              </a:extLst>
            </p:cNvPr>
            <p:cNvSpPr/>
            <p:nvPr/>
          </p:nvSpPr>
          <p:spPr>
            <a:xfrm>
              <a:off x="7474346" y="3923469"/>
              <a:ext cx="81759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altLang="zh-CN" sz="1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=11616</a:t>
              </a:r>
              <a:endParaRPr lang="zh-CN" altLang="en-US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C4F395F0-B3F6-4859-9DD7-8B0B472F9E85}"/>
                </a:ext>
              </a:extLst>
            </p:cNvPr>
            <p:cNvSpPr/>
            <p:nvPr/>
          </p:nvSpPr>
          <p:spPr>
            <a:xfrm>
              <a:off x="6669529" y="3777865"/>
              <a:ext cx="81759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altLang="zh-CN" sz="1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=11615</a:t>
              </a:r>
              <a:endParaRPr lang="zh-CN" altLang="en-US" sz="10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34A6E437-A3EC-4336-BBDB-7B0C7D45508A}"/>
                </a:ext>
              </a:extLst>
            </p:cNvPr>
            <p:cNvSpPr/>
            <p:nvPr/>
          </p:nvSpPr>
          <p:spPr>
            <a:xfrm>
              <a:off x="8246853" y="3931754"/>
              <a:ext cx="81759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altLang="zh-CN" sz="1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=11617</a:t>
              </a:r>
              <a:endParaRPr lang="zh-CN" altLang="en-US" sz="10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ED84DFAA-2A6A-40CA-AD2D-A0A9DC29CF81}"/>
                </a:ext>
              </a:extLst>
            </p:cNvPr>
            <p:cNvSpPr/>
            <p:nvPr/>
          </p:nvSpPr>
          <p:spPr>
            <a:xfrm>
              <a:off x="9088790" y="3892045"/>
              <a:ext cx="81759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altLang="zh-CN" sz="1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=11618</a:t>
              </a:r>
              <a:endParaRPr lang="zh-CN" altLang="en-US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5" name="内容占位符 1">
            <a:extLst>
              <a:ext uri="{FF2B5EF4-FFF2-40B4-BE49-F238E27FC236}">
                <a16:creationId xmlns:a16="http://schemas.microsoft.com/office/drawing/2014/main" id="{3FF011B3-24D9-4343-B8EF-74D60DF93DD1}"/>
              </a:ext>
            </a:extLst>
          </p:cNvPr>
          <p:cNvSpPr txBox="1">
            <a:spLocks/>
          </p:cNvSpPr>
          <p:nvPr/>
        </p:nvSpPr>
        <p:spPr>
          <a:xfrm>
            <a:off x="6816080" y="3534125"/>
            <a:ext cx="3767685" cy="84034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dirty="0"/>
              <a:t>HOMs (</a:t>
            </a:r>
            <a:r>
              <a:rPr lang="en-US" altLang="zh-CN" sz="1800" dirty="0" err="1"/>
              <a:t>eg.</a:t>
            </a:r>
            <a:r>
              <a:rPr lang="en-US" altLang="zh-CN" sz="1800" dirty="0"/>
              <a:t> </a:t>
            </a:r>
            <a:r>
              <a:rPr lang="en-US" altLang="zh-CN" sz="1800" dirty="0" err="1"/>
              <a:t>Electroseparator</a:t>
            </a:r>
            <a:r>
              <a:rPr lang="en-US" altLang="zh-CN" sz="1800" dirty="0"/>
              <a:t>)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7A603747-56CA-4351-8A4A-8A9F99B5B3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393" y="3915176"/>
            <a:ext cx="3411028" cy="248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2243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1B726ECF-98BF-4B7D-A221-1F62776F32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sz="4800" dirty="0"/>
              <a:t>Thank you for your attention!</a:t>
            </a:r>
            <a:endParaRPr lang="zh-CN" altLang="en-US" sz="4800" dirty="0"/>
          </a:p>
        </p:txBody>
      </p:sp>
      <p:sp>
        <p:nvSpPr>
          <p:cNvPr id="7" name="副标题 6">
            <a:extLst>
              <a:ext uri="{FF2B5EF4-FFF2-40B4-BE49-F238E27FC236}">
                <a16:creationId xmlns:a16="http://schemas.microsoft.com/office/drawing/2014/main" id="{2C443192-671A-41C3-A02A-71AE58C16F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A62AC68-0E3E-4121-813D-592C476AE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20</a:t>
            </a:fld>
            <a:endParaRPr lang="zh-CN" altLang="en-US"/>
          </a:p>
        </p:txBody>
      </p:sp>
      <p:sp>
        <p:nvSpPr>
          <p:cNvPr id="9" name="页脚占位符 3">
            <a:extLst>
              <a:ext uri="{FF2B5EF4-FFF2-40B4-BE49-F238E27FC236}">
                <a16:creationId xmlns:a16="http://schemas.microsoft.com/office/drawing/2014/main" id="{640F955F-CB51-44B5-B47B-C28387F03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 dirty="0"/>
              <a:t>2024 CEPC Workshop EU Edition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911768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B45C5387-0C0B-4187-9892-654C6C4CC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/>
              <a:t>Main beam parameters (30MW)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C897A0B-1DB7-42EB-B5F9-C658D66EE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21</a:t>
            </a:fld>
            <a:endParaRPr lang="zh-CN" altLang="en-US" dirty="0"/>
          </a:p>
        </p:txBody>
      </p:sp>
      <p:graphicFrame>
        <p:nvGraphicFramePr>
          <p:cNvPr id="6" name="内容占位符 3">
            <a:extLst>
              <a:ext uri="{FF2B5EF4-FFF2-40B4-BE49-F238E27FC236}">
                <a16:creationId xmlns:a16="http://schemas.microsoft.com/office/drawing/2014/main" id="{926772B1-5CD1-4014-89D0-17CBAF7F4950}"/>
              </a:ext>
            </a:extLst>
          </p:cNvPr>
          <p:cNvGraphicFramePr>
            <a:graphicFrameLocks/>
          </p:cNvGraphicFramePr>
          <p:nvPr/>
        </p:nvGraphicFramePr>
        <p:xfrm>
          <a:off x="845991" y="1222152"/>
          <a:ext cx="9290249" cy="5019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6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33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3367">
                  <a:extLst>
                    <a:ext uri="{9D8B030D-6E8A-4147-A177-3AD203B41FA5}">
                      <a16:colId xmlns:a16="http://schemas.microsoft.com/office/drawing/2014/main" val="2878822576"/>
                    </a:ext>
                  </a:extLst>
                </a:gridCol>
                <a:gridCol w="1463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33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60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Parameter [unit]</a:t>
                      </a:r>
                      <a:endParaRPr kumimoji="0" lang="en-US" altLang="zh-CN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宋体" charset="0"/>
                        <a:cs typeface="宋体" charset="0"/>
                      </a:endParaRP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Higgs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charset="0"/>
                          <a:cs typeface="宋体" charset="0"/>
                        </a:rPr>
                        <a:t>Z</a:t>
                      </a:r>
                      <a:endParaRPr kumimoji="0" lang="en-US" altLang="zh-CN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宋体" charset="0"/>
                        <a:cs typeface="宋体" charset="0"/>
                      </a:endParaRP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W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tt</a:t>
                      </a:r>
                      <a:endParaRPr kumimoji="0" lang="en-US" altLang="zh-CN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宋体" charset="0"/>
                        <a:cs typeface="宋体" charset="0"/>
                      </a:endParaRPr>
                    </a:p>
                  </a:txBody>
                  <a:tcPr marL="48000" marR="48000" marT="60963" marB="60963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0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Beam energy </a:t>
                      </a:r>
                      <a:r>
                        <a:rPr kumimoji="0" lang="en-US" altLang="zh-CN" sz="17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E</a:t>
                      </a:r>
                      <a:r>
                        <a:rPr kumimoji="0" lang="en-US" altLang="zh-CN" sz="1700" b="0" i="1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k</a:t>
                      </a: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 [GeV]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</a:rPr>
                        <a:t>120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</a:rPr>
                        <a:t>45.5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</a:rPr>
                        <a:t>80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</a:rPr>
                        <a:t>180</a:t>
                      </a:r>
                    </a:p>
                  </a:txBody>
                  <a:tcPr marL="48000" marR="48000" marT="60963" marB="60963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0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700" b="1" i="1" kern="100" dirty="0" err="1">
                          <a:solidFill>
                            <a:schemeClr val="accent6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altLang="zh-CN" sz="1700" b="1" i="1" kern="100" baseline="-25000" dirty="0" err="1">
                          <a:solidFill>
                            <a:schemeClr val="accent6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max</a:t>
                      </a:r>
                      <a:r>
                        <a:rPr lang="en-US" altLang="zh-CN" sz="1700" b="1" kern="100" dirty="0">
                          <a:solidFill>
                            <a:schemeClr val="accent6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/IP (10</a:t>
                      </a:r>
                      <a:r>
                        <a:rPr lang="en-US" altLang="zh-CN" sz="1700" b="1" kern="100" baseline="30000" dirty="0">
                          <a:solidFill>
                            <a:schemeClr val="accent6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34</a:t>
                      </a:r>
                      <a:r>
                        <a:rPr lang="en-US" altLang="zh-CN" sz="1700" b="1" kern="100" dirty="0">
                          <a:solidFill>
                            <a:schemeClr val="accent6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cm</a:t>
                      </a:r>
                      <a:r>
                        <a:rPr lang="en-US" altLang="zh-CN" sz="1700" b="1" kern="100" baseline="30000" dirty="0">
                          <a:solidFill>
                            <a:schemeClr val="accent6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-2</a:t>
                      </a:r>
                      <a:r>
                        <a:rPr lang="en-US" altLang="zh-CN" sz="1700" b="1" kern="100" dirty="0">
                          <a:solidFill>
                            <a:schemeClr val="accent6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altLang="zh-CN" sz="1700" b="1" kern="100" baseline="30000" dirty="0">
                          <a:solidFill>
                            <a:schemeClr val="accent6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en-US" altLang="zh-CN" sz="1700" b="1" kern="100" dirty="0">
                          <a:solidFill>
                            <a:schemeClr val="accent6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zh-CN" altLang="zh-CN" sz="1700" b="1" kern="100" dirty="0">
                        <a:solidFill>
                          <a:schemeClr val="accent6"/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5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115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16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0.5</a:t>
                      </a:r>
                    </a:p>
                  </a:txBody>
                  <a:tcPr marL="48000" marR="48000" marT="60963" marB="60963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60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Emittance (H/V) [nm/pm]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0.64/1.3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0.27/1.4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0.87/1.7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1.4/4.7</a:t>
                      </a:r>
                    </a:p>
                  </a:txBody>
                  <a:tcPr marL="48000" marR="48000" marT="60963" marB="60963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60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Beam current [mA]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16.7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803.5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84.1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3.3</a:t>
                      </a:r>
                    </a:p>
                  </a:txBody>
                  <a:tcPr marL="48000" marR="48000" marT="60963" marB="60963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60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Bunch number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268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11934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1297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35</a:t>
                      </a:r>
                    </a:p>
                  </a:txBody>
                  <a:tcPr marL="48000" marR="48000" marT="60963" marB="60963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60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Bunch Population [</a:t>
                      </a: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  <a:sym typeface="Symbol" charset="0"/>
                        </a:rPr>
                        <a:t>10</a:t>
                      </a:r>
                      <a:r>
                        <a:rPr kumimoji="0" lang="en-US" altLang="zh-CN" sz="17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  <a:sym typeface="Symbol" charset="0"/>
                        </a:rPr>
                        <a:t>10</a:t>
                      </a: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]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13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14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13.5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20</a:t>
                      </a:r>
                    </a:p>
                  </a:txBody>
                  <a:tcPr marL="48000" marR="48000" marT="60963" marB="60963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60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Momentum compaction </a:t>
                      </a:r>
                      <a:r>
                        <a:rPr kumimoji="0" lang="en-US" altLang="zh-CN" sz="17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  <a:sym typeface="Symbol" panose="05050102010706020507" pitchFamily="18" charset="2"/>
                        </a:rPr>
                        <a:t></a:t>
                      </a:r>
                      <a:r>
                        <a:rPr kumimoji="0" lang="en-US" altLang="zh-CN" sz="1700" b="0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  <a:sym typeface="Symbol" panose="05050102010706020507" pitchFamily="18" charset="2"/>
                        </a:rPr>
                        <a:t>p</a:t>
                      </a: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 [</a:t>
                      </a: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  <a:sym typeface="Symbol" charset="0"/>
                        </a:rPr>
                        <a:t>10</a:t>
                      </a:r>
                      <a:r>
                        <a:rPr kumimoji="0" lang="en-US" altLang="zh-CN" sz="1700" b="0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  <a:sym typeface="Symbol" charset="0"/>
                        </a:rPr>
                        <a:t>-5</a:t>
                      </a: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  <a:sym typeface="Symbol" charset="0"/>
                        </a:rPr>
                        <a:t>]</a:t>
                      </a:r>
                      <a:endParaRPr kumimoji="0" lang="en-US" altLang="zh-CN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Calibri" charset="0"/>
                      </a:endParaRP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0.71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1.43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1.43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0.71</a:t>
                      </a:r>
                    </a:p>
                  </a:txBody>
                  <a:tcPr marL="48000" marR="48000" marT="60963" marB="60963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60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700" i="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/>
                        </a:rPr>
                        <a:t>B</a:t>
                      </a:r>
                      <a:r>
                        <a:rPr lang="en-US" altLang="zh-CN" sz="17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unch length </a:t>
                      </a:r>
                      <a:r>
                        <a:rPr lang="en-US" altLang="zh-CN" sz="1700" i="1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/>
                        </a:rPr>
                        <a:t></a:t>
                      </a:r>
                      <a:r>
                        <a:rPr lang="en-US" altLang="zh-CN" sz="1700" i="1" kern="100" baseline="-25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altLang="zh-CN" sz="17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(natural/total) [mm]</a:t>
                      </a:r>
                      <a:endParaRPr lang="zh-CN" altLang="zh-CN" sz="170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2.3/</a:t>
                      </a: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</a:rPr>
                        <a:t>4.1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2.5/</a:t>
                      </a: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</a:rPr>
                        <a:t>8.7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2.5/</a:t>
                      </a: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</a:rPr>
                        <a:t>4.9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2.2/2.9</a:t>
                      </a:r>
                    </a:p>
                  </a:txBody>
                  <a:tcPr marL="48000" marR="48000" marT="60963" marB="60963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60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Energy spread (</a:t>
                      </a:r>
                      <a:r>
                        <a:rPr lang="en-US" altLang="zh-CN" sz="17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natural/total) </a:t>
                      </a: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 [</a:t>
                      </a: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  <a:sym typeface="Symbol" charset="0"/>
                        </a:rPr>
                        <a:t>10</a:t>
                      </a:r>
                      <a:r>
                        <a:rPr kumimoji="0" lang="en-US" altLang="zh-CN" sz="1700" b="0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  <a:sym typeface="Symbol" charset="0"/>
                        </a:rPr>
                        <a:t>-4</a:t>
                      </a: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]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  <a:sym typeface="Symbol" charset="0"/>
                        </a:rPr>
                        <a:t>10/17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  <a:sym typeface="Symbol" charset="0"/>
                        </a:rPr>
                        <a:t>4/13</a:t>
                      </a:r>
                      <a:endParaRPr kumimoji="0" lang="en-US" altLang="zh-CN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Calibri" charset="0"/>
                        <a:sym typeface="Symbol" charset="0"/>
                      </a:endParaRP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  <a:sym typeface="Symbol" charset="0"/>
                        </a:rPr>
                        <a:t>7/14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  <a:sym typeface="Symbol" charset="0"/>
                        </a:rPr>
                        <a:t>15/20</a:t>
                      </a:r>
                    </a:p>
                  </a:txBody>
                  <a:tcPr marL="48000" marR="48000" marT="60963" marB="60963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60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Betatron</a:t>
                      </a: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 tune </a:t>
                      </a:r>
                      <a:r>
                        <a:rPr kumimoji="0" lang="en-US" altLang="zh-CN" sz="17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  <a:sym typeface="Symbol" charset="0"/>
                        </a:rPr>
                        <a:t></a:t>
                      </a:r>
                      <a:r>
                        <a:rPr kumimoji="0" lang="en-US" altLang="zh-CN" sz="1700" b="0" i="0" u="none" strike="noStrike" cap="none" normalizeH="0" baseline="-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x</a:t>
                      </a: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  <a:sym typeface="Symbol" charset="0"/>
                        </a:rPr>
                        <a:t>/</a:t>
                      </a:r>
                      <a:r>
                        <a:rPr kumimoji="0" lang="en-US" altLang="zh-CN" sz="17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  <a:sym typeface="Symbol" charset="0"/>
                        </a:rPr>
                        <a:t></a:t>
                      </a:r>
                      <a:r>
                        <a:rPr kumimoji="0" lang="en-US" altLang="zh-CN" sz="1700" b="0" i="0" u="none" strike="noStrike" cap="none" normalizeH="0" baseline="-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y</a:t>
                      </a:r>
                      <a:endParaRPr kumimoji="0" lang="en-US" altLang="zh-CN" sz="17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  <a:sym typeface="Symbol" charset="0"/>
                      </a:endParaRP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445.10/445.22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317.10/317.22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</a:rPr>
                        <a:t>317.10/317.22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</a:rPr>
                        <a:t>445.10/445.22</a:t>
                      </a:r>
                      <a:endParaRPr kumimoji="0" lang="en-US" altLang="zh-CN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宋体" charset="0"/>
                        <a:cs typeface="Calibri" charset="0"/>
                      </a:endParaRPr>
                    </a:p>
                  </a:txBody>
                  <a:tcPr marL="48000" marR="48000" marT="60963" marB="60963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60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Synchrotron tune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0.049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0.035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0.062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0.078</a:t>
                      </a:r>
                    </a:p>
                  </a:txBody>
                  <a:tcPr marL="48000" marR="48000" marT="60963" marB="60963"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60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Radiation damping [</a:t>
                      </a:r>
                      <a:r>
                        <a:rPr kumimoji="0" lang="en-US" altLang="zh-CN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ms</a:t>
                      </a: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]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</a:rPr>
                        <a:t>44/44/22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</a:rPr>
                        <a:t>816/816/408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</a:rPr>
                        <a:t>150/150/75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</a:rPr>
                        <a:t>14/14/7</a:t>
                      </a:r>
                    </a:p>
                  </a:txBody>
                  <a:tcPr marL="48000" marR="48000" marT="60963" marB="60963"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pSp>
        <p:nvGrpSpPr>
          <p:cNvPr id="11" name="组合 10">
            <a:extLst>
              <a:ext uri="{FF2B5EF4-FFF2-40B4-BE49-F238E27FC236}">
                <a16:creationId xmlns:a16="http://schemas.microsoft.com/office/drawing/2014/main" id="{68DDED2C-792A-404E-8F88-24DC1420ED96}"/>
              </a:ext>
            </a:extLst>
          </p:cNvPr>
          <p:cNvGrpSpPr/>
          <p:nvPr/>
        </p:nvGrpSpPr>
        <p:grpSpPr>
          <a:xfrm>
            <a:off x="839416" y="1988840"/>
            <a:ext cx="11127880" cy="1944216"/>
            <a:chOff x="839416" y="1988840"/>
            <a:chExt cx="11127880" cy="1944216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A57445C9-3E57-43F3-86B9-9294C45E1F27}"/>
                </a:ext>
              </a:extLst>
            </p:cNvPr>
            <p:cNvSpPr txBox="1"/>
            <p:nvPr/>
          </p:nvSpPr>
          <p:spPr>
            <a:xfrm>
              <a:off x="10288160" y="2688573"/>
              <a:ext cx="167913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b="1" u="sng" dirty="0">
                  <a:solidFill>
                    <a:srgbClr val="FF0000"/>
                  </a:solidFill>
                </a:rPr>
                <a:t>Design queries</a:t>
              </a: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95D7A19B-A6FB-406B-B34F-FFB929609B97}"/>
                </a:ext>
              </a:extLst>
            </p:cNvPr>
            <p:cNvSpPr/>
            <p:nvPr/>
          </p:nvSpPr>
          <p:spPr>
            <a:xfrm>
              <a:off x="845991" y="1988840"/>
              <a:ext cx="9290249" cy="792088"/>
            </a:xfrm>
            <a:prstGeom prst="rect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EFA08C4E-45F0-419C-ABC6-35645890D489}"/>
                </a:ext>
              </a:extLst>
            </p:cNvPr>
            <p:cNvSpPr/>
            <p:nvPr/>
          </p:nvSpPr>
          <p:spPr>
            <a:xfrm>
              <a:off x="839416" y="2780928"/>
              <a:ext cx="9290249" cy="115212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39D0A392-0606-4929-B7AE-A8743317F298}"/>
              </a:ext>
            </a:extLst>
          </p:cNvPr>
          <p:cNvGrpSpPr/>
          <p:nvPr/>
        </p:nvGrpSpPr>
        <p:grpSpPr>
          <a:xfrm>
            <a:off x="845992" y="3929191"/>
            <a:ext cx="11184767" cy="2453002"/>
            <a:chOff x="845992" y="3929191"/>
            <a:chExt cx="11184767" cy="2453002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6CB86E09-1131-4316-BD05-AF6D227FFF6A}"/>
                </a:ext>
              </a:extLst>
            </p:cNvPr>
            <p:cNvSpPr/>
            <p:nvPr/>
          </p:nvSpPr>
          <p:spPr>
            <a:xfrm>
              <a:off x="845992" y="3935027"/>
              <a:ext cx="9283674" cy="23062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B767E521-B89E-4089-A28B-132992079924}"/>
                </a:ext>
              </a:extLst>
            </p:cNvPr>
            <p:cNvSpPr txBox="1"/>
            <p:nvPr/>
          </p:nvSpPr>
          <p:spPr>
            <a:xfrm>
              <a:off x="10272464" y="3929191"/>
              <a:ext cx="167913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b="1" u="sng" dirty="0"/>
                <a:t>Small </a:t>
              </a:r>
              <a:r>
                <a:rPr lang="en-US" altLang="zh-CN" b="1" i="1" u="sng" dirty="0">
                  <a:sym typeface="Symbol" panose="05050102010706020507" pitchFamily="18" charset="2"/>
                </a:rPr>
                <a:t></a:t>
              </a:r>
              <a:r>
                <a:rPr lang="en-US" altLang="zh-CN" b="1" i="1" u="sng" baseline="-25000" dirty="0">
                  <a:sym typeface="Symbol" panose="05050102010706020507" pitchFamily="18" charset="2"/>
                </a:rPr>
                <a:t>p</a:t>
              </a:r>
              <a:endParaRPr lang="en-US" altLang="zh-CN" b="1" i="1" u="sng" baseline="-25000" dirty="0"/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C364E516-F448-467F-9550-48DF06B5FE0D}"/>
                </a:ext>
              </a:extLst>
            </p:cNvPr>
            <p:cNvSpPr txBox="1"/>
            <p:nvPr/>
          </p:nvSpPr>
          <p:spPr>
            <a:xfrm>
              <a:off x="10267832" y="4383974"/>
              <a:ext cx="175577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b="1" u="sng" dirty="0"/>
                <a:t>Short natural </a:t>
              </a:r>
              <a:r>
                <a:rPr lang="en-US" altLang="zh-CN" b="1" i="1" u="sng" dirty="0">
                  <a:sym typeface="Symbol" panose="05050102010706020507" pitchFamily="18" charset="2"/>
                </a:rPr>
                <a:t></a:t>
              </a:r>
              <a:r>
                <a:rPr lang="en-US" altLang="zh-CN" b="1" i="1" u="sng" baseline="-25000" dirty="0">
                  <a:sym typeface="Symbol" panose="05050102010706020507" pitchFamily="18" charset="2"/>
                </a:rPr>
                <a:t>z</a:t>
              </a:r>
              <a:endParaRPr lang="en-US" altLang="zh-CN" b="1" i="1" u="sng" baseline="-25000" dirty="0"/>
            </a:p>
          </p:txBody>
        </p:sp>
        <p:sp>
          <p:nvSpPr>
            <p:cNvPr id="15" name="箭头: 右 14">
              <a:extLst>
                <a:ext uri="{FF2B5EF4-FFF2-40B4-BE49-F238E27FC236}">
                  <a16:creationId xmlns:a16="http://schemas.microsoft.com/office/drawing/2014/main" id="{545BFCDF-42CB-4558-A149-06EEAA2F3FD6}"/>
                </a:ext>
              </a:extLst>
            </p:cNvPr>
            <p:cNvSpPr/>
            <p:nvPr/>
          </p:nvSpPr>
          <p:spPr>
            <a:xfrm>
              <a:off x="10010070" y="4051434"/>
              <a:ext cx="281458" cy="16176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箭头: 右 15">
              <a:extLst>
                <a:ext uri="{FF2B5EF4-FFF2-40B4-BE49-F238E27FC236}">
                  <a16:creationId xmlns:a16="http://schemas.microsoft.com/office/drawing/2014/main" id="{732A88DB-AA32-47D6-B1D5-FB6B8A7CC88F}"/>
                </a:ext>
              </a:extLst>
            </p:cNvPr>
            <p:cNvSpPr/>
            <p:nvPr/>
          </p:nvSpPr>
          <p:spPr>
            <a:xfrm>
              <a:off x="10010070" y="4469295"/>
              <a:ext cx="281458" cy="16176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C513529C-CC75-471A-9181-E15FA02AC596}"/>
                </a:ext>
              </a:extLst>
            </p:cNvPr>
            <p:cNvSpPr txBox="1"/>
            <p:nvPr/>
          </p:nvSpPr>
          <p:spPr>
            <a:xfrm>
              <a:off x="10274984" y="5735862"/>
              <a:ext cx="175577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b="1" u="sng" dirty="0"/>
                <a:t>Slow damping at low </a:t>
              </a:r>
              <a:r>
                <a:rPr lang="en-US" altLang="zh-CN" b="1" i="1" u="sng" dirty="0" err="1"/>
                <a:t>E</a:t>
              </a:r>
              <a:r>
                <a:rPr lang="en-US" altLang="zh-CN" b="1" i="1" u="sng" baseline="-25000" dirty="0" err="1"/>
                <a:t>k</a:t>
              </a:r>
              <a:endParaRPr lang="en-US" altLang="zh-CN" b="1" i="1" u="sng" baseline="-25000" dirty="0"/>
            </a:p>
          </p:txBody>
        </p:sp>
        <p:sp>
          <p:nvSpPr>
            <p:cNvPr id="18" name="箭头: 右 17">
              <a:extLst>
                <a:ext uri="{FF2B5EF4-FFF2-40B4-BE49-F238E27FC236}">
                  <a16:creationId xmlns:a16="http://schemas.microsoft.com/office/drawing/2014/main" id="{E75EAD0A-EEC1-45FD-9AD1-FEAB03CC3F32}"/>
                </a:ext>
              </a:extLst>
            </p:cNvPr>
            <p:cNvSpPr/>
            <p:nvPr/>
          </p:nvSpPr>
          <p:spPr>
            <a:xfrm>
              <a:off x="10010070" y="5931501"/>
              <a:ext cx="281458" cy="16176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4488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06499C14-68FB-4789-B99B-F3064F5D2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Limitations from transverse broadband impedance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A749F84-1B8F-43D4-AD84-3A4A3E331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Day 2024/9/20</a:t>
            </a:r>
            <a:endParaRPr lang="en-US" altLang="zh-CN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BF0ECF6-7FEB-40B5-93D4-CC8ED9848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3</a:t>
            </a:fld>
            <a:endParaRPr lang="zh-CN" altLang="en-US"/>
          </a:p>
        </p:txBody>
      </p:sp>
      <p:sp>
        <p:nvSpPr>
          <p:cNvPr id="6" name="内容占位符 1">
            <a:extLst>
              <a:ext uri="{FF2B5EF4-FFF2-40B4-BE49-F238E27FC236}">
                <a16:creationId xmlns:a16="http://schemas.microsoft.com/office/drawing/2014/main" id="{A7EADE56-FDA1-407A-8627-211316579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350" y="1052736"/>
            <a:ext cx="11063050" cy="566241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400" b="1" dirty="0">
                <a:latin typeface="+mj-lt"/>
              </a:rPr>
              <a:t>Impedance increased by a factor of 2~3, mainly due to the collimator impedance</a:t>
            </a:r>
          </a:p>
          <a:p>
            <a:pPr lvl="1">
              <a:spcBef>
                <a:spcPts val="600"/>
              </a:spcBef>
            </a:pPr>
            <a:r>
              <a:rPr lang="en-US" altLang="zh-CN" sz="1800" dirty="0">
                <a:latin typeface="+mj-lt"/>
              </a:rPr>
              <a:t>First estimation shows single bunch current limitation for W/Z,</a:t>
            </a:r>
            <a:r>
              <a:rPr lang="zh-CN" altLang="en-US" sz="1800" dirty="0">
                <a:latin typeface="+mj-lt"/>
              </a:rPr>
              <a:t> </a:t>
            </a:r>
            <a:r>
              <a:rPr lang="en-US" altLang="zh-CN" sz="1800" dirty="0">
                <a:latin typeface="+mj-lt"/>
              </a:rPr>
              <a:t>some safety margin reserved for Higgs.</a:t>
            </a:r>
          </a:p>
          <a:p>
            <a:pPr lvl="1">
              <a:spcBef>
                <a:spcPts val="600"/>
              </a:spcBef>
            </a:pPr>
            <a:endParaRPr lang="en-US" altLang="zh-CN" sz="1800" dirty="0">
              <a:latin typeface="+mj-lt"/>
            </a:endParaRPr>
          </a:p>
          <a:p>
            <a:pPr lvl="1">
              <a:spcBef>
                <a:spcPts val="600"/>
              </a:spcBef>
            </a:pPr>
            <a:endParaRPr lang="en-US" altLang="zh-CN" sz="1800" dirty="0">
              <a:latin typeface="+mj-lt"/>
            </a:endParaRPr>
          </a:p>
          <a:p>
            <a:pPr lvl="1">
              <a:spcBef>
                <a:spcPts val="600"/>
              </a:spcBef>
            </a:pPr>
            <a:endParaRPr lang="en-US" altLang="zh-CN" sz="1800" dirty="0">
              <a:latin typeface="+mj-lt"/>
            </a:endParaRPr>
          </a:p>
          <a:p>
            <a:pPr lvl="1">
              <a:spcBef>
                <a:spcPts val="600"/>
              </a:spcBef>
            </a:pPr>
            <a:endParaRPr lang="en-US" altLang="zh-CN" sz="1800" dirty="0">
              <a:latin typeface="+mj-lt"/>
            </a:endParaRPr>
          </a:p>
          <a:p>
            <a:pPr lvl="1">
              <a:spcBef>
                <a:spcPts val="600"/>
              </a:spcBef>
            </a:pPr>
            <a:endParaRPr lang="en-US" altLang="zh-CN" sz="1800" dirty="0">
              <a:latin typeface="+mj-lt"/>
            </a:endParaRPr>
          </a:p>
          <a:p>
            <a:pPr lvl="1">
              <a:spcBef>
                <a:spcPts val="600"/>
              </a:spcBef>
            </a:pPr>
            <a:endParaRPr lang="en-US" altLang="zh-CN" sz="1800" dirty="0">
              <a:latin typeface="+mj-lt"/>
            </a:endParaRPr>
          </a:p>
          <a:p>
            <a:pPr lvl="1">
              <a:spcBef>
                <a:spcPts val="600"/>
              </a:spcBef>
            </a:pPr>
            <a:r>
              <a:rPr lang="en-US" altLang="zh-CN" sz="1800" dirty="0">
                <a:latin typeface="+mj-lt"/>
              </a:rPr>
              <a:t>Shows limitations for Z luminosity reach (with FB, </a:t>
            </a:r>
            <a:r>
              <a:rPr lang="en-US" altLang="zh-CN" sz="1800" dirty="0">
                <a:latin typeface="+mj-lt"/>
                <a:sym typeface="Symbol" panose="05050102010706020507" pitchFamily="18" charset="2"/>
              </a:rPr>
              <a:t> and asymmetry tune</a:t>
            </a:r>
            <a:r>
              <a:rPr lang="en-US" altLang="zh-CN" sz="1800" dirty="0">
                <a:latin typeface="+mj-lt"/>
              </a:rPr>
              <a:t>): beam-beam unstable at low bunch population (np=3e10-7e10), then stable collision up to 12e10 (with luminosity of 80e34 cm</a:t>
            </a:r>
            <a:r>
              <a:rPr lang="en-US" altLang="zh-CN" sz="1800" baseline="30000" dirty="0">
                <a:latin typeface="+mj-lt"/>
              </a:rPr>
              <a:t>-2</a:t>
            </a:r>
            <a:r>
              <a:rPr lang="en-US" altLang="zh-CN" sz="1800" dirty="0">
                <a:latin typeface="+mj-lt"/>
              </a:rPr>
              <a:t>s</a:t>
            </a:r>
            <a:r>
              <a:rPr lang="en-US" altLang="zh-CN" sz="1800" baseline="30000" dirty="0">
                <a:latin typeface="+mj-lt"/>
              </a:rPr>
              <a:t>-1</a:t>
            </a:r>
            <a:r>
              <a:rPr lang="en-US" altLang="zh-CN" sz="1800" dirty="0">
                <a:latin typeface="+mj-lt"/>
              </a:rPr>
              <a:t>), with even higher intensity, a dynamical luminosity of around 80e34 cm</a:t>
            </a:r>
            <a:r>
              <a:rPr lang="en-US" altLang="zh-CN" sz="1800" baseline="30000" dirty="0">
                <a:latin typeface="+mj-lt"/>
              </a:rPr>
              <a:t>-2</a:t>
            </a:r>
            <a:r>
              <a:rPr lang="en-US" altLang="zh-CN" sz="1800" dirty="0">
                <a:latin typeface="+mj-lt"/>
              </a:rPr>
              <a:t>s</a:t>
            </a:r>
            <a:r>
              <a:rPr lang="en-US" altLang="zh-CN" sz="1800" baseline="30000" dirty="0">
                <a:latin typeface="+mj-lt"/>
              </a:rPr>
              <a:t>-1 </a:t>
            </a:r>
            <a:r>
              <a:rPr lang="en-US" altLang="zh-CN" sz="1800" dirty="0">
                <a:latin typeface="+mj-lt"/>
              </a:rPr>
              <a:t>will be reached </a:t>
            </a:r>
            <a:r>
              <a:rPr lang="en-US" altLang="zh-CN" sz="1800" dirty="0">
                <a:latin typeface="+mj-lt"/>
                <a:sym typeface="Symbol" panose="05050102010706020507" pitchFamily="18" charset="2"/>
              </a:rPr>
              <a:t> However, luminosity is further limited by boot strapping.</a:t>
            </a:r>
            <a:endParaRPr lang="en-US" altLang="zh-CN" sz="1800" dirty="0">
              <a:latin typeface="+mj-lt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400" b="1" dirty="0">
                <a:latin typeface="+mj-lt"/>
              </a:rPr>
              <a:t>Possible mitigations</a:t>
            </a:r>
          </a:p>
          <a:p>
            <a:pPr lvl="1">
              <a:spcBef>
                <a:spcPts val="600"/>
              </a:spcBef>
            </a:pPr>
            <a:r>
              <a:rPr lang="en-US" altLang="zh-CN" sz="1600" dirty="0">
                <a:latin typeface="+mj-lt"/>
              </a:rPr>
              <a:t>Possible optimization on the machine protection &amp; collimation design?</a:t>
            </a:r>
          </a:p>
          <a:p>
            <a:pPr lvl="1">
              <a:spcBef>
                <a:spcPts val="600"/>
              </a:spcBef>
            </a:pPr>
            <a:r>
              <a:rPr lang="en-US" altLang="zh-CN" sz="1600" dirty="0">
                <a:latin typeface="+mj-lt"/>
              </a:rPr>
              <a:t>Nonlinear collimator as adopted in </a:t>
            </a:r>
            <a:r>
              <a:rPr lang="en-US" altLang="zh-CN" sz="1600" dirty="0" err="1">
                <a:latin typeface="+mj-lt"/>
              </a:rPr>
              <a:t>SuperKEKB</a:t>
            </a:r>
            <a:r>
              <a:rPr lang="en-US" altLang="zh-CN" sz="1600" dirty="0">
                <a:latin typeface="+mj-lt"/>
              </a:rPr>
              <a:t> </a:t>
            </a:r>
            <a:r>
              <a:rPr lang="en-US" altLang="zh-CN" sz="1600" dirty="0">
                <a:latin typeface="+mj-lt"/>
                <a:sym typeface="Symbol" panose="05050102010706020507" pitchFamily="18" charset="2"/>
              </a:rPr>
              <a:t> will introduce additional nonlinear effects to the lattice</a:t>
            </a:r>
          </a:p>
          <a:p>
            <a:pPr lvl="1">
              <a:spcBef>
                <a:spcPts val="600"/>
              </a:spcBef>
            </a:pPr>
            <a:r>
              <a:rPr lang="en-US" altLang="zh-CN" sz="1600" dirty="0">
                <a:latin typeface="+mj-lt"/>
                <a:sym typeface="Symbol" panose="05050102010706020507" pitchFamily="18" charset="2"/>
              </a:rPr>
              <a:t>Search for new mitigation strategies ?</a:t>
            </a:r>
            <a:endParaRPr lang="en-US" altLang="zh-CN" sz="2000" dirty="0">
              <a:latin typeface="+mj-lt"/>
            </a:endParaRPr>
          </a:p>
          <a:p>
            <a:pPr lvl="1">
              <a:spcBef>
                <a:spcPts val="600"/>
              </a:spcBef>
            </a:pPr>
            <a:endParaRPr lang="en-US" altLang="zh-CN" sz="2000" dirty="0">
              <a:latin typeface="+mj-lt"/>
            </a:endParaRPr>
          </a:p>
        </p:txBody>
      </p:sp>
      <p:graphicFrame>
        <p:nvGraphicFramePr>
          <p:cNvPr id="7" name="内容占位符 3">
            <a:extLst>
              <a:ext uri="{FF2B5EF4-FFF2-40B4-BE49-F238E27FC236}">
                <a16:creationId xmlns:a16="http://schemas.microsoft.com/office/drawing/2014/main" id="{F537687B-80C5-432E-92A1-61EA4C3651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1014818"/>
              </p:ext>
            </p:extLst>
          </p:nvPr>
        </p:nvGraphicFramePr>
        <p:xfrm>
          <a:off x="767407" y="1916832"/>
          <a:ext cx="8568953" cy="1930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9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97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9751">
                  <a:extLst>
                    <a:ext uri="{9D8B030D-6E8A-4147-A177-3AD203B41FA5}">
                      <a16:colId xmlns:a16="http://schemas.microsoft.com/office/drawing/2014/main" val="2878822576"/>
                    </a:ext>
                  </a:extLst>
                </a:gridCol>
                <a:gridCol w="13497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97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60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Parameter [unit]</a:t>
                      </a:r>
                      <a:endParaRPr kumimoji="0" lang="en-US" altLang="zh-CN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宋体" charset="0"/>
                        <a:cs typeface="宋体" charset="0"/>
                      </a:endParaRP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Higgs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charset="0"/>
                          <a:cs typeface="宋体" charset="0"/>
                        </a:rPr>
                        <a:t>Z</a:t>
                      </a:r>
                      <a:endParaRPr kumimoji="0" lang="en-US" altLang="zh-CN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宋体" charset="0"/>
                        <a:cs typeface="宋体" charset="0"/>
                      </a:endParaRP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W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tt</a:t>
                      </a:r>
                      <a:endParaRPr kumimoji="0" lang="en-US" altLang="zh-CN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宋体" charset="0"/>
                        <a:cs typeface="宋体" charset="0"/>
                      </a:endParaRPr>
                    </a:p>
                  </a:txBody>
                  <a:tcPr marL="48000" marR="48000" marT="60963" marB="60963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0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Beam energy </a:t>
                      </a:r>
                      <a:r>
                        <a:rPr kumimoji="0" lang="en-US" altLang="zh-CN" sz="17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E</a:t>
                      </a:r>
                      <a:r>
                        <a:rPr kumimoji="0" lang="en-US" altLang="zh-CN" sz="1700" b="0" i="1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k</a:t>
                      </a: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 [GeV]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</a:rPr>
                        <a:t>120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</a:rPr>
                        <a:t>45.5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</a:rPr>
                        <a:t>80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</a:rPr>
                        <a:t>180</a:t>
                      </a:r>
                    </a:p>
                  </a:txBody>
                  <a:tcPr marL="48000" marR="48000" marT="60963" marB="60963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0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700" b="1" i="1" kern="100" dirty="0" err="1">
                          <a:solidFill>
                            <a:schemeClr val="accent6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altLang="zh-CN" sz="1700" b="1" i="1" kern="100" baseline="-25000" dirty="0" err="1">
                          <a:solidFill>
                            <a:schemeClr val="accent6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max</a:t>
                      </a:r>
                      <a:r>
                        <a:rPr lang="en-US" altLang="zh-CN" sz="1700" b="1" kern="100" dirty="0">
                          <a:solidFill>
                            <a:schemeClr val="accent6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/IP (10</a:t>
                      </a:r>
                      <a:r>
                        <a:rPr lang="en-US" altLang="zh-CN" sz="1700" b="1" kern="100" baseline="30000" dirty="0">
                          <a:solidFill>
                            <a:schemeClr val="accent6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34</a:t>
                      </a:r>
                      <a:r>
                        <a:rPr lang="en-US" altLang="zh-CN" sz="1700" b="1" kern="100" dirty="0">
                          <a:solidFill>
                            <a:schemeClr val="accent6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cm</a:t>
                      </a:r>
                      <a:r>
                        <a:rPr lang="en-US" altLang="zh-CN" sz="1700" b="1" kern="100" baseline="30000" dirty="0">
                          <a:solidFill>
                            <a:schemeClr val="accent6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-2</a:t>
                      </a:r>
                      <a:r>
                        <a:rPr lang="en-US" altLang="zh-CN" sz="1700" b="1" kern="100" dirty="0">
                          <a:solidFill>
                            <a:schemeClr val="accent6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altLang="zh-CN" sz="1700" b="1" kern="100" baseline="30000" dirty="0">
                          <a:solidFill>
                            <a:schemeClr val="accent6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en-US" altLang="zh-CN" sz="1700" b="1" kern="100" dirty="0">
                          <a:solidFill>
                            <a:schemeClr val="accent6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zh-CN" altLang="zh-CN" sz="1700" b="1" kern="100" dirty="0">
                        <a:solidFill>
                          <a:schemeClr val="accent6"/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5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115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16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0.5</a:t>
                      </a:r>
                    </a:p>
                  </a:txBody>
                  <a:tcPr marL="48000" marR="48000" marT="60963" marB="60963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60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Design bunch Population [</a:t>
                      </a: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  <a:sym typeface="Symbol" charset="0"/>
                        </a:rPr>
                        <a:t>10</a:t>
                      </a:r>
                      <a:r>
                        <a:rPr kumimoji="0" lang="en-US" altLang="zh-CN" sz="17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  <a:sym typeface="Symbol" charset="0"/>
                        </a:rPr>
                        <a:t>10</a:t>
                      </a: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]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13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14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13.5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20</a:t>
                      </a:r>
                    </a:p>
                  </a:txBody>
                  <a:tcPr marL="48000" marR="48000" marT="60963" marB="60963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60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TMCI threshold [</a:t>
                      </a:r>
                      <a:r>
                        <a:rPr kumimoji="0" lang="en-US" altLang="zh-CN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  <a:sym typeface="Symbol" charset="0"/>
                        </a:rPr>
                        <a:t>10</a:t>
                      </a:r>
                      <a:r>
                        <a:rPr kumimoji="0" lang="en-US" altLang="zh-CN" sz="1700" b="1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  <a:sym typeface="Symbol" charset="0"/>
                        </a:rPr>
                        <a:t>10</a:t>
                      </a:r>
                      <a:r>
                        <a:rPr kumimoji="0" lang="en-US" altLang="zh-CN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  <a:sym typeface="Symbol" charset="0"/>
                        </a:rPr>
                        <a:t>]</a:t>
                      </a:r>
                      <a:endParaRPr kumimoji="0" lang="en-US" altLang="zh-CN" sz="17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宋体" charset="0"/>
                        <a:cs typeface="Calibri" charset="0"/>
                      </a:endParaRP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16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4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10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/</a:t>
                      </a:r>
                    </a:p>
                  </a:txBody>
                  <a:tcPr marL="48000" marR="48000" marT="60963" marB="60963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3" name="图片 12">
            <a:extLst>
              <a:ext uri="{FF2B5EF4-FFF2-40B4-BE49-F238E27FC236}">
                <a16:creationId xmlns:a16="http://schemas.microsoft.com/office/drawing/2014/main" id="{8FD802CC-A4C3-445B-AD94-42AB98F60E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6820" y="2085664"/>
            <a:ext cx="2788700" cy="1798278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CE7539E2-8E16-4BA4-93D5-2324A2A8A3C9}"/>
              </a:ext>
            </a:extLst>
          </p:cNvPr>
          <p:cNvSpPr txBox="1"/>
          <p:nvPr/>
        </p:nvSpPr>
        <p:spPr>
          <a:xfrm>
            <a:off x="9316220" y="1808791"/>
            <a:ext cx="2687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Impedance contributions: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827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BAF0C9C2-D5C7-40EB-946E-79A501463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5861"/>
            <a:ext cx="10526960" cy="484030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zh-CN" dirty="0"/>
              <a:t>Impedance evolutions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altLang="zh-CN" dirty="0"/>
              <a:t>Impedance optimization of the collimators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altLang="zh-CN" dirty="0"/>
              <a:t>Benefit from reduction of collimator quantity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altLang="zh-CN" dirty="0"/>
              <a:t>HOM damping of the Electro-separators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zh-CN" dirty="0"/>
              <a:t>Updates on luminosity simulations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altLang="zh-CN" dirty="0"/>
              <a:t>Based on previous impedance model, further studies on instability mitigations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Luminosity limitation updates concerning the updated impedance model with reduced collimator quantity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altLang="zh-CN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25C3BB95-BD8E-4A32-B307-029EDFFDE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 of this work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5C528F6-7A81-4446-A9F5-C2A01E019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Day 2024/9/20</a:t>
            </a:r>
            <a:endParaRPr lang="en-US" altLang="zh-CN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DEC4F98-4073-4AAA-BDBE-FCD7D7FCE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8174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ABB40CE8-F950-47C7-8B93-43305676E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52737"/>
            <a:ext cx="10972800" cy="554461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zh-CN" altLang="en-US" sz="2400" dirty="0"/>
              <a:t>从优化</a:t>
            </a:r>
            <a:r>
              <a:rPr lang="en-US" altLang="zh-CN" sz="2400" dirty="0"/>
              <a:t>collimation</a:t>
            </a:r>
            <a:r>
              <a:rPr lang="zh-CN" altLang="en-US" sz="2400" dirty="0"/>
              <a:t>系统设计角度减少</a:t>
            </a:r>
            <a:r>
              <a:rPr lang="en-US" altLang="zh-CN" sz="2400" dirty="0"/>
              <a:t>collimator</a:t>
            </a:r>
            <a:r>
              <a:rPr lang="zh-CN" altLang="en-US" sz="2400" dirty="0"/>
              <a:t>数量</a:t>
            </a:r>
            <a:endParaRPr lang="en-US" altLang="zh-CN" sz="2400" dirty="0"/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zh-CN" altLang="en-US" sz="2400" dirty="0"/>
              <a:t>降低</a:t>
            </a:r>
            <a:r>
              <a:rPr lang="en-US" altLang="zh-CN" sz="2400" dirty="0"/>
              <a:t>collimator</a:t>
            </a:r>
            <a:r>
              <a:rPr lang="zh-CN" altLang="en-US" sz="2400" dirty="0"/>
              <a:t>结构阻抗</a:t>
            </a:r>
            <a:endParaRPr lang="en-US" altLang="zh-CN" sz="2400" dirty="0"/>
          </a:p>
          <a:p>
            <a:pPr lvl="1">
              <a:spcBef>
                <a:spcPts val="1200"/>
              </a:spcBef>
            </a:pPr>
            <a:r>
              <a:rPr lang="zh-CN" altLang="en-US" sz="2000" dirty="0"/>
              <a:t>减小</a:t>
            </a:r>
            <a:r>
              <a:rPr lang="en-US" altLang="zh-CN" sz="2000" dirty="0"/>
              <a:t>taper</a:t>
            </a:r>
            <a:r>
              <a:rPr lang="zh-CN" altLang="en-US" sz="2000" dirty="0"/>
              <a:t>角度</a:t>
            </a:r>
            <a:endParaRPr lang="en-US" altLang="zh-CN" sz="2000" dirty="0"/>
          </a:p>
          <a:p>
            <a:pPr lvl="1">
              <a:spcBef>
                <a:spcPts val="1200"/>
              </a:spcBef>
            </a:pPr>
            <a:r>
              <a:rPr lang="zh-CN" altLang="en-US" sz="2000" dirty="0"/>
              <a:t>根据</a:t>
            </a:r>
            <a:r>
              <a:rPr lang="en-US" altLang="zh-CN" sz="2000" dirty="0"/>
              <a:t>Collimator</a:t>
            </a:r>
            <a:r>
              <a:rPr lang="zh-CN" altLang="en-US" sz="2000" dirty="0"/>
              <a:t>随</a:t>
            </a:r>
            <a:r>
              <a:rPr lang="en-US" altLang="zh-CN" sz="2000" dirty="0"/>
              <a:t>gap</a:t>
            </a:r>
            <a:r>
              <a:rPr lang="zh-CN" altLang="en-US" sz="2000" dirty="0"/>
              <a:t>的依赖关系，选择合适的</a:t>
            </a:r>
            <a:r>
              <a:rPr lang="en-US" altLang="zh-CN" sz="2000" dirty="0"/>
              <a:t>beta</a:t>
            </a:r>
            <a:r>
              <a:rPr lang="zh-CN" altLang="en-US" sz="2000" dirty="0"/>
              <a:t>函数</a:t>
            </a:r>
            <a:endParaRPr lang="en-US" altLang="zh-CN" sz="2000" dirty="0"/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zh-CN" altLang="en-US" sz="2400" dirty="0"/>
              <a:t>与</a:t>
            </a:r>
            <a:r>
              <a:rPr lang="en-US" altLang="zh-CN" sz="2400" dirty="0"/>
              <a:t>lattice</a:t>
            </a:r>
            <a:r>
              <a:rPr lang="zh-CN" altLang="en-US" sz="2400" dirty="0"/>
              <a:t>结合，降低</a:t>
            </a:r>
            <a:r>
              <a:rPr lang="en-US" altLang="zh-CN" sz="2400" dirty="0"/>
              <a:t>collimator</a:t>
            </a:r>
            <a:r>
              <a:rPr lang="zh-CN" altLang="en-US" sz="2400" dirty="0"/>
              <a:t>的阻抗贡献</a:t>
            </a:r>
            <a:endParaRPr lang="en-US" altLang="zh-CN" sz="2400" dirty="0"/>
          </a:p>
          <a:p>
            <a:pPr lvl="1">
              <a:spcBef>
                <a:spcPts val="1200"/>
              </a:spcBef>
            </a:pPr>
            <a:r>
              <a:rPr lang="en-US" altLang="zh-CN" sz="2000" dirty="0"/>
              <a:t>Review on nonlinear collimator proposed in </a:t>
            </a:r>
            <a:r>
              <a:rPr lang="en-US" altLang="zh-CN" sz="2000" dirty="0" err="1"/>
              <a:t>SuperKEKB</a:t>
            </a:r>
            <a:endParaRPr lang="zh-CN" altLang="en-US" sz="200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4317E8A4-C821-49EE-9E42-799DA9237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Impedance optimization of collimators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4A515CA-E141-4F48-A416-0CD5EF75A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Day 2024/9/20</a:t>
            </a:r>
            <a:endParaRPr lang="en-US" altLang="zh-CN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CD29A2E-6952-4B7E-A741-B5E74CBF4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7738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06499C14-68FB-4789-B99B-F3064F5D2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Collimator impedance contributions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A749F84-1B8F-43D4-AD84-3A4A3E331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Day 2024/9/20</a:t>
            </a:r>
            <a:endParaRPr lang="en-US" altLang="zh-CN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BF0ECF6-7FEB-40B5-93D4-CC8ED9848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6</a:t>
            </a:fld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38DF6C8-5264-4501-AF45-5B8FD8723C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7481" y="1070217"/>
            <a:ext cx="2379228" cy="568863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A3BA5C6-7DD9-47EE-85CF-6A3F28DE00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3231" y="1052736"/>
            <a:ext cx="2377905" cy="568863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5638967-AB34-41C6-B880-1FBF0678EE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7061" y="1039207"/>
            <a:ext cx="2389539" cy="5719642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C40D490C-5A19-4B79-B880-04B36E087370}"/>
              </a:ext>
            </a:extLst>
          </p:cNvPr>
          <p:cNvSpPr txBox="1"/>
          <p:nvPr/>
        </p:nvSpPr>
        <p:spPr>
          <a:xfrm>
            <a:off x="393148" y="2689006"/>
            <a:ext cx="33265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Dominant contributors to vertical impedance:</a:t>
            </a:r>
          </a:p>
          <a:p>
            <a:r>
              <a:rPr lang="en-US" altLang="zh-CN" dirty="0"/>
              <a:t>Vertical/circular collimators with high vertical beta function</a:t>
            </a:r>
            <a:endParaRPr lang="zh-CN" altLang="en-US" dirty="0"/>
          </a:p>
        </p:txBody>
      </p: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94577565-560C-41A6-AA6B-553FFC4C4C4F}"/>
              </a:ext>
            </a:extLst>
          </p:cNvPr>
          <p:cNvCxnSpPr/>
          <p:nvPr/>
        </p:nvCxnSpPr>
        <p:spPr>
          <a:xfrm flipH="1">
            <a:off x="3071664" y="1700808"/>
            <a:ext cx="779295" cy="720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椭圆 1">
            <a:extLst>
              <a:ext uri="{FF2B5EF4-FFF2-40B4-BE49-F238E27FC236}">
                <a16:creationId xmlns:a16="http://schemas.microsoft.com/office/drawing/2014/main" id="{226A57D3-3CDA-41DE-8A9B-870C924793F0}"/>
              </a:ext>
            </a:extLst>
          </p:cNvPr>
          <p:cNvSpPr/>
          <p:nvPr/>
        </p:nvSpPr>
        <p:spPr>
          <a:xfrm>
            <a:off x="3935760" y="1433846"/>
            <a:ext cx="576064" cy="216024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06308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128C9308-732F-4D9D-BE0A-BCFBAF6EB8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400" dirty="0"/>
              <a:t>Collimation design usually chose location with high beta function to have large beam size and high collimation efficiency </a:t>
            </a:r>
            <a:r>
              <a:rPr lang="en-US" altLang="zh-CN" sz="2400" dirty="0">
                <a:sym typeface="Symbol" panose="05050102010706020507" pitchFamily="18" charset="2"/>
              </a:rPr>
              <a:t> with large collimator aperture</a:t>
            </a:r>
            <a:r>
              <a:rPr lang="en-US" altLang="zh-CN" sz="2400" dirty="0"/>
              <a:t> </a:t>
            </a:r>
            <a:r>
              <a:rPr lang="en-US" altLang="zh-CN" sz="2400" dirty="0">
                <a:sym typeface="Symbol" panose="05050102010706020507" pitchFamily="18" charset="2"/>
              </a:rPr>
              <a:t> Lower impedance &amp; high beta function weighting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400" dirty="0">
                <a:sym typeface="Symbol" panose="05050102010706020507" pitchFamily="18" charset="2"/>
              </a:rPr>
              <a:t>Simulation model of half gap=3mm/4mm has been updated from </a:t>
            </a:r>
            <a:r>
              <a:rPr lang="en-US" altLang="zh-CN" sz="2400" dirty="0" err="1">
                <a:sym typeface="Symbol" panose="05050102010706020507" pitchFamily="18" charset="2"/>
              </a:rPr>
              <a:t>WuLei</a:t>
            </a:r>
            <a:endParaRPr lang="en-US" altLang="zh-CN" sz="2400" dirty="0">
              <a:sym typeface="Symbol" panose="05050102010706020507" pitchFamily="18" charset="2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altLang="zh-CN" sz="240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06499C14-68FB-4789-B99B-F3064F5D2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Dependance of collimator impedance on beta function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A749F84-1B8F-43D4-AD84-3A4A3E331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Day 2024/9/20</a:t>
            </a:r>
            <a:endParaRPr lang="en-US" altLang="zh-CN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BF0ECF6-7FEB-40B5-93D4-CC8ED9848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7</a:t>
            </a:fld>
            <a:endParaRPr lang="zh-CN" altLang="en-US"/>
          </a:p>
        </p:txBody>
      </p:sp>
      <p:graphicFrame>
        <p:nvGraphicFramePr>
          <p:cNvPr id="6" name="表格 6">
            <a:extLst>
              <a:ext uri="{FF2B5EF4-FFF2-40B4-BE49-F238E27FC236}">
                <a16:creationId xmlns:a16="http://schemas.microsoft.com/office/drawing/2014/main" id="{E3FCF42F-F228-4274-A570-69515CCA54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6436410"/>
              </p:ext>
            </p:extLst>
          </p:nvPr>
        </p:nvGraphicFramePr>
        <p:xfrm>
          <a:off x="1199457" y="3356992"/>
          <a:ext cx="475252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577803319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1177881534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15608410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Aperture [mm]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kV [V/</a:t>
                      </a:r>
                      <a:r>
                        <a:rPr lang="en-US" altLang="zh-CN" dirty="0" err="1"/>
                        <a:t>pC</a:t>
                      </a:r>
                      <a:r>
                        <a:rPr lang="en-US" altLang="zh-CN" dirty="0"/>
                        <a:t>/m]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kH</a:t>
                      </a:r>
                      <a:r>
                        <a:rPr lang="en-US" altLang="zh-CN" dirty="0"/>
                        <a:t> [V/</a:t>
                      </a:r>
                      <a:r>
                        <a:rPr lang="en-US" altLang="zh-CN" dirty="0" err="1"/>
                        <a:t>pC</a:t>
                      </a:r>
                      <a:r>
                        <a:rPr lang="en-US" altLang="zh-CN" dirty="0"/>
                        <a:t>/m]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1075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2.2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290.5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43.7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6464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136.2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21.6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458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85.2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15.9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5038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33.1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8.4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526359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E7C10DCA-9820-4B23-B245-3E59E0705232}"/>
                  </a:ext>
                </a:extLst>
              </p:cNvPr>
              <p:cNvSpPr txBox="1"/>
              <p:nvPr/>
            </p:nvSpPr>
            <p:spPr>
              <a:xfrm>
                <a:off x="7280429" y="3201960"/>
                <a:ext cx="1716304" cy="3354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perture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ad>
                      <m:radPr>
                        <m:degHide m:val="on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zh-CN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𝛽𝜀</m:t>
                        </m:r>
                      </m:e>
                    </m:rad>
                  </m:oMath>
                </a14:m>
                <a:r>
                  <a:rPr lang="zh-CN" altLang="en-US" dirty="0"/>
                  <a:t> </a:t>
                </a: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E7C10DCA-9820-4B23-B245-3E59E07052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0429" y="3201960"/>
                <a:ext cx="1716304" cy="335413"/>
              </a:xfrm>
              <a:prstGeom prst="rect">
                <a:avLst/>
              </a:prstGeom>
              <a:blipFill>
                <a:blip r:embed="rId3"/>
                <a:stretch>
                  <a:fillRect l="-4610" b="-254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F82BC3C7-8335-4807-B3B1-431BA035A2AC}"/>
              </a:ext>
            </a:extLst>
          </p:cNvPr>
          <p:cNvSpPr txBox="1"/>
          <p:nvPr/>
        </p:nvSpPr>
        <p:spPr>
          <a:xfrm>
            <a:off x="1183349" y="5387473"/>
            <a:ext cx="49126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 err="1"/>
              <a:t>kH</a:t>
            </a:r>
            <a:r>
              <a:rPr lang="en-US" altLang="zh-CN" sz="1600" dirty="0"/>
              <a:t> and kV are not weighted by beta function</a:t>
            </a:r>
          </a:p>
          <a:p>
            <a:r>
              <a:rPr lang="en-US" altLang="zh-CN" sz="1600" dirty="0"/>
              <a:t>kV: kick factor in the direction of jaws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145CAA10-8E1F-42FB-9F89-8BFB969B488C}"/>
                  </a:ext>
                </a:extLst>
              </p:cNvPr>
              <p:cNvSpPr txBox="1"/>
              <p:nvPr/>
            </p:nvSpPr>
            <p:spPr>
              <a:xfrm>
                <a:off x="9509313" y="3201126"/>
                <a:ext cx="9960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CN" b="0" dirty="0"/>
                  <a:t>k</a:t>
                </a:r>
                <a:r>
                  <a:rPr lang="en-US" altLang="zh-CN" b="0" baseline="-25000" dirty="0" err="1"/>
                  <a:t>y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zh-CN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kV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145CAA10-8E1F-42FB-9F89-8BFB969B48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9313" y="3201126"/>
                <a:ext cx="996042" cy="276999"/>
              </a:xfrm>
              <a:prstGeom prst="rect">
                <a:avLst/>
              </a:prstGeom>
              <a:blipFill>
                <a:blip r:embed="rId4"/>
                <a:stretch>
                  <a:fillRect l="-14724" t="-28261" r="-13497" b="-5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图片 13">
            <a:extLst>
              <a:ext uri="{FF2B5EF4-FFF2-40B4-BE49-F238E27FC236}">
                <a16:creationId xmlns:a16="http://schemas.microsoft.com/office/drawing/2014/main" id="{5D86A835-3DC5-4B5A-B5B0-715773DEF9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584" y="3537373"/>
            <a:ext cx="3995480" cy="290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358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128C9308-732F-4D9D-BE0A-BCFBAF6EB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5861"/>
            <a:ext cx="6782544" cy="559952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400" dirty="0"/>
              <a:t>Circular collimator</a:t>
            </a:r>
          </a:p>
          <a:p>
            <a:pPr lvl="1">
              <a:spcBef>
                <a:spcPts val="600"/>
              </a:spcBef>
            </a:pPr>
            <a:r>
              <a:rPr lang="en-US" altLang="zh-CN" sz="2000" dirty="0"/>
              <a:t>By decreasing the taper angle, the impedance of circular collimator can be reduced by 20%</a:t>
            </a:r>
          </a:p>
          <a:p>
            <a:pPr lvl="1">
              <a:spcBef>
                <a:spcPts val="600"/>
              </a:spcBef>
            </a:pPr>
            <a:endParaRPr lang="en-US" altLang="zh-CN" sz="2000" dirty="0"/>
          </a:p>
          <a:p>
            <a:pPr lvl="1">
              <a:spcBef>
                <a:spcPts val="600"/>
              </a:spcBef>
            </a:pPr>
            <a:endParaRPr lang="en-US" altLang="zh-CN" sz="800" dirty="0"/>
          </a:p>
          <a:p>
            <a:pPr lvl="1">
              <a:spcBef>
                <a:spcPts val="600"/>
              </a:spcBef>
            </a:pPr>
            <a:endParaRPr lang="en-US" altLang="zh-CN" sz="800" dirty="0"/>
          </a:p>
          <a:p>
            <a:pPr lvl="1">
              <a:spcBef>
                <a:spcPts val="600"/>
              </a:spcBef>
            </a:pPr>
            <a:endParaRPr lang="en-US" altLang="zh-CN" sz="2000" dirty="0"/>
          </a:p>
          <a:p>
            <a:pPr lvl="1">
              <a:spcBef>
                <a:spcPts val="600"/>
              </a:spcBef>
            </a:pPr>
            <a:endParaRPr lang="en-US" altLang="zh-CN" sz="20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zh-CN" altLang="en-US" sz="240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06499C14-68FB-4789-B99B-F3064F5D2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Impedance reduction of collimators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A749F84-1B8F-43D4-AD84-3A4A3E331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Day 2024/9/20</a:t>
            </a:r>
            <a:endParaRPr lang="en-US" altLang="zh-CN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BF0ECF6-7FEB-40B5-93D4-CC8ED9848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8</a:t>
            </a:fld>
            <a:endParaRPr lang="zh-CN" altLang="en-US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BC2095BA-E407-4B77-AFAD-714D26C9C7D9}"/>
              </a:ext>
            </a:extLst>
          </p:cNvPr>
          <p:cNvGrpSpPr/>
          <p:nvPr/>
        </p:nvGrpSpPr>
        <p:grpSpPr>
          <a:xfrm>
            <a:off x="7392144" y="1753316"/>
            <a:ext cx="4222116" cy="777256"/>
            <a:chOff x="1845845" y="2579736"/>
            <a:chExt cx="4222116" cy="777256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C2C218BD-54ED-4763-ACCE-BB280890B4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45845" y="2579736"/>
              <a:ext cx="4222116" cy="777256"/>
            </a:xfrm>
            <a:prstGeom prst="rect">
              <a:avLst/>
            </a:prstGeom>
          </p:spPr>
        </p:pic>
        <p:sp>
          <p:nvSpPr>
            <p:cNvPr id="13" name="弧形 12">
              <a:extLst>
                <a:ext uri="{FF2B5EF4-FFF2-40B4-BE49-F238E27FC236}">
                  <a16:creationId xmlns:a16="http://schemas.microsoft.com/office/drawing/2014/main" id="{8BD022EF-AA54-45FC-AB74-C62BC51530D7}"/>
                </a:ext>
              </a:extLst>
            </p:cNvPr>
            <p:cNvSpPr/>
            <p:nvPr/>
          </p:nvSpPr>
          <p:spPr>
            <a:xfrm>
              <a:off x="4295800" y="2998718"/>
              <a:ext cx="245262" cy="258489"/>
            </a:xfrm>
            <a:prstGeom prst="arc">
              <a:avLst>
                <a:gd name="adj1" fmla="val 16200000"/>
                <a:gd name="adj2" fmla="val 1576862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BC657419-0E98-460D-8CEC-687B241B6EBB}"/>
                </a:ext>
              </a:extLst>
            </p:cNvPr>
            <p:cNvSpPr txBox="1"/>
            <p:nvPr/>
          </p:nvSpPr>
          <p:spPr>
            <a:xfrm>
              <a:off x="4608351" y="2881819"/>
              <a:ext cx="139232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</a:rPr>
                <a:t>taper angle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0CC8B11C-FD91-4461-8C03-D2A17D60A7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1704" y="3071524"/>
            <a:ext cx="4570241" cy="2710597"/>
          </a:xfrm>
          <a:prstGeom prst="rect">
            <a:avLst/>
          </a:prstGeom>
        </p:spPr>
      </p:pic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7C8EC396-25FF-49BA-A5E8-3AFBC3824E1A}"/>
              </a:ext>
            </a:extLst>
          </p:cNvPr>
          <p:cNvCxnSpPr/>
          <p:nvPr/>
        </p:nvCxnSpPr>
        <p:spPr>
          <a:xfrm flipH="1">
            <a:off x="4871864" y="3355751"/>
            <a:ext cx="576064" cy="72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5352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D1BFD5D0-D3A6-4A46-A299-06BF87AD91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743" y="3841507"/>
            <a:ext cx="3577832" cy="2601681"/>
          </a:xfrm>
          <a:prstGeom prst="rect">
            <a:avLst/>
          </a:prstGeom>
        </p:spPr>
      </p:pic>
      <p:sp>
        <p:nvSpPr>
          <p:cNvPr id="2" name="内容占位符 1">
            <a:extLst>
              <a:ext uri="{FF2B5EF4-FFF2-40B4-BE49-F238E27FC236}">
                <a16:creationId xmlns:a16="http://schemas.microsoft.com/office/drawing/2014/main" id="{23D892A6-C01B-493D-B521-0B66D2CA2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80985"/>
            <a:ext cx="10972800" cy="484030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altLang="zh-CN" sz="2400" dirty="0"/>
              <a:t>Previous design</a:t>
            </a:r>
          </a:p>
          <a:p>
            <a:pPr lvl="1">
              <a:spcBef>
                <a:spcPts val="300"/>
              </a:spcBef>
            </a:pPr>
            <a:r>
              <a:rPr lang="en-US" altLang="zh-CN" sz="2000" dirty="0"/>
              <a:t>16 MDI collimator (aperture 3.09~3.43mm)</a:t>
            </a:r>
          </a:p>
          <a:p>
            <a:pPr lvl="1">
              <a:spcBef>
                <a:spcPts val="300"/>
              </a:spcBef>
            </a:pPr>
            <a:r>
              <a:rPr lang="en-US" altLang="zh-CN" sz="2000" dirty="0"/>
              <a:t>42 MP collimator (aperture 3~4mm)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altLang="zh-CN" sz="2400" dirty="0"/>
              <a:t>New design</a:t>
            </a:r>
          </a:p>
          <a:p>
            <a:pPr lvl="1">
              <a:spcBef>
                <a:spcPts val="300"/>
              </a:spcBef>
            </a:pPr>
            <a:r>
              <a:rPr lang="en-US" altLang="zh-CN" sz="2000" dirty="0"/>
              <a:t>16 MDI collimator (aperture 3.09~3.43mm)</a:t>
            </a:r>
          </a:p>
          <a:p>
            <a:pPr lvl="1">
              <a:spcBef>
                <a:spcPts val="300"/>
              </a:spcBef>
            </a:pPr>
            <a:r>
              <a:rPr lang="en-US" altLang="zh-CN" sz="2000" dirty="0"/>
              <a:t>12 Horizontal MP collimator (aperture 6mm, </a:t>
            </a:r>
            <a:r>
              <a:rPr lang="en-US" altLang="zh-CN" sz="2000" dirty="0">
                <a:sym typeface="Symbol" panose="05050102010706020507" pitchFamily="18" charset="2"/>
              </a:rPr>
              <a:t></a:t>
            </a:r>
            <a:r>
              <a:rPr lang="en-US" altLang="zh-CN" sz="2000" baseline="-25000" dirty="0" err="1">
                <a:sym typeface="Symbol" panose="05050102010706020507" pitchFamily="18" charset="2"/>
              </a:rPr>
              <a:t>y,ave</a:t>
            </a:r>
            <a:r>
              <a:rPr lang="en-US" altLang="zh-CN" sz="2000" dirty="0">
                <a:sym typeface="Symbol" panose="05050102010706020507" pitchFamily="18" charset="2"/>
              </a:rPr>
              <a:t>=180/120m</a:t>
            </a:r>
            <a:r>
              <a:rPr lang="en-US" altLang="zh-CN" sz="2000" dirty="0"/>
              <a:t>)</a:t>
            </a:r>
          </a:p>
          <a:p>
            <a:pPr lvl="1">
              <a:spcBef>
                <a:spcPts val="300"/>
              </a:spcBef>
            </a:pPr>
            <a:r>
              <a:rPr lang="en-US" altLang="zh-CN" sz="2000" dirty="0"/>
              <a:t> 6 Vertical MP collimator (aperture 3mm,</a:t>
            </a:r>
            <a:r>
              <a:rPr lang="en-US" altLang="zh-CN" sz="2000" dirty="0">
                <a:sym typeface="Symbol" panose="05050102010706020507" pitchFamily="18" charset="2"/>
              </a:rPr>
              <a:t> </a:t>
            </a:r>
            <a:r>
              <a:rPr lang="en-US" altLang="zh-CN" sz="2000" baseline="-25000" dirty="0" err="1">
                <a:sym typeface="Symbol" panose="05050102010706020507" pitchFamily="18" charset="2"/>
              </a:rPr>
              <a:t>y,ave</a:t>
            </a:r>
            <a:r>
              <a:rPr lang="en-US" altLang="zh-CN" sz="2000" dirty="0">
                <a:sym typeface="Symbol" panose="05050102010706020507" pitchFamily="18" charset="2"/>
              </a:rPr>
              <a:t>=190m</a:t>
            </a:r>
            <a:r>
              <a:rPr lang="en-US" altLang="zh-CN" sz="2000" dirty="0"/>
              <a:t>)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</a:pPr>
            <a:endParaRPr lang="zh-CN" altLang="en-US" sz="240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70576137-E879-4C0E-8539-DAA51E1C3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Benefit from reduction of collimator quantity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5748A28-D3AD-417B-937E-6894F7946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CEPC Day 2024/9/20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AD94F21-CB2D-44B2-941F-BDD3F84B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9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FBE66DE-6D5B-455F-9F9A-8DE672CEE4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64" y="3723344"/>
            <a:ext cx="3888432" cy="2827539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69BC4C92-9EDF-4FD7-9F72-1EB22A657D0B}"/>
              </a:ext>
            </a:extLst>
          </p:cNvPr>
          <p:cNvSpPr txBox="1"/>
          <p:nvPr/>
        </p:nvSpPr>
        <p:spPr>
          <a:xfrm>
            <a:off x="2642610" y="4365104"/>
            <a:ext cx="19412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altLang="zh-CN" sz="2000" dirty="0"/>
              <a:t>Previous design</a:t>
            </a:r>
          </a:p>
        </p:txBody>
      </p:sp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D41C6D38-CC26-4F6A-BF58-022B6E1260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017454"/>
              </p:ext>
            </p:extLst>
          </p:nvPr>
        </p:nvGraphicFramePr>
        <p:xfrm>
          <a:off x="8627147" y="3645024"/>
          <a:ext cx="2709196" cy="1097346"/>
        </p:xfrm>
        <a:graphic>
          <a:graphicData uri="http://schemas.openxmlformats.org/drawingml/2006/table">
            <a:tbl>
              <a:tblPr/>
              <a:tblGrid>
                <a:gridCol w="16671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1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9511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Impedance budget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51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k</a:t>
                      </a:r>
                      <a:r>
                        <a:rPr kumimoji="0" lang="en-US" altLang="zh-CN" sz="1600" b="1" i="1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y,coll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, kV/</a:t>
                      </a:r>
                      <a:r>
                        <a:rPr kumimoji="0" lang="en-US" altLang="zh-CN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pC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/m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34.5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995602"/>
                  </a:ext>
                </a:extLst>
              </a:tr>
              <a:tr h="33951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k</a:t>
                      </a:r>
                      <a:r>
                        <a:rPr kumimoji="0" lang="en-US" altLang="zh-CN" sz="1600" b="1" i="1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y,total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, kV/</a:t>
                      </a:r>
                      <a:r>
                        <a:rPr kumimoji="0" lang="en-US" altLang="zh-CN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pC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/m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64.2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文本框 10">
            <a:extLst>
              <a:ext uri="{FF2B5EF4-FFF2-40B4-BE49-F238E27FC236}">
                <a16:creationId xmlns:a16="http://schemas.microsoft.com/office/drawing/2014/main" id="{23857DF5-16E3-4EBE-A598-4A12AB391B70}"/>
              </a:ext>
            </a:extLst>
          </p:cNvPr>
          <p:cNvSpPr txBox="1"/>
          <p:nvPr/>
        </p:nvSpPr>
        <p:spPr>
          <a:xfrm>
            <a:off x="6122581" y="4320549"/>
            <a:ext cx="19412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altLang="zh-CN" sz="2000" dirty="0"/>
              <a:t>New design</a:t>
            </a:r>
          </a:p>
        </p:txBody>
      </p:sp>
      <p:graphicFrame>
        <p:nvGraphicFramePr>
          <p:cNvPr id="16" name="表格 15">
            <a:extLst>
              <a:ext uri="{FF2B5EF4-FFF2-40B4-BE49-F238E27FC236}">
                <a16:creationId xmlns:a16="http://schemas.microsoft.com/office/drawing/2014/main" id="{19217DF7-D5E6-449C-A5BB-49D0A53331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9610064"/>
              </p:ext>
            </p:extLst>
          </p:nvPr>
        </p:nvGraphicFramePr>
        <p:xfrm>
          <a:off x="8627147" y="5188740"/>
          <a:ext cx="2709196" cy="1097346"/>
        </p:xfrm>
        <a:graphic>
          <a:graphicData uri="http://schemas.openxmlformats.org/drawingml/2006/table">
            <a:tbl>
              <a:tblPr/>
              <a:tblGrid>
                <a:gridCol w="16671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1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9511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Impedance budget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51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k</a:t>
                      </a:r>
                      <a:r>
                        <a:rPr kumimoji="0" lang="en-US" altLang="zh-CN" sz="1600" b="1" i="1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y,coll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, kV/</a:t>
                      </a:r>
                      <a:r>
                        <a:rPr kumimoji="0" lang="en-US" altLang="zh-CN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pC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/m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21.1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395431"/>
                  </a:ext>
                </a:extLst>
              </a:tr>
              <a:tr h="33951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k</a:t>
                      </a:r>
                      <a:r>
                        <a:rPr kumimoji="0" lang="en-US" altLang="zh-CN" sz="1600" b="1" i="1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y,total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, kV/</a:t>
                      </a:r>
                      <a:r>
                        <a:rPr kumimoji="0" lang="en-US" altLang="zh-CN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pC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/m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50.8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箭头: 下 16">
            <a:extLst>
              <a:ext uri="{FF2B5EF4-FFF2-40B4-BE49-F238E27FC236}">
                <a16:creationId xmlns:a16="http://schemas.microsoft.com/office/drawing/2014/main" id="{C2C5903B-CFEB-43F6-BE68-D7324FAA6E44}"/>
              </a:ext>
            </a:extLst>
          </p:cNvPr>
          <p:cNvSpPr/>
          <p:nvPr/>
        </p:nvSpPr>
        <p:spPr>
          <a:xfrm>
            <a:off x="9821168" y="4798671"/>
            <a:ext cx="225059" cy="3503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15590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123236</TotalTime>
  <Words>1723</Words>
  <Application>Microsoft Office PowerPoint</Application>
  <PresentationFormat>宽屏</PresentationFormat>
  <Paragraphs>403</Paragraphs>
  <Slides>21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1" baseType="lpstr">
      <vt:lpstr>等线</vt:lpstr>
      <vt:lpstr>微软雅黑</vt:lpstr>
      <vt:lpstr>Arial</vt:lpstr>
      <vt:lpstr>Arial Black</vt:lpstr>
      <vt:lpstr>Calibri</vt:lpstr>
      <vt:lpstr>Cambria Math</vt:lpstr>
      <vt:lpstr>Symbol</vt:lpstr>
      <vt:lpstr>Times New Roman</vt:lpstr>
      <vt:lpstr>Wingdings</vt:lpstr>
      <vt:lpstr>Office 主题</vt:lpstr>
      <vt:lpstr>PowerPoint 演示文稿</vt:lpstr>
      <vt:lpstr>Overview on luminosity limitations from impedance</vt:lpstr>
      <vt:lpstr>Limitations from transverse broadband impedance</vt:lpstr>
      <vt:lpstr>Outline of this work</vt:lpstr>
      <vt:lpstr>Impedance optimization of collimators</vt:lpstr>
      <vt:lpstr>Collimator impedance contributions</vt:lpstr>
      <vt:lpstr>Dependance of collimator impedance on beta function</vt:lpstr>
      <vt:lpstr>Impedance reduction of collimators</vt:lpstr>
      <vt:lpstr>Benefit from reduction of collimator quantity</vt:lpstr>
      <vt:lpstr>Nonlinear collimator proposed in SuperKEKB </vt:lpstr>
      <vt:lpstr>Nonlinear collimator proposed in SuperKEKB </vt:lpstr>
      <vt:lpstr>Collimator impedance</vt:lpstr>
      <vt:lpstr>Impedance optimization of Electro-separator</vt:lpstr>
      <vt:lpstr>Impedance optimization of Electro-separator</vt:lpstr>
      <vt:lpstr>Luminosity simulations</vt:lpstr>
      <vt:lpstr>Vertical, resistive damp=0.03, Qy’=5</vt:lpstr>
      <vt:lpstr>Vertical, resistive damp=0.05, Qy’=5</vt:lpstr>
      <vt:lpstr>Vertical, resistive damp=0.05, Qy’=10</vt:lpstr>
      <vt:lpstr>Summary</vt:lpstr>
      <vt:lpstr>Thank you for your attention!</vt:lpstr>
      <vt:lpstr>Main beam parameters (30MW)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vivi</dc:creator>
  <cp:lastModifiedBy>wangn@ihep.ac.cn</cp:lastModifiedBy>
  <cp:revision>3587</cp:revision>
  <cp:lastPrinted>2022-11-06T05:19:21Z</cp:lastPrinted>
  <dcterms:created xsi:type="dcterms:W3CDTF">2012-09-04T11:33:36Z</dcterms:created>
  <dcterms:modified xsi:type="dcterms:W3CDTF">2024-09-27T04:40:23Z</dcterms:modified>
</cp:coreProperties>
</file>