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53" r:id="rId2"/>
    <p:sldId id="4837" r:id="rId3"/>
    <p:sldId id="4836" r:id="rId4"/>
    <p:sldId id="4838" r:id="rId5"/>
    <p:sldId id="4839" r:id="rId6"/>
    <p:sldId id="4833" r:id="rId7"/>
    <p:sldId id="3438" r:id="rId8"/>
    <p:sldId id="2857" r:id="rId9"/>
    <p:sldId id="2858" r:id="rId10"/>
    <p:sldId id="2311" r:id="rId11"/>
    <p:sldId id="543" r:id="rId12"/>
    <p:sldId id="544" r:id="rId13"/>
    <p:sldId id="545" r:id="rId14"/>
    <p:sldId id="2308" r:id="rId15"/>
    <p:sldId id="2310" r:id="rId16"/>
    <p:sldId id="4832" r:id="rId17"/>
    <p:sldId id="4840" r:id="rId18"/>
    <p:sldId id="873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F0"/>
    <a:srgbClr val="58C3FB"/>
    <a:srgbClr val="316A87"/>
    <a:srgbClr val="2B3E37"/>
    <a:srgbClr val="6633D9"/>
    <a:srgbClr val="F79646"/>
    <a:srgbClr val="D0D8E8"/>
    <a:srgbClr val="1A64A0"/>
    <a:srgbClr val="10535C"/>
    <a:srgbClr val="0D3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7" autoAdjust="0"/>
    <p:restoredTop sz="96385" autoAdjust="0"/>
  </p:normalViewPr>
  <p:slideViewPr>
    <p:cSldViewPr>
      <p:cViewPr varScale="1">
        <p:scale>
          <a:sx n="112" d="100"/>
          <a:sy n="112" d="100"/>
        </p:scale>
        <p:origin x="843" y="5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2024-9-26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2024-9-26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3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11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2024-9-26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2pPr>
            <a:lvl3pPr>
              <a:defRPr baseline="0">
                <a:cs typeface="Arial" panose="020B0604020202020204" pitchFamily="34" charset="0"/>
              </a:defRPr>
            </a:lvl3pPr>
            <a:lvl4pPr>
              <a:defRPr baseline="0">
                <a:cs typeface="Arial" panose="020B0604020202020204" pitchFamily="34" charset="0"/>
              </a:defRPr>
            </a:lvl4pPr>
            <a:lvl5pPr>
              <a:defRPr baseline="0"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AB315D-5845-4E10-96EE-900B6420E4E9}" type="datetime1">
              <a:rPr lang="zh-CN" altLang="en-US" smtClean="0"/>
              <a:pPr/>
              <a:t>2024-9-26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2024-9-26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2024-9-26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12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2024-9-26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554474" y="2395119"/>
            <a:ext cx="9582086" cy="138047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CEPC 650 MHz Cryomodule Status</a:t>
            </a:r>
            <a:endParaRPr lang="zh-CN" alt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39616" y="4345724"/>
            <a:ext cx="676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Jiyuan Zhai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184254"/>
            <a:ext cx="1219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CEPC Day,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Sept.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030F1D-5E64-AC1F-C2E0-5BD196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D24B57-3366-DDD9-50F8-E3D239B9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B21AA932-E4FF-2C67-91B2-02345B10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09159"/>
            <a:ext cx="10763325" cy="72547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ea typeface="黑体" pitchFamily="49" charset="-122"/>
              </a:rPr>
              <a:t>PID Diagram</a:t>
            </a:r>
            <a:endParaRPr lang="zh-CN" altLang="en-US" sz="3200" b="1" dirty="0">
              <a:solidFill>
                <a:srgbClr val="C00000"/>
              </a:solidFill>
              <a:ea typeface="黑体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492E0A5-111C-73BC-7007-0E6D94773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67" y="1087959"/>
            <a:ext cx="8834797" cy="5593422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12F2A7A1-7841-0C36-C0C2-D8407862AD68}"/>
              </a:ext>
            </a:extLst>
          </p:cNvPr>
          <p:cNvSpPr/>
          <p:nvPr/>
        </p:nvSpPr>
        <p:spPr>
          <a:xfrm>
            <a:off x="1552575" y="1685925"/>
            <a:ext cx="2977092" cy="37814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B6870517-FD65-598E-D0BA-7D9A02977376}"/>
              </a:ext>
            </a:extLst>
          </p:cNvPr>
          <p:cNvSpPr/>
          <p:nvPr/>
        </p:nvSpPr>
        <p:spPr>
          <a:xfrm>
            <a:off x="2353538" y="5824682"/>
            <a:ext cx="1742044" cy="714231"/>
          </a:xfrm>
          <a:prstGeom prst="wedgeRoundRectCallout">
            <a:avLst>
              <a:gd name="adj1" fmla="val -29864"/>
              <a:gd name="adj2" fmla="val -23572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00B0F0"/>
              </a:buClr>
              <a:buSzPct val="90000"/>
              <a:defRPr/>
            </a:pPr>
            <a:r>
              <a:rPr lang="en-US" altLang="zh-CN" sz="1600" kern="0" dirty="0">
                <a:solidFill>
                  <a:srgbClr val="003399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2K valve box </a:t>
            </a:r>
            <a:r>
              <a:rPr lang="en-US" altLang="zh-CN" sz="1600" kern="0">
                <a:solidFill>
                  <a:srgbClr val="003399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for 650MHz </a:t>
            </a:r>
            <a:r>
              <a:rPr lang="en-US" altLang="zh-CN" sz="1600" kern="0" dirty="0">
                <a:solidFill>
                  <a:srgbClr val="003399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cryomodule HT</a:t>
            </a:r>
            <a:endParaRPr lang="zh-CN" altLang="en-US" sz="1600" kern="0" dirty="0">
              <a:solidFill>
                <a:srgbClr val="003399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28251E83-0F57-BE81-278A-0B9B1A055EBC}"/>
              </a:ext>
            </a:extLst>
          </p:cNvPr>
          <p:cNvSpPr/>
          <p:nvPr/>
        </p:nvSpPr>
        <p:spPr>
          <a:xfrm>
            <a:off x="6458812" y="6000917"/>
            <a:ext cx="2189887" cy="714231"/>
          </a:xfrm>
          <a:prstGeom prst="wedgeRoundRectCallout">
            <a:avLst>
              <a:gd name="adj1" fmla="val -29864"/>
              <a:gd name="adj2" fmla="val -23572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00B0F0"/>
              </a:buClr>
              <a:buSzPct val="90000"/>
              <a:defRPr/>
            </a:pPr>
            <a:r>
              <a:rPr lang="en-US" altLang="zh-CN" sz="1600" kern="0">
                <a:solidFill>
                  <a:srgbClr val="003399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Full-size 650MHz cryomodule</a:t>
            </a:r>
            <a:endParaRPr lang="zh-CN" altLang="en-US" sz="1600" kern="0" dirty="0">
              <a:solidFill>
                <a:srgbClr val="003399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3873A39-4AFF-F7A8-292D-4997FED935BF}"/>
              </a:ext>
            </a:extLst>
          </p:cNvPr>
          <p:cNvSpPr/>
          <p:nvPr/>
        </p:nvSpPr>
        <p:spPr>
          <a:xfrm>
            <a:off x="4639733" y="1757323"/>
            <a:ext cx="5275791" cy="3710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DAD56695-84A2-E574-6879-484F97E52383}"/>
              </a:ext>
            </a:extLst>
          </p:cNvPr>
          <p:cNvSpPr/>
          <p:nvPr/>
        </p:nvSpPr>
        <p:spPr>
          <a:xfrm>
            <a:off x="9066523" y="1169894"/>
            <a:ext cx="2515877" cy="1289078"/>
          </a:xfrm>
          <a:prstGeom prst="wedgeRoundRectCallout">
            <a:avLst>
              <a:gd name="adj1" fmla="val -13446"/>
              <a:gd name="adj2" fmla="val 1115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00B0F0"/>
              </a:buClr>
              <a:buSzPct val="90000"/>
              <a:defRPr/>
            </a:pPr>
            <a:r>
              <a:rPr lang="en-US" altLang="zh-CN" sz="1600" kern="0">
                <a:solidFill>
                  <a:srgbClr val="003399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2K production scheme adopts electrical heater + room temperature pumps group</a:t>
            </a:r>
            <a:endParaRPr lang="zh-CN" altLang="en-US" sz="1600" kern="0" dirty="0">
              <a:solidFill>
                <a:srgbClr val="003399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4A9235D-689C-4EA8-BC49-10080297C85A}"/>
              </a:ext>
            </a:extLst>
          </p:cNvPr>
          <p:cNvSpPr txBox="1"/>
          <p:nvPr/>
        </p:nvSpPr>
        <p:spPr>
          <a:xfrm>
            <a:off x="10560496" y="334363"/>
            <a:ext cx="1482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李梅、葛锐</a:t>
            </a:r>
          </a:p>
        </p:txBody>
      </p:sp>
    </p:spTree>
    <p:extLst>
      <p:ext uri="{BB962C8B-B14F-4D97-AF65-F5344CB8AC3E}">
        <p14:creationId xmlns:p14="http://schemas.microsoft.com/office/powerpoint/2010/main" val="380423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1EDE7D4-CD4F-D627-8956-6A66B9389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1" y="2292745"/>
            <a:ext cx="11783298" cy="4575315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9A4B4FA5-167D-4A9A-ACFA-1B6B41AC3E69}"/>
              </a:ext>
            </a:extLst>
          </p:cNvPr>
          <p:cNvSpPr txBox="1">
            <a:spLocks/>
          </p:cNvSpPr>
          <p:nvPr/>
        </p:nvSpPr>
        <p:spPr>
          <a:xfrm>
            <a:off x="4055241" y="157743"/>
            <a:ext cx="3960440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详细流程计算</a:t>
            </a:r>
          </a:p>
        </p:txBody>
      </p:sp>
      <p:sp>
        <p:nvSpPr>
          <p:cNvPr id="54" name="文本占位符 13">
            <a:extLst>
              <a:ext uri="{FF2B5EF4-FFF2-40B4-BE49-F238E27FC236}">
                <a16:creationId xmlns:a16="http://schemas.microsoft.com/office/drawing/2014/main" id="{42443F3D-3F7F-4CC0-B8A8-13E72840133D}"/>
              </a:ext>
            </a:extLst>
          </p:cNvPr>
          <p:cNvSpPr txBox="1">
            <a:spLocks/>
          </p:cNvSpPr>
          <p:nvPr/>
        </p:nvSpPr>
        <p:spPr>
          <a:xfrm>
            <a:off x="175385" y="1087964"/>
            <a:ext cx="11986640" cy="1573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3bar@5K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超临界氦通过主分配阀箱和沿途传输管线到达设备端阀箱，被来自杜瓦的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1.3bar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饱和液氦过冷，经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JT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换热器和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JT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节流阀产生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31mbar@2K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饱和液氦，氦蒸汽经过电加热器和沿途回气管线到达减压降温泵站，返回压缩机低压侧。</a:t>
            </a:r>
            <a:endParaRPr lang="en-US" altLang="zh-CN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氦池热负荷如果按照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200W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计算，查询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3130Pa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饱和液氦汽化潜热数据为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23046J/kg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，经过计算可得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200W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对应的液氦流量为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8.678g/s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150W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则对应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6.509g/s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100W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4.339g/s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defRPr/>
            </a:pP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DA9733F-5F66-4B54-B4C9-5922F41309ED}"/>
              </a:ext>
            </a:extLst>
          </p:cNvPr>
          <p:cNvCxnSpPr>
            <a:cxnSpLocks/>
          </p:cNvCxnSpPr>
          <p:nvPr/>
        </p:nvCxnSpPr>
        <p:spPr>
          <a:xfrm>
            <a:off x="2608976" y="2536184"/>
            <a:ext cx="16190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61F61B50-DFA8-4F14-A57E-D40DA39F1F70}"/>
              </a:ext>
            </a:extLst>
          </p:cNvPr>
          <p:cNvCxnSpPr>
            <a:cxnSpLocks/>
          </p:cNvCxnSpPr>
          <p:nvPr/>
        </p:nvCxnSpPr>
        <p:spPr>
          <a:xfrm>
            <a:off x="4228051" y="3855789"/>
            <a:ext cx="4446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A39F5ABF-9D51-477D-9FB6-33F78278F55D}"/>
              </a:ext>
            </a:extLst>
          </p:cNvPr>
          <p:cNvCxnSpPr>
            <a:cxnSpLocks/>
          </p:cNvCxnSpPr>
          <p:nvPr/>
        </p:nvCxnSpPr>
        <p:spPr>
          <a:xfrm>
            <a:off x="5403908" y="3855789"/>
            <a:ext cx="4446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E48C1FE6-86C7-49E1-A743-1CB8A388B5DD}"/>
              </a:ext>
            </a:extLst>
          </p:cNvPr>
          <p:cNvCxnSpPr>
            <a:cxnSpLocks/>
          </p:cNvCxnSpPr>
          <p:nvPr/>
        </p:nvCxnSpPr>
        <p:spPr>
          <a:xfrm>
            <a:off x="7526323" y="3858585"/>
            <a:ext cx="4264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3CDBE9A9-96A1-4AEF-8FC5-B0EA7EA7208E}"/>
              </a:ext>
            </a:extLst>
          </p:cNvPr>
          <p:cNvCxnSpPr>
            <a:cxnSpLocks/>
          </p:cNvCxnSpPr>
          <p:nvPr/>
        </p:nvCxnSpPr>
        <p:spPr>
          <a:xfrm>
            <a:off x="10152077" y="3866974"/>
            <a:ext cx="4446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BEE77431-AD12-4ED8-9EC6-C8C687BDDE17}"/>
              </a:ext>
            </a:extLst>
          </p:cNvPr>
          <p:cNvCxnSpPr>
            <a:cxnSpLocks/>
          </p:cNvCxnSpPr>
          <p:nvPr/>
        </p:nvCxnSpPr>
        <p:spPr>
          <a:xfrm>
            <a:off x="10719819" y="5424181"/>
            <a:ext cx="0" cy="181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EE7CDBC7-96D0-4565-940C-EFB866D2CFF8}"/>
              </a:ext>
            </a:extLst>
          </p:cNvPr>
          <p:cNvCxnSpPr>
            <a:cxnSpLocks/>
          </p:cNvCxnSpPr>
          <p:nvPr/>
        </p:nvCxnSpPr>
        <p:spPr>
          <a:xfrm flipV="1">
            <a:off x="11217479" y="4624431"/>
            <a:ext cx="0" cy="8752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8830602F-A89C-4A33-BBF4-78E9CCD1FD51}"/>
              </a:ext>
            </a:extLst>
          </p:cNvPr>
          <p:cNvCxnSpPr>
            <a:cxnSpLocks/>
          </p:cNvCxnSpPr>
          <p:nvPr/>
        </p:nvCxnSpPr>
        <p:spPr>
          <a:xfrm flipH="1">
            <a:off x="9311781" y="6379914"/>
            <a:ext cx="4711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32FCD2B2-8CBA-464A-AF2F-BF205B1E100A}"/>
              </a:ext>
            </a:extLst>
          </p:cNvPr>
          <p:cNvCxnSpPr>
            <a:cxnSpLocks/>
          </p:cNvCxnSpPr>
          <p:nvPr/>
        </p:nvCxnSpPr>
        <p:spPr>
          <a:xfrm flipH="1">
            <a:off x="7626992" y="6379914"/>
            <a:ext cx="4711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B8E3D9EB-4BEC-458B-903B-3CB4AB6474C4}"/>
              </a:ext>
            </a:extLst>
          </p:cNvPr>
          <p:cNvCxnSpPr>
            <a:cxnSpLocks/>
          </p:cNvCxnSpPr>
          <p:nvPr/>
        </p:nvCxnSpPr>
        <p:spPr>
          <a:xfrm flipH="1">
            <a:off x="5697524" y="6379914"/>
            <a:ext cx="4711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B1E0CD52-81BC-4DB6-AC8D-6DFB41C4685D}"/>
              </a:ext>
            </a:extLst>
          </p:cNvPr>
          <p:cNvCxnSpPr>
            <a:cxnSpLocks/>
          </p:cNvCxnSpPr>
          <p:nvPr/>
        </p:nvCxnSpPr>
        <p:spPr>
          <a:xfrm flipH="1" flipV="1">
            <a:off x="1561051" y="6187635"/>
            <a:ext cx="1" cy="22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71F070CB-B3AC-48EE-9DCC-EAD35F425B1C}"/>
              </a:ext>
            </a:extLst>
          </p:cNvPr>
          <p:cNvCxnSpPr>
            <a:cxnSpLocks/>
          </p:cNvCxnSpPr>
          <p:nvPr/>
        </p:nvCxnSpPr>
        <p:spPr>
          <a:xfrm flipH="1" flipV="1">
            <a:off x="1279322" y="4003995"/>
            <a:ext cx="1" cy="22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436737CC-3FDA-4D53-B2EC-7A8096BFD7B2}"/>
              </a:ext>
            </a:extLst>
          </p:cNvPr>
          <p:cNvSpPr txBox="1"/>
          <p:nvPr/>
        </p:nvSpPr>
        <p:spPr>
          <a:xfrm>
            <a:off x="4190302" y="3486457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40ECD1F2-4FE2-4509-997A-FB08DFDB8889}"/>
              </a:ext>
            </a:extLst>
          </p:cNvPr>
          <p:cNvSpPr txBox="1"/>
          <p:nvPr/>
        </p:nvSpPr>
        <p:spPr>
          <a:xfrm>
            <a:off x="4818079" y="3507320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D53D09EE-897C-464F-8500-3B763F238EB1}"/>
              </a:ext>
            </a:extLst>
          </p:cNvPr>
          <p:cNvSpPr txBox="1"/>
          <p:nvPr/>
        </p:nvSpPr>
        <p:spPr>
          <a:xfrm>
            <a:off x="5410201" y="3486457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D09A4159-A52F-4681-BAF5-DA1EA4CC9451}"/>
              </a:ext>
            </a:extLst>
          </p:cNvPr>
          <p:cNvSpPr txBox="1"/>
          <p:nvPr/>
        </p:nvSpPr>
        <p:spPr>
          <a:xfrm>
            <a:off x="6275665" y="3497524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1D84B2CF-A6F2-496B-AB0C-BE9B0D219F20}"/>
              </a:ext>
            </a:extLst>
          </p:cNvPr>
          <p:cNvSpPr txBox="1"/>
          <p:nvPr/>
        </p:nvSpPr>
        <p:spPr>
          <a:xfrm>
            <a:off x="7035218" y="3502070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D616999B-D093-4081-BA40-EA3674D8E50C}"/>
              </a:ext>
            </a:extLst>
          </p:cNvPr>
          <p:cNvSpPr txBox="1"/>
          <p:nvPr/>
        </p:nvSpPr>
        <p:spPr>
          <a:xfrm>
            <a:off x="7573861" y="3497524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5C34BF22-8406-48E4-BDE2-595CBBA0D44F}"/>
              </a:ext>
            </a:extLst>
          </p:cNvPr>
          <p:cNvSpPr txBox="1"/>
          <p:nvPr/>
        </p:nvSpPr>
        <p:spPr>
          <a:xfrm>
            <a:off x="8437054" y="3528420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F45C02AE-21A6-4043-AB39-0DB7990E5ED2}"/>
              </a:ext>
            </a:extLst>
          </p:cNvPr>
          <p:cNvSpPr txBox="1"/>
          <p:nvPr/>
        </p:nvSpPr>
        <p:spPr>
          <a:xfrm>
            <a:off x="9105551" y="3519913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⑧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9F26B754-59A0-43C7-B034-C92E557087E0}"/>
              </a:ext>
            </a:extLst>
          </p:cNvPr>
          <p:cNvSpPr txBox="1"/>
          <p:nvPr/>
        </p:nvSpPr>
        <p:spPr>
          <a:xfrm>
            <a:off x="10152077" y="3539369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⑨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FE6C3416-3666-47FD-9B9D-F9DB7CC2F183}"/>
              </a:ext>
            </a:extLst>
          </p:cNvPr>
          <p:cNvSpPr txBox="1"/>
          <p:nvPr/>
        </p:nvSpPr>
        <p:spPr>
          <a:xfrm>
            <a:off x="10652842" y="4264362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⑩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5A36280D-A060-48F5-848C-1D82E1F1CE1B}"/>
              </a:ext>
            </a:extLst>
          </p:cNvPr>
          <p:cNvSpPr txBox="1"/>
          <p:nvPr/>
        </p:nvSpPr>
        <p:spPr>
          <a:xfrm>
            <a:off x="10670446" y="4805073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⑾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0FCC8576-CBD0-4C75-975A-3DCBD5007CC9}"/>
              </a:ext>
            </a:extLst>
          </p:cNvPr>
          <p:cNvSpPr txBox="1"/>
          <p:nvPr/>
        </p:nvSpPr>
        <p:spPr>
          <a:xfrm>
            <a:off x="10670446" y="5161128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⑿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A270805-ECBA-4321-BDA7-CB789FE09070}"/>
              </a:ext>
            </a:extLst>
          </p:cNvPr>
          <p:cNvSpPr txBox="1"/>
          <p:nvPr/>
        </p:nvSpPr>
        <p:spPr>
          <a:xfrm>
            <a:off x="11217479" y="5081758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⒀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6FF865B4-287B-4F75-BFA7-592EB29AA6B4}"/>
              </a:ext>
            </a:extLst>
          </p:cNvPr>
          <p:cNvSpPr txBox="1"/>
          <p:nvPr/>
        </p:nvSpPr>
        <p:spPr>
          <a:xfrm>
            <a:off x="9440412" y="6356912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⒁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5C827CD5-5D80-438E-B337-BAA132C909E0}"/>
              </a:ext>
            </a:extLst>
          </p:cNvPr>
          <p:cNvSpPr txBox="1"/>
          <p:nvPr/>
        </p:nvSpPr>
        <p:spPr>
          <a:xfrm>
            <a:off x="7731853" y="6356912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⒂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4FE5AF6-3198-412A-9DF7-C33AB71E87A6}"/>
              </a:ext>
            </a:extLst>
          </p:cNvPr>
          <p:cNvSpPr txBox="1"/>
          <p:nvPr/>
        </p:nvSpPr>
        <p:spPr>
          <a:xfrm>
            <a:off x="5764635" y="6375441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⒃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6DA0DB93-0942-437E-9F8E-409CFB136532}"/>
              </a:ext>
            </a:extLst>
          </p:cNvPr>
          <p:cNvSpPr txBox="1"/>
          <p:nvPr/>
        </p:nvSpPr>
        <p:spPr>
          <a:xfrm>
            <a:off x="1100357" y="6187635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⒄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3F5AE100-07FB-456B-911D-8FF87C506FCD}"/>
              </a:ext>
            </a:extLst>
          </p:cNvPr>
          <p:cNvSpPr txBox="1"/>
          <p:nvPr/>
        </p:nvSpPr>
        <p:spPr>
          <a:xfrm>
            <a:off x="4179904" y="4456802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⒅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B3202225-B3FB-471C-9045-832766D2F794}"/>
              </a:ext>
            </a:extLst>
          </p:cNvPr>
          <p:cNvSpPr txBox="1"/>
          <p:nvPr/>
        </p:nvSpPr>
        <p:spPr>
          <a:xfrm>
            <a:off x="8329832" y="3975149"/>
            <a:ext cx="44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⒆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A117819-64A0-446B-BB2C-3CFDAEDA0AB7}"/>
              </a:ext>
            </a:extLst>
          </p:cNvPr>
          <p:cNvSpPr txBox="1"/>
          <p:nvPr/>
        </p:nvSpPr>
        <p:spPr>
          <a:xfrm>
            <a:off x="10158559" y="332656"/>
            <a:ext cx="1482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李梅、葛锐</a:t>
            </a:r>
          </a:p>
        </p:txBody>
      </p:sp>
    </p:spTree>
    <p:extLst>
      <p:ext uri="{BB962C8B-B14F-4D97-AF65-F5344CB8AC3E}">
        <p14:creationId xmlns:p14="http://schemas.microsoft.com/office/powerpoint/2010/main" val="22114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05DFA0F-9D7C-460B-A562-906195C7025F}"/>
              </a:ext>
            </a:extLst>
          </p:cNvPr>
          <p:cNvSpPr txBox="1">
            <a:spLocks/>
          </p:cNvSpPr>
          <p:nvPr/>
        </p:nvSpPr>
        <p:spPr>
          <a:xfrm>
            <a:off x="2535599" y="116632"/>
            <a:ext cx="7199854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详细流程计算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关键节点参数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EAF9BAED-8A68-4F50-BB81-2DDF3698B2CE}"/>
              </a:ext>
            </a:extLst>
          </p:cNvPr>
          <p:cNvSpPr txBox="1">
            <a:spLocks/>
          </p:cNvSpPr>
          <p:nvPr/>
        </p:nvSpPr>
        <p:spPr>
          <a:xfrm>
            <a:off x="7277585" y="199903"/>
            <a:ext cx="3939926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zh-CN" altLang="en-US" sz="48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B15AEA1-12BE-405D-B74A-BC8E70CD3B8E}"/>
              </a:ext>
            </a:extLst>
          </p:cNvPr>
          <p:cNvGraphicFramePr>
            <a:graphicFrameLocks noGrp="1"/>
          </p:cNvGraphicFramePr>
          <p:nvPr/>
        </p:nvGraphicFramePr>
        <p:xfrm>
          <a:off x="933451" y="1130935"/>
          <a:ext cx="10172701" cy="5344404"/>
        </p:xfrm>
        <a:graphic>
          <a:graphicData uri="http://schemas.openxmlformats.org/drawingml/2006/table">
            <a:tbl>
              <a:tblPr firstRow="1" firstCol="1" bandRow="1"/>
              <a:tblGrid>
                <a:gridCol w="1013720">
                  <a:extLst>
                    <a:ext uri="{9D8B030D-6E8A-4147-A177-3AD203B41FA5}">
                      <a16:colId xmlns:a16="http://schemas.microsoft.com/office/drawing/2014/main" val="1940568832"/>
                    </a:ext>
                  </a:extLst>
                </a:gridCol>
                <a:gridCol w="2967729">
                  <a:extLst>
                    <a:ext uri="{9D8B030D-6E8A-4147-A177-3AD203B41FA5}">
                      <a16:colId xmlns:a16="http://schemas.microsoft.com/office/drawing/2014/main" val="2227756647"/>
                    </a:ext>
                  </a:extLst>
                </a:gridCol>
                <a:gridCol w="1472849">
                  <a:extLst>
                    <a:ext uri="{9D8B030D-6E8A-4147-A177-3AD203B41FA5}">
                      <a16:colId xmlns:a16="http://schemas.microsoft.com/office/drawing/2014/main" val="1011261649"/>
                    </a:ext>
                  </a:extLst>
                </a:gridCol>
                <a:gridCol w="1572801">
                  <a:extLst>
                    <a:ext uri="{9D8B030D-6E8A-4147-A177-3AD203B41FA5}">
                      <a16:colId xmlns:a16="http://schemas.microsoft.com/office/drawing/2014/main" val="1561757265"/>
                    </a:ext>
                  </a:extLst>
                </a:gridCol>
                <a:gridCol w="1572801">
                  <a:extLst>
                    <a:ext uri="{9D8B030D-6E8A-4147-A177-3AD203B41FA5}">
                      <a16:colId xmlns:a16="http://schemas.microsoft.com/office/drawing/2014/main" val="2096603931"/>
                    </a:ext>
                  </a:extLst>
                </a:gridCol>
                <a:gridCol w="1572801">
                  <a:extLst>
                    <a:ext uri="{9D8B030D-6E8A-4147-A177-3AD203B41FA5}">
                      <a16:colId xmlns:a16="http://schemas.microsoft.com/office/drawing/2014/main" val="1247000457"/>
                    </a:ext>
                  </a:extLst>
                </a:gridCol>
              </a:tblGrid>
              <a:tr h="540746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流股名称</a:t>
                      </a:r>
                      <a:endParaRPr lang="zh-CN" alt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Vapor mass fraction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(K)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Pressure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(Pa)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flow rate (g/s)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62365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3bar@5K</a:t>
                      </a: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进入主阀箱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0</a:t>
                      </a:r>
                      <a:endParaRPr lang="zh-CN" sz="1600" b="1" kern="100" dirty="0"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algn="ctr" defTabSz="7619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+mn-cs"/>
                        </a:rPr>
                        <a:t>  5.000</a:t>
                      </a:r>
                      <a:endParaRPr lang="zh-CN" sz="1600" b="1" kern="1200" dirty="0">
                        <a:solidFill>
                          <a:srgbClr val="0000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solidFill>
                            <a:srgbClr val="0000FF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300000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9.97</a:t>
                      </a:r>
                      <a:endParaRPr lang="zh-CN" sz="1600" b="1" kern="100" dirty="0"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72744"/>
                  </a:ext>
                </a:extLst>
              </a:tr>
              <a:tr h="269062"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主阀箱漏热前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5.000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 kern="1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299992</a:t>
                      </a:r>
                      <a:endParaRPr lang="zh-CN" altLang="en-US" sz="1600" b="1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97797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主传输管线前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5.139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299992</a:t>
                      </a:r>
                      <a:endParaRPr lang="en-US" altLang="zh-CN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91289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分支传输管线前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5.316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l" defTabSz="761970" rtl="0" eaLnBrk="1" latinLnBrk="0" hangingPunct="1"/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299639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08315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⑤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主路进过冷器阀前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5.484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299518</a:t>
                      </a:r>
                      <a:endParaRPr lang="en-US" altLang="zh-CN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913937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⑥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主路进过冷器前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5.484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299506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85973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⑦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主路被过冷后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rgbClr val="0000FF"/>
                          </a:solidFill>
                          <a:latin typeface="+mj-lt"/>
                        </a:rPr>
                        <a:t>4.500</a:t>
                      </a:r>
                      <a:endParaRPr lang="zh-CN" altLang="en-US" sz="16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298506</a:t>
                      </a:r>
                      <a:endParaRPr lang="en-US" altLang="zh-CN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081323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⑧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到</a:t>
                      </a:r>
                      <a:r>
                        <a:rPr lang="en-US" altLang="zh-CN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JT</a:t>
                      </a: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换热器传输管线前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4.707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298506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910399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⑨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JT</a:t>
                      </a: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换热器热侧入口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4.735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298318</a:t>
                      </a:r>
                      <a:endParaRPr lang="en-US" altLang="zh-CN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76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⑩</a:t>
                      </a: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JT</a:t>
                      </a: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换热器热侧出口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2.300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298018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50483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⑾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进</a:t>
                      </a:r>
                      <a:r>
                        <a:rPr lang="en-US" altLang="zh-CN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JT</a:t>
                      </a: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阀前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2.345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 dirty="0">
                          <a:latin typeface="+mj-lt"/>
                        </a:rPr>
                        <a:t>297915</a:t>
                      </a: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180563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⑿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JT</a:t>
                      </a: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阀节流后到氦池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0.1346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2.000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3130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62275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⒀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氦池蒸汽进</a:t>
                      </a:r>
                      <a:r>
                        <a:rPr lang="en-US" altLang="zh-CN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JT HX</a:t>
                      </a: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前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1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2.000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3130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927627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⒁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JT</a:t>
                      </a: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换热器冷侧出口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1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3.477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3030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89589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⒂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进电加热器前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1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3.525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latin typeface="+mj-lt"/>
                        </a:rPr>
                        <a:t>3003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903096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⒃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至泵口传输管线前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1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300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2953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805518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⒄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减压降温泵前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1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301.0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2877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9.97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62402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⒅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1.3bar</a:t>
                      </a: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饱和液氦进主阀箱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4.498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130000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5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95554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⒆</a:t>
                      </a:r>
                      <a:endParaRPr lang="zh-CN" alt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1.3bar</a:t>
                      </a: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饱和液氦传输至过冷器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0.1979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4.497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129939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5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03616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DE644FD-D3CF-451E-A14F-0623607E3DAB}"/>
              </a:ext>
            </a:extLst>
          </p:cNvPr>
          <p:cNvSpPr txBox="1"/>
          <p:nvPr/>
        </p:nvSpPr>
        <p:spPr>
          <a:xfrm>
            <a:off x="10158559" y="332656"/>
            <a:ext cx="1482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李梅、葛锐</a:t>
            </a:r>
          </a:p>
        </p:txBody>
      </p:sp>
    </p:spTree>
    <p:extLst>
      <p:ext uri="{BB962C8B-B14F-4D97-AF65-F5344CB8AC3E}">
        <p14:creationId xmlns:p14="http://schemas.microsoft.com/office/powerpoint/2010/main" val="227344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6E258708-1D68-4D4E-A9D6-46D94CD4EFB1}"/>
              </a:ext>
            </a:extLst>
          </p:cNvPr>
          <p:cNvSpPr txBox="1">
            <a:spLocks/>
          </p:cNvSpPr>
          <p:nvPr/>
        </p:nvSpPr>
        <p:spPr>
          <a:xfrm>
            <a:off x="3503712" y="188640"/>
            <a:ext cx="3939926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zh-CN" altLang="en-US" sz="48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6F8DCCAD-F29F-4CF8-9B49-071116C6E17D}"/>
              </a:ext>
            </a:extLst>
          </p:cNvPr>
          <p:cNvGraphicFramePr>
            <a:graphicFrameLocks noGrp="1"/>
          </p:cNvGraphicFramePr>
          <p:nvPr/>
        </p:nvGraphicFramePr>
        <p:xfrm>
          <a:off x="681037" y="1532646"/>
          <a:ext cx="10829925" cy="4221944"/>
        </p:xfrm>
        <a:graphic>
          <a:graphicData uri="http://schemas.openxmlformats.org/drawingml/2006/table">
            <a:tbl>
              <a:tblPr firstRow="1" firstCol="1" bandRow="1"/>
              <a:tblGrid>
                <a:gridCol w="1857375">
                  <a:extLst>
                    <a:ext uri="{9D8B030D-6E8A-4147-A177-3AD203B41FA5}">
                      <a16:colId xmlns:a16="http://schemas.microsoft.com/office/drawing/2014/main" val="1940568832"/>
                    </a:ext>
                  </a:extLst>
                </a:gridCol>
                <a:gridCol w="2248157">
                  <a:extLst>
                    <a:ext uri="{9D8B030D-6E8A-4147-A177-3AD203B41FA5}">
                      <a16:colId xmlns:a16="http://schemas.microsoft.com/office/drawing/2014/main" val="2227756647"/>
                    </a:ext>
                  </a:extLst>
                </a:gridCol>
                <a:gridCol w="1275625">
                  <a:extLst>
                    <a:ext uri="{9D8B030D-6E8A-4147-A177-3AD203B41FA5}">
                      <a16:colId xmlns:a16="http://schemas.microsoft.com/office/drawing/2014/main" val="1011261649"/>
                    </a:ext>
                  </a:extLst>
                </a:gridCol>
                <a:gridCol w="1467318">
                  <a:extLst>
                    <a:ext uri="{9D8B030D-6E8A-4147-A177-3AD203B41FA5}">
                      <a16:colId xmlns:a16="http://schemas.microsoft.com/office/drawing/2014/main" val="1561757265"/>
                    </a:ext>
                  </a:extLst>
                </a:gridCol>
                <a:gridCol w="1257066">
                  <a:extLst>
                    <a:ext uri="{9D8B030D-6E8A-4147-A177-3AD203B41FA5}">
                      <a16:colId xmlns:a16="http://schemas.microsoft.com/office/drawing/2014/main" val="2096603931"/>
                    </a:ext>
                  </a:extLst>
                </a:gridCol>
                <a:gridCol w="1362192">
                  <a:extLst>
                    <a:ext uri="{9D8B030D-6E8A-4147-A177-3AD203B41FA5}">
                      <a16:colId xmlns:a16="http://schemas.microsoft.com/office/drawing/2014/main" val="1247000457"/>
                    </a:ext>
                  </a:extLst>
                </a:gridCol>
                <a:gridCol w="1362192">
                  <a:extLst>
                    <a:ext uri="{9D8B030D-6E8A-4147-A177-3AD203B41FA5}">
                      <a16:colId xmlns:a16="http://schemas.microsoft.com/office/drawing/2014/main" val="891413237"/>
                    </a:ext>
                  </a:extLst>
                </a:gridCol>
              </a:tblGrid>
              <a:tr h="540746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管道名称</a:t>
                      </a:r>
                      <a:endParaRPr lang="zh-CN" altLang="zh-CN" sz="1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中文描述</a:t>
                      </a:r>
                      <a:endParaRPr lang="zh-CN" alt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长度（</a:t>
                      </a: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16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6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90°</a:t>
                      </a:r>
                      <a:r>
                        <a:rPr lang="zh-CN" altLang="en-US" sz="16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标准弯头（个）</a:t>
                      </a:r>
                      <a:endParaRPr lang="en-US" altLang="zh-CN" sz="16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压降（</a:t>
                      </a:r>
                      <a:r>
                        <a:rPr lang="en-US" altLang="zh-CN" sz="1600" b="1" kern="1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</a:t>
                      </a:r>
                      <a:r>
                        <a:rPr lang="zh-CN" altLang="en-US" sz="16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6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规格</a:t>
                      </a:r>
                      <a:endParaRPr lang="en-US" altLang="zh-CN" sz="16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内径（</a:t>
                      </a:r>
                      <a:r>
                        <a:rPr lang="en-US" altLang="zh-CN" sz="1600" b="1" kern="1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600" b="1" kern="1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6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62365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MDVB-H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主阀箱到设备端阀箱主传输管线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algn="ctr" defTabSz="7619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zh-CN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352.5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l-GR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21.3</a:t>
                      </a:r>
                      <a:r>
                        <a:rPr lang="el-GR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×1.6</a:t>
                      </a:r>
                      <a:r>
                        <a:rPr lang="en-US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18.00</a:t>
                      </a:r>
                      <a:endParaRPr lang="zh-CN" sz="1600" b="1" kern="100" dirty="0"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72744"/>
                  </a:ext>
                </a:extLst>
              </a:tr>
              <a:tr h="269062"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HT-Branch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水平测试设备阀箱分支管线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121.3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l-GR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Φ21.3×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2.11</a:t>
                      </a:r>
                      <a:endParaRPr lang="el-GR" altLang="zh-CN" sz="16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17.08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97797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Sub.-JTHX-pipe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过冷器到</a:t>
                      </a: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JT</a:t>
                      </a: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换热器管线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188.0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l-GR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Φ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17.2</a:t>
                      </a:r>
                      <a:r>
                        <a:rPr lang="el-GR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×1.65</a:t>
                      </a: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13.90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91289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HX-Vessel-pipe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JT</a:t>
                      </a: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换热器到氦池管线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algn="l" defTabSz="761970" rtl="0" eaLnBrk="1" latinLnBrk="0" hangingPunct="1"/>
                      <a:r>
                        <a:rPr lang="en-US" altLang="zh-CN" sz="16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102.8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l-GR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Φ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17.2</a:t>
                      </a:r>
                      <a:r>
                        <a:rPr lang="el-GR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×1.65</a:t>
                      </a: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13.90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08315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Vessel-Heater-pipe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JT</a:t>
                      </a: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换热器到电加热器管线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27.35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l-GR" altLang="zh-CN" sz="1600" b="1">
                          <a:solidFill>
                            <a:srgbClr val="FF0000"/>
                          </a:solidFill>
                          <a:latin typeface="+mj-lt"/>
                        </a:rPr>
                        <a:t>Φ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latin typeface="+mj-lt"/>
                        </a:rPr>
                        <a:t>89</a:t>
                      </a:r>
                      <a:r>
                        <a:rPr lang="el-GR" altLang="zh-CN" sz="1600" b="1">
                          <a:solidFill>
                            <a:srgbClr val="FF0000"/>
                          </a:solidFill>
                          <a:latin typeface="+mj-lt"/>
                        </a:rPr>
                        <a:t>×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latin typeface="+mj-lt"/>
                        </a:rPr>
                        <a:t>2.0</a:t>
                      </a:r>
                      <a:endParaRPr lang="el-GR" altLang="zh-CN" sz="1600" b="1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solidFill>
                            <a:srgbClr val="FF0000"/>
                          </a:solidFill>
                          <a:latin typeface="+mj-lt"/>
                        </a:rPr>
                        <a:t>85.00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913937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Elec.Heater-Pump-pipe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电加热器到泵口管线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135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18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75.62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l-GR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Φ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273</a:t>
                      </a:r>
                      <a:r>
                        <a:rPr lang="el-GR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×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el-GR" altLang="zh-CN" sz="16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>
                          <a:latin typeface="+mj-lt"/>
                        </a:rPr>
                        <a:t>263</a:t>
                      </a:r>
                      <a:endParaRPr lang="zh-CN" altLang="en-US" sz="1600" b="1" dirty="0"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85973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Dewar-H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杜瓦</a:t>
                      </a: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1.3bar</a:t>
                      </a: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饱和液氦到设备端阀箱管线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algn="ctr" defTabSz="7619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zh-CN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38.91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l-GR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26.9</a:t>
                      </a:r>
                      <a:r>
                        <a:rPr lang="el-GR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×1.6</a:t>
                      </a:r>
                      <a:r>
                        <a:rPr lang="en-US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23.60</a:t>
                      </a:r>
                      <a:endParaRPr lang="zh-CN" sz="1600" b="1" kern="100" dirty="0"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081323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1.3bar-HT-Branch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L="0" marR="13335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1.3bar</a:t>
                      </a:r>
                      <a:r>
                        <a:rPr lang="zh-CN" altLang="en-US" sz="1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液氦传输设备阀箱分支管线</a:t>
                      </a:r>
                      <a:endParaRPr lang="zh-CN" altLang="zh-CN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+mj-lt"/>
                        </a:rPr>
                        <a:t>12.61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微软雅黑"/>
                        </a:defRPr>
                      </a:lvl9pPr>
                    </a:lstStyle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l-GR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26.9</a:t>
                      </a:r>
                      <a:r>
                        <a:rPr lang="el-GR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2.11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22.68</a:t>
                      </a:r>
                      <a:endParaRPr lang="zh-CN" sz="1600" b="1" kern="100" dirty="0"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910399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C5ECA07B-EA85-4894-9130-A221D62A49F4}"/>
              </a:ext>
            </a:extLst>
          </p:cNvPr>
          <p:cNvSpPr txBox="1"/>
          <p:nvPr/>
        </p:nvSpPr>
        <p:spPr>
          <a:xfrm>
            <a:off x="10158559" y="332656"/>
            <a:ext cx="1482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李梅、葛锐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67498A2-FC38-4464-8719-D2AD61B4BD61}"/>
              </a:ext>
            </a:extLst>
          </p:cNvPr>
          <p:cNvSpPr txBox="1">
            <a:spLocks/>
          </p:cNvSpPr>
          <p:nvPr/>
        </p:nvSpPr>
        <p:spPr>
          <a:xfrm>
            <a:off x="2351584" y="118969"/>
            <a:ext cx="7199854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详细流程计算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管道选型清单</a:t>
            </a:r>
          </a:p>
        </p:txBody>
      </p:sp>
    </p:spTree>
    <p:extLst>
      <p:ext uri="{BB962C8B-B14F-4D97-AF65-F5344CB8AC3E}">
        <p14:creationId xmlns:p14="http://schemas.microsoft.com/office/powerpoint/2010/main" val="144286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ea typeface="黑体" panose="02010609060101010101" pitchFamily="49" charset="-122"/>
              </a:rPr>
              <a:t>650 MHz 2-cell Tuner and Cavity EDR Design </a:t>
            </a:r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163925" y="1216748"/>
            <a:ext cx="5932075" cy="1348156"/>
          </a:xfrm>
        </p:spPr>
        <p:txBody>
          <a:bodyPr>
            <a:noAutofit/>
          </a:bodyPr>
          <a:lstStyle/>
          <a:p>
            <a:pPr marL="355600" indent="-355600" defTabSz="685800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solidFill>
                  <a:sysClr val="windowText" lastClr="000000"/>
                </a:solidFill>
                <a:ea typeface="等线" panose="02010600030101010101" pitchFamily="2" charset="-122"/>
              </a:rPr>
              <a:t>Tuner structure change: cam &amp; lever to lever</a:t>
            </a:r>
          </a:p>
          <a:p>
            <a:pPr marL="355600" indent="-355600" defTabSz="685800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solidFill>
                  <a:sysClr val="windowText" lastClr="000000"/>
                </a:solidFill>
                <a:ea typeface="等线" panose="02010600030101010101" pitchFamily="2" charset="-122"/>
              </a:rPr>
              <a:t>Cavity end plate modified for new tuner structure</a:t>
            </a:r>
          </a:p>
          <a:p>
            <a:pPr marL="355600" indent="-355600" defTabSz="685800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800" dirty="0"/>
              <a:t>Cryogenic motor and piezo R&amp;D</a:t>
            </a:r>
          </a:p>
          <a:p>
            <a:pPr marL="355600" lvl="0" indent="-355600" defTabSz="685800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solidFill>
                  <a:sysClr val="windowText" lastClr="000000"/>
                </a:solidFill>
                <a:ea typeface="等线" panose="02010600030101010101" pitchFamily="2" charset="-122"/>
              </a:rPr>
              <a:t>Cavity shape no change</a:t>
            </a:r>
          </a:p>
          <a:p>
            <a:pPr marL="355600" lvl="0" indent="-355600" defTabSz="685800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sz="1800" dirty="0">
              <a:solidFill>
                <a:sysClr val="windowText" lastClr="000000"/>
              </a:solidFill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928BBC-A349-416C-BD65-5F4198120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4509120"/>
            <a:ext cx="5976664" cy="192654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38D16-BF6B-493F-85EB-7508EFF97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16" y="2852936"/>
            <a:ext cx="3834129" cy="373312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7472C00-FFDB-4527-9510-5CEBBCDECC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518"/>
          <a:stretch/>
        </p:blipFill>
        <p:spPr>
          <a:xfrm>
            <a:off x="9264352" y="1259157"/>
            <a:ext cx="2314490" cy="184355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7707D8C-9E24-4BD6-8D3E-116A06907B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070" r="18952" b="5341"/>
          <a:stretch/>
        </p:blipFill>
        <p:spPr>
          <a:xfrm>
            <a:off x="6240016" y="1246749"/>
            <a:ext cx="2095589" cy="1837658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0DFEB0C7-E5EF-476C-868A-BD7A70FA7B60}"/>
              </a:ext>
            </a:extLst>
          </p:cNvPr>
          <p:cNvSpPr/>
          <p:nvPr/>
        </p:nvSpPr>
        <p:spPr>
          <a:xfrm>
            <a:off x="8557691" y="1967100"/>
            <a:ext cx="48457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6DAB83-0549-4192-B847-3E732E6A5B90}"/>
              </a:ext>
            </a:extLst>
          </p:cNvPr>
          <p:cNvSpPr txBox="1"/>
          <p:nvPr/>
        </p:nvSpPr>
        <p:spPr>
          <a:xfrm>
            <a:off x="7771897" y="277900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TDR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D632992-3C30-4677-A503-48423363979F}"/>
              </a:ext>
            </a:extLst>
          </p:cNvPr>
          <p:cNvSpPr txBox="1"/>
          <p:nvPr/>
        </p:nvSpPr>
        <p:spPr>
          <a:xfrm>
            <a:off x="10992544" y="277900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EDR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741004B-C4C7-4597-ABDC-A816921E56BD}"/>
              </a:ext>
            </a:extLst>
          </p:cNvPr>
          <p:cNvSpPr txBox="1"/>
          <p:nvPr/>
        </p:nvSpPr>
        <p:spPr>
          <a:xfrm>
            <a:off x="5879976" y="3284094"/>
            <a:ext cx="619268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Cam &amp; lever type: Two cams synchronization not good. Tuner force on the flange resulting in low tuning efficiency.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Lever-type most widely used, tuning force directly on the cavity endplate.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9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650 MHz 2-cell Cavity Fabrication </a:t>
            </a:r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277078" y="1186430"/>
            <a:ext cx="9461514" cy="1241961"/>
          </a:xfrm>
        </p:spPr>
        <p:txBody>
          <a:bodyPr>
            <a:noAutofit/>
          </a:bodyPr>
          <a:lstStyle/>
          <a:p>
            <a:pPr marL="355600" lvl="0" indent="-355600" defTabSz="685800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ysClr val="windowText" lastClr="000000"/>
                </a:solidFill>
                <a:ea typeface="等线" panose="02010600030101010101" pitchFamily="2" charset="-122"/>
              </a:rPr>
              <a:t>OTIC Nb material for eight 2-cell cavities delivered. Cavity fabrication started.</a:t>
            </a:r>
          </a:p>
          <a:p>
            <a:pPr marL="355600" lvl="0" indent="-355600" defTabSz="685800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ysClr val="windowText" lastClr="000000"/>
                </a:solidFill>
                <a:ea typeface="等线" panose="02010600030101010101" pitchFamily="2" charset="-122"/>
              </a:rPr>
              <a:t>Complete EBW of six 2-cell cavities in Feb. 2025.</a:t>
            </a:r>
          </a:p>
          <a:p>
            <a:pPr marL="355600" lvl="0" indent="-355600" defTabSz="685800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ysClr val="windowText" lastClr="000000"/>
                </a:solidFill>
                <a:ea typeface="等线" panose="02010600030101010101" pitchFamily="2" charset="-122"/>
              </a:rPr>
              <a:t>Processing (EP + mid-T bake ), dressing and vertical test until Aug. 2025.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3" y="2534554"/>
            <a:ext cx="2439052" cy="1829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53" y="4653135"/>
            <a:ext cx="3105182" cy="17106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3"/>
          <a:stretch/>
        </p:blipFill>
        <p:spPr>
          <a:xfrm>
            <a:off x="3431704" y="2534554"/>
            <a:ext cx="1666645" cy="18506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6EAA48-FDAC-41EB-8320-1621EE736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90" y="2534554"/>
            <a:ext cx="2440005" cy="1829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DAB364-41D4-4055-9518-E86529A3CB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0266" y="1816384"/>
            <a:ext cx="1850638" cy="328698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44801B1-47DF-41A2-8D5B-ABE9D6B33A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83259" y="3991248"/>
            <a:ext cx="1710665" cy="30344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22553B5-2F91-493A-AE69-037C6F6FE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1" b="18609"/>
          <a:stretch/>
        </p:blipFill>
        <p:spPr>
          <a:xfrm rot="16200000">
            <a:off x="5240667" y="3909504"/>
            <a:ext cx="1710665" cy="3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6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DC108AC-7C42-4631-B2DC-E6FBBE41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650 MHz 2-cell Cavity EP and Mid-T Bake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41DDA1-354F-4038-AC9B-558F62BF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AB647F-F85C-418C-AD9A-C7308A1A6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91" y="3292617"/>
            <a:ext cx="3254186" cy="24406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165FF9-88DC-4E12-A901-434A9D138B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3469" r="3911" b="5416"/>
          <a:stretch/>
        </p:blipFill>
        <p:spPr>
          <a:xfrm>
            <a:off x="7824192" y="3140968"/>
            <a:ext cx="4183789" cy="282804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7A9B9A7-2CE6-4CE8-A344-07D218482C49}"/>
              </a:ext>
            </a:extLst>
          </p:cNvPr>
          <p:cNvSpPr txBox="1"/>
          <p:nvPr/>
        </p:nvSpPr>
        <p:spPr>
          <a:xfrm>
            <a:off x="217730" y="1340768"/>
            <a:ext cx="108468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2-cell cavity EP optimization (restart soon)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2-cell mid-T for high Q and high gradient (early 2025)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Maintenance of EP, furnace, HPR and other processing facilities in good condition is critical for stable cavity performance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F46D6DE-A263-4152-9CDE-D497819A5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2" y="3255063"/>
            <a:ext cx="3351464" cy="25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6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2F443F2-083A-4120-8BC8-699C2CDCD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92185"/>
            <a:ext cx="10972800" cy="4840303"/>
          </a:xfrm>
        </p:spPr>
        <p:txBody>
          <a:bodyPr/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zh-CN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高功率，大可调范围，需仔细较验关键部件位置，进行充分冷却设计，提高安全性可靠性</a:t>
            </a:r>
            <a:endParaRPr lang="en-US" altLang="zh-CN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zh-CN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高梯度，高</a:t>
            </a:r>
            <a:r>
              <a:rPr lang="en-US" altLang="zh-CN" sz="1800" kern="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zh-CN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，要求设计较低的漏热水平，对接口附近进行精确细致的仿真，避免带腔失超</a:t>
            </a:r>
            <a:endParaRPr lang="en-US" altLang="zh-CN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zh-CN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进行了大功率行波，腔水平测试多种工况及耦合器多种壁厚和长度的漏热计算，得到较为优化的结果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40211B7-2A14-4089-B623-520087C1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主耦合器物理设计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23039C-DFE5-46FC-9608-C4035784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A3BD5F-8333-4815-84CB-AFF361C34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577818"/>
            <a:ext cx="5832648" cy="41373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EA6559-1DB5-4064-A02D-E40FEE13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153" y="2933104"/>
            <a:ext cx="1199559" cy="31882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6B16A5D-F24E-43BE-AE62-A5373CD56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38316" y="3988668"/>
            <a:ext cx="3013936" cy="10770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564A1E6-92F7-4D71-A6C8-59C99132FF38}"/>
              </a:ext>
            </a:extLst>
          </p:cNvPr>
          <p:cNvSpPr/>
          <p:nvPr/>
        </p:nvSpPr>
        <p:spPr>
          <a:xfrm>
            <a:off x="2933521" y="6253852"/>
            <a:ext cx="118494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00" dirty="0"/>
              <a:t>物理设计过程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B12F4CD-0F72-4E62-A94E-52436C033812}"/>
              </a:ext>
            </a:extLst>
          </p:cNvPr>
          <p:cNvSpPr/>
          <p:nvPr/>
        </p:nvSpPr>
        <p:spPr>
          <a:xfrm>
            <a:off x="8040445" y="6253852"/>
            <a:ext cx="31021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00" dirty="0"/>
              <a:t>正在进行常温段模型电磁</a:t>
            </a:r>
            <a:r>
              <a:rPr lang="en-US" altLang="zh-CN" sz="1300" dirty="0"/>
              <a:t>-</a:t>
            </a:r>
            <a:r>
              <a:rPr lang="zh-CN" altLang="en-US" sz="1300" dirty="0"/>
              <a:t>流体耦合计算</a:t>
            </a:r>
          </a:p>
        </p:txBody>
      </p:sp>
    </p:spTree>
    <p:extLst>
      <p:ext uri="{BB962C8B-B14F-4D97-AF65-F5344CB8AC3E}">
        <p14:creationId xmlns:p14="http://schemas.microsoft.com/office/powerpoint/2010/main" val="245744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FA4CB4-B8AD-4063-80F4-7DA3D35B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FB0E88C-4731-404F-9B1D-5DA931BC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42852"/>
            <a:ext cx="11521280" cy="725470"/>
          </a:xfrm>
        </p:spPr>
        <p:txBody>
          <a:bodyPr/>
          <a:lstStyle/>
          <a:p>
            <a:r>
              <a:rPr lang="en-US" altLang="zh-CN" dirty="0"/>
              <a:t>Cooling and Heat Load of the 650 MHz Input Coupler</a:t>
            </a:r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89146DE-4E73-4B02-AD87-3B2C1098E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63243"/>
              </p:ext>
            </p:extLst>
          </p:nvPr>
        </p:nvGraphicFramePr>
        <p:xfrm>
          <a:off x="550256" y="2438276"/>
          <a:ext cx="1995262" cy="236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262">
                  <a:extLst>
                    <a:ext uri="{9D8B030D-6E8A-4147-A177-3AD203B41FA5}">
                      <a16:colId xmlns:a16="http://schemas.microsoft.com/office/drawing/2014/main" val="114604549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831137164"/>
                    </a:ext>
                  </a:extLst>
                </a:gridCol>
              </a:tblGrid>
              <a:tr h="611532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 Load at 313 kW, TW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340978"/>
                  </a:ext>
                </a:extLst>
              </a:tr>
              <a:tr h="4376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 K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4.2 W</a:t>
                      </a:r>
                      <a:endParaRPr lang="en-US" altLang="zh-C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131069"/>
                  </a:ext>
                </a:extLst>
              </a:tr>
              <a:tr h="4376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29.2 W</a:t>
                      </a:r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131986"/>
                  </a:ext>
                </a:extLst>
              </a:tr>
              <a:tr h="4376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K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6.3 W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248948"/>
                  </a:ext>
                </a:extLst>
              </a:tr>
              <a:tr h="4416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K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2.7 W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040086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609B0ECF-E204-4F99-ADDD-D1A1016F72D7}"/>
              </a:ext>
            </a:extLst>
          </p:cNvPr>
          <p:cNvSpPr/>
          <p:nvPr/>
        </p:nvSpPr>
        <p:spPr>
          <a:xfrm>
            <a:off x="3125882" y="4976963"/>
            <a:ext cx="434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2K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2DCF8B8-687D-4B43-9FC2-21049B9F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90" y="5361414"/>
            <a:ext cx="3476239" cy="1241748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1830A0A-4D4A-4D25-AF0B-270344268B4B}"/>
              </a:ext>
            </a:extLst>
          </p:cNvPr>
          <p:cNvCxnSpPr>
            <a:cxnSpLocks/>
          </p:cNvCxnSpPr>
          <p:nvPr/>
        </p:nvCxnSpPr>
        <p:spPr>
          <a:xfrm>
            <a:off x="3317131" y="5279723"/>
            <a:ext cx="0" cy="194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0651463-ACD1-4AB1-9043-13D9B01D11D4}"/>
              </a:ext>
            </a:extLst>
          </p:cNvPr>
          <p:cNvCxnSpPr>
            <a:cxnSpLocks/>
          </p:cNvCxnSpPr>
          <p:nvPr/>
        </p:nvCxnSpPr>
        <p:spPr>
          <a:xfrm>
            <a:off x="2403259" y="5336547"/>
            <a:ext cx="0" cy="194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0F42BBE7-DC1F-4E83-9CD6-88789950CF8D}"/>
              </a:ext>
            </a:extLst>
          </p:cNvPr>
          <p:cNvSpPr/>
          <p:nvPr/>
        </p:nvSpPr>
        <p:spPr>
          <a:xfrm>
            <a:off x="2198792" y="5027298"/>
            <a:ext cx="434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7K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99116A5-8377-4A98-BE74-5B0DDE3AEDC1}"/>
              </a:ext>
            </a:extLst>
          </p:cNvPr>
          <p:cNvSpPr/>
          <p:nvPr/>
        </p:nvSpPr>
        <p:spPr>
          <a:xfrm>
            <a:off x="1474852" y="5050209"/>
            <a:ext cx="5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60K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DD9EF28-9A8A-4047-8072-C8FCA5D9A4CC}"/>
              </a:ext>
            </a:extLst>
          </p:cNvPr>
          <p:cNvCxnSpPr>
            <a:cxnSpLocks/>
          </p:cNvCxnSpPr>
          <p:nvPr/>
        </p:nvCxnSpPr>
        <p:spPr>
          <a:xfrm>
            <a:off x="1682913" y="5346295"/>
            <a:ext cx="0" cy="194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EA92B4F-CE8F-4FA5-9457-C48FEC3C4035}"/>
              </a:ext>
            </a:extLst>
          </p:cNvPr>
          <p:cNvCxnSpPr>
            <a:cxnSpLocks/>
          </p:cNvCxnSpPr>
          <p:nvPr/>
        </p:nvCxnSpPr>
        <p:spPr>
          <a:xfrm>
            <a:off x="652689" y="5237931"/>
            <a:ext cx="0" cy="194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56D57F60-B1FA-4645-BF23-698096B22678}"/>
              </a:ext>
            </a:extLst>
          </p:cNvPr>
          <p:cNvSpPr/>
          <p:nvPr/>
        </p:nvSpPr>
        <p:spPr>
          <a:xfrm>
            <a:off x="469580" y="4995660"/>
            <a:ext cx="678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298K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B715308-6360-49AE-BE87-30F024E21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065" y="2420888"/>
            <a:ext cx="2213751" cy="117721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BB7F847-8A6A-4F44-9435-8EEF16A3D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136" y="3911462"/>
            <a:ext cx="2166162" cy="96352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B26A806F-3EBD-4CCD-99AE-B7D4BE20980A}"/>
              </a:ext>
            </a:extLst>
          </p:cNvPr>
          <p:cNvSpPr/>
          <p:nvPr/>
        </p:nvSpPr>
        <p:spPr>
          <a:xfrm>
            <a:off x="5320988" y="4896493"/>
            <a:ext cx="20268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SS flange @ CW,313 kW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D8E4852-E2FC-4F5E-B57C-74A9C66F0FB5}"/>
              </a:ext>
            </a:extLst>
          </p:cNvPr>
          <p:cNvSpPr/>
          <p:nvPr/>
        </p:nvSpPr>
        <p:spPr>
          <a:xfrm>
            <a:off x="5343069" y="3582012"/>
            <a:ext cx="20268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 flange@CW,313 kW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62ED2C4-D80D-4D94-BE7F-1F2BE5106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507" y="5375109"/>
            <a:ext cx="1302853" cy="1183871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98D4B50-7228-485E-8428-C59F4CF33F8A}"/>
              </a:ext>
            </a:extLst>
          </p:cNvPr>
          <p:cNvCxnSpPr>
            <a:cxnSpLocks/>
          </p:cNvCxnSpPr>
          <p:nvPr/>
        </p:nvCxnSpPr>
        <p:spPr>
          <a:xfrm flipV="1">
            <a:off x="5061392" y="5945626"/>
            <a:ext cx="0" cy="125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27F33078-3D87-4CC3-8A7F-936179E4777F}"/>
              </a:ext>
            </a:extLst>
          </p:cNvPr>
          <p:cNvSpPr/>
          <p:nvPr/>
        </p:nvSpPr>
        <p:spPr>
          <a:xfrm>
            <a:off x="5765807" y="5279723"/>
            <a:ext cx="1823803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RF loss is large near the gap and the 2 K heat load increased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Copper plating of the flange surface is a must to reduce rf loss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A7431AA-4BCE-4466-A335-2405F9951677}"/>
              </a:ext>
            </a:extLst>
          </p:cNvPr>
          <p:cNvSpPr/>
          <p:nvPr/>
        </p:nvSpPr>
        <p:spPr>
          <a:xfrm>
            <a:off x="4846683" y="6032875"/>
            <a:ext cx="21661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endParaRPr lang="zh-CN" alt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C69B24D-7DDD-4BE2-8FB4-B60B55556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117" y="2438276"/>
            <a:ext cx="1822304" cy="236620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0946971E-E921-445E-BE2B-7D13BC7A4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7458" y="1094422"/>
            <a:ext cx="1507134" cy="185401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2A9797E7-7AB5-4B78-98D6-2031587EA7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4217" y="1108816"/>
            <a:ext cx="1109084" cy="262414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4882BCCE-0182-4186-99BB-4AC5AF2FCD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1899" y="3865958"/>
            <a:ext cx="1291402" cy="134049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7FB0F1D4-F059-4DB0-8F6D-E46EDC08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8640" y="3233016"/>
            <a:ext cx="1923104" cy="1817193"/>
          </a:xfrm>
          <a:prstGeom prst="rect">
            <a:avLst/>
          </a:prstGeom>
        </p:spPr>
      </p:pic>
      <p:sp>
        <p:nvSpPr>
          <p:cNvPr id="66" name="矩形 65">
            <a:extLst>
              <a:ext uri="{FF2B5EF4-FFF2-40B4-BE49-F238E27FC236}">
                <a16:creationId xmlns:a16="http://schemas.microsoft.com/office/drawing/2014/main" id="{8B0901F5-3C80-4F53-8E85-D92C33FEB056}"/>
              </a:ext>
            </a:extLst>
          </p:cNvPr>
          <p:cNvSpPr/>
          <p:nvPr/>
        </p:nvSpPr>
        <p:spPr>
          <a:xfrm>
            <a:off x="8534708" y="6400413"/>
            <a:ext cx="2788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Air cooling of the outer window, 50 W/m</a:t>
            </a:r>
            <a:r>
              <a:rPr lang="en-US" altLang="zh-CN" sz="1200" baseline="30000" dirty="0"/>
              <a:t>2</a:t>
            </a:r>
            <a:endParaRPr lang="zh-CN" altLang="en-US" sz="1200" baseline="30000" dirty="0"/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CF194FBD-2F16-47FF-A1DA-B5430A7207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6292" y="5179602"/>
            <a:ext cx="2927256" cy="1184940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A48F4F0E-0BE5-4BB4-960A-5B56C2DADC17}"/>
              </a:ext>
            </a:extLst>
          </p:cNvPr>
          <p:cNvSpPr txBox="1"/>
          <p:nvPr/>
        </p:nvSpPr>
        <p:spPr>
          <a:xfrm>
            <a:off x="307384" y="1164241"/>
            <a:ext cx="7498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Evaluate cooling capacity of the thermal anchors on cryogenic lines, avoid cavity low field quench by coupler heating. Compare with helium gas cooling.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Avoid overheating of the bellow on the inner conductor.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Confirm air cooling capacity of the warm part and the window.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7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1AF84D41-2067-4671-BAAE-EA9858790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895878"/>
              </p:ext>
            </p:extLst>
          </p:nvPr>
        </p:nvGraphicFramePr>
        <p:xfrm>
          <a:off x="609600" y="1285874"/>
          <a:ext cx="10972796" cy="5165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2388784391"/>
                    </a:ext>
                  </a:extLst>
                </a:gridCol>
                <a:gridCol w="1375049">
                  <a:extLst>
                    <a:ext uri="{9D8B030D-6E8A-4147-A177-3AD203B41FA5}">
                      <a16:colId xmlns:a16="http://schemas.microsoft.com/office/drawing/2014/main" val="13741593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96290717"/>
                    </a:ext>
                  </a:extLst>
                </a:gridCol>
                <a:gridCol w="5486396">
                  <a:extLst>
                    <a:ext uri="{9D8B030D-6E8A-4147-A177-3AD203B41FA5}">
                      <a16:colId xmlns:a16="http://schemas.microsoft.com/office/drawing/2014/main" val="1587023516"/>
                    </a:ext>
                  </a:extLst>
                </a:gridCol>
              </a:tblGrid>
              <a:tr h="618930"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2115618"/>
                  </a:ext>
                </a:extLst>
              </a:tr>
              <a:tr h="145218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任务：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 MHz 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超导加速模组研制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2024-10-15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2026-05-31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模组设计评审和采购进度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（按年底前支出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1300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万倒排）：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设计评审：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日（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最迟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标前会议：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挂网招标（河南招标代理？）：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日（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最迟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月底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开标：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签合同：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第一次付款（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30%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万）：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工艺评审：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月底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第二次付款（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35%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万）：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月封账前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789656"/>
                  </a:ext>
                </a:extLst>
              </a:tr>
              <a:tr h="61893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子任务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：部件设计研制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2024-10-15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2025-09-31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639875"/>
                  </a:ext>
                </a:extLst>
              </a:tr>
              <a:tr h="61893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子任务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：腔串洁净组装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2025-10-01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2025-10-31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030538"/>
                  </a:ext>
                </a:extLst>
              </a:tr>
              <a:tr h="61893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子任务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：模组集成总装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2025-11-01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2025-12-31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374580"/>
                  </a:ext>
                </a:extLst>
              </a:tr>
              <a:tr h="61893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子任务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：模组水平测试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2026-01-01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2026-05-31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683419"/>
                  </a:ext>
                </a:extLst>
              </a:tr>
              <a:tr h="618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年底：完成设计、招标及工艺评审，开始部件加工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2024-12-31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2024-12-31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4121233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55E4CC85-62D1-45E0-9B43-AEB89B82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650 MHz </a:t>
            </a:r>
            <a:r>
              <a:rPr lang="zh-CN" altLang="en-US" dirty="0"/>
              <a:t>全尺寸超导加速模组研制进度计划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C72BA0-44BF-4239-BA34-B596737F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37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C9D407E-A7C3-4760-90CF-D2736BDE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650 MHz </a:t>
            </a:r>
            <a:r>
              <a:rPr lang="zh-CN" altLang="en-US" dirty="0"/>
              <a:t>低温恒温器设计研制进度计划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9C199B-8248-42F1-8BE0-E501B9BC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id="{A4D1BCC9-6558-4B12-806C-BBB0715DF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893844"/>
              </p:ext>
            </p:extLst>
          </p:nvPr>
        </p:nvGraphicFramePr>
        <p:xfrm>
          <a:off x="983432" y="1340769"/>
          <a:ext cx="10081119" cy="501558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81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任务名称</a:t>
                      </a:r>
                    </a:p>
                  </a:txBody>
                  <a:tcPr marL="7144" marR="7144" marT="7144" marB="714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工期</a:t>
                      </a:r>
                    </a:p>
                  </a:txBody>
                  <a:tcPr marL="7144" marR="7144" marT="7144" marB="714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开始时间</a:t>
                      </a:r>
                    </a:p>
                  </a:txBody>
                  <a:tcPr marL="7144" marR="7144" marT="7144" marB="714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完成时间</a:t>
                      </a:r>
                    </a:p>
                  </a:txBody>
                  <a:tcPr marL="7144" marR="7144" marT="7144" marB="714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结构设计初稿完成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 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个工作日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强度校核和热力学分析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个自然日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工艺评审和技术指标编写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个自然日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3622710430"/>
                  </a:ext>
                </a:extLst>
              </a:tr>
              <a:tr h="553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恒温器设计方案定稿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个自然日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marL="0" marR="0" lvl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4198357622"/>
                  </a:ext>
                </a:extLst>
              </a:tr>
              <a:tr h="5911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恒温器合同签定和技术交底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 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个自然日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恒温器零部件加工制造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关键零部件低温性能测试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个自然日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06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恒温器试装配及运输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个自然日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r>
                        <a:rPr lang="zh-CN" altLang="en-US" sz="18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23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968937C-C342-4179-A460-AA2878D1A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0" y="4365104"/>
            <a:ext cx="9660442" cy="2271898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415819D-98EC-469E-9B4B-05F4F47D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650 MHz 2-cell </a:t>
            </a:r>
            <a:r>
              <a:rPr lang="zh-CN" altLang="en-US" dirty="0"/>
              <a:t>超导腔（</a:t>
            </a:r>
            <a:r>
              <a:rPr lang="en-US" altLang="zh-CN" dirty="0"/>
              <a:t>8</a:t>
            </a:r>
            <a:r>
              <a:rPr lang="zh-CN" altLang="en-US" dirty="0"/>
              <a:t>只）研制进度计划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3FE415-370B-40FF-B92C-1893A9A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A7D9BF6-38E9-4576-B05E-DAB71CE73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42" b="30049"/>
          <a:stretch/>
        </p:blipFill>
        <p:spPr>
          <a:xfrm>
            <a:off x="1116078" y="980728"/>
            <a:ext cx="9588434" cy="316835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9D08E69-DEC1-49C1-9038-E5A45245D568}"/>
              </a:ext>
            </a:extLst>
          </p:cNvPr>
          <p:cNvSpPr/>
          <p:nvPr/>
        </p:nvSpPr>
        <p:spPr>
          <a:xfrm>
            <a:off x="8365356" y="4869159"/>
            <a:ext cx="864096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机动时间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61FDD58-5F30-485D-BF7C-7DB3067B0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526" y="1769616"/>
            <a:ext cx="1296144" cy="5647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B8BA0B1-8795-4F36-B065-70FB47B8DC49}"/>
              </a:ext>
            </a:extLst>
          </p:cNvPr>
          <p:cNvSpPr/>
          <p:nvPr/>
        </p:nvSpPr>
        <p:spPr>
          <a:xfrm>
            <a:off x="9336360" y="4869159"/>
            <a:ext cx="360040" cy="1487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腔串组装准备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3164319-4D78-4C7C-9C9B-0170697C7997}"/>
              </a:ext>
            </a:extLst>
          </p:cNvPr>
          <p:cNvSpPr/>
          <p:nvPr/>
        </p:nvSpPr>
        <p:spPr>
          <a:xfrm>
            <a:off x="9827184" y="4869159"/>
            <a:ext cx="360040" cy="1487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腔串组装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1137FAD-FDE6-4872-AE21-5951618A19D6}"/>
              </a:ext>
            </a:extLst>
          </p:cNvPr>
          <p:cNvSpPr/>
          <p:nvPr/>
        </p:nvSpPr>
        <p:spPr>
          <a:xfrm>
            <a:off x="10287773" y="4869159"/>
            <a:ext cx="360040" cy="1487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模组总装</a:t>
            </a:r>
          </a:p>
        </p:txBody>
      </p:sp>
    </p:spTree>
    <p:extLst>
      <p:ext uri="{BB962C8B-B14F-4D97-AF65-F5344CB8AC3E}">
        <p14:creationId xmlns:p14="http://schemas.microsoft.com/office/powerpoint/2010/main" val="222424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A0F4C68-CA79-43AB-B10A-68F24179A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96753"/>
            <a:ext cx="10972800" cy="504056"/>
          </a:xfrm>
        </p:spPr>
        <p:txBody>
          <a:bodyPr/>
          <a:lstStyle/>
          <a:p>
            <a:r>
              <a:rPr lang="en-US" altLang="zh-CN" sz="2000" dirty="0"/>
              <a:t>8</a:t>
            </a:r>
            <a:r>
              <a:rPr lang="zh-CN" altLang="en-US" sz="2000" dirty="0"/>
              <a:t>只耦合器，加工周期</a:t>
            </a:r>
            <a:r>
              <a:rPr lang="en-US" altLang="zh-CN" sz="2000" dirty="0"/>
              <a:t>8</a:t>
            </a:r>
            <a:r>
              <a:rPr lang="zh-CN" altLang="en-US" sz="2000" dirty="0"/>
              <a:t>个月（</a:t>
            </a:r>
            <a:r>
              <a:rPr lang="en-US" altLang="zh-CN" sz="2000" dirty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-2025</a:t>
            </a:r>
            <a:r>
              <a:rPr lang="zh-CN" altLang="en-US" sz="2000" dirty="0"/>
              <a:t>年</a:t>
            </a:r>
            <a:r>
              <a:rPr lang="en-US" altLang="zh-CN" sz="2000" dirty="0"/>
              <a:t>6</a:t>
            </a:r>
            <a:r>
              <a:rPr lang="zh-CN" altLang="en-US" sz="2000" dirty="0"/>
              <a:t>月）。老练测试</a:t>
            </a:r>
            <a:r>
              <a:rPr lang="en-US" altLang="zh-CN" sz="2000" dirty="0"/>
              <a:t>3</a:t>
            </a:r>
            <a:r>
              <a:rPr lang="zh-CN" altLang="en-US" sz="2000" dirty="0"/>
              <a:t>个月，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9</a:t>
            </a:r>
            <a:r>
              <a:rPr lang="zh-CN" altLang="en-US" sz="2000" dirty="0"/>
              <a:t>月完成。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EFF96C6-5097-4234-A497-88E81230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650 MHz </a:t>
            </a:r>
            <a:r>
              <a:rPr lang="zh-CN" altLang="en-US" dirty="0"/>
              <a:t>主耦合器（</a:t>
            </a:r>
            <a:r>
              <a:rPr lang="en-US" altLang="zh-CN" dirty="0"/>
              <a:t>8</a:t>
            </a:r>
            <a:r>
              <a:rPr lang="zh-CN" altLang="en-US" dirty="0"/>
              <a:t>只）设计研制进度计划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9F9EA6-C961-4030-ADAB-F942DDA6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8DB296C-D0BF-45B8-856F-ACDCF19B4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" t="2022"/>
          <a:stretch/>
        </p:blipFill>
        <p:spPr>
          <a:xfrm>
            <a:off x="479376" y="1916832"/>
            <a:ext cx="114029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2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65A347F-1C7B-4382-B6A8-8655BF3CB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93349"/>
            <a:ext cx="11521280" cy="5520071"/>
          </a:xfrm>
        </p:spPr>
        <p:txBody>
          <a:bodyPr>
            <a:normAutofit/>
          </a:bodyPr>
          <a:lstStyle/>
          <a:p>
            <a:pPr marL="0" indent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400" dirty="0"/>
              <a:t>已完成</a:t>
            </a:r>
            <a:r>
              <a:rPr lang="en-US" altLang="zh-CN" sz="2400" dirty="0"/>
              <a:t>650 MHz</a:t>
            </a:r>
            <a:r>
              <a:rPr lang="zh-CN" altLang="en-US" sz="2400" dirty="0"/>
              <a:t>全尺寸模组的</a:t>
            </a:r>
            <a:r>
              <a:rPr lang="zh-CN" altLang="en-US" sz="2400" b="1" dirty="0"/>
              <a:t>初版结构设计</a:t>
            </a:r>
            <a:r>
              <a:rPr lang="zh-CN" altLang="en-US" sz="2400" dirty="0"/>
              <a:t>和</a:t>
            </a:r>
            <a:r>
              <a:rPr lang="zh-CN" altLang="en-US" sz="2400" b="1" dirty="0"/>
              <a:t>低温流程设计</a:t>
            </a:r>
            <a:r>
              <a:rPr lang="zh-CN" altLang="en-US" sz="2400" dirty="0"/>
              <a:t>。后续设计工作计划：</a:t>
            </a:r>
            <a:endParaRPr lang="en-US" altLang="zh-CN" sz="2400" dirty="0"/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dirty="0"/>
              <a:t>低温流程优化（水平测试及运行），决定回气管直径及多通道管线位置。</a:t>
            </a:r>
            <a:r>
              <a:rPr lang="zh-CN" altLang="en-US" sz="2200" dirty="0">
                <a:solidFill>
                  <a:srgbClr val="FF0000"/>
                </a:solidFill>
              </a:rPr>
              <a:t>模组横向尺寸</a:t>
            </a:r>
            <a:r>
              <a:rPr lang="zh-CN" altLang="en-US" sz="2200" dirty="0"/>
              <a:t>由回气管直径和耦合器长度等决定，迭代优化中，控制目标为不大于</a:t>
            </a:r>
            <a:r>
              <a:rPr lang="en-US" altLang="zh-CN" sz="2200" dirty="0"/>
              <a:t>TDR 650 MHz</a:t>
            </a:r>
            <a:r>
              <a:rPr lang="zh-CN" altLang="en-US" sz="2200" dirty="0"/>
              <a:t>模组横向尺寸。</a:t>
            </a:r>
            <a:endParaRPr lang="en-US" altLang="zh-CN" sz="2200" dirty="0"/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dirty="0"/>
              <a:t>根据腔串的工作要求进行模组设计，包括耦合器的冷却方案、调谐器电机冷却方案、</a:t>
            </a:r>
            <a:r>
              <a:rPr lang="en-US" altLang="zh-CN" sz="2200" dirty="0"/>
              <a:t>POST</a:t>
            </a:r>
            <a:r>
              <a:rPr lang="zh-CN" altLang="en-US" sz="2200" dirty="0"/>
              <a:t>支撑件、冷屏等结构</a:t>
            </a:r>
            <a:endParaRPr lang="en-US" altLang="zh-CN" sz="2200" dirty="0"/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dirty="0"/>
              <a:t>准直方案、集成组装方案设计</a:t>
            </a:r>
            <a:endParaRPr lang="en-US" altLang="zh-CN" sz="2200" dirty="0"/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dirty="0"/>
              <a:t>强度校核分析和热力学优化设计</a:t>
            </a:r>
            <a:endParaRPr lang="en-US" altLang="zh-CN" sz="2200" dirty="0"/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dirty="0"/>
              <a:t>加工过程质量控制方案</a:t>
            </a:r>
            <a:endParaRPr lang="en-US" altLang="zh-CN" sz="2200" dirty="0"/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dirty="0"/>
              <a:t>液氮冷激测试、集成组装工装设计、水平测试方案</a:t>
            </a:r>
            <a:endParaRPr lang="en-US" altLang="zh-CN" sz="22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3F60CE3-ED0F-444B-ADC9-CB3671A2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CEPC 650 MHz </a:t>
            </a:r>
            <a:r>
              <a:rPr lang="zh-CN" altLang="en-US" sz="3200" dirty="0"/>
              <a:t>全尺寸超导加速模组总体设计和横向尺寸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409900-296C-4B35-9F88-3DCCBFC7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4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1C122D4-9897-487D-A885-AF85602F0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67" y="4809899"/>
            <a:ext cx="5080751" cy="1702697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1800" dirty="0"/>
              <a:t>Multi-channel cryogenic pipes inside the cryomodule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for TDR module connection scheme.</a:t>
            </a:r>
            <a:endParaRPr lang="zh-CN" altLang="en-US" sz="1800" dirty="0"/>
          </a:p>
          <a:p>
            <a:r>
              <a:rPr lang="en-US" altLang="zh-CN" sz="1800" dirty="0"/>
              <a:t>Modified cavity strong-back support structure for better performance (based on ADS injector 325 MHz spoke module, CEPC 650 MHz 2x2-cell test module, PIP-II 650 MHz and CSNS-II 648 MHz module).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3E0C4CC-EF5B-49B4-B209-07AFFF26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593"/>
            <a:ext cx="12192000" cy="725470"/>
          </a:xfrm>
        </p:spPr>
        <p:txBody>
          <a:bodyPr/>
          <a:lstStyle/>
          <a:p>
            <a:r>
              <a:rPr lang="en-US" altLang="zh-CN" dirty="0"/>
              <a:t>CEPC 650 MHz 6 x 2-cell</a:t>
            </a:r>
            <a:r>
              <a:rPr lang="zh-CN" altLang="en-US" dirty="0"/>
              <a:t> </a:t>
            </a:r>
            <a:r>
              <a:rPr lang="en-US" altLang="zh-CN" dirty="0"/>
              <a:t>Cryomodule Design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03C486-B4D0-46E4-B9C7-3F7882B3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AD61CDD-F5CC-4979-932A-78BD5E5C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196752"/>
            <a:ext cx="8496944" cy="18734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A77C690-14A3-41E9-BBB8-505A2DA32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3120949"/>
            <a:ext cx="9698153" cy="14374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ACC94C-4621-45A9-A3A6-90E4EB3F08E6}"/>
              </a:ext>
            </a:extLst>
          </p:cNvPr>
          <p:cNvSpPr txBox="1"/>
          <p:nvPr/>
        </p:nvSpPr>
        <p:spPr>
          <a:xfrm>
            <a:off x="313841" y="1711438"/>
            <a:ext cx="389543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</a:p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</a:p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内容占位符 3">
            <a:extLst>
              <a:ext uri="{FF2B5EF4-FFF2-40B4-BE49-F238E27FC236}">
                <a16:creationId xmlns:a16="http://schemas.microsoft.com/office/drawing/2014/main" id="{6F24546D-5D4B-453C-B709-26773BB501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74"/>
          <a:stretch/>
        </p:blipFill>
        <p:spPr>
          <a:xfrm>
            <a:off x="9864622" y="1214151"/>
            <a:ext cx="1747378" cy="1804175"/>
          </a:xfrm>
          <a:prstGeom prst="rect">
            <a:avLst/>
          </a:prstGeom>
          <a:ln w="28575">
            <a:noFill/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E56BF70-B6A6-411C-8D7E-0E76BACC7BDC}"/>
              </a:ext>
            </a:extLst>
          </p:cNvPr>
          <p:cNvSpPr txBox="1"/>
          <p:nvPr/>
        </p:nvSpPr>
        <p:spPr>
          <a:xfrm>
            <a:off x="309444" y="3501008"/>
            <a:ext cx="389543" cy="923330"/>
          </a:xfrm>
          <a:prstGeom prst="rect">
            <a:avLst/>
          </a:prstGeom>
          <a:solidFill>
            <a:srgbClr val="4D835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TDR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7292DB8-75FC-4775-BD4C-7191B77614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13" t="7974" r="23598" b="7190"/>
          <a:stretch/>
        </p:blipFill>
        <p:spPr>
          <a:xfrm>
            <a:off x="9408368" y="4757774"/>
            <a:ext cx="1786268" cy="18942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17AB831-C1BA-4BD0-9D65-DA44A59C86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t="21211" r="19740" b="25850"/>
          <a:stretch/>
        </p:blipFill>
        <p:spPr>
          <a:xfrm>
            <a:off x="5580507" y="4755433"/>
            <a:ext cx="3614830" cy="19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2678919-FF3F-4E87-8227-8F2B24E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215"/>
            <a:ext cx="12192000" cy="725470"/>
          </a:xfrm>
        </p:spPr>
        <p:txBody>
          <a:bodyPr/>
          <a:lstStyle/>
          <a:p>
            <a:r>
              <a:rPr lang="en-US" altLang="zh-CN" dirty="0"/>
              <a:t>CEPC 650 MHz 6 x 2-cell</a:t>
            </a:r>
            <a:r>
              <a:rPr lang="zh-CN" altLang="en-US" dirty="0"/>
              <a:t> </a:t>
            </a:r>
            <a:r>
              <a:rPr lang="en-US" altLang="zh-CN" dirty="0"/>
              <a:t>Cryomodule Design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F6EF28-4049-42EF-BC8E-5091656E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E54E8C-C4A5-4542-BA32-CD16E54BB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05" b="30874"/>
          <a:stretch/>
        </p:blipFill>
        <p:spPr>
          <a:xfrm>
            <a:off x="6384032" y="1202541"/>
            <a:ext cx="4896544" cy="17438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8E6274-6969-4F2A-A08B-A1E1A3E73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99" t="33657" r="12322" b="29617"/>
          <a:stretch/>
        </p:blipFill>
        <p:spPr>
          <a:xfrm>
            <a:off x="6384032" y="3046216"/>
            <a:ext cx="4896544" cy="17024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3F9D472-A901-43A9-862B-2445C5D4CE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13" t="6784"/>
          <a:stretch/>
        </p:blipFill>
        <p:spPr>
          <a:xfrm>
            <a:off x="779064" y="1202541"/>
            <a:ext cx="5040560" cy="3546080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3A83FC40-051B-4AA6-986B-97D5F4CFA508}"/>
              </a:ext>
            </a:extLst>
          </p:cNvPr>
          <p:cNvSpPr txBox="1"/>
          <p:nvPr/>
        </p:nvSpPr>
        <p:spPr>
          <a:xfrm>
            <a:off x="660401" y="4941168"/>
            <a:ext cx="954005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Cryomodule combined with multi-channel cryogenic lines:</a:t>
            </a:r>
            <a:endParaRPr lang="zh-CN" altLang="en-US" b="1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combines the features of cryomodule,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valve box and cryogenic lines (under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investigation)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Shared vacuum, make full use of space, low cost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Two 5 ~ 8 K Ø45 pipes for coupler,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two 40 ~ 70 K Ø45 pipes for thermal shield, one 2 K Ø219 GRP, 3 Bara @ 5 K Ø45 pipe for supercritical supply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6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32D6A9E-1939-4523-835E-15E90F55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650 MHz 6 x 2-cell</a:t>
            </a:r>
            <a:r>
              <a:rPr lang="zh-CN" altLang="en-US" dirty="0"/>
              <a:t> </a:t>
            </a:r>
            <a:r>
              <a:rPr lang="en-US" altLang="zh-CN" dirty="0"/>
              <a:t>Cryomodule Design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1AAF52-4718-4D8E-AF53-B71F0A2C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24269CF-482C-4DCB-81D2-02B56DB7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851466"/>
            <a:ext cx="4838712" cy="368744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AF68659-F832-448C-8EE9-6CD574853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166642"/>
            <a:ext cx="6264696" cy="297857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A623C0A-CE74-4AE7-8F31-917CC20856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6" t="14369" r="12546" b="17540"/>
          <a:stretch/>
        </p:blipFill>
        <p:spPr>
          <a:xfrm>
            <a:off x="5709865" y="4337587"/>
            <a:ext cx="1692648" cy="1338847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39C8FA10-17E6-4B02-B6BA-46AB3BFB1C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38" r="4724"/>
          <a:stretch/>
        </p:blipFill>
        <p:spPr>
          <a:xfrm>
            <a:off x="9336360" y="5185079"/>
            <a:ext cx="2215198" cy="1428145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369D6EB2-0BCA-4707-9910-DA79FE3443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60" b="83410" l="9083" r="92615"/>
                    </a14:imgEffect>
                  </a14:imgLayer>
                </a14:imgProps>
              </a:ext>
            </a:extLst>
          </a:blip>
          <a:srcRect l="11370" t="17081" r="16304" b="17862"/>
          <a:stretch/>
        </p:blipFill>
        <p:spPr>
          <a:xfrm flipH="1">
            <a:off x="551384" y="1196752"/>
            <a:ext cx="4343948" cy="247310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745F4FD9-A8D4-4B87-B25E-B230EAD714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355" b="74539" l="3003" r="92911"/>
                    </a14:imgEffect>
                  </a14:imgLayer>
                </a14:imgProps>
              </a:ext>
            </a:extLst>
          </a:blip>
          <a:srcRect l="6259" t="20581" r="7517" b="24661"/>
          <a:stretch/>
        </p:blipFill>
        <p:spPr>
          <a:xfrm>
            <a:off x="5986321" y="4388669"/>
            <a:ext cx="4838712" cy="22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50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44169</TotalTime>
  <Words>1734</Words>
  <Application>Microsoft Office PowerPoint</Application>
  <PresentationFormat>宽屏</PresentationFormat>
  <Paragraphs>375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Comic Sans MS</vt:lpstr>
      <vt:lpstr>Times New Roman</vt:lpstr>
      <vt:lpstr>Wingdings</vt:lpstr>
      <vt:lpstr>Office 主题</vt:lpstr>
      <vt:lpstr>PowerPoint 演示文稿</vt:lpstr>
      <vt:lpstr>650 MHz 全尺寸超导加速模组研制进度计划</vt:lpstr>
      <vt:lpstr>650 MHz 低温恒温器设计研制进度计划</vt:lpstr>
      <vt:lpstr>650 MHz 2-cell 超导腔（8只）研制进度计划</vt:lpstr>
      <vt:lpstr>650 MHz 主耦合器（8只）设计研制进度计划</vt:lpstr>
      <vt:lpstr>CEPC 650 MHz 全尺寸超导加速模组总体设计和横向尺寸</vt:lpstr>
      <vt:lpstr>CEPC 650 MHz 6 x 2-cell Cryomodule Design</vt:lpstr>
      <vt:lpstr>CEPC 650 MHz 6 x 2-cell Cryomodule Design</vt:lpstr>
      <vt:lpstr>CEPC 650 MHz 6 x 2-cell Cryomodule Design</vt:lpstr>
      <vt:lpstr>PID Diagram</vt:lpstr>
      <vt:lpstr>PowerPoint 演示文稿</vt:lpstr>
      <vt:lpstr>PowerPoint 演示文稿</vt:lpstr>
      <vt:lpstr>PowerPoint 演示文稿</vt:lpstr>
      <vt:lpstr>650 MHz 2-cell Tuner and Cavity EDR Design </vt:lpstr>
      <vt:lpstr>650 MHz 2-cell Cavity Fabrication </vt:lpstr>
      <vt:lpstr>650 MHz 2-cell Cavity EP and Mid-T Bake</vt:lpstr>
      <vt:lpstr>主耦合器物理设计</vt:lpstr>
      <vt:lpstr>Cooling and Heat Load of the 650 MHz Input Coupler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Jiyuan Zhai</cp:lastModifiedBy>
  <cp:revision>4166</cp:revision>
  <cp:lastPrinted>2022-11-06T05:19:21Z</cp:lastPrinted>
  <dcterms:created xsi:type="dcterms:W3CDTF">2012-09-04T11:33:36Z</dcterms:created>
  <dcterms:modified xsi:type="dcterms:W3CDTF">2024-09-26T14:05:26Z</dcterms:modified>
</cp:coreProperties>
</file>