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53" r:id="rId2"/>
    <p:sldId id="907" r:id="rId3"/>
    <p:sldId id="2170" r:id="rId4"/>
    <p:sldId id="2172" r:id="rId5"/>
    <p:sldId id="2187" r:id="rId6"/>
    <p:sldId id="2188" r:id="rId7"/>
    <p:sldId id="2189" r:id="rId8"/>
    <p:sldId id="2186" r:id="rId9"/>
    <p:sldId id="2190" r:id="rId10"/>
    <p:sldId id="2173" r:id="rId11"/>
    <p:sldId id="2175" r:id="rId12"/>
    <p:sldId id="2179" r:id="rId13"/>
    <p:sldId id="2180" r:id="rId14"/>
    <p:sldId id="2191" r:id="rId15"/>
    <p:sldId id="2181" r:id="rId16"/>
    <p:sldId id="2178" r:id="rId17"/>
    <p:sldId id="2177" r:id="rId18"/>
    <p:sldId id="2182" r:id="rId19"/>
    <p:sldId id="2174" r:id="rId20"/>
    <p:sldId id="2176" r:id="rId21"/>
    <p:sldId id="2184" r:id="rId22"/>
    <p:sldId id="2183" r:id="rId23"/>
    <p:sldId id="999" r:id="rId24"/>
    <p:sldId id="955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CC"/>
    <a:srgbClr val="6600FF"/>
    <a:srgbClr val="CC00FF"/>
    <a:srgbClr val="660066"/>
    <a:srgbClr val="FFFFFF"/>
    <a:srgbClr val="003399"/>
    <a:srgbClr val="E6E6E6"/>
    <a:srgbClr val="0070C0"/>
    <a:srgbClr val="4D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0438" autoAdjust="0"/>
  </p:normalViewPr>
  <p:slideViewPr>
    <p:cSldViewPr>
      <p:cViewPr varScale="1">
        <p:scale>
          <a:sx n="105" d="100"/>
          <a:sy n="105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22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113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208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83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036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856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179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737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82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179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0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368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364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639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529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52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77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57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4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41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1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377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标注尺寸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65CF7-0E65-4284-858A-FD3FE57A00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06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F0933-F127-482E-A217-45C0C723D2A9}" type="datetime1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10F-DCD6-4D51-A8CE-C069BB58DD70}" type="datetime1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49AC-2188-4988-BFA6-48709998488D}" type="datetime1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557F-13DF-4D66-A141-9C57F752668A}" type="datetime1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2620-97A9-43E1-A5D6-67819CEFFC3E}" type="datetime1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204001" y="2517086"/>
            <a:ext cx="11724647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C00000"/>
                </a:solidFill>
              </a:rPr>
              <a:t>CEPC </a:t>
            </a:r>
            <a:r>
              <a:rPr lang="en-US" altLang="zh-CN" sz="3200" dirty="0" smtClean="0">
                <a:solidFill>
                  <a:srgbClr val="C00000"/>
                </a:solidFill>
              </a:rPr>
              <a:t>MDI </a:t>
            </a:r>
            <a:r>
              <a:rPr lang="en-US" altLang="zh-CN" sz="3200" dirty="0" smtClean="0">
                <a:solidFill>
                  <a:srgbClr val="C00000"/>
                </a:solidFill>
              </a:rPr>
              <a:t>SC magnet </a:t>
            </a:r>
            <a:r>
              <a:rPr lang="en-US" altLang="zh-CN" sz="3200" dirty="0" smtClean="0">
                <a:solidFill>
                  <a:srgbClr val="C00000"/>
                </a:solidFill>
              </a:rPr>
              <a:t>cryostat </a:t>
            </a:r>
            <a:r>
              <a:rPr lang="en-US" altLang="zh-CN" sz="3200" dirty="0">
                <a:solidFill>
                  <a:srgbClr val="C00000"/>
                </a:solidFill>
              </a:rPr>
              <a:t>design and IR region beam </a:t>
            </a:r>
            <a:r>
              <a:rPr lang="en-US" altLang="zh-CN" sz="3200" dirty="0" smtClean="0">
                <a:solidFill>
                  <a:srgbClr val="C00000"/>
                </a:solidFill>
              </a:rPr>
              <a:t>pipes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6" y="4242209"/>
            <a:ext cx="829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Xiangzhen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Zhang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Xiaochen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Yang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5895416"/>
            <a:ext cx="4536504" cy="859223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0BA2667-53D2-4A7E-83C9-664E725EF84D}"/>
              </a:ext>
            </a:extLst>
          </p:cNvPr>
          <p:cNvSpPr/>
          <p:nvPr/>
        </p:nvSpPr>
        <p:spPr>
          <a:xfrm>
            <a:off x="191344" y="58986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Cryogenics Group, Accelerator Research Center  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Institute of High Energy Physics(IHEP)  </a:t>
            </a:r>
            <a:endParaRPr lang="en-US" altLang="zh-CN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79976" y="498087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2024.09.27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57"/>
    </mc:Choice>
    <mc:Fallback xmlns="">
      <p:transition spd="slow" advTm="1387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776812" y="134758"/>
            <a:ext cx="719647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Temperature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field of beam pipes 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5BDBBC07-1846-4024-A002-0F49A11DBCB9}"/>
              </a:ext>
            </a:extLst>
          </p:cNvPr>
          <p:cNvSpPr/>
          <p:nvPr/>
        </p:nvSpPr>
        <p:spPr>
          <a:xfrm>
            <a:off x="8900115" y="650656"/>
            <a:ext cx="2510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uan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Ji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1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Yudong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Liu </a:t>
            </a:r>
            <a:endParaRPr lang="zh-CN" altLang="en-US" sz="1200" b="1" dirty="0"/>
          </a:p>
        </p:txBody>
      </p:sp>
      <p:pic>
        <p:nvPicPr>
          <p:cNvPr id="44" name="图片 9">
            <a:extLst>
              <a:ext uri="{FF2B5EF4-FFF2-40B4-BE49-F238E27FC236}">
                <a16:creationId xmlns:a16="http://schemas.microsoft.com/office/drawing/2014/main" xmlns="" id="{FB594DA1-E149-1549-52B0-931AB7B10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" t="-108" r="28282" b="22054"/>
          <a:stretch/>
        </p:blipFill>
        <p:spPr bwMode="auto">
          <a:xfrm>
            <a:off x="5867760" y="1412776"/>
            <a:ext cx="5487621" cy="4213381"/>
          </a:xfrm>
          <a:prstGeom prst="rect">
            <a:avLst/>
          </a:prstGeom>
        </p:spPr>
      </p:pic>
      <p:sp>
        <p:nvSpPr>
          <p:cNvPr id="45" name="文本框 10">
            <a:extLst>
              <a:ext uri="{FF2B5EF4-FFF2-40B4-BE49-F238E27FC236}">
                <a16:creationId xmlns:a16="http://schemas.microsoft.com/office/drawing/2014/main" xmlns="" id="{D584EFA0-B744-7498-0887-6B2C93A01A03}"/>
              </a:ext>
            </a:extLst>
          </p:cNvPr>
          <p:cNvSpPr>
            <a:spLocks/>
          </p:cNvSpPr>
          <p:nvPr/>
        </p:nvSpPr>
        <p:spPr bwMode="auto">
          <a:xfrm>
            <a:off x="439615" y="1301262"/>
            <a:ext cx="5440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右图为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高能所刘瑜冬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老师提供的热量，单边总热量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455.4W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计算时考虑余量，按单边总热量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600W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计，即各处热量乘以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1.31747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0" name="表格 2">
            <a:extLst>
              <a:ext uri="{FF2B5EF4-FFF2-40B4-BE49-F238E27FC236}">
                <a16:creationId xmlns:a16="http://schemas.microsoft.com/office/drawing/2014/main" xmlns="" id="{8E266677-BD71-13F8-02A7-F59D2ABD2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67540"/>
              </p:ext>
            </p:extLst>
          </p:nvPr>
        </p:nvGraphicFramePr>
        <p:xfrm>
          <a:off x="439615" y="3733800"/>
          <a:ext cx="5097096" cy="1703070"/>
        </p:xfrm>
        <a:graphic>
          <a:graphicData uri="http://schemas.openxmlformats.org/drawingml/2006/table">
            <a:tbl>
              <a:tblPr/>
              <a:tblGrid>
                <a:gridCol w="951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4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3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sz="1800" u="none" strike="noStrike" dirty="0"/>
                        <a:t>位置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sz="1800" u="none" strike="noStrike" dirty="0"/>
                        <a:t>单边总量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sz="1800" u="none" strike="noStrike"/>
                        <a:t>两边总量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sz="1800" u="none" strike="noStrike"/>
                        <a:t>面积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CN" sz="1800" u="none" strike="noStrike"/>
                        <a:t>热流密度</a:t>
                      </a:r>
                      <a:endParaRPr lang="zh-CN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W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W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m2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W/cm2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0~80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72.85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145.70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0.0100519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1.449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80~175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38.58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77.15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0.0119348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0.646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2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175~700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488.57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977.15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0.0843314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u="none" strike="noStrike"/>
                        <a:t>1.159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zh-CN" sz="1800" u="none" strike="noStrike" dirty="0"/>
                        <a:t>全部合计</a:t>
                      </a:r>
                      <a:endParaRPr lang="zh-CN" sz="1800" b="0" i="0" u="none" strike="noStrike" dirty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  <a:endParaRPr lang="zh-CN" altLang="en-US" sz="1800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zh-CN" sz="1800" b="0" i="0" u="none" strike="noStrike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zh-CN" sz="1800" b="0" i="0" u="none" strike="noStrike" dirty="0">
                        <a:solidFill>
                          <a:srgbClr val="000000"/>
                        </a:solidFill>
                        <a:latin typeface="等线"/>
                        <a:ea typeface="等线"/>
                      </a:endParaRPr>
                    </a:p>
                  </a:txBody>
                  <a:tcPr marL="9525" marR="9525" marT="9525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0013BBB9-C8D7-6E1D-72FA-AC6CA056108F}"/>
              </a:ext>
            </a:extLst>
          </p:cNvPr>
          <p:cNvSpPr txBox="1"/>
          <p:nvPr/>
        </p:nvSpPr>
        <p:spPr>
          <a:xfrm>
            <a:off x="2087916" y="321051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束流管热量加载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20336" y="266776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IP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附近束流管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7445456-C028-502D-7173-3AE347E19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1" t="13950" r="112" b="6050"/>
          <a:stretch/>
        </p:blipFill>
        <p:spPr>
          <a:xfrm>
            <a:off x="381000" y="1119079"/>
            <a:ext cx="8388779" cy="15498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282712D-0185-2ACD-3BD3-14286C690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1" y="1126411"/>
            <a:ext cx="1586336" cy="10947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AE098CB-71A9-DFF2-256E-424A2022941E}"/>
              </a:ext>
            </a:extLst>
          </p:cNvPr>
          <p:cNvSpPr txBox="1"/>
          <p:nvPr/>
        </p:nvSpPr>
        <p:spPr>
          <a:xfrm>
            <a:off x="1170463" y="2898758"/>
            <a:ext cx="25157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外延铝管：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个进口，</a:t>
            </a:r>
            <a:r>
              <a:rPr lang="en-US" altLang="zh-CN" dirty="0"/>
              <a:t>2</a:t>
            </a:r>
            <a:r>
              <a:rPr lang="zh-CN" altLang="en-US" dirty="0"/>
              <a:t>个出口</a:t>
            </a:r>
            <a:endParaRPr lang="en-US" altLang="zh-CN" dirty="0"/>
          </a:p>
          <a:p>
            <a:r>
              <a:rPr lang="zh-CN" altLang="en-US" dirty="0"/>
              <a:t>冷却介质：水</a:t>
            </a:r>
            <a:endParaRPr lang="en-US" altLang="zh-CN" dirty="0"/>
          </a:p>
          <a:p>
            <a:r>
              <a:rPr lang="zh-CN" altLang="en-US" dirty="0"/>
              <a:t>入口温度：</a:t>
            </a:r>
            <a:r>
              <a:rPr lang="en-US" altLang="zh-CN" dirty="0"/>
              <a:t>16</a:t>
            </a:r>
            <a:r>
              <a:rPr lang="zh-CN" altLang="en-US" dirty="0"/>
              <a:t>℃</a:t>
            </a:r>
            <a:endParaRPr lang="en-US" altLang="zh-CN" dirty="0"/>
          </a:p>
          <a:p>
            <a:r>
              <a:rPr lang="zh-CN" altLang="en-US" dirty="0"/>
              <a:t>入口流速：</a:t>
            </a:r>
            <a:r>
              <a:rPr lang="en-US" altLang="zh-CN" dirty="0"/>
              <a:t>1m/s (3.4L/min)</a:t>
            </a:r>
          </a:p>
          <a:p>
            <a:r>
              <a:rPr lang="zh-CN" altLang="en-US" dirty="0"/>
              <a:t>湍流，下进上出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A05C64B-30A3-1B34-C423-1D856ADB8475}"/>
              </a:ext>
            </a:extLst>
          </p:cNvPr>
          <p:cNvSpPr txBox="1"/>
          <p:nvPr/>
        </p:nvSpPr>
        <p:spPr>
          <a:xfrm>
            <a:off x="4384873" y="2655216"/>
            <a:ext cx="2710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中心铍管：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个进口，</a:t>
            </a:r>
            <a:r>
              <a:rPr lang="en-US" altLang="zh-CN" dirty="0"/>
              <a:t>4</a:t>
            </a:r>
            <a:r>
              <a:rPr lang="zh-CN" altLang="en-US" dirty="0"/>
              <a:t>个出口</a:t>
            </a:r>
            <a:endParaRPr lang="en-US" altLang="zh-CN" dirty="0"/>
          </a:p>
          <a:p>
            <a:r>
              <a:rPr lang="zh-CN" altLang="en-US" dirty="0"/>
              <a:t>冷却介质：水或</a:t>
            </a:r>
            <a:r>
              <a:rPr lang="en-US" altLang="zh-CN" dirty="0"/>
              <a:t>1</a:t>
            </a:r>
            <a:r>
              <a:rPr lang="zh-CN" altLang="en-US" dirty="0"/>
              <a:t>号电火花油</a:t>
            </a:r>
            <a:endParaRPr lang="en-US" altLang="zh-CN" dirty="0"/>
          </a:p>
          <a:p>
            <a:r>
              <a:rPr lang="zh-CN" altLang="en-US" dirty="0"/>
              <a:t>入口温度：</a:t>
            </a:r>
            <a:r>
              <a:rPr lang="en-US" altLang="zh-CN" dirty="0"/>
              <a:t>16</a:t>
            </a:r>
            <a:r>
              <a:rPr lang="zh-CN" altLang="en-US" dirty="0"/>
              <a:t>℃</a:t>
            </a:r>
            <a:endParaRPr lang="en-US" altLang="zh-CN" dirty="0"/>
          </a:p>
          <a:p>
            <a:r>
              <a:rPr lang="zh-CN" altLang="en-US" dirty="0"/>
              <a:t>入口流速：</a:t>
            </a:r>
            <a:r>
              <a:rPr lang="en-US" altLang="zh-CN" dirty="0"/>
              <a:t>0.8m/s (1.1L/min)</a:t>
            </a:r>
          </a:p>
          <a:p>
            <a:r>
              <a:rPr lang="zh-CN" altLang="en-US" dirty="0"/>
              <a:t>层流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14DBACAF-E8EC-802E-8A51-AB052D7EEBB9}"/>
              </a:ext>
            </a:extLst>
          </p:cNvPr>
          <p:cNvSpPr txBox="1"/>
          <p:nvPr/>
        </p:nvSpPr>
        <p:spPr>
          <a:xfrm>
            <a:off x="8248651" y="3326016"/>
            <a:ext cx="3002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换热要求：外铍管温度小于</a:t>
            </a:r>
            <a:r>
              <a:rPr lang="en-US" altLang="zh-CN" dirty="0">
                <a:solidFill>
                  <a:srgbClr val="FF0000"/>
                </a:solidFill>
              </a:rPr>
              <a:t>20</a:t>
            </a:r>
            <a:r>
              <a:rPr lang="zh-CN" altLang="en-US" dirty="0">
                <a:solidFill>
                  <a:srgbClr val="FF0000"/>
                </a:solidFill>
              </a:rPr>
              <a:t>℃</a:t>
            </a:r>
            <a:endParaRPr lang="en-US" altLang="zh-CN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A9BD2D62-4E30-F310-C494-D8B563AEC928}"/>
              </a:ext>
            </a:extLst>
          </p:cNvPr>
          <p:cNvCxnSpPr>
            <a:cxnSpLocks/>
          </p:cNvCxnSpPr>
          <p:nvPr/>
        </p:nvCxnSpPr>
        <p:spPr>
          <a:xfrm>
            <a:off x="3429001" y="1844380"/>
            <a:ext cx="500694" cy="24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2423D0F2-7E78-65B7-2D47-2498137EE4FF}"/>
              </a:ext>
            </a:extLst>
          </p:cNvPr>
          <p:cNvCxnSpPr>
            <a:cxnSpLocks/>
          </p:cNvCxnSpPr>
          <p:nvPr/>
        </p:nvCxnSpPr>
        <p:spPr>
          <a:xfrm flipV="1">
            <a:off x="4191001" y="1791458"/>
            <a:ext cx="1121758" cy="52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C8498881-DCCD-12A5-E527-CF24D8BB4B55}"/>
              </a:ext>
            </a:extLst>
          </p:cNvPr>
          <p:cNvCxnSpPr>
            <a:cxnSpLocks/>
          </p:cNvCxnSpPr>
          <p:nvPr/>
        </p:nvCxnSpPr>
        <p:spPr>
          <a:xfrm flipV="1">
            <a:off x="5538883" y="1704767"/>
            <a:ext cx="548192" cy="41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0384A53D-BC1F-DD69-4F6D-88CE901B3D2D}"/>
              </a:ext>
            </a:extLst>
          </p:cNvPr>
          <p:cNvCxnSpPr>
            <a:cxnSpLocks/>
          </p:cNvCxnSpPr>
          <p:nvPr/>
        </p:nvCxnSpPr>
        <p:spPr>
          <a:xfrm flipV="1">
            <a:off x="9890963" y="1883808"/>
            <a:ext cx="328185" cy="666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659C39E8-4B5E-DE08-FF8A-D03123FC9EA7}"/>
              </a:ext>
            </a:extLst>
          </p:cNvPr>
          <p:cNvCxnSpPr>
            <a:cxnSpLocks/>
          </p:cNvCxnSpPr>
          <p:nvPr/>
        </p:nvCxnSpPr>
        <p:spPr>
          <a:xfrm flipH="1">
            <a:off x="10327682" y="1411413"/>
            <a:ext cx="35519" cy="250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01887BE4-792B-7ACA-4BAB-9E3494AFD0C0}"/>
              </a:ext>
            </a:extLst>
          </p:cNvPr>
          <p:cNvCxnSpPr>
            <a:cxnSpLocks/>
          </p:cNvCxnSpPr>
          <p:nvPr/>
        </p:nvCxnSpPr>
        <p:spPr>
          <a:xfrm flipV="1">
            <a:off x="11125201" y="2196957"/>
            <a:ext cx="395505" cy="819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FBBF5627-AE48-C8C6-234F-EB75DF2DD1CE}"/>
              </a:ext>
            </a:extLst>
          </p:cNvPr>
          <p:cNvCxnSpPr>
            <a:cxnSpLocks/>
          </p:cNvCxnSpPr>
          <p:nvPr/>
        </p:nvCxnSpPr>
        <p:spPr>
          <a:xfrm flipH="1">
            <a:off x="11656419" y="1707680"/>
            <a:ext cx="35519" cy="250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7AA5362B-E0E0-0AAA-8CC3-9F2D1BE3F392}"/>
              </a:ext>
            </a:extLst>
          </p:cNvPr>
          <p:cNvCxnSpPr>
            <a:cxnSpLocks/>
          </p:cNvCxnSpPr>
          <p:nvPr/>
        </p:nvCxnSpPr>
        <p:spPr>
          <a:xfrm flipH="1" flipV="1">
            <a:off x="1438921" y="2003562"/>
            <a:ext cx="8880" cy="122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2B693710-D175-CE22-4BEF-8C8A444EA506}"/>
              </a:ext>
            </a:extLst>
          </p:cNvPr>
          <p:cNvCxnSpPr>
            <a:cxnSpLocks/>
          </p:cNvCxnSpPr>
          <p:nvPr/>
        </p:nvCxnSpPr>
        <p:spPr>
          <a:xfrm flipV="1">
            <a:off x="1369487" y="1859189"/>
            <a:ext cx="203828" cy="50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78449656-B82B-FA04-1513-4102A350D472}"/>
              </a:ext>
            </a:extLst>
          </p:cNvPr>
          <p:cNvCxnSpPr>
            <a:cxnSpLocks/>
          </p:cNvCxnSpPr>
          <p:nvPr/>
        </p:nvCxnSpPr>
        <p:spPr>
          <a:xfrm>
            <a:off x="1548564" y="2479450"/>
            <a:ext cx="67320" cy="96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23EDB5D0-ABCE-CF11-67C5-DDB2E3D12172}"/>
              </a:ext>
            </a:extLst>
          </p:cNvPr>
          <p:cNvCxnSpPr>
            <a:cxnSpLocks/>
          </p:cNvCxnSpPr>
          <p:nvPr/>
        </p:nvCxnSpPr>
        <p:spPr>
          <a:xfrm flipH="1">
            <a:off x="1826888" y="2622385"/>
            <a:ext cx="25405" cy="30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DACCEF2C-513C-A9AC-4F54-E61FF3CCC0AA}"/>
              </a:ext>
            </a:extLst>
          </p:cNvPr>
          <p:cNvSpPr txBox="1"/>
          <p:nvPr/>
        </p:nvSpPr>
        <p:spPr>
          <a:xfrm>
            <a:off x="1548564" y="1610530"/>
            <a:ext cx="31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9345ADEE-8A4F-1132-7ADA-FA04285BBEE3}"/>
              </a:ext>
            </a:extLst>
          </p:cNvPr>
          <p:cNvSpPr txBox="1"/>
          <p:nvPr/>
        </p:nvSpPr>
        <p:spPr>
          <a:xfrm>
            <a:off x="1809978" y="2470550"/>
            <a:ext cx="36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/>
              <a:t>’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DBA28FAD-22FE-0CAF-A9B0-AAD1CC81A53A}"/>
              </a:ext>
            </a:extLst>
          </p:cNvPr>
          <p:cNvSpPr txBox="1"/>
          <p:nvPr/>
        </p:nvSpPr>
        <p:spPr>
          <a:xfrm>
            <a:off x="10458467" y="2594463"/>
            <a:ext cx="984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A-A</a:t>
            </a:r>
            <a:r>
              <a:rPr lang="en-US" altLang="zh-CN" dirty="0"/>
              <a:t>’</a:t>
            </a:r>
            <a:r>
              <a:rPr lang="zh-CN" altLang="en-US" dirty="0"/>
              <a:t>剖面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00436771-4E11-3D32-9392-0D87B09E4DAF}"/>
              </a:ext>
            </a:extLst>
          </p:cNvPr>
          <p:cNvCxnSpPr>
            <a:cxnSpLocks/>
          </p:cNvCxnSpPr>
          <p:nvPr/>
        </p:nvCxnSpPr>
        <p:spPr>
          <a:xfrm>
            <a:off x="7772401" y="1288348"/>
            <a:ext cx="403921" cy="176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FF746A2A-F815-F9D1-7A00-4B076CBDC5B9}"/>
              </a:ext>
            </a:extLst>
          </p:cNvPr>
          <p:cNvSpPr txBox="1"/>
          <p:nvPr/>
        </p:nvSpPr>
        <p:spPr>
          <a:xfrm>
            <a:off x="7095765" y="1072780"/>
            <a:ext cx="79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铍板</a:t>
            </a:r>
          </a:p>
        </p:txBody>
      </p:sp>
      <p:pic>
        <p:nvPicPr>
          <p:cNvPr id="29" name="图片 8">
            <a:extLst>
              <a:ext uri="{FF2B5EF4-FFF2-40B4-BE49-F238E27FC236}">
                <a16:creationId xmlns:a16="http://schemas.microsoft.com/office/drawing/2014/main" xmlns="" id="{4D86BC97-E1C3-5173-B520-02B157311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38698" y="4402064"/>
            <a:ext cx="6475638" cy="2130923"/>
          </a:xfrm>
          <a:prstGeom prst="rect">
            <a:avLst/>
          </a:prstGeom>
        </p:spPr>
      </p:pic>
      <p:pic>
        <p:nvPicPr>
          <p:cNvPr id="30" name="图片 14">
            <a:extLst>
              <a:ext uri="{FF2B5EF4-FFF2-40B4-BE49-F238E27FC236}">
                <a16:creationId xmlns:a16="http://schemas.microsoft.com/office/drawing/2014/main" xmlns="" id="{6486A5F2-D320-4292-D713-A1C708981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20917486">
            <a:off x="598294" y="5402149"/>
            <a:ext cx="3498530" cy="445267"/>
          </a:xfrm>
          <a:prstGeom prst="rect">
            <a:avLst/>
          </a:prstGeom>
        </p:spPr>
      </p:pic>
      <p:pic>
        <p:nvPicPr>
          <p:cNvPr id="31" name="图片 15">
            <a:extLst>
              <a:ext uri="{FF2B5EF4-FFF2-40B4-BE49-F238E27FC236}">
                <a16:creationId xmlns:a16="http://schemas.microsoft.com/office/drawing/2014/main" xmlns="" id="{7268DA5C-8F17-45B6-2B4C-61EF64D0C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20924147">
            <a:off x="7590548" y="5404549"/>
            <a:ext cx="3498530" cy="445996"/>
          </a:xfrm>
          <a:prstGeom prst="rect">
            <a:avLst/>
          </a:prstGeom>
        </p:spPr>
      </p:pic>
      <p:sp>
        <p:nvSpPr>
          <p:cNvPr id="32" name="文本框 24">
            <a:extLst>
              <a:ext uri="{FF2B5EF4-FFF2-40B4-BE49-F238E27FC236}">
                <a16:creationId xmlns:a16="http://schemas.microsoft.com/office/drawing/2014/main" xmlns="" id="{3B38F1EB-0577-527A-0B50-0B191AFFC36E}"/>
              </a:ext>
            </a:extLst>
          </p:cNvPr>
          <p:cNvSpPr/>
          <p:nvPr/>
        </p:nvSpPr>
        <p:spPr bwMode="auto">
          <a:xfrm rot="20940001">
            <a:off x="8848907" y="5635637"/>
            <a:ext cx="147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冷却介质</a:t>
            </a:r>
            <a:r>
              <a:rPr 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 : </a:t>
            </a:r>
            <a:r>
              <a:rPr lang="zh-CN" alt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水</a:t>
            </a:r>
            <a:endParaRPr lang="zh-CN" sz="2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3" name="矩形 6">
            <a:extLst>
              <a:ext uri="{FF2B5EF4-FFF2-40B4-BE49-F238E27FC236}">
                <a16:creationId xmlns:a16="http://schemas.microsoft.com/office/drawing/2014/main" xmlns="" id="{019E57AE-84BC-5EBB-B483-AEB189624B8B}"/>
              </a:ext>
            </a:extLst>
          </p:cNvPr>
          <p:cNvSpPr/>
          <p:nvPr/>
        </p:nvSpPr>
        <p:spPr bwMode="auto">
          <a:xfrm rot="20760000">
            <a:off x="5153547" y="617236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/>
              <a:t>束流管整体温度分布</a:t>
            </a:r>
            <a:endParaRPr lang="zh-CN" dirty="0"/>
          </a:p>
        </p:txBody>
      </p:sp>
      <p:sp>
        <p:nvSpPr>
          <p:cNvPr id="34" name="文本框 7">
            <a:extLst>
              <a:ext uri="{FF2B5EF4-FFF2-40B4-BE49-F238E27FC236}">
                <a16:creationId xmlns:a16="http://schemas.microsoft.com/office/drawing/2014/main" xmlns="" id="{C9071255-49A3-F0E2-78DB-C8B44931DA78}"/>
              </a:ext>
            </a:extLst>
          </p:cNvPr>
          <p:cNvSpPr/>
          <p:nvPr/>
        </p:nvSpPr>
        <p:spPr bwMode="auto">
          <a:xfrm rot="20760000">
            <a:off x="6410906" y="4283354"/>
            <a:ext cx="138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Times New Roman"/>
                <a:cs typeface="Times New Roman"/>
              </a:rPr>
              <a:t>最高温度位置</a:t>
            </a:r>
            <a:endParaRPr lang="zh-CN" baseline="-25000" dirty="0">
              <a:latin typeface="Times New Roman"/>
              <a:cs typeface="Times New Roman"/>
            </a:endParaRPr>
          </a:p>
        </p:txBody>
      </p:sp>
      <p:sp>
        <p:nvSpPr>
          <p:cNvPr id="35" name="文本框 11">
            <a:extLst>
              <a:ext uri="{FF2B5EF4-FFF2-40B4-BE49-F238E27FC236}">
                <a16:creationId xmlns:a16="http://schemas.microsoft.com/office/drawing/2014/main" xmlns="" id="{FBF66722-CDB9-3843-316A-0B22F61B6204}"/>
              </a:ext>
            </a:extLst>
          </p:cNvPr>
          <p:cNvSpPr/>
          <p:nvPr/>
        </p:nvSpPr>
        <p:spPr bwMode="auto">
          <a:xfrm>
            <a:off x="686986" y="6282704"/>
            <a:ext cx="165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Times New Roman"/>
                <a:cs typeface="Times New Roman"/>
              </a:rPr>
              <a:t>最高温度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31.1℃</a:t>
            </a:r>
            <a:endParaRPr lang="zh-CN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文本框 30">
            <a:extLst>
              <a:ext uri="{FF2B5EF4-FFF2-40B4-BE49-F238E27FC236}">
                <a16:creationId xmlns:a16="http://schemas.microsoft.com/office/drawing/2014/main" xmlns="" id="{2AB6987D-59E2-9D0E-27EC-0258E29F5D25}"/>
              </a:ext>
            </a:extLst>
          </p:cNvPr>
          <p:cNvSpPr/>
          <p:nvPr/>
        </p:nvSpPr>
        <p:spPr bwMode="auto">
          <a:xfrm>
            <a:off x="10528542" y="6051764"/>
            <a:ext cx="165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Times New Roman"/>
                <a:cs typeface="Times New Roman"/>
              </a:rPr>
              <a:t>最高温度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>
                <a:solidFill>
                  <a:srgbClr val="0070C0"/>
                </a:solidFill>
                <a:latin typeface="Times New Roman"/>
                <a:cs typeface="Times New Roman"/>
              </a:rPr>
              <a:t>26.7℃</a:t>
            </a:r>
            <a:endParaRPr lang="zh-CN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cxnSp>
        <p:nvCxnSpPr>
          <p:cNvPr id="37" name="直接箭头连接符 35">
            <a:extLst>
              <a:ext uri="{FF2B5EF4-FFF2-40B4-BE49-F238E27FC236}">
                <a16:creationId xmlns:a16="http://schemas.microsoft.com/office/drawing/2014/main" xmlns="" id="{70066FF6-8F59-3C21-E922-E94FCDC6B37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082656" y="6051764"/>
            <a:ext cx="212028" cy="25241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5">
            <a:extLst>
              <a:ext uri="{FF2B5EF4-FFF2-40B4-BE49-F238E27FC236}">
                <a16:creationId xmlns:a16="http://schemas.microsoft.com/office/drawing/2014/main" xmlns="" id="{5E5EAA55-98B0-BE0F-6FA3-3768CF33B8A4}"/>
              </a:ext>
            </a:extLst>
          </p:cNvPr>
          <p:cNvCxnSpPr>
            <a:cxnSpLocks/>
          </p:cNvCxnSpPr>
          <p:nvPr/>
        </p:nvCxnSpPr>
        <p:spPr bwMode="auto">
          <a:xfrm flipV="1">
            <a:off x="1618130" y="6163704"/>
            <a:ext cx="294074" cy="13035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4">
            <a:extLst>
              <a:ext uri="{FF2B5EF4-FFF2-40B4-BE49-F238E27FC236}">
                <a16:creationId xmlns:a16="http://schemas.microsoft.com/office/drawing/2014/main" xmlns="" id="{E7CA9485-ED78-D635-18A5-127B9F0F2E87}"/>
              </a:ext>
            </a:extLst>
          </p:cNvPr>
          <p:cNvSpPr/>
          <p:nvPr/>
        </p:nvSpPr>
        <p:spPr bwMode="auto">
          <a:xfrm rot="20880002">
            <a:off x="1393300" y="4764708"/>
            <a:ext cx="1415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冷却介质</a:t>
            </a:r>
            <a:r>
              <a:rPr 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: </a:t>
            </a:r>
            <a:r>
              <a:rPr lang="zh-CN" altLang="en-US" sz="2000" dirty="0">
                <a:solidFill>
                  <a:srgbClr val="0070C0"/>
                </a:solidFill>
                <a:latin typeface="Times New Roman"/>
                <a:cs typeface="Times New Roman"/>
              </a:rPr>
              <a:t>油</a:t>
            </a:r>
            <a:endParaRPr lang="zh-CN" sz="2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cxnSp>
        <p:nvCxnSpPr>
          <p:cNvPr id="40" name="直接箭头连接符 38">
            <a:extLst>
              <a:ext uri="{FF2B5EF4-FFF2-40B4-BE49-F238E27FC236}">
                <a16:creationId xmlns:a16="http://schemas.microsoft.com/office/drawing/2014/main" xmlns="" id="{38B47AFB-9D76-2CCF-53E3-B6F56229B516}"/>
              </a:ext>
            </a:extLst>
          </p:cNvPr>
          <p:cNvCxnSpPr>
            <a:cxnSpLocks/>
          </p:cNvCxnSpPr>
          <p:nvPr/>
        </p:nvCxnSpPr>
        <p:spPr bwMode="auto">
          <a:xfrm>
            <a:off x="7407238" y="4816206"/>
            <a:ext cx="270697" cy="156446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9120336" y="266776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IP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附近束流管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  <p:sp>
        <p:nvSpPr>
          <p:cNvPr id="56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776812" y="134758"/>
            <a:ext cx="719647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Temperature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field of beam pipes </a:t>
            </a:r>
          </a:p>
        </p:txBody>
      </p:sp>
    </p:spTree>
    <p:extLst>
      <p:ext uri="{BB962C8B-B14F-4D97-AF65-F5344CB8AC3E}">
        <p14:creationId xmlns:p14="http://schemas.microsoft.com/office/powerpoint/2010/main" val="30926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6"/>
          <p:cNvSpPr/>
          <p:nvPr/>
        </p:nvSpPr>
        <p:spPr bwMode="auto">
          <a:xfrm>
            <a:off x="1967953" y="137160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冷却介质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: </a:t>
            </a:r>
            <a:r>
              <a:rPr lang="zh-CN" alt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油</a:t>
            </a:r>
            <a:endParaRPr lang="zh-CN" sz="2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2" name="文本框 7"/>
          <p:cNvSpPr/>
          <p:nvPr/>
        </p:nvSpPr>
        <p:spPr bwMode="auto">
          <a:xfrm>
            <a:off x="8394382" y="137160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冷却介质</a:t>
            </a:r>
            <a:r>
              <a:rPr 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 : </a:t>
            </a:r>
            <a:r>
              <a:rPr lang="zh-CN" altLang="en-US" sz="2400" dirty="0">
                <a:solidFill>
                  <a:srgbClr val="0070C0"/>
                </a:solidFill>
                <a:latin typeface="Times New Roman"/>
                <a:cs typeface="Times New Roman"/>
              </a:rPr>
              <a:t>水</a:t>
            </a:r>
            <a:endParaRPr lang="zh-CN" sz="2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3" name="图片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68867" y="2223138"/>
            <a:ext cx="4394483" cy="1080000"/>
          </a:xfrm>
          <a:prstGeom prst="rect">
            <a:avLst/>
          </a:prstGeom>
        </p:spPr>
      </p:pic>
      <p:pic>
        <p:nvPicPr>
          <p:cNvPr id="34" name="图片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9589" y="2223138"/>
            <a:ext cx="4606154" cy="10800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07417" y="3785344"/>
            <a:ext cx="2310498" cy="396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787605" y="4216856"/>
            <a:ext cx="2330310" cy="396000"/>
          </a:xfrm>
          <a:prstGeom prst="rect">
            <a:avLst/>
          </a:prstGeom>
        </p:spPr>
      </p:pic>
      <p:pic>
        <p:nvPicPr>
          <p:cNvPr id="37" name="图片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214108" y="3785344"/>
            <a:ext cx="2304000" cy="348575"/>
          </a:xfrm>
          <a:prstGeom prst="rect">
            <a:avLst/>
          </a:prstGeom>
        </p:spPr>
      </p:pic>
      <p:pic>
        <p:nvPicPr>
          <p:cNvPr id="38" name="图片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058417" y="4267690"/>
            <a:ext cx="2562058" cy="348575"/>
          </a:xfrm>
          <a:prstGeom prst="rect">
            <a:avLst/>
          </a:prstGeom>
        </p:spPr>
      </p:pic>
      <p:sp>
        <p:nvSpPr>
          <p:cNvPr id="39" name="矩形 17"/>
          <p:cNvSpPr/>
          <p:nvPr/>
        </p:nvSpPr>
        <p:spPr bwMode="auto">
          <a:xfrm>
            <a:off x="1990223" y="466355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/>
              <a:t>外铍管温度云图</a:t>
            </a:r>
            <a:endParaRPr lang="zh-CN" dirty="0"/>
          </a:p>
        </p:txBody>
      </p:sp>
      <p:sp>
        <p:nvSpPr>
          <p:cNvPr id="40" name="矩形 21"/>
          <p:cNvSpPr/>
          <p:nvPr/>
        </p:nvSpPr>
        <p:spPr bwMode="auto">
          <a:xfrm>
            <a:off x="8475333" y="466355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/>
              <a:t>外铍管温度云图</a:t>
            </a:r>
            <a:endParaRPr lang="zh-CN" dirty="0"/>
          </a:p>
        </p:txBody>
      </p:sp>
      <p:sp>
        <p:nvSpPr>
          <p:cNvPr id="41" name="矩形 22"/>
          <p:cNvSpPr/>
          <p:nvPr/>
        </p:nvSpPr>
        <p:spPr bwMode="auto">
          <a:xfrm>
            <a:off x="2407866" y="3111245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>
                <a:solidFill>
                  <a:srgbClr val="FF0000"/>
                </a:solidFill>
                <a:latin typeface="Times New Roman"/>
                <a:cs typeface="Times New Roman"/>
              </a:rPr>
              <a:t>t=2.4 ℃</a:t>
            </a:r>
            <a:endParaRPr lang="zh-CN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2" name="矩形 23"/>
          <p:cNvSpPr/>
          <p:nvPr/>
        </p:nvSpPr>
        <p:spPr bwMode="auto">
          <a:xfrm>
            <a:off x="2262795" y="3402678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>
                <a:solidFill>
                  <a:srgbClr val="FF0000"/>
                </a:solidFill>
                <a:latin typeface="Times New Roman"/>
                <a:cs typeface="Times New Roman"/>
              </a:rPr>
              <a:t>P=37.3 kPa</a:t>
            </a:r>
            <a:endParaRPr lang="zh-CN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3" name="矩形 24"/>
          <p:cNvSpPr/>
          <p:nvPr/>
        </p:nvSpPr>
        <p:spPr bwMode="auto">
          <a:xfrm>
            <a:off x="8811057" y="3109721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>
                <a:solidFill>
                  <a:srgbClr val="0070C0"/>
                </a:solidFill>
                <a:latin typeface="Times New Roman"/>
                <a:cs typeface="Times New Roman"/>
              </a:rPr>
              <a:t>Δ</a:t>
            </a:r>
            <a:r>
              <a:rPr lang="en-US">
                <a:solidFill>
                  <a:srgbClr val="0070C0"/>
                </a:solidFill>
                <a:latin typeface="Times New Roman"/>
                <a:cs typeface="Times New Roman"/>
              </a:rPr>
              <a:t>t=1.0 ℃</a:t>
            </a:r>
            <a:endParaRPr lang="zh-CN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4" name="矩形 25"/>
          <p:cNvSpPr/>
          <p:nvPr/>
        </p:nvSpPr>
        <p:spPr bwMode="auto">
          <a:xfrm>
            <a:off x="8723693" y="3398043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>
                <a:solidFill>
                  <a:srgbClr val="0070C0"/>
                </a:solidFill>
                <a:latin typeface="Times New Roman"/>
                <a:cs typeface="Times New Roman"/>
              </a:rPr>
              <a:t>Δ</a:t>
            </a:r>
            <a:r>
              <a:rPr lang="en-US">
                <a:solidFill>
                  <a:srgbClr val="0070C0"/>
                </a:solidFill>
                <a:latin typeface="Times New Roman"/>
                <a:cs typeface="Times New Roman"/>
              </a:rPr>
              <a:t>P=  21kPa</a:t>
            </a:r>
            <a:endParaRPr lang="zh-CN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cxnSp>
        <p:nvCxnSpPr>
          <p:cNvPr id="45" name="直接连接符 11"/>
          <p:cNvCxnSpPr>
            <a:cxnSpLocks/>
          </p:cNvCxnSpPr>
          <p:nvPr/>
        </p:nvCxnSpPr>
        <p:spPr bwMode="auto">
          <a:xfrm flipV="1">
            <a:off x="1903433" y="3221707"/>
            <a:ext cx="0" cy="51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18"/>
          <p:cNvCxnSpPr>
            <a:cxnSpLocks/>
          </p:cNvCxnSpPr>
          <p:nvPr/>
        </p:nvCxnSpPr>
        <p:spPr bwMode="auto">
          <a:xfrm flipV="1">
            <a:off x="3999998" y="3221707"/>
            <a:ext cx="0" cy="51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26"/>
          <p:cNvCxnSpPr>
            <a:cxnSpLocks/>
          </p:cNvCxnSpPr>
          <p:nvPr/>
        </p:nvCxnSpPr>
        <p:spPr bwMode="auto">
          <a:xfrm flipV="1">
            <a:off x="8320594" y="3221707"/>
            <a:ext cx="0" cy="51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27"/>
          <p:cNvCxnSpPr>
            <a:cxnSpLocks/>
          </p:cNvCxnSpPr>
          <p:nvPr/>
        </p:nvCxnSpPr>
        <p:spPr bwMode="auto">
          <a:xfrm flipV="1">
            <a:off x="10417158" y="3221707"/>
            <a:ext cx="0" cy="51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"/>
          <p:cNvSpPr/>
          <p:nvPr/>
        </p:nvSpPr>
        <p:spPr bwMode="auto">
          <a:xfrm>
            <a:off x="4946721" y="350834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latin typeface="Times New Roman"/>
                <a:cs typeface="Times New Roman"/>
              </a:rPr>
              <a:t>连接处</a:t>
            </a:r>
            <a:endParaRPr lang="zh-CN" dirty="0">
              <a:latin typeface="Times New Roman"/>
              <a:cs typeface="Times New Roman"/>
            </a:endParaRPr>
          </a:p>
        </p:txBody>
      </p:sp>
      <p:cxnSp>
        <p:nvCxnSpPr>
          <p:cNvPr id="50" name="直接箭头连接符 35"/>
          <p:cNvCxnSpPr>
            <a:cxnSpLocks/>
          </p:cNvCxnSpPr>
          <p:nvPr/>
        </p:nvCxnSpPr>
        <p:spPr bwMode="auto">
          <a:xfrm flipH="1" flipV="1">
            <a:off x="5007830" y="3221707"/>
            <a:ext cx="366518" cy="34648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CA5F1368-3BCE-0BD5-C26A-455588D8E897}"/>
              </a:ext>
            </a:extLst>
          </p:cNvPr>
          <p:cNvSpPr txBox="1"/>
          <p:nvPr/>
        </p:nvSpPr>
        <p:spPr bwMode="auto">
          <a:xfrm>
            <a:off x="1643975" y="5365764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CC"/>
                </a:solidFill>
              </a:rPr>
              <a:t>油冷：温度满足要求！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61A4CBBF-3321-4502-E7A5-A8DB604535E2}"/>
              </a:ext>
            </a:extLst>
          </p:cNvPr>
          <p:cNvSpPr txBox="1"/>
          <p:nvPr/>
        </p:nvSpPr>
        <p:spPr bwMode="auto">
          <a:xfrm>
            <a:off x="8214108" y="538076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00CC"/>
                </a:solidFill>
              </a:rPr>
              <a:t>水冷：温度满足要求！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5578269E-61D8-1756-F4C3-D92C926703C0}"/>
              </a:ext>
            </a:extLst>
          </p:cNvPr>
          <p:cNvSpPr txBox="1"/>
          <p:nvPr/>
        </p:nvSpPr>
        <p:spPr bwMode="auto">
          <a:xfrm>
            <a:off x="4800600" y="596917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采用水冷效果更好！</a:t>
            </a:r>
          </a:p>
        </p:txBody>
      </p:sp>
      <p:sp>
        <p:nvSpPr>
          <p:cNvPr id="54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776812" y="134758"/>
            <a:ext cx="719647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Temperature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field of beam pipes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120336" y="266776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IP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附近束流管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10628" y="5362922"/>
            <a:ext cx="4457615" cy="3240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46030" y="1228833"/>
            <a:ext cx="3739835" cy="2457823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971800" y="4758363"/>
            <a:ext cx="3935272" cy="504000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83072" y="5787481"/>
            <a:ext cx="3924000" cy="521839"/>
          </a:xfrm>
          <a:prstGeom prst="rect">
            <a:avLst/>
          </a:prstGeom>
        </p:spPr>
      </p:pic>
      <p:grpSp>
        <p:nvGrpSpPr>
          <p:cNvPr id="8" name="组合 10"/>
          <p:cNvGrpSpPr/>
          <p:nvPr/>
        </p:nvGrpSpPr>
        <p:grpSpPr bwMode="auto">
          <a:xfrm>
            <a:off x="762000" y="1479511"/>
            <a:ext cx="4113412" cy="1794168"/>
            <a:chOff x="6226393" y="3742516"/>
            <a:chExt cx="4953441" cy="1857375"/>
          </a:xfrm>
        </p:grpSpPr>
        <p:pic>
          <p:nvPicPr>
            <p:cNvPr id="9" name="图片 11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6912634" y="3742516"/>
              <a:ext cx="4267200" cy="1857375"/>
            </a:xfrm>
            <a:prstGeom prst="rect">
              <a:avLst/>
            </a:prstGeom>
          </p:spPr>
        </p:pic>
        <p:pic>
          <p:nvPicPr>
            <p:cNvPr id="10" name="图片 12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 rot="20620881">
              <a:off x="6226393" y="4188916"/>
              <a:ext cx="3810001" cy="485775"/>
            </a:xfrm>
            <a:prstGeom prst="rect">
              <a:avLst/>
            </a:prstGeom>
          </p:spPr>
        </p:pic>
      </p:grpSp>
      <p:sp>
        <p:nvSpPr>
          <p:cNvPr id="11" name="矩形 13"/>
          <p:cNvSpPr/>
          <p:nvPr/>
        </p:nvSpPr>
        <p:spPr bwMode="auto">
          <a:xfrm>
            <a:off x="7434432" y="465074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/>
                <a:cs typeface="Times New Roman"/>
              </a:rPr>
              <a:t>上铍板温度</a:t>
            </a:r>
            <a:endParaRPr lang="zh-CN" sz="2400" dirty="0">
              <a:latin typeface="Times New Roman"/>
              <a:cs typeface="Times New Roman"/>
            </a:endParaRPr>
          </a:p>
        </p:txBody>
      </p:sp>
      <p:sp>
        <p:nvSpPr>
          <p:cNvPr id="12" name="矩形 14"/>
          <p:cNvSpPr/>
          <p:nvPr/>
        </p:nvSpPr>
        <p:spPr bwMode="auto">
          <a:xfrm>
            <a:off x="7434432" y="584765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Times New Roman"/>
                <a:cs typeface="Times New Roman"/>
              </a:rPr>
              <a:t>下铍板温度</a:t>
            </a:r>
            <a:endParaRPr lang="zh-CN" sz="2400" dirty="0">
              <a:latin typeface="Times New Roman"/>
              <a:cs typeface="Times New Roman"/>
            </a:endParaRPr>
          </a:p>
        </p:txBody>
      </p:sp>
      <p:sp>
        <p:nvSpPr>
          <p:cNvPr id="13" name="文本框 15"/>
          <p:cNvSpPr/>
          <p:nvPr/>
        </p:nvSpPr>
        <p:spPr bwMode="auto">
          <a:xfrm>
            <a:off x="7515011" y="53411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Times New Roman"/>
                <a:cs typeface="Times New Roman"/>
              </a:rPr>
              <a:t>铍板温度云图</a:t>
            </a:r>
            <a:endParaRPr lang="zh-CN" dirty="0">
              <a:latin typeface="Times New Roman"/>
              <a:cs typeface="Times New Roman"/>
            </a:endParaRPr>
          </a:p>
        </p:txBody>
      </p:sp>
      <p:sp>
        <p:nvSpPr>
          <p:cNvPr id="14" name="文本框 16"/>
          <p:cNvSpPr/>
          <p:nvPr/>
        </p:nvSpPr>
        <p:spPr bwMode="auto">
          <a:xfrm>
            <a:off x="6554861" y="3834058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latin typeface="Times New Roman"/>
                <a:cs typeface="Times New Roman"/>
              </a:rPr>
              <a:t>外延铝管截面温度云图</a:t>
            </a:r>
            <a:r>
              <a:rPr lang="en-US" dirty="0">
                <a:latin typeface="Times New Roman"/>
                <a:cs typeface="Times New Roman"/>
              </a:rPr>
              <a:t>(x=585mm)</a:t>
            </a:r>
            <a:endParaRPr lang="zh-CN" dirty="0">
              <a:latin typeface="Times New Roman"/>
              <a:cs typeface="Times New Roman"/>
            </a:endParaRPr>
          </a:p>
        </p:txBody>
      </p:sp>
      <p:sp>
        <p:nvSpPr>
          <p:cNvPr id="15" name="矩形 17"/>
          <p:cNvSpPr/>
          <p:nvPr/>
        </p:nvSpPr>
        <p:spPr bwMode="auto">
          <a:xfrm>
            <a:off x="1940284" y="336592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/>
              <a:t>外延铝管温度云图</a:t>
            </a:r>
            <a:endParaRPr lang="zh-CN" dirty="0"/>
          </a:p>
        </p:txBody>
      </p:sp>
      <p:sp>
        <p:nvSpPr>
          <p:cNvPr id="16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776812" y="134758"/>
            <a:ext cx="719647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Temperature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field of beam pipes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120336" y="266776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IP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附近束流管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xmlns="" id="{1D48AF81-3FAA-41EA-8AD1-8D53ACADFB90}"/>
              </a:ext>
            </a:extLst>
          </p:cNvPr>
          <p:cNvSpPr txBox="1">
            <a:spLocks/>
          </p:cNvSpPr>
          <p:nvPr/>
        </p:nvSpPr>
        <p:spPr>
          <a:xfrm>
            <a:off x="722968" y="1124744"/>
            <a:ext cx="7173232" cy="765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热负荷：</a:t>
            </a:r>
            <a:r>
              <a:rPr lang="en-US" altLang="zh-CN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内容占位符 3">
            <a:extLst>
              <a:ext uri="{FF2B5EF4-FFF2-40B4-BE49-F238E27FC236}">
                <a16:creationId xmlns:a16="http://schemas.microsoft.com/office/drawing/2014/main" xmlns="" id="{F2809838-0B6F-425A-A9B6-19C4D82940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282237"/>
              </p:ext>
            </p:extLst>
          </p:nvPr>
        </p:nvGraphicFramePr>
        <p:xfrm>
          <a:off x="623392" y="1893443"/>
          <a:ext cx="10729192" cy="4487882"/>
        </p:xfrm>
        <a:graphic>
          <a:graphicData uri="http://schemas.openxmlformats.org/drawingml/2006/table">
            <a:tbl>
              <a:tblPr firstRow="1" bandRow="1"/>
              <a:tblGrid>
                <a:gridCol w="2230960">
                  <a:extLst>
                    <a:ext uri="{9D8B030D-6E8A-4147-A177-3AD203B41FA5}">
                      <a16:colId xmlns:a16="http://schemas.microsoft.com/office/drawing/2014/main" xmlns="" val="1856930886"/>
                    </a:ext>
                  </a:extLst>
                </a:gridCol>
                <a:gridCol w="1050947">
                  <a:extLst>
                    <a:ext uri="{9D8B030D-6E8A-4147-A177-3AD203B41FA5}">
                      <a16:colId xmlns:a16="http://schemas.microsoft.com/office/drawing/2014/main" xmlns="" val="137130417"/>
                    </a:ext>
                  </a:extLst>
                </a:gridCol>
                <a:gridCol w="1954395">
                  <a:extLst>
                    <a:ext uri="{9D8B030D-6E8A-4147-A177-3AD203B41FA5}">
                      <a16:colId xmlns:a16="http://schemas.microsoft.com/office/drawing/2014/main" xmlns="" val="1412789722"/>
                    </a:ext>
                  </a:extLst>
                </a:gridCol>
                <a:gridCol w="967978">
                  <a:extLst>
                    <a:ext uri="{9D8B030D-6E8A-4147-A177-3AD203B41FA5}">
                      <a16:colId xmlns:a16="http://schemas.microsoft.com/office/drawing/2014/main" xmlns="" val="4205481339"/>
                    </a:ext>
                  </a:extLst>
                </a:gridCol>
                <a:gridCol w="1806893">
                  <a:extLst>
                    <a:ext uri="{9D8B030D-6E8A-4147-A177-3AD203B41FA5}">
                      <a16:colId xmlns:a16="http://schemas.microsoft.com/office/drawing/2014/main" xmlns="" val="1923305117"/>
                    </a:ext>
                  </a:extLst>
                </a:gridCol>
                <a:gridCol w="910784">
                  <a:extLst>
                    <a:ext uri="{9D8B030D-6E8A-4147-A177-3AD203B41FA5}">
                      <a16:colId xmlns:a16="http://schemas.microsoft.com/office/drawing/2014/main" xmlns="" val="4163525536"/>
                    </a:ext>
                  </a:extLst>
                </a:gridCol>
                <a:gridCol w="1807235">
                  <a:extLst>
                    <a:ext uri="{9D8B030D-6E8A-4147-A177-3AD203B41FA5}">
                      <a16:colId xmlns:a16="http://schemas.microsoft.com/office/drawing/2014/main" xmlns="" val="810914888"/>
                    </a:ext>
                  </a:extLst>
                </a:gridCol>
              </a:tblGrid>
              <a:tr h="379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zh-CN" altLang="en-US" sz="180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ttbar</a:t>
                      </a:r>
                      <a:endParaRPr lang="zh-CN" altLang="en-US" sz="1800" b="1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Higgs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800" b="1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Z</a:t>
                      </a:r>
                      <a:endParaRPr lang="zh-CN" altLang="en-US" sz="1800" b="1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3173019"/>
                  </a:ext>
                </a:extLst>
              </a:tr>
              <a:tr h="537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heat load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average power density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heat load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average power density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heat load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average power density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2407417"/>
                  </a:ext>
                </a:extLst>
              </a:tr>
              <a:tr h="352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0~780mm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4333021"/>
                  </a:ext>
                </a:extLst>
              </a:tr>
              <a:tr h="352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780mm~805mm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11.88W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132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23.04W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256W/cm</a:t>
                      </a:r>
                      <a:r>
                        <a:rPr lang="en-US" altLang="zh-CN" sz="1400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11.8W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131.1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0378466"/>
                  </a:ext>
                </a:extLst>
              </a:tr>
              <a:tr h="352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805mm~855mm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27.53W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152.9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53.39W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296.6W/cm</a:t>
                      </a:r>
                      <a:r>
                        <a:rPr lang="en-US" altLang="zh-CN" sz="1400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27.4W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152.2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9060840"/>
                  </a:ext>
                </a:extLst>
              </a:tr>
              <a:tr h="564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855mm~1.9m(Q1a</a:t>
                      </a:r>
                      <a:r>
                        <a:rPr lang="en-US" altLang="zh-C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entrance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2.22W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0.59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4.32W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1.15W/cm</a:t>
                      </a:r>
                      <a:r>
                        <a:rPr lang="en-US" altLang="zh-CN" sz="1400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2.2W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0.59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469654"/>
                  </a:ext>
                </a:extLst>
              </a:tr>
              <a:tr h="537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Q1a</a:t>
                      </a:r>
                      <a:r>
                        <a:rPr lang="zh-CN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1900-3110</a:t>
                      </a:r>
                      <a:r>
                        <a:rPr lang="zh-CN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r>
                        <a:rPr lang="en-US" altLang="zh-C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1210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1.69W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0.38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3.28W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0.75W/cm</a:t>
                      </a:r>
                      <a:r>
                        <a:rPr lang="en-US" altLang="zh-CN" sz="1400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1.68W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0.38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207545"/>
                  </a:ext>
                </a:extLst>
              </a:tr>
              <a:tr h="352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Q1a~Q1b</a:t>
                      </a:r>
                      <a:r>
                        <a:rPr lang="zh-CN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3110-3190</a:t>
                      </a:r>
                      <a:r>
                        <a:rPr lang="zh-CN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11.8W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40.97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22.92W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79.58W/cm</a:t>
                      </a:r>
                      <a:r>
                        <a:rPr lang="en-US" altLang="zh-CN" sz="1400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11.75W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40.8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0816490"/>
                  </a:ext>
                </a:extLst>
              </a:tr>
              <a:tr h="352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Q1b</a:t>
                      </a:r>
                      <a:r>
                        <a:rPr lang="zh-CN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3190-4400</a:t>
                      </a:r>
                      <a:r>
                        <a:rPr lang="zh-CN" alt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2.04W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0.47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3.96W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0.91W/cm</a:t>
                      </a:r>
                      <a:r>
                        <a:rPr lang="en-US" altLang="zh-CN" sz="1400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2.03W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0.47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7301732"/>
                  </a:ext>
                </a:extLst>
              </a:tr>
              <a:tr h="352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Q1b~Q2(4400-4700)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36.6W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33.9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71.04W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65.8W/cm</a:t>
                      </a:r>
                      <a:r>
                        <a:rPr lang="en-US" altLang="zh-CN" sz="1400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36.4W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33.7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8258882"/>
                  </a:ext>
                </a:extLst>
              </a:tr>
              <a:tr h="352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Q2(4700-5900)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3.74W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0.69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7.26W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1.34W/cm</a:t>
                      </a:r>
                      <a:r>
                        <a:rPr lang="en-US" altLang="zh-CN" sz="1400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3.72W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0.69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W/cm</a:t>
                      </a:r>
                      <a:r>
                        <a:rPr lang="en-US" altLang="zh-CN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400" b="0" dirty="0"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799934"/>
                  </a:ext>
                </a:extLst>
              </a:tr>
            </a:tbl>
          </a:graphicData>
        </a:graphic>
      </p:graphicFrame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776812" y="134758"/>
            <a:ext cx="719647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Temperature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field of beam pipes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20336" y="266776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恒温器处束流管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776012" y="994472"/>
            <a:ext cx="8992396" cy="77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热负荷：</a:t>
            </a:r>
            <a:r>
              <a:rPr lang="en-US" altLang="zh-CN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&amp; Resistance wall</a:t>
            </a:r>
            <a:endParaRPr lang="zh-CN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32944"/>
              </p:ext>
            </p:extLst>
          </p:nvPr>
        </p:nvGraphicFramePr>
        <p:xfrm>
          <a:off x="623392" y="1772817"/>
          <a:ext cx="11017223" cy="4794840"/>
        </p:xfrm>
        <a:graphic>
          <a:graphicData uri="http://schemas.openxmlformats.org/drawingml/2006/table">
            <a:tbl>
              <a:tblPr firstRow="1" bandRow="1"/>
              <a:tblGrid>
                <a:gridCol w="2097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35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83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086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08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Start-end</a:t>
                      </a:r>
                      <a:r>
                        <a:rPr lang="zh-CN" alt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r>
                        <a:rPr lang="zh-CN" altLang="en-US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Length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Higgs(w)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(w/cm</a:t>
                      </a:r>
                      <a:r>
                        <a:rPr lang="en-US" altLang="zh-CN" sz="1600" baseline="30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CN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(w)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(w/cm</a:t>
                      </a:r>
                      <a:r>
                        <a:rPr lang="en-US" altLang="zh-CN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Z(w)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(w/cm</a:t>
                      </a:r>
                      <a:r>
                        <a:rPr lang="en-US" altLang="zh-CN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ttbar</a:t>
                      </a:r>
                      <a:r>
                        <a:rPr lang="zh-CN" alt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zh-CN" alt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en-US" altLang="zh-CN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(w/cm</a:t>
                      </a:r>
                      <a:r>
                        <a:rPr lang="en-US" altLang="zh-CN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pipe (w) 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0-85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 &amp; 0.021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5.587 &amp; 0.105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55.295 &amp; 1.35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 &amp; 0.005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  <a:r>
                        <a:rPr lang="en-US" altLang="zh-CN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pipe transition(w)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85-180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 &amp; 0.01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2.950 &amp; 0.049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29.280 &amp; 0.491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0.172 &amp; 0.007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pipe (w)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180-655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6.99 &amp; 0.017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34.48 &amp; 0.085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341.562 &amp; 0.83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1.958 &amp; 0.005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655-700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 &amp; 0.015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 &amp; 0.071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29.28 &amp; 0.701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0.172 &amp; 0.004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RVC  bellow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700-780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&amp; 0.007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2.532 &amp; 0.034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25.002 &amp; 0.337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 &amp; 0.002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8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on Y-crotch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780-805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 &amp; 0.007</a:t>
                      </a:r>
                      <a:endParaRPr lang="en-US" altLang="zh-CN" sz="16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0.785 &amp; 0.032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7.822 &amp; 0.316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 &amp; 0.002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8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Y- crotch (w)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805-855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 &amp; 0.005</a:t>
                      </a:r>
                      <a:endParaRPr lang="en-US" altLang="zh-CN" sz="16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1.572 &amp; 0.024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15.626 &amp; 0.241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0.091 &amp; 0.002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Quadrupole pipe(w)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855-1100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1.58 &amp; 0.005</a:t>
                      </a:r>
                      <a:endParaRPr lang="en-US" altLang="zh-CN" sz="16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7.735 &amp; 0.024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75.594&amp; 0.24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0.434 &amp; 0.002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4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0-1100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 &amp;0.011</a:t>
                      </a:r>
                      <a:endParaRPr lang="en-US" altLang="zh-CN" sz="16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58.594 &amp;0.056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580.46  &amp; 0.56 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3.331 &amp; 0.003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776812" y="134758"/>
            <a:ext cx="719647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Temperature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field of beam pipes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20336" y="266776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恒温器处束流管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916832"/>
            <a:ext cx="11550020" cy="4790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549" y="1133602"/>
            <a:ext cx="2503614" cy="2315716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839416" y="5045536"/>
            <a:ext cx="0" cy="5040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271464" y="4874400"/>
            <a:ext cx="0" cy="5040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553183" y="4514483"/>
            <a:ext cx="0" cy="5040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223792" y="3989408"/>
            <a:ext cx="0" cy="5040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735960" y="3549008"/>
            <a:ext cx="0" cy="5040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7104112" y="3132968"/>
            <a:ext cx="0" cy="5040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8472264" y="2708920"/>
            <a:ext cx="0" cy="5040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0200456" y="2204864"/>
            <a:ext cx="0" cy="5040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箭头 11"/>
          <p:cNvSpPr/>
          <p:nvPr/>
        </p:nvSpPr>
        <p:spPr>
          <a:xfrm rot="10800000">
            <a:off x="5003805" y="2208097"/>
            <a:ext cx="572490" cy="200887"/>
          </a:xfrm>
          <a:prstGeom prst="rightArrow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 rot="15066919">
            <a:off x="1202733" y="5933550"/>
            <a:ext cx="438438" cy="222356"/>
          </a:xfrm>
          <a:prstGeom prst="rightArrow">
            <a:avLst>
              <a:gd name="adj1" fmla="val 50000"/>
              <a:gd name="adj2" fmla="val 81661"/>
            </a:avLst>
          </a:prstGeom>
          <a:solidFill>
            <a:srgbClr val="0000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5666850" y="1902828"/>
            <a:ext cx="131908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水冷管道</a:t>
            </a:r>
            <a:endParaRPr lang="en-US" altLang="zh-CN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6151651" y="4787895"/>
            <a:ext cx="40480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水冷：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1.5m/s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2mm*10mm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流道；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℃（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289K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32060" y="4689734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W/cm</a:t>
            </a:r>
            <a:r>
              <a:rPr lang="en-US" altLang="zh-CN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61836" y="4358165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296.6 W/cm</a:t>
            </a:r>
            <a:r>
              <a:rPr lang="en-US" altLang="zh-CN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22249" y="4059555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W/cm</a:t>
            </a:r>
            <a:r>
              <a:rPr lang="en-US" altLang="zh-CN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81563" y="3616370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0.75 W/cm</a:t>
            </a:r>
            <a:r>
              <a:rPr lang="en-US" altLang="zh-CN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31313" y="3267692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79.58 W/cm</a:t>
            </a:r>
            <a:r>
              <a:rPr lang="en-US" altLang="zh-CN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17866" y="2763636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0.91 W/cm</a:t>
            </a:r>
            <a:r>
              <a:rPr lang="en-US" altLang="zh-CN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786018" y="2357072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65.8 W/cm</a:t>
            </a:r>
            <a:r>
              <a:rPr lang="en-US" altLang="zh-CN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514210" y="1798444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1.34 W/cm</a:t>
            </a:r>
            <a:r>
              <a:rPr lang="en-US" altLang="zh-CN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3863752" y="2326716"/>
            <a:ext cx="563989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716815" y="1889552"/>
            <a:ext cx="2332327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辐射光（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Higgs</a:t>
            </a:r>
            <a:r>
              <a:rPr lang="zh-CN" altLang="en-US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）：</a:t>
            </a:r>
            <a:endParaRPr lang="en-US" altLang="zh-CN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作用宽度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0.36mm</a:t>
            </a:r>
          </a:p>
        </p:txBody>
      </p:sp>
      <p:sp>
        <p:nvSpPr>
          <p:cNvPr id="39" name="矩形 38"/>
          <p:cNvSpPr/>
          <p:nvPr/>
        </p:nvSpPr>
        <p:spPr>
          <a:xfrm rot="20518619">
            <a:off x="11181" y="5850362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780mm--</a:t>
            </a:r>
            <a:endParaRPr lang="zh-CN" altLang="en-US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 rot="20518619">
            <a:off x="10603059" y="2081655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-- 6200mm</a:t>
            </a:r>
            <a:endParaRPr lang="zh-CN" altLang="en-US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84633" y="1097192"/>
            <a:ext cx="2169675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计算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边界条件</a:t>
            </a:r>
            <a:endParaRPr lang="en-US" altLang="zh-CN" sz="20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83788" y="298579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Q1a~Q1b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924887" y="329193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Q1a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817149" y="249252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Q1b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926340" y="211946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Q1b~Q2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954233" y="1488306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47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776812" y="134758"/>
            <a:ext cx="719647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Temperature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field of beam pipes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1672159" y="5745397"/>
            <a:ext cx="131908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入口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右箭头 36"/>
          <p:cNvSpPr/>
          <p:nvPr/>
        </p:nvSpPr>
        <p:spPr>
          <a:xfrm rot="4626889">
            <a:off x="11497403" y="2797988"/>
            <a:ext cx="438438" cy="222356"/>
          </a:xfrm>
          <a:prstGeom prst="rightArrow">
            <a:avLst>
              <a:gd name="adj1" fmla="val 50000"/>
              <a:gd name="adj2" fmla="val 81661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11437156" y="3161662"/>
            <a:ext cx="682351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出口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 flipV="1">
            <a:off x="5641486" y="4193237"/>
            <a:ext cx="1552759" cy="48877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9120336" y="266776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恒温器处束流管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191344" y="1167413"/>
            <a:ext cx="1814187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真空盒温度</a:t>
            </a:r>
            <a:endParaRPr lang="en-US" altLang="zh-CN" sz="20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1145900"/>
            <a:ext cx="4481083" cy="24271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62" y="3969867"/>
            <a:ext cx="2504041" cy="2065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68" y="3969867"/>
            <a:ext cx="2717503" cy="22761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2264" y="3429000"/>
            <a:ext cx="3537775" cy="26473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4272" y="1603594"/>
            <a:ext cx="3039392" cy="10764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223792" y="2420888"/>
            <a:ext cx="576064" cy="6102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57418" y="2074429"/>
            <a:ext cx="576064" cy="6102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022559" y="1629078"/>
            <a:ext cx="576064" cy="61021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3735445" y="3191820"/>
            <a:ext cx="488347" cy="576064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640557" y="2756751"/>
            <a:ext cx="167411" cy="1213116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7356140" y="2336390"/>
            <a:ext cx="2042845" cy="174068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8249036" y="3995438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780-805mm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805-855mm</a:t>
            </a:r>
            <a:endParaRPr lang="zh-CN" altLang="en-US" sz="2000" dirty="0"/>
          </a:p>
        </p:txBody>
      </p:sp>
      <p:sp>
        <p:nvSpPr>
          <p:cNvPr id="27" name="文本框 26"/>
          <p:cNvSpPr txBox="1"/>
          <p:nvPr/>
        </p:nvSpPr>
        <p:spPr>
          <a:xfrm>
            <a:off x="4583832" y="3969867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Q1a~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Q1b 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</p:txBody>
      </p:sp>
      <p:sp>
        <p:nvSpPr>
          <p:cNvPr id="28" name="文本框 27"/>
          <p:cNvSpPr txBox="1"/>
          <p:nvPr/>
        </p:nvSpPr>
        <p:spPr>
          <a:xfrm>
            <a:off x="579568" y="3969867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Q1b~ Q2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</p:txBody>
      </p:sp>
      <p:sp>
        <p:nvSpPr>
          <p:cNvPr id="29" name="文本框 28"/>
          <p:cNvSpPr txBox="1"/>
          <p:nvPr/>
        </p:nvSpPr>
        <p:spPr>
          <a:xfrm>
            <a:off x="9160329" y="2877936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Thermal </a:t>
            </a:r>
            <a:r>
              <a:rPr lang="zh-CN" altLang="en-US" dirty="0" smtClean="0"/>
              <a:t>校核计算（</a:t>
            </a:r>
            <a:r>
              <a:rPr lang="en-US" altLang="zh-CN" dirty="0" smtClean="0"/>
              <a:t>315K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0" name="矩形 17"/>
          <p:cNvSpPr/>
          <p:nvPr/>
        </p:nvSpPr>
        <p:spPr bwMode="auto">
          <a:xfrm>
            <a:off x="4881188" y="620462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 smtClean="0"/>
              <a:t>温度</a:t>
            </a:r>
            <a:r>
              <a:rPr lang="zh-CN" altLang="en-US" b="1" dirty="0"/>
              <a:t>云图</a:t>
            </a:r>
            <a:endParaRPr lang="zh-CN" b="1" dirty="0"/>
          </a:p>
        </p:txBody>
      </p:sp>
      <p:sp>
        <p:nvSpPr>
          <p:cNvPr id="31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776812" y="134758"/>
            <a:ext cx="719647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Temperature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field of beam pipes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120336" y="266776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恒温器处束流管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1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628800"/>
            <a:ext cx="7551436" cy="4826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4" y="1844824"/>
            <a:ext cx="3240360" cy="297325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191344" y="1052736"/>
            <a:ext cx="1814187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水冷速度场</a:t>
            </a:r>
            <a:endParaRPr lang="en-US" altLang="zh-CN" sz="20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5120443" y="4941168"/>
            <a:ext cx="33518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中心水流速度在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2.1m/s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压差损失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1.5bar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2711624" y="2872545"/>
            <a:ext cx="2332327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冷却水速度场</a:t>
            </a:r>
            <a:endParaRPr lang="en-US" altLang="zh-CN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9480376" y="4846949"/>
            <a:ext cx="2332327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冷却水截面速度</a:t>
            </a:r>
            <a:endParaRPr lang="en-US" altLang="zh-CN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776812" y="134758"/>
            <a:ext cx="719647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Temperature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field of beam pipes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20336" y="266776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恒温器处束流管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24384" y="972062"/>
            <a:ext cx="11832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沿程的温度场分布，几个位置温度升高较明显；</a:t>
            </a:r>
            <a:r>
              <a:rPr lang="zh-CN" altLang="en-US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真空盒温度，最高</a:t>
            </a: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313K</a:t>
            </a:r>
            <a:r>
              <a:rPr lang="zh-CN" altLang="en-US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r>
              <a:rPr lang="zh-CN" altLang="en-US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℃），冷却水温度，最高</a:t>
            </a: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293K</a:t>
            </a:r>
            <a:r>
              <a:rPr lang="zh-CN" altLang="en-US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，出口</a:t>
            </a:r>
            <a:r>
              <a:rPr lang="en-US" altLang="zh-CN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291K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36" y="1413116"/>
            <a:ext cx="8583808" cy="2729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79" y="4129852"/>
            <a:ext cx="8588602" cy="261151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1A4CBBF-3321-4502-E7A5-A8DB604535E2}"/>
              </a:ext>
            </a:extLst>
          </p:cNvPr>
          <p:cNvSpPr txBox="1"/>
          <p:nvPr/>
        </p:nvSpPr>
        <p:spPr bwMode="auto">
          <a:xfrm>
            <a:off x="9480376" y="3754646"/>
            <a:ext cx="265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水冷：温度满足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要求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zh-CN" altLang="en-US" sz="2000" b="1" dirty="0" smtClean="0">
                <a:solidFill>
                  <a:srgbClr val="C00000"/>
                </a:solidFill>
              </a:rPr>
              <a:t>温升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~1.5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℃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.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52358" y="2264742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6600FF"/>
                </a:solidFill>
              </a:rPr>
              <a:t>780-805mm</a:t>
            </a:r>
            <a:r>
              <a:rPr lang="zh-CN" altLang="en-US" dirty="0" smtClean="0">
                <a:solidFill>
                  <a:srgbClr val="6600FF"/>
                </a:solidFill>
              </a:rPr>
              <a:t>；</a:t>
            </a:r>
            <a:endParaRPr lang="en-US" altLang="zh-CN" dirty="0" smtClean="0">
              <a:solidFill>
                <a:srgbClr val="66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6600FF"/>
                </a:solidFill>
              </a:rPr>
              <a:t>805-855mm</a:t>
            </a:r>
            <a:endParaRPr lang="zh-CN" altLang="en-US" dirty="0">
              <a:solidFill>
                <a:srgbClr val="6600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87888" y="1683721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6600FF"/>
                </a:solidFill>
              </a:rPr>
              <a:t>Q1a~</a:t>
            </a:r>
            <a:r>
              <a:rPr lang="en-US" altLang="zh-CN" sz="2000" dirty="0">
                <a:solidFill>
                  <a:srgbClr val="6600FF"/>
                </a:solidFill>
              </a:rPr>
              <a:t> </a:t>
            </a:r>
            <a:r>
              <a:rPr lang="en-US" altLang="zh-CN" sz="2000" dirty="0" smtClean="0">
                <a:solidFill>
                  <a:srgbClr val="6600FF"/>
                </a:solidFill>
              </a:rPr>
              <a:t>Q1b </a:t>
            </a:r>
            <a:r>
              <a:rPr lang="zh-CN" altLang="en-US" sz="2000" dirty="0" smtClean="0">
                <a:solidFill>
                  <a:srgbClr val="6600FF"/>
                </a:solidFill>
              </a:rPr>
              <a:t>；</a:t>
            </a:r>
            <a:endParaRPr lang="en-US" altLang="zh-CN" sz="2000" dirty="0" smtClean="0">
              <a:solidFill>
                <a:srgbClr val="6600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30685" y="1674726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6600FF"/>
                </a:solidFill>
              </a:rPr>
              <a:t>Q1b~ Q2</a:t>
            </a:r>
            <a:r>
              <a:rPr lang="zh-CN" altLang="en-US" sz="2000" dirty="0" smtClean="0">
                <a:solidFill>
                  <a:srgbClr val="6600FF"/>
                </a:solidFill>
              </a:rPr>
              <a:t>；</a:t>
            </a:r>
            <a:endParaRPr lang="en-US" altLang="zh-CN" sz="2000" dirty="0" smtClean="0">
              <a:solidFill>
                <a:srgbClr val="6600FF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4151784" y="3519710"/>
            <a:ext cx="0" cy="84486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951984" y="3519710"/>
            <a:ext cx="0" cy="84486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7104112" y="3519710"/>
            <a:ext cx="0" cy="84486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909896" y="3192961"/>
            <a:ext cx="21602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真空盒温度</a:t>
            </a:r>
            <a:endParaRPr lang="en-US" altLang="zh-CN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5159896" y="5607198"/>
            <a:ext cx="21602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冷却水温度</a:t>
            </a:r>
            <a:endParaRPr lang="en-US" altLang="zh-CN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776812" y="134758"/>
            <a:ext cx="7196470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Temperature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field of beam pipes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20336" y="266776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恒温器处束流管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796236" y="1700808"/>
            <a:ext cx="6566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Weight optimization of the cryostat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Temperature field  of beam pipes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Current leads design for MDI SC magnet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  <a:endParaRPr lang="en-US" altLang="zh-CN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9"/>
    </mc:Choice>
    <mc:Fallback xmlns="">
      <p:transition spd="slow" advTm="3436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479376" y="155757"/>
            <a:ext cx="8352928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Current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lead design for MDI SC magnet</a:t>
            </a:r>
          </a:p>
        </p:txBody>
      </p:sp>
      <p:sp>
        <p:nvSpPr>
          <p:cNvPr id="11" name="矩形 10"/>
          <p:cNvSpPr/>
          <p:nvPr/>
        </p:nvSpPr>
        <p:spPr>
          <a:xfrm>
            <a:off x="67112" y="1361694"/>
            <a:ext cx="11953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MDI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superconducting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anti-solenoid magnet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need to develop </a:t>
            </a:r>
            <a:r>
              <a:rPr lang="en-US" altLang="zh-CN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1.3 </a:t>
            </a:r>
            <a:r>
              <a:rPr lang="en-US" altLang="zh-CN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kA level current leads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55245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traditional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pure copper leads </a:t>
            </a:r>
            <a:r>
              <a:rPr lang="en-US" altLang="zh-CN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are </a:t>
            </a:r>
            <a:r>
              <a:rPr lang="en-US" altLang="zh-CN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not easy to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meet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requirements, and the current feasible solution is to use binary current leads based on high-temperature superconductivity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marL="552450" indent="-2857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superconducting wire welding resistance optimization,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safe 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protection and low-temperature insulation and other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issues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are considered;</a:t>
            </a: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51312" y="3140968"/>
            <a:ext cx="6159371" cy="259228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47528" y="5907382"/>
            <a:ext cx="2150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Current lead in BEPC2</a:t>
            </a:r>
            <a:endParaRPr lang="zh-CN" altLang="en-US" sz="1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84" y="3248980"/>
            <a:ext cx="5853598" cy="22534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952495" y="6061271"/>
            <a:ext cx="1979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Current lead in KIT </a:t>
            </a:r>
            <a:endParaRPr lang="zh-CN" altLang="en-US" sz="1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5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6935" y="1153354"/>
            <a:ext cx="244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华文中宋" pitchFamily="2" charset="-122"/>
              </a:rPr>
              <a:t>HTS current lead</a:t>
            </a:r>
            <a:endParaRPr lang="zh-CN" altLang="en-US" sz="2000" b="1" dirty="0">
              <a:solidFill>
                <a:srgbClr val="0000FF"/>
              </a:solidFill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3"/>
          <a:srcRect l="19288" t="1765" r="36613" b="-25"/>
          <a:stretch/>
        </p:blipFill>
        <p:spPr>
          <a:xfrm>
            <a:off x="9779059" y="2413944"/>
            <a:ext cx="1762305" cy="164804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77801" y="4453009"/>
            <a:ext cx="5349193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342900" algn="just" fontAlgn="base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Current leads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cooled by liquid nitrogen or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helium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are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designed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based on Bi-2223 high-temperature superconductor and high-purity copper;</a:t>
            </a:r>
          </a:p>
          <a:p>
            <a:pPr marL="609600" indent="-342900" algn="just" fontAlgn="base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With the help of numerical simulation,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 </a:t>
            </a:r>
            <a:r>
              <a:rPr lang="en-US" altLang="zh-CN" sz="16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cooling of the copper </a:t>
            </a:r>
            <a:r>
              <a:rPr lang="en-US" altLang="zh-CN" sz="16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section is designed;</a:t>
            </a:r>
            <a:r>
              <a:rPr lang="en-US" altLang="zh-CN" sz="16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 </a:t>
            </a:r>
            <a:r>
              <a:rPr lang="en-US" altLang="zh-CN" sz="1600" kern="1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enhanced heat transfer scheme </a:t>
            </a:r>
            <a:r>
              <a:rPr lang="en-US" altLang="zh-CN" sz="1600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proposed</a:t>
            </a:r>
            <a:r>
              <a:rPr lang="zh-CN" altLang="en-US" sz="1600" kern="1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6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8908536" y="1351507"/>
            <a:ext cx="1890383" cy="10661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11072" y="1699820"/>
            <a:ext cx="4085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2KA HTS current lead cooled by helium gas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85145" y="3923301"/>
            <a:ext cx="279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heat exchange method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94920" y="1876006"/>
            <a:ext cx="8782897" cy="1998576"/>
            <a:chOff x="1145166" y="1429038"/>
            <a:chExt cx="7190430" cy="1141706"/>
          </a:xfrm>
        </p:grpSpPr>
        <p:pic>
          <p:nvPicPr>
            <p:cNvPr id="13" name="图片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45166" y="1532042"/>
              <a:ext cx="7190430" cy="103870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484604" y="1588858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高纯无氧铜</a:t>
              </a:r>
              <a:endPara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744020" y="1588858"/>
              <a:ext cx="1378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高温超导</a:t>
              </a:r>
              <a:r>
                <a:rPr lang="en-US" altLang="zh-CN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分流器</a:t>
              </a:r>
              <a:endPara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41041" y="1590067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低温</a:t>
              </a:r>
              <a:r>
                <a:rPr lang="zh-CN" altLang="en-US" sz="1200" b="1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超导</a:t>
              </a:r>
              <a:endParaRPr lang="zh-CN" altLang="en-US" sz="1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5625783" y="1429038"/>
              <a:ext cx="0" cy="602064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6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接连接符 18"/>
            <p:cNvCxnSpPr/>
            <p:nvPr/>
          </p:nvCxnSpPr>
          <p:spPr bwMode="auto">
            <a:xfrm>
              <a:off x="7403424" y="1462295"/>
              <a:ext cx="0" cy="602064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6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183500"/>
              </p:ext>
            </p:extLst>
          </p:nvPr>
        </p:nvGraphicFramePr>
        <p:xfrm>
          <a:off x="263352" y="3681214"/>
          <a:ext cx="5796545" cy="2880360"/>
        </p:xfrm>
        <a:graphic>
          <a:graphicData uri="http://schemas.openxmlformats.org/drawingml/2006/table">
            <a:tbl>
              <a:tblPr firstRow="1" firstCol="1" bandRow="1"/>
              <a:tblGrid>
                <a:gridCol w="914371"/>
                <a:gridCol w="1238760"/>
                <a:gridCol w="1226851"/>
                <a:gridCol w="1177300"/>
                <a:gridCol w="1239263"/>
              </a:tblGrid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1300A</a:t>
                      </a: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电流引线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800A</a:t>
                      </a:r>
                      <a:r>
                        <a:rPr lang="zh-CN" sz="1050" b="1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电流引线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引线段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HTS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铜引线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HTS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铜引线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冷却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5K</a:t>
                      </a: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氦气迫流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5K</a:t>
                      </a: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氦气迫流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5K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氦气迫流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5K</a:t>
                      </a: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氦气迫流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1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结构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Bi-2223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银金高温超导</a:t>
                      </a:r>
                      <a:r>
                        <a:rPr lang="zh-CN" sz="1050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带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RRR40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的高纯无氧铜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Bi-2223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银金高温超导</a:t>
                      </a:r>
                      <a:r>
                        <a:rPr lang="zh-CN" sz="1050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带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RRR40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的高纯无氧铜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长度</a:t>
                      </a:r>
                      <a:r>
                        <a:rPr lang="en-US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390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619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390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619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14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截面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层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直径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20mm</a:t>
                      </a:r>
                      <a:r>
                        <a:rPr lang="zh-CN" sz="1050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，翅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5mm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层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直径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20mm</a:t>
                      </a:r>
                      <a:r>
                        <a:rPr lang="zh-CN" sz="1050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，翅</a:t>
                      </a: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5mm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工作温区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60K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60K-300K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60K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60K-300K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载流</a:t>
                      </a:r>
                      <a:r>
                        <a:rPr lang="en-US" sz="1050" b="1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900+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低温漏热 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1050" kern="220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7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b="1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氦气</a:t>
                      </a:r>
                      <a:r>
                        <a:rPr lang="en-US" sz="1050" b="1" kern="2200" dirty="0" smtClean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g/s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 dirty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预估＜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22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预估＜</a:t>
                      </a:r>
                      <a:r>
                        <a:rPr lang="en-US" sz="1050" kern="2200" dirty="0">
                          <a:effectLst/>
                          <a:latin typeface="等线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479376" y="155757"/>
            <a:ext cx="8352928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Current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lead design for MDI SC magnet</a:t>
            </a:r>
          </a:p>
        </p:txBody>
      </p:sp>
    </p:spTree>
    <p:extLst>
      <p:ext uri="{BB962C8B-B14F-4D97-AF65-F5344CB8AC3E}">
        <p14:creationId xmlns:p14="http://schemas.microsoft.com/office/powerpoint/2010/main" val="7300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24384" y="972062"/>
            <a:ext cx="9974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计算得到铜的温度场，在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0.06g/s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氦气流量下，可满足要求。</a:t>
            </a:r>
            <a:r>
              <a:rPr lang="zh-CN" altLang="en-US" sz="1600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工艺更简单，流量可更小，绝缘更容易实现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47369"/>
            <a:ext cx="4871669" cy="3421791"/>
          </a:xfrm>
          <a:prstGeom prst="rect">
            <a:avLst/>
          </a:prstGeom>
          <a:noFill/>
        </p:spPr>
      </p:pic>
      <p:pic>
        <p:nvPicPr>
          <p:cNvPr id="6" name="图片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3B623B94-EC1B-41B1-A9AE-5465EBD8FB7F}"/>
              </a:ext>
            </a:extLst>
          </p:cNvPr>
          <p:cNvPicPr/>
          <p:nvPr/>
        </p:nvPicPr>
        <p:blipFill rotWithShape="1">
          <a:blip r:embed="rId4"/>
          <a:srcRect l="6598" t="9470" r="11504" b="6150"/>
          <a:stretch/>
        </p:blipFill>
        <p:spPr bwMode="auto">
          <a:xfrm>
            <a:off x="6168008" y="1421034"/>
            <a:ext cx="4269027" cy="3375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86880"/>
              </p:ext>
            </p:extLst>
          </p:nvPr>
        </p:nvGraphicFramePr>
        <p:xfrm>
          <a:off x="3287688" y="4882802"/>
          <a:ext cx="8064895" cy="1712286"/>
        </p:xfrm>
        <a:graphic>
          <a:graphicData uri="http://schemas.openxmlformats.org/drawingml/2006/table">
            <a:tbl>
              <a:tblPr firstRow="1" firstCol="1" bandRow="1"/>
              <a:tblGrid>
                <a:gridCol w="792087"/>
                <a:gridCol w="1368152"/>
                <a:gridCol w="5904656"/>
              </a:tblGrid>
              <a:tr h="285381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2200" dirty="0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序号</a:t>
                      </a:r>
                      <a:endParaRPr lang="zh-CN" sz="1800" kern="100" dirty="0">
                        <a:solidFill>
                          <a:srgbClr val="0000CC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2200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项目</a:t>
                      </a:r>
                      <a:endParaRPr lang="zh-CN" sz="1800" kern="100">
                        <a:solidFill>
                          <a:srgbClr val="0000CC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2200" dirty="0">
                          <a:solidFill>
                            <a:srgbClr val="0000CC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描述</a:t>
                      </a:r>
                      <a:endParaRPr lang="zh-CN" sz="1800" kern="100" dirty="0">
                        <a:solidFill>
                          <a:srgbClr val="0000CC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81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载流能力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77K</a:t>
                      </a: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最大</a:t>
                      </a:r>
                      <a:r>
                        <a:rPr lang="en-US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1800A @AS1</a:t>
                      </a: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900A @SCQ</a:t>
                      </a: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81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铜段加工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翅片铜柱，工艺简单可靠，并大幅缩短制作周期。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81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HTS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有效提高铜段低温端温度，极低漏热，使得低温超导处的温度容易控制。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81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电绝缘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室温陶瓷，沿程</a:t>
                      </a: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G10</a:t>
                      </a: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套管，综合耐压可达</a:t>
                      </a: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1000V+</a:t>
                      </a: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81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低温漏热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大幅减小，小于一元引线情况的</a:t>
                      </a:r>
                      <a:r>
                        <a:rPr lang="en-US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1/10</a:t>
                      </a:r>
                      <a:r>
                        <a:rPr lang="zh-CN" sz="1400" kern="22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76376" y="5642073"/>
            <a:ext cx="29354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二元电流引线的技术特点：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479376" y="155757"/>
            <a:ext cx="8352928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Current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lead design for MDI SC magnet</a:t>
            </a:r>
          </a:p>
        </p:txBody>
      </p:sp>
    </p:spTree>
    <p:extLst>
      <p:ext uri="{BB962C8B-B14F-4D97-AF65-F5344CB8AC3E}">
        <p14:creationId xmlns:p14="http://schemas.microsoft.com/office/powerpoint/2010/main" val="41889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15889"/>
            <a:ext cx="8437563" cy="581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3200" dirty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52DDA7AB-C461-4C06-B19E-28394BF7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44" y="1494324"/>
            <a:ext cx="11620872" cy="232002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rgbClr val="003399"/>
                </a:solidFill>
              </a:rPr>
              <a:t>Design </a:t>
            </a:r>
            <a:r>
              <a:rPr lang="en-US" altLang="zh-CN" sz="2000" b="1" dirty="0" smtClean="0">
                <a:solidFill>
                  <a:srgbClr val="003399"/>
                </a:solidFill>
              </a:rPr>
              <a:t>status </a:t>
            </a:r>
            <a:r>
              <a:rPr lang="en-US" altLang="zh-CN" sz="2000" b="1" dirty="0">
                <a:solidFill>
                  <a:srgbClr val="003399"/>
                </a:solidFill>
              </a:rPr>
              <a:t>of </a:t>
            </a:r>
            <a:r>
              <a:rPr lang="en-US" altLang="zh-CN" sz="2000" b="1" dirty="0" err="1" smtClean="0">
                <a:solidFill>
                  <a:srgbClr val="003399"/>
                </a:solidFill>
              </a:rPr>
              <a:t>cryomodule</a:t>
            </a:r>
            <a:r>
              <a:rPr lang="en-US" altLang="zh-CN" sz="2000" b="1" dirty="0">
                <a:solidFill>
                  <a:srgbClr val="003399"/>
                </a:solidFill>
              </a:rPr>
              <a:t>: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The cryostat weight has been optimized to be approximately 2.0 tons</a:t>
            </a:r>
            <a:r>
              <a:rPr lang="en-US" altLang="zh-CN" sz="1800" dirty="0">
                <a:solidFill>
                  <a:srgbClr val="0000CC"/>
                </a:solidFill>
              </a:rPr>
              <a:t>.</a:t>
            </a:r>
            <a:endParaRPr lang="en-US" altLang="zh-CN" sz="1800" dirty="0" smtClean="0"/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The temperature field of the beam pipe has been calculated and checked, which meets the requirement. </a:t>
            </a:r>
            <a:endParaRPr lang="en-US" altLang="zh-CN" sz="1800" dirty="0">
              <a:solidFill>
                <a:srgbClr val="0000CC"/>
              </a:solidFill>
            </a:endParaRP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CC"/>
                </a:solidFill>
              </a:rPr>
              <a:t>Binary current leads </a:t>
            </a:r>
            <a:r>
              <a:rPr lang="en-US" altLang="zh-CN" sz="1800" dirty="0" smtClean="0">
                <a:solidFill>
                  <a:srgbClr val="0000CC"/>
                </a:solidFill>
              </a:rPr>
              <a:t>have </a:t>
            </a:r>
            <a:r>
              <a:rPr lang="en-US" altLang="zh-CN" sz="1800" dirty="0" smtClean="0">
                <a:solidFill>
                  <a:srgbClr val="0000CC"/>
                </a:solidFill>
              </a:rPr>
              <a:t>been designed initially for the SC magnets.</a:t>
            </a:r>
            <a:endParaRPr lang="en-US" altLang="zh-CN" sz="18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E89E4CEB-209C-464D-AAC2-E3BB8E45EB8E}"/>
              </a:ext>
            </a:extLst>
          </p:cNvPr>
          <p:cNvSpPr txBox="1">
            <a:spLocks/>
          </p:cNvSpPr>
          <p:nvPr/>
        </p:nvSpPr>
        <p:spPr>
          <a:xfrm>
            <a:off x="473920" y="3562590"/>
            <a:ext cx="10972800" cy="287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 smtClean="0">
                <a:solidFill>
                  <a:srgbClr val="003399"/>
                </a:solidFill>
              </a:rPr>
              <a:t>Works to be done:</a:t>
            </a:r>
            <a:endParaRPr lang="zh-CN" altLang="en-US" sz="2000" b="1" dirty="0">
              <a:solidFill>
                <a:srgbClr val="003399"/>
              </a:solidFill>
            </a:endParaRP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Optimization of the cryostat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and cooling system.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Thermal </a:t>
            </a:r>
            <a:r>
              <a:rPr lang="en-US" altLang="zh-CN" sz="1800" dirty="0"/>
              <a:t>and mechanical </a:t>
            </a:r>
            <a:r>
              <a:rPr lang="en-US" altLang="zh-CN" sz="1800" dirty="0" smtClean="0"/>
              <a:t>analysis; </a:t>
            </a:r>
            <a:r>
              <a:rPr lang="en-US" altLang="zh-CN" sz="1800" dirty="0"/>
              <a:t>(quench protection, energy storage , supports )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 smtClean="0"/>
              <a:t>Measurement requirements; </a:t>
            </a:r>
            <a:r>
              <a:rPr lang="en-US" altLang="zh-CN" sz="1800" dirty="0"/>
              <a:t>(temperature/pressure/BPM)</a:t>
            </a:r>
          </a:p>
          <a:p>
            <a:pPr marL="540000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</a:pPr>
            <a:r>
              <a:rPr lang="en-US" altLang="zh-CN" sz="1800" dirty="0"/>
              <a:t>Initial consideration of processing and manufacturing </a:t>
            </a:r>
            <a:r>
              <a:rPr lang="en-US" altLang="zh-CN" sz="1800" dirty="0" smtClean="0"/>
              <a:t>technology;</a:t>
            </a:r>
            <a:endParaRPr lang="en-US" altLang="zh-CN" sz="1800" dirty="0"/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n-US" altLang="zh-CN" sz="2000" dirty="0"/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zh-CN" altLang="en-US" sz="2000" dirty="0"/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endParaRPr lang="en-US" altLang="zh-CN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99"/>
    </mc:Choice>
    <mc:Fallback xmlns="">
      <p:transition spd="slow" advTm="6149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87714" y="2781301"/>
            <a:ext cx="6192837" cy="9366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3386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"/>
    </mc:Choice>
    <mc:Fallback xmlns="">
      <p:transition spd="slow" advTm="5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1009DCFD-3176-4DD9-88D2-E698CC05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51" y="1028734"/>
            <a:ext cx="119722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/>
              <a:t>In CEPC, there are </a:t>
            </a:r>
            <a:r>
              <a:rPr lang="en-US" altLang="zh-CN" sz="2000" dirty="0" smtClean="0"/>
              <a:t>two </a:t>
            </a:r>
            <a:r>
              <a:rPr lang="en-US" altLang="zh-CN" sz="2000" dirty="0"/>
              <a:t>combined-function Superconducting magnets in MDI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Each </a:t>
            </a:r>
            <a:r>
              <a:rPr lang="en-US" altLang="zh-CN" sz="2000" dirty="0"/>
              <a:t>combined-function magnet includes double aperture </a:t>
            </a:r>
            <a:r>
              <a:rPr lang="en-US" altLang="zh-CN" sz="2000" dirty="0">
                <a:solidFill>
                  <a:srgbClr val="0000CC"/>
                </a:solidFill>
              </a:rPr>
              <a:t>high gradient quadrupole (Q1a, Q1b, Q2) and anti-solenoid</a:t>
            </a:r>
            <a:r>
              <a:rPr lang="en-US" altLang="zh-CN" sz="2000" dirty="0"/>
              <a:t>, around each side of the IP </a:t>
            </a:r>
            <a:r>
              <a:rPr lang="en-US" altLang="zh-CN" sz="2000" dirty="0" smtClean="0"/>
              <a:t>point.</a:t>
            </a:r>
            <a:endParaRPr lang="en-US" altLang="zh-CN" sz="2000" dirty="0"/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rgbClr val="0000CC"/>
                </a:solidFill>
              </a:rPr>
              <a:t>The cryostat is used to provide the cryogenic environment for SC magnets, which is below 5.0 K. </a:t>
            </a:r>
            <a:endParaRPr lang="en-US" altLang="zh-CN" sz="2000" dirty="0">
              <a:solidFill>
                <a:srgbClr val="0000CC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BDBBC07-1846-4024-A002-0F49A11DBCB9}"/>
              </a:ext>
            </a:extLst>
          </p:cNvPr>
          <p:cNvSpPr/>
          <p:nvPr/>
        </p:nvSpPr>
        <p:spPr>
          <a:xfrm>
            <a:off x="10602757" y="6536377"/>
            <a:ext cx="1621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Yingshun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Zhu</a:t>
            </a:r>
            <a:endParaRPr lang="zh-CN" altLang="en-US" sz="1200" dirty="0"/>
          </a:p>
        </p:txBody>
      </p:sp>
      <p:graphicFrame>
        <p:nvGraphicFramePr>
          <p:cNvPr id="13" name="表格 12">
            <a:extLst>
              <a:ext uri="{FF2B5EF4-FFF2-40B4-BE49-F238E27FC236}">
                <a16:creationId xmlns="" xmlns:a16="http://schemas.microsoft.com/office/drawing/2014/main" id="{7189C5D4-FFCF-467B-86B0-1FCB0123A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77103"/>
              </p:ext>
            </p:extLst>
          </p:nvPr>
        </p:nvGraphicFramePr>
        <p:xfrm>
          <a:off x="1055440" y="2395542"/>
          <a:ext cx="9721081" cy="4119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6432">
                  <a:extLst>
                    <a:ext uri="{9D8B030D-6E8A-4147-A177-3AD203B41FA5}">
                      <a16:colId xmlns="" xmlns:a16="http://schemas.microsoft.com/office/drawing/2014/main" val="2885348974"/>
                    </a:ext>
                  </a:extLst>
                </a:gridCol>
                <a:gridCol w="1657859">
                  <a:extLst>
                    <a:ext uri="{9D8B030D-6E8A-4147-A177-3AD203B41FA5}">
                      <a16:colId xmlns="" xmlns:a16="http://schemas.microsoft.com/office/drawing/2014/main" val="3024030177"/>
                    </a:ext>
                  </a:extLst>
                </a:gridCol>
                <a:gridCol w="1281073">
                  <a:extLst>
                    <a:ext uri="{9D8B030D-6E8A-4147-A177-3AD203B41FA5}">
                      <a16:colId xmlns="" xmlns:a16="http://schemas.microsoft.com/office/drawing/2014/main" val="1628440330"/>
                    </a:ext>
                  </a:extLst>
                </a:gridCol>
                <a:gridCol w="1431787">
                  <a:extLst>
                    <a:ext uri="{9D8B030D-6E8A-4147-A177-3AD203B41FA5}">
                      <a16:colId xmlns="" xmlns:a16="http://schemas.microsoft.com/office/drawing/2014/main" val="424932239"/>
                    </a:ext>
                  </a:extLst>
                </a:gridCol>
                <a:gridCol w="1883930">
                  <a:extLst>
                    <a:ext uri="{9D8B030D-6E8A-4147-A177-3AD203B41FA5}">
                      <a16:colId xmlns="" xmlns:a16="http://schemas.microsoft.com/office/drawing/2014/main" val="359396321"/>
                    </a:ext>
                  </a:extLst>
                </a:gridCol>
              </a:tblGrid>
              <a:tr h="39197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Q1</a:t>
                      </a: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US" sz="1900" b="1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Q1b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1" i="0" u="none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Anti-solenoid</a:t>
                      </a:r>
                      <a:endParaRPr lang="zh-CN" altLang="en-US" sz="1900" b="1" i="0" u="none" strike="noStrike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071307757"/>
                  </a:ext>
                </a:extLst>
              </a:tr>
              <a:tr h="3543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Central field gradient (T/m)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381567485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Cooling type 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en-US" altLang="zh-CN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LHe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278858315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Operating current 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1300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889779999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Magnetic storage</a:t>
                      </a: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energy (KJ)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16.7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15.2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32.1</a:t>
                      </a:r>
                      <a:endParaRPr 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4026097786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Cross</a:t>
                      </a:r>
                      <a:r>
                        <a:rPr lang="en-US" altLang="zh-CN" sz="1900" b="0" i="0" u="none" strike="noStrike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section parameter (mm)</a:t>
                      </a:r>
                      <a:endParaRPr lang="en-US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l-GR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40~61</a:t>
                      </a:r>
                      <a:endParaRPr lang="en-US" altLang="zh-CN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52~78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62~88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sections </a:t>
                      </a:r>
                      <a:endParaRPr lang="zh-CN" altLang="en-US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871193284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Magnet </a:t>
                      </a: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mechanical </a:t>
                      </a:r>
                      <a:r>
                        <a:rPr lang="en-US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length </a:t>
                      </a:r>
                      <a:r>
                        <a:rPr lang="en-US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(m)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1.23</a:t>
                      </a:r>
                      <a:endParaRPr lang="en-US" altLang="zh-CN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1.23</a:t>
                      </a:r>
                      <a:endParaRPr lang="en-US" altLang="zh-CN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1.53</a:t>
                      </a:r>
                      <a:endParaRPr lang="en-US" altLang="zh-CN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</a:t>
                      </a:r>
                      <a:endParaRPr lang="zh-CN" altLang="en-US" sz="1900" b="0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25175840"/>
                  </a:ext>
                </a:extLst>
              </a:tr>
              <a:tr h="4403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Net </a:t>
                      </a: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 (Kg)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</a:t>
                      </a:r>
                      <a:endParaRPr lang="zh-CN" altLang="en-US" sz="1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515198306"/>
                  </a:ext>
                </a:extLst>
              </a:tr>
              <a:tr h="440396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r>
                        <a:rPr lang="en-US" sz="19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Total </a:t>
                      </a:r>
                      <a:r>
                        <a:rPr lang="en-US" sz="1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weight of magnets (Kg)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30000"/>
                        </a:lnSpc>
                      </a:pPr>
                      <a:endParaRPr lang="en-US" altLang="zh-CN" sz="1900" b="1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1" i="0" u="none" strike="noStrike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402</a:t>
                      </a:r>
                      <a:endParaRPr lang="zh-CN" altLang="en-US" sz="1900" b="1" i="0" u="none" strike="noStrike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925311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1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602"/>
    </mc:Choice>
    <mc:Fallback xmlns="">
      <p:transition advTm="536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191344" y="1484784"/>
            <a:ext cx="11449522" cy="5268477"/>
            <a:chOff x="408656" y="1412776"/>
            <a:chExt cx="11449522" cy="52684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1"/>
            <a:stretch/>
          </p:blipFill>
          <p:spPr>
            <a:xfrm>
              <a:off x="408656" y="1412776"/>
              <a:ext cx="11449522" cy="525658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7FD3FFF8-4B5F-04D9-8095-E338BEBDB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069" b="22168"/>
            <a:stretch/>
          </p:blipFill>
          <p:spPr>
            <a:xfrm rot="936957">
              <a:off x="776047" y="4267281"/>
              <a:ext cx="7403979" cy="771230"/>
            </a:xfrm>
            <a:prstGeom prst="rect">
              <a:avLst/>
            </a:prstGeom>
          </p:spPr>
        </p:pic>
        <p:sp>
          <p:nvSpPr>
            <p:cNvPr id="10" name="右箭头 9"/>
            <p:cNvSpPr/>
            <p:nvPr/>
          </p:nvSpPr>
          <p:spPr>
            <a:xfrm rot="17165511">
              <a:off x="3994923" y="3756007"/>
              <a:ext cx="466282" cy="285240"/>
            </a:xfrm>
            <a:prstGeom prst="rightArrow">
              <a:avLst>
                <a:gd name="adj1" fmla="val 43840"/>
                <a:gd name="adj2" fmla="val 78679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713232" y="1767994"/>
              <a:ext cx="233976" cy="44485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2962144" y="2139696"/>
              <a:ext cx="229112" cy="45880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8940536" y="3438507"/>
              <a:ext cx="206140" cy="35535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7651802" y="3383405"/>
              <a:ext cx="1252510" cy="3336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H="1" flipV="1">
              <a:off x="3143672" y="2230934"/>
              <a:ext cx="659217" cy="189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5412144" y="2708920"/>
              <a:ext cx="251808" cy="43687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4655594" y="2636912"/>
              <a:ext cx="896177" cy="237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 flipV="1">
              <a:off x="994124" y="1765421"/>
              <a:ext cx="493364" cy="1514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2423592" y="2172564"/>
              <a:ext cx="655493" cy="176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 flipV="1">
              <a:off x="5635336" y="2852936"/>
              <a:ext cx="1016970" cy="272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 rot="842377">
              <a:off x="1444624" y="1838492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1985mm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 rot="842377">
              <a:off x="3749279" y="236522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1915mm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 rot="842377">
              <a:off x="6681849" y="3069175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</a:rPr>
                <a:t>2885mm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637785" y="542334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Q1a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88299" y="5802493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Q1b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299436" y="6311921"/>
              <a:ext cx="506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Q2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91024" y="3253841"/>
              <a:ext cx="16818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Anti-solenoid</a:t>
              </a:r>
              <a:endParaRPr lang="zh-CN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1" name="加号 10"/>
            <p:cNvSpPr/>
            <p:nvPr/>
          </p:nvSpPr>
          <p:spPr>
            <a:xfrm>
              <a:off x="3755939" y="4848652"/>
              <a:ext cx="504056" cy="505806"/>
            </a:xfrm>
            <a:prstGeom prst="mathPlus">
              <a:avLst>
                <a:gd name="adj1" fmla="val 4623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FF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21178" y="285163"/>
            <a:ext cx="300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Cryostat of SC magnet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1BB76083-2DED-740D-FB88-393B087B90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43" b="16106"/>
          <a:stretch/>
        </p:blipFill>
        <p:spPr>
          <a:xfrm rot="806659">
            <a:off x="364486" y="5379189"/>
            <a:ext cx="6889223" cy="5858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26" y="1052736"/>
            <a:ext cx="2889903" cy="310942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4791D1D5-2A62-0D76-E7BC-73ADABE89EC3}"/>
              </a:ext>
            </a:extLst>
          </p:cNvPr>
          <p:cNvSpPr txBox="1"/>
          <p:nvPr/>
        </p:nvSpPr>
        <p:spPr>
          <a:xfrm>
            <a:off x="24384" y="972062"/>
            <a:ext cx="99741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superconducting magnets Q1a,Q1b and Q2 are supported 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inner wall of the </a:t>
            </a:r>
            <a:r>
              <a:rPr lang="en-US" altLang="zh-CN" sz="16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solenoid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anti-solenoid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 supported by a ring </a:t>
            </a:r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the inner wall of the helium </a:t>
            </a:r>
            <a:r>
              <a:rPr lang="en-US" altLang="zh-CN" sz="16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tank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034183" y="1384983"/>
            <a:ext cx="106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Vacuum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040779" y="1638049"/>
            <a:ext cx="180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Thermal shield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303957" y="2031810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LHe</a:t>
            </a:r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tank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343616" y="2360283"/>
            <a:ext cx="108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Support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880243" y="2650605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Anti-solenoid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051386" y="3451985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Q1a</a:t>
            </a:r>
            <a:endParaRPr lang="zh-CN" altLang="en-US" dirty="0">
              <a:solidFill>
                <a:srgbClr val="660066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758107" y="3996382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Beam chamber</a:t>
            </a:r>
            <a:endParaRPr lang="zh-CN" altLang="en-US" dirty="0">
              <a:solidFill>
                <a:srgbClr val="660066"/>
              </a:solidFill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9278317" y="1934923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9357475" y="2253526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9357474" y="2528879"/>
            <a:ext cx="801266" cy="18004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9424680" y="2854927"/>
            <a:ext cx="602833" cy="1272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V="1">
            <a:off x="9658891" y="2981139"/>
            <a:ext cx="696579" cy="52937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V="1">
            <a:off x="10541783" y="2854927"/>
            <a:ext cx="236717" cy="116117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7">
            <a:extLst>
              <a:ext uri="{FF2B5EF4-FFF2-40B4-BE49-F238E27FC236}">
                <a16:creationId xmlns="" xmlns:a16="http://schemas.microsoft.com/office/drawing/2014/main" id="{414B1AC2-0EB4-44A9-AF11-3DF6E9CEB144}"/>
              </a:ext>
            </a:extLst>
          </p:cNvPr>
          <p:cNvSpPr txBox="1"/>
          <p:nvPr/>
        </p:nvSpPr>
        <p:spPr>
          <a:xfrm>
            <a:off x="551384" y="188640"/>
            <a:ext cx="8868149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Introduction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26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optimization of the cryostat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71F0A84-C7AF-6D72-0BC9-4B0E8904D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29" y="4293096"/>
            <a:ext cx="11280576" cy="2376707"/>
          </a:xfrm>
          <a:prstGeom prst="rect">
            <a:avLst/>
          </a:prstGeom>
        </p:spPr>
      </p:pic>
      <p:sp>
        <p:nvSpPr>
          <p:cNvPr id="6" name="灯片编号占位符 3">
            <a:extLst>
              <a:ext uri="{FF2B5EF4-FFF2-40B4-BE49-F238E27FC236}">
                <a16:creationId xmlns="" xmlns:a16="http://schemas.microsoft.com/office/drawing/2014/main" id="{87B1BEDC-4F30-4018-B077-F219D2B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A57EECE-9A9D-5CC1-8B84-EF1C4040E584}"/>
              </a:ext>
            </a:extLst>
          </p:cNvPr>
          <p:cNvSpPr txBox="1"/>
          <p:nvPr/>
        </p:nvSpPr>
        <p:spPr>
          <a:xfrm>
            <a:off x="4775648" y="6370807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Weight: 1184kg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99DB11E-9281-EDBF-83DD-D65AF425E194}"/>
              </a:ext>
            </a:extLst>
          </p:cNvPr>
          <p:cNvSpPr txBox="1"/>
          <p:nvPr/>
        </p:nvSpPr>
        <p:spPr>
          <a:xfrm>
            <a:off x="2718157" y="6354816"/>
            <a:ext cx="2272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Materials: S304 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598B75F4-F439-3185-B9A9-F93981E10C0C}"/>
              </a:ext>
            </a:extLst>
          </p:cNvPr>
          <p:cNvCxnSpPr>
            <a:cxnSpLocks/>
          </p:cNvCxnSpPr>
          <p:nvPr/>
        </p:nvCxnSpPr>
        <p:spPr>
          <a:xfrm>
            <a:off x="479376" y="429309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1913531C-54EA-59E9-B188-7D62967881F9}"/>
              </a:ext>
            </a:extLst>
          </p:cNvPr>
          <p:cNvCxnSpPr>
            <a:cxnSpLocks/>
          </p:cNvCxnSpPr>
          <p:nvPr/>
        </p:nvCxnSpPr>
        <p:spPr>
          <a:xfrm>
            <a:off x="2207568" y="436510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F38EE4E5-5FE7-1A2A-C1C2-A5155E426236}"/>
              </a:ext>
            </a:extLst>
          </p:cNvPr>
          <p:cNvCxnSpPr>
            <a:cxnSpLocks/>
          </p:cNvCxnSpPr>
          <p:nvPr/>
        </p:nvCxnSpPr>
        <p:spPr>
          <a:xfrm>
            <a:off x="5807968" y="429309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="" xmlns:a16="http://schemas.microsoft.com/office/drawing/2014/main" id="{1F7DB3CD-A6A1-265D-3742-B46D049ACED1}"/>
              </a:ext>
            </a:extLst>
          </p:cNvPr>
          <p:cNvCxnSpPr>
            <a:cxnSpLocks/>
          </p:cNvCxnSpPr>
          <p:nvPr/>
        </p:nvCxnSpPr>
        <p:spPr>
          <a:xfrm>
            <a:off x="1631504" y="4509120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="" xmlns:a16="http://schemas.microsoft.com/office/drawing/2014/main" id="{C23CBA49-4D9C-B3ED-4697-A83C60ED3D63}"/>
              </a:ext>
            </a:extLst>
          </p:cNvPr>
          <p:cNvCxnSpPr>
            <a:cxnSpLocks/>
          </p:cNvCxnSpPr>
          <p:nvPr/>
        </p:nvCxnSpPr>
        <p:spPr>
          <a:xfrm flipV="1">
            <a:off x="4367808" y="4487606"/>
            <a:ext cx="1440160" cy="21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B21DFD7A-B555-2260-004D-008A3D435178}"/>
              </a:ext>
            </a:extLst>
          </p:cNvPr>
          <p:cNvCxnSpPr>
            <a:cxnSpLocks/>
          </p:cNvCxnSpPr>
          <p:nvPr/>
        </p:nvCxnSpPr>
        <p:spPr>
          <a:xfrm>
            <a:off x="8868615" y="4509120"/>
            <a:ext cx="2195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="" xmlns:a16="http://schemas.microsoft.com/office/drawing/2014/main" id="{5412D9E2-BE3B-2E02-AE10-D17D60CE5956}"/>
              </a:ext>
            </a:extLst>
          </p:cNvPr>
          <p:cNvCxnSpPr>
            <a:cxnSpLocks/>
          </p:cNvCxnSpPr>
          <p:nvPr/>
        </p:nvCxnSpPr>
        <p:spPr>
          <a:xfrm flipH="1">
            <a:off x="479376" y="4509120"/>
            <a:ext cx="576064" cy="4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="" xmlns:a16="http://schemas.microsoft.com/office/drawing/2014/main" id="{1BE56B58-99DA-E69D-E587-846A476F604B}"/>
              </a:ext>
            </a:extLst>
          </p:cNvPr>
          <p:cNvCxnSpPr>
            <a:cxnSpLocks/>
          </p:cNvCxnSpPr>
          <p:nvPr/>
        </p:nvCxnSpPr>
        <p:spPr>
          <a:xfrm flipH="1">
            <a:off x="2228935" y="4513731"/>
            <a:ext cx="15628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="" xmlns:a16="http://schemas.microsoft.com/office/drawing/2014/main" id="{F3143186-0B74-8E57-B61F-A79426E689EA}"/>
              </a:ext>
            </a:extLst>
          </p:cNvPr>
          <p:cNvCxnSpPr>
            <a:cxnSpLocks/>
          </p:cNvCxnSpPr>
          <p:nvPr/>
        </p:nvCxnSpPr>
        <p:spPr>
          <a:xfrm flipH="1">
            <a:off x="5807968" y="4487606"/>
            <a:ext cx="2232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78C2698F-875C-5786-C980-2C8F3718909E}"/>
              </a:ext>
            </a:extLst>
          </p:cNvPr>
          <p:cNvSpPr txBox="1"/>
          <p:nvPr/>
        </p:nvSpPr>
        <p:spPr>
          <a:xfrm>
            <a:off x="874498" y="4302940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950mm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A348851D-76D0-2CF0-43B1-271071FE53B1}"/>
              </a:ext>
            </a:extLst>
          </p:cNvPr>
          <p:cNvSpPr txBox="1"/>
          <p:nvPr/>
        </p:nvSpPr>
        <p:spPr>
          <a:xfrm>
            <a:off x="3647113" y="432445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1915mm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1355CBD3-EB9E-40A3-D9E0-A43577D57212}"/>
              </a:ext>
            </a:extLst>
          </p:cNvPr>
          <p:cNvSpPr txBox="1"/>
          <p:nvPr/>
        </p:nvSpPr>
        <p:spPr>
          <a:xfrm>
            <a:off x="8075912" y="432445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2885mm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="" xmlns:a16="http://schemas.microsoft.com/office/drawing/2014/main" id="{86259A97-186C-F2E5-103A-E39B629B411B}"/>
              </a:ext>
            </a:extLst>
          </p:cNvPr>
          <p:cNvCxnSpPr>
            <a:cxnSpLocks/>
          </p:cNvCxnSpPr>
          <p:nvPr/>
        </p:nvCxnSpPr>
        <p:spPr>
          <a:xfrm flipV="1">
            <a:off x="2279576" y="5877272"/>
            <a:ext cx="581129" cy="445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="" xmlns:a16="http://schemas.microsoft.com/office/drawing/2014/main" id="{26B8D73D-CD27-8374-306F-5571037B74A9}"/>
              </a:ext>
            </a:extLst>
          </p:cNvPr>
          <p:cNvCxnSpPr>
            <a:cxnSpLocks/>
          </p:cNvCxnSpPr>
          <p:nvPr/>
        </p:nvCxnSpPr>
        <p:spPr>
          <a:xfrm flipH="1" flipV="1">
            <a:off x="8095398" y="6013952"/>
            <a:ext cx="460223" cy="408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2994BDB8-6A55-8F05-B141-59D3EED5693D}"/>
              </a:ext>
            </a:extLst>
          </p:cNvPr>
          <p:cNvSpPr txBox="1"/>
          <p:nvPr/>
        </p:nvSpPr>
        <p:spPr>
          <a:xfrm>
            <a:off x="1732692" y="620251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4mm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A06E7296-87D6-74E6-23DD-95C486039E70}"/>
              </a:ext>
            </a:extLst>
          </p:cNvPr>
          <p:cNvSpPr txBox="1"/>
          <p:nvPr/>
        </p:nvSpPr>
        <p:spPr>
          <a:xfrm>
            <a:off x="8498524" y="624461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6mm</a:t>
            </a:r>
            <a:endParaRPr lang="zh-CN" altLang="en-US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="" xmlns:a16="http://schemas.microsoft.com/office/drawing/2014/main" id="{CCD1EA8B-5253-0C55-FEF2-A658680E3513}"/>
              </a:ext>
            </a:extLst>
          </p:cNvPr>
          <p:cNvCxnSpPr>
            <a:cxnSpLocks/>
          </p:cNvCxnSpPr>
          <p:nvPr/>
        </p:nvCxnSpPr>
        <p:spPr>
          <a:xfrm flipV="1">
            <a:off x="3575721" y="5019028"/>
            <a:ext cx="0" cy="28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="" xmlns:a16="http://schemas.microsoft.com/office/drawing/2014/main" id="{4BC957E2-A5DF-968A-7AC6-B32FEA8026EA}"/>
              </a:ext>
            </a:extLst>
          </p:cNvPr>
          <p:cNvCxnSpPr>
            <a:cxnSpLocks/>
          </p:cNvCxnSpPr>
          <p:nvPr/>
        </p:nvCxnSpPr>
        <p:spPr>
          <a:xfrm flipV="1">
            <a:off x="7824192" y="4877938"/>
            <a:ext cx="0" cy="28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="" xmlns:a16="http://schemas.microsoft.com/office/drawing/2014/main" id="{A8273434-990E-747D-F058-0FF278544713}"/>
              </a:ext>
            </a:extLst>
          </p:cNvPr>
          <p:cNvCxnSpPr>
            <a:cxnSpLocks/>
          </p:cNvCxnSpPr>
          <p:nvPr/>
        </p:nvCxnSpPr>
        <p:spPr>
          <a:xfrm>
            <a:off x="3567865" y="5589240"/>
            <a:ext cx="0" cy="28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="" xmlns:a16="http://schemas.microsoft.com/office/drawing/2014/main" id="{A90E95B0-6519-121A-1891-24DCACE49A7F}"/>
              </a:ext>
            </a:extLst>
          </p:cNvPr>
          <p:cNvCxnSpPr>
            <a:cxnSpLocks/>
          </p:cNvCxnSpPr>
          <p:nvPr/>
        </p:nvCxnSpPr>
        <p:spPr>
          <a:xfrm>
            <a:off x="7824192" y="5755811"/>
            <a:ext cx="0" cy="28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3DEBB332-13ED-FCB6-6047-A644EF93A582}"/>
              </a:ext>
            </a:extLst>
          </p:cNvPr>
          <p:cNvSpPr txBox="1"/>
          <p:nvPr/>
        </p:nvSpPr>
        <p:spPr>
          <a:xfrm>
            <a:off x="3248005" y="5213348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472mm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D4CB556D-3227-F95A-5927-714B8ACF488F}"/>
              </a:ext>
            </a:extLst>
          </p:cNvPr>
          <p:cNvSpPr txBox="1"/>
          <p:nvPr/>
        </p:nvSpPr>
        <p:spPr>
          <a:xfrm>
            <a:off x="7389097" y="5252749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626mm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表格 33">
                <a:extLst>
                  <a:ext uri="{FF2B5EF4-FFF2-40B4-BE49-F238E27FC236}">
                    <a16:creationId xmlns="" xmlns:a16="http://schemas.microsoft.com/office/drawing/2014/main" id="{9A1D9A54-DB3F-6C06-D285-FCF5E77BCC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7052939"/>
                  </p:ext>
                </p:extLst>
              </p:nvPr>
            </p:nvGraphicFramePr>
            <p:xfrm>
              <a:off x="435516" y="1625312"/>
              <a:ext cx="6264697" cy="234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507">
                      <a:extLst>
                        <a:ext uri="{9D8B030D-6E8A-4147-A177-3AD203B41FA5}">
                          <a16:colId xmlns="" xmlns:a16="http://schemas.microsoft.com/office/drawing/2014/main" val="3979904113"/>
                        </a:ext>
                      </a:extLst>
                    </a:gridCol>
                    <a:gridCol w="1551949">
                      <a:extLst>
                        <a:ext uri="{9D8B030D-6E8A-4147-A177-3AD203B41FA5}">
                          <a16:colId xmlns="" xmlns:a16="http://schemas.microsoft.com/office/drawing/2014/main" val="3182336857"/>
                        </a:ext>
                      </a:extLst>
                    </a:gridCol>
                    <a:gridCol w="2160241">
                      <a:extLst>
                        <a:ext uri="{9D8B030D-6E8A-4147-A177-3AD203B41FA5}">
                          <a16:colId xmlns="" xmlns:a16="http://schemas.microsoft.com/office/drawing/2014/main" val="1369354583"/>
                        </a:ext>
                      </a:extLst>
                    </a:gridCol>
                  </a:tblGrid>
                  <a:tr h="334374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计算条件</a:t>
                          </a:r>
                          <a:endParaRPr lang="en-U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705510391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压力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137880893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温度 </a:t>
                          </a:r>
                          <a:r>
                            <a:rPr lang="en-US" altLang="zh-CN" sz="1600" dirty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37165234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内径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472&amp;626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208153500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负偏差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153428554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腐蚀裕量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746342665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焊接接头系数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207472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表格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A1D9A54-DB3F-6C06-D285-FCF5E77BCC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7052939"/>
                  </p:ext>
                </p:extLst>
              </p:nvPr>
            </p:nvGraphicFramePr>
            <p:xfrm>
              <a:off x="435516" y="1625312"/>
              <a:ext cx="6264697" cy="234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50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979904113"/>
                        </a:ext>
                      </a:extLst>
                    </a:gridCol>
                    <a:gridCol w="155194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182336857"/>
                        </a:ext>
                      </a:extLst>
                    </a:gridCol>
                    <a:gridCol w="21602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6935458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计算条件</a:t>
                          </a:r>
                          <a:endParaRPr lang="en-U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0551039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107273" r="-146539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3788089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温度 </a:t>
                          </a:r>
                          <a:r>
                            <a:rPr lang="en-US" altLang="zh-CN" sz="1600" dirty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3716523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301786" r="-146539" b="-3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472&amp;626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081535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409091" r="-146539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534285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509091" r="-146539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4634266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609091" r="-146539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074720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F4D3060F-B9CB-6D1B-F5E5-86EFBA636D96}"/>
                  </a:ext>
                </a:extLst>
              </p:cNvPr>
              <p:cNvSpPr txBox="1"/>
              <p:nvPr/>
            </p:nvSpPr>
            <p:spPr>
              <a:xfrm>
                <a:off x="6900191" y="2091903"/>
                <a:ext cx="3972545" cy="519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计算厚度：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=2.96/3.93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4D3060F-B9CB-6D1B-F5E5-86EFBA636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91" y="2091903"/>
                <a:ext cx="3972545" cy="519758"/>
              </a:xfrm>
              <a:prstGeom prst="rect">
                <a:avLst/>
              </a:prstGeom>
              <a:blipFill rotWithShape="0">
                <a:blip r:embed="rId5"/>
                <a:stretch>
                  <a:fillRect l="-1380" b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07B70E56-6147-3D87-88D3-5E5BCE879FE9}"/>
                  </a:ext>
                </a:extLst>
              </p:cNvPr>
              <p:cNvSpPr txBox="1"/>
              <p:nvPr/>
            </p:nvSpPr>
            <p:spPr>
              <a:xfrm>
                <a:off x="6918039" y="2755401"/>
                <a:ext cx="40024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名义厚度：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=4/6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7B70E56-6147-3D87-88D3-5E5BCE879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039" y="2755401"/>
                <a:ext cx="400249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72" t="-13115" b="-19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56D87B11-83FF-82D8-3638-DEFC3CC58A36}"/>
                  </a:ext>
                </a:extLst>
              </p:cNvPr>
              <p:cNvSpPr txBox="1"/>
              <p:nvPr/>
            </p:nvSpPr>
            <p:spPr>
              <a:xfrm>
                <a:off x="6918039" y="3309399"/>
                <a:ext cx="4742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有效厚度：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=3.7/5.7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6D87B11-83FF-82D8-3638-DEFC3CC5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039" y="3309399"/>
                <a:ext cx="474206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157" t="-15000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EBDA409F-559A-343A-DBEF-6C68D9C92C70}"/>
              </a:ext>
            </a:extLst>
          </p:cNvPr>
          <p:cNvSpPr txBox="1"/>
          <p:nvPr/>
        </p:nvSpPr>
        <p:spPr>
          <a:xfrm>
            <a:off x="379529" y="1113550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GB/T 150.3-2011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钢制压力容器厚度的计算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398433" y="1190374"/>
            <a:ext cx="205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Vacuum </a:t>
            </a:r>
            <a:r>
              <a:rPr lang="en-US" altLang="zh-CN" sz="2400" b="1" dirty="0">
                <a:solidFill>
                  <a:srgbClr val="C00000"/>
                </a:solidFill>
              </a:rPr>
              <a:t>vessel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B104121-FEC5-DCC5-1DA0-8BF82F108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3" t="18712" r="3932" b="16590"/>
          <a:stretch/>
        </p:blipFill>
        <p:spPr>
          <a:xfrm>
            <a:off x="47327" y="4679513"/>
            <a:ext cx="12097344" cy="1476401"/>
          </a:xfrm>
          <a:prstGeom prst="rect">
            <a:avLst/>
          </a:prstGeom>
        </p:spPr>
      </p:pic>
      <p:sp>
        <p:nvSpPr>
          <p:cNvPr id="6" name="灯片编号占位符 3">
            <a:extLst>
              <a:ext uri="{FF2B5EF4-FFF2-40B4-BE49-F238E27FC236}">
                <a16:creationId xmlns="" xmlns:a16="http://schemas.microsoft.com/office/drawing/2014/main" id="{87B1BEDC-4F30-4018-B077-F219D2B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A57EECE-9A9D-5CC1-8B84-EF1C4040E584}"/>
              </a:ext>
            </a:extLst>
          </p:cNvPr>
          <p:cNvSpPr txBox="1"/>
          <p:nvPr/>
        </p:nvSpPr>
        <p:spPr>
          <a:xfrm>
            <a:off x="6096000" y="6323207"/>
            <a:ext cx="609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Weight: 195kg   </a:t>
            </a:r>
          </a:p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99DB11E-9281-EDBF-83DD-D65AF425E194}"/>
              </a:ext>
            </a:extLst>
          </p:cNvPr>
          <p:cNvSpPr txBox="1"/>
          <p:nvPr/>
        </p:nvSpPr>
        <p:spPr>
          <a:xfrm>
            <a:off x="4007768" y="6326308"/>
            <a:ext cx="1906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Materials: S316L 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598B75F4-F439-3185-B9A9-F93981E10C0C}"/>
              </a:ext>
            </a:extLst>
          </p:cNvPr>
          <p:cNvCxnSpPr>
            <a:cxnSpLocks/>
          </p:cNvCxnSpPr>
          <p:nvPr/>
        </p:nvCxnSpPr>
        <p:spPr>
          <a:xfrm>
            <a:off x="69503" y="4469953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F38EE4E5-5FE7-1A2A-C1C2-A5155E426236}"/>
              </a:ext>
            </a:extLst>
          </p:cNvPr>
          <p:cNvCxnSpPr>
            <a:cxnSpLocks/>
          </p:cNvCxnSpPr>
          <p:nvPr/>
        </p:nvCxnSpPr>
        <p:spPr>
          <a:xfrm>
            <a:off x="6323373" y="4265585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="" xmlns:a16="http://schemas.microsoft.com/office/drawing/2014/main" id="{C23CBA49-4D9C-B3ED-4697-A83C60ED3D63}"/>
              </a:ext>
            </a:extLst>
          </p:cNvPr>
          <p:cNvCxnSpPr>
            <a:cxnSpLocks/>
          </p:cNvCxnSpPr>
          <p:nvPr/>
        </p:nvCxnSpPr>
        <p:spPr>
          <a:xfrm flipV="1">
            <a:off x="3601457" y="4535748"/>
            <a:ext cx="2619461" cy="28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="" xmlns:a16="http://schemas.microsoft.com/office/drawing/2014/main" id="{B21DFD7A-B555-2260-004D-008A3D435178}"/>
              </a:ext>
            </a:extLst>
          </p:cNvPr>
          <p:cNvCxnSpPr>
            <a:cxnSpLocks/>
          </p:cNvCxnSpPr>
          <p:nvPr/>
        </p:nvCxnSpPr>
        <p:spPr>
          <a:xfrm>
            <a:off x="9281725" y="4509120"/>
            <a:ext cx="2195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="" xmlns:a16="http://schemas.microsoft.com/office/drawing/2014/main" id="{1BE56B58-99DA-E69D-E587-846A476F604B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100573" y="4546505"/>
            <a:ext cx="2441773" cy="10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F3143186-0B74-8E57-B61F-A79426E689EA}"/>
              </a:ext>
            </a:extLst>
          </p:cNvPr>
          <p:cNvCxnSpPr>
            <a:cxnSpLocks/>
          </p:cNvCxnSpPr>
          <p:nvPr/>
        </p:nvCxnSpPr>
        <p:spPr>
          <a:xfrm flipH="1">
            <a:off x="6323373" y="4549127"/>
            <a:ext cx="22322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A348851D-76D0-2CF0-43B1-271071FE53B1}"/>
              </a:ext>
            </a:extLst>
          </p:cNvPr>
          <p:cNvSpPr txBox="1"/>
          <p:nvPr/>
        </p:nvSpPr>
        <p:spPr>
          <a:xfrm>
            <a:off x="2542346" y="4361839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2800mm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355CBD3-EB9E-40A3-D9E0-A43577D57212}"/>
              </a:ext>
            </a:extLst>
          </p:cNvPr>
          <p:cNvSpPr txBox="1"/>
          <p:nvPr/>
        </p:nvSpPr>
        <p:spPr>
          <a:xfrm>
            <a:off x="8345312" y="4346969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2300mm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="" xmlns:a16="http://schemas.microsoft.com/office/drawing/2014/main" id="{86259A97-186C-F2E5-103A-E39B629B411B}"/>
              </a:ext>
            </a:extLst>
          </p:cNvPr>
          <p:cNvCxnSpPr>
            <a:cxnSpLocks/>
          </p:cNvCxnSpPr>
          <p:nvPr/>
        </p:nvCxnSpPr>
        <p:spPr>
          <a:xfrm flipV="1">
            <a:off x="2279576" y="5877272"/>
            <a:ext cx="581129" cy="445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="" xmlns:a16="http://schemas.microsoft.com/office/drawing/2014/main" id="{26B8D73D-CD27-8374-306F-5571037B74A9}"/>
              </a:ext>
            </a:extLst>
          </p:cNvPr>
          <p:cNvCxnSpPr>
            <a:cxnSpLocks/>
          </p:cNvCxnSpPr>
          <p:nvPr/>
        </p:nvCxnSpPr>
        <p:spPr>
          <a:xfrm flipH="1" flipV="1">
            <a:off x="8095398" y="6013952"/>
            <a:ext cx="460223" cy="408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2994BDB8-6A55-8F05-B141-59D3EED5693D}"/>
              </a:ext>
            </a:extLst>
          </p:cNvPr>
          <p:cNvSpPr txBox="1"/>
          <p:nvPr/>
        </p:nvSpPr>
        <p:spPr>
          <a:xfrm>
            <a:off x="1732692" y="620251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3mm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A06E7296-87D6-74E6-23DD-95C486039E70}"/>
              </a:ext>
            </a:extLst>
          </p:cNvPr>
          <p:cNvSpPr txBox="1"/>
          <p:nvPr/>
        </p:nvSpPr>
        <p:spPr>
          <a:xfrm>
            <a:off x="8498524" y="6244614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3mm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="" xmlns:a16="http://schemas.microsoft.com/office/drawing/2014/main" id="{CCD1EA8B-5253-0C55-FEF2-A658680E3513}"/>
              </a:ext>
            </a:extLst>
          </p:cNvPr>
          <p:cNvCxnSpPr>
            <a:cxnSpLocks/>
          </p:cNvCxnSpPr>
          <p:nvPr/>
        </p:nvCxnSpPr>
        <p:spPr>
          <a:xfrm flipV="1">
            <a:off x="3601457" y="5135533"/>
            <a:ext cx="0" cy="28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="" xmlns:a16="http://schemas.microsoft.com/office/drawing/2014/main" id="{4BC957E2-A5DF-968A-7AC6-B32FEA8026EA}"/>
              </a:ext>
            </a:extLst>
          </p:cNvPr>
          <p:cNvCxnSpPr>
            <a:cxnSpLocks/>
          </p:cNvCxnSpPr>
          <p:nvPr/>
        </p:nvCxnSpPr>
        <p:spPr>
          <a:xfrm flipV="1">
            <a:off x="7824192" y="4970569"/>
            <a:ext cx="0" cy="28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="" xmlns:a16="http://schemas.microsoft.com/office/drawing/2014/main" id="{A8273434-990E-747D-F058-0FF278544713}"/>
              </a:ext>
            </a:extLst>
          </p:cNvPr>
          <p:cNvCxnSpPr>
            <a:cxnSpLocks/>
          </p:cNvCxnSpPr>
          <p:nvPr/>
        </p:nvCxnSpPr>
        <p:spPr>
          <a:xfrm>
            <a:off x="3601457" y="5480270"/>
            <a:ext cx="0" cy="28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="" xmlns:a16="http://schemas.microsoft.com/office/drawing/2014/main" id="{A90E95B0-6519-121A-1891-24DCACE49A7F}"/>
              </a:ext>
            </a:extLst>
          </p:cNvPr>
          <p:cNvCxnSpPr>
            <a:cxnSpLocks/>
          </p:cNvCxnSpPr>
          <p:nvPr/>
        </p:nvCxnSpPr>
        <p:spPr>
          <a:xfrm>
            <a:off x="7824192" y="5622081"/>
            <a:ext cx="0" cy="28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3DEBB332-13ED-FCB6-6047-A644EF93A582}"/>
              </a:ext>
            </a:extLst>
          </p:cNvPr>
          <p:cNvSpPr txBox="1"/>
          <p:nvPr/>
        </p:nvSpPr>
        <p:spPr>
          <a:xfrm>
            <a:off x="3248005" y="5213348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298mm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D4CB556D-3227-F95A-5927-714B8ACF488F}"/>
              </a:ext>
            </a:extLst>
          </p:cNvPr>
          <p:cNvSpPr txBox="1"/>
          <p:nvPr/>
        </p:nvSpPr>
        <p:spPr>
          <a:xfrm>
            <a:off x="7389097" y="5252749"/>
            <a:ext cx="187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454mm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表格 29">
                <a:extLst>
                  <a:ext uri="{FF2B5EF4-FFF2-40B4-BE49-F238E27FC236}">
                    <a16:creationId xmlns="" xmlns:a16="http://schemas.microsoft.com/office/drawing/2014/main" id="{9A1D9A54-DB3F-6C06-D285-FCF5E77BCC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332393"/>
                  </p:ext>
                </p:extLst>
              </p:nvPr>
            </p:nvGraphicFramePr>
            <p:xfrm>
              <a:off x="435516" y="1625312"/>
              <a:ext cx="6264697" cy="234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507">
                      <a:extLst>
                        <a:ext uri="{9D8B030D-6E8A-4147-A177-3AD203B41FA5}">
                          <a16:colId xmlns="" xmlns:a16="http://schemas.microsoft.com/office/drawing/2014/main" val="3979904113"/>
                        </a:ext>
                      </a:extLst>
                    </a:gridCol>
                    <a:gridCol w="1551949">
                      <a:extLst>
                        <a:ext uri="{9D8B030D-6E8A-4147-A177-3AD203B41FA5}">
                          <a16:colId xmlns="" xmlns:a16="http://schemas.microsoft.com/office/drawing/2014/main" val="3182336857"/>
                        </a:ext>
                      </a:extLst>
                    </a:gridCol>
                    <a:gridCol w="2160241">
                      <a:extLst>
                        <a:ext uri="{9D8B030D-6E8A-4147-A177-3AD203B41FA5}">
                          <a16:colId xmlns="" xmlns:a16="http://schemas.microsoft.com/office/drawing/2014/main" val="1369354583"/>
                        </a:ext>
                      </a:extLst>
                    </a:gridCol>
                  </a:tblGrid>
                  <a:tr h="334374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计算条件</a:t>
                          </a:r>
                          <a:endParaRPr lang="en-U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705510391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压力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137880893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温度 </a:t>
                          </a:r>
                          <a:r>
                            <a:rPr lang="en-US" altLang="zh-CN" sz="1600" dirty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37165234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内径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298&amp;454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208153500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负偏差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153428554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腐蚀裕量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746342665"/>
                      </a:ext>
                    </a:extLst>
                  </a:tr>
                  <a:tr h="334374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焊接接头系数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207472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表格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A1D9A54-DB3F-6C06-D285-FCF5E77BCC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332393"/>
                  </p:ext>
                </p:extLst>
              </p:nvPr>
            </p:nvGraphicFramePr>
            <p:xfrm>
              <a:off x="435516" y="1625312"/>
              <a:ext cx="6264697" cy="2346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250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979904113"/>
                        </a:ext>
                      </a:extLst>
                    </a:gridCol>
                    <a:gridCol w="155194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182336857"/>
                        </a:ext>
                      </a:extLst>
                    </a:gridCol>
                    <a:gridCol w="21602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69354583"/>
                        </a:ext>
                      </a:extLst>
                    </a:gridCol>
                  </a:tblGrid>
                  <a:tr h="33528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计算条件</a:t>
                          </a:r>
                          <a:endParaRPr lang="en-U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70551039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107273" r="-146539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13788089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zh-CN" altLang="en-US" sz="1600" dirty="0"/>
                            <a:t>温度 </a:t>
                          </a:r>
                          <a:r>
                            <a:rPr lang="en-US" altLang="zh-CN" sz="1600" dirty="0"/>
                            <a:t>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3716523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301786" r="-146539" b="-3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298&amp;454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081535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409091" r="-146539" b="-2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mm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1534285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509091" r="-146539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mm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4634266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9" t="-609091" r="-146539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074720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F4D3060F-B9CB-6D1B-F5E5-86EFBA636D96}"/>
                  </a:ext>
                </a:extLst>
              </p:cNvPr>
              <p:cNvSpPr txBox="1"/>
              <p:nvPr/>
            </p:nvSpPr>
            <p:spPr>
              <a:xfrm>
                <a:off x="6900191" y="2091903"/>
                <a:ext cx="4452393" cy="519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计算厚度：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∅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=1.4/2.19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4D3060F-B9CB-6D1B-F5E5-86EFBA636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191" y="2091903"/>
                <a:ext cx="4452393" cy="519758"/>
              </a:xfrm>
              <a:prstGeom prst="rect">
                <a:avLst/>
              </a:prstGeom>
              <a:blipFill rotWithShape="0">
                <a:blip r:embed="rId5"/>
                <a:stretch>
                  <a:fillRect l="-1233" b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07B70E56-6147-3D87-88D3-5E5BCE879FE9}"/>
                  </a:ext>
                </a:extLst>
              </p:cNvPr>
              <p:cNvSpPr txBox="1"/>
              <p:nvPr/>
            </p:nvSpPr>
            <p:spPr>
              <a:xfrm>
                <a:off x="6918039" y="2785281"/>
                <a:ext cx="34533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名义厚度：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7B70E56-6147-3D87-88D3-5E5BCE879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039" y="2785281"/>
                <a:ext cx="34533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590" t="-15000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="" xmlns:a16="http://schemas.microsoft.com/office/drawing/2014/main" id="{56D87B11-83FF-82D8-3638-DEFC3CC58A36}"/>
                  </a:ext>
                </a:extLst>
              </p:cNvPr>
              <p:cNvSpPr txBox="1"/>
              <p:nvPr/>
            </p:nvSpPr>
            <p:spPr>
              <a:xfrm>
                <a:off x="6918039" y="3309399"/>
                <a:ext cx="38584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有效厚度：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=2.7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6D87B11-83FF-82D8-3638-DEFC3CC5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039" y="3309399"/>
                <a:ext cx="385848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22" t="-15000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E56E2097-B51B-DAED-229B-CABCC226DC26}"/>
              </a:ext>
            </a:extLst>
          </p:cNvPr>
          <p:cNvSpPr txBox="1"/>
          <p:nvPr/>
        </p:nvSpPr>
        <p:spPr>
          <a:xfrm>
            <a:off x="379529" y="1113550"/>
            <a:ext cx="609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GB/T 150.3-2011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钢制压力容器厚度的计算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optimization of the cryostat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398433" y="1190374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Helium </a:t>
            </a:r>
            <a:r>
              <a:rPr lang="en-US" altLang="zh-CN" sz="2400" b="1" dirty="0">
                <a:solidFill>
                  <a:srgbClr val="C00000"/>
                </a:solidFill>
              </a:rPr>
              <a:t>tank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583832" y="5971342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Thermal shield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471F1DE-3818-C148-BABD-725AD2511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86" y="1457513"/>
            <a:ext cx="11709198" cy="190895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A57EECE-9A9D-5CC1-8B84-EF1C4040E584}"/>
              </a:ext>
            </a:extLst>
          </p:cNvPr>
          <p:cNvSpPr txBox="1"/>
          <p:nvPr/>
        </p:nvSpPr>
        <p:spPr>
          <a:xfrm>
            <a:off x="5447928" y="2931345"/>
            <a:ext cx="609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Weight: 148kg   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5A138A-FBD8-E6BC-8B12-1684922C0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0" y="3983464"/>
            <a:ext cx="11706544" cy="158209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FEEF55A-970A-3D68-5BE4-D52A960E7147}"/>
              </a:ext>
            </a:extLst>
          </p:cNvPr>
          <p:cNvSpPr txBox="1"/>
          <p:nvPr/>
        </p:nvSpPr>
        <p:spPr>
          <a:xfrm>
            <a:off x="2999656" y="2931345"/>
            <a:ext cx="1906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Materials: Copper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76849B4-3AAF-6084-21D0-0420FA1A15D8}"/>
              </a:ext>
            </a:extLst>
          </p:cNvPr>
          <p:cNvSpPr txBox="1"/>
          <p:nvPr/>
        </p:nvSpPr>
        <p:spPr>
          <a:xfrm>
            <a:off x="3147120" y="5242388"/>
            <a:ext cx="2325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Materials: Aluminum</a:t>
            </a:r>
          </a:p>
          <a:p>
            <a:r>
              <a:rPr lang="en-US" altLang="zh-CN" sz="1800" dirty="0"/>
              <a:t> 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D0534DD-101B-E5FB-70FA-0AAF14D27E57}"/>
              </a:ext>
            </a:extLst>
          </p:cNvPr>
          <p:cNvSpPr txBox="1"/>
          <p:nvPr/>
        </p:nvSpPr>
        <p:spPr>
          <a:xfrm>
            <a:off x="5611906" y="5242388"/>
            <a:ext cx="609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Weight: 43kg   </a:t>
            </a:r>
          </a:p>
          <a:p>
            <a:endParaRPr lang="zh-CN" altLang="en-US" dirty="0"/>
          </a:p>
        </p:txBody>
      </p:sp>
      <p:sp>
        <p:nvSpPr>
          <p:cNvPr id="11" name="箭头: 下 15">
            <a:extLst>
              <a:ext uri="{FF2B5EF4-FFF2-40B4-BE49-F238E27FC236}">
                <a16:creationId xmlns="" xmlns:a16="http://schemas.microsoft.com/office/drawing/2014/main" id="{6460A8B5-4361-8216-1272-07768F2D844D}"/>
              </a:ext>
            </a:extLst>
          </p:cNvPr>
          <p:cNvSpPr/>
          <p:nvPr/>
        </p:nvSpPr>
        <p:spPr>
          <a:xfrm>
            <a:off x="5015880" y="3416093"/>
            <a:ext cx="864096" cy="5673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optimization of the cryostat</a:t>
            </a:r>
          </a:p>
        </p:txBody>
      </p:sp>
    </p:spTree>
    <p:extLst>
      <p:ext uri="{BB962C8B-B14F-4D97-AF65-F5344CB8AC3E}">
        <p14:creationId xmlns:p14="http://schemas.microsoft.com/office/powerpoint/2010/main" val="4763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8879632" y="4511556"/>
            <a:ext cx="296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Support of SC magnet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848205D-1268-3D7E-2543-D73CE1726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11953328" cy="13932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ED105F6-FFAF-8775-7B18-FFCA8B513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225" y="3973556"/>
            <a:ext cx="2664296" cy="24988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A5F7FFC-92DD-31BE-C7AA-64044BC6A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" y="1257255"/>
            <a:ext cx="12000657" cy="1483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B3B9521-C3DD-543A-94F9-85C4C244D3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726"/>
          <a:stretch/>
        </p:blipFill>
        <p:spPr>
          <a:xfrm>
            <a:off x="1367249" y="3942667"/>
            <a:ext cx="2973505" cy="24988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AD5A6D5-0C9C-E9E7-2FF6-A7DDD4A0A457}"/>
              </a:ext>
            </a:extLst>
          </p:cNvPr>
          <p:cNvSpPr txBox="1"/>
          <p:nvPr/>
        </p:nvSpPr>
        <p:spPr>
          <a:xfrm>
            <a:off x="2783632" y="134782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Skeleton supports Weight: 142kg   </a:t>
            </a:r>
          </a:p>
          <a:p>
            <a:endParaRPr lang="en-US" altLang="zh-CN" sz="1800" dirty="0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FF2792E-9B90-060B-BB31-4F96F06EEF5D}"/>
              </a:ext>
            </a:extLst>
          </p:cNvPr>
          <p:cNvSpPr txBox="1"/>
          <p:nvPr/>
        </p:nvSpPr>
        <p:spPr>
          <a:xfrm>
            <a:off x="2750225" y="346949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Skeleton supports Weight: 92kg   </a:t>
            </a:r>
          </a:p>
          <a:p>
            <a:endParaRPr lang="en-US" altLang="zh-CN" sz="1800" dirty="0"/>
          </a:p>
        </p:txBody>
      </p:sp>
      <p:sp>
        <p:nvSpPr>
          <p:cNvPr id="11" name="箭头: 下 19">
            <a:extLst>
              <a:ext uri="{FF2B5EF4-FFF2-40B4-BE49-F238E27FC236}">
                <a16:creationId xmlns="" xmlns:a16="http://schemas.microsoft.com/office/drawing/2014/main" id="{7538CB2A-D0F7-D0F4-F650-389BA972A3F9}"/>
              </a:ext>
            </a:extLst>
          </p:cNvPr>
          <p:cNvSpPr/>
          <p:nvPr/>
        </p:nvSpPr>
        <p:spPr>
          <a:xfrm>
            <a:off x="5231904" y="2389179"/>
            <a:ext cx="512423" cy="4207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下 20">
            <a:extLst>
              <a:ext uri="{FF2B5EF4-FFF2-40B4-BE49-F238E27FC236}">
                <a16:creationId xmlns="" xmlns:a16="http://schemas.microsoft.com/office/drawing/2014/main" id="{A15FAC2C-0C21-9B5D-1156-ECA1E57960DA}"/>
              </a:ext>
            </a:extLst>
          </p:cNvPr>
          <p:cNvSpPr/>
          <p:nvPr/>
        </p:nvSpPr>
        <p:spPr>
          <a:xfrm rot="16047176">
            <a:off x="4729793" y="4573930"/>
            <a:ext cx="646969" cy="1354685"/>
          </a:xfrm>
          <a:prstGeom prst="downArrow">
            <a:avLst>
              <a:gd name="adj1" fmla="val 50000"/>
              <a:gd name="adj2" fmla="val 603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optimization of the cryostat</a:t>
            </a:r>
          </a:p>
        </p:txBody>
      </p:sp>
    </p:spTree>
    <p:extLst>
      <p:ext uri="{BB962C8B-B14F-4D97-AF65-F5344CB8AC3E}">
        <p14:creationId xmlns:p14="http://schemas.microsoft.com/office/powerpoint/2010/main" val="3388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>
            <a:extLst>
              <a:ext uri="{FF2B5EF4-FFF2-40B4-BE49-F238E27FC236}">
                <a16:creationId xmlns="" xmlns:a16="http://schemas.microsoft.com/office/drawing/2014/main" id="{87B1BEDC-4F30-4018-B077-F219D2B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="" xmlns:a16="http://schemas.microsoft.com/office/drawing/2014/main" id="{A697C0D4-AE7B-47EE-B205-729AC21E81AC}"/>
              </a:ext>
            </a:extLst>
          </p:cNvPr>
          <p:cNvSpPr txBox="1">
            <a:spLocks/>
          </p:cNvSpPr>
          <p:nvPr/>
        </p:nvSpPr>
        <p:spPr>
          <a:xfrm>
            <a:off x="32432" y="1847511"/>
            <a:ext cx="3723497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Cryostat length: 5.75 m</a:t>
            </a:r>
          </a:p>
          <a:p>
            <a:r>
              <a:rPr lang="en-US" altLang="zh-CN" sz="2000" dirty="0"/>
              <a:t>Total weight: </a:t>
            </a:r>
            <a:r>
              <a:rPr lang="en-US" altLang="zh-CN" sz="2000" dirty="0" smtClean="0"/>
              <a:t>2.006 </a:t>
            </a:r>
            <a:r>
              <a:rPr lang="en-US" altLang="zh-CN" sz="2000" dirty="0" smtClean="0"/>
              <a:t>ton</a:t>
            </a:r>
            <a:endParaRPr lang="en-US" altLang="zh-CN" sz="2000" dirty="0" smtClean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EF227C3-C711-43B2-8381-25F5B7FD7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96" y="4046536"/>
            <a:ext cx="9000000" cy="2674940"/>
          </a:xfrm>
          <a:prstGeom prst="rect">
            <a:avLst/>
          </a:prstGeom>
          <a:noFill/>
        </p:spPr>
      </p:pic>
      <p:graphicFrame>
        <p:nvGraphicFramePr>
          <p:cNvPr id="8" name="表格 7">
            <a:extLst>
              <a:ext uri="{FF2B5EF4-FFF2-40B4-BE49-F238E27FC236}">
                <a16:creationId xmlns="" xmlns:a16="http://schemas.microsoft.com/office/drawing/2014/main" id="{6D97E1EA-5048-47E0-93F0-280668DEF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63717"/>
              </p:ext>
            </p:extLst>
          </p:nvPr>
        </p:nvGraphicFramePr>
        <p:xfrm>
          <a:off x="3287688" y="1139951"/>
          <a:ext cx="487965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288">
                  <a:extLst>
                    <a:ext uri="{9D8B030D-6E8A-4147-A177-3AD203B41FA5}">
                      <a16:colId xmlns="" xmlns:a16="http://schemas.microsoft.com/office/drawing/2014/main" val="3979904113"/>
                    </a:ext>
                  </a:extLst>
                </a:gridCol>
                <a:gridCol w="1087833">
                  <a:extLst>
                    <a:ext uri="{9D8B030D-6E8A-4147-A177-3AD203B41FA5}">
                      <a16:colId xmlns="" xmlns:a16="http://schemas.microsoft.com/office/drawing/2014/main" val="3182336857"/>
                    </a:ext>
                  </a:extLst>
                </a:gridCol>
                <a:gridCol w="1740534">
                  <a:extLst>
                    <a:ext uri="{9D8B030D-6E8A-4147-A177-3AD203B41FA5}">
                      <a16:colId xmlns="" xmlns:a16="http://schemas.microsoft.com/office/drawing/2014/main" val="1369354583"/>
                    </a:ext>
                  </a:extLst>
                </a:gridCol>
              </a:tblGrid>
              <a:tr h="232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Weight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Main materials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5510391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Vacuum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1184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7880893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Helium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7165234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Thermal shield and pipes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8153500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SC quadrupoles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Copper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5859278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Anti-solenoids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Copper &amp; 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3428554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Skeleton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Aluminum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6342665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Liquid Helium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Liquid Helium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7472042"/>
                  </a:ext>
                </a:extLst>
              </a:tr>
              <a:tr h="27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Total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07522"/>
                  </a:ext>
                </a:extLst>
              </a:tr>
            </a:tbl>
          </a:graphicData>
        </a:graphic>
      </p:graphicFrame>
      <p:sp>
        <p:nvSpPr>
          <p:cNvPr id="9" name="TextBox 7">
            <a:extLst>
              <a:ext uri="{FF2B5EF4-FFF2-40B4-BE49-F238E27FC236}">
                <a16:creationId xmlns="" xmlns:a16="http://schemas.microsoft.com/office/drawing/2014/main" id="{A92342D0-69E0-485C-A6F9-51B6C327E4CF}"/>
              </a:ext>
            </a:extLst>
          </p:cNvPr>
          <p:cNvSpPr txBox="1"/>
          <p:nvPr/>
        </p:nvSpPr>
        <p:spPr>
          <a:xfrm>
            <a:off x="379529" y="134758"/>
            <a:ext cx="7593753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Weight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optimization of the cryostat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146" y="1329546"/>
            <a:ext cx="3882009" cy="209945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77375" y="1329546"/>
            <a:ext cx="3845583" cy="21714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581246" y="3479727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latin typeface="Times-Roman"/>
              </a:rPr>
              <a:t>SuperKEKB</a:t>
            </a:r>
            <a:r>
              <a:rPr lang="en-US" altLang="zh-CN" b="1" dirty="0">
                <a:latin typeface="Times-Roman"/>
              </a:rPr>
              <a:t>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7932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090"/>
    </mc:Choice>
    <mc:Fallback xmlns="">
      <p:transition advTm="7709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48829</TotalTime>
  <Words>1896</Words>
  <Application>Microsoft Office PowerPoint</Application>
  <PresentationFormat>宽屏</PresentationFormat>
  <Paragraphs>623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 Unicode MS</vt:lpstr>
      <vt:lpstr>Times-Roman</vt:lpstr>
      <vt:lpstr>等线</vt:lpstr>
      <vt:lpstr>华文中宋</vt:lpstr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adm</cp:lastModifiedBy>
  <cp:revision>2422</cp:revision>
  <cp:lastPrinted>2022-11-06T05:19:21Z</cp:lastPrinted>
  <dcterms:created xsi:type="dcterms:W3CDTF">2012-09-04T11:33:36Z</dcterms:created>
  <dcterms:modified xsi:type="dcterms:W3CDTF">2024-09-27T02:28:54Z</dcterms:modified>
</cp:coreProperties>
</file>