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7"/>
  </p:handoutMasterIdLst>
  <p:sldIdLst>
    <p:sldId id="916" r:id="rId3"/>
    <p:sldId id="899" r:id="rId4"/>
    <p:sldId id="959" r:id="rId5"/>
    <p:sldId id="873" r:id="rId6"/>
    <p:sldId id="939" r:id="rId7"/>
    <p:sldId id="900" r:id="rId8"/>
    <p:sldId id="887" r:id="rId9"/>
    <p:sldId id="890" r:id="rId10"/>
    <p:sldId id="901" r:id="rId11"/>
    <p:sldId id="940" r:id="rId12"/>
    <p:sldId id="903" r:id="rId13"/>
    <p:sldId id="906" r:id="rId14"/>
    <p:sldId id="904" r:id="rId15"/>
    <p:sldId id="907" r:id="rId16"/>
    <p:sldId id="892" r:id="rId17"/>
    <p:sldId id="897" r:id="rId18"/>
    <p:sldId id="896" r:id="rId19"/>
    <p:sldId id="908" r:id="rId20"/>
    <p:sldId id="941" r:id="rId21"/>
    <p:sldId id="911" r:id="rId23"/>
    <p:sldId id="912" r:id="rId24"/>
    <p:sldId id="914" r:id="rId25"/>
    <p:sldId id="915" r:id="rId26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3826" autoAdjust="0"/>
  </p:normalViewPr>
  <p:slideViewPr>
    <p:cSldViewPr snapToGrid="0" showGuides="1">
      <p:cViewPr varScale="1">
        <p:scale>
          <a:sx n="86" d="100"/>
          <a:sy n="86" d="100"/>
        </p:scale>
        <p:origin x="547" y="82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6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33" y="254131"/>
            <a:ext cx="4235777" cy="776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68526"/>
            <a:ext cx="9967547" cy="60420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884" y="887044"/>
            <a:ext cx="11418278" cy="52549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14100" y="6347746"/>
            <a:ext cx="71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4.png"/><Relationship Id="rId3" Type="http://schemas.openxmlformats.org/officeDocument/2006/relationships/tags" Target="../tags/tag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../media/image36.png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1406525"/>
            <a:ext cx="8696325" cy="1456690"/>
          </a:xfrm>
          <a:prstGeom prst="rect">
            <a:avLst/>
          </a:prstGeom>
        </p:spPr>
        <p:txBody>
          <a:bodyPr vert="horz" wrap="square" lIns="0" tIns="74295" rIns="0" bIns="0" rtlCol="0" anchor="ctr">
            <a:spAutoFit/>
          </a:bodyPr>
          <a:lstStyle/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r>
              <a:rPr lang="en-US" sz="4000" dirty="0"/>
              <a:t>CEPC</a:t>
            </a:r>
            <a:r>
              <a:rPr sz="4000" dirty="0"/>
              <a:t> </a:t>
            </a:r>
            <a:r>
              <a:rPr lang="zh-CN" altLang="en-US" sz="4000" dirty="0"/>
              <a:t>探测器端部</a:t>
            </a:r>
            <a:r>
              <a:rPr lang="en-US" altLang="zh-CN" sz="4000" dirty="0"/>
              <a:t>HCAL</a:t>
            </a:r>
            <a:br>
              <a:rPr lang="en-US" altLang="zh-CN" sz="4000" dirty="0"/>
            </a:br>
            <a:endParaRPr lang="zh-CN" altLang="en-US" sz="4000" dirty="0"/>
          </a:p>
        </p:txBody>
      </p:sp>
      <p:pic>
        <p:nvPicPr>
          <p:cNvPr id="5" name="图片 4" descr="图片包含 自然, 火山口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7400" y="3439031"/>
            <a:ext cx="7297615" cy="1421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中国科学院高能物理研究所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张俊嵩</a:t>
            </a: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纪全</a:t>
            </a: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钱森</a:t>
            </a: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2024.9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" name="object 6"/>
          <p:cNvSpPr txBox="1">
            <a:spLocks noGrp="1"/>
          </p:cNvSpPr>
          <p:nvPr/>
        </p:nvSpPr>
        <p:spPr>
          <a:xfrm>
            <a:off x="1747520" y="2083435"/>
            <a:ext cx="8696325" cy="2222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4295" rIns="0" bIns="0" numCol="1" rtlCol="0" anchor="ctr" anchorCtr="0" compatLnSpc="1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r>
              <a:rPr lang="en-US" altLang="zh-CN" sz="4000" dirty="0">
                <a:sym typeface="+mn-ea"/>
              </a:rPr>
              <a:t>TDR</a:t>
            </a:r>
            <a:r>
              <a:rPr lang="zh-CN" altLang="en-US" sz="4000" dirty="0">
                <a:sym typeface="+mn-ea"/>
              </a:rPr>
              <a:t>机械设计报告</a:t>
            </a:r>
            <a:endParaRPr lang="zh-CN" altLang="en-US" sz="4000" dirty="0"/>
          </a:p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br>
              <a:rPr lang="en-US" altLang="zh-CN" sz="4000" dirty="0"/>
            </a:br>
            <a:r>
              <a:rPr lang="en-US" altLang="zh-CN" sz="4000" dirty="0"/>
              <a:t> 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吸收体框架的力学性能分析和</a:t>
            </a:r>
            <a:r>
              <a:rPr lang="zh-CN" altLang="en-US"/>
              <a:t>校核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005" y="717550"/>
            <a:ext cx="114915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水平工况分析：组装端部</a:t>
            </a:r>
            <a:r>
              <a:rPr lang="en-US" altLang="zh-CN" sz="2800" b="1">
                <a:solidFill>
                  <a:srgbClr val="FF0000"/>
                </a:solidFill>
              </a:rPr>
              <a:t>HCAL</a:t>
            </a:r>
            <a:r>
              <a:rPr lang="zh-CN" altLang="en-US" sz="2800" b="1">
                <a:solidFill>
                  <a:srgbClr val="FF0000"/>
                </a:solidFill>
              </a:rPr>
              <a:t>时的放置方式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</a:rPr>
              <a:t>  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4015" y="1602105"/>
            <a:ext cx="3089275" cy="4639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518285"/>
            <a:ext cx="7025640" cy="424116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5869940" y="3265170"/>
            <a:ext cx="2593975" cy="539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14170" y="6146165"/>
            <a:ext cx="879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为了增加吸收体的刚度，避免在水平叠装时候压到灵敏层，增加立筋板来提高</a:t>
            </a:r>
            <a:r>
              <a:rPr lang="zh-CN" altLang="en-US"/>
              <a:t>刚度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吸收体框架的力学性能分析和</a:t>
            </a:r>
            <a:r>
              <a:rPr lang="zh-CN" altLang="en-US"/>
              <a:t>校核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7240" y="865505"/>
            <a:ext cx="826516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水平工况分析：组装端部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HCAL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时的放置方式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4" name="图片 3" descr="加载条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10" y="1707515"/>
            <a:ext cx="8365490" cy="3809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43695" y="2028190"/>
            <a:ext cx="28143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加载边界</a:t>
            </a:r>
            <a:r>
              <a:rPr lang="zh-CN" altLang="en-US"/>
              <a:t>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重力</a:t>
            </a:r>
            <a:r>
              <a:rPr lang="zh-CN" altLang="en-US"/>
              <a:t>加速度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单层灵敏层重量</a:t>
            </a:r>
            <a:r>
              <a:rPr lang="en-US" altLang="zh-CN"/>
              <a:t>4144</a:t>
            </a:r>
            <a:r>
              <a:rPr lang="en-US" altLang="zh-CN"/>
              <a:t>Kg</a:t>
            </a:r>
            <a:endParaRPr lang="en-US" altLang="zh-CN"/>
          </a:p>
          <a:p>
            <a:r>
              <a:rPr lang="zh-CN" altLang="en-US"/>
              <a:t>加载</a:t>
            </a:r>
            <a:r>
              <a:rPr lang="en-US" altLang="zh-CN"/>
              <a:t>48</a:t>
            </a:r>
            <a:r>
              <a:rPr lang="zh-CN" altLang="en-US"/>
              <a:t>层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最底部</a:t>
            </a:r>
            <a:r>
              <a:rPr lang="zh-CN" altLang="en-US"/>
              <a:t>全约束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径向筋板宽度为</a:t>
            </a:r>
            <a:r>
              <a:rPr lang="en-US" altLang="zh-CN" b="1">
                <a:solidFill>
                  <a:srgbClr val="FF0000"/>
                </a:solidFill>
              </a:rPr>
              <a:t>8</a:t>
            </a:r>
            <a:r>
              <a:rPr lang="en-US" altLang="zh-CN" b="1">
                <a:solidFill>
                  <a:srgbClr val="FF0000"/>
                </a:solidFill>
              </a:rPr>
              <a:t>mm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2562225" y="4709160"/>
            <a:ext cx="334010" cy="24130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3455035" y="4709160"/>
            <a:ext cx="334010" cy="24130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4682490" y="4648200"/>
            <a:ext cx="334010" cy="24130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5408930" y="4648200"/>
            <a:ext cx="334010" cy="24130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813560" y="4709160"/>
            <a:ext cx="334010" cy="24130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吸收体框架的力学性能分析和</a:t>
            </a:r>
            <a:r>
              <a:rPr lang="zh-CN" altLang="en-US"/>
              <a:t>校核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8440" y="741680"/>
            <a:ext cx="826516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水平工况分析：组装端部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HCAL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时的放置方式</a:t>
            </a:r>
            <a:endParaRPr lang="en-US" altLang="zh-CN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" name="图片 6" descr="水平放置应力"/>
          <p:cNvPicPr>
            <a:picLocks noChangeAspect="1"/>
          </p:cNvPicPr>
          <p:nvPr/>
        </p:nvPicPr>
        <p:blipFill>
          <a:blip r:embed="rId1"/>
          <a:srcRect l="10664" r="33993"/>
          <a:stretch>
            <a:fillRect/>
          </a:stretch>
        </p:blipFill>
        <p:spPr>
          <a:xfrm rot="16200000">
            <a:off x="168275" y="1688465"/>
            <a:ext cx="5393055" cy="44380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48630" y="4374515"/>
            <a:ext cx="61683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水平放置时最上层变形最大，变形为</a:t>
            </a:r>
            <a:r>
              <a:rPr lang="en-US" altLang="zh-CN" sz="2400" b="1">
                <a:solidFill>
                  <a:srgbClr val="FF0000"/>
                </a:solidFill>
              </a:rPr>
              <a:t>0.08mm</a:t>
            </a:r>
            <a:endParaRPr lang="en-US" altLang="zh-CN" sz="2400" b="1">
              <a:solidFill>
                <a:srgbClr val="FF0000"/>
              </a:solidFill>
            </a:endParaRPr>
          </a:p>
          <a:p>
            <a:endParaRPr lang="en-US" altLang="zh-CN" sz="2400" b="1"/>
          </a:p>
          <a:p>
            <a:r>
              <a:rPr lang="zh-CN" altLang="en-US" sz="2400" b="1"/>
              <a:t>最下层的筋板压力最大</a:t>
            </a:r>
            <a:r>
              <a:rPr lang="en-US" altLang="zh-CN" sz="2400" b="1">
                <a:solidFill>
                  <a:srgbClr val="FF0000"/>
                </a:solidFill>
              </a:rPr>
              <a:t>18Mpa</a:t>
            </a:r>
            <a:r>
              <a:rPr lang="zh-CN" altLang="en-US" sz="2400" b="1"/>
              <a:t>，从最下层向上筋板应力依次减小。</a:t>
            </a:r>
            <a:endParaRPr lang="zh-CN" altLang="en-US" sz="2400" b="1"/>
          </a:p>
        </p:txBody>
      </p:sp>
      <p:pic>
        <p:nvPicPr>
          <p:cNvPr id="6" name="图片 5" descr="水平放置变形"/>
          <p:cNvPicPr>
            <a:picLocks noChangeAspect="1"/>
          </p:cNvPicPr>
          <p:nvPr/>
        </p:nvPicPr>
        <p:blipFill>
          <a:blip r:embed="rId2"/>
          <a:srcRect r="47704"/>
          <a:stretch>
            <a:fillRect/>
          </a:stretch>
        </p:blipFill>
        <p:spPr>
          <a:xfrm>
            <a:off x="6701790" y="850900"/>
            <a:ext cx="3752215" cy="326771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吸收体框架的力学性能分析和</a:t>
            </a:r>
            <a:r>
              <a:rPr lang="zh-CN" altLang="en-US"/>
              <a:t>校核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7240" y="865505"/>
            <a:ext cx="555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垂直放置工况分析：安装就位</a:t>
            </a:r>
            <a:r>
              <a:rPr lang="zh-CN" altLang="en-US" sz="2800" b="1">
                <a:solidFill>
                  <a:srgbClr val="FF0000"/>
                </a:solidFill>
              </a:rPr>
              <a:t>工况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4" name="图片 3" descr="垂直加载条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095" y="1810385"/>
            <a:ext cx="8564245" cy="3900170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10414000" y="2359660"/>
            <a:ext cx="711200" cy="246634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880600" y="4984115"/>
            <a:ext cx="177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重力</a:t>
            </a:r>
            <a:r>
              <a:rPr lang="zh-CN" altLang="en-US"/>
              <a:t>场</a:t>
            </a: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4177030" y="5205730"/>
            <a:ext cx="222250" cy="23749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4806950" y="4984115"/>
            <a:ext cx="222250" cy="23749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5377180" y="4532630"/>
            <a:ext cx="222250" cy="23749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3547110" y="5114925"/>
            <a:ext cx="222250" cy="23749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3035935" y="4826000"/>
            <a:ext cx="222250" cy="23749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576830" y="4411345"/>
            <a:ext cx="222250" cy="23749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47645" y="5909945"/>
            <a:ext cx="4703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6</a:t>
            </a:r>
            <a:r>
              <a:rPr lang="zh-CN" altLang="en-US"/>
              <a:t>个支撑点作为端部</a:t>
            </a:r>
            <a:r>
              <a:rPr lang="en-US" altLang="zh-CN"/>
              <a:t>HCAL</a:t>
            </a:r>
            <a:r>
              <a:rPr lang="zh-CN" altLang="en-US"/>
              <a:t>的支撑</a:t>
            </a:r>
            <a:r>
              <a:rPr lang="zh-CN" altLang="en-US"/>
              <a:t>位置</a:t>
            </a:r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吸收体框架的力学性能分析和</a:t>
            </a:r>
            <a:r>
              <a:rPr lang="zh-CN" altLang="en-US"/>
              <a:t>校核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7240" y="865505"/>
            <a:ext cx="555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垂直放置工况分析：安装就位</a:t>
            </a:r>
            <a:r>
              <a:rPr lang="zh-CN" altLang="en-US" sz="2800" b="1">
                <a:solidFill>
                  <a:srgbClr val="FF0000"/>
                </a:solidFill>
              </a:rPr>
              <a:t>工况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图片 13" descr="垂直放置变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390" y="1700530"/>
            <a:ext cx="6273800" cy="2856865"/>
          </a:xfrm>
          <a:prstGeom prst="rect">
            <a:avLst/>
          </a:prstGeom>
        </p:spPr>
      </p:pic>
      <p:pic>
        <p:nvPicPr>
          <p:cNvPr id="15" name="图片 14" descr="垂直放置应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195" y="1700530"/>
            <a:ext cx="6799580" cy="30962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77540" y="5480050"/>
            <a:ext cx="5969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最大应力</a:t>
            </a:r>
            <a:r>
              <a:rPr lang="en-US" altLang="zh-CN"/>
              <a:t>10MPa</a:t>
            </a:r>
            <a:r>
              <a:rPr lang="zh-CN" altLang="en-US"/>
              <a:t>，最大变形</a:t>
            </a:r>
            <a:r>
              <a:rPr lang="en-US" altLang="zh-CN"/>
              <a:t>0.03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灵敏层的</a:t>
            </a:r>
            <a:r>
              <a:rPr lang="zh-CN" altLang="en-US"/>
              <a:t>结构</a:t>
            </a: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12700" y="1007745"/>
            <a:ext cx="3963670" cy="5137150"/>
            <a:chOff x="2717" y="1749"/>
            <a:chExt cx="6440" cy="834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/>
            <a:srcRect l="30983"/>
            <a:stretch>
              <a:fillRect/>
            </a:stretch>
          </p:blipFill>
          <p:spPr>
            <a:xfrm>
              <a:off x="3891" y="1749"/>
              <a:ext cx="5266" cy="619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2717" y="5529"/>
              <a:ext cx="6324" cy="4566"/>
              <a:chOff x="2717" y="5947"/>
              <a:chExt cx="6324" cy="4566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234" y="8205"/>
                <a:ext cx="807" cy="153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吸收体</a:t>
                </a:r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891" y="8205"/>
                <a:ext cx="807" cy="153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吸收体</a:t>
                </a:r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847" y="8205"/>
                <a:ext cx="681" cy="153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盖板</a:t>
                </a:r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392" y="8205"/>
                <a:ext cx="530" cy="153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盖板</a:t>
                </a:r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398" y="8205"/>
                <a:ext cx="681" cy="230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玻璃</a:t>
                </a:r>
                <a:r>
                  <a:rPr lang="zh-CN" altLang="en-US"/>
                  <a:t>闪烁体</a:t>
                </a:r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677" y="8205"/>
                <a:ext cx="578" cy="230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/>
                  <a:t>PCB</a:t>
                </a:r>
                <a:endParaRPr lang="en-US" altLang="zh-CN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717" y="8135"/>
                <a:ext cx="849" cy="154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水冷</a:t>
                </a:r>
                <a:r>
                  <a:rPr lang="zh-CN" altLang="en-US"/>
                  <a:t>管</a:t>
                </a:r>
                <a:endParaRPr lang="zh-CN" altLang="en-US"/>
              </a:p>
            </p:txBody>
          </p:sp>
          <p:cxnSp>
            <p:nvCxnSpPr>
              <p:cNvPr id="35" name="直接箭头连接符 34"/>
              <p:cNvCxnSpPr>
                <a:stCxn id="34" idx="0"/>
              </p:cNvCxnSpPr>
              <p:nvPr/>
            </p:nvCxnSpPr>
            <p:spPr>
              <a:xfrm flipV="1">
                <a:off x="3142" y="5947"/>
                <a:ext cx="1803" cy="21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6347658" y="1509395"/>
            <a:ext cx="6099476" cy="3015480"/>
            <a:chOff x="7465" y="1806"/>
            <a:chExt cx="12204" cy="603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5" y="1806"/>
              <a:ext cx="9343" cy="603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6808" y="2005"/>
              <a:ext cx="2203" cy="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上盖板</a:t>
              </a:r>
              <a:r>
                <a:rPr lang="en-US" altLang="zh-CN"/>
                <a:t>2</a:t>
              </a:r>
              <a:r>
                <a:rPr lang="en-US" altLang="zh-CN"/>
                <a:t>mm</a:t>
              </a:r>
              <a:endParaRPr lang="en-US" altLang="zh-CN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631" y="3067"/>
              <a:ext cx="2646" cy="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PCB</a:t>
              </a:r>
              <a:r>
                <a:rPr lang="zh-CN" altLang="en-US"/>
                <a:t>板</a:t>
              </a:r>
              <a:r>
                <a:rPr lang="zh-CN" altLang="en-US"/>
                <a:t>层</a:t>
              </a:r>
              <a:r>
                <a:rPr lang="en-US" altLang="zh-CN"/>
                <a:t>3</a:t>
              </a:r>
              <a:r>
                <a:rPr lang="en-US" altLang="zh-CN"/>
                <a:t>mm</a:t>
              </a:r>
              <a:endParaRPr lang="en-US" altLang="zh-CN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592" y="4200"/>
              <a:ext cx="3077" cy="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玻璃</a:t>
              </a:r>
              <a:r>
                <a:rPr lang="zh-CN" altLang="en-US"/>
                <a:t>层</a:t>
              </a:r>
              <a:r>
                <a:rPr lang="en-US" altLang="zh-CN"/>
                <a:t>10.2</a:t>
              </a:r>
              <a:r>
                <a:rPr lang="en-US" altLang="zh-CN"/>
                <a:t>mm</a:t>
              </a:r>
              <a:endParaRPr lang="en-US" altLang="zh-CN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808" y="5502"/>
              <a:ext cx="2224" cy="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下盖板</a:t>
              </a:r>
              <a:r>
                <a:rPr lang="en-US" altLang="zh-CN"/>
                <a:t>2</a:t>
              </a:r>
              <a:r>
                <a:rPr lang="en-US" altLang="zh-CN"/>
                <a:t>mm</a:t>
              </a:r>
              <a:endParaRPr lang="en-US" altLang="zh-CN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118225" y="5243195"/>
            <a:ext cx="60737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组装逻辑：</a:t>
            </a:r>
            <a:r>
              <a:rPr lang="en-US" altLang="zh-CN" sz="2000" b="1"/>
              <a:t> PCB</a:t>
            </a:r>
            <a:r>
              <a:rPr lang="zh-CN" altLang="en-US" sz="2000" b="1"/>
              <a:t>上层采用碳纤维压条，将</a:t>
            </a:r>
            <a:r>
              <a:rPr lang="en-US" altLang="zh-CN" sz="2000" b="1"/>
              <a:t>PCB</a:t>
            </a:r>
            <a:r>
              <a:rPr lang="zh-CN" altLang="en-US" sz="2000" b="1"/>
              <a:t>板、玻璃闪烁体压紧固定在下盖板，上盖板固定在下盖板上，上盖板与</a:t>
            </a:r>
            <a:r>
              <a:rPr lang="en-US" altLang="zh-CN" sz="2000" b="1"/>
              <a:t>PCB</a:t>
            </a:r>
            <a:r>
              <a:rPr lang="zh-CN" altLang="en-US" sz="2000" b="1"/>
              <a:t>板间隙为</a:t>
            </a:r>
            <a:r>
              <a:rPr lang="en-US" altLang="zh-CN" sz="2000" b="1">
                <a:solidFill>
                  <a:srgbClr val="FF0000"/>
                </a:solidFill>
              </a:rPr>
              <a:t>0.2mm</a:t>
            </a:r>
            <a:r>
              <a:rPr lang="zh-CN" altLang="en-US" sz="2000" b="1">
                <a:solidFill>
                  <a:srgbClr val="FF0000"/>
                </a:solidFill>
              </a:rPr>
              <a:t>，有</a:t>
            </a:r>
            <a:r>
              <a:rPr lang="en-US" altLang="zh-CN" sz="2000" b="1">
                <a:solidFill>
                  <a:srgbClr val="FF0000"/>
                </a:solidFill>
              </a:rPr>
              <a:t>0.2mm</a:t>
            </a:r>
            <a:r>
              <a:rPr lang="zh-CN" altLang="en-US" sz="2000" b="1">
                <a:solidFill>
                  <a:srgbClr val="FF0000"/>
                </a:solidFill>
              </a:rPr>
              <a:t>的变形</a:t>
            </a:r>
            <a:r>
              <a:rPr lang="zh-CN" altLang="en-US" sz="2000" b="1">
                <a:solidFill>
                  <a:srgbClr val="FF0000"/>
                </a:solidFill>
              </a:rPr>
              <a:t>空间。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80" y="844550"/>
            <a:ext cx="2287270" cy="4471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20515" y="5316220"/>
            <a:ext cx="2012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40mmX40</a:t>
            </a:r>
            <a:r>
              <a:rPr lang="en-US" altLang="zh-CN"/>
              <a:t>mm</a:t>
            </a:r>
            <a:endParaRPr lang="en-US" altLang="zh-CN"/>
          </a:p>
          <a:p>
            <a:pPr algn="ctr"/>
            <a:r>
              <a:rPr lang="zh-CN" altLang="en-US"/>
              <a:t>闪烁体排布</a:t>
            </a:r>
            <a:endParaRPr lang="en-US" altLang="zh-CN"/>
          </a:p>
          <a:p>
            <a:r>
              <a:rPr lang="zh-CN" altLang="en-US"/>
              <a:t>玻璃闪烁体较</a:t>
            </a:r>
            <a:r>
              <a:rPr lang="zh-CN" altLang="en-US"/>
              <a:t>脆弱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25310" y="784225"/>
            <a:ext cx="4414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仿真思路：将玻璃体作为一个整体，校核上下盖板的刚度。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灵敏</a:t>
            </a:r>
            <a:r>
              <a:rPr lang="zh-CN" altLang="en-US">
                <a:sym typeface="+mn-ea"/>
              </a:rPr>
              <a:t>层的结构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077595"/>
            <a:ext cx="4981575" cy="3568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45" y="840740"/>
            <a:ext cx="2854960" cy="570103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3014345" y="1384300"/>
            <a:ext cx="3051810" cy="2132965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5368925"/>
            <a:ext cx="8520430" cy="1231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30" y="840740"/>
            <a:ext cx="2845435" cy="540194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7147560" y="3354070"/>
            <a:ext cx="2747645" cy="2415540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灵敏层的结构</a:t>
            </a:r>
            <a:r>
              <a:rPr lang="zh-CN" altLang="en-US">
                <a:sym typeface="+mn-ea"/>
              </a:rPr>
              <a:t>刚度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450" y="3239135"/>
            <a:ext cx="5804535" cy="2643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60" y="672465"/>
            <a:ext cx="6092190" cy="2774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25310" y="6377305"/>
            <a:ext cx="379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中间变形</a:t>
            </a:r>
            <a:r>
              <a:rPr lang="en-US" altLang="zh-CN"/>
              <a:t>8mm  </a:t>
            </a:r>
            <a:r>
              <a:rPr lang="zh-CN" altLang="en-US"/>
              <a:t>最大应力</a:t>
            </a:r>
            <a:r>
              <a:rPr lang="en-US" altLang="zh-CN"/>
              <a:t>51</a:t>
            </a:r>
            <a:r>
              <a:rPr lang="en-US" altLang="zh-CN"/>
              <a:t>Mpa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3538220"/>
            <a:ext cx="6033770" cy="2747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91920" y="5946775"/>
            <a:ext cx="4155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加载</a:t>
            </a:r>
            <a:r>
              <a:rPr lang="zh-CN" altLang="en-US"/>
              <a:t>条件</a:t>
            </a:r>
            <a:endParaRPr lang="zh-CN" altLang="en-US"/>
          </a:p>
          <a:p>
            <a:pPr algn="ctr"/>
            <a:r>
              <a:rPr lang="zh-CN" altLang="en-US"/>
              <a:t>玻璃闪烁体密度</a:t>
            </a:r>
            <a:r>
              <a:rPr lang="en-US" altLang="zh-CN"/>
              <a:t>6g/cm^3,</a:t>
            </a:r>
            <a:r>
              <a:rPr lang="zh-CN" altLang="en-US"/>
              <a:t>总重量</a:t>
            </a:r>
            <a:r>
              <a:rPr lang="en-US" altLang="zh-CN"/>
              <a:t>154</a:t>
            </a:r>
            <a:r>
              <a:rPr lang="en-US" altLang="zh-CN"/>
              <a:t>Kg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51510" y="845185"/>
            <a:ext cx="39700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灵敏层水平放置的结构刚度仿真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1151890" y="4088765"/>
            <a:ext cx="170180" cy="20764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4732020" y="5113020"/>
            <a:ext cx="170180" cy="20764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466090" y="1416685"/>
            <a:ext cx="50812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研究目标：在加载了玻璃闪烁体重量后（</a:t>
            </a:r>
            <a:r>
              <a:rPr lang="en-US" altLang="zh-CN" sz="2400"/>
              <a:t>154Kg</a:t>
            </a:r>
            <a:r>
              <a:rPr lang="zh-CN" altLang="en-US" sz="2400"/>
              <a:t>），封装结构强度足够，变形小于</a:t>
            </a:r>
            <a:r>
              <a:rPr lang="en-US" altLang="zh-CN" sz="2400"/>
              <a:t>0.2mm</a:t>
            </a:r>
            <a:r>
              <a:rPr lang="zh-CN" altLang="en-US" sz="2400"/>
              <a:t>，不会挤压到玻璃闪烁体。</a:t>
            </a:r>
            <a:endParaRPr lang="zh-CN" altLang="en-US" sz="240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灵敏层的结构</a:t>
            </a:r>
            <a:r>
              <a:rPr lang="zh-CN" altLang="en-US">
                <a:sym typeface="+mn-ea"/>
              </a:rPr>
              <a:t>刚度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510" y="751840"/>
            <a:ext cx="6437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灵敏层水平放置的结构刚度仿真</a:t>
            </a:r>
            <a:r>
              <a:rPr lang="en-US" altLang="zh-CN" sz="2000" b="1">
                <a:solidFill>
                  <a:srgbClr val="FF0000"/>
                </a:solidFill>
              </a:rPr>
              <a:t>   </a:t>
            </a:r>
            <a:r>
              <a:rPr lang="zh-CN" altLang="en-US" sz="2000" b="1">
                <a:solidFill>
                  <a:srgbClr val="FF0000"/>
                </a:solidFill>
              </a:rPr>
              <a:t>基本</a:t>
            </a:r>
            <a:r>
              <a:rPr lang="zh-CN" altLang="en-US" sz="2000" b="1">
                <a:solidFill>
                  <a:srgbClr val="FF0000"/>
                </a:solidFill>
              </a:rPr>
              <a:t>可行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4210" y="845185"/>
            <a:ext cx="2799080" cy="4841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1188085"/>
            <a:ext cx="6093460" cy="2774950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1717040" y="2096135"/>
            <a:ext cx="170180" cy="20764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6096000" y="3041015"/>
            <a:ext cx="170180" cy="20764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灵敏层变形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5680" y="4000500"/>
            <a:ext cx="6115050" cy="2784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10170" y="6116320"/>
            <a:ext cx="379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中间变形</a:t>
            </a:r>
            <a:r>
              <a:rPr lang="en-US" altLang="zh-CN"/>
              <a:t>0.199</a:t>
            </a:r>
            <a:r>
              <a:rPr lang="en-US" altLang="zh-CN"/>
              <a:t>mm  </a:t>
            </a:r>
            <a:r>
              <a:rPr lang="zh-CN" altLang="en-US"/>
              <a:t>最大应力</a:t>
            </a:r>
            <a:r>
              <a:rPr lang="en-US" altLang="zh-CN"/>
              <a:t>12</a:t>
            </a:r>
            <a:r>
              <a:rPr lang="en-US" altLang="zh-CN"/>
              <a:t>Mpa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1599"/>
            <a:ext cx="78130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>
                <a:sym typeface="+mn-ea"/>
              </a:rPr>
              <a:t>端部</a:t>
            </a:r>
            <a:r>
              <a:rPr lang="en-US" altLang="zh-CN" sz="2800">
                <a:sym typeface="+mn-ea"/>
              </a:rPr>
              <a:t>HCAL</a:t>
            </a:r>
            <a:r>
              <a:rPr lang="zh-CN" altLang="en-US" sz="2800">
                <a:sym typeface="+mn-ea"/>
              </a:rPr>
              <a:t>冷却结构的实现</a:t>
            </a:r>
            <a:endParaRPr sz="2400" dirty="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510" y="779145"/>
            <a:ext cx="3014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冷却结构</a:t>
            </a:r>
            <a:r>
              <a:rPr lang="zh-CN" altLang="en-US" sz="2400">
                <a:solidFill>
                  <a:schemeClr val="tx1"/>
                </a:solidFill>
              </a:rPr>
              <a:t>介绍</a:t>
            </a: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6220" y="1348105"/>
            <a:ext cx="8930640" cy="3683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408430" y="4653915"/>
            <a:ext cx="9248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在</a:t>
            </a:r>
            <a:r>
              <a:rPr lang="en-US" altLang="zh-CN" sz="2400"/>
              <a:t>PCB</a:t>
            </a:r>
            <a:r>
              <a:rPr lang="zh-CN" altLang="en-US" sz="2400"/>
              <a:t>板一侧的吸收体上开水道，冷却</a:t>
            </a:r>
            <a:r>
              <a:rPr lang="en-US" altLang="zh-CN" sz="2400"/>
              <a:t>PCB</a:t>
            </a:r>
            <a:r>
              <a:rPr lang="zh-CN" altLang="en-US" sz="2400"/>
              <a:t>板上</a:t>
            </a:r>
            <a:r>
              <a:rPr lang="zh-CN" altLang="en-US" sz="2400"/>
              <a:t>芯片所产生的热量。从</a:t>
            </a:r>
            <a:r>
              <a:rPr lang="en-US" altLang="zh-CN" sz="2400"/>
              <a:t>PCB</a:t>
            </a:r>
            <a:r>
              <a:rPr lang="zh-CN" altLang="en-US" sz="2400"/>
              <a:t>板到吸收体，采用导热胶实现热量传递，热阻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500W/m^2</a:t>
            </a:r>
            <a:endParaRPr lang="zh-CN" altLang="en-US" sz="2400"/>
          </a:p>
        </p:txBody>
      </p:sp>
      <p:sp>
        <p:nvSpPr>
          <p:cNvPr id="41" name="文本框 40"/>
          <p:cNvSpPr txBox="1"/>
          <p:nvPr/>
        </p:nvSpPr>
        <p:spPr>
          <a:xfrm>
            <a:off x="7593965" y="1766570"/>
            <a:ext cx="1623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PCB</a:t>
            </a:r>
            <a:r>
              <a:rPr lang="zh-CN" altLang="en-US"/>
              <a:t>板</a:t>
            </a:r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7423150" y="2134870"/>
            <a:ext cx="982345" cy="944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574665" y="1766570"/>
            <a:ext cx="1623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水路</a:t>
            </a:r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flipH="1">
            <a:off x="6289675" y="2189480"/>
            <a:ext cx="267335" cy="1014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776980" y="962025"/>
            <a:ext cx="5991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设计要求：</a:t>
            </a:r>
            <a:r>
              <a:rPr lang="en-US" altLang="zh-CN" sz="2400">
                <a:solidFill>
                  <a:srgbClr val="FF0000"/>
                </a:solidFill>
              </a:rPr>
              <a:t>SiPM</a:t>
            </a:r>
            <a:r>
              <a:rPr lang="zh-CN" altLang="en-US" sz="2400">
                <a:solidFill>
                  <a:srgbClr val="FF0000"/>
                </a:solidFill>
              </a:rPr>
              <a:t>之间温差小于</a:t>
            </a:r>
            <a:r>
              <a:rPr lang="en-US" altLang="zh-CN" sz="2400">
                <a:solidFill>
                  <a:srgbClr val="FF0000"/>
                </a:solidFill>
              </a:rPr>
              <a:t>1.5</a:t>
            </a:r>
            <a:r>
              <a:rPr lang="zh-CN" altLang="en-US" sz="2400">
                <a:solidFill>
                  <a:srgbClr val="FF0000"/>
                </a:solidFill>
              </a:rPr>
              <a:t>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24925" y="3429000"/>
            <a:ext cx="918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吸收体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2091055" y="5746750"/>
            <a:ext cx="7880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研究灵敏层盖板和吸收体的温升</a:t>
            </a:r>
            <a:r>
              <a:rPr lang="en-US" altLang="zh-CN" sz="2400" b="1">
                <a:solidFill>
                  <a:schemeClr val="accent1"/>
                </a:solidFill>
              </a:rPr>
              <a:t>,</a:t>
            </a:r>
            <a:r>
              <a:rPr lang="zh-CN" altLang="en-US" sz="2400" b="1">
                <a:solidFill>
                  <a:schemeClr val="accent1"/>
                </a:solidFill>
              </a:rPr>
              <a:t>假定</a:t>
            </a:r>
            <a:r>
              <a:rPr lang="en-US" altLang="zh-CN" sz="2400" b="1">
                <a:solidFill>
                  <a:schemeClr val="accent1"/>
                </a:solidFill>
              </a:rPr>
              <a:t>SiPM</a:t>
            </a:r>
            <a:r>
              <a:rPr lang="zh-CN" altLang="en-US" sz="2400" b="1">
                <a:solidFill>
                  <a:schemeClr val="accent1"/>
                </a:solidFill>
              </a:rPr>
              <a:t>温升小于不锈钢盖板和</a:t>
            </a:r>
            <a:r>
              <a:rPr lang="zh-CN" altLang="en-US" sz="2400" b="1">
                <a:solidFill>
                  <a:schemeClr val="accent1"/>
                </a:solidFill>
              </a:rPr>
              <a:t>吸收体。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24925" y="2651760"/>
            <a:ext cx="918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灵敏层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Onlin</a:t>
            </a:r>
            <a:r>
              <a:rPr lang="en-US" altLang="zh-CN"/>
              <a:t>e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39249" y="1154379"/>
            <a:ext cx="11418278" cy="5254985"/>
          </a:xfrm>
        </p:spPr>
        <p:txBody>
          <a:bodyPr/>
          <a:p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总体</a:t>
            </a:r>
            <a:r>
              <a:rPr lang="zh-CN" altLang="en-US"/>
              <a:t>概述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整体机械框架的</a:t>
            </a:r>
            <a:r>
              <a:rPr lang="zh-CN" altLang="en-US"/>
              <a:t>设计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灵敏层的机械设计和</a:t>
            </a:r>
            <a:r>
              <a:rPr lang="zh-CN" altLang="en-US"/>
              <a:t>实现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端部</a:t>
            </a:r>
            <a:r>
              <a:rPr lang="en-US" altLang="zh-CN">
                <a:solidFill>
                  <a:schemeClr val="tx1"/>
                </a:solidFill>
              </a:rPr>
              <a:t>HCAL</a:t>
            </a:r>
            <a:r>
              <a:rPr lang="zh-CN" altLang="en-US">
                <a:solidFill>
                  <a:schemeClr val="tx1"/>
                </a:solidFill>
              </a:rPr>
              <a:t>冷却结构的实现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  <a:p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装配的</a:t>
            </a:r>
            <a:r>
              <a:rPr lang="zh-CN" altLang="en-US"/>
              <a:t>实现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1599"/>
            <a:ext cx="78130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>
                <a:sym typeface="+mn-ea"/>
              </a:rPr>
              <a:t>端部</a:t>
            </a:r>
            <a:r>
              <a:rPr lang="en-US" altLang="zh-CN" sz="2800">
                <a:sym typeface="+mn-ea"/>
              </a:rPr>
              <a:t>HCAL</a:t>
            </a:r>
            <a:r>
              <a:rPr lang="zh-CN" altLang="en-US" sz="2800">
                <a:sym typeface="+mn-ea"/>
              </a:rPr>
              <a:t>冷却结构的实现</a:t>
            </a:r>
            <a:endParaRPr sz="2400" dirty="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3329940" y="1004570"/>
            <a:ext cx="8669020" cy="2424430"/>
            <a:chOff x="5458" y="3014"/>
            <a:chExt cx="13652" cy="3818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10928" y="4010"/>
              <a:ext cx="78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不锈钢与不锈钢方管之间的热阻为：</a:t>
              </a:r>
              <a:r>
                <a:rPr lang="en-US" altLang="zh-CN" b="1">
                  <a:solidFill>
                    <a:srgbClr val="FF0000"/>
                  </a:solidFill>
                </a:rPr>
                <a:t>500W/m^2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58" y="6252"/>
              <a:ext cx="229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</a:rPr>
                <a:t>直径</a:t>
              </a:r>
              <a:r>
                <a:rPr lang="en-US" altLang="zh-CN" b="1">
                  <a:solidFill>
                    <a:schemeClr val="bg1"/>
                  </a:solidFill>
                </a:rPr>
                <a:t>5</a:t>
              </a:r>
              <a:r>
                <a:rPr lang="en-US" altLang="zh-CN" b="1">
                  <a:solidFill>
                    <a:schemeClr val="bg1"/>
                  </a:solidFill>
                </a:rPr>
                <a:t>mm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0814" y="3014"/>
              <a:ext cx="82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热流密度：探测层每个晶体块热功率：</a:t>
              </a:r>
              <a:r>
                <a:rPr lang="en-US" altLang="zh-CN" b="1">
                  <a:solidFill>
                    <a:srgbClr val="FF0000"/>
                  </a:solidFill>
                </a:rPr>
                <a:t>15mW/</a:t>
              </a:r>
              <a:r>
                <a:rPr lang="en-US" altLang="zh-CN" b="1">
                  <a:solidFill>
                    <a:srgbClr val="FF0000"/>
                  </a:solidFill>
                </a:rPr>
                <a:t>ch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r>
                <a:rPr lang="zh-CN" altLang="en-US" b="1">
                  <a:solidFill>
                    <a:srgbClr val="FF0000"/>
                  </a:solidFill>
                </a:rPr>
                <a:t>总热流</a:t>
              </a:r>
              <a:r>
                <a:rPr lang="zh-CN" altLang="en-US" b="1">
                  <a:solidFill>
                    <a:srgbClr val="FF0000"/>
                  </a:solidFill>
                </a:rPr>
                <a:t>密度为：</a:t>
              </a:r>
              <a:r>
                <a:rPr lang="en-US" altLang="zh-CN">
                  <a:sym typeface="+mn-ea"/>
                </a:rPr>
                <a:t>9.375 w/m^2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11009" y="4647"/>
              <a:ext cx="723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热交换系数：</a:t>
              </a:r>
              <a:r>
                <a:rPr lang="en-US" altLang="zh-CN" b="1">
                  <a:solidFill>
                    <a:srgbClr val="FF0000"/>
                  </a:solidFill>
                </a:rPr>
                <a:t>5000W/m^2 K</a:t>
              </a:r>
              <a:r>
                <a:rPr lang="zh-CN" altLang="en-US" b="1">
                  <a:solidFill>
                    <a:srgbClr val="FF0000"/>
                  </a:solidFill>
                </a:rPr>
                <a:t>，水温</a:t>
              </a:r>
              <a:r>
                <a:rPr lang="en-US" altLang="zh-CN" b="1">
                  <a:solidFill>
                    <a:srgbClr val="FF0000"/>
                  </a:solidFill>
                </a:rPr>
                <a:t>25</a:t>
              </a:r>
              <a:r>
                <a:rPr lang="zh-CN" altLang="en-US" b="1">
                  <a:solidFill>
                    <a:srgbClr val="FF0000"/>
                  </a:solidFill>
                </a:rPr>
                <a:t>°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651510" y="779145"/>
            <a:ext cx="4680585" cy="2126615"/>
            <a:chOff x="1870" y="920"/>
            <a:chExt cx="7382" cy="3354"/>
          </a:xfrm>
        </p:grpSpPr>
        <p:grpSp>
          <p:nvGrpSpPr>
            <p:cNvPr id="5" name="组合 4"/>
            <p:cNvGrpSpPr/>
            <p:nvPr/>
          </p:nvGrpSpPr>
          <p:grpSpPr>
            <a:xfrm>
              <a:off x="1870" y="920"/>
              <a:ext cx="7383" cy="3355"/>
              <a:chOff x="3099" y="1353"/>
              <a:chExt cx="7383" cy="3355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3099" y="1353"/>
                <a:ext cx="5873" cy="3088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4736" y="2356"/>
                <a:ext cx="5747" cy="2353"/>
                <a:chOff x="5494" y="4052"/>
                <a:chExt cx="5747" cy="2353"/>
              </a:xfrm>
            </p:grpSpPr>
            <p:sp>
              <p:nvSpPr>
                <p:cNvPr id="22" name="文本框 21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494" y="5674"/>
                  <a:ext cx="3881" cy="731"/>
                </a:xfrm>
                <a:prstGeom prst="rect">
                  <a:avLst/>
                </a:prstGeom>
                <a:noFill/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txBody>
                <a:bodyPr wrap="square" rtlCol="0">
                  <a:noAutofit/>
                </a:bodyPr>
                <a:p>
                  <a:r>
                    <a:rPr lang="zh-CN" altLang="en-US"/>
                    <a:t>水路</a:t>
                  </a:r>
                  <a:r>
                    <a:rPr lang="en-US"/>
                    <a:t>4mmX4mm</a:t>
                  </a:r>
                  <a:r>
                    <a:rPr lang="zh-CN" altLang="en-US"/>
                    <a:t>方管</a:t>
                  </a:r>
                  <a:endParaRPr lang="zh-CN" altLang="en-US"/>
                </a:p>
              </p:txBody>
            </p:sp>
            <p:sp>
              <p:nvSpPr>
                <p:cNvPr id="24" name="文本框 23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9800" y="4720"/>
                  <a:ext cx="1441" cy="581"/>
                </a:xfrm>
                <a:prstGeom prst="rect">
                  <a:avLst/>
                </a:prstGeom>
                <a:noFill/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/>
                    <a:t>吸收体</a:t>
                  </a:r>
                  <a:endParaRPr lang="zh-CN" altLang="en-US"/>
                </a:p>
              </p:txBody>
            </p:sp>
            <p:sp>
              <p:nvSpPr>
                <p:cNvPr id="25" name="文本框 24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9800" y="4052"/>
                  <a:ext cx="1441" cy="581"/>
                </a:xfrm>
                <a:prstGeom prst="rect">
                  <a:avLst/>
                </a:prstGeom>
                <a:noFill/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/>
                    <a:t>灵敏层</a:t>
                  </a:r>
                  <a:endParaRPr lang="zh-CN" altLang="en-US"/>
                </a:p>
              </p:txBody>
            </p:sp>
            <p:cxnSp>
              <p:nvCxnSpPr>
                <p:cNvPr id="26" name="直接箭头连接符 25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8568" y="5010"/>
                  <a:ext cx="1232" cy="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>
                  <a:off x="8568" y="4421"/>
                  <a:ext cx="1232" cy="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上箭头 28"/>
            <p:cNvSpPr/>
            <p:nvPr>
              <p:custDataLst>
                <p:tags r:id="rId13"/>
              </p:custDataLst>
            </p:nvPr>
          </p:nvSpPr>
          <p:spPr>
            <a:xfrm>
              <a:off x="5302" y="2921"/>
              <a:ext cx="240" cy="480"/>
            </a:xfrm>
            <a:prstGeom prst="up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7175" y="3235325"/>
            <a:ext cx="3508375" cy="35782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1510" y="779145"/>
            <a:ext cx="3014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5"/>
                </a:solidFill>
              </a:rPr>
              <a:t>采用静态热分析</a:t>
            </a:r>
            <a:endParaRPr lang="zh-CN" altLang="en-US" sz="2400">
              <a:solidFill>
                <a:schemeClr val="accent5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84365" y="2983865"/>
            <a:ext cx="4112260" cy="3829050"/>
            <a:chOff x="10999" y="4699"/>
            <a:chExt cx="6476" cy="603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09" y="4699"/>
              <a:ext cx="5666" cy="5614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 flipV="1">
              <a:off x="11711" y="5551"/>
              <a:ext cx="525" cy="1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16073" y="9925"/>
              <a:ext cx="525" cy="1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0999" y="5901"/>
              <a:ext cx="115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water inlet</a:t>
              </a:r>
              <a:endParaRPr lang="en-US" altLang="zh-CN" sz="16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918" y="9811"/>
              <a:ext cx="115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water outlet</a:t>
              </a:r>
              <a:endParaRPr lang="en-US" altLang="zh-CN" sz="1600"/>
            </a:p>
          </p:txBody>
        </p:sp>
      </p:grpSp>
      <p:sp>
        <p:nvSpPr>
          <p:cNvPr id="16" name="右箭头 15"/>
          <p:cNvSpPr/>
          <p:nvPr/>
        </p:nvSpPr>
        <p:spPr>
          <a:xfrm>
            <a:off x="5310505" y="4413250"/>
            <a:ext cx="2326005" cy="474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488305" y="5184140"/>
            <a:ext cx="1948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减少水路数量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1599"/>
            <a:ext cx="78130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kumimoji="1" lang="zh-CN" altLang="en-US" sz="2800" dirty="0">
                <a:ea typeface="黑体" panose="02010609060101010101" pitchFamily="49" charset="-122"/>
                <a:sym typeface="+mn-ea"/>
              </a:rPr>
              <a:t>端部</a:t>
            </a:r>
            <a:r>
              <a:rPr kumimoji="1" lang="en-US" altLang="zh-CN" sz="2800" dirty="0">
                <a:ea typeface="黑体" panose="02010609060101010101" pitchFamily="49" charset="-122"/>
                <a:sym typeface="+mn-ea"/>
              </a:rPr>
              <a:t>HCAL</a:t>
            </a:r>
            <a:r>
              <a:rPr kumimoji="1" lang="zh-CN" altLang="en-US" sz="2800" dirty="0">
                <a:ea typeface="黑体" panose="02010609060101010101" pitchFamily="49" charset="-122"/>
                <a:sym typeface="+mn-ea"/>
              </a:rPr>
              <a:t>热分析</a:t>
            </a:r>
            <a:endParaRPr sz="2400" dirty="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热分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1553845"/>
            <a:ext cx="6079490" cy="2850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7640" y="5674995"/>
            <a:ext cx="10072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经过多次的对水路形状尺寸的迭代设计，最终控制</a:t>
            </a:r>
            <a:r>
              <a:rPr lang="zh-CN" altLang="en-US" sz="2400" b="1">
                <a:solidFill>
                  <a:srgbClr val="FF0000"/>
                </a:solidFill>
              </a:rPr>
              <a:t>探测区域升温小于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度（</a:t>
            </a:r>
            <a:r>
              <a:rPr lang="en-US" altLang="zh-CN" sz="2400" b="1">
                <a:solidFill>
                  <a:srgbClr val="FF0000"/>
                </a:solidFill>
              </a:rPr>
              <a:t>25</a:t>
            </a:r>
            <a:r>
              <a:rPr lang="zh-CN" altLang="en-US" sz="2400" b="1">
                <a:solidFill>
                  <a:srgbClr val="FF0000"/>
                </a:solidFill>
              </a:rPr>
              <a:t>度环境下）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6" name="图片 5" descr="热分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1553845"/>
            <a:ext cx="7197725" cy="3277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94765" y="5128260"/>
            <a:ext cx="3125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</a:t>
            </a:r>
            <a:r>
              <a:rPr lang="zh-CN" altLang="en-US"/>
              <a:t>路水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75170" y="5069205"/>
            <a:ext cx="3125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r>
              <a:rPr lang="zh-CN" altLang="en-US"/>
              <a:t>路水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1690" y="776605"/>
            <a:ext cx="5443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单个吸收体和不锈钢</a:t>
            </a:r>
            <a:r>
              <a:rPr lang="zh-CN" altLang="en-US"/>
              <a:t>盖板控制温升在</a:t>
            </a:r>
            <a:r>
              <a:rPr lang="en-US" altLang="zh-CN"/>
              <a:t>1</a:t>
            </a:r>
            <a:r>
              <a:rPr lang="zh-CN" altLang="en-US"/>
              <a:t>度</a:t>
            </a:r>
            <a:r>
              <a:rPr lang="zh-CN" altLang="en-US"/>
              <a:t>以内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端部</a:t>
            </a:r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装配的实现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08" y="1872972"/>
            <a:ext cx="4309021" cy="4509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91" y="1119463"/>
            <a:ext cx="6662501" cy="558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182" y="179198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自重：</a:t>
            </a:r>
            <a:r>
              <a:rPr lang="en-US" altLang="zh-CN" dirty="0"/>
              <a:t>360</a:t>
            </a:r>
            <a:r>
              <a:rPr lang="zh-CN" altLang="en-US" dirty="0"/>
              <a:t>吨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 bwMode="auto">
          <a:xfrm flipH="1" flipV="1">
            <a:off x="551384" y="2161312"/>
            <a:ext cx="519332" cy="762872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95600" y="5949280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对边 </a:t>
            </a:r>
            <a:r>
              <a:rPr lang="en-US" altLang="zh-CN" dirty="0"/>
              <a:t>: 6910 mm</a:t>
            </a:r>
            <a:endParaRPr lang="en-US" altLang="zh-CN" dirty="0"/>
          </a:p>
          <a:p>
            <a:r>
              <a:rPr lang="zh-CN" altLang="en-US" dirty="0"/>
              <a:t>长度 </a:t>
            </a:r>
            <a:r>
              <a:rPr lang="en-US" altLang="zh-CN" dirty="0"/>
              <a:t>: 1315 mm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r>
              <a:rPr lang="en-US" altLang="zh-CN"/>
              <a:t>   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端部的机械设计基本完整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对于</a:t>
            </a:r>
            <a:r>
              <a:rPr lang="en-US" altLang="zh-CN"/>
              <a:t>SiPM</a:t>
            </a:r>
            <a:r>
              <a:rPr lang="zh-CN" altLang="en-US"/>
              <a:t>的冷却计算进一步细化和优化，优化冷却</a:t>
            </a:r>
            <a:r>
              <a:rPr lang="zh-CN" altLang="en-US"/>
              <a:t>水路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灵敏层需要加入玻璃闪烁体进行进一步强度核算，水平和垂直</a:t>
            </a:r>
            <a:r>
              <a:rPr lang="zh-CN" altLang="en-US"/>
              <a:t>放置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端部总体概述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5435" y="1057275"/>
            <a:ext cx="5836920" cy="4743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52370" y="5979160"/>
            <a:ext cx="690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位置为两侧镜像关系。</a:t>
            </a:r>
            <a:r>
              <a:rPr lang="zh-CN" altLang="en-US"/>
              <a:t>单个重约</a:t>
            </a:r>
            <a:r>
              <a:rPr lang="en-US" altLang="zh-CN"/>
              <a:t>360</a:t>
            </a:r>
            <a:r>
              <a:rPr lang="zh-CN" altLang="en-US"/>
              <a:t>吨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03320" y="1769110"/>
            <a:ext cx="836930" cy="3288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98970" y="1835785"/>
            <a:ext cx="836930" cy="3288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096000" y="103632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端部</a:t>
            </a:r>
            <a:r>
              <a:rPr lang="en-US" altLang="zh-CN" sz="2800" b="1">
                <a:solidFill>
                  <a:srgbClr val="FF0000"/>
                </a:solidFill>
              </a:rPr>
              <a:t>HCAL</a:t>
            </a:r>
            <a:r>
              <a:rPr lang="zh-CN" altLang="en-US" sz="2800" b="1">
                <a:solidFill>
                  <a:srgbClr val="FF0000"/>
                </a:solidFill>
              </a:rPr>
              <a:t>机械设计要求（</a:t>
            </a:r>
            <a:r>
              <a:rPr lang="en-US" altLang="zh-CN" sz="2800" b="1">
                <a:solidFill>
                  <a:srgbClr val="FF0000"/>
                </a:solidFill>
              </a:rPr>
              <a:t>GS</a:t>
            </a:r>
            <a:r>
              <a:rPr lang="zh-CN" altLang="en-US" sz="2800" b="1">
                <a:solidFill>
                  <a:srgbClr val="FF0000"/>
                </a:solidFill>
              </a:rPr>
              <a:t>方案）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53200" y="1859915"/>
            <a:ext cx="538226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accent5"/>
                </a:solidFill>
              </a:rPr>
              <a:t>吸收体和灵敏层</a:t>
            </a:r>
            <a:r>
              <a:rPr lang="zh-CN" altLang="en-US" sz="2400" b="1">
                <a:solidFill>
                  <a:schemeClr val="accent5"/>
                </a:solidFill>
              </a:rPr>
              <a:t>交替叠装</a:t>
            </a: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accent5"/>
                </a:solidFill>
              </a:rPr>
              <a:t>在总体的安装框架内灵敏层不受力</a:t>
            </a: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accent5"/>
                </a:solidFill>
              </a:rPr>
              <a:t>吸收体变形小于</a:t>
            </a:r>
            <a:r>
              <a:rPr lang="en-US" altLang="zh-CN" sz="2400" b="1">
                <a:solidFill>
                  <a:schemeClr val="accent5"/>
                </a:solidFill>
              </a:rPr>
              <a:t>0.3mm</a:t>
            </a: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accent5"/>
                </a:solidFill>
              </a:rPr>
              <a:t>能够实现对于</a:t>
            </a:r>
            <a:r>
              <a:rPr lang="en-US" altLang="zh-CN" sz="2400" b="1">
                <a:solidFill>
                  <a:schemeClr val="accent5"/>
                </a:solidFill>
              </a:rPr>
              <a:t>PCB</a:t>
            </a:r>
            <a:r>
              <a:rPr lang="zh-CN" altLang="en-US" sz="2400" b="1">
                <a:solidFill>
                  <a:schemeClr val="accent5"/>
                </a:solidFill>
              </a:rPr>
              <a:t>板的冷却，温升小于</a:t>
            </a:r>
            <a:r>
              <a:rPr lang="en-US" altLang="zh-CN" sz="2400" b="1">
                <a:solidFill>
                  <a:schemeClr val="accent5"/>
                </a:solidFill>
              </a:rPr>
              <a:t>1</a:t>
            </a:r>
            <a:r>
              <a:rPr lang="zh-CN" altLang="en-US" sz="2400" b="1">
                <a:solidFill>
                  <a:schemeClr val="accent5"/>
                </a:solidFill>
              </a:rPr>
              <a:t>度</a:t>
            </a:r>
            <a:endParaRPr lang="zh-CN" altLang="en-US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accent5"/>
                </a:solidFill>
              </a:rPr>
              <a:t>灵敏层进行机械封装，玻璃闪烁体不受压力</a:t>
            </a:r>
            <a:endParaRPr lang="zh-CN" altLang="en-US" sz="2400" b="1">
              <a:solidFill>
                <a:schemeClr val="accent5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26210" y="6435725"/>
            <a:ext cx="3481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机械</a:t>
            </a:r>
            <a:r>
              <a:rPr lang="zh-CN" altLang="en-US"/>
              <a:t>原理图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8110" y="918210"/>
            <a:ext cx="6271260" cy="5368925"/>
            <a:chOff x="1038" y="1446"/>
            <a:chExt cx="9876" cy="8455"/>
          </a:xfrm>
        </p:grpSpPr>
        <p:grpSp>
          <p:nvGrpSpPr>
            <p:cNvPr id="21" name="组合 20"/>
            <p:cNvGrpSpPr/>
            <p:nvPr/>
          </p:nvGrpSpPr>
          <p:grpSpPr>
            <a:xfrm>
              <a:off x="1038" y="1446"/>
              <a:ext cx="9877" cy="8346"/>
              <a:chOff x="1038" y="1446"/>
              <a:chExt cx="9877" cy="834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235" y="1446"/>
                <a:ext cx="9680" cy="8346"/>
                <a:chOff x="1527" y="1749"/>
                <a:chExt cx="9680" cy="8346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527" y="1749"/>
                  <a:ext cx="7630" cy="6190"/>
                </a:xfrm>
                <a:prstGeom prst="rect">
                  <a:avLst/>
                </a:prstGeom>
              </p:spPr>
            </p:pic>
            <p:grpSp>
              <p:nvGrpSpPr>
                <p:cNvPr id="3" name="组合 2"/>
                <p:cNvGrpSpPr/>
                <p:nvPr/>
              </p:nvGrpSpPr>
              <p:grpSpPr>
                <a:xfrm>
                  <a:off x="2717" y="4941"/>
                  <a:ext cx="8490" cy="5154"/>
                  <a:chOff x="2717" y="5359"/>
                  <a:chExt cx="8490" cy="5154"/>
                </a:xfrm>
              </p:grpSpPr>
              <p:sp>
                <p:nvSpPr>
                  <p:cNvPr id="6" name="文本框 5"/>
                  <p:cNvSpPr txBox="1"/>
                  <p:nvPr/>
                </p:nvSpPr>
                <p:spPr>
                  <a:xfrm>
                    <a:off x="9790" y="6345"/>
                    <a:ext cx="1417" cy="58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/>
                      <a:t>对撞点</a:t>
                    </a:r>
                    <a:endParaRPr lang="zh-CN" altLang="en-US"/>
                  </a:p>
                </p:txBody>
              </p:sp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8234" y="8205"/>
                    <a:ext cx="807" cy="153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zh-CN" altLang="en-US"/>
                      <a:t>吸收体</a:t>
                    </a:r>
                    <a:endParaRPr lang="zh-CN" altLang="en-US"/>
                  </a:p>
                </p:txBody>
              </p:sp>
              <p:sp>
                <p:nvSpPr>
                  <p:cNvPr id="10" name="文本框 9"/>
                  <p:cNvSpPr txBox="1"/>
                  <p:nvPr/>
                </p:nvSpPr>
                <p:spPr>
                  <a:xfrm>
                    <a:off x="3891" y="8205"/>
                    <a:ext cx="807" cy="153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zh-CN" altLang="en-US"/>
                      <a:t>吸收体</a:t>
                    </a:r>
                    <a:endParaRPr lang="zh-CN" altLang="en-US"/>
                  </a:p>
                </p:txBody>
              </p:sp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5129" y="8205"/>
                    <a:ext cx="681" cy="153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zh-CN" altLang="en-US"/>
                      <a:t>盖板</a:t>
                    </a:r>
                    <a:endParaRPr lang="zh-CN" altLang="en-US"/>
                  </a:p>
                </p:txBody>
              </p:sp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7144" y="8205"/>
                    <a:ext cx="530" cy="1536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zh-CN" altLang="en-US"/>
                      <a:t>盖板</a:t>
                    </a:r>
                    <a:endParaRPr lang="zh-CN" altLang="en-US"/>
                  </a:p>
                </p:txBody>
              </p: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6452" y="8205"/>
                    <a:ext cx="681" cy="2308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zh-CN" altLang="en-US"/>
                      <a:t>玻璃</a:t>
                    </a:r>
                    <a:r>
                      <a:rPr lang="zh-CN" altLang="en-US"/>
                      <a:t>闪烁体</a:t>
                    </a:r>
                    <a:endParaRPr lang="zh-CN" altLang="en-US"/>
                  </a:p>
                </p:txBody>
              </p:sp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5842" y="8205"/>
                    <a:ext cx="578" cy="2308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en-US" altLang="zh-CN"/>
                      <a:t>PCB</a:t>
                    </a:r>
                    <a:endParaRPr lang="en-US" altLang="zh-CN"/>
                  </a:p>
                </p:txBody>
              </p:sp>
              <p:sp>
                <p:nvSpPr>
                  <p:cNvPr id="15" name="爆炸形 1 14"/>
                  <p:cNvSpPr/>
                  <p:nvPr/>
                </p:nvSpPr>
                <p:spPr>
                  <a:xfrm>
                    <a:off x="10159" y="5359"/>
                    <a:ext cx="679" cy="702"/>
                  </a:xfrm>
                  <a:prstGeom prst="irregularSeal1">
                    <a:avLst/>
                  </a:prstGeom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2717" y="8135"/>
                    <a:ext cx="849" cy="154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noAutofit/>
                  </a:bodyPr>
                  <a:p>
                    <a:pPr algn="ctr"/>
                    <a:r>
                      <a:rPr lang="zh-CN" altLang="en-US"/>
                      <a:t>水冷</a:t>
                    </a:r>
                    <a:r>
                      <a:rPr lang="zh-CN" altLang="en-US"/>
                      <a:t>管</a:t>
                    </a:r>
                    <a:endParaRPr lang="zh-CN" altLang="en-US"/>
                  </a:p>
                </p:txBody>
              </p:sp>
              <p:cxnSp>
                <p:nvCxnSpPr>
                  <p:cNvPr id="19" name="直接箭头连接符 18"/>
                  <p:cNvCxnSpPr>
                    <a:stCxn id="16" idx="0"/>
                  </p:cNvCxnSpPr>
                  <p:nvPr/>
                </p:nvCxnSpPr>
                <p:spPr>
                  <a:xfrm flipV="1">
                    <a:off x="3142" y="5947"/>
                    <a:ext cx="1803" cy="21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文本框 19"/>
              <p:cNvSpPr txBox="1"/>
              <p:nvPr/>
            </p:nvSpPr>
            <p:spPr>
              <a:xfrm>
                <a:off x="1038" y="5504"/>
                <a:ext cx="2561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共</a:t>
                </a:r>
                <a:r>
                  <a:rPr lang="en-US" altLang="zh-CN"/>
                  <a:t>48</a:t>
                </a:r>
                <a:r>
                  <a:rPr lang="zh-CN" altLang="en-US"/>
                  <a:t>层</a:t>
                </a:r>
                <a:r>
                  <a:rPr lang="zh-CN" altLang="en-US"/>
                  <a:t>灵敏层</a:t>
                </a:r>
                <a:endParaRPr lang="zh-CN" altLang="en-US"/>
              </a:p>
              <a:p>
                <a:pPr algn="ctr"/>
                <a:r>
                  <a:rPr lang="zh-CN" altLang="en-US"/>
                  <a:t>长度</a:t>
                </a:r>
                <a:r>
                  <a:rPr lang="en-US" altLang="zh-CN"/>
                  <a:t>1315</a:t>
                </a:r>
                <a:r>
                  <a:rPr lang="en-US" altLang="zh-CN"/>
                  <a:t>mm</a:t>
                </a:r>
                <a:endParaRPr lang="en-US" altLang="zh-CN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4712" y="7335"/>
              <a:ext cx="2893" cy="2567"/>
            </a:xfrm>
            <a:prstGeom prst="rect">
              <a:avLst/>
            </a:prstGeom>
            <a:no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096000" y="103632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端部</a:t>
            </a:r>
            <a:r>
              <a:rPr lang="en-US" altLang="zh-CN" sz="2800" b="1">
                <a:solidFill>
                  <a:srgbClr val="FF0000"/>
                </a:solidFill>
              </a:rPr>
              <a:t>HCAL</a:t>
            </a:r>
            <a:r>
              <a:rPr lang="zh-CN" altLang="en-US" sz="2800" b="1">
                <a:solidFill>
                  <a:srgbClr val="FF0000"/>
                </a:solidFill>
              </a:rPr>
              <a:t>机械设计要求（</a:t>
            </a:r>
            <a:r>
              <a:rPr lang="en-US" altLang="zh-CN" sz="2800" b="1">
                <a:solidFill>
                  <a:srgbClr val="FF0000"/>
                </a:solidFill>
              </a:rPr>
              <a:t>GS</a:t>
            </a:r>
            <a:r>
              <a:rPr lang="zh-CN" altLang="en-US" sz="2800" b="1">
                <a:solidFill>
                  <a:srgbClr val="FF0000"/>
                </a:solidFill>
              </a:rPr>
              <a:t>方案）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9505" y="5843270"/>
            <a:ext cx="3481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结构总图</a:t>
            </a:r>
            <a:endParaRPr lang="zh-CN" altLang="en-US" sz="24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940" y="1198245"/>
            <a:ext cx="5941060" cy="4645025"/>
          </a:xfrm>
          <a:prstGeom prst="rect">
            <a:avLst/>
          </a:prstGeom>
        </p:spPr>
      </p:pic>
      <p:graphicFrame>
        <p:nvGraphicFramePr>
          <p:cNvPr id="25" name="表格 24"/>
          <p:cNvGraphicFramePr/>
          <p:nvPr>
            <p:custDataLst>
              <p:tags r:id="rId2"/>
            </p:custDataLst>
          </p:nvPr>
        </p:nvGraphicFramePr>
        <p:xfrm>
          <a:off x="6245225" y="1870710"/>
          <a:ext cx="5687060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60"/>
                <a:gridCol w="2423795"/>
                <a:gridCol w="1104265"/>
                <a:gridCol w="1196340"/>
              </a:tblGrid>
              <a:tr h="708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部件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数量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单件</a:t>
                      </a:r>
                      <a:r>
                        <a:rPr lang="zh-CN" altLang="en-US"/>
                        <a:t>重量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总重量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08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吸收体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一层</a:t>
                      </a:r>
                      <a:r>
                        <a:rPr lang="en-US" altLang="zh-CN"/>
                        <a:t>4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X48</a:t>
                      </a:r>
                      <a:r>
                        <a:rPr lang="zh-CN" altLang="en-US"/>
                        <a:t>层</a:t>
                      </a:r>
                      <a:r>
                        <a:rPr lang="en-US" altLang="zh-CN"/>
                        <a:t>=192</a:t>
                      </a:r>
                      <a:r>
                        <a:rPr lang="zh-CN" altLang="en-US"/>
                        <a:t>个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823Kg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158</a:t>
                      </a:r>
                      <a:r>
                        <a:rPr lang="zh-CN" altLang="en-US"/>
                        <a:t>吨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08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灵敏层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一层</a:t>
                      </a:r>
                      <a:r>
                        <a:rPr lang="en-US" altLang="zh-CN" sz="1800">
                          <a:sym typeface="+mn-ea"/>
                        </a:rPr>
                        <a:t>16</a:t>
                      </a:r>
                      <a:r>
                        <a:rPr lang="zh-CN" altLang="en-US" sz="1800">
                          <a:sym typeface="+mn-ea"/>
                        </a:rPr>
                        <a:t>个</a:t>
                      </a:r>
                      <a:r>
                        <a:rPr lang="en-US" altLang="zh-CN" sz="1800">
                          <a:sym typeface="+mn-ea"/>
                        </a:rPr>
                        <a:t>X48</a:t>
                      </a:r>
                      <a:r>
                        <a:rPr lang="zh-CN" altLang="en-US" sz="1800">
                          <a:sym typeface="+mn-ea"/>
                        </a:rPr>
                        <a:t>层</a:t>
                      </a:r>
                      <a:r>
                        <a:rPr lang="en-US" altLang="zh-CN" sz="1800">
                          <a:sym typeface="+mn-ea"/>
                        </a:rPr>
                        <a:t>=768</a:t>
                      </a:r>
                      <a:r>
                        <a:rPr lang="zh-CN" altLang="en-US" sz="1800">
                          <a:sym typeface="+mn-ea"/>
                        </a:rPr>
                        <a:t>个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259Kg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199</a:t>
                      </a:r>
                      <a:r>
                        <a:rPr lang="zh-CN" altLang="en-US"/>
                        <a:t>吨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08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加固件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V</a:t>
                      </a:r>
                      <a:r>
                        <a:rPr lang="zh-CN" altLang="en-US"/>
                        <a:t>型板和</a:t>
                      </a:r>
                      <a:r>
                        <a:rPr lang="en-US" altLang="zh-CN"/>
                        <a:t>16</a:t>
                      </a:r>
                      <a:r>
                        <a:rPr lang="zh-CN" altLang="en-US"/>
                        <a:t>个</a:t>
                      </a:r>
                      <a:r>
                        <a:rPr lang="zh-CN" altLang="en-US"/>
                        <a:t>压板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r>
                        <a:rPr lang="zh-CN" altLang="en-US"/>
                        <a:t>吨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08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总</a:t>
                      </a:r>
                      <a:r>
                        <a:rPr lang="zh-CN" altLang="en-US"/>
                        <a:t>重量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362</a:t>
                      </a:r>
                      <a:r>
                        <a:rPr lang="zh-CN" altLang="en-US"/>
                        <a:t>吨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6386830" y="5843270"/>
            <a:ext cx="5148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每个层吸收体分为</a:t>
            </a:r>
            <a:r>
              <a:rPr lang="en-US" altLang="zh-CN"/>
              <a:t>4</a:t>
            </a:r>
            <a:r>
              <a:rPr lang="zh-CN" altLang="en-US"/>
              <a:t>块并进行连接组装</a:t>
            </a:r>
            <a:r>
              <a:rPr lang="zh-CN" altLang="en-US"/>
              <a:t>而成。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端部</a:t>
            </a:r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整体机械</a:t>
            </a:r>
            <a:r>
              <a:rPr lang="zh-CN" altLang="en-US">
                <a:sym typeface="+mn-ea"/>
              </a:rPr>
              <a:t>总体设计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9170" y="1253490"/>
            <a:ext cx="4572000" cy="40697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40345" y="5480050"/>
            <a:ext cx="3310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单个吸收体的</a:t>
            </a:r>
            <a:r>
              <a:rPr lang="zh-CN" altLang="en-US"/>
              <a:t>尺寸</a:t>
            </a:r>
            <a:endParaRPr lang="zh-CN" altLang="en-US"/>
          </a:p>
          <a:p>
            <a:pPr algn="ctr"/>
            <a:r>
              <a:rPr lang="en-US" altLang="zh-CN"/>
              <a:t>3409X3409 </a:t>
            </a:r>
            <a:r>
              <a:rPr lang="zh-CN" altLang="en-US"/>
              <a:t>厚度</a:t>
            </a:r>
            <a:r>
              <a:rPr lang="en-US" altLang="zh-CN"/>
              <a:t>9.9</a:t>
            </a:r>
            <a:r>
              <a:rPr lang="en-US" altLang="zh-CN"/>
              <a:t>mm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0" y="1183005"/>
            <a:ext cx="2635250" cy="4210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43890" y="756920"/>
            <a:ext cx="222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部件图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6605" y="5480050"/>
            <a:ext cx="3310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单个灵敏层尺寸</a:t>
            </a:r>
            <a:endParaRPr lang="zh-CN" altLang="en-US"/>
          </a:p>
          <a:p>
            <a:pPr algn="ctr"/>
            <a:r>
              <a:rPr lang="zh-CN" altLang="en-US"/>
              <a:t>厚度</a:t>
            </a:r>
            <a:r>
              <a:rPr lang="en-US" altLang="zh-CN"/>
              <a:t>17.4</a:t>
            </a:r>
            <a:r>
              <a:rPr lang="en-US" altLang="zh-CN"/>
              <a:t>mm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1550670"/>
            <a:ext cx="5127625" cy="404685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吸收体组装，</a:t>
            </a:r>
            <a:r>
              <a:rPr lang="en-US" altLang="zh-CN"/>
              <a:t>Z</a:t>
            </a:r>
            <a:r>
              <a:rPr lang="zh-CN" altLang="en-US"/>
              <a:t>向</a:t>
            </a:r>
            <a:r>
              <a:rPr lang="zh-CN" altLang="en-US"/>
              <a:t>连接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7410" y="904875"/>
            <a:ext cx="4133850" cy="5048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" y="1061085"/>
            <a:ext cx="6087745" cy="3756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0730" y="5123180"/>
            <a:ext cx="5916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水平放置组装吸收体探测器</a:t>
            </a:r>
            <a:endParaRPr lang="zh-CN" altLang="en-US" sz="2400" b="1"/>
          </a:p>
          <a:p>
            <a:pPr algn="ctr"/>
            <a:r>
              <a:rPr lang="zh-CN" altLang="en-US" sz="2400" b="1"/>
              <a:t>吸收体分单双层，采用螺钉错位进行组装</a:t>
            </a:r>
            <a:endParaRPr lang="zh-CN" altLang="en-US" sz="2400" b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</a:t>
            </a:r>
            <a:r>
              <a:rPr lang="en-US" altLang="zh-CN"/>
              <a:t>Z</a:t>
            </a:r>
            <a:r>
              <a:rPr lang="zh-CN" altLang="en-US"/>
              <a:t>向连接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" y="1906905"/>
            <a:ext cx="6393180" cy="403987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5250180" y="4317365"/>
            <a:ext cx="817880" cy="1629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72840" y="4449445"/>
            <a:ext cx="777240" cy="1629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758305" y="3073400"/>
            <a:ext cx="5992495" cy="355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侧面压板实现灵敏层的</a:t>
            </a:r>
            <a:r>
              <a:rPr lang="zh-CN" altLang="en-US"/>
              <a:t>固定</a:t>
            </a:r>
            <a:endParaRPr lang="zh-CN" altLang="en-US"/>
          </a:p>
          <a:p>
            <a:pPr algn="ctr"/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35" y="631190"/>
            <a:ext cx="4008755" cy="2331720"/>
          </a:xfrm>
          <a:prstGeom prst="rect">
            <a:avLst/>
          </a:prstGeom>
        </p:spPr>
      </p:pic>
      <p:cxnSp>
        <p:nvCxnSpPr>
          <p:cNvPr id="5" name="直接箭头连接符 4"/>
          <p:cNvCxnSpPr>
            <a:stCxn id="17" idx="7"/>
            <a:endCxn id="4" idx="1"/>
          </p:cNvCxnSpPr>
          <p:nvPr/>
        </p:nvCxnSpPr>
        <p:spPr>
          <a:xfrm flipV="1">
            <a:off x="4336415" y="1797050"/>
            <a:ext cx="3220720" cy="28911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910" y="3403600"/>
            <a:ext cx="2275205" cy="3368040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15" idx="6"/>
          </p:cNvCxnSpPr>
          <p:nvPr/>
        </p:nvCxnSpPr>
        <p:spPr>
          <a:xfrm>
            <a:off x="6068060" y="5132070"/>
            <a:ext cx="3223895" cy="594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吸收体框架的力学性能分析和</a:t>
            </a:r>
            <a:r>
              <a:rPr lang="zh-CN" altLang="en-US"/>
              <a:t>校核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005" y="717550"/>
            <a:ext cx="114915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水平工况分析：组装端部</a:t>
            </a:r>
            <a:r>
              <a:rPr lang="en-US" altLang="zh-CN" sz="2800" b="1">
                <a:solidFill>
                  <a:srgbClr val="FF0000"/>
                </a:solidFill>
              </a:rPr>
              <a:t>HCAL</a:t>
            </a:r>
            <a:r>
              <a:rPr lang="zh-CN" altLang="en-US" sz="2800" b="1">
                <a:solidFill>
                  <a:srgbClr val="FF0000"/>
                </a:solidFill>
              </a:rPr>
              <a:t>时的放置方式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因为灵敏层的脆弱，避免挤压灵敏层</a:t>
            </a:r>
            <a:r>
              <a:rPr lang="en-US" altLang="zh-CN" sz="2800" b="1">
                <a:solidFill>
                  <a:srgbClr val="FF0000"/>
                </a:solidFill>
              </a:rPr>
              <a:t>  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5950" y="1570355"/>
            <a:ext cx="50736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设计要求目标：</a:t>
            </a:r>
            <a:endParaRPr lang="zh-CN" altLang="en-US" sz="2400"/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FF0000"/>
                </a:solidFill>
              </a:rPr>
              <a:t>灵敏层不受到压力</a:t>
            </a:r>
            <a:r>
              <a:rPr lang="zh-CN" altLang="en-US" sz="2400"/>
              <a:t>，吸收体框架可以实现灵敏层的重量。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FF0000"/>
                </a:solidFill>
              </a:rPr>
              <a:t>吸收体变形小于</a:t>
            </a:r>
            <a:r>
              <a:rPr lang="en-US" altLang="zh-CN" sz="2400" b="1">
                <a:solidFill>
                  <a:srgbClr val="FF0000"/>
                </a:solidFill>
              </a:rPr>
              <a:t>0.3mm</a:t>
            </a:r>
            <a:endParaRPr lang="en-US" altLang="zh-CN" sz="2400" b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总体最大</a:t>
            </a:r>
            <a:r>
              <a:rPr lang="zh-CN" altLang="en-US" sz="2400"/>
              <a:t>内应力小于</a:t>
            </a:r>
            <a:r>
              <a:rPr lang="en-US" altLang="zh-CN" sz="2400"/>
              <a:t>100Mpa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吸收体材料</a:t>
            </a:r>
            <a:r>
              <a:rPr lang="en-US" altLang="zh-CN" sz="2400"/>
              <a:t>304  </a:t>
            </a:r>
            <a:r>
              <a:rPr lang="zh-CN" altLang="en-US" sz="2400"/>
              <a:t>灵敏层单层重量：</a:t>
            </a:r>
            <a:r>
              <a:rPr lang="en-US" altLang="zh-CN" sz="2400"/>
              <a:t>4144</a:t>
            </a:r>
            <a:r>
              <a:rPr lang="en-US" altLang="zh-CN" sz="2400"/>
              <a:t>Kg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2278380"/>
            <a:ext cx="5547995" cy="3724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81760" y="6270625"/>
            <a:ext cx="3991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sym typeface="+mn-ea"/>
              </a:rPr>
              <a:t>灵敏层和吸收体间隙暂定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0.3mm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TABLE_ENDDRAG_ORIGIN_RECT" val="671*279"/>
  <p:tag name="TABLE_ENDDRAG_RECT" val="144*195*671*279"/>
</p:tagLst>
</file>

<file path=ppt/tags/tag10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11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12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13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14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15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16.xml><?xml version="1.0" encoding="utf-8"?>
<p:tagLst xmlns:p="http://schemas.openxmlformats.org/presentationml/2006/main">
  <p:tag name="COMMONDATA" val="eyJoZGlkIjoiMDliMmMxY2QzZGU4ZWZlNWRiMGE3Y2E3NWUyMWMxMWIifQ=="/>
  <p:tag name="KSO_WPP_MARK_KEY" val="8f08eb6b-030e-472b-b0d4-419d2e1d9a45"/>
  <p:tag name="commondata" val="eyJoZGlkIjoiN2U2NWFlNTkxMGZjODc5ZjAyNDA4OWM2N2FjMzg3MWQifQ=="/>
</p:tagLst>
</file>

<file path=ppt/tags/tag2.xml><?xml version="1.0" encoding="utf-8"?>
<p:tagLst xmlns:p="http://schemas.openxmlformats.org/presentationml/2006/main">
  <p:tag name="KSO_WM_DIAGRAM_VIRTUALLY_FRAME" val="{&quot;height&quot;:465.4,&quot;left&quot;:9.9,&quot;top&quot;:59.25,&quot;width&quot;:934.95}"/>
</p:tagLst>
</file>

<file path=ppt/tags/tag3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4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5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6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7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8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ags/tag9.xml><?xml version="1.0" encoding="utf-8"?>
<p:tagLst xmlns:p="http://schemas.openxmlformats.org/presentationml/2006/main">
  <p:tag name="KSO_WM_DIAGRAM_VIRTUALLY_FRAME" val="{&quot;height&quot;:195.35,&quot;left&quot;:111.55,&quot;top&quot;:74.65,&quot;width&quot;:833.25}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1958</Words>
  <Application>WPS 演示</Application>
  <PresentationFormat>宽屏</PresentationFormat>
  <Paragraphs>358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楷体</vt:lpstr>
      <vt:lpstr>等线</vt:lpstr>
      <vt:lpstr>Times New Roman</vt:lpstr>
      <vt:lpstr>微软雅黑</vt:lpstr>
      <vt:lpstr>Arial Unicode MS</vt:lpstr>
      <vt:lpstr>黑体</vt:lpstr>
      <vt:lpstr>主题1</vt:lpstr>
      <vt:lpstr>CEPC 探测器端部HCAL </vt:lpstr>
      <vt:lpstr>HCAL端部总体概述</vt:lpstr>
      <vt:lpstr>HCAL端部总体概述</vt:lpstr>
      <vt:lpstr>HCAL端部总体概述</vt:lpstr>
      <vt:lpstr>HCAL端部总体概述</vt:lpstr>
      <vt:lpstr>端部HCAL整体机械总体设计</vt:lpstr>
      <vt:lpstr>吸收体组装，Z向连接</vt:lpstr>
      <vt:lpstr>吸收体Z向连接</vt:lpstr>
      <vt:lpstr>吸收体框架的力学性能分析和校核</vt:lpstr>
      <vt:lpstr>吸收体框架的力学性能分析和校核</vt:lpstr>
      <vt:lpstr>吸收体框架的力学性能分析和校核</vt:lpstr>
      <vt:lpstr>吸收体框架的力学性能分析和校核</vt:lpstr>
      <vt:lpstr>吸收体框架的力学性能分析和校核</vt:lpstr>
      <vt:lpstr>吸收体框架的力学性能分析和校核</vt:lpstr>
      <vt:lpstr>灵敏层的结构</vt:lpstr>
      <vt:lpstr>灵敏层的结构</vt:lpstr>
      <vt:lpstr>灵敏层的结构刚度</vt:lpstr>
      <vt:lpstr>灵敏层的结构刚度</vt:lpstr>
      <vt:lpstr>端部HCAL冷却结构的实现</vt:lpstr>
      <vt:lpstr>端部HCAL冷却结构的实现</vt:lpstr>
      <vt:lpstr>端部HCAL热分析</vt:lpstr>
      <vt:lpstr>端部HCAL装配的实现</vt:lpstr>
      <vt:lpstr>总结    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Lucifer</cp:lastModifiedBy>
  <cp:revision>2757</cp:revision>
  <dcterms:created xsi:type="dcterms:W3CDTF">2018-03-16T02:05:00Z</dcterms:created>
  <dcterms:modified xsi:type="dcterms:W3CDTF">2024-09-27T04:15:51Z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1CC4CB8178184948A8829A6F8460D3E5</vt:lpwstr>
  </property>
  <property fmtid="{D5CDD505-2E9C-101B-9397-08002B2CF9AE}" pid="3" name="KSOProductBuildVer">
    <vt:lpwstr>2052-12.1.0.18276</vt:lpwstr>
  </property>
</Properties>
</file>