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2" r:id="rId3"/>
    <p:sldId id="286" r:id="rId4"/>
    <p:sldId id="283" r:id="rId5"/>
    <p:sldId id="288" r:id="rId6"/>
    <p:sldId id="289" r:id="rId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>
    <p:extLst>
      <p:ext uri="{19B8F6BF-5375-455C-9EA6-DF929625EA0E}">
        <p15:presenceInfo xmlns:p15="http://schemas.microsoft.com/office/powerpoint/2012/main" userId="Administrat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58" autoAdjust="0"/>
    <p:restoredTop sz="94660"/>
  </p:normalViewPr>
  <p:slideViewPr>
    <p:cSldViewPr snapToGrid="0">
      <p:cViewPr varScale="1">
        <p:scale>
          <a:sx n="127" d="100"/>
          <a:sy n="127" d="100"/>
        </p:scale>
        <p:origin x="120" y="3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00BFB-8FB8-43CB-8554-2A7297F536EA}" type="datetimeFigureOut">
              <a:rPr lang="zh-CN" altLang="en-US" smtClean="0"/>
              <a:t>2024/9/9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B78CB-667F-4433-8290-A0CC8C96C4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2683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00BFB-8FB8-43CB-8554-2A7297F536EA}" type="datetimeFigureOut">
              <a:rPr lang="zh-CN" altLang="en-US" smtClean="0"/>
              <a:t>2024/9/9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B78CB-667F-4433-8290-A0CC8C96C4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3942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00BFB-8FB8-43CB-8554-2A7297F536EA}" type="datetimeFigureOut">
              <a:rPr lang="zh-CN" altLang="en-US" smtClean="0"/>
              <a:t>2024/9/9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B78CB-667F-4433-8290-A0CC8C96C4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1990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00BFB-8FB8-43CB-8554-2A7297F536EA}" type="datetimeFigureOut">
              <a:rPr lang="zh-CN" altLang="en-US" smtClean="0"/>
              <a:t>2024/9/9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B78CB-667F-4433-8290-A0CC8C96C4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6559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00BFB-8FB8-43CB-8554-2A7297F536EA}" type="datetimeFigureOut">
              <a:rPr lang="zh-CN" altLang="en-US" smtClean="0"/>
              <a:t>2024/9/9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B78CB-667F-4433-8290-A0CC8C96C4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4882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00BFB-8FB8-43CB-8554-2A7297F536EA}" type="datetimeFigureOut">
              <a:rPr lang="zh-CN" altLang="en-US" smtClean="0"/>
              <a:t>2024/9/9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B78CB-667F-4433-8290-A0CC8C96C4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2948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00BFB-8FB8-43CB-8554-2A7297F536EA}" type="datetimeFigureOut">
              <a:rPr lang="zh-CN" altLang="en-US" smtClean="0"/>
              <a:t>2024/9/9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B78CB-667F-4433-8290-A0CC8C96C4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905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00BFB-8FB8-43CB-8554-2A7297F536EA}" type="datetimeFigureOut">
              <a:rPr lang="zh-CN" altLang="en-US" smtClean="0"/>
              <a:t>2024/9/9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B78CB-667F-4433-8290-A0CC8C96C4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9251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00BFB-8FB8-43CB-8554-2A7297F536EA}" type="datetimeFigureOut">
              <a:rPr lang="zh-CN" altLang="en-US" smtClean="0"/>
              <a:t>2024/9/9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B78CB-667F-4433-8290-A0CC8C96C4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0587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00BFB-8FB8-43CB-8554-2A7297F536EA}" type="datetimeFigureOut">
              <a:rPr lang="zh-CN" altLang="en-US" smtClean="0"/>
              <a:t>2024/9/9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B78CB-667F-4433-8290-A0CC8C96C4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9387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00BFB-8FB8-43CB-8554-2A7297F536EA}" type="datetimeFigureOut">
              <a:rPr lang="zh-CN" altLang="en-US" smtClean="0"/>
              <a:t>2024/9/9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B78CB-667F-4433-8290-A0CC8C96C4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5908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900BFB-8FB8-43CB-8554-2A7297F536EA}" type="datetimeFigureOut">
              <a:rPr lang="zh-CN" altLang="en-US" smtClean="0"/>
              <a:t>2024/9/9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6B78CB-667F-4433-8290-A0CC8C96C4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3420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/>
              <a:t>轭铁进展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/>
              <a:t>2024</a:t>
            </a:r>
            <a:r>
              <a:rPr lang="zh-CN" altLang="en-US" dirty="0"/>
              <a:t>年</a:t>
            </a:r>
            <a:r>
              <a:rPr lang="en-US" altLang="zh-CN" dirty="0"/>
              <a:t>9</a:t>
            </a:r>
            <a:r>
              <a:rPr lang="zh-CN" altLang="en-US" dirty="0"/>
              <a:t>月</a:t>
            </a:r>
            <a:r>
              <a:rPr lang="en-US" altLang="zh-CN" dirty="0"/>
              <a:t>09</a:t>
            </a:r>
            <a:r>
              <a:rPr lang="zh-CN" altLang="en-US" dirty="0"/>
              <a:t>日</a:t>
            </a:r>
            <a:endParaRPr lang="en-US" altLang="zh-CN" dirty="0"/>
          </a:p>
          <a:p>
            <a:r>
              <a:rPr lang="zh-CN" altLang="en-US" dirty="0"/>
              <a:t>夏商</a:t>
            </a:r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97550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8589" y="2286000"/>
            <a:ext cx="6283411" cy="4527884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/>
          <a:srcRect l="25954" t="33100" r="17302" b="37076"/>
          <a:stretch/>
        </p:blipFill>
        <p:spPr>
          <a:xfrm>
            <a:off x="0" y="173266"/>
            <a:ext cx="6918159" cy="2045368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0" y="0"/>
            <a:ext cx="23503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/>
              <a:t>螺旋式桶轭设计</a:t>
            </a:r>
            <a:endParaRPr lang="en-US" altLang="zh-CN" sz="2000" b="1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/>
          <a:srcRect l="27960" t="18992" r="32895" b="19820"/>
          <a:stretch/>
        </p:blipFill>
        <p:spPr>
          <a:xfrm>
            <a:off x="391798" y="2218634"/>
            <a:ext cx="5516791" cy="444239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7483725" y="595786"/>
            <a:ext cx="22749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单模块重量：</a:t>
            </a:r>
            <a:r>
              <a:rPr lang="en-US" altLang="zh-CN" dirty="0"/>
              <a:t>181t</a:t>
            </a:r>
          </a:p>
          <a:p>
            <a:r>
              <a:rPr lang="zh-CN" altLang="en-US" dirty="0"/>
              <a:t>长度：</a:t>
            </a:r>
            <a:r>
              <a:rPr lang="en-US" altLang="zh-CN" dirty="0"/>
              <a:t>8950mm</a:t>
            </a:r>
          </a:p>
          <a:p>
            <a:r>
              <a:rPr lang="zh-CN" altLang="en-US" dirty="0"/>
              <a:t>径向：</a:t>
            </a:r>
            <a:r>
              <a:rPr lang="en-US" altLang="zh-CN" dirty="0"/>
              <a:t>6</a:t>
            </a:r>
            <a:r>
              <a:rPr lang="zh-CN" altLang="en-US" dirty="0"/>
              <a:t>层</a:t>
            </a:r>
            <a:r>
              <a:rPr lang="en-US" altLang="zh-CN" dirty="0"/>
              <a:t>μ</a:t>
            </a:r>
            <a:r>
              <a:rPr lang="zh-CN" altLang="en-US" dirty="0"/>
              <a:t>子探测器</a:t>
            </a:r>
            <a:endParaRPr lang="en-US" altLang="zh-CN" dirty="0"/>
          </a:p>
          <a:p>
            <a:r>
              <a:rPr lang="zh-CN" altLang="en-US" dirty="0"/>
              <a:t>轴向：</a:t>
            </a:r>
            <a:r>
              <a:rPr lang="en-US" altLang="zh-CN" dirty="0"/>
              <a:t>2</a:t>
            </a:r>
            <a:r>
              <a:rPr lang="zh-CN" altLang="en-US" dirty="0"/>
              <a:t>个子区域</a:t>
            </a:r>
            <a:endParaRPr lang="en-US" altLang="zh-CN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5900772D-4DFB-3E7A-A52E-B2132B40EB6E}"/>
              </a:ext>
            </a:extLst>
          </p:cNvPr>
          <p:cNvSpPr txBox="1"/>
          <p:nvPr/>
        </p:nvSpPr>
        <p:spPr>
          <a:xfrm>
            <a:off x="229261" y="2242920"/>
            <a:ext cx="12494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/>
              <a:t>模型参数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568467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l="25954" t="33100" r="17302" b="37076"/>
          <a:stretch/>
        </p:blipFill>
        <p:spPr>
          <a:xfrm>
            <a:off x="0" y="0"/>
            <a:ext cx="6918159" cy="2045368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0" y="0"/>
            <a:ext cx="23503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/>
              <a:t>螺旋式桶轭设计</a:t>
            </a:r>
            <a:endParaRPr lang="en-US" altLang="zh-CN" sz="2000" b="1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AA6C7250-2B02-7C54-F85E-FDBBF36EFA73}"/>
              </a:ext>
            </a:extLst>
          </p:cNvPr>
          <p:cNvSpPr txBox="1"/>
          <p:nvPr/>
        </p:nvSpPr>
        <p:spPr>
          <a:xfrm>
            <a:off x="7203911" y="1158860"/>
            <a:ext cx="41498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/>
              <a:t>桶轭重量</a:t>
            </a:r>
            <a:r>
              <a:rPr lang="zh-CN" altLang="en-US" dirty="0"/>
              <a:t>：</a:t>
            </a:r>
            <a:r>
              <a:rPr lang="en-US" altLang="zh-CN" dirty="0"/>
              <a:t>2160t</a:t>
            </a:r>
            <a:r>
              <a:rPr lang="zh-CN" altLang="en-US" dirty="0"/>
              <a:t>（不含互为工装结构）</a:t>
            </a:r>
            <a:endParaRPr lang="en-US" altLang="zh-CN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066" y="2001252"/>
            <a:ext cx="4766026" cy="478455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423" b="17691"/>
          <a:stretch/>
        </p:blipFill>
        <p:spPr>
          <a:xfrm>
            <a:off x="6870034" y="2374232"/>
            <a:ext cx="4483768" cy="3254938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AA6C7250-2B02-7C54-F85E-FDBBF36EFA73}"/>
              </a:ext>
            </a:extLst>
          </p:cNvPr>
          <p:cNvSpPr txBox="1"/>
          <p:nvPr/>
        </p:nvSpPr>
        <p:spPr>
          <a:xfrm>
            <a:off x="7901744" y="5861600"/>
            <a:ext cx="28785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/>
              <a:t>桶轭自重变形</a:t>
            </a:r>
            <a:r>
              <a:rPr lang="zh-CN" altLang="en-US" dirty="0"/>
              <a:t>：</a:t>
            </a:r>
            <a:r>
              <a:rPr lang="en-US" altLang="zh-CN" dirty="0"/>
              <a:t>1.1159mm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85F5AC56-D08C-4D0F-F3BB-67C2ED78938B}"/>
              </a:ext>
            </a:extLst>
          </p:cNvPr>
          <p:cNvSpPr txBox="1"/>
          <p:nvPr/>
        </p:nvSpPr>
        <p:spPr>
          <a:xfrm>
            <a:off x="8032361" y="6230932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电磁力变形还在计算中</a:t>
            </a:r>
          </a:p>
        </p:txBody>
      </p:sp>
    </p:spTree>
    <p:extLst>
      <p:ext uri="{BB962C8B-B14F-4D97-AF65-F5344CB8AC3E}">
        <p14:creationId xmlns:p14="http://schemas.microsoft.com/office/powerpoint/2010/main" val="42556663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0" y="0"/>
            <a:ext cx="23647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/>
              <a:t>端部轭铁</a:t>
            </a:r>
            <a:r>
              <a:rPr lang="en-US" altLang="zh-CN" sz="2400" b="1" dirty="0"/>
              <a:t>—</a:t>
            </a:r>
            <a:r>
              <a:rPr lang="zh-CN" altLang="en-US" sz="2400" b="1" dirty="0"/>
              <a:t>石蜡</a:t>
            </a:r>
            <a:endParaRPr lang="en-US" altLang="zh-CN" sz="2000" b="1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463" y="735138"/>
            <a:ext cx="4880643" cy="5756126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6118829" y="2570463"/>
            <a:ext cx="52389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/>
              <a:t>石蜡</a:t>
            </a: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端部轭铁的外侧；</a:t>
            </a: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用来屏蔽中子；</a:t>
            </a: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石蜡</a:t>
            </a:r>
            <a:r>
              <a:rPr lang="en-US" altLang="zh-CN" dirty="0"/>
              <a:t>+</a:t>
            </a:r>
            <a:r>
              <a:rPr lang="zh-CN" altLang="en-US" dirty="0"/>
              <a:t>外壳的厚度暂定</a:t>
            </a:r>
            <a:r>
              <a:rPr lang="en-US" altLang="zh-CN" dirty="0"/>
              <a:t>100mm</a:t>
            </a:r>
            <a:r>
              <a:rPr lang="zh-CN" altLang="en-US" dirty="0"/>
              <a:t>；（石澔玙）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4617553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1955" y="635055"/>
            <a:ext cx="5145231" cy="546233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0673" y="628709"/>
            <a:ext cx="5132763" cy="5462331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0" y="0"/>
            <a:ext cx="30235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/>
              <a:t>超导磁体的烟囱走向设计</a:t>
            </a:r>
            <a:endParaRPr lang="en-US" altLang="zh-CN" sz="2000" b="1" dirty="0"/>
          </a:p>
        </p:txBody>
      </p:sp>
    </p:spTree>
    <p:extLst>
      <p:ext uri="{BB962C8B-B14F-4D97-AF65-F5344CB8AC3E}">
        <p14:creationId xmlns:p14="http://schemas.microsoft.com/office/powerpoint/2010/main" val="33642613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0" y="0"/>
            <a:ext cx="19912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/>
              <a:t>探测器准直调研</a:t>
            </a:r>
            <a:endParaRPr lang="en-US" altLang="zh-CN" sz="2000" b="1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93" y="540478"/>
            <a:ext cx="6292793" cy="451679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7700" y="323728"/>
            <a:ext cx="3544526" cy="452434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rcRect b="19452"/>
          <a:stretch/>
        </p:blipFill>
        <p:spPr>
          <a:xfrm>
            <a:off x="3538431" y="1522802"/>
            <a:ext cx="4551459" cy="3169514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AA6C7250-2B02-7C54-F85E-FDBBF36EFA73}"/>
              </a:ext>
            </a:extLst>
          </p:cNvPr>
          <p:cNvSpPr txBox="1"/>
          <p:nvPr/>
        </p:nvSpPr>
        <p:spPr>
          <a:xfrm>
            <a:off x="2133398" y="5291889"/>
            <a:ext cx="792520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b="1" dirty="0"/>
              <a:t>CMS</a:t>
            </a:r>
            <a:r>
              <a:rPr lang="zh-CN" altLang="en-US" b="1" dirty="0"/>
              <a:t>和</a:t>
            </a:r>
            <a:r>
              <a:rPr lang="en-US" altLang="zh-CN" b="1" dirty="0"/>
              <a:t>Belle II</a:t>
            </a:r>
            <a:r>
              <a:rPr lang="zh-CN" altLang="en-US" b="1" dirty="0"/>
              <a:t>的 </a:t>
            </a:r>
            <a:r>
              <a:rPr lang="en-US" altLang="zh-CN" b="1" dirty="0"/>
              <a:t>TDR </a:t>
            </a:r>
            <a:r>
              <a:rPr lang="zh-CN" altLang="en-US" b="1" dirty="0"/>
              <a:t>里面几乎没有提到与探测器的准直精度相关的参数指标。</a:t>
            </a:r>
            <a:endParaRPr lang="en-US" altLang="zh-CN" b="1" dirty="0"/>
          </a:p>
          <a:p>
            <a:pPr algn="ctr"/>
            <a:r>
              <a:rPr lang="zh-CN" altLang="en-US" b="1" dirty="0"/>
              <a:t>这方面的内容可能需要和各探测器设计人员和准直人员讨论。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3998398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2209</TotalTime>
  <Words>143</Words>
  <Application>Microsoft Office PowerPoint</Application>
  <PresentationFormat>宽屏</PresentationFormat>
  <Paragraphs>22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主题</vt:lpstr>
      <vt:lpstr>轭铁进展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轭铁加工制造调研</dc:title>
  <dc:creator>Administrator</dc:creator>
  <cp:lastModifiedBy>Luke Xia</cp:lastModifiedBy>
  <cp:revision>136</cp:revision>
  <dcterms:created xsi:type="dcterms:W3CDTF">2024-03-10T13:48:32Z</dcterms:created>
  <dcterms:modified xsi:type="dcterms:W3CDTF">2024-09-09T03:51:02Z</dcterms:modified>
</cp:coreProperties>
</file>