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873" r:id="rId3"/>
    <p:sldId id="887" r:id="rId4"/>
    <p:sldId id="888" r:id="rId5"/>
  </p:sldIdLst>
  <p:sldSz cx="12192000" cy="6858000"/>
  <p:notesSz cx="6858000" cy="9144000"/>
  <p:custDataLst>
    <p:tags r:id="rId11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33CC"/>
    <a:srgbClr val="33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3826" autoAdjust="0"/>
  </p:normalViewPr>
  <p:slideViewPr>
    <p:cSldViewPr snapToGrid="0" showGuides="1">
      <p:cViewPr varScale="1">
        <p:scale>
          <a:sx n="86" d="100"/>
          <a:sy n="86" d="100"/>
        </p:scale>
        <p:origin x="547" y="82"/>
      </p:cViewPr>
      <p:guideLst>
        <p:guide orient="horz" pos="210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2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EE167B4-1A2E-47A9-8B98-A2FD84217ADB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等线" panose="02010600030101010101" pitchFamily="2" charset="-122"/>
                <a:ea typeface="等线" panose="02010600030101010101" pitchFamily="2" charset="-122"/>
              </a:defRPr>
            </a:lvl1pPr>
          </a:lstStyle>
          <a:p>
            <a:fld id="{6B7F0887-9A3B-411C-81AD-06BDF05961DA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6233" y="254131"/>
            <a:ext cx="4235777" cy="77655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4"/>
          <p:cNvCxnSpPr/>
          <p:nvPr/>
        </p:nvCxnSpPr>
        <p:spPr>
          <a:xfrm>
            <a:off x="0" y="715963"/>
            <a:ext cx="12192000" cy="0"/>
          </a:xfrm>
          <a:prstGeom prst="line">
            <a:avLst/>
          </a:prstGeom>
          <a:ln w="28575">
            <a:solidFill>
              <a:srgbClr val="3E95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B83A-0B46-4BED-AA9F-0F5BF4662FB8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2015" y="68526"/>
            <a:ext cx="9967547" cy="604206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884" y="887044"/>
            <a:ext cx="11418278" cy="525498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214100" y="6347746"/>
            <a:ext cx="7170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B22BE-27FC-46D4-B195-7E6E45608596}" type="slidenum">
              <a:rPr lang="en-US" altLang="zh-CN"/>
            </a:fld>
            <a:endParaRPr lang="en-US" altLang="zh-CN" dirty="0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715963"/>
            <a:ext cx="12192000" cy="0"/>
          </a:xfrm>
          <a:prstGeom prst="line">
            <a:avLst/>
          </a:prstGeom>
          <a:ln w="28575">
            <a:solidFill>
              <a:srgbClr val="3E95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710353" y="5936111"/>
            <a:ext cx="4235777" cy="77655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8"/>
          <p:cNvCxnSpPr/>
          <p:nvPr/>
        </p:nvCxnSpPr>
        <p:spPr>
          <a:xfrm>
            <a:off x="0" y="692150"/>
            <a:ext cx="12192000" cy="0"/>
          </a:xfrm>
          <a:prstGeom prst="line">
            <a:avLst/>
          </a:prstGeom>
          <a:ln w="28575">
            <a:solidFill>
              <a:srgbClr val="3E95C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4CD0F-3937-414C-AFCF-86DDE2EABEC9}" type="datetimeFigureOut">
              <a:rPr lang="zh-CN" altLang="en-US"/>
            </a:fld>
            <a:endParaRPr lang="zh-CN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45A9-6D9B-4D8C-8AFC-158E6DB11E1D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FB5040-B9B3-4573-80E5-4AD2FBE1B90E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fld id="{0BE2C8CC-40A9-4B82-A8C6-918306C776D1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HCAL</a:t>
            </a:r>
            <a:r>
              <a:rPr lang="zh-CN" altLang="en-US"/>
              <a:t>端部</a:t>
            </a:r>
            <a:r>
              <a:rPr lang="en-US" altLang="zh-CN"/>
              <a:t> </a:t>
            </a:r>
            <a:r>
              <a:rPr lang="zh-CN" altLang="en-US"/>
              <a:t>吸收体的厚度评估</a:t>
            </a:r>
            <a:r>
              <a:rPr lang="en-US" altLang="zh-CN"/>
              <a:t> </a:t>
            </a:r>
            <a:endParaRPr lang="en-US" altLang="zh-CN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t="50089" b="-2765"/>
          <a:stretch>
            <a:fillRect/>
          </a:stretch>
        </p:blipFill>
        <p:spPr>
          <a:xfrm>
            <a:off x="365125" y="1397000"/>
            <a:ext cx="6153150" cy="300037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119620" y="2191385"/>
            <a:ext cx="3884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玻璃晶体密度为</a:t>
            </a:r>
            <a:r>
              <a:rPr lang="en-US" altLang="zh-CN"/>
              <a:t>6</a:t>
            </a:r>
            <a:r>
              <a:rPr lang="en-US" altLang="zh-CN"/>
              <a:t>g/cm^3</a:t>
            </a:r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2459355" y="5017770"/>
            <a:ext cx="5173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完成了初步的吸收体的机械设计</a:t>
            </a:r>
            <a:r>
              <a:rPr lang="zh-CN" altLang="en-US"/>
              <a:t>方案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320790" y="862330"/>
            <a:ext cx="4894580" cy="4845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820" y="974725"/>
            <a:ext cx="4364355" cy="3579495"/>
          </a:xfrm>
          <a:prstGeom prst="rect">
            <a:avLst/>
          </a:prstGeom>
        </p:spPr>
      </p:pic>
      <p:cxnSp>
        <p:nvCxnSpPr>
          <p:cNvPr id="6" name="直接箭头连接符 5"/>
          <p:cNvCxnSpPr>
            <a:stCxn id="5" idx="3"/>
          </p:cNvCxnSpPr>
          <p:nvPr/>
        </p:nvCxnSpPr>
        <p:spPr>
          <a:xfrm flipV="1">
            <a:off x="5464175" y="2272030"/>
            <a:ext cx="1503045" cy="4927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290955" y="4872355"/>
            <a:ext cx="47028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6X6=36</a:t>
            </a:r>
            <a:r>
              <a:rPr lang="zh-CN" altLang="en-US"/>
              <a:t>个玻璃晶体组成一个探测单元模块，探测单元模块安装在吸收体</a:t>
            </a:r>
            <a:r>
              <a:rPr lang="zh-CN" altLang="en-US"/>
              <a:t>上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吸收体的</a:t>
            </a:r>
            <a:r>
              <a:rPr lang="zh-CN" altLang="en-US"/>
              <a:t>尺寸</a:t>
            </a: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34355" y="1054100"/>
            <a:ext cx="3748405" cy="1191260"/>
          </a:xfrm>
          <a:prstGeom prst="rect">
            <a:avLst/>
          </a:prstGeom>
        </p:spPr>
      </p:pic>
      <p:pic>
        <p:nvPicPr>
          <p:cNvPr id="9" name="内容占位符 8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980" y="801370"/>
            <a:ext cx="4894580" cy="4845050"/>
          </a:xfrm>
          <a:prstGeom prst="rect">
            <a:avLst/>
          </a:prstGeom>
        </p:spPr>
      </p:pic>
      <p:cxnSp>
        <p:nvCxnSpPr>
          <p:cNvPr id="10" name="直接箭头连接符 9"/>
          <p:cNvCxnSpPr>
            <a:stCxn id="8" idx="1"/>
          </p:cNvCxnSpPr>
          <p:nvPr/>
        </p:nvCxnSpPr>
        <p:spPr>
          <a:xfrm flipH="1">
            <a:off x="3296285" y="1649730"/>
            <a:ext cx="2338070" cy="5797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890260" y="2296795"/>
            <a:ext cx="48514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模块之间的立板厚度</a:t>
            </a:r>
            <a:r>
              <a:rPr lang="en-US" altLang="zh-CN"/>
              <a:t>1mm</a:t>
            </a:r>
            <a:r>
              <a:rPr lang="zh-CN" altLang="en-US">
                <a:sym typeface="+mn-ea"/>
              </a:rPr>
              <a:t>（暂定）</a:t>
            </a:r>
            <a:endParaRPr lang="en-US" altLang="zh-CN"/>
          </a:p>
          <a:p>
            <a:r>
              <a:rPr lang="zh-CN" altLang="en-US"/>
              <a:t>立板的高度包含整个探测器的厚度</a:t>
            </a:r>
            <a:r>
              <a:rPr lang="zh-CN" altLang="en-US">
                <a:sym typeface="+mn-ea"/>
              </a:rPr>
              <a:t>（</a:t>
            </a:r>
            <a:r>
              <a:rPr lang="zh-CN" altLang="en-US">
                <a:sym typeface="+mn-ea"/>
              </a:rPr>
              <a:t>暂定）</a:t>
            </a:r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0260" y="3392805"/>
            <a:ext cx="3343910" cy="334899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9197340" y="5746750"/>
            <a:ext cx="2771140" cy="9220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zh-CN" altLang="en-US"/>
              <a:t>水冷水路进行了优化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1/16</a:t>
            </a:r>
            <a:r>
              <a:rPr lang="zh-CN" altLang="en-US"/>
              <a:t>区域只有一路</a:t>
            </a:r>
            <a:r>
              <a:rPr lang="zh-CN" altLang="en-US"/>
              <a:t>水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186180" y="5845175"/>
            <a:ext cx="34563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正在进行</a:t>
            </a:r>
            <a:r>
              <a:rPr lang="zh-CN" altLang="en-US" b="1">
                <a:solidFill>
                  <a:srgbClr val="FF0000"/>
                </a:solidFill>
              </a:rPr>
              <a:t>强度校核</a:t>
            </a:r>
            <a:r>
              <a:rPr lang="zh-CN" altLang="en-US"/>
              <a:t>和</a:t>
            </a:r>
            <a:r>
              <a:rPr lang="zh-CN" altLang="en-US" b="1">
                <a:solidFill>
                  <a:srgbClr val="FF0000"/>
                </a:solidFill>
              </a:rPr>
              <a:t>水冷校核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76545" y="6059170"/>
            <a:ext cx="7194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进水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484235" y="3060700"/>
            <a:ext cx="7194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出水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MDliMmMxY2QzZGU4ZWZlNWRiMGE3Y2E3NWUyMWMxMWIifQ=="/>
  <p:tag name="KSO_WPP_MARK_KEY" val="8f08eb6b-030e-472b-b0d4-419d2e1d9a45"/>
  <p:tag name="commondata" val="eyJoZGlkIjoiN2U2NWFlNTkxMGZjODc5ZjAyNDA4OWM2N2FjMzg3MWQifQ=="/>
</p:tagLst>
</file>

<file path=ppt/theme/theme1.xml><?xml version="1.0" encoding="utf-8"?>
<a:theme xmlns:a="http://schemas.openxmlformats.org/drawingml/2006/main" name="主题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发光边缘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0</TotalTime>
  <Words>159</Words>
  <Application>WPS 演示</Application>
  <PresentationFormat>宽屏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Times New Roman</vt:lpstr>
      <vt:lpstr>楷体</vt:lpstr>
      <vt:lpstr>等线</vt:lpstr>
      <vt:lpstr>微软雅黑</vt:lpstr>
      <vt:lpstr>Arial Unicode MS</vt:lpstr>
      <vt:lpstr>主题1</vt:lpstr>
      <vt:lpstr>HCAL端部 吸收体的厚度评估 </vt:lpstr>
      <vt:lpstr>PowerPoint 演示文稿</vt:lpstr>
      <vt:lpstr>吸收体的尺寸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keV He to Ni-W-Ni-W</dc:title>
  <dc:creator>Can Chen</dc:creator>
  <cp:lastModifiedBy>Lucifer</cp:lastModifiedBy>
  <cp:revision>2613</cp:revision>
  <dcterms:created xsi:type="dcterms:W3CDTF">2018-03-16T02:05:00Z</dcterms:created>
  <dcterms:modified xsi:type="dcterms:W3CDTF">2024-09-09T05:07:00Z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1CC4CB8178184948A8829A6F8460D3E5</vt:lpwstr>
  </property>
  <property fmtid="{D5CDD505-2E9C-101B-9397-08002B2CF9AE}" pid="3" name="KSOProductBuildVer">
    <vt:lpwstr>2052-12.1.0.17827</vt:lpwstr>
  </property>
</Properties>
</file>