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1" r:id="rId1"/>
  </p:sldMasterIdLst>
  <p:notesMasterIdLst>
    <p:notesMasterId r:id="rId16"/>
  </p:notesMasterIdLst>
  <p:handoutMasterIdLst>
    <p:handoutMasterId r:id="rId17"/>
  </p:handoutMasterIdLst>
  <p:sldIdLst>
    <p:sldId id="423" r:id="rId2"/>
    <p:sldId id="377" r:id="rId3"/>
    <p:sldId id="379" r:id="rId4"/>
    <p:sldId id="425" r:id="rId5"/>
    <p:sldId id="424" r:id="rId6"/>
    <p:sldId id="428" r:id="rId7"/>
    <p:sldId id="429" r:id="rId8"/>
    <p:sldId id="430" r:id="rId9"/>
    <p:sldId id="431" r:id="rId10"/>
    <p:sldId id="432" r:id="rId11"/>
    <p:sldId id="434" r:id="rId12"/>
    <p:sldId id="433" r:id="rId13"/>
    <p:sldId id="436" r:id="rId14"/>
    <p:sldId id="43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8AC"/>
    <a:srgbClr val="2C2DAA"/>
    <a:srgbClr val="464BB4"/>
    <a:srgbClr val="FF0000"/>
    <a:srgbClr val="008000"/>
    <a:srgbClr val="0000FF"/>
    <a:srgbClr val="3138AC"/>
    <a:srgbClr val="8082C6"/>
    <a:srgbClr val="ADAEDC"/>
    <a:srgbClr val="F6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5760" autoAdjust="0"/>
  </p:normalViewPr>
  <p:slideViewPr>
    <p:cSldViewPr snapToGrid="0" snapToObjects="1">
      <p:cViewPr varScale="1">
        <p:scale>
          <a:sx n="105" d="100"/>
          <a:sy n="105" d="100"/>
        </p:scale>
        <p:origin x="54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78"/>
    </p:cViewPr>
  </p:sorter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9D07011-F617-0D4B-BAAA-A0F6FE4BE5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D1A812-923A-EC4E-89F4-4FCC7C169E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ED2C9-F8D0-2645-B71A-5822DE90D3FA}" type="datetimeFigureOut">
              <a:t>2025/5/27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420BF5-59EC-F840-834D-C1538722B4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DF3C89-98AE-5240-A7C6-5DE740D11C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DEDB-D370-5341-AABD-113353CE3211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5993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BE1A-EBEC-6E4F-B3D0-9EEBE2490507}" type="datetimeFigureOut">
              <a:rPr kumimoji="1" lang="zh-CN" altLang="en-US" smtClean="0"/>
              <a:t>2025/5/27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A0B27-4EE5-6442-9424-7A0329C3AC2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01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425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75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185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384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69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74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3261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799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25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99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1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07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2465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85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F9612BDE-E61E-8D40-84CC-20E6FC2B20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5899" y="2983971"/>
            <a:ext cx="9144000" cy="11138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z="1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单击此处编辑母版作者信息样式</a:t>
            </a:r>
            <a:endParaRPr lang="en-US" altLang="zh-CN" sz="1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zh-CN" altLang="en-US" sz="1800" dirty="0">
              <a:effectLst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255DDCC-95E7-C241-8F16-FF95178C8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9813"/>
            <a:ext cx="9144000" cy="848376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9266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4C3A94-BDDD-4E47-AB7A-34C36F28E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93801"/>
            <a:ext cx="10515600" cy="4983163"/>
          </a:xfrm>
        </p:spPr>
        <p:txBody>
          <a:bodyPr vert="eaVert"/>
          <a:lstStyle>
            <a:lvl1pPr marL="342900" indent="-342900">
              <a:buFont typeface="Wingdings" pitchFamily="2" charset="2"/>
              <a:buChar char="Ø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750240B-728E-0F48-8A04-0C32A05C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429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BA236-12F6-FF40-9198-D45BCC57C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9872F-0807-7F4C-972A-F69648EDF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 marL="457200" indent="-457200">
              <a:buFont typeface="Wingdings" pitchFamily="2" charset="2"/>
              <a:buChar char="Ø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  <p:extLst>
      <p:ext uri="{BB962C8B-B14F-4D97-AF65-F5344CB8AC3E}">
        <p14:creationId xmlns:p14="http://schemas.microsoft.com/office/powerpoint/2010/main" val="263625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3DFE20-DAD3-A14C-8B77-1D0ACFFC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B6537B7-9F77-B545-841A-0E1FA407E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345"/>
            <a:ext cx="10515600" cy="4971618"/>
          </a:xfrm>
        </p:spPr>
        <p:txBody>
          <a:bodyPr>
            <a:normAutofit/>
          </a:bodyPr>
          <a:lstStyle>
            <a:lvl1pPr marL="273050" indent="-273050">
              <a:buFont typeface="Wingdings" pitchFamily="2" charset="2"/>
              <a:buChar char="Ø"/>
              <a:tabLst/>
              <a:defRPr sz="2000"/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</p:spTree>
    <p:extLst>
      <p:ext uri="{BB962C8B-B14F-4D97-AF65-F5344CB8AC3E}">
        <p14:creationId xmlns:p14="http://schemas.microsoft.com/office/powerpoint/2010/main" val="297031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7D17EA-B5DC-A947-999F-3BA09F29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ACDC9E-5B3C-7649-98A2-66AFDFA02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  <p:extLst>
      <p:ext uri="{BB962C8B-B14F-4D97-AF65-F5344CB8AC3E}">
        <p14:creationId xmlns:p14="http://schemas.microsoft.com/office/powerpoint/2010/main" val="271786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A5D889-EBC8-A74A-A52D-D35CC5DDD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Ø"/>
              <a:defRPr kumimoji="1" lang="zh-CN" altLang="en-US" sz="2000"/>
            </a:lvl1pPr>
          </a:lstStyle>
          <a:p>
            <a:pPr marL="273050" lvl="0" indent="-273050">
              <a:tabLst/>
            </a:pPr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FE8AAB-A6DD-DE43-B7A5-6297E5B86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Ø"/>
              <a:defRPr kumimoji="1" lang="zh-CN" altLang="en-US" sz="2000"/>
            </a:lvl1pPr>
          </a:lstStyle>
          <a:p>
            <a:pPr marL="273050" lvl="0" indent="-273050">
              <a:tabLst/>
            </a:pPr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BF8700A-EE5B-AA44-845F-A932FCA8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650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A3DDF-4F2F-1D45-B4D4-3AC2D1E55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FA0345-A7B5-8143-B23D-3DAF7059E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Ø"/>
              <a:defRPr kumimoji="1" lang="zh-CN" altLang="en-US" dirty="0"/>
            </a:lvl1pPr>
          </a:lstStyle>
          <a:p>
            <a:pPr marL="273050" lvl="0" indent="-273050">
              <a:tabLst/>
            </a:pPr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96A81A-F1A5-2046-B0A4-9C01DF3C2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CB281C-3506-614C-82B8-B117A79C1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Ø"/>
              <a:defRPr kumimoji="1" lang="zh-CN" altLang="en-US"/>
            </a:lvl1pPr>
          </a:lstStyle>
          <a:p>
            <a:pPr marL="273050" lvl="0" indent="-273050">
              <a:tabLst/>
            </a:pPr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CDD2EEB-0526-8546-B03F-B7E03D76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414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4E12615-0D3B-D24B-BE3C-E1064015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2DAA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884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4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8EEDE-8712-4841-878C-74D5D95B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A61616-E9E6-4D4E-ACF0-05C1DFD7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342900" indent="-342900">
              <a:buFont typeface="Wingdings" pitchFamily="2" charset="2"/>
              <a:buChar char="Ø"/>
              <a:tabLst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2F38AF-4BDF-CF47-9CD7-01E995084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  <p:extLst>
      <p:ext uri="{BB962C8B-B14F-4D97-AF65-F5344CB8AC3E}">
        <p14:creationId xmlns:p14="http://schemas.microsoft.com/office/powerpoint/2010/main" val="112150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45CBF-7695-9841-9E88-FF0507BF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EEF8B0-7BDE-1347-9537-8464E4631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AD815E-FED2-7E46-854F-1D98CB4B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  <p:extLst>
      <p:ext uri="{BB962C8B-B14F-4D97-AF65-F5344CB8AC3E}">
        <p14:creationId xmlns:p14="http://schemas.microsoft.com/office/powerpoint/2010/main" val="409793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5F5D26-44A1-CA4B-894C-E92F940B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C3252C-A6BE-3D4F-B214-1E438BBDB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138EA4-53F7-1B4F-A02F-CF2EFAC34FEE}"/>
              </a:ext>
            </a:extLst>
          </p:cNvPr>
          <p:cNvSpPr/>
          <p:nvPr userDrawn="1"/>
        </p:nvSpPr>
        <p:spPr>
          <a:xfrm>
            <a:off x="0" y="6637866"/>
            <a:ext cx="4080000" cy="220134"/>
          </a:xfrm>
          <a:prstGeom prst="rect">
            <a:avLst/>
          </a:prstGeom>
          <a:solidFill>
            <a:srgbClr val="464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+mn-ea"/>
                <a:ea typeface="+mn-ea"/>
                <a:cs typeface="Calibri Light" panose="020F0302020204030204" pitchFamily="34" charset="0"/>
              </a:rPr>
              <a:t>李样</a:t>
            </a:r>
            <a:r>
              <a:rPr kumimoji="1" lang="en-US" altLang="zh-CN" sz="1200" dirty="0">
                <a:solidFill>
                  <a:schemeClr val="bg1"/>
                </a:solidFill>
                <a:latin typeface="+mn-ea"/>
                <a:ea typeface="+mn-ea"/>
                <a:cs typeface="Calibri Light" panose="020F0302020204030204" pitchFamily="34" charset="0"/>
              </a:rPr>
              <a:t>	</a:t>
            </a:r>
            <a:r>
              <a:rPr kumimoji="1" lang="en-US" altLang="zh-CN" sz="1200" i="1" dirty="0">
                <a:solidFill>
                  <a:schemeClr val="bg1"/>
                </a:solidFill>
                <a:latin typeface="+mn-lt"/>
                <a:ea typeface="+mn-ea"/>
                <a:cs typeface="Calibri Light" panose="020F0302020204030204" pitchFamily="34" charset="0"/>
              </a:rPr>
              <a:t>yangli@ihep.ac.cn</a:t>
            </a:r>
            <a:endParaRPr kumimoji="1" lang="zh-CN" altLang="en-US" sz="1200" i="1" dirty="0">
              <a:solidFill>
                <a:schemeClr val="bg1"/>
              </a:solidFill>
              <a:latin typeface="+mn-l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CEABAF-1BCC-4C48-A463-B4945F219A74}"/>
              </a:ext>
            </a:extLst>
          </p:cNvPr>
          <p:cNvSpPr/>
          <p:nvPr userDrawn="1"/>
        </p:nvSpPr>
        <p:spPr>
          <a:xfrm>
            <a:off x="4056000" y="6637868"/>
            <a:ext cx="4080000" cy="220133"/>
          </a:xfrm>
          <a:prstGeom prst="rect">
            <a:avLst/>
          </a:prstGeom>
          <a:solidFill>
            <a:srgbClr val="808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alibri Light" panose="020F0302020204030204" pitchFamily="34" charset="0"/>
              </a:rPr>
              <a:t>ISINN-31 Parallel Session 2</a:t>
            </a:r>
            <a:endParaRPr kumimoji="1" lang="zh-CN" altLang="en-US" sz="1200" dirty="0">
              <a:solidFill>
                <a:schemeClr val="bg1"/>
              </a:solidFill>
              <a:latin typeface="+mn-l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35E9C5-F728-F74C-89CF-EB36E26FD4ED}"/>
              </a:ext>
            </a:extLst>
          </p:cNvPr>
          <p:cNvSpPr/>
          <p:nvPr userDrawn="1"/>
        </p:nvSpPr>
        <p:spPr>
          <a:xfrm>
            <a:off x="8112000" y="6637866"/>
            <a:ext cx="4080000" cy="220134"/>
          </a:xfrm>
          <a:prstGeom prst="rect">
            <a:avLst/>
          </a:prstGeom>
          <a:solidFill>
            <a:srgbClr val="ADA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dirty="0">
              <a:solidFill>
                <a:srgbClr val="2C2DAA"/>
              </a:solidFill>
            </a:endParaRP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8E370D06-BD6C-5B4E-AD55-A9B3A6F070C1}"/>
              </a:ext>
            </a:extLst>
          </p:cNvPr>
          <p:cNvSpPr txBox="1">
            <a:spLocks/>
          </p:cNvSpPr>
          <p:nvPr userDrawn="1"/>
        </p:nvSpPr>
        <p:spPr>
          <a:xfrm>
            <a:off x="9770773" y="6609436"/>
            <a:ext cx="1362187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kern="1200" dirty="0">
                <a:solidFill>
                  <a:srgbClr val="3138AC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2025/05</a:t>
            </a:r>
            <a:r>
              <a:rPr lang="en-US" altLang="zh-CN" sz="1200" kern="1200" dirty="0">
                <a:solidFill>
                  <a:srgbClr val="3138AC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/27</a:t>
            </a:r>
            <a:endParaRPr lang="en-US" sz="1200" kern="1200" dirty="0">
              <a:solidFill>
                <a:srgbClr val="3138AC"/>
              </a:solidFill>
              <a:latin typeface="+mn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13FA6F62-B262-D04B-91A1-245955577534}"/>
              </a:ext>
            </a:extLst>
          </p:cNvPr>
          <p:cNvSpPr txBox="1">
            <a:spLocks/>
          </p:cNvSpPr>
          <p:nvPr userDrawn="1"/>
        </p:nvSpPr>
        <p:spPr>
          <a:xfrm>
            <a:off x="11353800" y="6637866"/>
            <a:ext cx="728507" cy="220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BB9B95-273C-4DB9-BBBF-8F0F2F44B6C9}" type="slidenum">
              <a:rPr lang="en-US" sz="1200" smtClean="0">
                <a:solidFill>
                  <a:srgbClr val="3138AC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r>
              <a:rPr lang="en-US" sz="1200" dirty="0">
                <a:solidFill>
                  <a:srgbClr val="3138AC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/14</a:t>
            </a:r>
          </a:p>
        </p:txBody>
      </p:sp>
    </p:spTree>
    <p:extLst>
      <p:ext uri="{BB962C8B-B14F-4D97-AF65-F5344CB8AC3E}">
        <p14:creationId xmlns:p14="http://schemas.microsoft.com/office/powerpoint/2010/main" val="116699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C2DAA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Wingdings" pitchFamily="2" charset="2"/>
        <a:buChar char="Ø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20.163407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://dx.doi.org/10.7498/aps.68.2018219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495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CD09E414-2F98-194E-8665-83053DC49F13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subTitle" idx="1"/>
          </p:nvPr>
        </p:nvSpPr>
        <p:spPr>
          <a:xfrm>
            <a:off x="2972389" y="2983971"/>
            <a:ext cx="6247223" cy="1017715"/>
          </a:xfrm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Yang Li</a:t>
            </a:r>
            <a:endParaRPr kumimoji="1" lang="en-US" altLang="zh-CN" baseline="300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97200"/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97200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CSNS / IHEP,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CAS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D2D936C-EA6B-6145-AD23-DAD309CA30C3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ctrTitle"/>
          </p:nvPr>
        </p:nvSpPr>
        <p:spPr>
          <a:xfrm>
            <a:off x="1783292" y="1459236"/>
            <a:ext cx="8625416" cy="1089529"/>
          </a:xfr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</a:rPr>
              <a:t>Measurement of CSNS Back-n Neutron Beam Profile with Micromegas Detector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44ABD1-1944-F44C-8802-65FB700370FD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70177" y="5181489"/>
            <a:ext cx="6051657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31</a:t>
            </a:r>
            <a:r>
              <a:rPr lang="en-US" altLang="zh-CN" sz="16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st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International Seminar on Interaction of Neutrons with Nuclei</a:t>
            </a:r>
          </a:p>
          <a:p>
            <a:pPr algn="ctr">
              <a:spcBef>
                <a:spcPts val="600"/>
              </a:spcBef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Dongguan,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China, 26</a:t>
            </a:r>
            <a:r>
              <a:rPr lang="en-US" altLang="zh-CN" sz="16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–30</a:t>
            </a:r>
            <a:r>
              <a:rPr lang="en-US" altLang="zh-CN" sz="16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May 2025</a:t>
            </a:r>
          </a:p>
        </p:txBody>
      </p:sp>
    </p:spTree>
    <p:extLst>
      <p:ext uri="{BB962C8B-B14F-4D97-AF65-F5344CB8AC3E}">
        <p14:creationId xmlns:p14="http://schemas.microsoft.com/office/powerpoint/2010/main" val="4229697939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Beam Profile Reconstruction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60535B0-C326-48B6-90F8-2B3A9AD05C56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475888" y="833462"/>
            <a:ext cx="7249972" cy="2139047"/>
            <a:chOff x="475888" y="1049800"/>
            <a:chExt cx="7249972" cy="2139047"/>
          </a:xfrm>
        </p:grpSpPr>
        <p:sp>
          <p:nvSpPr>
            <p:cNvPr id="21" name="圆角矩形 6">
              <a:extLst>
                <a:ext uri="{FF2B5EF4-FFF2-40B4-BE49-F238E27FC236}">
                  <a16:creationId xmlns:a16="http://schemas.microsoft.com/office/drawing/2014/main" id="{C5D4C171-D192-47BF-B3C7-340EC4201C15}"/>
                </a:ext>
              </a:extLst>
            </p:cNvPr>
            <p:cNvSpPr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5888" y="1049800"/>
              <a:ext cx="7249972" cy="21390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内容占位符 2">
              <a:extLst>
                <a:ext uri="{FF2B5EF4-FFF2-40B4-BE49-F238E27FC236}">
                  <a16:creationId xmlns:a16="http://schemas.microsoft.com/office/drawing/2014/main" id="{353AE96E-6971-4A7E-BFDE-166C3F59523F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5888" y="1049800"/>
              <a:ext cx="7249972" cy="213904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73050" indent="-2730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pitchFamily="2" charset="2"/>
                <a:buChar char="Ø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After event selection and background rejection,</a:t>
              </a:r>
              <a:r>
                <a:rPr kumimoji="1"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clean</a:t>
              </a:r>
              <a:r>
                <a:rPr kumimoji="1"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neutron</a:t>
              </a:r>
              <a:r>
                <a:rPr kumimoji="1"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events</a:t>
              </a:r>
              <a:r>
                <a:rPr kumimoji="1"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are</a:t>
              </a:r>
              <a:r>
                <a:rPr kumimoji="1"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obtained for beam profile reconstruction.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Reconstruction method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: Micro Time Projection Chamber (</a:t>
              </a:r>
              <a:r>
                <a:rPr kumimoji="1" lang="en-US" altLang="zh-CN" sz="1800" dirty="0" err="1">
                  <a:latin typeface="Arial" panose="020B0604020202020204" pitchFamily="34" charset="0"/>
                  <a:ea typeface="微软雅黑" panose="020B0503020204020204" pitchFamily="34" charset="-122"/>
                </a:rPr>
                <a:t>μTPC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)</a:t>
              </a:r>
            </a:p>
            <a:p>
              <a:pPr marL="685800" lvl="1" indent="-342900">
                <a:lnSpc>
                  <a:spcPct val="1000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kumimoji="1"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</a:rPr>
                <a:t>Fit the leading edge of the waveform to obtain relative time information of each fired strip</a:t>
              </a:r>
            </a:p>
            <a:p>
              <a:pPr marL="685800" lvl="1" indent="-342900">
                <a:lnSpc>
                  <a:spcPct val="1000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kumimoji="1"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</a:rPr>
                <a:t>Use the positron of the latest strip as an estimation of the neutron interaction position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90C7210-5714-4544-B9E9-6A8D6D0DE32B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475887" y="3050795"/>
            <a:ext cx="7529611" cy="3501118"/>
            <a:chOff x="2331195" y="3041166"/>
            <a:chExt cx="7529611" cy="35011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7FFAF3B-15FB-4676-A88C-F5629CE6B97F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1195" y="3379721"/>
              <a:ext cx="7529611" cy="316256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CF7CE2A-B303-4D1D-BB03-AC746B4E25C7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31195" y="3041166"/>
              <a:ext cx="20762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Fermi–Dirac function</a:t>
              </a:r>
              <a:endParaRPr lang="zh-CN" altLang="en-US" sz="16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AFF063E-13FB-4710-89E6-764A5DBA29E2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61825" y="6203730"/>
              <a:ext cx="22612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dirty="0"/>
                <a:t>Time bucket index [200 ns/bin]</a:t>
              </a:r>
              <a:endParaRPr lang="zh-CN" altLang="en-US" sz="1200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32F7F-5C7C-4D6F-90D7-1A925F8C8757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274" y="796503"/>
            <a:ext cx="3403904" cy="51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4C0F969-B332-4CED-A9DF-8E77EE3FDA6B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89122" y="301777"/>
            <a:ext cx="2076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Experimental data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26994802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Result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E13603D-02DD-49F1-A819-ED9462F23B96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293849" y="1121021"/>
            <a:ext cx="5444422" cy="5385597"/>
            <a:chOff x="1944891" y="1183891"/>
            <a:chExt cx="5444422" cy="5385597"/>
          </a:xfrm>
        </p:grpSpPr>
        <p:sp>
          <p:nvSpPr>
            <p:cNvPr id="22" name="内容占位符 2">
              <a:extLst>
                <a:ext uri="{FF2B5EF4-FFF2-40B4-BE49-F238E27FC236}">
                  <a16:creationId xmlns:a16="http://schemas.microsoft.com/office/drawing/2014/main" id="{353AE96E-6971-4A7E-BFDE-166C3F59523F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959433" y="1183891"/>
              <a:ext cx="5429880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73050" indent="-2730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pitchFamily="2" charset="2"/>
                <a:buChar char="Ø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2D profile of Back-n white neutron beam at ES#1 measured by Micromegas detector</a:t>
              </a:r>
              <a:endPara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B8CA15C-95EF-4678-A68C-1E1B80F9F551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891" y="1954735"/>
              <a:ext cx="5357173" cy="4614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F95020E-838B-4DAB-86BA-DD58CBA3E810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9099705" y="52255"/>
            <a:ext cx="2783904" cy="6454363"/>
            <a:chOff x="8725490" y="52255"/>
            <a:chExt cx="2783904" cy="6454363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4C0F969-B332-4CED-A9DF-8E77EE3FDA6B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004798" y="52255"/>
              <a:ext cx="22252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/>
                <a:t>Data/MC comparison</a:t>
              </a:r>
              <a:endParaRPr lang="zh-CN" altLang="en-US" sz="1600" b="1" dirty="0"/>
            </a:p>
          </p:txBody>
        </p:sp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FA9DB678-6298-4E96-9CEA-56D8985B4D4F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490" y="481335"/>
              <a:ext cx="2783904" cy="6025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22BBF312-598A-4382-8354-B029FB759099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38271" y="4629733"/>
            <a:ext cx="2869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Bin width 1.5 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Shaded dots correspond to the pillars (⌀2 mm) between the mesh and anode plane</a:t>
            </a:r>
            <a:endParaRPr lang="zh-CN" altLang="en-US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B78576-D9E7-4E5E-9E46-16A374A4AEC1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53989" y="1431904"/>
            <a:ext cx="36840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hlinkClick r:id="rId5"/>
              </a:rPr>
              <a:t>[</a:t>
            </a:r>
            <a:r>
              <a:rPr lang="zh-CN" altLang="en-US" sz="1400" dirty="0">
                <a:hlinkClick r:id="rId5"/>
              </a:rPr>
              <a:t>https://doi.org/10.1016/j.nima.2020.163407</a:t>
            </a:r>
            <a:r>
              <a:rPr lang="en-US" altLang="zh-CN" sz="1400" dirty="0">
                <a:hlinkClick r:id="rId5"/>
              </a:rPr>
              <a:t>]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52283782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Other Beam Profilers at Back-n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353AE96E-6971-4A7E-BFDE-166C3F59523F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8391" y="893618"/>
            <a:ext cx="6579724" cy="10002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Multi-purpose Time Projection Chamber (MTPC)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Developed for cross section measurement of neutron-induced light-charged particle emission and fission reactions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CC0B204-D80B-43D0-B82D-6006CF5F00F1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516" y="0"/>
            <a:ext cx="5183484" cy="331161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2C97882-ECBE-4225-ABE1-389B42AF94FC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209456" y="2022483"/>
            <a:ext cx="4324216" cy="2664627"/>
            <a:chOff x="209456" y="2303377"/>
            <a:chExt cx="3868375" cy="238373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3598D7-4806-4AB5-A64C-95F129A317C4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456" y="2303377"/>
              <a:ext cx="3840995" cy="238373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9AF9F9C-C372-42BE-84BA-F220CE81CB38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06882" y="3676220"/>
              <a:ext cx="370949" cy="16973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rmAutofit fontScale="40000" lnSpcReduction="20000"/>
            </a:bodyPr>
            <a:lstStyle/>
            <a:p>
              <a:pPr algn="l"/>
              <a:endParaRPr kumimoji="1"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9DA10DE-ED51-48D3-914F-E26BC1AB6172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24446" b="48611"/>
          <a:stretch>
            <a:fillRect/>
          </a:stretch>
        </p:blipFill>
        <p:spPr>
          <a:xfrm>
            <a:off x="3542030" y="3971248"/>
            <a:ext cx="8649970" cy="258191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F54D70F-BE5B-415C-8165-01E40AE0FDDC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45417" y="3470452"/>
            <a:ext cx="3243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⌀30 mm beam profile at ES#2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D30DE56-55BB-4B98-B8AA-3D9348BDCC43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 rot="20755592">
            <a:off x="7231147" y="4206645"/>
            <a:ext cx="1208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Preliminary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48893A0-A6B2-4B7C-BC3A-2CDF9C38FB3F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 rot="20755592">
            <a:off x="5097712" y="3984568"/>
            <a:ext cx="1208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Preliminary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A88B656-9D60-477E-93C2-6D6872FAD378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 rot="20755592">
            <a:off x="9583035" y="3984567"/>
            <a:ext cx="1208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Preliminary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689D52-A6E1-4BF9-9697-587E4352C926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276159"/>
            <a:ext cx="2403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i="1" dirty="0">
                <a:latin typeface="Arial" panose="020B0604020202020204" pitchFamily="34" charset="0"/>
                <a:ea typeface="微软雅黑" panose="020B0503020204020204" pitchFamily="34" charset="-122"/>
              </a:rPr>
              <a:t>Courtesy: Dr. Han Yi from CSNS</a:t>
            </a:r>
          </a:p>
        </p:txBody>
      </p:sp>
    </p:spTree>
    <p:extLst>
      <p:ext uri="{BB962C8B-B14F-4D97-AF65-F5344CB8AC3E}">
        <p14:creationId xmlns:p14="http://schemas.microsoft.com/office/powerpoint/2010/main" val="2373030738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Other Beam Profilers at Back-n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353AE96E-6971-4A7E-BFDE-166C3F59523F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8391" y="893618"/>
            <a:ext cx="6201918" cy="7232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baseline="30000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B-doped Micro-Channel Plate detector (B-MCP)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Developed for neutron resonance imaging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F54D70F-BE5B-415C-8165-01E40AE0FDDC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40924" y="1870502"/>
            <a:ext cx="3243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⌀30 mm beam profile at ES#2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9090EEA-0396-4563-A76C-1B9740769A4C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1295902" y="2462020"/>
            <a:ext cx="4333240" cy="3901440"/>
            <a:chOff x="1863479" y="2462020"/>
            <a:chExt cx="4333240" cy="390144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0BA49B-9D27-4F5D-998B-CC29BF00F0DB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863479" y="2462020"/>
              <a:ext cx="4333240" cy="3901440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48893A0-A6B2-4B7C-BC3A-2CDF9C38FB3F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 rot="20755592">
              <a:off x="2313008" y="2971806"/>
              <a:ext cx="12089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Preliminary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0C304A7-8E05-46CC-A7DF-3FC48BBE9A6D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841" y="0"/>
            <a:ext cx="4685159" cy="62498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9E5A41-7AD4-4052-B228-A722B0AB790A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276159"/>
            <a:ext cx="2403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i="1" dirty="0">
                <a:latin typeface="Arial" panose="020B0604020202020204" pitchFamily="34" charset="0"/>
                <a:ea typeface="微软雅黑" panose="020B0503020204020204" pitchFamily="34" charset="-122"/>
              </a:rPr>
              <a:t>Courtesy: Dr. Han Yi from CSNS</a:t>
            </a:r>
          </a:p>
        </p:txBody>
      </p:sp>
    </p:spTree>
    <p:extLst>
      <p:ext uri="{BB962C8B-B14F-4D97-AF65-F5344CB8AC3E}">
        <p14:creationId xmlns:p14="http://schemas.microsoft.com/office/powerpoint/2010/main" val="1479519305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Summary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353AE96E-6971-4A7E-BFDE-166C3F59523F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8391" y="1182284"/>
            <a:ext cx="9131284" cy="32115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Developed a Micromegas-based neutron detector for 2D beam profile measurement of CSNS Back-n beamline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Utilized </a:t>
            </a:r>
            <a:r>
              <a:rPr kumimoji="1" lang="en-US" altLang="zh-CN" dirty="0" err="1">
                <a:latin typeface="Arial" panose="020B0604020202020204" pitchFamily="34" charset="0"/>
                <a:ea typeface="微软雅黑" panose="020B0503020204020204" pitchFamily="34" charset="-122"/>
              </a:rPr>
              <a:t>μTPC</a:t>
            </a: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 method for accurate neutron beam profile reconstruction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Achieved good agreement between data and simulation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Other advanced detectors at Back-n, such as MTPC and B-MCP,</a:t>
            </a:r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which are designed for dedicated physics experiments, exhibit the capability to measure (neutron-energy-dependent) beam profiles</a:t>
            </a:r>
          </a:p>
        </p:txBody>
      </p:sp>
    </p:spTree>
    <p:extLst>
      <p:ext uri="{BB962C8B-B14F-4D97-AF65-F5344CB8AC3E}">
        <p14:creationId xmlns:p14="http://schemas.microsoft.com/office/powerpoint/2010/main" val="2601738128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Contents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EA6D67-BD0E-4599-82D8-7D45FE09A3D2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838200" y="1205345"/>
            <a:ext cx="10515600" cy="2470676"/>
          </a:xfr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CSNS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Back-n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Beamline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Measurement of Beam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Profile with Micromegas Detector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Result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19032976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CSNS Back-n Beamline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8422D94-55AD-445B-AF78-F51728B85C43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00963" y="3467100"/>
            <a:ext cx="271462" cy="533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kumimoji="1"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BF218CD-0EAF-4814-8CA3-F6E71DFFA954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899817" y="1133046"/>
            <a:ext cx="10292494" cy="3131392"/>
            <a:chOff x="899817" y="1752601"/>
            <a:chExt cx="10292494" cy="313139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23154D-CDB8-4C75-8DDC-7531B212719A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817" y="1752601"/>
              <a:ext cx="9761476" cy="3131392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CA21E4B-FDD6-49F6-9E76-E78F8A4B8528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130274" y="4429126"/>
              <a:ext cx="1062037" cy="35242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ctr"/>
              <a:r>
                <a:rPr kumimoji="1" lang="en-US" altLang="zh-CN" sz="1600" dirty="0"/>
                <a:t>(unit: m)</a:t>
              </a:r>
              <a:endParaRPr kumimoji="1" lang="zh-CN" altLang="en-US" sz="1600" dirty="0"/>
            </a:p>
          </p:txBody>
        </p:sp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56B55472-F15A-4F3F-97DB-746CBC4A481D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499777" y="4360992"/>
            <a:ext cx="5192447" cy="2139047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Distance from spallation target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Endstation-1: ~55 m; Endstation-2: ~70 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Neutron energy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Thermal to 300 MeV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Neutron flux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7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n/cm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/s @100 kW proton beam power</a:t>
            </a:r>
            <a:endParaRPr kumimoji="1" lang="en-US" altLang="zh-CN" sz="1800" baseline="30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26973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4EA9592-1BFA-4749-9F46-0E3B1360B034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37" y="3473104"/>
            <a:ext cx="4961546" cy="30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Measurement of Back-n Beam Profile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56B55472-F15A-4F3F-97DB-746CBC4A481D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86980" y="1193929"/>
            <a:ext cx="7524260" cy="100027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Neutron beam profile is one of the key properties of Back-n</a:t>
            </a:r>
            <a:endParaRPr kumimoji="1" lang="en-US" altLang="zh-CN" sz="1800" b="1" dirty="0">
              <a:solidFill>
                <a:srgbClr val="3038A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Measured when Back-n started commissioning in 2018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～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2019, by a scintillator-CMOS detection system 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hlinkClick r:id="rId4"/>
              </a:rPr>
              <a:t>[DOI: 10.7498/aps.68.20182191]</a:t>
            </a:r>
            <a:endParaRPr kumimoji="1"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6EBE53D-9466-4580-82D2-F6221DD7DEFB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7655504" y="866204"/>
            <a:ext cx="4536496" cy="2286566"/>
            <a:chOff x="7024688" y="2086376"/>
            <a:chExt cx="4536496" cy="228656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8422D94-55AD-445B-AF78-F51728B85C43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700963" y="3467100"/>
              <a:ext cx="271462" cy="5334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/>
              <a:endParaRPr kumimoji="1" lang="zh-CN" altLang="en-US" dirty="0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FC9F6FB-A9C8-4AC2-B484-A6852D6BB0D7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433638"/>
              <a:ext cx="3955472" cy="1631632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8ACD719-0AB3-4C84-93EA-EB286D6572D1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024688" y="2279854"/>
              <a:ext cx="881062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/>
                <a:t>Source</a:t>
              </a:r>
              <a:endParaRPr kumimoji="1" lang="zh-CN" altLang="en-US" sz="14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2574316-82D6-4D2B-8A89-D3076171F72A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508913" y="2086376"/>
              <a:ext cx="97013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/>
                <a:t>Converter</a:t>
              </a:r>
              <a:endParaRPr kumimoji="1" lang="zh-CN" altLang="en-US" sz="14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548D329-3242-4B16-921B-AD141B0FA618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680488" y="2240264"/>
              <a:ext cx="97013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/>
                <a:t>Reflector</a:t>
              </a:r>
              <a:endParaRPr kumimoji="1" lang="zh-CN" altLang="en-US" sz="14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7144A61-51BE-48C3-81CE-79C82E3203E3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710350" y="4065165"/>
              <a:ext cx="97013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/>
                <a:t>Shielding</a:t>
              </a:r>
              <a:endParaRPr kumimoji="1" lang="zh-CN" altLang="en-US" sz="14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78E6C0-613D-48C7-9847-35B0579E8951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91046" y="3047850"/>
              <a:ext cx="97013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/>
                <a:t>PC</a:t>
              </a:r>
              <a:endParaRPr kumimoji="1" lang="zh-CN" altLang="en-US" sz="1400" dirty="0"/>
            </a:p>
          </p:txBody>
        </p:sp>
      </p:grp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28A00F09-0A5B-4D90-8C60-935176AB2878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6980" y="2984593"/>
            <a:ext cx="7725697" cy="16312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Meanwhile,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a beam profile monitor based on </a:t>
            </a:r>
            <a:r>
              <a:rPr kumimoji="1"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Micromegas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 (micro-mesh gaseous structure) detector was developed by </a:t>
            </a:r>
            <a:r>
              <a:rPr kumimoji="1"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CSNS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 and University of Science and Technology of China (</a:t>
            </a:r>
            <a:r>
              <a:rPr kumimoji="1"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USTC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Good 2D spatial resolution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Fast timing capability</a:t>
            </a:r>
          </a:p>
        </p:txBody>
      </p:sp>
    </p:spTree>
    <p:extLst>
      <p:ext uri="{BB962C8B-B14F-4D97-AF65-F5344CB8AC3E}">
        <p14:creationId xmlns:p14="http://schemas.microsoft.com/office/powerpoint/2010/main" val="17868981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Micromegas Detector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28A00F09-0A5B-4D90-8C60-935176AB2878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7468" y="1004887"/>
            <a:ext cx="9852370" cy="16312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To detect neutrons, they must be converted into charged particles via nuclear reactions,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e.g. 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B(</a:t>
            </a:r>
            <a:r>
              <a:rPr kumimoji="1"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</a:rPr>
              <a:t>n, α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Li, 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Li(</a:t>
            </a:r>
            <a:r>
              <a:rPr kumimoji="1"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</a:rPr>
              <a:t>n, t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He.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Neutron converter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of this work: </a:t>
            </a:r>
            <a:r>
              <a:rPr kumimoji="1"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kumimoji="1" lang="en-US" altLang="zh-CN" sz="1800" baseline="-25000" dirty="0" err="1">
                <a:latin typeface="Arial" panose="020B0604020202020204" pitchFamily="34" charset="0"/>
                <a:ea typeface="微软雅黑" panose="020B0503020204020204" pitchFamily="34" charset="-122"/>
              </a:rPr>
              <a:t>nat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, 1 </a:t>
            </a:r>
            <a:r>
              <a:rPr kumimoji="1"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</a:rPr>
              <a:t>μm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 thick,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attached to the cathode facing the drift gap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The mesh-anode amplification gap (where electron avalanches occur) is manufactured with the </a:t>
            </a:r>
            <a:r>
              <a:rPr kumimoji="1"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</a:rPr>
              <a:t>thermal bonding method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 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[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hlinkClick r:id="rId3"/>
              </a:rPr>
              <a:t>https://doi.org/10.1016/j.nima.2020.164958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]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developed by USTC.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E6BACC5-64D5-4E82-A82A-B2EFB33ED61E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7" y="2626577"/>
            <a:ext cx="7617526" cy="3979010"/>
          </a:xfrm>
          <a:prstGeom prst="rect">
            <a:avLst/>
          </a:prstGeom>
        </p:spPr>
      </p:pic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FF35ABD4-3812-4E31-BAEB-04FF8B3B3303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72425" y="3271079"/>
            <a:ext cx="4219575" cy="2062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Drift gap:</a:t>
            </a:r>
            <a:r>
              <a:rPr kumimoji="1"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5 mm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Amplification gap: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100 </a:t>
            </a:r>
            <a:r>
              <a:rPr kumimoji="1"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</a:rPr>
              <a:t>μm</a:t>
            </a:r>
            <a:endParaRPr kumimoji="1"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Active area: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90×90 mm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endParaRPr kumimoji="1"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Mesh and anode plane separated by insulating pillars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(2 mm in diameter)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Readout PCB of 2 mm thick</a:t>
            </a:r>
          </a:p>
        </p:txBody>
      </p:sp>
    </p:spTree>
    <p:extLst>
      <p:ext uri="{BB962C8B-B14F-4D97-AF65-F5344CB8AC3E}">
        <p14:creationId xmlns:p14="http://schemas.microsoft.com/office/powerpoint/2010/main" val="4142083997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Micromegas Detector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28A00F09-0A5B-4D90-8C60-935176AB2878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7468" y="1004887"/>
            <a:ext cx="8442670" cy="42011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2D readout structure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has been designed to reconstruct the 2D position using strip coincidences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64 strips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(1.5 mm pitch) in each direction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Each readout strip capacitively coupled to a charge amplifier, corresponding to one readout channel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Goals of this 2D readout scheme: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Mitigate the unequal charge sharing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between the two strip layers that occurs in conventional XY detectors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Minimize the material budget 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of the detector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Front-end readout electronics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Two AGET chips, 128 channels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512 sampling points,</a:t>
            </a:r>
            <a:r>
              <a:rPr kumimoji="1"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sampling frequency 3–100 MHz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12-bit ADC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AED0D5-A1F0-4BB9-9CC1-D218036F0682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219074"/>
            <a:ext cx="3209926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4D015D-E662-453A-B735-54DFB90D28D7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3835288"/>
            <a:ext cx="4629150" cy="272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8053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/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Detector Performance Test with X-rays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28A00F09-0A5B-4D90-8C60-935176AB2878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7468" y="1004887"/>
            <a:ext cx="10066682" cy="18928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Collimated </a:t>
            </a:r>
            <a:r>
              <a:rPr kumimoji="1"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</a:rPr>
              <a:t>55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Fe X-ray source (E</a:t>
            </a:r>
            <a:r>
              <a:rPr kumimoji="1" lang="en-US" altLang="zh-CN" sz="1800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Kα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=5.9 keV,</a:t>
            </a:r>
            <a:r>
              <a: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E</a:t>
            </a:r>
            <a:r>
              <a:rPr kumimoji="1" lang="en-US" altLang="zh-CN" sz="1800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Kβ</a:t>
            </a: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=6.5 keV) was used to test the </a:t>
            </a: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detector gain, gain uniformity, and energy resolution.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Energy resolution (FWHM) 37% at 5.9 keV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Gap between the anode pads is 0.1 mm – comparable to the amplification gap length – the effects of the electric field inhomogeneities near the edges of the pads are nonnegligible.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This leads to considerable gain variations and consequently deteriorates the energy resolution.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EC0BF1-BDF8-4B13-A010-6BC83FC842AF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4" y="3012146"/>
            <a:ext cx="4483075" cy="351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932081C-6C71-4C7E-B22D-40B45B6197B3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6" b="55070"/>
          <a:stretch/>
        </p:blipFill>
        <p:spPr bwMode="auto">
          <a:xfrm>
            <a:off x="5791201" y="3008982"/>
            <a:ext cx="2743200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C3A563-FE48-470F-91FE-50C4E39870BA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20125" y="4657532"/>
            <a:ext cx="3538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The number in the cell indicates the position of </a:t>
            </a:r>
            <a:r>
              <a:rPr kumimoji="1" lang="en-US" altLang="zh-CN" baseline="30000" dirty="0"/>
              <a:t>55</a:t>
            </a:r>
            <a:r>
              <a:rPr kumimoji="1" lang="en-US" altLang="zh-CN" dirty="0"/>
              <a:t>Fe dominant peak (in units of ADC)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EC7926-440F-4D4E-9EE0-15E25B2E6B14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57984" y="6090320"/>
            <a:ext cx="2409635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kumimoji="1" lang="en-US" altLang="zh-CN" dirty="0"/>
              <a:t>gain uniformity ~ 13%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5255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Measurement of Back-n Beam Profile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B36D5A6-4498-4649-89FC-77B769778FC1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4992000" y="774556"/>
            <a:ext cx="7200000" cy="1831875"/>
            <a:chOff x="1490664" y="1144262"/>
            <a:chExt cx="9610725" cy="2445229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DBCDD67B-D579-41BE-A4C9-20BDBDAB542B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664" y="1144262"/>
              <a:ext cx="9610725" cy="244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4EC7926-440F-4D4E-9EE0-15E25B2E6B14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744447" y="1659267"/>
              <a:ext cx="2274982" cy="3484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rgbClr val="FF0000"/>
                  </a:solidFill>
                </a:rPr>
                <a:t>Neutron beam 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64F89F7-EA95-4706-851B-088CB0767240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60576" y="1451597"/>
              <a:ext cx="1670899" cy="5923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rgbClr val="FF0000"/>
                  </a:solidFill>
                </a:rPr>
                <a:t>Micromegas detector</a:t>
              </a:r>
              <a:endParaRPr kumimoji="1"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3888BD8-0299-4809-940F-199334B723D5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43" y="2827702"/>
            <a:ext cx="11404944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zh-CN" sz="1800" b="1" dirty="0">
                <a:solidFill>
                  <a:srgbClr val="3038A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Configuration of collimation aperture</a:t>
            </a:r>
            <a:endParaRPr kumimoji="1"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⌀50 mm for Shutter, ⌀50 mm for Collimator-1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Beam spot size at ES#1 expected to be about ⌀ 50 mm according to MC simulation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103718-15E4-4E84-8783-6C6CC5ECF32D}"/>
              </a:ext>
            </a:extLst>
          </p:cNvPr>
          <p:cNvPicPr>
            <a:picLocks noGrp="1" noSelect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" y="4126191"/>
            <a:ext cx="6202046" cy="2262053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6F687A55-DA39-40B1-BEDF-49C02CC6FFC3}"/>
              </a:ext>
            </a:extLst>
          </p:cNvPr>
          <p:cNvSpPr txBox="1">
            <a:spLocks noGrp="1" noSelect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43" y="990302"/>
            <a:ext cx="5012911" cy="140038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73050" indent="-2730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pitchFamily="2" charset="2"/>
              <a:buChar char="Ø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Measured at Back-n ES#1 (56 m)</a:t>
            </a:r>
            <a:endParaRPr kumimoji="1" lang="en-US" altLang="zh-CN" sz="1800" b="1" dirty="0">
              <a:solidFill>
                <a:srgbClr val="3038A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20 kW proton beam power, 25 Hz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Detector gas: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90% </a:t>
            </a:r>
            <a:r>
              <a:rPr kumimoji="1"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</a:rPr>
              <a:t>Ar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and 10% CO</a:t>
            </a:r>
            <a:r>
              <a:rPr kumimoji="1" lang="en-US" altLang="zh-CN" sz="1600" baseline="-2500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kumimoji="1" lang="en-US" altLang="zh-CN" sz="1600" dirty="0">
                <a:latin typeface="Arial" panose="020B0604020202020204" pitchFamily="34" charset="0"/>
                <a:ea typeface="微软雅黑" panose="020B0503020204020204" pitchFamily="34" charset="-122"/>
              </a:rPr>
              <a:t> at atmospheric pressure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5D4FB02-64F1-4A54-8E3A-BD67C9F3C985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6614179" y="4251570"/>
            <a:ext cx="5374103" cy="1354217"/>
            <a:chOff x="6614179" y="3440901"/>
            <a:chExt cx="5374103" cy="1354217"/>
          </a:xfrm>
        </p:grpSpPr>
        <p:sp>
          <p:nvSpPr>
            <p:cNvPr id="21" name="圆角矩形 6">
              <a:extLst>
                <a:ext uri="{FF2B5EF4-FFF2-40B4-BE49-F238E27FC236}">
                  <a16:creationId xmlns:a16="http://schemas.microsoft.com/office/drawing/2014/main" id="{C5D4C171-D192-47BF-B3C7-340EC4201C15}"/>
                </a:ext>
              </a:extLst>
            </p:cNvPr>
            <p:cNvSpPr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614179" y="3440901"/>
              <a:ext cx="5374103" cy="13542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内容占位符 2">
              <a:extLst>
                <a:ext uri="{FF2B5EF4-FFF2-40B4-BE49-F238E27FC236}">
                  <a16:creationId xmlns:a16="http://schemas.microsoft.com/office/drawing/2014/main" id="{353AE96E-6971-4A7E-BFDE-166C3F59523F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614179" y="3440901"/>
              <a:ext cx="5374103" cy="135421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73050" indent="-2730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pitchFamily="2" charset="2"/>
                <a:buChar char="Ø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kumimoji="1" lang="en-US" altLang="zh-CN" sz="1800" b="1" dirty="0">
                  <a:solidFill>
                    <a:srgbClr val="3038A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Data collection time</a:t>
              </a:r>
              <a:endPara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Physics data collection time about nine hours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Dedicated run with neutron shutter being closed to collect data for pedestal correction (230 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003781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>
          <a:grpSpLocks noGrp="1" noUngrp="1" noSelect="1" noRot="1" noChangeAspect="1" noMove="1" noResize="1"/>
        </p:cNvGrpSpPr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2364D-F5F4-DA42-98ED-48C632196C5B}"/>
              </a:ext>
            </a:extLst>
          </p:cNvPr>
          <p:cNvSpPr>
            <a:spLocks noGrp="1" noSelect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838200" y="48491"/>
            <a:ext cx="10515600" cy="845127"/>
          </a:xfrm>
        </p:spPr>
        <p:txBody>
          <a:bodyPr wrap="square"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ea typeface="微软雅黑" panose="020B0503020204020204" pitchFamily="34" charset="-122"/>
              </a:rPr>
              <a:t>Data Analysis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91A03BB-E154-49A8-B4B3-8AE91F1C3446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380067" y="1103558"/>
            <a:ext cx="5495571" cy="1631216"/>
            <a:chOff x="2432704" y="1070220"/>
            <a:chExt cx="5719995" cy="1631216"/>
          </a:xfrm>
        </p:grpSpPr>
        <p:sp>
          <p:nvSpPr>
            <p:cNvPr id="21" name="圆角矩形 6">
              <a:extLst>
                <a:ext uri="{FF2B5EF4-FFF2-40B4-BE49-F238E27FC236}">
                  <a16:creationId xmlns:a16="http://schemas.microsoft.com/office/drawing/2014/main" id="{C5D4C171-D192-47BF-B3C7-340EC4201C15}"/>
                </a:ext>
              </a:extLst>
            </p:cNvPr>
            <p:cNvSpPr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432704" y="1070220"/>
              <a:ext cx="5719995" cy="1631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内容占位符 2">
              <a:extLst>
                <a:ext uri="{FF2B5EF4-FFF2-40B4-BE49-F238E27FC236}">
                  <a16:creationId xmlns:a16="http://schemas.microsoft.com/office/drawing/2014/main" id="{353AE96E-6971-4A7E-BFDE-166C3F59523F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432704" y="1070220"/>
              <a:ext cx="5719995" cy="163121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73050" indent="-2730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pitchFamily="2" charset="2"/>
                <a:buChar char="Ø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kumimoji="1" lang="en-US" altLang="zh-CN" sz="1800" b="1" dirty="0">
                  <a:solidFill>
                    <a:srgbClr val="3038A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Event selection</a:t>
              </a:r>
              <a:endPara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Signal of strip with S/N &gt; 5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Fired strips should be consecutive, ensuring a continuous ionization of the gas when the charged particle traverses the drift gap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9B34000-824E-4D9B-8905-6B20239AA5B3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6530031" y="1189735"/>
            <a:ext cx="5433369" cy="5260882"/>
            <a:chOff x="657226" y="2916492"/>
            <a:chExt cx="3771901" cy="365215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517BA1-0069-468D-9530-F064656BC78C}"/>
                </a:ext>
              </a:extLst>
            </p:cNvPr>
            <p:cNvPicPr>
              <a:picLocks noGrp="1" noSelect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26" y="2916492"/>
              <a:ext cx="3771901" cy="365215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038F93C-7EB9-4D83-912D-45FF94F74DA8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33550" y="5222768"/>
              <a:ext cx="1123950" cy="448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</a:rPr>
                <a:t>Neutron events</a:t>
              </a:r>
              <a:endParaRPr kumimoji="1"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DC66714-8290-4FAB-B026-26EFDB71282B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908780" y="3059931"/>
              <a:ext cx="1078546" cy="2350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rgbClr val="FF0000"/>
                  </a:solidFill>
                </a:rPr>
                <a:t>γ-flash events</a:t>
              </a:r>
              <a:endParaRPr kumimoji="1"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80A7EF0-AECC-4B35-A079-EEFB1C4D43BE}"/>
              </a:ext>
            </a:extLst>
          </p:cNvPr>
          <p:cNvGrpSpPr>
            <a:grpSpLocks noGrp="1" noUngrp="1" noSelect="1" noRot="1" noChangeAspect="1" noMove="1" noResize="1"/>
          </p:cNvGrpSpPr>
          <p:nvPr/>
        </p:nvGrpSpPr>
        <p:grpSpPr>
          <a:xfrm>
            <a:off x="380067" y="3429000"/>
            <a:ext cx="5715933" cy="1631216"/>
            <a:chOff x="380067" y="3429000"/>
            <a:chExt cx="5715933" cy="1631216"/>
          </a:xfrm>
        </p:grpSpPr>
        <p:sp>
          <p:nvSpPr>
            <p:cNvPr id="26" name="圆角矩形 6">
              <a:extLst>
                <a:ext uri="{FF2B5EF4-FFF2-40B4-BE49-F238E27FC236}">
                  <a16:creationId xmlns:a16="http://schemas.microsoft.com/office/drawing/2014/main" id="{20395A39-5FC9-4A1F-A82B-D55687FF51F5}"/>
                </a:ext>
              </a:extLst>
            </p:cNvPr>
            <p:cNvSpPr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0067" y="3429000"/>
              <a:ext cx="5715933" cy="16312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内容占位符 2">
              <a:extLst>
                <a:ext uri="{FF2B5EF4-FFF2-40B4-BE49-F238E27FC236}">
                  <a16:creationId xmlns:a16="http://schemas.microsoft.com/office/drawing/2014/main" id="{8AEFC1D0-B32D-4C20-ACAC-ADA5E383EBC1}"/>
                </a:ext>
              </a:extLst>
            </p:cNvPr>
            <p:cNvSpPr txBox="1">
              <a:spLocks noGrp="1" noSelect="1"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0067" y="3429000"/>
              <a:ext cx="5715933" cy="163121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73050" indent="-2730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Clr>
                  <a:schemeClr val="accent1"/>
                </a:buClr>
                <a:buFont typeface="Wingdings" pitchFamily="2" charset="2"/>
                <a:buChar char="Ø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kumimoji="1" lang="en-US" altLang="zh-CN" sz="1800" b="1" dirty="0">
                  <a:solidFill>
                    <a:srgbClr val="3038A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Background rejection</a:t>
              </a:r>
              <a:endParaRPr kumimoji="1"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Dominant background: γ-flash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Using </a:t>
              </a:r>
              <a:r>
                <a:rPr kumimoji="1" lang="en-US" altLang="zh-CN" sz="18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total number of fired strips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and </a:t>
              </a:r>
              <a:r>
                <a:rPr kumimoji="1" lang="en-US" altLang="zh-CN" sz="18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sum of amplitudes </a:t>
              </a:r>
              <a:r>
                <a:rPr kumimoji="1"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of all fired strips to discriminate γ-flash from neutron events  </a:t>
              </a:r>
              <a:endParaRPr kumimoji="1"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3472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dolphi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038AC"/>
      </a:accent1>
      <a:accent2>
        <a:srgbClr val="A94F0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kumimoji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14624</TotalTime>
  <Words>960</Words>
  <Application>Microsoft Office PowerPoint</Application>
  <PresentationFormat>宽屏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Adobe Heiti Std R</vt:lpstr>
      <vt:lpstr>等线</vt:lpstr>
      <vt:lpstr>Microsoft YaHei</vt:lpstr>
      <vt:lpstr>Microsoft YaHei</vt:lpstr>
      <vt:lpstr>Arial</vt:lpstr>
      <vt:lpstr>Wingdings</vt:lpstr>
      <vt:lpstr>1_Office 主题​​</vt:lpstr>
      <vt:lpstr>Measurement of CSNS Back-n Neutron Beam Profile with Micromegas Detector</vt:lpstr>
      <vt:lpstr>Contents</vt:lpstr>
      <vt:lpstr>CSNS Back-n Beamline</vt:lpstr>
      <vt:lpstr>Measurement of Back-n Beam Profile</vt:lpstr>
      <vt:lpstr>Micromegas Detector</vt:lpstr>
      <vt:lpstr>Micromegas Detector</vt:lpstr>
      <vt:lpstr>Detector Performance Test with X-rays</vt:lpstr>
      <vt:lpstr>Measurement of Back-n Beam Profile</vt:lpstr>
      <vt:lpstr>Data Analysis</vt:lpstr>
      <vt:lpstr>Beam Profile Reconstruction</vt:lpstr>
      <vt:lpstr>Result</vt:lpstr>
      <vt:lpstr>Other Beam Profilers at Back-n</vt:lpstr>
      <vt:lpstr>Other Beam Profilers at Back-n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LI YANG</cp:lastModifiedBy>
  <cp:revision>1184</cp:revision>
  <cp:lastPrinted>2018-09-14T15:34:13Z</cp:lastPrinted>
  <dcterms:created xsi:type="dcterms:W3CDTF">2018-08-22T08:31:05Z</dcterms:created>
  <dcterms:modified xsi:type="dcterms:W3CDTF">2025-05-26T16:54:21Z</dcterms:modified>
</cp:coreProperties>
</file>