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319" r:id="rId3"/>
    <p:sldId id="373" r:id="rId4"/>
    <p:sldId id="320" r:id="rId5"/>
    <p:sldId id="318" r:id="rId6"/>
    <p:sldId id="353" r:id="rId7"/>
    <p:sldId id="354" r:id="rId8"/>
    <p:sldId id="334" r:id="rId9"/>
    <p:sldId id="327" r:id="rId10"/>
    <p:sldId id="256" r:id="rId11"/>
    <p:sldId id="375" r:id="rId12"/>
    <p:sldId id="338" r:id="rId13"/>
    <p:sldId id="337" r:id="rId14"/>
    <p:sldId id="341" r:id="rId15"/>
    <p:sldId id="336" r:id="rId16"/>
    <p:sldId id="344" r:id="rId17"/>
    <p:sldId id="330" r:id="rId18"/>
    <p:sldId id="333" r:id="rId19"/>
    <p:sldId id="323" r:id="rId20"/>
    <p:sldId id="370" r:id="rId21"/>
    <p:sldId id="326" r:id="rId22"/>
    <p:sldId id="328" r:id="rId23"/>
    <p:sldId id="371" r:id="rId24"/>
    <p:sldId id="360" r:id="rId25"/>
    <p:sldId id="352" r:id="rId26"/>
    <p:sldId id="324"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244E51-E4D1-0F58-B586-4DD59AA6A702}" name="Egor Lychagin" initials="EL" userId="8b65ed3ec763e5e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BFC"/>
    <a:srgbClr val="0000FF"/>
    <a:srgbClr val="00B050"/>
    <a:srgbClr val="4472C4"/>
    <a:srgbClr val="3CBAB6"/>
    <a:srgbClr val="D6E9ED"/>
    <a:srgbClr val="B4B8DE"/>
    <a:srgbClr val="354A9E"/>
    <a:srgbClr val="ECF6F7"/>
    <a:srgbClr val="3793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83473" autoAdjust="0"/>
  </p:normalViewPr>
  <p:slideViewPr>
    <p:cSldViewPr snapToGrid="0">
      <p:cViewPr varScale="1">
        <p:scale>
          <a:sx n="50" d="100"/>
          <a:sy n="50" d="100"/>
        </p:scale>
        <p:origin x="932"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400" dirty="0"/>
              <a:t>Operation days for experiment</a:t>
            </a:r>
            <a:endParaRPr lang="ru-RU" sz="1400" dirty="0"/>
          </a:p>
        </c:rich>
      </c:tx>
      <c:layout>
        <c:manualLayout>
          <c:xMode val="edge"/>
          <c:yMode val="edge"/>
          <c:x val="0.17802585590822451"/>
          <c:y val="3.6696766689210472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lineChart>
        <c:grouping val="standard"/>
        <c:varyColors val="0"/>
        <c:ser>
          <c:idx val="0"/>
          <c:order val="0"/>
          <c:tx>
            <c:strRef>
              <c:f>Лист1!$B$1</c:f>
              <c:strCache>
                <c:ptCount val="1"/>
                <c:pt idx="0">
                  <c:v>Столбец3</c:v>
                </c:pt>
              </c:strCache>
            </c:strRef>
          </c:tx>
          <c:spPr>
            <a:ln w="31750" cap="rnd">
              <a:solidFill>
                <a:schemeClr val="accent1"/>
              </a:solidFill>
              <a:round/>
            </a:ln>
            <a:effectLst/>
          </c:spPr>
          <c:marker>
            <c:symbol val="circle"/>
            <c:size val="18"/>
            <c:spPr>
              <a:solidFill>
                <a:schemeClr val="accent1"/>
              </a:solidFill>
              <a:ln>
                <a:noFill/>
              </a:ln>
              <a:effectLst/>
            </c:spPr>
          </c:marker>
          <c:dLbls>
            <c:spPr>
              <a:noFill/>
              <a:ln>
                <a:noFill/>
              </a:ln>
              <a:effectLst/>
            </c:spPr>
            <c:txPr>
              <a:bodyPr rot="0" spcFirstLastPara="1" vertOverflow="ellipsis" horzOverflow="clip" vert="horz" wrap="square" lIns="0" tIns="0" rIns="0" bIns="0" anchor="ctr" anchorCtr="1">
                <a:spAutoFit/>
              </a:bodyPr>
              <a:lstStyle/>
              <a:p>
                <a:pPr>
                  <a:defRPr sz="70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dk1">
                          <a:lumMod val="50000"/>
                          <a:lumOff val="50000"/>
                        </a:schemeClr>
                      </a:solidFill>
                    </a:ln>
                    <a:effectLst/>
                  </c:spPr>
                </c15:leaderLines>
              </c:ext>
            </c:extLst>
          </c:dLbls>
          <c:cat>
            <c:numRef>
              <c:f>Лист1!$A$2:$A$11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Лист1!$B$2:$B$11</c:f>
              <c:numCache>
                <c:formatCode>General</c:formatCode>
                <c:ptCount val="10"/>
                <c:pt idx="0">
                  <c:v>61.3</c:v>
                </c:pt>
                <c:pt idx="1">
                  <c:v>107.4</c:v>
                </c:pt>
                <c:pt idx="2">
                  <c:v>103.8</c:v>
                </c:pt>
                <c:pt idx="3">
                  <c:v>110.3</c:v>
                </c:pt>
                <c:pt idx="4">
                  <c:v>102</c:v>
                </c:pt>
                <c:pt idx="5">
                  <c:v>103</c:v>
                </c:pt>
                <c:pt idx="6">
                  <c:v>66.099999999999994</c:v>
                </c:pt>
                <c:pt idx="7">
                  <c:v>111.7</c:v>
                </c:pt>
                <c:pt idx="8">
                  <c:v>92.6</c:v>
                </c:pt>
                <c:pt idx="9">
                  <c:v>60.5</c:v>
                </c:pt>
              </c:numCache>
            </c:numRef>
          </c:val>
          <c:smooth val="0"/>
          <c:extLst>
            <c:ext xmlns:c16="http://schemas.microsoft.com/office/drawing/2014/chart" uri="{C3380CC4-5D6E-409C-BE32-E72D297353CC}">
              <c16:uniqueId val="{00000000-8E57-4D51-8B4B-56F0E33B1444}"/>
            </c:ext>
          </c:extLst>
        </c:ser>
        <c:ser>
          <c:idx val="2"/>
          <c:order val="1"/>
          <c:tx>
            <c:strRef>
              <c:f>Лист1!$D$1</c:f>
              <c:strCache>
                <c:ptCount val="1"/>
                <c:pt idx="0">
                  <c:v>Столбец1</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Лист1!$A$2:$A$11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Лист1!$D$2:$D$11</c:f>
              <c:numCache>
                <c:formatCode>General</c:formatCode>
                <c:ptCount val="10"/>
              </c:numCache>
            </c:numRef>
          </c:val>
          <c:smooth val="0"/>
          <c:extLst>
            <c:ext xmlns:c16="http://schemas.microsoft.com/office/drawing/2014/chart" uri="{C3380CC4-5D6E-409C-BE32-E72D297353CC}">
              <c16:uniqueId val="{00000001-8E57-4D51-8B4B-56F0E33B1444}"/>
            </c:ext>
          </c:extLst>
        </c:ser>
        <c:ser>
          <c:idx val="3"/>
          <c:order val="2"/>
          <c:tx>
            <c:strRef>
              <c:f>Лист1!$E$1</c:f>
              <c:strCache>
                <c:ptCount val="1"/>
                <c:pt idx="0">
                  <c:v>Столбец2</c:v>
                </c:pt>
              </c:strCache>
            </c:strRef>
          </c:tx>
          <c:spPr>
            <a:ln w="31750" cap="rnd">
              <a:solidFill>
                <a:schemeClr val="accent4"/>
              </a:solidFill>
              <a:round/>
            </a:ln>
            <a:effectLst/>
          </c:spPr>
          <c:marker>
            <c:symbol val="circle"/>
            <c:size val="17"/>
            <c:spPr>
              <a:solidFill>
                <a:schemeClr val="accent4"/>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Лист1!$A$2:$A$11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Лист1!$E$2:$E$11</c:f>
              <c:numCache>
                <c:formatCode>General</c:formatCode>
                <c:ptCount val="10"/>
              </c:numCache>
            </c:numRef>
          </c:val>
          <c:smooth val="0"/>
          <c:extLst>
            <c:ext xmlns:c16="http://schemas.microsoft.com/office/drawing/2014/chart" uri="{C3380CC4-5D6E-409C-BE32-E72D297353CC}">
              <c16:uniqueId val="{00000002-8E57-4D51-8B4B-56F0E33B1444}"/>
            </c:ext>
          </c:extLst>
        </c:ser>
        <c:dLbls>
          <c:dLblPos val="ctr"/>
          <c:showLegendKey val="0"/>
          <c:showVal val="1"/>
          <c:showCatName val="0"/>
          <c:showSerName val="0"/>
          <c:showPercent val="0"/>
          <c:showBubbleSize val="0"/>
        </c:dLbls>
        <c:marker val="1"/>
        <c:smooth val="0"/>
        <c:axId val="4813952"/>
        <c:axId val="4815488"/>
      </c:lineChart>
      <c:catAx>
        <c:axId val="481395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ru-RU"/>
          </a:p>
        </c:txPr>
        <c:crossAx val="4815488"/>
        <c:crosses val="autoZero"/>
        <c:auto val="1"/>
        <c:lblAlgn val="ctr"/>
        <c:lblOffset val="100"/>
        <c:noMultiLvlLbl val="0"/>
      </c:catAx>
      <c:valAx>
        <c:axId val="4815488"/>
        <c:scaling>
          <c:orientation val="minMax"/>
          <c:max val="125"/>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crossAx val="4813952"/>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B11D6-85BD-4C96-BA55-6BC57741A4DE}" type="datetimeFigureOut">
              <a:rPr lang="ru-RU" smtClean="0"/>
              <a:t>25.05.2025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75759-CE8D-447E-8A22-A75B384F6DAF}" type="slidenum">
              <a:rPr lang="ru-RU" smtClean="0"/>
              <a:t>‹#›</a:t>
            </a:fld>
            <a:endParaRPr lang="ru-RU"/>
          </a:p>
        </p:txBody>
      </p:sp>
    </p:spTree>
    <p:extLst>
      <p:ext uri="{BB962C8B-B14F-4D97-AF65-F5344CB8AC3E}">
        <p14:creationId xmlns:p14="http://schemas.microsoft.com/office/powerpoint/2010/main" val="250563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F675759-CE8D-447E-8A22-A75B384F6DAF}" type="slidenum">
              <a:rPr lang="ru-RU" smtClean="0"/>
              <a:t>1</a:t>
            </a:fld>
            <a:endParaRPr lang="ru-RU"/>
          </a:p>
        </p:txBody>
      </p:sp>
    </p:spTree>
    <p:extLst>
      <p:ext uri="{BB962C8B-B14F-4D97-AF65-F5344CB8AC3E}">
        <p14:creationId xmlns:p14="http://schemas.microsoft.com/office/powerpoint/2010/main" val="2782243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This slide contains research examples. The first one presents the results of a comprehensive study of the behavior of two-dimensional van der Waals crystals under high pressure in a wide temperature range using neutrons and X-rays. As a result of the research, a model was proposed that explains the behavior of magnetic states in the class of MPS3 compounds (M is a transition metal) under pressure. The second example is the results of systematic studies of the crystal structure and vibrational spectra of layered perovskite-like titanates La2Ti2O7, Nd2Ti2O7 and Pr2Ti2O7 at high pressures up to 30 </a:t>
            </a:r>
            <a:r>
              <a:rPr lang="en-US" sz="1200" dirty="0" err="1">
                <a:effectLst/>
                <a:latin typeface="Arial" panose="020B0604020202020204" pitchFamily="34" charset="0"/>
                <a:ea typeface="Times New Roman" panose="02020603050405020304" pitchFamily="18" charset="0"/>
              </a:rPr>
              <a:t>GPa</a:t>
            </a:r>
            <a:r>
              <a:rPr lang="en-US" sz="1200" dirty="0">
                <a:effectLst/>
                <a:latin typeface="Arial" panose="020B0604020202020204" pitchFamily="34" charset="0"/>
                <a:ea typeface="Times New Roman" panose="02020603050405020304" pitchFamily="18" charset="0"/>
              </a:rPr>
              <a:t> using neutron, X-ray diffraction and Raman spectroscopy. Based on the experimental data obtained, a general structural mechanism of the pressure-induced phase transition in perovskite-like layered titanates was proposed.</a:t>
            </a:r>
            <a:endParaRPr lang="ru-RU" sz="1200"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effectLst/>
                <a:latin typeface="Arial" panose="020B0604020202020204" pitchFamily="34" charset="0"/>
                <a:ea typeface="Times New Roman" panose="02020603050405020304" pitchFamily="18" charset="0"/>
              </a:rPr>
              <a:t>Проведены исследования влияния высокого давления на кристаллическую и магнитную структуру функциональных материалов. </a:t>
            </a:r>
            <a:r>
              <a:rPr lang="ru-RU" sz="1800" dirty="0">
                <a:effectLst/>
                <a:latin typeface="Times New Roman" panose="02020603050405020304" pitchFamily="18" charset="0"/>
                <a:ea typeface="Calibri" panose="020F0502020204030204" pitchFamily="34" charset="0"/>
              </a:rPr>
              <a:t>Открытие графена инициировало активный поиск двумерных магнитных материалов с похожей структурой и необычными свойствами. Одними из наиболее обещающих являются слоистые двумерные ван-дер-</a:t>
            </a:r>
            <a:r>
              <a:rPr lang="ru-RU" sz="1800" dirty="0" err="1">
                <a:effectLst/>
                <a:latin typeface="Times New Roman" panose="02020603050405020304" pitchFamily="18" charset="0"/>
                <a:ea typeface="Calibri" panose="020F0502020204030204" pitchFamily="34" charset="0"/>
              </a:rPr>
              <a:t>ваальсовы</a:t>
            </a:r>
            <a:r>
              <a:rPr lang="ru-RU" sz="1800" dirty="0">
                <a:effectLst/>
                <a:latin typeface="Times New Roman" panose="02020603050405020304" pitchFamily="18" charset="0"/>
                <a:ea typeface="Calibri" panose="020F0502020204030204" pitchFamily="34" charset="0"/>
              </a:rPr>
              <a:t> магнитные системы, демонстрирующие широкие возможности контроля и управления магнитными свойствами вплоть до предела монослоя и новые физические явления. </a:t>
            </a:r>
            <a:r>
              <a:rPr lang="ru-RU" sz="1800" dirty="0">
                <a:effectLst/>
                <a:latin typeface="Arial" panose="020B0604020202020204" pitchFamily="34" charset="0"/>
                <a:ea typeface="Times New Roman" panose="02020603050405020304" pitchFamily="18" charset="0"/>
              </a:rPr>
              <a:t>Изучена кристаллическая, и магнитная структура ван дер </a:t>
            </a:r>
            <a:r>
              <a:rPr lang="ru-RU" sz="1800" dirty="0" err="1">
                <a:effectLst/>
                <a:latin typeface="Arial" panose="020B0604020202020204" pitchFamily="34" charset="0"/>
                <a:ea typeface="Times New Roman" panose="02020603050405020304" pitchFamily="18" charset="0"/>
              </a:rPr>
              <a:t>вальсова</a:t>
            </a:r>
            <a:r>
              <a:rPr lang="ru-RU" sz="1800" dirty="0">
                <a:effectLst/>
                <a:latin typeface="Arial" panose="020B0604020202020204" pitchFamily="34" charset="0"/>
                <a:ea typeface="Times New Roman" panose="02020603050405020304" pitchFamily="18" charset="0"/>
              </a:rPr>
              <a:t> антиферромагнетика </a:t>
            </a:r>
            <a:r>
              <a:rPr lang="en-US" sz="1800" dirty="0" err="1">
                <a:effectLst/>
                <a:latin typeface="Arial" panose="020B0604020202020204" pitchFamily="34" charset="0"/>
                <a:ea typeface="Times New Roman" panose="02020603050405020304" pitchFamily="18" charset="0"/>
              </a:rPr>
              <a:t>MnPS</a:t>
            </a:r>
            <a:r>
              <a:rPr lang="ru-RU" sz="1800" baseline="-25000" dirty="0">
                <a:effectLst/>
                <a:latin typeface="Arial" panose="020B0604020202020204" pitchFamily="34" charset="0"/>
                <a:ea typeface="Times New Roman" panose="02020603050405020304" pitchFamily="18" charset="0"/>
              </a:rPr>
              <a:t>3</a:t>
            </a:r>
            <a:r>
              <a:rPr lang="ru-RU" sz="1800" dirty="0">
                <a:effectLst/>
                <a:latin typeface="Arial" panose="020B0604020202020204" pitchFamily="34" charset="0"/>
                <a:ea typeface="Times New Roman" panose="02020603050405020304" pitchFamily="18" charset="0"/>
              </a:rPr>
              <a:t> с помощью метода нейтронной дифракции в диапазоне давлений до 3.6 ГПа и температур 15 – 300 К, а также рентгеновской дифракции в диапазоне давлений до 28 ГПа и комнатной температуре. При давлениях выше 1 ГПа наблюдался изоструктурный фазовый переход в новую моноклинной фазу, сопровождающийся значительным уменьшением параметров решетки и степени моноклинного искажения, а также аномальным барическим поведением ряда колебательных мод. При этом симметрия антиферромагнитной (АФМ) структуры остается неизменной во всем исследуемом диапазоне давлений. Рассчитано изменение параметра обменного взаимодействия между ближайшими соседями при воздействии высокого давления. На основе анализа конкурирующих межплоскостных и </a:t>
            </a:r>
            <a:r>
              <a:rPr lang="ru-RU" sz="1800" dirty="0" err="1">
                <a:effectLst/>
                <a:latin typeface="Arial" panose="020B0604020202020204" pitchFamily="34" charset="0"/>
                <a:ea typeface="Times New Roman" panose="02020603050405020304" pitchFamily="18" charset="0"/>
              </a:rPr>
              <a:t>внутриплоскостных</a:t>
            </a:r>
            <a:r>
              <a:rPr lang="ru-RU" sz="1800" dirty="0">
                <a:effectLst/>
                <a:latin typeface="Arial" panose="020B0604020202020204" pitchFamily="34" charset="0"/>
                <a:ea typeface="Times New Roman" panose="02020603050405020304" pitchFamily="18" charset="0"/>
              </a:rPr>
              <a:t> магнитных обменных взаимодействий с учетом результатов ранее проведенных в НЭО НИКС исследований предложена модель, объясняющая барическое поведение магнитных состояний в классе соединений </a:t>
            </a:r>
            <a:r>
              <a:rPr lang="en-US" sz="1800" dirty="0">
                <a:effectLst/>
                <a:latin typeface="Arial" panose="020B0604020202020204" pitchFamily="34" charset="0"/>
                <a:ea typeface="Times New Roman" panose="02020603050405020304" pitchFamily="18" charset="0"/>
              </a:rPr>
              <a:t>MPS</a:t>
            </a:r>
            <a:r>
              <a:rPr lang="en-US" sz="1800" baseline="-25000" dirty="0">
                <a:effectLst/>
                <a:latin typeface="Arial" panose="020B0604020202020204" pitchFamily="34" charset="0"/>
                <a:ea typeface="Times New Roman" panose="02020603050405020304" pitchFamily="18" charset="0"/>
              </a:rPr>
              <a:t>3</a:t>
            </a:r>
            <a:r>
              <a:rPr lang="ru-RU" sz="1800" dirty="0">
                <a:effectLst/>
                <a:latin typeface="Arial" panose="020B0604020202020204" pitchFamily="34" charset="0"/>
                <a:ea typeface="Times New Roman" panose="02020603050405020304" pitchFamily="18" charset="0"/>
              </a:rPr>
              <a:t> (М </a:t>
            </a:r>
            <a:r>
              <a:rPr lang="en-US" sz="1800" dirty="0">
                <a:effectLst/>
                <a:latin typeface="Arial" panose="020B0604020202020204" pitchFamily="34" charset="0"/>
                <a:ea typeface="Times New Roman" panose="02020603050405020304" pitchFamily="18" charset="0"/>
              </a:rPr>
              <a:t>– </a:t>
            </a:r>
            <a:r>
              <a:rPr lang="ru-RU" sz="1800" dirty="0">
                <a:effectLst/>
                <a:latin typeface="Arial" panose="020B0604020202020204" pitchFamily="34" charset="0"/>
                <a:ea typeface="Times New Roman" panose="02020603050405020304" pitchFamily="18" charset="0"/>
              </a:rPr>
              <a:t>переходный металл) под давлением.</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Arial" panose="020B0604020202020204" pitchFamily="34" charset="0"/>
                <a:ea typeface="Times New Roman" panose="02020603050405020304" pitchFamily="18" charset="0"/>
              </a:rPr>
              <a:t> </a:t>
            </a:r>
            <a:endParaRPr lang="en-US" sz="1200"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effectLst/>
                <a:latin typeface="Arial" panose="020B0604020202020204" pitchFamily="34" charset="0"/>
                <a:ea typeface="Times New Roman" panose="02020603050405020304" pitchFamily="18" charset="0"/>
              </a:rPr>
              <a:t>Слоистые </a:t>
            </a:r>
            <a:r>
              <a:rPr lang="ru-RU" sz="1200" dirty="0" err="1">
                <a:effectLst/>
                <a:latin typeface="Arial" panose="020B0604020202020204" pitchFamily="34" charset="0"/>
                <a:ea typeface="Times New Roman" panose="02020603050405020304" pitchFamily="18" charset="0"/>
              </a:rPr>
              <a:t>перовскитоподобные</a:t>
            </a:r>
            <a:r>
              <a:rPr lang="ru-RU" sz="1200" dirty="0">
                <a:effectLst/>
                <a:latin typeface="Arial" panose="020B0604020202020204" pitchFamily="34" charset="0"/>
                <a:ea typeface="Times New Roman" panose="02020603050405020304" pitchFamily="18" charset="0"/>
              </a:rPr>
              <a:t> </a:t>
            </a:r>
            <a:r>
              <a:rPr lang="ru-RU" sz="1200" dirty="0" err="1">
                <a:effectLst/>
                <a:latin typeface="Arial" panose="020B0604020202020204" pitchFamily="34" charset="0"/>
                <a:ea typeface="Times New Roman" panose="02020603050405020304" pitchFamily="18" charset="0"/>
              </a:rPr>
              <a:t>титанаты</a:t>
            </a:r>
            <a:r>
              <a:rPr lang="ru-RU" sz="1200" dirty="0">
                <a:effectLst/>
                <a:latin typeface="Arial" panose="020B0604020202020204" pitchFamily="34" charset="0"/>
                <a:ea typeface="Times New Roman" panose="02020603050405020304" pitchFamily="18" charset="0"/>
              </a:rPr>
              <a:t> с общей формулой </a:t>
            </a:r>
            <a:r>
              <a:rPr lang="en-US" sz="1200" dirty="0">
                <a:effectLst/>
                <a:latin typeface="Arial" panose="020B0604020202020204" pitchFamily="34" charset="0"/>
                <a:ea typeface="Times New Roman" panose="02020603050405020304" pitchFamily="18" charset="0"/>
              </a:rPr>
              <a:t>R</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Ti</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O</a:t>
            </a:r>
            <a:r>
              <a:rPr lang="ru-RU" sz="1200" baseline="-25000" dirty="0">
                <a:effectLst/>
                <a:latin typeface="Arial" panose="020B0604020202020204" pitchFamily="34" charset="0"/>
                <a:ea typeface="Times New Roman" panose="02020603050405020304" pitchFamily="18" charset="0"/>
              </a:rPr>
              <a:t>7</a:t>
            </a:r>
            <a:r>
              <a:rPr lang="ru-RU" sz="1200" dirty="0">
                <a:effectLst/>
                <a:latin typeface="Arial" panose="020B0604020202020204" pitchFamily="34" charset="0"/>
                <a:ea typeface="Times New Roman" panose="02020603050405020304" pitchFamily="18" charset="0"/>
              </a:rPr>
              <a:t> ( </a:t>
            </a:r>
            <a:r>
              <a:rPr lang="en-US" sz="1200" dirty="0">
                <a:effectLst/>
                <a:latin typeface="Arial" panose="020B0604020202020204" pitchFamily="34" charset="0"/>
                <a:ea typeface="Times New Roman" panose="02020603050405020304" pitchFamily="18" charset="0"/>
              </a:rPr>
              <a:t>R</a:t>
            </a:r>
            <a:r>
              <a:rPr lang="ru-RU" sz="1200" dirty="0">
                <a:effectLst/>
                <a:latin typeface="Arial" panose="020B0604020202020204" pitchFamily="34" charset="0"/>
                <a:ea typeface="Times New Roman" panose="02020603050405020304" pitchFamily="18" charset="0"/>
              </a:rPr>
              <a:t> = </a:t>
            </a:r>
            <a:r>
              <a:rPr lang="en-US" sz="1200" dirty="0">
                <a:effectLst/>
                <a:latin typeface="Arial" panose="020B0604020202020204" pitchFamily="34" charset="0"/>
                <a:ea typeface="Times New Roman" panose="02020603050405020304" pitchFamily="18" charset="0"/>
              </a:rPr>
              <a:t>La</a:t>
            </a:r>
            <a:r>
              <a:rPr lang="ru-RU" sz="1200"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Ce</a:t>
            </a:r>
            <a:r>
              <a:rPr lang="ru-RU" sz="1200" dirty="0">
                <a:effectLst/>
                <a:latin typeface="Arial" panose="020B0604020202020204" pitchFamily="34" charset="0"/>
                <a:ea typeface="Times New Roman" panose="02020603050405020304" pitchFamily="18" charset="0"/>
              </a:rPr>
              <a:t>, </a:t>
            </a:r>
            <a:r>
              <a:rPr lang="en-US" sz="1200" dirty="0" err="1">
                <a:effectLst/>
                <a:latin typeface="Arial" panose="020B0604020202020204" pitchFamily="34" charset="0"/>
                <a:ea typeface="Times New Roman" panose="02020603050405020304" pitchFamily="18" charset="0"/>
              </a:rPr>
              <a:t>Pr</a:t>
            </a:r>
            <a:r>
              <a:rPr lang="ru-RU" sz="1200" dirty="0">
                <a:effectLst/>
                <a:latin typeface="Arial" panose="020B0604020202020204" pitchFamily="34" charset="0"/>
                <a:ea typeface="Times New Roman" panose="02020603050405020304" pitchFamily="18" charset="0"/>
              </a:rPr>
              <a:t> или </a:t>
            </a:r>
            <a:r>
              <a:rPr lang="en-US" sz="1200" dirty="0">
                <a:effectLst/>
                <a:latin typeface="Arial" panose="020B0604020202020204" pitchFamily="34" charset="0"/>
                <a:ea typeface="Times New Roman" panose="02020603050405020304" pitchFamily="18" charset="0"/>
              </a:rPr>
              <a:t>Nd</a:t>
            </a:r>
            <a:r>
              <a:rPr lang="ru-RU" sz="1200" dirty="0">
                <a:effectLst/>
                <a:latin typeface="Arial" panose="020B0604020202020204" pitchFamily="34" charset="0"/>
                <a:ea typeface="Times New Roman" panose="02020603050405020304" pitchFamily="18" charset="0"/>
              </a:rPr>
              <a:t>) демонстрируют одни из максимальных температур Кюри возникновения </a:t>
            </a:r>
            <a:r>
              <a:rPr lang="ru-RU" sz="1200" dirty="0" err="1">
                <a:effectLst/>
                <a:latin typeface="Arial" panose="020B0604020202020204" pitchFamily="34" charset="0"/>
                <a:ea typeface="Times New Roman" panose="02020603050405020304" pitchFamily="18" charset="0"/>
              </a:rPr>
              <a:t>сегнетоэлектричества</a:t>
            </a:r>
            <a:r>
              <a:rPr lang="ru-RU" sz="1200" dirty="0">
                <a:effectLst/>
                <a:latin typeface="Arial" panose="020B0604020202020204" pitchFamily="34" charset="0"/>
                <a:ea typeface="Times New Roman" panose="02020603050405020304" pitchFamily="18" charset="0"/>
              </a:rPr>
              <a:t>, ярко выраженные пьезоэлектрические и сегнетоэлектрические свойства, превосходные характеристики диэлектрической проницаемости. Необычность физических свойств </a:t>
            </a:r>
            <a:r>
              <a:rPr lang="ru-RU" sz="1200" dirty="0" err="1">
                <a:effectLst/>
                <a:latin typeface="Arial" panose="020B0604020202020204" pitchFamily="34" charset="0"/>
                <a:ea typeface="Times New Roman" panose="02020603050405020304" pitchFamily="18" charset="0"/>
              </a:rPr>
              <a:t>перовскитоподобных</a:t>
            </a:r>
            <a:r>
              <a:rPr lang="ru-RU" sz="1200" dirty="0">
                <a:effectLst/>
                <a:latin typeface="Arial" panose="020B0604020202020204" pitchFamily="34" charset="0"/>
                <a:ea typeface="Times New Roman" panose="02020603050405020304" pitchFamily="18" charset="0"/>
              </a:rPr>
              <a:t> </a:t>
            </a:r>
            <a:r>
              <a:rPr lang="ru-RU" sz="1200" dirty="0" err="1">
                <a:effectLst/>
                <a:latin typeface="Arial" panose="020B0604020202020204" pitchFamily="34" charset="0"/>
                <a:ea typeface="Times New Roman" panose="02020603050405020304" pitchFamily="18" charset="0"/>
              </a:rPr>
              <a:t>титанатов</a:t>
            </a:r>
            <a:r>
              <a:rPr lang="ru-RU" sz="1200" dirty="0">
                <a:effectLst/>
                <a:latin typeface="Arial" panose="020B0604020202020204" pitchFamily="34" charset="0"/>
                <a:ea typeface="Times New Roman" panose="02020603050405020304" pitchFamily="18" charset="0"/>
              </a:rPr>
              <a:t> обусловлена особенностями их кристаллической структуры – так называемой </a:t>
            </a:r>
            <a:r>
              <a:rPr lang="ru-RU" sz="1200" dirty="0" err="1">
                <a:effectLst/>
                <a:latin typeface="Arial" panose="020B0604020202020204" pitchFamily="34" charset="0"/>
                <a:ea typeface="Times New Roman" panose="02020603050405020304" pitchFamily="18" charset="0"/>
              </a:rPr>
              <a:t>Карпи</a:t>
            </a:r>
            <a:r>
              <a:rPr lang="ru-RU" sz="1200" dirty="0">
                <a:effectLst/>
                <a:latin typeface="Arial" panose="020B0604020202020204" pitchFamily="34" charset="0"/>
                <a:ea typeface="Times New Roman" panose="02020603050405020304" pitchFamily="18" charset="0"/>
              </a:rPr>
              <a:t>-Гали фазы (</a:t>
            </a:r>
            <a:r>
              <a:rPr lang="en-US" sz="1200" dirty="0">
                <a:effectLst/>
                <a:latin typeface="Arial" panose="020B0604020202020204" pitchFamily="34" charset="0"/>
                <a:ea typeface="Times New Roman" panose="02020603050405020304" pitchFamily="18" charset="0"/>
              </a:rPr>
              <a:t>the </a:t>
            </a:r>
            <a:r>
              <a:rPr lang="en-US" sz="1200" dirty="0" err="1">
                <a:effectLst/>
                <a:latin typeface="Arial" panose="020B0604020202020204" pitchFamily="34" charset="0"/>
                <a:ea typeface="Times New Roman" panose="02020603050405020304" pitchFamily="18" charset="0"/>
              </a:rPr>
              <a:t>Carpy</a:t>
            </a:r>
            <a:r>
              <a:rPr lang="ru-RU" sz="1200" dirty="0">
                <a:effectLst/>
                <a:latin typeface="Arial" panose="020B0604020202020204" pitchFamily="34" charset="0"/>
                <a:ea typeface="Times New Roman" panose="02020603050405020304" pitchFamily="18" charset="0"/>
              </a:rPr>
              <a:t>-</a:t>
            </a:r>
            <a:r>
              <a:rPr lang="en-US" sz="1200" dirty="0" err="1">
                <a:effectLst/>
                <a:latin typeface="Arial" panose="020B0604020202020204" pitchFamily="34" charset="0"/>
                <a:ea typeface="Times New Roman" panose="02020603050405020304" pitchFamily="18" charset="0"/>
              </a:rPr>
              <a:t>Galy</a:t>
            </a:r>
            <a:r>
              <a:rPr lang="en-US" sz="1200" dirty="0">
                <a:effectLst/>
                <a:latin typeface="Arial" panose="020B0604020202020204" pitchFamily="34" charset="0"/>
                <a:ea typeface="Times New Roman" panose="02020603050405020304" pitchFamily="18" charset="0"/>
              </a:rPr>
              <a:t> phase</a:t>
            </a:r>
            <a:r>
              <a:rPr lang="ru-RU" sz="1200" dirty="0">
                <a:effectLst/>
                <a:latin typeface="Arial" panose="020B0604020202020204" pitchFamily="34" charset="0"/>
                <a:ea typeface="Times New Roman" panose="02020603050405020304" pitchFamily="18" charset="0"/>
              </a:rPr>
              <a:t>), в которой кислородные октаэдры </a:t>
            </a:r>
            <a:r>
              <a:rPr lang="en-US" sz="1200" dirty="0" err="1">
                <a:effectLst/>
                <a:latin typeface="Arial" panose="020B0604020202020204" pitchFamily="34" charset="0"/>
                <a:ea typeface="Times New Roman" panose="02020603050405020304" pitchFamily="18" charset="0"/>
              </a:rPr>
              <a:t>TiO</a:t>
            </a:r>
            <a:r>
              <a:rPr lang="ru-RU" sz="1200" baseline="-25000" dirty="0">
                <a:effectLst/>
                <a:latin typeface="Arial" panose="020B0604020202020204" pitchFamily="34" charset="0"/>
                <a:ea typeface="Times New Roman" panose="02020603050405020304" pitchFamily="18" charset="0"/>
              </a:rPr>
              <a:t>6</a:t>
            </a:r>
            <a:r>
              <a:rPr lang="ru-RU" sz="1200" dirty="0">
                <a:effectLst/>
                <a:latin typeface="Arial" panose="020B0604020202020204" pitchFamily="34" charset="0"/>
                <a:ea typeface="Times New Roman" panose="02020603050405020304" pitchFamily="18" charset="0"/>
              </a:rPr>
              <a:t> формируют искаженные кристаллические слои, разделенные между собой топологически искаженными рядами редкоземельных элементов. Предполагается, что взаимная ориентация кислородных октаэдров в кристаллической структуре слоевых </a:t>
            </a:r>
            <a:r>
              <a:rPr lang="ru-RU" sz="1200" dirty="0" err="1">
                <a:effectLst/>
                <a:latin typeface="Arial" panose="020B0604020202020204" pitchFamily="34" charset="0"/>
                <a:ea typeface="Times New Roman" panose="02020603050405020304" pitchFamily="18" charset="0"/>
              </a:rPr>
              <a:t>перовскитоподобных</a:t>
            </a:r>
            <a:r>
              <a:rPr lang="ru-RU" sz="1200" dirty="0">
                <a:effectLst/>
                <a:latin typeface="Arial" panose="020B0604020202020204" pitchFamily="34" charset="0"/>
                <a:ea typeface="Times New Roman" panose="02020603050405020304" pitchFamily="18" charset="0"/>
              </a:rPr>
              <a:t> материалов играет значительную роль в формировании их сегнетоэлектрических свойств. В настоящее время влияние термодинамических параметров (высокого давления, температуры) на кристаллическую структуру и физические свойства </a:t>
            </a:r>
            <a:r>
              <a:rPr lang="ru-RU" sz="1200" dirty="0" err="1">
                <a:effectLst/>
                <a:latin typeface="Arial" panose="020B0604020202020204" pitchFamily="34" charset="0"/>
                <a:ea typeface="Times New Roman" panose="02020603050405020304" pitchFamily="18" charset="0"/>
              </a:rPr>
              <a:t>титанатов</a:t>
            </a:r>
            <a:r>
              <a:rPr lang="ru-RU" sz="1200"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A</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Ti</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O</a:t>
            </a:r>
            <a:r>
              <a:rPr lang="ru-RU" sz="1200" baseline="-25000" dirty="0">
                <a:effectLst/>
                <a:latin typeface="Arial" panose="020B0604020202020204" pitchFamily="34" charset="0"/>
                <a:ea typeface="Times New Roman" panose="02020603050405020304" pitchFamily="18" charset="0"/>
              </a:rPr>
              <a:t>7</a:t>
            </a:r>
            <a:r>
              <a:rPr lang="ru-RU" sz="1200" dirty="0">
                <a:effectLst/>
                <a:latin typeface="Arial" panose="020B0604020202020204" pitchFamily="34" charset="0"/>
                <a:ea typeface="Times New Roman" panose="02020603050405020304" pitchFamily="18" charset="0"/>
              </a:rPr>
              <a:t> остается недостаточно изученным. Исследования структурного поведения данных соединений при воздействии высоких давлений представляет высокую актуальность для установления взаимосвязи между структурными параметрами и физическими свойствами, а также, поиска новых структурных модификаций данных материалов, свойства которых могут существенно отличаться от исходных. Проведены систематические исследования кристаллической структуры и вибрационных спектров слоистых </a:t>
            </a:r>
            <a:r>
              <a:rPr lang="ru-RU" sz="1200" dirty="0" err="1">
                <a:effectLst/>
                <a:latin typeface="Arial" panose="020B0604020202020204" pitchFamily="34" charset="0"/>
                <a:ea typeface="Times New Roman" panose="02020603050405020304" pitchFamily="18" charset="0"/>
              </a:rPr>
              <a:t>перовскитоподобных</a:t>
            </a:r>
            <a:r>
              <a:rPr lang="ru-RU" sz="1200" dirty="0">
                <a:effectLst/>
                <a:latin typeface="Arial" panose="020B0604020202020204" pitchFamily="34" charset="0"/>
                <a:ea typeface="Times New Roman" panose="02020603050405020304" pitchFamily="18" charset="0"/>
              </a:rPr>
              <a:t> </a:t>
            </a:r>
            <a:r>
              <a:rPr lang="ru-RU" sz="1200" dirty="0" err="1">
                <a:effectLst/>
                <a:latin typeface="Arial" panose="020B0604020202020204" pitchFamily="34" charset="0"/>
                <a:ea typeface="Times New Roman" panose="02020603050405020304" pitchFamily="18" charset="0"/>
              </a:rPr>
              <a:t>титанатов</a:t>
            </a:r>
            <a:r>
              <a:rPr lang="ru-RU" sz="1200" dirty="0">
                <a:effectLst/>
                <a:latin typeface="Arial" panose="020B0604020202020204" pitchFamily="34" charset="0"/>
                <a:ea typeface="Times New Roman" panose="02020603050405020304" pitchFamily="18" charset="0"/>
              </a:rPr>
              <a:t> </a:t>
            </a:r>
            <a:r>
              <a:rPr lang="en-GB" sz="1200" dirty="0">
                <a:effectLst/>
                <a:latin typeface="Arial" panose="020B0604020202020204" pitchFamily="34" charset="0"/>
                <a:ea typeface="Times New Roman" panose="02020603050405020304" pitchFamily="18" charset="0"/>
              </a:rPr>
              <a:t>La</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Ti</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O</a:t>
            </a:r>
            <a:r>
              <a:rPr lang="ru-RU" sz="1200" baseline="-25000" dirty="0">
                <a:effectLst/>
                <a:latin typeface="Arial" panose="020B0604020202020204" pitchFamily="34" charset="0"/>
                <a:ea typeface="Times New Roman" panose="02020603050405020304" pitchFamily="18" charset="0"/>
              </a:rPr>
              <a:t>7</a:t>
            </a:r>
            <a:r>
              <a:rPr lang="ru-RU" sz="1200" dirty="0">
                <a:effectLst/>
                <a:latin typeface="Arial" panose="020B0604020202020204" pitchFamily="34" charset="0"/>
                <a:ea typeface="Times New Roman" panose="02020603050405020304" pitchFamily="18" charset="0"/>
              </a:rPr>
              <a:t>, </a:t>
            </a:r>
            <a:r>
              <a:rPr lang="en-GB" sz="1200" dirty="0">
                <a:effectLst/>
                <a:latin typeface="Arial" panose="020B0604020202020204" pitchFamily="34" charset="0"/>
                <a:ea typeface="Times New Roman" panose="02020603050405020304" pitchFamily="18" charset="0"/>
              </a:rPr>
              <a:t>Nd</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Ti</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O</a:t>
            </a:r>
            <a:r>
              <a:rPr lang="ru-RU" sz="1200" baseline="-25000" dirty="0">
                <a:effectLst/>
                <a:latin typeface="Arial" panose="020B0604020202020204" pitchFamily="34" charset="0"/>
                <a:ea typeface="Times New Roman" panose="02020603050405020304" pitchFamily="18" charset="0"/>
              </a:rPr>
              <a:t>7</a:t>
            </a:r>
            <a:r>
              <a:rPr lang="ru-RU" sz="1200" dirty="0">
                <a:effectLst/>
                <a:latin typeface="Arial" panose="020B0604020202020204" pitchFamily="34" charset="0"/>
                <a:ea typeface="Times New Roman" panose="02020603050405020304" pitchFamily="18" charset="0"/>
              </a:rPr>
              <a:t> и </a:t>
            </a:r>
            <a:r>
              <a:rPr lang="en-GB" sz="1200" dirty="0" err="1">
                <a:effectLst/>
                <a:latin typeface="Arial" panose="020B0604020202020204" pitchFamily="34" charset="0"/>
                <a:ea typeface="Times New Roman" panose="02020603050405020304" pitchFamily="18" charset="0"/>
              </a:rPr>
              <a:t>Pr</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Ti</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O</a:t>
            </a:r>
            <a:r>
              <a:rPr lang="ru-RU" sz="1200" baseline="-25000" dirty="0">
                <a:effectLst/>
                <a:latin typeface="Arial" panose="020B0604020202020204" pitchFamily="34" charset="0"/>
                <a:ea typeface="Times New Roman" panose="02020603050405020304" pitchFamily="18" charset="0"/>
              </a:rPr>
              <a:t>7</a:t>
            </a:r>
            <a:r>
              <a:rPr lang="ru-RU" sz="1200" dirty="0">
                <a:effectLst/>
                <a:latin typeface="Arial" panose="020B0604020202020204" pitchFamily="34" charset="0"/>
                <a:ea typeface="Times New Roman" panose="02020603050405020304" pitchFamily="18" charset="0"/>
              </a:rPr>
              <a:t>  при высоких давлениях до 30 ГПа методами нейтронной, рентгеновской дифракции и </a:t>
            </a:r>
            <a:r>
              <a:rPr lang="ru-RU" sz="1200" dirty="0" err="1">
                <a:effectLst/>
                <a:latin typeface="Arial" panose="020B0604020202020204" pitchFamily="34" charset="0"/>
                <a:ea typeface="Times New Roman" panose="02020603050405020304" pitchFamily="18" charset="0"/>
              </a:rPr>
              <a:t>рамановской</a:t>
            </a:r>
            <a:r>
              <a:rPr lang="ru-RU" sz="1200" dirty="0">
                <a:effectLst/>
                <a:latin typeface="Arial" panose="020B0604020202020204" pitchFamily="34" charset="0"/>
                <a:ea typeface="Times New Roman" panose="02020603050405020304" pitchFamily="18" charset="0"/>
              </a:rPr>
              <a:t> спектроскопии.  Во всех исследованных </a:t>
            </a:r>
            <a:r>
              <a:rPr lang="ru-RU" sz="1200" dirty="0" err="1">
                <a:effectLst/>
                <a:latin typeface="Arial" panose="020B0604020202020204" pitchFamily="34" charset="0"/>
                <a:ea typeface="Times New Roman" panose="02020603050405020304" pitchFamily="18" charset="0"/>
              </a:rPr>
              <a:t>перовскитоподобных</a:t>
            </a:r>
            <a:r>
              <a:rPr lang="ru-RU" sz="1200" dirty="0">
                <a:effectLst/>
                <a:latin typeface="Arial" panose="020B0604020202020204" pitchFamily="34" charset="0"/>
                <a:ea typeface="Times New Roman" panose="02020603050405020304" pitchFamily="18" charset="0"/>
              </a:rPr>
              <a:t> </a:t>
            </a:r>
            <a:r>
              <a:rPr lang="ru-RU" sz="1200" dirty="0" err="1">
                <a:effectLst/>
                <a:latin typeface="Arial" panose="020B0604020202020204" pitchFamily="34" charset="0"/>
                <a:ea typeface="Times New Roman" panose="02020603050405020304" pitchFamily="18" charset="0"/>
              </a:rPr>
              <a:t>титанатах</a:t>
            </a:r>
            <a:r>
              <a:rPr lang="ru-RU" sz="1200" dirty="0">
                <a:effectLst/>
                <a:latin typeface="Arial" panose="020B0604020202020204" pitchFamily="34" charset="0"/>
                <a:ea typeface="Times New Roman" panose="02020603050405020304" pitchFamily="18" charset="0"/>
              </a:rPr>
              <a:t> </a:t>
            </a:r>
            <a:r>
              <a:rPr lang="en-GB" sz="1200" dirty="0">
                <a:effectLst/>
                <a:latin typeface="Arial" panose="020B0604020202020204" pitchFamily="34" charset="0"/>
                <a:ea typeface="Times New Roman" panose="02020603050405020304" pitchFamily="18" charset="0"/>
              </a:rPr>
              <a:t>La</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Ti</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O</a:t>
            </a:r>
            <a:r>
              <a:rPr lang="ru-RU" sz="1200" baseline="-25000" dirty="0">
                <a:effectLst/>
                <a:latin typeface="Arial" panose="020B0604020202020204" pitchFamily="34" charset="0"/>
                <a:ea typeface="Times New Roman" panose="02020603050405020304" pitchFamily="18" charset="0"/>
              </a:rPr>
              <a:t>7</a:t>
            </a:r>
            <a:r>
              <a:rPr lang="ru-RU" sz="1200" dirty="0">
                <a:effectLst/>
                <a:latin typeface="Arial" panose="020B0604020202020204" pitchFamily="34" charset="0"/>
                <a:ea typeface="Times New Roman" panose="02020603050405020304" pitchFamily="18" charset="0"/>
              </a:rPr>
              <a:t>, </a:t>
            </a:r>
            <a:r>
              <a:rPr lang="en-GB" sz="1200" dirty="0">
                <a:effectLst/>
                <a:latin typeface="Arial" panose="020B0604020202020204" pitchFamily="34" charset="0"/>
                <a:ea typeface="Times New Roman" panose="02020603050405020304" pitchFamily="18" charset="0"/>
              </a:rPr>
              <a:t>Nd</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Ti</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O</a:t>
            </a:r>
            <a:r>
              <a:rPr lang="ru-RU" sz="1200" baseline="-25000" dirty="0">
                <a:effectLst/>
                <a:latin typeface="Arial" panose="020B0604020202020204" pitchFamily="34" charset="0"/>
                <a:ea typeface="Times New Roman" panose="02020603050405020304" pitchFamily="18" charset="0"/>
              </a:rPr>
              <a:t>7</a:t>
            </a:r>
            <a:r>
              <a:rPr lang="ru-RU" sz="1200" dirty="0">
                <a:effectLst/>
                <a:latin typeface="Arial" panose="020B0604020202020204" pitchFamily="34" charset="0"/>
                <a:ea typeface="Times New Roman" panose="02020603050405020304" pitchFamily="18" charset="0"/>
              </a:rPr>
              <a:t> и </a:t>
            </a:r>
            <a:r>
              <a:rPr lang="en-GB" sz="1200" dirty="0" err="1">
                <a:effectLst/>
                <a:latin typeface="Arial" panose="020B0604020202020204" pitchFamily="34" charset="0"/>
                <a:ea typeface="Times New Roman" panose="02020603050405020304" pitchFamily="18" charset="0"/>
              </a:rPr>
              <a:t>Pr</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Ti</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O</a:t>
            </a:r>
            <a:r>
              <a:rPr lang="ru-RU" sz="1200" baseline="-25000" dirty="0">
                <a:effectLst/>
                <a:latin typeface="Arial" panose="020B0604020202020204" pitchFamily="34" charset="0"/>
                <a:ea typeface="Times New Roman" panose="02020603050405020304" pitchFamily="18" charset="0"/>
              </a:rPr>
              <a:t>7 </a:t>
            </a:r>
            <a:r>
              <a:rPr lang="ru-RU" sz="1200" dirty="0">
                <a:effectLst/>
                <a:latin typeface="Arial" panose="020B0604020202020204" pitchFamily="34" charset="0"/>
                <a:ea typeface="Times New Roman" panose="02020603050405020304" pitchFamily="18" charset="0"/>
              </a:rPr>
              <a:t>при высоких давлениях выше 1</a:t>
            </a:r>
            <a:r>
              <a:rPr lang="en-US" sz="1200" dirty="0">
                <a:effectLst/>
                <a:latin typeface="Arial" panose="020B0604020202020204" pitchFamily="34" charset="0"/>
                <a:ea typeface="Times New Roman" panose="02020603050405020304" pitchFamily="18" charset="0"/>
              </a:rPr>
              <a:t>4</a:t>
            </a:r>
            <a:r>
              <a:rPr lang="ru-RU" sz="1200" dirty="0">
                <a:effectLst/>
                <a:latin typeface="Arial" panose="020B0604020202020204" pitchFamily="34" charset="0"/>
                <a:ea typeface="Times New Roman" panose="02020603050405020304" pitchFamily="18" charset="0"/>
              </a:rPr>
              <a:t> ГПа обнаружен структурный фазовый переход</a:t>
            </a:r>
            <a:r>
              <a:rPr lang="en-US" sz="1200" dirty="0">
                <a:effectLst/>
                <a:latin typeface="Arial" panose="020B0604020202020204" pitchFamily="34" charset="0"/>
                <a:ea typeface="Times New Roman" panose="02020603050405020304" pitchFamily="18" charset="0"/>
              </a:rPr>
              <a:t> </a:t>
            </a:r>
            <a:r>
              <a:rPr lang="ru-RU" sz="1200" dirty="0">
                <a:effectLst/>
                <a:latin typeface="Arial" panose="020B0604020202020204" pitchFamily="34" charset="0"/>
                <a:ea typeface="Times New Roman" panose="02020603050405020304" pitchFamily="18" charset="0"/>
              </a:rPr>
              <a:t>из сегнетоэлектрической (симметрия </a:t>
            </a:r>
            <a:r>
              <a:rPr lang="en-US" sz="1200" i="1" dirty="0">
                <a:effectLst/>
                <a:latin typeface="Arial" panose="020B0604020202020204" pitchFamily="34" charset="0"/>
                <a:ea typeface="Times New Roman" panose="02020603050405020304" pitchFamily="18" charset="0"/>
              </a:rPr>
              <a:t>P</a:t>
            </a:r>
            <a:r>
              <a:rPr lang="ru-RU" sz="1200" i="1" dirty="0">
                <a:effectLst/>
                <a:latin typeface="Arial" panose="020B0604020202020204" pitchFamily="34" charset="0"/>
                <a:ea typeface="Times New Roman" panose="02020603050405020304" pitchFamily="18" charset="0"/>
              </a:rPr>
              <a:t>2</a:t>
            </a:r>
            <a:r>
              <a:rPr lang="ru-RU" sz="1200" i="1" baseline="-25000" dirty="0">
                <a:effectLst/>
                <a:latin typeface="Arial" panose="020B0604020202020204" pitchFamily="34" charset="0"/>
                <a:ea typeface="Times New Roman" panose="02020603050405020304" pitchFamily="18" charset="0"/>
              </a:rPr>
              <a:t>1</a:t>
            </a:r>
            <a:r>
              <a:rPr lang="ru-RU" sz="1200" dirty="0">
                <a:effectLst/>
                <a:latin typeface="Arial" panose="020B0604020202020204" pitchFamily="34" charset="0"/>
                <a:ea typeface="Times New Roman" panose="02020603050405020304" pitchFamily="18" charset="0"/>
              </a:rPr>
              <a:t>)  в параэлектрическую (симметрия </a:t>
            </a:r>
            <a:r>
              <a:rPr lang="en-GB" sz="1200" i="1" dirty="0">
                <a:effectLst/>
                <a:latin typeface="Arial" panose="020B0604020202020204" pitchFamily="34" charset="0"/>
                <a:ea typeface="Times New Roman" panose="02020603050405020304" pitchFamily="18" charset="0"/>
              </a:rPr>
              <a:t>P</a:t>
            </a:r>
            <a:r>
              <a:rPr lang="ru-RU" sz="1200" i="1" dirty="0">
                <a:effectLst/>
                <a:latin typeface="Arial" panose="020B0604020202020204" pitchFamily="34" charset="0"/>
                <a:ea typeface="Times New Roman" panose="02020603050405020304" pitchFamily="18" charset="0"/>
              </a:rPr>
              <a:t>2/</a:t>
            </a:r>
            <a:r>
              <a:rPr lang="en-GB" sz="1200" i="1" dirty="0">
                <a:effectLst/>
                <a:latin typeface="Arial" panose="020B0604020202020204" pitchFamily="34" charset="0"/>
                <a:ea typeface="Times New Roman" panose="02020603050405020304" pitchFamily="18" charset="0"/>
              </a:rPr>
              <a:t>m</a:t>
            </a:r>
            <a:r>
              <a:rPr lang="ru-RU" sz="1200" dirty="0">
                <a:effectLst/>
                <a:latin typeface="Arial" panose="020B0604020202020204" pitchFamily="34" charset="0"/>
                <a:ea typeface="Times New Roman" panose="02020603050405020304" pitchFamily="18" charset="0"/>
              </a:rPr>
              <a:t> ) фазу, который сопровождается аномалиями в барических зависимостях как параметров кристаллической структуры, так и вибрационных мод этих соединений. На основе полученных экспериментальных данных предложен общий структурный механизм индуцированного давлением фазового перехода в </a:t>
            </a:r>
            <a:r>
              <a:rPr lang="ru-RU" sz="1200" dirty="0" err="1">
                <a:effectLst/>
                <a:latin typeface="Arial" panose="020B0604020202020204" pitchFamily="34" charset="0"/>
                <a:ea typeface="Times New Roman" panose="02020603050405020304" pitchFamily="18" charset="0"/>
              </a:rPr>
              <a:t>перовскитоподобных</a:t>
            </a:r>
            <a:r>
              <a:rPr lang="ru-RU" sz="1200" dirty="0">
                <a:effectLst/>
                <a:latin typeface="Arial" panose="020B0604020202020204" pitchFamily="34" charset="0"/>
                <a:ea typeface="Times New Roman" panose="02020603050405020304" pitchFamily="18" charset="0"/>
              </a:rPr>
              <a:t> слоевых </a:t>
            </a:r>
            <a:r>
              <a:rPr lang="ru-RU" sz="1200" dirty="0" err="1">
                <a:effectLst/>
                <a:latin typeface="Arial" panose="020B0604020202020204" pitchFamily="34" charset="0"/>
                <a:ea typeface="Times New Roman" panose="02020603050405020304" pitchFamily="18" charset="0"/>
              </a:rPr>
              <a:t>титанатах</a:t>
            </a:r>
            <a:r>
              <a:rPr lang="ru-RU" sz="1200" dirty="0">
                <a:effectLst/>
                <a:latin typeface="Arial" panose="020B0604020202020204" pitchFamily="34" charset="0"/>
                <a:ea typeface="Times New Roman" panose="02020603050405020304" pitchFamily="18" charset="0"/>
              </a:rPr>
              <a:t>. Показано, что степень разупорядочения титанового слоя, изменяющаяся при фазовом переходе за счет изменения ориентации кислородных октаэдров относительно кристаллографических осей, является важным параметром, контролирующим свойства слоистых титанатов, и ее увеличение приводит к подавлению сегнетоэлектрического состояния в исследуемых титанатах при высоком давлении.</a:t>
            </a:r>
            <a:endParaRPr lang="en-US" sz="1200"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effectLst/>
                <a:latin typeface="Arial" panose="020B0604020202020204" pitchFamily="34" charset="0"/>
                <a:ea typeface="Times New Roman" panose="02020603050405020304" pitchFamily="18" charset="0"/>
              </a:rPr>
              <a:t>На этом слайде примеры исследований. Первый представляет результаты комплексного исследования поведения двумерных ван-дер-</a:t>
            </a:r>
            <a:r>
              <a:rPr lang="ru-RU" sz="1200" dirty="0" err="1">
                <a:effectLst/>
                <a:latin typeface="Arial" panose="020B0604020202020204" pitchFamily="34" charset="0"/>
                <a:ea typeface="Times New Roman" panose="02020603050405020304" pitchFamily="18" charset="0"/>
              </a:rPr>
              <a:t>ваальсовских</a:t>
            </a:r>
            <a:r>
              <a:rPr lang="ru-RU" sz="1200" dirty="0">
                <a:effectLst/>
                <a:latin typeface="Arial" panose="020B0604020202020204" pitchFamily="34" charset="0"/>
                <a:ea typeface="Times New Roman" panose="02020603050405020304" pitchFamily="18" charset="0"/>
              </a:rPr>
              <a:t> кристаллов по высоким давлением в широком диапазоне температур с использованием нейтронов и рентгеновского излучения. В результате исследований предложена модель, объясняющая поведение магнитных состояний в классе соединений </a:t>
            </a:r>
            <a:r>
              <a:rPr lang="en-US" sz="1200" dirty="0">
                <a:effectLst/>
                <a:latin typeface="Arial" panose="020B0604020202020204" pitchFamily="34" charset="0"/>
                <a:ea typeface="Times New Roman" panose="02020603050405020304" pitchFamily="18" charset="0"/>
              </a:rPr>
              <a:t>MPS</a:t>
            </a:r>
            <a:r>
              <a:rPr lang="en-US" sz="1200" baseline="-25000" dirty="0">
                <a:effectLst/>
                <a:latin typeface="Arial" panose="020B0604020202020204" pitchFamily="34" charset="0"/>
                <a:ea typeface="Times New Roman" panose="02020603050405020304" pitchFamily="18" charset="0"/>
              </a:rPr>
              <a:t>3</a:t>
            </a:r>
            <a:r>
              <a:rPr lang="ru-RU" sz="1200" dirty="0">
                <a:effectLst/>
                <a:latin typeface="Arial" panose="020B0604020202020204" pitchFamily="34" charset="0"/>
                <a:ea typeface="Times New Roman" panose="02020603050405020304" pitchFamily="18" charset="0"/>
              </a:rPr>
              <a:t> (М </a:t>
            </a:r>
            <a:r>
              <a:rPr lang="en-US" sz="1200" dirty="0">
                <a:effectLst/>
                <a:latin typeface="Arial" panose="020B0604020202020204" pitchFamily="34" charset="0"/>
                <a:ea typeface="Times New Roman" panose="02020603050405020304" pitchFamily="18" charset="0"/>
              </a:rPr>
              <a:t>– </a:t>
            </a:r>
            <a:r>
              <a:rPr lang="ru-RU" sz="1200" dirty="0">
                <a:effectLst/>
                <a:latin typeface="Arial" panose="020B0604020202020204" pitchFamily="34" charset="0"/>
                <a:ea typeface="Times New Roman" panose="02020603050405020304" pitchFamily="18" charset="0"/>
              </a:rPr>
              <a:t>переходный металл) под давлением. Второй пример – результаты систематических исследований кристаллической структуры и вибрационных спектров слоистых </a:t>
            </a:r>
            <a:r>
              <a:rPr lang="ru-RU" sz="1200" dirty="0" err="1">
                <a:effectLst/>
                <a:latin typeface="Arial" panose="020B0604020202020204" pitchFamily="34" charset="0"/>
                <a:ea typeface="Times New Roman" panose="02020603050405020304" pitchFamily="18" charset="0"/>
              </a:rPr>
              <a:t>перовскитоподобных</a:t>
            </a:r>
            <a:r>
              <a:rPr lang="ru-RU" sz="1200" dirty="0">
                <a:effectLst/>
                <a:latin typeface="Arial" panose="020B0604020202020204" pitchFamily="34" charset="0"/>
                <a:ea typeface="Times New Roman" panose="02020603050405020304" pitchFamily="18" charset="0"/>
              </a:rPr>
              <a:t> титанатов </a:t>
            </a:r>
            <a:r>
              <a:rPr lang="en-GB" sz="1200" dirty="0">
                <a:effectLst/>
                <a:latin typeface="Arial" panose="020B0604020202020204" pitchFamily="34" charset="0"/>
                <a:ea typeface="Times New Roman" panose="02020603050405020304" pitchFamily="18" charset="0"/>
              </a:rPr>
              <a:t>La</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Ti</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O</a:t>
            </a:r>
            <a:r>
              <a:rPr lang="ru-RU" sz="1200" baseline="-25000" dirty="0">
                <a:effectLst/>
                <a:latin typeface="Arial" panose="020B0604020202020204" pitchFamily="34" charset="0"/>
                <a:ea typeface="Times New Roman" panose="02020603050405020304" pitchFamily="18" charset="0"/>
              </a:rPr>
              <a:t>7</a:t>
            </a:r>
            <a:r>
              <a:rPr lang="ru-RU" sz="1200" dirty="0">
                <a:effectLst/>
                <a:latin typeface="Arial" panose="020B0604020202020204" pitchFamily="34" charset="0"/>
                <a:ea typeface="Times New Roman" panose="02020603050405020304" pitchFamily="18" charset="0"/>
              </a:rPr>
              <a:t>, </a:t>
            </a:r>
            <a:r>
              <a:rPr lang="en-GB" sz="1200" dirty="0">
                <a:effectLst/>
                <a:latin typeface="Arial" panose="020B0604020202020204" pitchFamily="34" charset="0"/>
                <a:ea typeface="Times New Roman" panose="02020603050405020304" pitchFamily="18" charset="0"/>
              </a:rPr>
              <a:t>Nd</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Ti</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O</a:t>
            </a:r>
            <a:r>
              <a:rPr lang="ru-RU" sz="1200" baseline="-25000" dirty="0">
                <a:effectLst/>
                <a:latin typeface="Arial" panose="020B0604020202020204" pitchFamily="34" charset="0"/>
                <a:ea typeface="Times New Roman" panose="02020603050405020304" pitchFamily="18" charset="0"/>
              </a:rPr>
              <a:t>7</a:t>
            </a:r>
            <a:r>
              <a:rPr lang="ru-RU" sz="1200" dirty="0">
                <a:effectLst/>
                <a:latin typeface="Arial" panose="020B0604020202020204" pitchFamily="34" charset="0"/>
                <a:ea typeface="Times New Roman" panose="02020603050405020304" pitchFamily="18" charset="0"/>
              </a:rPr>
              <a:t> и </a:t>
            </a:r>
            <a:r>
              <a:rPr lang="en-GB" sz="1200" dirty="0" err="1">
                <a:effectLst/>
                <a:latin typeface="Arial" panose="020B0604020202020204" pitchFamily="34" charset="0"/>
                <a:ea typeface="Times New Roman" panose="02020603050405020304" pitchFamily="18" charset="0"/>
              </a:rPr>
              <a:t>Pr</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Ti</a:t>
            </a:r>
            <a:r>
              <a:rPr lang="ru-RU" sz="1200" baseline="-25000" dirty="0">
                <a:effectLst/>
                <a:latin typeface="Arial" panose="020B0604020202020204" pitchFamily="34" charset="0"/>
                <a:ea typeface="Times New Roman" panose="02020603050405020304" pitchFamily="18" charset="0"/>
              </a:rPr>
              <a:t>2</a:t>
            </a:r>
            <a:r>
              <a:rPr lang="en-US" sz="1200" dirty="0">
                <a:effectLst/>
                <a:latin typeface="Arial" panose="020B0604020202020204" pitchFamily="34" charset="0"/>
                <a:ea typeface="Times New Roman" panose="02020603050405020304" pitchFamily="18" charset="0"/>
              </a:rPr>
              <a:t>O</a:t>
            </a:r>
            <a:r>
              <a:rPr lang="ru-RU" sz="1200" baseline="-25000" dirty="0">
                <a:effectLst/>
                <a:latin typeface="Arial" panose="020B0604020202020204" pitchFamily="34" charset="0"/>
                <a:ea typeface="Times New Roman" panose="02020603050405020304" pitchFamily="18" charset="0"/>
              </a:rPr>
              <a:t>7</a:t>
            </a:r>
            <a:r>
              <a:rPr lang="ru-RU" sz="1200" dirty="0">
                <a:effectLst/>
                <a:latin typeface="Arial" panose="020B0604020202020204" pitchFamily="34" charset="0"/>
                <a:ea typeface="Times New Roman" panose="02020603050405020304" pitchFamily="18" charset="0"/>
              </a:rPr>
              <a:t>  при высоких давлениях до 30 ГПа методами нейтронной, рентгеновской дифракции и </a:t>
            </a:r>
            <a:r>
              <a:rPr lang="ru-RU" sz="1200" dirty="0" err="1">
                <a:effectLst/>
                <a:latin typeface="Arial" panose="020B0604020202020204" pitchFamily="34" charset="0"/>
                <a:ea typeface="Times New Roman" panose="02020603050405020304" pitchFamily="18" charset="0"/>
              </a:rPr>
              <a:t>рамановской</a:t>
            </a:r>
            <a:r>
              <a:rPr lang="ru-RU" sz="1200" dirty="0">
                <a:effectLst/>
                <a:latin typeface="Arial" panose="020B0604020202020204" pitchFamily="34" charset="0"/>
                <a:ea typeface="Times New Roman" panose="02020603050405020304" pitchFamily="18" charset="0"/>
              </a:rPr>
              <a:t> спектроскопии. На основе полученных экспериментальных данных предложен общий структурный механизм индуцированного давлением фазового перехода в </a:t>
            </a:r>
            <a:r>
              <a:rPr lang="ru-RU" sz="1200" dirty="0" err="1">
                <a:effectLst/>
                <a:latin typeface="Arial" panose="020B0604020202020204" pitchFamily="34" charset="0"/>
                <a:ea typeface="Times New Roman" panose="02020603050405020304" pitchFamily="18" charset="0"/>
              </a:rPr>
              <a:t>перовскитоподобных</a:t>
            </a:r>
            <a:r>
              <a:rPr lang="ru-RU" sz="1200" dirty="0">
                <a:effectLst/>
                <a:latin typeface="Arial" panose="020B0604020202020204" pitchFamily="34" charset="0"/>
                <a:ea typeface="Times New Roman" panose="02020603050405020304" pitchFamily="18" charset="0"/>
              </a:rPr>
              <a:t> слоевых титанатах.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dirty="0">
              <a:effectLst/>
              <a:latin typeface="Times New Roman" panose="02020603050405020304" pitchFamily="18" charset="0"/>
              <a:ea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BF675759-CE8D-447E-8A22-A75B384F6DAF}" type="slidenum">
              <a:rPr lang="ru-RU" smtClean="0"/>
              <a:t>11</a:t>
            </a:fld>
            <a:endParaRPr lang="ru-RU"/>
          </a:p>
        </p:txBody>
      </p:sp>
    </p:spTree>
    <p:extLst>
      <p:ext uri="{BB962C8B-B14F-4D97-AF65-F5344CB8AC3E}">
        <p14:creationId xmlns:p14="http://schemas.microsoft.com/office/powerpoint/2010/main" val="416549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Periodic nanoporous silica (PNS) with its perfect regular structure, biocompatibility, thermal stability and durability, and high specific surface is very promising material from the application point of view.</a:t>
            </a:r>
          </a:p>
          <a:p>
            <a:r>
              <a:rPr lang="en-US" dirty="0"/>
              <a:t>We have prepared series of nanocomposites, where PNS serves as a matrix in which nanoparticles of Gd2O3 or Fe2O3 are embedded. Such materials have already exhibited extraordinary large magnetocaloric effect [1] and applicability as contrast agents for MRI [2], while their utilization for targeted drug delivery is currently being examined. In this, the detailed information on the structure of as prepared nanocomposites is essential for understanding and tailoring their properties.</a:t>
            </a:r>
          </a:p>
          <a:p>
            <a:r>
              <a:rPr lang="en-US" dirty="0"/>
              <a:t>We have examined our PNS by means of small angle neutron scattering (SANS) and we proposed theoretical model assuming general features of the inner structure of the composite. By fitting the model to experimental data we are able to obtain information on matrix (size, shape and mutual distance of pores) as well as on size distribution and concentration of nanoparticles embedded in the pores. Hence, the combination of SANS experiments along with our model application appears to be suitable and effective tool for the revelation of inner structure of these kinds of nanocomposites.</a:t>
            </a:r>
            <a:endParaRPr lang="ru-RU" dirty="0"/>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Исследования модельных мембран при доклинической болезни Альцгеймера проводились с использованием </a:t>
            </a:r>
            <a:r>
              <a:rPr lang="ru-RU" dirty="0" err="1"/>
              <a:t>малоуглового</a:t>
            </a:r>
            <a:r>
              <a:rPr lang="ru-RU" dirty="0"/>
              <a:t> нейтронного рассеяния. Результаты показали, что разрушение мембран происходит из-за включения отдельных пептидов бета-амилоида, а не крупных фибрилл, которые изначально предполагались в качестве причины заболевания. SANS впервые продемонстрировал это разрушение мембран экспериментально.</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Studies of model membranes in pre-clinical Alzheimer's disease were performed using Small-Angle Neutron Scattering. The results showed that membrane disruption occurs due to the incorporation of individual amyloid-beta peptides, rather than the large fibrils that were originally proposed as the cause of the disease. SANS has demonstrated this membrane disruption experimentally for the first time.</a:t>
            </a:r>
          </a:p>
          <a:p>
            <a:endParaRPr lang="ru-RU" dirty="0"/>
          </a:p>
        </p:txBody>
      </p:sp>
      <p:sp>
        <p:nvSpPr>
          <p:cNvPr id="4" name="Номер слайда 3"/>
          <p:cNvSpPr>
            <a:spLocks noGrp="1"/>
          </p:cNvSpPr>
          <p:nvPr>
            <p:ph type="sldNum" sz="quarter" idx="5"/>
          </p:nvPr>
        </p:nvSpPr>
        <p:spPr/>
        <p:txBody>
          <a:bodyPr/>
          <a:lstStyle/>
          <a:p>
            <a:fld id="{BF675759-CE8D-447E-8A22-A75B384F6DAF}" type="slidenum">
              <a:rPr lang="ru-RU" smtClean="0"/>
              <a:t>12</a:t>
            </a:fld>
            <a:endParaRPr lang="ru-RU"/>
          </a:p>
        </p:txBody>
      </p:sp>
    </p:spTree>
    <p:extLst>
      <p:ext uri="{BB962C8B-B14F-4D97-AF65-F5344CB8AC3E}">
        <p14:creationId xmlns:p14="http://schemas.microsoft.com/office/powerpoint/2010/main" val="1549674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F675759-CE8D-447E-8A22-A75B384F6DAF}" type="slidenum">
              <a:rPr lang="ru-RU" smtClean="0"/>
              <a:t>13</a:t>
            </a:fld>
            <a:endParaRPr lang="ru-RU"/>
          </a:p>
        </p:txBody>
      </p:sp>
    </p:spTree>
    <p:extLst>
      <p:ext uri="{BB962C8B-B14F-4D97-AF65-F5344CB8AC3E}">
        <p14:creationId xmlns:p14="http://schemas.microsoft.com/office/powerpoint/2010/main" val="3280515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Оценено поглощение гадолиния (одного из наиболее изученных редкоземельных элементов), гольмия и эрбия (двух менее изученных элементов) цианобактерией спирулиной. По результатам нейтронно-активационного анализа спирулина продемонстрировала относительно высокую аккумуляционную способность к изученным ионам металлов, которая изменялась в </a:t>
            </a:r>
            <a:r>
              <a:rPr lang="ru-RU" sz="1800" kern="100" dirty="0" err="1">
                <a:effectLst/>
                <a:latin typeface="Times New Roman" panose="02020603050405020304" pitchFamily="18" charset="0"/>
                <a:ea typeface="Calibri" panose="020F0502020204030204" pitchFamily="34" charset="0"/>
                <a:cs typeface="Times New Roman" panose="02020603050405020304" pitchFamily="18" charset="0"/>
              </a:rPr>
              <a:t>в</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следующем порядке: гадолиний &gt; гольмий &gt; эрбий. Сохранение продуктивности биомассы на уровне контрольной биомассы свидетельствует об удовлетворительном физиологическом состоянии культуры в условиях контакта с потенциально токсичными элементами и подтверждает ее </a:t>
            </a:r>
            <a:r>
              <a:rPr lang="ru-RU" sz="1800" kern="100" dirty="0" err="1">
                <a:effectLst/>
                <a:latin typeface="Times New Roman" panose="02020603050405020304" pitchFamily="18" charset="0"/>
                <a:ea typeface="Calibri" panose="020F0502020204030204" pitchFamily="34" charset="0"/>
                <a:cs typeface="Times New Roman" panose="02020603050405020304" pitchFamily="18" charset="0"/>
              </a:rPr>
              <a:t>биоремедиационную</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способность. Работа была отмечена золотой медалью на международной выставке изобретений, которая проходила с в июне 2024 года в Яссах, Румыния</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Slide Number Placeholder 3"/>
          <p:cNvSpPr>
            <a:spLocks noGrp="1"/>
          </p:cNvSpPr>
          <p:nvPr>
            <p:ph type="sldNum" sz="quarter" idx="5"/>
          </p:nvPr>
        </p:nvSpPr>
        <p:spPr/>
        <p:txBody>
          <a:bodyPr/>
          <a:lstStyle/>
          <a:p>
            <a:fld id="{05F4BBEB-BB33-4A08-8DDA-4A4DB7C77FE3}" type="slidenum">
              <a:rPr lang="ru-RU" smtClean="0"/>
              <a:t>16</a:t>
            </a:fld>
            <a:endParaRPr lang="ru-RU"/>
          </a:p>
        </p:txBody>
      </p:sp>
    </p:spTree>
    <p:extLst>
      <p:ext uri="{BB962C8B-B14F-4D97-AF65-F5344CB8AC3E}">
        <p14:creationId xmlns:p14="http://schemas.microsoft.com/office/powerpoint/2010/main" val="2215791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F675759-CE8D-447E-8A22-A75B384F6DAF}" type="slidenum">
              <a:rPr lang="ru-RU" smtClean="0"/>
              <a:t>20</a:t>
            </a:fld>
            <a:endParaRPr lang="ru-RU"/>
          </a:p>
        </p:txBody>
      </p:sp>
    </p:spTree>
    <p:extLst>
      <p:ext uri="{BB962C8B-B14F-4D97-AF65-F5344CB8AC3E}">
        <p14:creationId xmlns:p14="http://schemas.microsoft.com/office/powerpoint/2010/main" val="3884873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F675759-CE8D-447E-8A22-A75B384F6DAF}" type="slidenum">
              <a:rPr lang="ru-RU" smtClean="0"/>
              <a:t>26</a:t>
            </a:fld>
            <a:endParaRPr lang="ru-RU"/>
          </a:p>
        </p:txBody>
      </p:sp>
    </p:spTree>
    <p:extLst>
      <p:ext uri="{BB962C8B-B14F-4D97-AF65-F5344CB8AC3E}">
        <p14:creationId xmlns:p14="http://schemas.microsoft.com/office/powerpoint/2010/main" val="2758278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278D6C-CD71-0D0E-C198-3C2451726E5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CA1D89F-5A93-F576-28E3-A7063B6834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B953BC3-7B69-CA44-8142-6D1A3B012DFE}"/>
              </a:ext>
            </a:extLst>
          </p:cNvPr>
          <p:cNvSpPr>
            <a:spLocks noGrp="1"/>
          </p:cNvSpPr>
          <p:nvPr>
            <p:ph type="dt" sz="half" idx="10"/>
          </p:nvPr>
        </p:nvSpPr>
        <p:spPr/>
        <p:txBody>
          <a:bodyPr/>
          <a:lstStyle/>
          <a:p>
            <a:r>
              <a:rPr lang="ru-RU"/>
              <a:t>17.09.202524</a:t>
            </a:r>
          </a:p>
        </p:txBody>
      </p:sp>
      <p:sp>
        <p:nvSpPr>
          <p:cNvPr id="5" name="Нижний колонтитул 4">
            <a:extLst>
              <a:ext uri="{FF2B5EF4-FFF2-40B4-BE49-F238E27FC236}">
                <a16:creationId xmlns:a16="http://schemas.microsoft.com/office/drawing/2014/main" id="{59F1B5CE-4DE8-FCA9-F828-0F3D6874143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271CC27-7819-3C11-387E-17CB11586083}"/>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2063281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19EA46-68D3-ED58-C1BE-01ACD8F5411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E37AE5A-6428-1667-062E-7AF19723EFE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BA3BF50-B145-E560-F7D8-7B7630CB2187}"/>
              </a:ext>
            </a:extLst>
          </p:cNvPr>
          <p:cNvSpPr>
            <a:spLocks noGrp="1"/>
          </p:cNvSpPr>
          <p:nvPr>
            <p:ph type="dt" sz="half" idx="10"/>
          </p:nvPr>
        </p:nvSpPr>
        <p:spPr/>
        <p:txBody>
          <a:bodyPr/>
          <a:lstStyle/>
          <a:p>
            <a:r>
              <a:rPr lang="ru-RU"/>
              <a:t>17.09.202524</a:t>
            </a:r>
          </a:p>
        </p:txBody>
      </p:sp>
      <p:sp>
        <p:nvSpPr>
          <p:cNvPr id="5" name="Нижний колонтитул 4">
            <a:extLst>
              <a:ext uri="{FF2B5EF4-FFF2-40B4-BE49-F238E27FC236}">
                <a16:creationId xmlns:a16="http://schemas.microsoft.com/office/drawing/2014/main" id="{EC4955B0-1082-8225-789C-20EDBC5637D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A93BC5A-23F5-285F-98C0-83085CA0546C}"/>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596571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C593B4A-6699-DE51-5BF5-080471147B3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DB3C826-6F59-E85A-9CC6-FA21912C66D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50CE1B3-B4E9-D551-0154-61EA7045E3D1}"/>
              </a:ext>
            </a:extLst>
          </p:cNvPr>
          <p:cNvSpPr>
            <a:spLocks noGrp="1"/>
          </p:cNvSpPr>
          <p:nvPr>
            <p:ph type="dt" sz="half" idx="10"/>
          </p:nvPr>
        </p:nvSpPr>
        <p:spPr/>
        <p:txBody>
          <a:bodyPr/>
          <a:lstStyle/>
          <a:p>
            <a:r>
              <a:rPr lang="ru-RU"/>
              <a:t>17.09.202524</a:t>
            </a:r>
          </a:p>
        </p:txBody>
      </p:sp>
      <p:sp>
        <p:nvSpPr>
          <p:cNvPr id="5" name="Нижний колонтитул 4">
            <a:extLst>
              <a:ext uri="{FF2B5EF4-FFF2-40B4-BE49-F238E27FC236}">
                <a16:creationId xmlns:a16="http://schemas.microsoft.com/office/drawing/2014/main" id="{178C5166-91CF-977A-8D14-49913F6D743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BA7F4E1-B1DF-4083-6D99-FE426952CE11}"/>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26885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677EE1-BE23-79BA-AA9C-8DD3534632A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45D82D5-CE99-867E-892A-A6FF9FBC2B8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734808B-91DA-A20A-7E34-EB5C937E971C}"/>
              </a:ext>
            </a:extLst>
          </p:cNvPr>
          <p:cNvSpPr>
            <a:spLocks noGrp="1"/>
          </p:cNvSpPr>
          <p:nvPr>
            <p:ph type="dt" sz="half" idx="10"/>
          </p:nvPr>
        </p:nvSpPr>
        <p:spPr/>
        <p:txBody>
          <a:bodyPr/>
          <a:lstStyle/>
          <a:p>
            <a:r>
              <a:rPr lang="ru-RU"/>
              <a:t>17.09.202524</a:t>
            </a:r>
          </a:p>
        </p:txBody>
      </p:sp>
      <p:sp>
        <p:nvSpPr>
          <p:cNvPr id="5" name="Нижний колонтитул 4">
            <a:extLst>
              <a:ext uri="{FF2B5EF4-FFF2-40B4-BE49-F238E27FC236}">
                <a16:creationId xmlns:a16="http://schemas.microsoft.com/office/drawing/2014/main" id="{41339DDD-D0F1-5C98-258E-5C8D2A6E27F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B0A682A-5945-22DB-1CC0-F1EE6275EA35}"/>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725739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D77587-091A-7199-0E15-59D153A56F9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1A8141D-699E-662A-397D-EE7BE048A3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B09C4E1-3EAF-E044-7B2C-CBAD59E6828C}"/>
              </a:ext>
            </a:extLst>
          </p:cNvPr>
          <p:cNvSpPr>
            <a:spLocks noGrp="1"/>
          </p:cNvSpPr>
          <p:nvPr>
            <p:ph type="dt" sz="half" idx="10"/>
          </p:nvPr>
        </p:nvSpPr>
        <p:spPr/>
        <p:txBody>
          <a:bodyPr/>
          <a:lstStyle/>
          <a:p>
            <a:r>
              <a:rPr lang="ru-RU"/>
              <a:t>17.09.202524</a:t>
            </a:r>
          </a:p>
        </p:txBody>
      </p:sp>
      <p:sp>
        <p:nvSpPr>
          <p:cNvPr id="5" name="Нижний колонтитул 4">
            <a:extLst>
              <a:ext uri="{FF2B5EF4-FFF2-40B4-BE49-F238E27FC236}">
                <a16:creationId xmlns:a16="http://schemas.microsoft.com/office/drawing/2014/main" id="{072D2DDE-4E80-B7D1-8C8C-BAAD845A7B8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67D2EA8-BD7F-1B99-5F85-27E2E64B1AEB}"/>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36404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08A64D-1AB2-612D-3931-9290113223C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5EEC4F8-78FE-D78F-6BE5-A264AA5D394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EF3D165-77E5-7F03-0EC6-22CDD5F69DB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8A74DDB-C77C-044B-9F81-51162771CA1E}"/>
              </a:ext>
            </a:extLst>
          </p:cNvPr>
          <p:cNvSpPr>
            <a:spLocks noGrp="1"/>
          </p:cNvSpPr>
          <p:nvPr>
            <p:ph type="dt" sz="half" idx="10"/>
          </p:nvPr>
        </p:nvSpPr>
        <p:spPr/>
        <p:txBody>
          <a:bodyPr/>
          <a:lstStyle/>
          <a:p>
            <a:r>
              <a:rPr lang="ru-RU"/>
              <a:t>17.09.202524</a:t>
            </a:r>
          </a:p>
        </p:txBody>
      </p:sp>
      <p:sp>
        <p:nvSpPr>
          <p:cNvPr id="6" name="Нижний колонтитул 5">
            <a:extLst>
              <a:ext uri="{FF2B5EF4-FFF2-40B4-BE49-F238E27FC236}">
                <a16:creationId xmlns:a16="http://schemas.microsoft.com/office/drawing/2014/main" id="{984A27EB-4F8B-C2EB-4347-C9829F26F11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843FA59-65C1-8AC6-7710-DCAB16FC2953}"/>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45800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2BA31C-7C4C-BA70-F394-F00AC892C99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2BA2F6C-63E3-F513-5088-725E266F1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AB1244C-D29E-A09D-AB00-CA931435409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BDCC1E1-1691-26A2-5E5E-23C99F75D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F244100-8748-65FC-8ED4-045B67CC99E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3F30E34-A186-5BB0-5CAE-FDA484CAABDE}"/>
              </a:ext>
            </a:extLst>
          </p:cNvPr>
          <p:cNvSpPr>
            <a:spLocks noGrp="1"/>
          </p:cNvSpPr>
          <p:nvPr>
            <p:ph type="dt" sz="half" idx="10"/>
          </p:nvPr>
        </p:nvSpPr>
        <p:spPr/>
        <p:txBody>
          <a:bodyPr/>
          <a:lstStyle/>
          <a:p>
            <a:r>
              <a:rPr lang="ru-RU"/>
              <a:t>17.09.202524</a:t>
            </a:r>
          </a:p>
        </p:txBody>
      </p:sp>
      <p:sp>
        <p:nvSpPr>
          <p:cNvPr id="8" name="Нижний колонтитул 7">
            <a:extLst>
              <a:ext uri="{FF2B5EF4-FFF2-40B4-BE49-F238E27FC236}">
                <a16:creationId xmlns:a16="http://schemas.microsoft.com/office/drawing/2014/main" id="{845F5994-2EBF-F38A-F8E6-F28A4ACC68AB}"/>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EC075DD3-823F-790E-54AC-9635D3C7523B}"/>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333829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25AC60-B925-01A5-7E72-B1976786834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CFD547C-769F-1E39-A950-814E3E8C2D1E}"/>
              </a:ext>
            </a:extLst>
          </p:cNvPr>
          <p:cNvSpPr>
            <a:spLocks noGrp="1"/>
          </p:cNvSpPr>
          <p:nvPr>
            <p:ph type="dt" sz="half" idx="10"/>
          </p:nvPr>
        </p:nvSpPr>
        <p:spPr/>
        <p:txBody>
          <a:bodyPr/>
          <a:lstStyle/>
          <a:p>
            <a:r>
              <a:rPr lang="ru-RU"/>
              <a:t>17.09.202524</a:t>
            </a:r>
          </a:p>
        </p:txBody>
      </p:sp>
      <p:sp>
        <p:nvSpPr>
          <p:cNvPr id="4" name="Нижний колонтитул 3">
            <a:extLst>
              <a:ext uri="{FF2B5EF4-FFF2-40B4-BE49-F238E27FC236}">
                <a16:creationId xmlns:a16="http://schemas.microsoft.com/office/drawing/2014/main" id="{EAD4EF2E-AE8C-AE45-B9BF-B2DB6D1C80C7}"/>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7125D9DF-996F-A5B0-BF65-2DA803FD5718}"/>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402011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F5C26D6-09B5-997F-C2E7-7915A934A6AE}"/>
              </a:ext>
            </a:extLst>
          </p:cNvPr>
          <p:cNvSpPr>
            <a:spLocks noGrp="1"/>
          </p:cNvSpPr>
          <p:nvPr>
            <p:ph type="dt" sz="half" idx="10"/>
          </p:nvPr>
        </p:nvSpPr>
        <p:spPr/>
        <p:txBody>
          <a:bodyPr/>
          <a:lstStyle/>
          <a:p>
            <a:r>
              <a:rPr lang="ru-RU"/>
              <a:t>17.09.202524</a:t>
            </a:r>
          </a:p>
        </p:txBody>
      </p:sp>
      <p:sp>
        <p:nvSpPr>
          <p:cNvPr id="3" name="Нижний колонтитул 2">
            <a:extLst>
              <a:ext uri="{FF2B5EF4-FFF2-40B4-BE49-F238E27FC236}">
                <a16:creationId xmlns:a16="http://schemas.microsoft.com/office/drawing/2014/main" id="{DA6BFAD6-F13B-66F8-2CDD-9FF6A58D3F4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0CC8C296-DD95-AEE2-23A8-789F6336EDC3}"/>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4123831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9CDAEE-5DDC-9F40-FD27-10FBE50B582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DE9F311-DEBF-B837-FBDF-51BBE821F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A2114A3-BB33-F77C-CE4C-FEDD05564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EF27330-9CC9-A66B-6153-814DF4CB4543}"/>
              </a:ext>
            </a:extLst>
          </p:cNvPr>
          <p:cNvSpPr>
            <a:spLocks noGrp="1"/>
          </p:cNvSpPr>
          <p:nvPr>
            <p:ph type="dt" sz="half" idx="10"/>
          </p:nvPr>
        </p:nvSpPr>
        <p:spPr/>
        <p:txBody>
          <a:bodyPr/>
          <a:lstStyle/>
          <a:p>
            <a:r>
              <a:rPr lang="ru-RU"/>
              <a:t>17.09.202524</a:t>
            </a:r>
          </a:p>
        </p:txBody>
      </p:sp>
      <p:sp>
        <p:nvSpPr>
          <p:cNvPr id="6" name="Нижний колонтитул 5">
            <a:extLst>
              <a:ext uri="{FF2B5EF4-FFF2-40B4-BE49-F238E27FC236}">
                <a16:creationId xmlns:a16="http://schemas.microsoft.com/office/drawing/2014/main" id="{4EC8420D-CE6E-747C-1E2A-28956ADB5A8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D9AF544-1343-5189-9438-F2BEA89CAD3F}"/>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13002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55021D-5EBD-781A-5A09-42BD9092B01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329FB43-9225-A44E-F855-5F9DAA3FB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8A25C18-6553-A47B-CE10-EDE341869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F91F1BF-D10F-1141-2AB1-8CB802EF346D}"/>
              </a:ext>
            </a:extLst>
          </p:cNvPr>
          <p:cNvSpPr>
            <a:spLocks noGrp="1"/>
          </p:cNvSpPr>
          <p:nvPr>
            <p:ph type="dt" sz="half" idx="10"/>
          </p:nvPr>
        </p:nvSpPr>
        <p:spPr/>
        <p:txBody>
          <a:bodyPr/>
          <a:lstStyle/>
          <a:p>
            <a:r>
              <a:rPr lang="ru-RU"/>
              <a:t>17.09.202524</a:t>
            </a:r>
          </a:p>
        </p:txBody>
      </p:sp>
      <p:sp>
        <p:nvSpPr>
          <p:cNvPr id="6" name="Нижний колонтитул 5">
            <a:extLst>
              <a:ext uri="{FF2B5EF4-FFF2-40B4-BE49-F238E27FC236}">
                <a16:creationId xmlns:a16="http://schemas.microsoft.com/office/drawing/2014/main" id="{26DAEE3D-1F7D-F426-E737-52A7A0D34D2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E74C7FF-29E0-8132-C55A-62B628898EC2}"/>
              </a:ext>
            </a:extLst>
          </p:cNvPr>
          <p:cNvSpPr>
            <a:spLocks noGrp="1"/>
          </p:cNvSpPr>
          <p:nvPr>
            <p:ph type="sldNum" sz="quarter" idx="12"/>
          </p:nvPr>
        </p:nvSpPr>
        <p:spPr/>
        <p:txBody>
          <a:bodyPr/>
          <a:lstStyle/>
          <a:p>
            <a:fld id="{A8EBAC1C-CC7F-4E88-9759-5217FD4A440E}" type="slidenum">
              <a:rPr lang="ru-RU" smtClean="0"/>
              <a:t>‹#›</a:t>
            </a:fld>
            <a:endParaRPr lang="ru-RU"/>
          </a:p>
        </p:txBody>
      </p:sp>
    </p:spTree>
    <p:extLst>
      <p:ext uri="{BB962C8B-B14F-4D97-AF65-F5344CB8AC3E}">
        <p14:creationId xmlns:p14="http://schemas.microsoft.com/office/powerpoint/2010/main" val="241672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A170C2-CD4A-1A68-74BA-3D7AD41A0F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2C1717B-F1D9-808E-17CB-47CA012B77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9CC5CC3-461F-ACBA-8039-68F2A7A9E7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a:t>17.09.202524</a:t>
            </a:r>
          </a:p>
        </p:txBody>
      </p:sp>
      <p:sp>
        <p:nvSpPr>
          <p:cNvPr id="5" name="Нижний колонтитул 4">
            <a:extLst>
              <a:ext uri="{FF2B5EF4-FFF2-40B4-BE49-F238E27FC236}">
                <a16:creationId xmlns:a16="http://schemas.microsoft.com/office/drawing/2014/main" id="{47BC50A0-18B8-6B2B-F756-4F720F09C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B3453A25-3154-3B61-B60B-24CB1DF15C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BAC1C-CC7F-4E88-9759-5217FD4A440E}" type="slidenum">
              <a:rPr lang="ru-RU" smtClean="0"/>
              <a:t>‹#›</a:t>
            </a:fld>
            <a:endParaRPr lang="ru-RU"/>
          </a:p>
        </p:txBody>
      </p:sp>
    </p:spTree>
    <p:extLst>
      <p:ext uri="{BB962C8B-B14F-4D97-AF65-F5344CB8AC3E}">
        <p14:creationId xmlns:p14="http://schemas.microsoft.com/office/powerpoint/2010/main" val="2511158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5.tmp"/><Relationship Id="rId3" Type="http://schemas.openxmlformats.org/officeDocument/2006/relationships/oleObject" Target="../embeddings/oleObject1.bin"/><Relationship Id="rId7" Type="http://schemas.openxmlformats.org/officeDocument/2006/relationships/image" Target="../media/image44.tm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tmp"/><Relationship Id="rId11" Type="http://schemas.openxmlformats.org/officeDocument/2006/relationships/image" Target="../media/image48.tmp"/><Relationship Id="rId5" Type="http://schemas.openxmlformats.org/officeDocument/2006/relationships/image" Target="../media/image42.png"/><Relationship Id="rId10" Type="http://schemas.openxmlformats.org/officeDocument/2006/relationships/image" Target="../media/image47.tmp"/><Relationship Id="rId4" Type="http://schemas.openxmlformats.org/officeDocument/2006/relationships/image" Target="../media/image41.wmf"/><Relationship Id="rId9" Type="http://schemas.openxmlformats.org/officeDocument/2006/relationships/image" Target="../media/image46.tmp"/></Relationships>
</file>

<file path=ppt/slides/_rels/slide12.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image" Target="../media/image49.emf"/><Relationship Id="rId7"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2.gif"/><Relationship Id="rId5" Type="http://schemas.openxmlformats.org/officeDocument/2006/relationships/image" Target="../media/image51.png"/><Relationship Id="rId4" Type="http://schemas.openxmlformats.org/officeDocument/2006/relationships/image" Target="../media/image50.tiff"/></Relationships>
</file>

<file path=ppt/slides/_rels/slide1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emf"/></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gif"/><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jpeg"/></Relationships>
</file>

<file path=ppt/slides/_rels/slide15.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png"/><Relationship Id="rId3" Type="http://schemas.openxmlformats.org/officeDocument/2006/relationships/image" Target="../media/image68.emf"/><Relationship Id="rId7" Type="http://schemas.openxmlformats.org/officeDocument/2006/relationships/image" Target="../media/image72.jpeg"/><Relationship Id="rId12" Type="http://schemas.openxmlformats.org/officeDocument/2006/relationships/image" Target="../media/image77.emf"/><Relationship Id="rId2" Type="http://schemas.openxmlformats.org/officeDocument/2006/relationships/image" Target="../media/image67.gif"/><Relationship Id="rId1" Type="http://schemas.openxmlformats.org/officeDocument/2006/relationships/slideLayout" Target="../slideLayouts/slideLayout1.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jpe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jpg"/></Relationships>
</file>

<file path=ppt/slides/_rels/slide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3.gif"/><Relationship Id="rId18" Type="http://schemas.openxmlformats.org/officeDocument/2006/relationships/image" Target="../media/image18.jpeg"/><Relationship Id="rId3" Type="http://schemas.openxmlformats.org/officeDocument/2006/relationships/image" Target="../media/image3.gif"/><Relationship Id="rId21" Type="http://schemas.openxmlformats.org/officeDocument/2006/relationships/image" Target="../media/image21.jpeg"/><Relationship Id="rId7" Type="http://schemas.openxmlformats.org/officeDocument/2006/relationships/image" Target="../media/image7.gif"/><Relationship Id="rId12" Type="http://schemas.openxmlformats.org/officeDocument/2006/relationships/image" Target="../media/image12.gif"/><Relationship Id="rId17" Type="http://schemas.openxmlformats.org/officeDocument/2006/relationships/image" Target="../media/image17.jpeg"/><Relationship Id="rId2" Type="http://schemas.openxmlformats.org/officeDocument/2006/relationships/image" Target="../media/image2.png"/><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6.gif"/><Relationship Id="rId11" Type="http://schemas.openxmlformats.org/officeDocument/2006/relationships/image" Target="../media/image11.gif"/><Relationship Id="rId24" Type="http://schemas.openxmlformats.org/officeDocument/2006/relationships/image" Target="../media/image24.png"/><Relationship Id="rId5" Type="http://schemas.openxmlformats.org/officeDocument/2006/relationships/image" Target="../media/image5.gif"/><Relationship Id="rId15" Type="http://schemas.openxmlformats.org/officeDocument/2006/relationships/image" Target="../media/image15.gif"/><Relationship Id="rId23" Type="http://schemas.openxmlformats.org/officeDocument/2006/relationships/image" Target="../media/image23.png"/><Relationship Id="rId10" Type="http://schemas.openxmlformats.org/officeDocument/2006/relationships/image" Target="../media/image10.gif"/><Relationship Id="rId19" Type="http://schemas.openxmlformats.org/officeDocument/2006/relationships/image" Target="../media/image19.jpeg"/><Relationship Id="rId4" Type="http://schemas.openxmlformats.org/officeDocument/2006/relationships/image" Target="../media/image4.gif"/><Relationship Id="rId9" Type="http://schemas.openxmlformats.org/officeDocument/2006/relationships/image" Target="../media/image9.gif"/><Relationship Id="rId14" Type="http://schemas.openxmlformats.org/officeDocument/2006/relationships/image" Target="../media/image14.gif"/><Relationship Id="rId22" Type="http://schemas.openxmlformats.org/officeDocument/2006/relationships/image" Target="../media/image22.jpeg"/></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jpeg"/><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2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image" Target="../media/image112.jpeg"/><Relationship Id="rId1" Type="http://schemas.openxmlformats.org/officeDocument/2006/relationships/slideLayout" Target="../slideLayouts/slideLayout1.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jpg"/><Relationship Id="rId9" Type="http://schemas.openxmlformats.org/officeDocument/2006/relationships/image" Target="../media/image119.png"/></Relationships>
</file>

<file path=ppt/slides/_rels/slide25.xml.rels><?xml version="1.0" encoding="UTF-8" standalone="yes"?>
<Relationships xmlns="http://schemas.openxmlformats.org/package/2006/relationships"><Relationship Id="rId8" Type="http://schemas.openxmlformats.org/officeDocument/2006/relationships/image" Target="../media/image1400.PNG"/><Relationship Id="rId3" Type="http://schemas.openxmlformats.org/officeDocument/2006/relationships/image" Target="../media/image124.jpeg"/><Relationship Id="rId7" Type="http://schemas.openxmlformats.org/officeDocument/2006/relationships/image" Target="../media/image128.JPG"/><Relationship Id="rId2" Type="http://schemas.openxmlformats.org/officeDocument/2006/relationships/image" Target="../media/image123.wmf"/><Relationship Id="rId1" Type="http://schemas.openxmlformats.org/officeDocument/2006/relationships/slideLayout" Target="../slideLayouts/slideLayout1.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gif"/></Relationships>
</file>

<file path=ppt/slides/_rels/slide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nikitasidorov.com/User%20Program.pdf" TargetMode="Externa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png"/><Relationship Id="rId7" Type="http://schemas.openxmlformats.org/officeDocument/2006/relationships/image" Target="../media/image39.emf"/><Relationship Id="rId2" Type="http://schemas.openxmlformats.org/officeDocument/2006/relationships/image" Target="../media/image34.gif"/><Relationship Id="rId1" Type="http://schemas.openxmlformats.org/officeDocument/2006/relationships/slideLayout" Target="../slideLayouts/slideLayout1.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EC8EA27-C01A-6675-E892-AEABF693749F}"/>
              </a:ext>
            </a:extLst>
          </p:cNvPr>
          <p:cNvSpPr txBox="1"/>
          <p:nvPr/>
        </p:nvSpPr>
        <p:spPr>
          <a:xfrm>
            <a:off x="5059274" y="4486639"/>
            <a:ext cx="2167581" cy="523220"/>
          </a:xfrm>
          <a:prstGeom prst="rect">
            <a:avLst/>
          </a:prstGeom>
          <a:noFill/>
        </p:spPr>
        <p:txBody>
          <a:bodyPr wrap="none" rtlCol="0">
            <a:spAutoFit/>
          </a:bodyPr>
          <a:lstStyle/>
          <a:p>
            <a:r>
              <a:rPr lang="en-US" sz="2800" dirty="0"/>
              <a:t>Egor Lychagin</a:t>
            </a:r>
            <a:endParaRPr lang="ru-RU" sz="2800" dirty="0"/>
          </a:p>
        </p:txBody>
      </p:sp>
      <p:sp>
        <p:nvSpPr>
          <p:cNvPr id="19" name="Прямоугольник 18">
            <a:extLst>
              <a:ext uri="{FF2B5EF4-FFF2-40B4-BE49-F238E27FC236}">
                <a16:creationId xmlns:a16="http://schemas.microsoft.com/office/drawing/2014/main" id="{4FC7BA7B-6F92-CF60-D79B-7A832ABF15D5}"/>
              </a:ext>
            </a:extLst>
          </p:cNvPr>
          <p:cNvSpPr/>
          <p:nvPr/>
        </p:nvSpPr>
        <p:spPr>
          <a:xfrm>
            <a:off x="949817" y="1897019"/>
            <a:ext cx="10403983" cy="1754326"/>
          </a:xfrm>
          <a:prstGeom prst="rect">
            <a:avLst/>
          </a:prstGeom>
          <a:noFill/>
        </p:spPr>
        <p:txBody>
          <a:bodyPr wrap="square" lIns="91440" tIns="45720" rIns="91440" bIns="45720">
            <a:spAutoFit/>
          </a:bodyPr>
          <a:lstStyle/>
          <a:p>
            <a:pPr algn="ctr"/>
            <a:r>
              <a:rPr lang="en-US" sz="5400" b="1" dirty="0">
                <a:ln w="0"/>
                <a:solidFill>
                  <a:srgbClr val="354A9E"/>
                </a:solidFill>
                <a:effectLst>
                  <a:reflection blurRad="6350" stA="53000" endA="300" endPos="35500" dir="5400000" sy="-90000" algn="bl" rotWithShape="0"/>
                </a:effectLst>
              </a:rPr>
              <a:t>Experimental Infrastructure of FLNP for Research</a:t>
            </a:r>
            <a:endParaRPr lang="ru-RU" sz="5400" b="1" cap="none" spc="0" dirty="0">
              <a:ln w="0"/>
              <a:solidFill>
                <a:srgbClr val="354A9E"/>
              </a:solidFill>
              <a:effectLst>
                <a:reflection blurRad="6350" stA="53000" endA="300" endPos="35500" dir="5400000" sy="-90000" algn="bl" rotWithShape="0"/>
              </a:effectLst>
            </a:endParaRPr>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1</a:t>
            </a:fld>
            <a:endParaRPr lang="ru-RU"/>
          </a:p>
        </p:txBody>
      </p:sp>
      <p:sp>
        <p:nvSpPr>
          <p:cNvPr id="3" name="TextBox 2">
            <a:extLst>
              <a:ext uri="{FF2B5EF4-FFF2-40B4-BE49-F238E27FC236}">
                <a16:creationId xmlns:a16="http://schemas.microsoft.com/office/drawing/2014/main" id="{701648A4-9AFE-2542-B0C3-6A30DA789B03}"/>
              </a:ext>
            </a:extLst>
          </p:cNvPr>
          <p:cNvSpPr txBox="1"/>
          <p:nvPr/>
        </p:nvSpPr>
        <p:spPr>
          <a:xfrm>
            <a:off x="3396663" y="5243171"/>
            <a:ext cx="6023380" cy="584775"/>
          </a:xfrm>
          <a:prstGeom prst="rect">
            <a:avLst/>
          </a:prstGeom>
          <a:noFill/>
        </p:spPr>
        <p:txBody>
          <a:bodyPr wrap="none" rtlCol="0">
            <a:spAutoFit/>
          </a:bodyPr>
          <a:lstStyle/>
          <a:p>
            <a:r>
              <a:rPr lang="en-US" sz="3200" i="1" dirty="0"/>
              <a:t>Joint Institute for Nuclear Research</a:t>
            </a:r>
          </a:p>
        </p:txBody>
      </p:sp>
    </p:spTree>
    <p:extLst>
      <p:ext uri="{BB962C8B-B14F-4D97-AF65-F5344CB8AC3E}">
        <p14:creationId xmlns:p14="http://schemas.microsoft.com/office/powerpoint/2010/main" val="98517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9D5B47-CE5E-9C76-41C9-27BD95DFEC24}"/>
              </a:ext>
            </a:extLst>
          </p:cNvPr>
          <p:cNvSpPr txBox="1"/>
          <p:nvPr/>
        </p:nvSpPr>
        <p:spPr>
          <a:xfrm>
            <a:off x="3243572" y="-44304"/>
            <a:ext cx="6351705" cy="646331"/>
          </a:xfrm>
          <a:prstGeom prst="rect">
            <a:avLst/>
          </a:prstGeom>
          <a:noFill/>
        </p:spPr>
        <p:txBody>
          <a:bodyPr wrap="square" rtlCol="0">
            <a:spAutoFit/>
          </a:bodyPr>
          <a:lstStyle/>
          <a:p>
            <a:r>
              <a:rPr lang="en-US" b="1" dirty="0"/>
              <a:t>Experimental possibilities of IBR-2 spectrometers complex </a:t>
            </a:r>
            <a:r>
              <a:rPr lang="ru-RU" b="1" dirty="0"/>
              <a:t> спектрометров</a:t>
            </a:r>
          </a:p>
        </p:txBody>
      </p:sp>
      <p:graphicFrame>
        <p:nvGraphicFramePr>
          <p:cNvPr id="6" name="Таблица 5">
            <a:extLst>
              <a:ext uri="{FF2B5EF4-FFF2-40B4-BE49-F238E27FC236}">
                <a16:creationId xmlns:a16="http://schemas.microsoft.com/office/drawing/2014/main" id="{11FF9A9B-1178-0487-96F6-B20A8286ABB8}"/>
              </a:ext>
            </a:extLst>
          </p:cNvPr>
          <p:cNvGraphicFramePr>
            <a:graphicFrameLocks noGrp="1"/>
          </p:cNvGraphicFramePr>
          <p:nvPr>
            <p:extLst>
              <p:ext uri="{D42A27DB-BD31-4B8C-83A1-F6EECF244321}">
                <p14:modId xmlns:p14="http://schemas.microsoft.com/office/powerpoint/2010/main" val="1846892351"/>
              </p:ext>
            </p:extLst>
          </p:nvPr>
        </p:nvGraphicFramePr>
        <p:xfrm>
          <a:off x="251250" y="310852"/>
          <a:ext cx="11791894" cy="5989320"/>
        </p:xfrm>
        <a:graphic>
          <a:graphicData uri="http://schemas.openxmlformats.org/drawingml/2006/table">
            <a:tbl>
              <a:tblPr firstRow="1" bandRow="1">
                <a:tableStyleId>{5C22544A-7EE6-4342-B048-85BDC9FD1C3A}</a:tableStyleId>
              </a:tblPr>
              <a:tblGrid>
                <a:gridCol w="1283088">
                  <a:extLst>
                    <a:ext uri="{9D8B030D-6E8A-4147-A177-3AD203B41FA5}">
                      <a16:colId xmlns:a16="http://schemas.microsoft.com/office/drawing/2014/main" val="786786430"/>
                    </a:ext>
                  </a:extLst>
                </a:gridCol>
                <a:gridCol w="3440183">
                  <a:extLst>
                    <a:ext uri="{9D8B030D-6E8A-4147-A177-3AD203B41FA5}">
                      <a16:colId xmlns:a16="http://schemas.microsoft.com/office/drawing/2014/main" val="34130507"/>
                    </a:ext>
                  </a:extLst>
                </a:gridCol>
                <a:gridCol w="4120649">
                  <a:extLst>
                    <a:ext uri="{9D8B030D-6E8A-4147-A177-3AD203B41FA5}">
                      <a16:colId xmlns:a16="http://schemas.microsoft.com/office/drawing/2014/main" val="510579979"/>
                    </a:ext>
                  </a:extLst>
                </a:gridCol>
                <a:gridCol w="2947974">
                  <a:extLst>
                    <a:ext uri="{9D8B030D-6E8A-4147-A177-3AD203B41FA5}">
                      <a16:colId xmlns:a16="http://schemas.microsoft.com/office/drawing/2014/main" val="1342549782"/>
                    </a:ext>
                  </a:extLst>
                </a:gridCol>
              </a:tblGrid>
              <a:tr h="370840">
                <a:tc>
                  <a:txBody>
                    <a:bodyPr/>
                    <a:lstStyle/>
                    <a:p>
                      <a:r>
                        <a:rPr lang="en-US" sz="1400" b="1" kern="1200" dirty="0">
                          <a:solidFill>
                            <a:schemeClr val="lt1"/>
                          </a:solidFill>
                          <a:effectLst/>
                          <a:latin typeface="+mn-lt"/>
                          <a:ea typeface="+mn-ea"/>
                          <a:cs typeface="+mn-cs"/>
                        </a:rPr>
                        <a:t>Spectrometer</a:t>
                      </a:r>
                      <a:r>
                        <a:rPr lang="ru-RU" sz="1400" b="1" kern="1200" dirty="0">
                          <a:solidFill>
                            <a:schemeClr val="lt1"/>
                          </a:solidFill>
                          <a:effectLst/>
                          <a:latin typeface="+mn-lt"/>
                          <a:ea typeface="+mn-ea"/>
                          <a:cs typeface="+mn-cs"/>
                        </a:rPr>
                        <a:t>, </a:t>
                      </a:r>
                      <a:r>
                        <a:rPr lang="en-US" sz="1400" b="1" kern="1200" dirty="0">
                          <a:solidFill>
                            <a:schemeClr val="lt1"/>
                          </a:solidFill>
                          <a:effectLst/>
                          <a:latin typeface="+mn-lt"/>
                          <a:ea typeface="+mn-ea"/>
                          <a:cs typeface="+mn-cs"/>
                        </a:rPr>
                        <a:t>Instrument</a:t>
                      </a:r>
                      <a:endParaRPr lang="ru-RU" sz="1400" dirty="0"/>
                    </a:p>
                  </a:txBody>
                  <a:tcPr/>
                </a:tc>
                <a:tc>
                  <a:txBody>
                    <a:bodyPr/>
                    <a:lstStyle/>
                    <a:p>
                      <a:pPr algn="ctr"/>
                      <a:r>
                        <a:rPr lang="en-US" sz="1400" b="1" kern="1200" dirty="0">
                          <a:solidFill>
                            <a:schemeClr val="lt1"/>
                          </a:solidFill>
                          <a:effectLst/>
                          <a:latin typeface="+mn-lt"/>
                          <a:ea typeface="+mn-ea"/>
                          <a:cs typeface="+mn-cs"/>
                        </a:rPr>
                        <a:t>Applications</a:t>
                      </a:r>
                      <a:endParaRPr lang="ru-RU" sz="1400" dirty="0"/>
                    </a:p>
                  </a:txBody>
                  <a:tcPr/>
                </a:tc>
                <a:tc>
                  <a:txBody>
                    <a:bodyPr/>
                    <a:lstStyle/>
                    <a:p>
                      <a:pPr algn="ctr"/>
                      <a:r>
                        <a:rPr lang="en-US" sz="1400" b="1" kern="1200" dirty="0">
                          <a:solidFill>
                            <a:schemeClr val="lt1"/>
                          </a:solidFill>
                          <a:effectLst/>
                          <a:latin typeface="+mn-lt"/>
                          <a:ea typeface="+mn-ea"/>
                          <a:cs typeface="+mn-cs"/>
                        </a:rPr>
                        <a:t>Basic parameters</a:t>
                      </a:r>
                      <a:endParaRPr lang="ru-RU" sz="1400" dirty="0"/>
                    </a:p>
                  </a:txBody>
                  <a:tcPr/>
                </a:tc>
                <a:tc>
                  <a:txBody>
                    <a:bodyPr/>
                    <a:lstStyle/>
                    <a:p>
                      <a:pPr algn="ctr"/>
                      <a:r>
                        <a:rPr lang="en-US" sz="1400" b="1" kern="1200" baseline="0" dirty="0">
                          <a:solidFill>
                            <a:schemeClr val="lt1"/>
                          </a:solidFill>
                          <a:effectLst/>
                          <a:latin typeface="+mn-lt"/>
                          <a:ea typeface="+mn-ea"/>
                          <a:cs typeface="+mn-cs"/>
                        </a:rPr>
                        <a:t>Specific features</a:t>
                      </a:r>
                      <a:endParaRPr lang="ru-RU" sz="1400" baseline="0" dirty="0"/>
                    </a:p>
                  </a:txBody>
                  <a:tcPr/>
                </a:tc>
                <a:extLst>
                  <a:ext uri="{0D108BD9-81ED-4DB2-BD59-A6C34878D82A}">
                    <a16:rowId xmlns:a16="http://schemas.microsoft.com/office/drawing/2014/main" val="776119235"/>
                  </a:ext>
                </a:extLst>
              </a:tr>
              <a:tr h="274566">
                <a:tc gridSpan="4">
                  <a:txBody>
                    <a:bodyPr/>
                    <a:lstStyle/>
                    <a:p>
                      <a:pPr algn="ctr"/>
                      <a:r>
                        <a:rPr lang="en-US" sz="1400" b="1" kern="1200" dirty="0">
                          <a:solidFill>
                            <a:schemeClr val="dk1"/>
                          </a:solidFill>
                          <a:effectLst/>
                          <a:latin typeface="+mn-lt"/>
                          <a:ea typeface="+mn-ea"/>
                          <a:cs typeface="+mn-cs"/>
                        </a:rPr>
                        <a:t>Neutron diffraction</a:t>
                      </a:r>
                      <a:endParaRPr lang="ru-RU" sz="1400" dirty="0"/>
                    </a:p>
                  </a:txBody>
                  <a:tcPr/>
                </a:tc>
                <a:tc hMerge="1">
                  <a:txBody>
                    <a:bodyPr/>
                    <a:lstStyle/>
                    <a:p>
                      <a:endParaRPr lang="ru-RU" dirty="0"/>
                    </a:p>
                  </a:txBody>
                  <a:tcPr/>
                </a:tc>
                <a:tc hMerge="1">
                  <a:txBody>
                    <a:bodyPr/>
                    <a:lstStyle/>
                    <a:p>
                      <a:endParaRPr lang="ru-RU"/>
                    </a:p>
                  </a:txBody>
                  <a:tcPr/>
                </a:tc>
                <a:tc hMerge="1">
                  <a:txBody>
                    <a:bodyPr/>
                    <a:lstStyle/>
                    <a:p>
                      <a:endParaRPr lang="ru-RU" dirty="0"/>
                    </a:p>
                  </a:txBody>
                  <a:tcPr/>
                </a:tc>
                <a:extLst>
                  <a:ext uri="{0D108BD9-81ED-4DB2-BD59-A6C34878D82A}">
                    <a16:rowId xmlns:a16="http://schemas.microsoft.com/office/drawing/2014/main" val="3285819689"/>
                  </a:ext>
                </a:extLst>
              </a:tr>
              <a:tr h="370840">
                <a:tc>
                  <a:txBody>
                    <a:bodyPr/>
                    <a:lstStyle/>
                    <a:p>
                      <a:pPr algn="ctr"/>
                      <a:r>
                        <a:rPr lang="en-US" sz="1400" b="1" kern="1200" dirty="0">
                          <a:solidFill>
                            <a:schemeClr val="dk1"/>
                          </a:solidFill>
                          <a:effectLst/>
                          <a:latin typeface="+mn-lt"/>
                          <a:ea typeface="+mn-ea"/>
                          <a:cs typeface="+mn-cs"/>
                        </a:rPr>
                        <a:t>HRFD</a:t>
                      </a:r>
                      <a:endParaRPr lang="ru-RU" sz="1400" b="1" dirty="0"/>
                    </a:p>
                  </a:txBody>
                  <a:tcPr/>
                </a:tc>
                <a:tc>
                  <a:txBody>
                    <a:bodyPr/>
                    <a:lstStyle/>
                    <a:p>
                      <a:pPr algn="just"/>
                      <a:r>
                        <a:rPr lang="en-US" sz="1100" dirty="0">
                          <a:effectLst/>
                        </a:rPr>
                        <a:t>Investigations of crystalline and magnetic structures of polycrystalline samples, as well as their microstructure under external influences</a:t>
                      </a:r>
                      <a:endParaRPr lang="ru-RU" sz="1100" dirty="0"/>
                    </a:p>
                  </a:txBody>
                  <a:tcPr/>
                </a:tc>
                <a:tc>
                  <a:txBody>
                    <a:bodyPr/>
                    <a:lstStyle/>
                    <a:p>
                      <a:pPr marL="177800" indent="-177800">
                        <a:lnSpc>
                          <a:spcPct val="100000"/>
                        </a:lnSpc>
                        <a:buAutoNum type="arabicParenR"/>
                      </a:pPr>
                      <a:r>
                        <a:rPr lang="en-US" sz="1100" b="1" kern="1200" dirty="0">
                          <a:solidFill>
                            <a:srgbClr val="FF0000"/>
                          </a:solidFill>
                          <a:effectLst/>
                          <a:latin typeface="+mn-lt"/>
                          <a:ea typeface="+mn-ea"/>
                          <a:cs typeface="+mn-cs"/>
                        </a:rPr>
                        <a:t>High resolution  mode</a:t>
                      </a:r>
                      <a:r>
                        <a:rPr lang="ru-RU"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  </a:t>
                      </a:r>
                      <a:r>
                        <a:rPr lang="en-US" sz="1100" kern="1200" dirty="0" err="1">
                          <a:solidFill>
                            <a:schemeClr val="tx1"/>
                          </a:solidFill>
                          <a:effectLst/>
                          <a:latin typeface="+mn-lt"/>
                          <a:ea typeface="+mn-ea"/>
                          <a:cs typeface="+mn-cs"/>
                        </a:rPr>
                        <a:t>d</a:t>
                      </a:r>
                      <a:r>
                        <a:rPr lang="en-US" sz="1100" kern="1200" baseline="-25000" dirty="0" err="1">
                          <a:solidFill>
                            <a:schemeClr val="tx1"/>
                          </a:solidFill>
                          <a:effectLst/>
                          <a:latin typeface="+mn-lt"/>
                          <a:ea typeface="+mn-ea"/>
                          <a:cs typeface="+mn-cs"/>
                        </a:rPr>
                        <a:t>hkl</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range</a:t>
                      </a:r>
                      <a:r>
                        <a:rPr lang="en-US" sz="1100" kern="1200" dirty="0">
                          <a:solidFill>
                            <a:schemeClr val="dk1"/>
                          </a:solidFill>
                          <a:effectLst/>
                          <a:latin typeface="+mn-lt"/>
                          <a:ea typeface="+mn-ea"/>
                          <a:cs typeface="+mn-cs"/>
                        </a:rPr>
                        <a:t> –</a:t>
                      </a:r>
                      <a:r>
                        <a:rPr lang="en-US" sz="1100" kern="1200" baseline="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0.4</a:t>
                      </a:r>
                      <a:r>
                        <a:rPr lang="en-US" sz="1100" kern="1200" dirty="0">
                          <a:solidFill>
                            <a:schemeClr val="dk1"/>
                          </a:solidFill>
                          <a:effectLst/>
                          <a:latin typeface="+mn-lt"/>
                          <a:ea typeface="+mn-ea"/>
                          <a:cs typeface="+mn-cs"/>
                        </a:rPr>
                        <a:t> - </a:t>
                      </a:r>
                      <a:r>
                        <a:rPr lang="ru-RU" sz="1100" kern="1200" dirty="0">
                          <a:solidFill>
                            <a:schemeClr val="dk1"/>
                          </a:solidFill>
                          <a:effectLst/>
                          <a:latin typeface="+mn-lt"/>
                          <a:ea typeface="+mn-ea"/>
                          <a:cs typeface="+mn-cs"/>
                        </a:rPr>
                        <a:t>5 Å, </a:t>
                      </a:r>
                      <a:br>
                        <a:rPr lang="en-US" sz="1100" kern="1200" dirty="0">
                          <a:solidFill>
                            <a:schemeClr val="dk1"/>
                          </a:solidFill>
                          <a:effectLst/>
                          <a:latin typeface="+mn-lt"/>
                          <a:ea typeface="+mn-ea"/>
                          <a:cs typeface="+mn-cs"/>
                        </a:rPr>
                      </a:br>
                      <a:r>
                        <a:rPr lang="en-US" sz="1100" kern="1200" dirty="0">
                          <a:solidFill>
                            <a:schemeClr val="dk1"/>
                          </a:solidFill>
                          <a:effectLst/>
                          <a:latin typeface="+mn-lt"/>
                          <a:ea typeface="+mn-ea"/>
                          <a:cs typeface="+mn-cs"/>
                        </a:rPr>
                        <a:t>resolution </a:t>
                      </a:r>
                      <a:r>
                        <a:rPr lang="ru-RU" sz="1100" b="1" kern="1200" dirty="0">
                          <a:solidFill>
                            <a:srgbClr val="FF0000"/>
                          </a:solidFill>
                          <a:effectLst/>
                          <a:latin typeface="+mn-lt"/>
                          <a:ea typeface="+mn-ea"/>
                          <a:cs typeface="+mn-cs"/>
                          <a:sym typeface="Symbol" panose="05050102010706020507" pitchFamily="18" charset="2"/>
                        </a:rPr>
                        <a:t></a:t>
                      </a:r>
                      <a:r>
                        <a:rPr lang="en-US" sz="1100" b="1" kern="1200" dirty="0" err="1">
                          <a:solidFill>
                            <a:srgbClr val="FF0000"/>
                          </a:solidFill>
                          <a:effectLst/>
                          <a:latin typeface="+mn-lt"/>
                          <a:ea typeface="+mn-ea"/>
                          <a:cs typeface="+mn-cs"/>
                        </a:rPr>
                        <a:t>d</a:t>
                      </a:r>
                      <a:r>
                        <a:rPr lang="en-US" sz="1100" b="1" kern="1200" baseline="-25000" dirty="0" err="1">
                          <a:solidFill>
                            <a:srgbClr val="FF0000"/>
                          </a:solidFill>
                          <a:effectLst/>
                          <a:latin typeface="+mn-lt"/>
                          <a:ea typeface="+mn-ea"/>
                          <a:cs typeface="+mn-cs"/>
                        </a:rPr>
                        <a:t>hkl</a:t>
                      </a:r>
                      <a:r>
                        <a:rPr lang="ru-RU" sz="1100" b="1" kern="1200" dirty="0">
                          <a:solidFill>
                            <a:srgbClr val="FF0000"/>
                          </a:solidFill>
                          <a:effectLst/>
                          <a:latin typeface="+mn-lt"/>
                          <a:ea typeface="+mn-ea"/>
                          <a:cs typeface="+mn-cs"/>
                        </a:rPr>
                        <a:t>/</a:t>
                      </a:r>
                      <a:r>
                        <a:rPr lang="en-US" sz="1100" b="1" kern="1200" dirty="0" err="1">
                          <a:solidFill>
                            <a:srgbClr val="FF0000"/>
                          </a:solidFill>
                          <a:effectLst/>
                          <a:latin typeface="+mn-lt"/>
                          <a:ea typeface="+mn-ea"/>
                          <a:cs typeface="+mn-cs"/>
                        </a:rPr>
                        <a:t>d</a:t>
                      </a:r>
                      <a:r>
                        <a:rPr lang="en-US" sz="1100" b="1" kern="1200" baseline="-25000" dirty="0" err="1">
                          <a:solidFill>
                            <a:srgbClr val="FF0000"/>
                          </a:solidFill>
                          <a:effectLst/>
                          <a:latin typeface="+mn-lt"/>
                          <a:ea typeface="+mn-ea"/>
                          <a:cs typeface="+mn-cs"/>
                        </a:rPr>
                        <a:t>hkl</a:t>
                      </a:r>
                      <a:r>
                        <a:rPr lang="en-US" sz="1100" b="1" kern="1200" dirty="0">
                          <a:solidFill>
                            <a:srgbClr val="FF0000"/>
                          </a:solidFill>
                          <a:effectLst/>
                          <a:latin typeface="+mn-lt"/>
                          <a:ea typeface="+mn-ea"/>
                          <a:cs typeface="+mn-cs"/>
                        </a:rPr>
                        <a:t> </a:t>
                      </a:r>
                      <a:r>
                        <a:rPr lang="en-US" sz="1100" b="1" kern="1200" dirty="0">
                          <a:solidFill>
                            <a:srgbClr val="FF0000"/>
                          </a:solidFill>
                          <a:effectLst/>
                          <a:latin typeface="+mn-lt"/>
                          <a:ea typeface="+mn-ea"/>
                          <a:cs typeface="+mn-cs"/>
                          <a:sym typeface="Symbol" panose="05050102010706020507" pitchFamily="18" charset="2"/>
                        </a:rPr>
                        <a:t> </a:t>
                      </a:r>
                      <a:r>
                        <a:rPr lang="ru-RU" sz="1100" b="1" kern="1200" dirty="0">
                          <a:solidFill>
                            <a:srgbClr val="FF0000"/>
                          </a:solidFill>
                          <a:effectLst/>
                          <a:latin typeface="+mn-lt"/>
                          <a:ea typeface="+mn-ea"/>
                          <a:cs typeface="+mn-cs"/>
                        </a:rPr>
                        <a:t>0.0015</a:t>
                      </a:r>
                    </a:p>
                    <a:p>
                      <a:pPr marL="177800" marR="0" lvl="0" indent="-177800" algn="l" defTabSz="914400" rtl="0" eaLnBrk="1" fontAlgn="auto" latinLnBrk="0" hangingPunct="1">
                        <a:lnSpc>
                          <a:spcPct val="100000"/>
                        </a:lnSpc>
                        <a:spcBef>
                          <a:spcPts val="0"/>
                        </a:spcBef>
                        <a:spcAft>
                          <a:spcPts val="0"/>
                        </a:spcAft>
                        <a:buClrTx/>
                        <a:buSzTx/>
                        <a:buFontTx/>
                        <a:buAutoNum type="arabicParenR"/>
                        <a:tabLst/>
                        <a:defRPr/>
                      </a:pPr>
                      <a:r>
                        <a:rPr lang="en-US" sz="1100" kern="1200" dirty="0">
                          <a:solidFill>
                            <a:schemeClr val="dk1"/>
                          </a:solidFill>
                          <a:effectLst/>
                          <a:latin typeface="+mn-lt"/>
                          <a:ea typeface="+mn-ea"/>
                          <a:cs typeface="+mn-cs"/>
                        </a:rPr>
                        <a:t>Medium resolution mode:</a:t>
                      </a:r>
                      <a:r>
                        <a:rPr lang="ru-RU" sz="1100" kern="1200" dirty="0">
                          <a:solidFill>
                            <a:schemeClr val="dk1"/>
                          </a:solidFill>
                          <a:effectLst/>
                          <a:latin typeface="+mn-lt"/>
                          <a:ea typeface="+mn-ea"/>
                          <a:cs typeface="+mn-cs"/>
                        </a:rPr>
                        <a:t> </a:t>
                      </a:r>
                      <a:r>
                        <a:rPr lang="en-US" sz="1100" kern="1200" dirty="0" err="1">
                          <a:solidFill>
                            <a:schemeClr val="tx1"/>
                          </a:solidFill>
                          <a:effectLst/>
                          <a:latin typeface="+mn-lt"/>
                          <a:ea typeface="+mn-ea"/>
                          <a:cs typeface="+mn-cs"/>
                        </a:rPr>
                        <a:t>d</a:t>
                      </a:r>
                      <a:r>
                        <a:rPr lang="en-US" sz="1100" kern="1200" baseline="-25000" dirty="0" err="1">
                          <a:solidFill>
                            <a:schemeClr val="tx1"/>
                          </a:solidFill>
                          <a:effectLst/>
                          <a:latin typeface="+mn-lt"/>
                          <a:ea typeface="+mn-ea"/>
                          <a:cs typeface="+mn-cs"/>
                        </a:rPr>
                        <a:t>hkl</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range – </a:t>
                      </a:r>
                      <a:r>
                        <a:rPr lang="ru-RU" sz="1100" kern="1200" dirty="0">
                          <a:solidFill>
                            <a:schemeClr val="dk1"/>
                          </a:solidFill>
                          <a:effectLst/>
                          <a:latin typeface="+mn-lt"/>
                          <a:ea typeface="+mn-ea"/>
                          <a:cs typeface="+mn-cs"/>
                        </a:rPr>
                        <a:t>0.</a:t>
                      </a:r>
                      <a:r>
                        <a:rPr lang="en-US" sz="1100" kern="1200" dirty="0">
                          <a:solidFill>
                            <a:schemeClr val="dk1"/>
                          </a:solidFill>
                          <a:effectLst/>
                          <a:latin typeface="+mn-lt"/>
                          <a:ea typeface="+mn-ea"/>
                          <a:cs typeface="+mn-cs"/>
                        </a:rPr>
                        <a:t>5 - 14</a:t>
                      </a:r>
                      <a:r>
                        <a:rPr lang="ru-RU" sz="1100" kern="1200" dirty="0">
                          <a:solidFill>
                            <a:schemeClr val="dk1"/>
                          </a:solidFill>
                          <a:effectLst/>
                          <a:latin typeface="+mn-lt"/>
                          <a:ea typeface="+mn-ea"/>
                          <a:cs typeface="+mn-cs"/>
                        </a:rPr>
                        <a:t> Å, </a:t>
                      </a:r>
                      <a:br>
                        <a:rPr lang="en-US" sz="1100" kern="1200" dirty="0">
                          <a:solidFill>
                            <a:schemeClr val="dk1"/>
                          </a:solidFill>
                          <a:effectLst/>
                          <a:latin typeface="+mn-lt"/>
                          <a:ea typeface="+mn-ea"/>
                          <a:cs typeface="+mn-cs"/>
                        </a:rPr>
                      </a:br>
                      <a:r>
                        <a:rPr lang="en-US" sz="1100" kern="1200" dirty="0">
                          <a:solidFill>
                            <a:schemeClr val="dk1"/>
                          </a:solidFill>
                          <a:effectLst/>
                          <a:latin typeface="+mn-lt"/>
                          <a:ea typeface="+mn-ea"/>
                          <a:cs typeface="+mn-cs"/>
                        </a:rPr>
                        <a:t>resolution </a:t>
                      </a:r>
                      <a:r>
                        <a:rPr lang="ru-RU" sz="1100" kern="1200" dirty="0">
                          <a:solidFill>
                            <a:schemeClr val="dk1"/>
                          </a:solidFill>
                          <a:effectLst/>
                          <a:latin typeface="+mn-lt"/>
                          <a:ea typeface="+mn-ea"/>
                          <a:cs typeface="+mn-cs"/>
                          <a:sym typeface="Symbol" panose="05050102010706020507" pitchFamily="18" charset="2"/>
                        </a:rPr>
                        <a:t></a:t>
                      </a:r>
                      <a:r>
                        <a:rPr lang="en-US" sz="1100" kern="1200" dirty="0" err="1">
                          <a:solidFill>
                            <a:schemeClr val="dk1"/>
                          </a:solidFill>
                          <a:effectLst/>
                          <a:latin typeface="+mn-lt"/>
                          <a:ea typeface="+mn-ea"/>
                          <a:cs typeface="+mn-cs"/>
                        </a:rPr>
                        <a:t>d</a:t>
                      </a:r>
                      <a:r>
                        <a:rPr lang="en-US" sz="1100" kern="1200" baseline="-25000" dirty="0" err="1">
                          <a:solidFill>
                            <a:schemeClr val="dk1"/>
                          </a:solidFill>
                          <a:effectLst/>
                          <a:latin typeface="+mn-lt"/>
                          <a:ea typeface="+mn-ea"/>
                          <a:cs typeface="+mn-cs"/>
                        </a:rPr>
                        <a:t>hkl</a:t>
                      </a:r>
                      <a:r>
                        <a:rPr lang="ru-RU" sz="1100" kern="1200" dirty="0">
                          <a:solidFill>
                            <a:schemeClr val="dk1"/>
                          </a:solidFill>
                          <a:effectLst/>
                          <a:latin typeface="+mn-lt"/>
                          <a:ea typeface="+mn-ea"/>
                          <a:cs typeface="+mn-cs"/>
                        </a:rPr>
                        <a:t>/</a:t>
                      </a:r>
                      <a:r>
                        <a:rPr lang="en-US" sz="1100" kern="1200" dirty="0" err="1">
                          <a:solidFill>
                            <a:schemeClr val="dk1"/>
                          </a:solidFill>
                          <a:effectLst/>
                          <a:latin typeface="+mn-lt"/>
                          <a:ea typeface="+mn-ea"/>
                          <a:cs typeface="+mn-cs"/>
                        </a:rPr>
                        <a:t>d</a:t>
                      </a:r>
                      <a:r>
                        <a:rPr lang="en-US" sz="1100" kern="1200" baseline="-25000" dirty="0" err="1">
                          <a:solidFill>
                            <a:schemeClr val="dk1"/>
                          </a:solidFill>
                          <a:effectLst/>
                          <a:latin typeface="+mn-lt"/>
                          <a:ea typeface="+mn-ea"/>
                          <a:cs typeface="+mn-cs"/>
                        </a:rPr>
                        <a:t>hkl</a:t>
                      </a:r>
                      <a:r>
                        <a:rPr lang="en-US"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sym typeface="Symbol" panose="05050102010706020507" pitchFamily="18" charset="2"/>
                        </a:rPr>
                        <a:t> </a:t>
                      </a:r>
                      <a:r>
                        <a:rPr lang="ru-RU" sz="1100" kern="1200" dirty="0">
                          <a:solidFill>
                            <a:schemeClr val="dk1"/>
                          </a:solidFill>
                          <a:effectLst/>
                          <a:latin typeface="+mn-lt"/>
                          <a:ea typeface="+mn-ea"/>
                          <a:cs typeface="+mn-cs"/>
                        </a:rPr>
                        <a:t>0.</a:t>
                      </a:r>
                      <a:r>
                        <a:rPr lang="en-US" sz="1100" kern="1200" baseline="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015</a:t>
                      </a:r>
                      <a:endParaRPr lang="en-US" sz="1100" kern="1200" dirty="0">
                        <a:solidFill>
                          <a:schemeClr val="dk1"/>
                        </a:solidFill>
                        <a:effectLst/>
                        <a:latin typeface="+mn-lt"/>
                        <a:ea typeface="+mn-ea"/>
                        <a:cs typeface="+mn-cs"/>
                      </a:endParaRPr>
                    </a:p>
                    <a:p>
                      <a:pPr marL="0" indent="0">
                        <a:buNone/>
                      </a:pPr>
                      <a:r>
                        <a:rPr lang="en-US" sz="1100" kern="1200" dirty="0">
                          <a:solidFill>
                            <a:schemeClr val="dk1"/>
                          </a:solidFill>
                          <a:effectLst/>
                          <a:latin typeface="+mn-lt"/>
                          <a:ea typeface="+mn-ea"/>
                          <a:cs typeface="+mn-cs"/>
                        </a:rPr>
                        <a:t>Temperature range</a:t>
                      </a:r>
                      <a:r>
                        <a:rPr lang="ru-RU" sz="1100" kern="1200" dirty="0">
                          <a:solidFill>
                            <a:schemeClr val="dk1"/>
                          </a:solidFill>
                          <a:effectLst/>
                          <a:latin typeface="+mn-lt"/>
                          <a:ea typeface="+mn-ea"/>
                          <a:cs typeface="+mn-cs"/>
                        </a:rPr>
                        <a:t>: 5</a:t>
                      </a:r>
                      <a:r>
                        <a:rPr lang="en-US" sz="1100" kern="1200" dirty="0">
                          <a:solidFill>
                            <a:schemeClr val="dk1"/>
                          </a:solidFill>
                          <a:effectLst/>
                          <a:latin typeface="+mn-lt"/>
                          <a:ea typeface="+mn-ea"/>
                          <a:cs typeface="+mn-cs"/>
                        </a:rPr>
                        <a:t> -</a:t>
                      </a:r>
                      <a:r>
                        <a:rPr lang="en-US" sz="1100" kern="1200" baseline="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1350 К</a:t>
                      </a:r>
                    </a:p>
                  </a:txBody>
                  <a:tcPr/>
                </a:tc>
                <a:tc>
                  <a:txBody>
                    <a:bodyPr/>
                    <a:lstStyle/>
                    <a:p>
                      <a:r>
                        <a:rPr lang="en-US" sz="1100" kern="1200" dirty="0">
                          <a:solidFill>
                            <a:schemeClr val="dk1"/>
                          </a:solidFill>
                          <a:effectLst/>
                          <a:latin typeface="+mn-lt"/>
                          <a:ea typeface="+mn-ea"/>
                          <a:cs typeface="+mn-cs"/>
                        </a:rPr>
                        <a:t>Sample volume</a:t>
                      </a:r>
                      <a:r>
                        <a:rPr lang="ru-RU" sz="1100" kern="1200" dirty="0">
                          <a:solidFill>
                            <a:schemeClr val="dk1"/>
                          </a:solidFill>
                          <a:effectLst/>
                          <a:latin typeface="+mn-lt"/>
                          <a:ea typeface="+mn-ea"/>
                          <a:cs typeface="+mn-cs"/>
                        </a:rPr>
                        <a:t>: 0.1÷4 </a:t>
                      </a:r>
                      <a:r>
                        <a:rPr lang="en-US" sz="1100" kern="1200" dirty="0">
                          <a:solidFill>
                            <a:schemeClr val="dk1"/>
                          </a:solidFill>
                          <a:effectLst/>
                          <a:latin typeface="+mn-lt"/>
                          <a:ea typeface="+mn-ea"/>
                          <a:cs typeface="+mn-cs"/>
                        </a:rPr>
                        <a:t>cm</a:t>
                      </a:r>
                      <a:r>
                        <a:rPr lang="ru-RU" sz="1100" kern="1200" baseline="30000" dirty="0">
                          <a:solidFill>
                            <a:schemeClr val="dk1"/>
                          </a:solidFill>
                          <a:effectLst/>
                          <a:latin typeface="+mn-lt"/>
                          <a:ea typeface="+mn-ea"/>
                          <a:cs typeface="+mn-cs"/>
                        </a:rPr>
                        <a:t>3</a:t>
                      </a:r>
                      <a:r>
                        <a:rPr lang="ru-RU" sz="1100" kern="1200" dirty="0">
                          <a:solidFill>
                            <a:schemeClr val="dk1"/>
                          </a:solidFill>
                          <a:effectLst/>
                          <a:latin typeface="+mn-lt"/>
                          <a:ea typeface="+mn-ea"/>
                          <a:cs typeface="+mn-cs"/>
                        </a:rPr>
                        <a:t> </a:t>
                      </a:r>
                      <a:endParaRPr lang="ru-RU" sz="1100" dirty="0"/>
                    </a:p>
                  </a:txBody>
                  <a:tcPr/>
                </a:tc>
                <a:extLst>
                  <a:ext uri="{0D108BD9-81ED-4DB2-BD59-A6C34878D82A}">
                    <a16:rowId xmlns:a16="http://schemas.microsoft.com/office/drawing/2014/main" val="3072773746"/>
                  </a:ext>
                </a:extLst>
              </a:tr>
              <a:tr h="370840">
                <a:tc>
                  <a:txBody>
                    <a:bodyPr/>
                    <a:lstStyle/>
                    <a:p>
                      <a:pPr algn="ctr"/>
                      <a:r>
                        <a:rPr lang="en-US" sz="1400" b="1" kern="1200" dirty="0">
                          <a:solidFill>
                            <a:schemeClr val="dk1"/>
                          </a:solidFill>
                          <a:effectLst/>
                          <a:latin typeface="+mn-lt"/>
                          <a:ea typeface="+mn-ea"/>
                          <a:cs typeface="+mn-cs"/>
                        </a:rPr>
                        <a:t>RTD</a:t>
                      </a:r>
                      <a:endParaRPr lang="ru-RU" sz="1400" b="1" dirty="0"/>
                    </a:p>
                  </a:txBody>
                  <a:tcPr/>
                </a:tc>
                <a:tc>
                  <a:txBody>
                    <a:bodyPr/>
                    <a:lstStyle/>
                    <a:p>
                      <a:r>
                        <a:rPr lang="en-US" sz="1100" kern="1200" dirty="0">
                          <a:solidFill>
                            <a:schemeClr val="dk1"/>
                          </a:solidFill>
                          <a:effectLst/>
                          <a:latin typeface="+mn-lt"/>
                          <a:ea typeface="+mn-ea"/>
                          <a:cs typeface="+mn-cs"/>
                        </a:rPr>
                        <a:t>Analysis of crystalline and magnetic structures of materials, investigation of biological samples, kinetics of chemical reactions, structural and magnetic phase transitions </a:t>
                      </a:r>
                      <a:r>
                        <a:rPr lang="en-US" sz="1100" b="1" kern="1200" dirty="0">
                          <a:solidFill>
                            <a:srgbClr val="FF0000"/>
                          </a:solidFill>
                          <a:effectLst/>
                          <a:latin typeface="+mn-lt"/>
                          <a:ea typeface="+mn-ea"/>
                          <a:cs typeface="+mn-cs"/>
                        </a:rPr>
                        <a:t>in real time mode</a:t>
                      </a:r>
                      <a:r>
                        <a:rPr lang="en-US" sz="1100" kern="1200" dirty="0">
                          <a:solidFill>
                            <a:schemeClr val="dk1"/>
                          </a:solidFill>
                          <a:effectLst/>
                          <a:latin typeface="+mn-lt"/>
                          <a:ea typeface="+mn-ea"/>
                          <a:cs typeface="+mn-cs"/>
                        </a:rPr>
                        <a:t>, diffuse scattering in defective crystals</a:t>
                      </a:r>
                      <a:endParaRPr lang="ru-RU" sz="1100" dirty="0"/>
                    </a:p>
                  </a:txBody>
                  <a:tcPr/>
                </a:tc>
                <a:tc>
                  <a:txBody>
                    <a:bodyPr/>
                    <a:lstStyle/>
                    <a:p>
                      <a:r>
                        <a:rPr lang="en-US" sz="1100" kern="1200" dirty="0" err="1">
                          <a:solidFill>
                            <a:schemeClr val="tx1"/>
                          </a:solidFill>
                          <a:effectLst/>
                          <a:latin typeface="+mn-lt"/>
                          <a:ea typeface="+mn-ea"/>
                          <a:cs typeface="+mn-cs"/>
                        </a:rPr>
                        <a:t>d</a:t>
                      </a:r>
                      <a:r>
                        <a:rPr lang="en-US" sz="1100" kern="1200" baseline="-25000" dirty="0" err="1">
                          <a:solidFill>
                            <a:schemeClr val="tx1"/>
                          </a:solidFill>
                          <a:effectLst/>
                          <a:latin typeface="+mn-lt"/>
                          <a:ea typeface="+mn-ea"/>
                          <a:cs typeface="+mn-cs"/>
                        </a:rPr>
                        <a:t>hkl</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range: </a:t>
                      </a:r>
                      <a:r>
                        <a:rPr lang="ru-RU" sz="1100" kern="1200" dirty="0">
                          <a:solidFill>
                            <a:schemeClr val="dk1"/>
                          </a:solidFill>
                          <a:effectLst/>
                          <a:latin typeface="+mn-lt"/>
                          <a:ea typeface="+mn-ea"/>
                          <a:cs typeface="+mn-cs"/>
                        </a:rPr>
                        <a:t>0.6 – 30 Å, </a:t>
                      </a:r>
                      <a:r>
                        <a:rPr lang="en-US" sz="1100" kern="1200" dirty="0">
                          <a:solidFill>
                            <a:schemeClr val="dk1"/>
                          </a:solidFill>
                          <a:effectLst/>
                          <a:latin typeface="+mn-lt"/>
                          <a:ea typeface="+mn-ea"/>
                          <a:cs typeface="+mn-cs"/>
                        </a:rPr>
                        <a:t>resolution </a:t>
                      </a:r>
                      <a:r>
                        <a:rPr lang="ru-RU" sz="1100" kern="1200" dirty="0">
                          <a:solidFill>
                            <a:schemeClr val="dk1"/>
                          </a:solidFill>
                          <a:effectLst/>
                          <a:latin typeface="+mn-lt"/>
                          <a:ea typeface="+mn-ea"/>
                          <a:cs typeface="+mn-cs"/>
                          <a:sym typeface="Symbol" panose="05050102010706020507" pitchFamily="18" charset="2"/>
                        </a:rPr>
                        <a:t></a:t>
                      </a:r>
                      <a:r>
                        <a:rPr lang="en-US" sz="1100" kern="1200" dirty="0" err="1">
                          <a:solidFill>
                            <a:schemeClr val="dk1"/>
                          </a:solidFill>
                          <a:effectLst/>
                          <a:latin typeface="+mn-lt"/>
                          <a:ea typeface="+mn-ea"/>
                          <a:cs typeface="+mn-cs"/>
                        </a:rPr>
                        <a:t>d</a:t>
                      </a:r>
                      <a:r>
                        <a:rPr lang="en-US" sz="1100" kern="1200" baseline="-25000" dirty="0" err="1">
                          <a:solidFill>
                            <a:schemeClr val="dk1"/>
                          </a:solidFill>
                          <a:effectLst/>
                          <a:latin typeface="+mn-lt"/>
                          <a:ea typeface="+mn-ea"/>
                          <a:cs typeface="+mn-cs"/>
                        </a:rPr>
                        <a:t>hkl</a:t>
                      </a:r>
                      <a:r>
                        <a:rPr lang="ru-RU" sz="1100" kern="1200" dirty="0">
                          <a:solidFill>
                            <a:schemeClr val="dk1"/>
                          </a:solidFill>
                          <a:effectLst/>
                          <a:latin typeface="+mn-lt"/>
                          <a:ea typeface="+mn-ea"/>
                          <a:cs typeface="+mn-cs"/>
                        </a:rPr>
                        <a:t>/</a:t>
                      </a:r>
                      <a:r>
                        <a:rPr lang="en-US" sz="1100" kern="1200" dirty="0" err="1">
                          <a:solidFill>
                            <a:schemeClr val="dk1"/>
                          </a:solidFill>
                          <a:effectLst/>
                          <a:latin typeface="+mn-lt"/>
                          <a:ea typeface="+mn-ea"/>
                          <a:cs typeface="+mn-cs"/>
                        </a:rPr>
                        <a:t>d</a:t>
                      </a:r>
                      <a:r>
                        <a:rPr lang="en-US" sz="1100" kern="1200" baseline="-25000" dirty="0" err="1">
                          <a:solidFill>
                            <a:schemeClr val="dk1"/>
                          </a:solidFill>
                          <a:effectLst/>
                          <a:latin typeface="+mn-lt"/>
                          <a:ea typeface="+mn-ea"/>
                          <a:cs typeface="+mn-cs"/>
                        </a:rPr>
                        <a:t>hkl</a:t>
                      </a:r>
                      <a:r>
                        <a:rPr lang="en-US"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sym typeface="Symbol" panose="05050102010706020507" pitchFamily="18" charset="2"/>
                        </a:rPr>
                        <a:t></a:t>
                      </a:r>
                      <a:r>
                        <a:rPr lang="ru-RU" sz="1100" kern="1200" dirty="0">
                          <a:solidFill>
                            <a:schemeClr val="dk1"/>
                          </a:solidFill>
                          <a:effectLst/>
                          <a:latin typeface="+mn-lt"/>
                          <a:ea typeface="+mn-ea"/>
                          <a:cs typeface="+mn-cs"/>
                        </a:rPr>
                        <a:t> 0.01</a:t>
                      </a:r>
                    </a:p>
                    <a:p>
                      <a:r>
                        <a:rPr lang="en-US" sz="1100" kern="1200" dirty="0">
                          <a:solidFill>
                            <a:schemeClr val="dk1"/>
                          </a:solidFill>
                          <a:effectLst/>
                          <a:latin typeface="+mn-lt"/>
                          <a:ea typeface="+mn-ea"/>
                          <a:cs typeface="+mn-cs"/>
                        </a:rPr>
                        <a:t>Temperature range</a:t>
                      </a:r>
                      <a:r>
                        <a:rPr lang="ru-RU"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2.5 -</a:t>
                      </a:r>
                      <a:r>
                        <a:rPr lang="en-US" sz="1100" kern="1200" baseline="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1400 К</a:t>
                      </a:r>
                      <a:endParaRPr lang="ru-RU" sz="1100" dirty="0"/>
                    </a:p>
                  </a:txBody>
                  <a:tcPr/>
                </a:tc>
                <a:tc>
                  <a:txBody>
                    <a:bodyPr/>
                    <a:lstStyle/>
                    <a:p>
                      <a:r>
                        <a:rPr lang="en-US" sz="1100" kern="1200" dirty="0">
                          <a:solidFill>
                            <a:schemeClr val="dk1"/>
                          </a:solidFill>
                          <a:effectLst/>
                          <a:latin typeface="+mn-lt"/>
                          <a:ea typeface="+mn-ea"/>
                          <a:cs typeface="+mn-cs"/>
                        </a:rPr>
                        <a:t>Minimum sample volume: </a:t>
                      </a:r>
                      <a:r>
                        <a:rPr lang="en-US" sz="1100" kern="1200" dirty="0" err="1">
                          <a:solidFill>
                            <a:schemeClr val="dk1"/>
                          </a:solidFill>
                          <a:effectLst/>
                          <a:latin typeface="+mn-lt"/>
                          <a:ea typeface="+mn-ea"/>
                          <a:cs typeface="+mn-cs"/>
                        </a:rPr>
                        <a:t>polycrystal</a:t>
                      </a:r>
                      <a:r>
                        <a:rPr lang="en-US" sz="1100" kern="1200" dirty="0">
                          <a:solidFill>
                            <a:schemeClr val="dk1"/>
                          </a:solidFill>
                          <a:effectLst/>
                          <a:latin typeface="+mn-lt"/>
                          <a:ea typeface="+mn-ea"/>
                          <a:cs typeface="+mn-cs"/>
                        </a:rPr>
                        <a:t> – 0.3 cm</a:t>
                      </a:r>
                      <a:r>
                        <a:rPr lang="ru-RU" sz="1100" kern="1200" baseline="30000" dirty="0">
                          <a:solidFill>
                            <a:schemeClr val="dk1"/>
                          </a:solidFill>
                          <a:effectLst/>
                          <a:latin typeface="+mn-lt"/>
                          <a:ea typeface="+mn-ea"/>
                          <a:cs typeface="+mn-cs"/>
                        </a:rPr>
                        <a:t>3</a:t>
                      </a:r>
                      <a:r>
                        <a:rPr lang="en-US" sz="1100" kern="1200" dirty="0">
                          <a:solidFill>
                            <a:schemeClr val="dk1"/>
                          </a:solidFill>
                          <a:effectLst/>
                          <a:latin typeface="+mn-lt"/>
                          <a:ea typeface="+mn-ea"/>
                          <a:cs typeface="+mn-cs"/>
                        </a:rPr>
                        <a:t>, single</a:t>
                      </a:r>
                      <a:r>
                        <a:rPr lang="en-US" sz="1100" kern="1200" baseline="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crystal – 0.1 mm</a:t>
                      </a:r>
                      <a:r>
                        <a:rPr lang="ru-RU" sz="1100" kern="1200" baseline="30000" dirty="0">
                          <a:solidFill>
                            <a:schemeClr val="dk1"/>
                          </a:solidFill>
                          <a:effectLst/>
                          <a:latin typeface="+mn-lt"/>
                          <a:ea typeface="+mn-ea"/>
                          <a:cs typeface="+mn-cs"/>
                        </a:rPr>
                        <a:t>3</a:t>
                      </a:r>
                      <a:r>
                        <a:rPr lang="en-US" sz="1100" kern="1200" dirty="0">
                          <a:solidFill>
                            <a:schemeClr val="dk1"/>
                          </a:solidFill>
                          <a:effectLst/>
                          <a:latin typeface="+mn-lt"/>
                          <a:ea typeface="+mn-ea"/>
                          <a:cs typeface="+mn-cs"/>
                        </a:rPr>
                        <a:t>. </a:t>
                      </a:r>
                    </a:p>
                    <a:p>
                      <a:r>
                        <a:rPr lang="en-US" sz="1100" kern="1200" dirty="0">
                          <a:solidFill>
                            <a:schemeClr val="tx1"/>
                          </a:solidFill>
                          <a:effectLst/>
                          <a:latin typeface="+mn-lt"/>
                          <a:ea typeface="+mn-ea"/>
                          <a:cs typeface="+mn-cs"/>
                        </a:rPr>
                        <a:t>Characteristic spectrum measurement time </a:t>
                      </a:r>
                      <a:r>
                        <a:rPr lang="en-US" sz="1100" kern="1200" dirty="0">
                          <a:solidFill>
                            <a:schemeClr val="dk1"/>
                          </a:solidFill>
                          <a:effectLst/>
                          <a:latin typeface="+mn-lt"/>
                          <a:ea typeface="+mn-ea"/>
                          <a:cs typeface="+mn-cs"/>
                        </a:rPr>
                        <a:t>in real time mode –  </a:t>
                      </a:r>
                      <a:r>
                        <a:rPr lang="en-US" sz="1100" b="1" kern="1200" dirty="0">
                          <a:solidFill>
                            <a:srgbClr val="FF0000"/>
                          </a:solidFill>
                          <a:effectLst/>
                          <a:latin typeface="+mn-lt"/>
                          <a:ea typeface="+mn-ea"/>
                          <a:cs typeface="+mn-cs"/>
                        </a:rPr>
                        <a:t>from 1</a:t>
                      </a:r>
                      <a:r>
                        <a:rPr lang="en-US" sz="1100" b="1" kern="1200" baseline="0" dirty="0">
                          <a:solidFill>
                            <a:srgbClr val="FF0000"/>
                          </a:solidFill>
                          <a:effectLst/>
                          <a:latin typeface="+mn-lt"/>
                          <a:ea typeface="+mn-ea"/>
                          <a:cs typeface="+mn-cs"/>
                        </a:rPr>
                        <a:t> </a:t>
                      </a:r>
                      <a:r>
                        <a:rPr lang="en-US" sz="1100" b="1" kern="1200" dirty="0">
                          <a:solidFill>
                            <a:srgbClr val="FF0000"/>
                          </a:solidFill>
                          <a:effectLst/>
                          <a:latin typeface="+mn-lt"/>
                          <a:ea typeface="+mn-ea"/>
                          <a:cs typeface="+mn-cs"/>
                        </a:rPr>
                        <a:t>s to 10 min</a:t>
                      </a:r>
                      <a:r>
                        <a:rPr lang="en-US" sz="1100" kern="1200" dirty="0">
                          <a:solidFill>
                            <a:schemeClr val="dk1"/>
                          </a:solidFill>
                          <a:effectLst/>
                          <a:latin typeface="+mn-lt"/>
                          <a:ea typeface="+mn-ea"/>
                          <a:cs typeface="+mn-cs"/>
                        </a:rPr>
                        <a:t> (depending on sample volume)</a:t>
                      </a:r>
                      <a:endParaRPr lang="ru-RU" sz="1100" kern="1200" dirty="0">
                        <a:solidFill>
                          <a:schemeClr val="dk1"/>
                        </a:solidFill>
                        <a:effectLst/>
                        <a:latin typeface="+mn-lt"/>
                        <a:ea typeface="+mn-ea"/>
                        <a:cs typeface="+mn-cs"/>
                      </a:endParaRPr>
                    </a:p>
                  </a:txBody>
                  <a:tcPr/>
                </a:tc>
                <a:extLst>
                  <a:ext uri="{0D108BD9-81ED-4DB2-BD59-A6C34878D82A}">
                    <a16:rowId xmlns:a16="http://schemas.microsoft.com/office/drawing/2014/main" val="3003201270"/>
                  </a:ext>
                </a:extLst>
              </a:tr>
              <a:tr h="370840">
                <a:tc>
                  <a:txBody>
                    <a:bodyPr/>
                    <a:lstStyle/>
                    <a:p>
                      <a:pPr algn="ctr"/>
                      <a:r>
                        <a:rPr lang="en-US" sz="1400" b="1" kern="1200" dirty="0">
                          <a:solidFill>
                            <a:schemeClr val="dk1"/>
                          </a:solidFill>
                          <a:effectLst/>
                          <a:latin typeface="+mn-lt"/>
                          <a:ea typeface="+mn-ea"/>
                          <a:cs typeface="+mn-cs"/>
                        </a:rPr>
                        <a:t>DN</a:t>
                      </a:r>
                      <a:r>
                        <a:rPr lang="ru-RU" sz="1400" b="1" kern="1200" dirty="0">
                          <a:solidFill>
                            <a:schemeClr val="dk1"/>
                          </a:solidFill>
                          <a:effectLst/>
                          <a:latin typeface="+mn-lt"/>
                          <a:ea typeface="+mn-ea"/>
                          <a:cs typeface="+mn-cs"/>
                        </a:rPr>
                        <a:t>-6</a:t>
                      </a:r>
                      <a:endParaRPr lang="ru-RU" sz="1400" b="1" dirty="0"/>
                    </a:p>
                  </a:txBody>
                  <a:tcPr/>
                </a:tc>
                <a:tc>
                  <a:txBody>
                    <a:bodyPr/>
                    <a:lstStyle/>
                    <a:p>
                      <a:r>
                        <a:rPr lang="en-US" sz="1100" kern="1200" dirty="0">
                          <a:solidFill>
                            <a:schemeClr val="dk1"/>
                          </a:solidFill>
                          <a:effectLst/>
                          <a:latin typeface="+mn-lt"/>
                          <a:ea typeface="+mn-ea"/>
                          <a:cs typeface="+mn-cs"/>
                        </a:rPr>
                        <a:t>Determination of parameters of atomic and magnetic structure of functional materials </a:t>
                      </a:r>
                      <a:r>
                        <a:rPr lang="en-US" sz="1100" b="1" kern="1200" dirty="0">
                          <a:solidFill>
                            <a:srgbClr val="FF0000"/>
                          </a:solidFill>
                          <a:effectLst/>
                          <a:latin typeface="+mn-lt"/>
                          <a:ea typeface="+mn-ea"/>
                          <a:cs typeface="+mn-cs"/>
                        </a:rPr>
                        <a:t>under ultra-high pressures and low temperatures</a:t>
                      </a:r>
                      <a:endParaRPr lang="ru-RU"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err="1">
                          <a:solidFill>
                            <a:schemeClr val="tx1"/>
                          </a:solidFill>
                          <a:effectLst/>
                          <a:latin typeface="+mn-lt"/>
                          <a:ea typeface="+mn-ea"/>
                          <a:cs typeface="+mn-cs"/>
                        </a:rPr>
                        <a:t>d</a:t>
                      </a:r>
                      <a:r>
                        <a:rPr lang="en-US" sz="1100" kern="1200" baseline="-25000" dirty="0" err="1">
                          <a:solidFill>
                            <a:schemeClr val="tx1"/>
                          </a:solidFill>
                          <a:effectLst/>
                          <a:latin typeface="+mn-lt"/>
                          <a:ea typeface="+mn-ea"/>
                          <a:cs typeface="+mn-cs"/>
                        </a:rPr>
                        <a:t>hkl</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range: </a:t>
                      </a:r>
                      <a:r>
                        <a:rPr lang="ru-RU" sz="1100" kern="1200" dirty="0">
                          <a:solidFill>
                            <a:schemeClr val="dk1"/>
                          </a:solidFill>
                          <a:effectLst/>
                          <a:latin typeface="+mn-lt"/>
                          <a:ea typeface="+mn-ea"/>
                          <a:cs typeface="+mn-cs"/>
                        </a:rPr>
                        <a:t>1.0 – 12 Å, </a:t>
                      </a:r>
                      <a:r>
                        <a:rPr lang="en-US" sz="1100" kern="1200" dirty="0">
                          <a:solidFill>
                            <a:schemeClr val="dk1"/>
                          </a:solidFill>
                          <a:effectLst/>
                          <a:latin typeface="+mn-lt"/>
                          <a:ea typeface="+mn-ea"/>
                          <a:cs typeface="+mn-cs"/>
                        </a:rPr>
                        <a:t>resolution </a:t>
                      </a:r>
                      <a:r>
                        <a:rPr lang="ru-RU" sz="1100" kern="1200" dirty="0">
                          <a:solidFill>
                            <a:schemeClr val="dk1"/>
                          </a:solidFill>
                          <a:effectLst/>
                          <a:latin typeface="+mn-lt"/>
                          <a:ea typeface="+mn-ea"/>
                          <a:cs typeface="+mn-cs"/>
                          <a:sym typeface="Symbol" panose="05050102010706020507" pitchFamily="18" charset="2"/>
                        </a:rPr>
                        <a:t></a:t>
                      </a:r>
                      <a:r>
                        <a:rPr lang="en-US" sz="1100" kern="1200" dirty="0" err="1">
                          <a:solidFill>
                            <a:schemeClr val="dk1"/>
                          </a:solidFill>
                          <a:effectLst/>
                          <a:latin typeface="+mn-lt"/>
                          <a:ea typeface="+mn-ea"/>
                          <a:cs typeface="+mn-cs"/>
                        </a:rPr>
                        <a:t>d</a:t>
                      </a:r>
                      <a:r>
                        <a:rPr lang="en-US" sz="1100" kern="1200" baseline="-25000" dirty="0" err="1">
                          <a:solidFill>
                            <a:schemeClr val="dk1"/>
                          </a:solidFill>
                          <a:effectLst/>
                          <a:latin typeface="+mn-lt"/>
                          <a:ea typeface="+mn-ea"/>
                          <a:cs typeface="+mn-cs"/>
                        </a:rPr>
                        <a:t>hkl</a:t>
                      </a:r>
                      <a:r>
                        <a:rPr lang="ru-RU" sz="1100" kern="1200" dirty="0">
                          <a:solidFill>
                            <a:schemeClr val="dk1"/>
                          </a:solidFill>
                          <a:effectLst/>
                          <a:latin typeface="+mn-lt"/>
                          <a:ea typeface="+mn-ea"/>
                          <a:cs typeface="+mn-cs"/>
                        </a:rPr>
                        <a:t>/</a:t>
                      </a:r>
                      <a:r>
                        <a:rPr lang="en-US" sz="1100" kern="1200" dirty="0" err="1">
                          <a:solidFill>
                            <a:schemeClr val="dk1"/>
                          </a:solidFill>
                          <a:effectLst/>
                          <a:latin typeface="+mn-lt"/>
                          <a:ea typeface="+mn-ea"/>
                          <a:cs typeface="+mn-cs"/>
                        </a:rPr>
                        <a:t>d</a:t>
                      </a:r>
                      <a:r>
                        <a:rPr lang="en-US" sz="1100" kern="1200" baseline="-25000" dirty="0" err="1">
                          <a:solidFill>
                            <a:schemeClr val="dk1"/>
                          </a:solidFill>
                          <a:effectLst/>
                          <a:latin typeface="+mn-lt"/>
                          <a:ea typeface="+mn-ea"/>
                          <a:cs typeface="+mn-cs"/>
                        </a:rPr>
                        <a:t>hkl</a:t>
                      </a:r>
                      <a:r>
                        <a:rPr lang="en-US"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sym typeface="Symbol" panose="05050102010706020507" pitchFamily="18" charset="2"/>
                        </a:rPr>
                        <a:t></a:t>
                      </a:r>
                      <a:r>
                        <a:rPr lang="ru-RU" sz="1100" kern="1200" dirty="0">
                          <a:solidFill>
                            <a:schemeClr val="dk1"/>
                          </a:solidFill>
                          <a:effectLst/>
                          <a:latin typeface="+mn-lt"/>
                          <a:ea typeface="+mn-ea"/>
                          <a:cs typeface="+mn-cs"/>
                        </a:rPr>
                        <a:t> 0.025</a:t>
                      </a:r>
                    </a:p>
                    <a:p>
                      <a:r>
                        <a:rPr lang="en-US" sz="1100" kern="1200" dirty="0">
                          <a:solidFill>
                            <a:schemeClr val="dk1"/>
                          </a:solidFill>
                          <a:effectLst/>
                          <a:latin typeface="+mn-lt"/>
                          <a:ea typeface="+mn-ea"/>
                          <a:cs typeface="+mn-cs"/>
                        </a:rPr>
                        <a:t>Pressure range</a:t>
                      </a:r>
                      <a:r>
                        <a:rPr lang="ru-RU" sz="1100" kern="1200" dirty="0">
                          <a:solidFill>
                            <a:schemeClr val="dk1"/>
                          </a:solidFill>
                          <a:effectLst/>
                          <a:latin typeface="+mn-lt"/>
                          <a:ea typeface="+mn-ea"/>
                          <a:cs typeface="+mn-cs"/>
                        </a:rPr>
                        <a:t>:</a:t>
                      </a:r>
                    </a:p>
                    <a:p>
                      <a:r>
                        <a:rPr lang="ru-RU" sz="1100" kern="1200" dirty="0">
                          <a:solidFill>
                            <a:schemeClr val="dk1"/>
                          </a:solidFill>
                          <a:effectLst/>
                          <a:latin typeface="+mn-lt"/>
                          <a:ea typeface="+mn-ea"/>
                          <a:cs typeface="+mn-cs"/>
                        </a:rPr>
                        <a:t>0 </a:t>
                      </a:r>
                      <a:r>
                        <a:rPr lang="en-US" sz="1100" kern="1200" dirty="0">
                          <a:solidFill>
                            <a:schemeClr val="dk1"/>
                          </a:solidFill>
                          <a:effectLst/>
                          <a:latin typeface="+mn-lt"/>
                          <a:ea typeface="+mn-ea"/>
                          <a:cs typeface="+mn-cs"/>
                        </a:rPr>
                        <a:t>-</a:t>
                      </a:r>
                      <a:r>
                        <a:rPr lang="ru-RU" sz="1100" kern="1200" dirty="0">
                          <a:solidFill>
                            <a:schemeClr val="dk1"/>
                          </a:solidFill>
                          <a:effectLst/>
                          <a:latin typeface="+mn-lt"/>
                          <a:ea typeface="+mn-ea"/>
                          <a:cs typeface="+mn-cs"/>
                        </a:rPr>
                        <a:t> 9 </a:t>
                      </a:r>
                      <a:r>
                        <a:rPr lang="en-US" sz="1100" kern="1200" dirty="0" err="1">
                          <a:solidFill>
                            <a:schemeClr val="dk1"/>
                          </a:solidFill>
                          <a:effectLst/>
                          <a:latin typeface="+mn-lt"/>
                          <a:ea typeface="+mn-ea"/>
                          <a:cs typeface="+mn-cs"/>
                        </a:rPr>
                        <a:t>GPa</a:t>
                      </a:r>
                      <a:r>
                        <a:rPr lang="ru-RU"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high-pressure cells</a:t>
                      </a:r>
                      <a:r>
                        <a:rPr lang="en-US" sz="1100" kern="1200" baseline="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with sapphire anvils</a:t>
                      </a:r>
                      <a:r>
                        <a:rPr lang="ru-RU" sz="1100" kern="1200" dirty="0">
                          <a:solidFill>
                            <a:schemeClr val="dk1"/>
                          </a:solidFill>
                          <a:effectLst/>
                          <a:latin typeface="+mn-lt"/>
                          <a:ea typeface="+mn-ea"/>
                          <a:cs typeface="+mn-cs"/>
                        </a:rPr>
                        <a:t>),  </a:t>
                      </a:r>
                      <a:br>
                        <a:rPr lang="en-US" sz="1100" kern="1200" dirty="0">
                          <a:solidFill>
                            <a:schemeClr val="dk1"/>
                          </a:solidFill>
                          <a:effectLst/>
                          <a:latin typeface="+mn-lt"/>
                          <a:ea typeface="+mn-ea"/>
                          <a:cs typeface="+mn-cs"/>
                        </a:rPr>
                      </a:br>
                      <a:r>
                        <a:rPr lang="ru-RU" sz="1100" kern="1200" dirty="0">
                          <a:solidFill>
                            <a:schemeClr val="dk1"/>
                          </a:solidFill>
                          <a:effectLst/>
                          <a:latin typeface="+mn-lt"/>
                          <a:ea typeface="+mn-ea"/>
                          <a:cs typeface="+mn-cs"/>
                        </a:rPr>
                        <a:t>0 </a:t>
                      </a:r>
                      <a:r>
                        <a:rPr lang="en-US" sz="1100" kern="1200" dirty="0">
                          <a:solidFill>
                            <a:schemeClr val="dk1"/>
                          </a:solidFill>
                          <a:effectLst/>
                          <a:latin typeface="+mn-lt"/>
                          <a:ea typeface="+mn-ea"/>
                          <a:cs typeface="+mn-cs"/>
                        </a:rPr>
                        <a:t>-</a:t>
                      </a:r>
                      <a:r>
                        <a:rPr lang="ru-RU" sz="1100" kern="1200" dirty="0">
                          <a:solidFill>
                            <a:schemeClr val="dk1"/>
                          </a:solidFill>
                          <a:effectLst/>
                          <a:latin typeface="+mn-lt"/>
                          <a:ea typeface="+mn-ea"/>
                          <a:cs typeface="+mn-cs"/>
                        </a:rPr>
                        <a:t> </a:t>
                      </a:r>
                      <a:r>
                        <a:rPr lang="ru-RU" sz="1100" b="1" kern="1200" dirty="0">
                          <a:solidFill>
                            <a:srgbClr val="FF0000"/>
                          </a:solidFill>
                          <a:effectLst/>
                          <a:latin typeface="+mn-lt"/>
                          <a:ea typeface="+mn-ea"/>
                          <a:cs typeface="+mn-cs"/>
                        </a:rPr>
                        <a:t>35 </a:t>
                      </a:r>
                      <a:r>
                        <a:rPr lang="en-US" sz="1100" b="1" kern="1200" dirty="0" err="1">
                          <a:solidFill>
                            <a:srgbClr val="FF0000"/>
                          </a:solidFill>
                          <a:effectLst/>
                          <a:latin typeface="+mn-lt"/>
                          <a:ea typeface="+mn-ea"/>
                          <a:cs typeface="+mn-cs"/>
                        </a:rPr>
                        <a:t>GPa</a:t>
                      </a:r>
                      <a:r>
                        <a:rPr lang="ru-RU" sz="1100" b="1" kern="1200" dirty="0">
                          <a:solidFill>
                            <a:srgbClr val="FF0000"/>
                          </a:solidFill>
                          <a:effectLst/>
                          <a:latin typeface="+mn-lt"/>
                          <a:ea typeface="+mn-ea"/>
                          <a:cs typeface="+mn-cs"/>
                        </a:rPr>
                        <a:t> </a:t>
                      </a:r>
                      <a:r>
                        <a:rPr lang="ru-RU" sz="1100" kern="1200" dirty="0">
                          <a:solidFill>
                            <a:schemeClr val="dk1"/>
                          </a:solidFill>
                          <a:effectLst/>
                          <a:latin typeface="+mn-lt"/>
                          <a:ea typeface="+mn-ea"/>
                          <a:cs typeface="+mn-cs"/>
                        </a:rPr>
                        <a:t>(</a:t>
                      </a:r>
                      <a:r>
                        <a:rPr lang="en-US" sz="1100" kern="1200" dirty="0">
                          <a:solidFill>
                            <a:schemeClr val="dk1"/>
                          </a:solidFill>
                          <a:effectLst/>
                          <a:latin typeface="+mn-lt"/>
                          <a:ea typeface="+mn-ea"/>
                          <a:cs typeface="+mn-cs"/>
                        </a:rPr>
                        <a:t>high-pressure cells</a:t>
                      </a:r>
                      <a:r>
                        <a:rPr lang="en-US" sz="1100" kern="1200" baseline="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with diamond anvils</a:t>
                      </a:r>
                      <a:r>
                        <a:rPr lang="ru-RU" sz="1100" kern="1200" dirty="0">
                          <a:solidFill>
                            <a:schemeClr val="dk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Temperature range</a:t>
                      </a:r>
                      <a:r>
                        <a:rPr lang="ru-RU" sz="1100" kern="1200" dirty="0">
                          <a:solidFill>
                            <a:schemeClr val="dk1"/>
                          </a:solidFill>
                          <a:effectLst/>
                          <a:latin typeface="+mn-lt"/>
                          <a:ea typeface="+mn-ea"/>
                          <a:cs typeface="+mn-cs"/>
                        </a:rPr>
                        <a:t>:</a:t>
                      </a:r>
                      <a:r>
                        <a:rPr lang="en-US" sz="1100" kern="1200" dirty="0">
                          <a:solidFill>
                            <a:schemeClr val="dk1"/>
                          </a:solidFill>
                          <a:effectLst/>
                          <a:latin typeface="+mn-lt"/>
                          <a:ea typeface="+mn-ea"/>
                          <a:cs typeface="+mn-cs"/>
                        </a:rPr>
                        <a:t> </a:t>
                      </a:r>
                      <a:r>
                        <a:rPr lang="ru-RU" sz="1100" b="1" kern="1200" dirty="0">
                          <a:solidFill>
                            <a:srgbClr val="FF0000"/>
                          </a:solidFill>
                          <a:effectLst/>
                          <a:latin typeface="+mn-lt"/>
                          <a:ea typeface="+mn-ea"/>
                          <a:cs typeface="+mn-cs"/>
                        </a:rPr>
                        <a:t>5 - 300 К</a:t>
                      </a:r>
                      <a:endParaRPr lang="ru-RU" sz="1100" dirty="0"/>
                    </a:p>
                  </a:txBody>
                  <a:tcPr/>
                </a:tc>
                <a:tc>
                  <a:txBody>
                    <a:bodyPr/>
                    <a:lstStyle/>
                    <a:p>
                      <a:r>
                        <a:rPr lang="en-US" sz="1100" kern="1200" dirty="0">
                          <a:solidFill>
                            <a:schemeClr val="dk1"/>
                          </a:solidFill>
                          <a:effectLst/>
                          <a:latin typeface="+mn-lt"/>
                          <a:ea typeface="+mn-ea"/>
                          <a:cs typeface="+mn-cs"/>
                        </a:rPr>
                        <a:t>Investigations of </a:t>
                      </a:r>
                      <a:r>
                        <a:rPr lang="en-US" sz="1100" kern="1200" dirty="0" err="1">
                          <a:solidFill>
                            <a:schemeClr val="dk1"/>
                          </a:solidFill>
                          <a:effectLst/>
                          <a:latin typeface="+mn-lt"/>
                          <a:ea typeface="+mn-ea"/>
                          <a:cs typeface="+mn-cs"/>
                        </a:rPr>
                        <a:t>microsamples</a:t>
                      </a:r>
                      <a:r>
                        <a:rPr lang="en-US" sz="1100" kern="1200" dirty="0">
                          <a:solidFill>
                            <a:schemeClr val="dk1"/>
                          </a:solidFill>
                          <a:effectLst/>
                          <a:latin typeface="+mn-lt"/>
                          <a:ea typeface="+mn-ea"/>
                          <a:cs typeface="+mn-cs"/>
                        </a:rPr>
                        <a:t> with a volume of about </a:t>
                      </a:r>
                      <a:r>
                        <a:rPr lang="ru-RU" sz="1100" kern="1200" dirty="0">
                          <a:solidFill>
                            <a:schemeClr val="dk1"/>
                          </a:solidFill>
                          <a:effectLst/>
                          <a:latin typeface="+mn-lt"/>
                          <a:ea typeface="+mn-ea"/>
                          <a:cs typeface="+mn-cs"/>
                        </a:rPr>
                        <a:t>2-3 </a:t>
                      </a:r>
                      <a:r>
                        <a:rPr lang="en-US" sz="1100" kern="1200" dirty="0">
                          <a:solidFill>
                            <a:schemeClr val="dk1"/>
                          </a:solidFill>
                          <a:effectLst/>
                          <a:latin typeface="+mn-lt"/>
                          <a:ea typeface="+mn-ea"/>
                          <a:cs typeface="+mn-cs"/>
                        </a:rPr>
                        <a:t>mm</a:t>
                      </a:r>
                      <a:r>
                        <a:rPr lang="ru-RU" sz="1100" kern="1200" baseline="30000" dirty="0">
                          <a:solidFill>
                            <a:schemeClr val="dk1"/>
                          </a:solidFill>
                          <a:effectLst/>
                          <a:latin typeface="+mn-lt"/>
                          <a:ea typeface="+mn-ea"/>
                          <a:cs typeface="+mn-cs"/>
                        </a:rPr>
                        <a:t>3</a:t>
                      </a:r>
                      <a:r>
                        <a:rPr lang="ru-RU"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high-pressure cells</a:t>
                      </a:r>
                      <a:r>
                        <a:rPr lang="en-US" sz="1100" kern="1200" baseline="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with sapphire anvils</a:t>
                      </a:r>
                      <a:r>
                        <a:rPr lang="ru-RU" sz="1100" kern="1200" dirty="0">
                          <a:solidFill>
                            <a:schemeClr val="dk1"/>
                          </a:solidFill>
                          <a:effectLst/>
                          <a:latin typeface="+mn-lt"/>
                          <a:ea typeface="+mn-ea"/>
                          <a:cs typeface="+mn-cs"/>
                        </a:rPr>
                        <a:t>),</a:t>
                      </a:r>
                    </a:p>
                    <a:p>
                      <a:r>
                        <a:rPr lang="ru-RU" sz="1100" b="1" kern="1200" dirty="0">
                          <a:solidFill>
                            <a:srgbClr val="FF0000"/>
                          </a:solidFill>
                          <a:effectLst/>
                          <a:latin typeface="+mn-lt"/>
                          <a:ea typeface="+mn-ea"/>
                          <a:cs typeface="+mn-cs"/>
                        </a:rPr>
                        <a:t>0.05</a:t>
                      </a:r>
                      <a:r>
                        <a:rPr lang="en-US" sz="1100" b="1" kern="1200" dirty="0">
                          <a:solidFill>
                            <a:srgbClr val="FF0000"/>
                          </a:solidFill>
                          <a:effectLst/>
                          <a:latin typeface="+mn-lt"/>
                          <a:ea typeface="+mn-ea"/>
                          <a:cs typeface="+mn-cs"/>
                        </a:rPr>
                        <a:t>-</a:t>
                      </a:r>
                      <a:r>
                        <a:rPr lang="ru-RU" sz="1100" b="1" kern="1200" dirty="0">
                          <a:solidFill>
                            <a:srgbClr val="FF0000"/>
                          </a:solidFill>
                          <a:effectLst/>
                          <a:latin typeface="+mn-lt"/>
                          <a:ea typeface="+mn-ea"/>
                          <a:cs typeface="+mn-cs"/>
                        </a:rPr>
                        <a:t>0.1 </a:t>
                      </a:r>
                      <a:r>
                        <a:rPr lang="en-US" sz="1100" b="1" kern="1200" dirty="0">
                          <a:solidFill>
                            <a:srgbClr val="FF0000"/>
                          </a:solidFill>
                          <a:effectLst/>
                          <a:latin typeface="+mn-lt"/>
                          <a:ea typeface="+mn-ea"/>
                          <a:cs typeface="+mn-cs"/>
                        </a:rPr>
                        <a:t>mm</a:t>
                      </a:r>
                      <a:r>
                        <a:rPr lang="ru-RU" sz="1100" b="1" kern="1200" baseline="30000" dirty="0">
                          <a:solidFill>
                            <a:srgbClr val="FF0000"/>
                          </a:solidFill>
                          <a:effectLst/>
                          <a:latin typeface="+mn-lt"/>
                          <a:ea typeface="+mn-ea"/>
                          <a:cs typeface="+mn-cs"/>
                        </a:rPr>
                        <a:t>3</a:t>
                      </a:r>
                      <a:r>
                        <a:rPr lang="ru-RU" sz="1100" b="1" kern="1200" dirty="0">
                          <a:solidFill>
                            <a:srgbClr val="FF0000"/>
                          </a:solidFill>
                          <a:effectLst/>
                          <a:latin typeface="+mn-lt"/>
                          <a:ea typeface="+mn-ea"/>
                          <a:cs typeface="+mn-cs"/>
                        </a:rPr>
                        <a:t> </a:t>
                      </a:r>
                      <a:r>
                        <a:rPr lang="ru-RU" sz="1100" kern="1200" dirty="0">
                          <a:solidFill>
                            <a:schemeClr val="dk1"/>
                          </a:solidFill>
                          <a:effectLst/>
                          <a:latin typeface="+mn-lt"/>
                          <a:ea typeface="+mn-ea"/>
                          <a:cs typeface="+mn-cs"/>
                        </a:rPr>
                        <a:t>(</a:t>
                      </a:r>
                      <a:r>
                        <a:rPr lang="en-US" sz="1100" kern="1200" dirty="0">
                          <a:solidFill>
                            <a:schemeClr val="dk1"/>
                          </a:solidFill>
                          <a:effectLst/>
                          <a:latin typeface="+mn-lt"/>
                          <a:ea typeface="+mn-ea"/>
                          <a:cs typeface="+mn-cs"/>
                        </a:rPr>
                        <a:t>high-pressure cells</a:t>
                      </a:r>
                      <a:r>
                        <a:rPr lang="en-US" sz="1100" kern="1200" baseline="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with diamond anvils</a:t>
                      </a:r>
                      <a:r>
                        <a:rPr lang="ru-RU" sz="1100" kern="1200" dirty="0">
                          <a:solidFill>
                            <a:schemeClr val="dk1"/>
                          </a:solidFill>
                          <a:effectLst/>
                          <a:latin typeface="+mn-lt"/>
                          <a:ea typeface="+mn-ea"/>
                          <a:cs typeface="+mn-cs"/>
                        </a:rPr>
                        <a:t>)</a:t>
                      </a:r>
                      <a:endParaRPr lang="ru-RU" sz="1100" dirty="0"/>
                    </a:p>
                  </a:txBody>
                  <a:tcPr/>
                </a:tc>
                <a:extLst>
                  <a:ext uri="{0D108BD9-81ED-4DB2-BD59-A6C34878D82A}">
                    <a16:rowId xmlns:a16="http://schemas.microsoft.com/office/drawing/2014/main" val="3493423348"/>
                  </a:ext>
                </a:extLst>
              </a:tr>
              <a:tr h="370840">
                <a:tc>
                  <a:txBody>
                    <a:bodyPr/>
                    <a:lstStyle/>
                    <a:p>
                      <a:pPr algn="ctr"/>
                      <a:r>
                        <a:rPr lang="en-US" sz="1400" b="1" kern="1200" dirty="0">
                          <a:solidFill>
                            <a:schemeClr val="dk1"/>
                          </a:solidFill>
                          <a:effectLst/>
                          <a:latin typeface="+mn-lt"/>
                          <a:ea typeface="+mn-ea"/>
                          <a:cs typeface="+mn-cs"/>
                        </a:rPr>
                        <a:t>DN</a:t>
                      </a:r>
                      <a:r>
                        <a:rPr lang="ru-RU" sz="1400" b="1" kern="1200" dirty="0">
                          <a:solidFill>
                            <a:schemeClr val="dk1"/>
                          </a:solidFill>
                          <a:effectLst/>
                          <a:latin typeface="+mn-lt"/>
                          <a:ea typeface="+mn-ea"/>
                          <a:cs typeface="+mn-cs"/>
                        </a:rPr>
                        <a:t>-12</a:t>
                      </a:r>
                      <a:endParaRPr lang="ru-RU" sz="1400" b="1" dirty="0"/>
                    </a:p>
                  </a:txBody>
                  <a:tcPr/>
                </a:tc>
                <a:tc>
                  <a:txBody>
                    <a:bodyPr/>
                    <a:lstStyle/>
                    <a:p>
                      <a:r>
                        <a:rPr lang="en-US" sz="1100" kern="1200" dirty="0">
                          <a:solidFill>
                            <a:schemeClr val="dk1"/>
                          </a:solidFill>
                          <a:effectLst/>
                          <a:latin typeface="+mn-lt"/>
                          <a:ea typeface="+mn-ea"/>
                          <a:cs typeface="+mn-cs"/>
                        </a:rPr>
                        <a:t>Determination of parameters of atomic and magnetic structure of functional materials </a:t>
                      </a:r>
                      <a:r>
                        <a:rPr lang="en-US" sz="1100" b="1" kern="1200" dirty="0">
                          <a:solidFill>
                            <a:srgbClr val="FF0000"/>
                          </a:solidFill>
                          <a:effectLst/>
                          <a:latin typeface="+mn-lt"/>
                          <a:ea typeface="+mn-ea"/>
                          <a:cs typeface="+mn-cs"/>
                        </a:rPr>
                        <a:t>under high pressures and low temperatures</a:t>
                      </a:r>
                      <a:endParaRPr lang="ru-RU"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err="1">
                          <a:solidFill>
                            <a:schemeClr val="tx1"/>
                          </a:solidFill>
                          <a:effectLst/>
                          <a:latin typeface="+mn-lt"/>
                          <a:ea typeface="+mn-ea"/>
                          <a:cs typeface="+mn-cs"/>
                        </a:rPr>
                        <a:t>d</a:t>
                      </a:r>
                      <a:r>
                        <a:rPr lang="en-US" sz="1100" kern="1200" baseline="-25000" dirty="0" err="1">
                          <a:solidFill>
                            <a:schemeClr val="tx1"/>
                          </a:solidFill>
                          <a:effectLst/>
                          <a:latin typeface="+mn-lt"/>
                          <a:ea typeface="+mn-ea"/>
                          <a:cs typeface="+mn-cs"/>
                        </a:rPr>
                        <a:t>hkl</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range: </a:t>
                      </a:r>
                      <a:r>
                        <a:rPr lang="ru-RU" sz="1100" kern="1200" dirty="0">
                          <a:solidFill>
                            <a:schemeClr val="dk1"/>
                          </a:solidFill>
                          <a:effectLst/>
                          <a:latin typeface="+mn-lt"/>
                          <a:ea typeface="+mn-ea"/>
                          <a:cs typeface="+mn-cs"/>
                        </a:rPr>
                        <a:t>1.0 </a:t>
                      </a:r>
                      <a:r>
                        <a:rPr lang="en-US" sz="1100" kern="1200" dirty="0">
                          <a:solidFill>
                            <a:schemeClr val="dk1"/>
                          </a:solidFill>
                          <a:effectLst/>
                          <a:latin typeface="+mn-lt"/>
                          <a:ea typeface="+mn-ea"/>
                          <a:cs typeface="+mn-cs"/>
                        </a:rPr>
                        <a:t>-</a:t>
                      </a:r>
                      <a:r>
                        <a:rPr lang="ru-RU" sz="1100" kern="1200" dirty="0">
                          <a:solidFill>
                            <a:schemeClr val="dk1"/>
                          </a:solidFill>
                          <a:effectLst/>
                          <a:latin typeface="+mn-lt"/>
                          <a:ea typeface="+mn-ea"/>
                          <a:cs typeface="+mn-cs"/>
                        </a:rPr>
                        <a:t> 12 Å, </a:t>
                      </a:r>
                      <a:r>
                        <a:rPr lang="en-US" sz="1100" kern="1200" dirty="0">
                          <a:solidFill>
                            <a:schemeClr val="dk1"/>
                          </a:solidFill>
                          <a:effectLst/>
                          <a:latin typeface="+mn-lt"/>
                          <a:ea typeface="+mn-ea"/>
                          <a:cs typeface="+mn-cs"/>
                        </a:rPr>
                        <a:t>resolution </a:t>
                      </a:r>
                      <a:r>
                        <a:rPr lang="ru-RU" sz="1100" kern="1200" dirty="0">
                          <a:solidFill>
                            <a:schemeClr val="dk1"/>
                          </a:solidFill>
                          <a:effectLst/>
                          <a:latin typeface="+mn-lt"/>
                          <a:ea typeface="+mn-ea"/>
                          <a:cs typeface="+mn-cs"/>
                          <a:sym typeface="Symbol" panose="05050102010706020507" pitchFamily="18" charset="2"/>
                        </a:rPr>
                        <a:t></a:t>
                      </a:r>
                      <a:r>
                        <a:rPr lang="en-US" sz="1100" kern="1200" dirty="0" err="1">
                          <a:solidFill>
                            <a:schemeClr val="dk1"/>
                          </a:solidFill>
                          <a:effectLst/>
                          <a:latin typeface="+mn-lt"/>
                          <a:ea typeface="+mn-ea"/>
                          <a:cs typeface="+mn-cs"/>
                        </a:rPr>
                        <a:t>d</a:t>
                      </a:r>
                      <a:r>
                        <a:rPr lang="en-US" sz="1100" kern="1200" baseline="-25000" dirty="0" err="1">
                          <a:solidFill>
                            <a:schemeClr val="dk1"/>
                          </a:solidFill>
                          <a:effectLst/>
                          <a:latin typeface="+mn-lt"/>
                          <a:ea typeface="+mn-ea"/>
                          <a:cs typeface="+mn-cs"/>
                        </a:rPr>
                        <a:t>hkl</a:t>
                      </a:r>
                      <a:r>
                        <a:rPr lang="ru-RU" sz="1100" kern="1200" dirty="0">
                          <a:solidFill>
                            <a:schemeClr val="dk1"/>
                          </a:solidFill>
                          <a:effectLst/>
                          <a:latin typeface="+mn-lt"/>
                          <a:ea typeface="+mn-ea"/>
                          <a:cs typeface="+mn-cs"/>
                        </a:rPr>
                        <a:t>/</a:t>
                      </a:r>
                      <a:r>
                        <a:rPr lang="en-US" sz="1100" kern="1200" dirty="0" err="1">
                          <a:solidFill>
                            <a:schemeClr val="dk1"/>
                          </a:solidFill>
                          <a:effectLst/>
                          <a:latin typeface="+mn-lt"/>
                          <a:ea typeface="+mn-ea"/>
                          <a:cs typeface="+mn-cs"/>
                        </a:rPr>
                        <a:t>d</a:t>
                      </a:r>
                      <a:r>
                        <a:rPr lang="en-US" sz="1100" kern="1200" baseline="-25000" dirty="0" err="1">
                          <a:solidFill>
                            <a:schemeClr val="dk1"/>
                          </a:solidFill>
                          <a:effectLst/>
                          <a:latin typeface="+mn-lt"/>
                          <a:ea typeface="+mn-ea"/>
                          <a:cs typeface="+mn-cs"/>
                        </a:rPr>
                        <a:t>hkl</a:t>
                      </a:r>
                      <a:r>
                        <a:rPr lang="en-US"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sym typeface="Symbol" panose="05050102010706020507" pitchFamily="18" charset="2"/>
                        </a:rPr>
                        <a:t></a:t>
                      </a:r>
                      <a:r>
                        <a:rPr lang="ru-RU" sz="1100" kern="1200" dirty="0">
                          <a:solidFill>
                            <a:schemeClr val="dk1"/>
                          </a:solidFill>
                          <a:effectLst/>
                          <a:latin typeface="+mn-lt"/>
                          <a:ea typeface="+mn-ea"/>
                          <a:cs typeface="+mn-cs"/>
                        </a:rPr>
                        <a:t> 0.0</a:t>
                      </a:r>
                      <a:r>
                        <a:rPr lang="en-US" sz="1100" kern="1200" dirty="0">
                          <a:solidFill>
                            <a:schemeClr val="dk1"/>
                          </a:solidFill>
                          <a:effectLst/>
                          <a:latin typeface="+mn-lt"/>
                          <a:ea typeface="+mn-ea"/>
                          <a:cs typeface="+mn-cs"/>
                        </a:rPr>
                        <a:t>2</a:t>
                      </a:r>
                      <a:endParaRPr lang="ru-RU" sz="1100" kern="1200" dirty="0">
                        <a:solidFill>
                          <a:schemeClr val="dk1"/>
                        </a:solidFill>
                        <a:effectLst/>
                        <a:latin typeface="+mn-lt"/>
                        <a:ea typeface="+mn-ea"/>
                        <a:cs typeface="+mn-cs"/>
                      </a:endParaRPr>
                    </a:p>
                    <a:p>
                      <a:r>
                        <a:rPr lang="en-US" sz="1100" kern="1200" dirty="0">
                          <a:solidFill>
                            <a:schemeClr val="dk1"/>
                          </a:solidFill>
                          <a:effectLst/>
                          <a:latin typeface="+mn-lt"/>
                          <a:ea typeface="+mn-ea"/>
                          <a:cs typeface="+mn-cs"/>
                        </a:rPr>
                        <a:t>Pressure range</a:t>
                      </a:r>
                      <a:r>
                        <a:rPr lang="ru-RU" sz="1100" kern="1200" dirty="0">
                          <a:solidFill>
                            <a:schemeClr val="dk1"/>
                          </a:solidFill>
                          <a:effectLst/>
                          <a:latin typeface="+mn-lt"/>
                          <a:ea typeface="+mn-ea"/>
                          <a:cs typeface="+mn-cs"/>
                        </a:rPr>
                        <a:t>:</a:t>
                      </a:r>
                      <a:r>
                        <a:rPr lang="en-US" sz="1100" kern="1200" baseline="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0 </a:t>
                      </a:r>
                      <a:r>
                        <a:rPr lang="en-US" sz="1100" kern="1200" dirty="0">
                          <a:solidFill>
                            <a:schemeClr val="dk1"/>
                          </a:solidFill>
                          <a:effectLst/>
                          <a:latin typeface="+mn-lt"/>
                          <a:ea typeface="+mn-ea"/>
                          <a:cs typeface="+mn-cs"/>
                        </a:rPr>
                        <a:t>-</a:t>
                      </a:r>
                      <a:r>
                        <a:rPr lang="ru-RU"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5</a:t>
                      </a:r>
                      <a:r>
                        <a:rPr lang="ru-RU" sz="1100" kern="1200" dirty="0">
                          <a:solidFill>
                            <a:schemeClr val="dk1"/>
                          </a:solidFill>
                          <a:effectLst/>
                          <a:latin typeface="+mn-lt"/>
                          <a:ea typeface="+mn-ea"/>
                          <a:cs typeface="+mn-cs"/>
                        </a:rPr>
                        <a:t> </a:t>
                      </a:r>
                      <a:r>
                        <a:rPr lang="en-US" sz="1100" kern="1200" dirty="0" err="1">
                          <a:solidFill>
                            <a:schemeClr val="dk1"/>
                          </a:solidFill>
                          <a:effectLst/>
                          <a:latin typeface="+mn-lt"/>
                          <a:ea typeface="+mn-ea"/>
                          <a:cs typeface="+mn-cs"/>
                        </a:rPr>
                        <a:t>GPa</a:t>
                      </a:r>
                      <a:r>
                        <a:rPr lang="ru-RU"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high-pressure cells</a:t>
                      </a:r>
                      <a:r>
                        <a:rPr lang="en-US" sz="1100" kern="1200" baseline="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with sapphire anvils</a:t>
                      </a:r>
                      <a:r>
                        <a:rPr lang="ru-RU" sz="1100" kern="1200" dirty="0">
                          <a:solidFill>
                            <a:schemeClr val="dk1"/>
                          </a:solidFill>
                          <a:effectLst/>
                          <a:latin typeface="+mn-lt"/>
                          <a:ea typeface="+mn-ea"/>
                          <a:cs typeface="+mn-cs"/>
                        </a:rPr>
                        <a:t>)</a:t>
                      </a:r>
                      <a:endParaRPr lang="en-US" sz="11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Temperature range</a:t>
                      </a:r>
                      <a:r>
                        <a:rPr lang="ru-RU"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1</a:t>
                      </a:r>
                      <a:r>
                        <a:rPr lang="ru-RU" sz="1100" kern="1200" dirty="0">
                          <a:solidFill>
                            <a:schemeClr val="dk1"/>
                          </a:solidFill>
                          <a:effectLst/>
                          <a:latin typeface="+mn-lt"/>
                          <a:ea typeface="+mn-ea"/>
                          <a:cs typeface="+mn-cs"/>
                        </a:rPr>
                        <a:t>5-300 К</a:t>
                      </a:r>
                      <a:endParaRPr lang="ru-RU" sz="1100" dirty="0"/>
                    </a:p>
                  </a:txBody>
                  <a:tcPr/>
                </a:tc>
                <a:tc>
                  <a:txBody>
                    <a:bodyPr/>
                    <a:lstStyle/>
                    <a:p>
                      <a:r>
                        <a:rPr lang="en-US" sz="1100" kern="1200" dirty="0">
                          <a:solidFill>
                            <a:schemeClr val="dk1"/>
                          </a:solidFill>
                          <a:effectLst/>
                          <a:latin typeface="+mn-lt"/>
                          <a:ea typeface="+mn-ea"/>
                          <a:cs typeface="+mn-cs"/>
                        </a:rPr>
                        <a:t>Investigations of </a:t>
                      </a:r>
                      <a:r>
                        <a:rPr lang="en-US" sz="1100" kern="1200" dirty="0" err="1">
                          <a:solidFill>
                            <a:schemeClr val="dk1"/>
                          </a:solidFill>
                          <a:effectLst/>
                          <a:latin typeface="+mn-lt"/>
                          <a:ea typeface="+mn-ea"/>
                          <a:cs typeface="+mn-cs"/>
                        </a:rPr>
                        <a:t>microsamples</a:t>
                      </a:r>
                      <a:r>
                        <a:rPr lang="en-US" sz="1100" kern="1200" dirty="0">
                          <a:solidFill>
                            <a:schemeClr val="dk1"/>
                          </a:solidFill>
                          <a:effectLst/>
                          <a:latin typeface="+mn-lt"/>
                          <a:ea typeface="+mn-ea"/>
                          <a:cs typeface="+mn-cs"/>
                        </a:rPr>
                        <a:t> with a volume of about </a:t>
                      </a:r>
                      <a:r>
                        <a:rPr lang="ru-RU" sz="1100" kern="1200" dirty="0">
                          <a:solidFill>
                            <a:schemeClr val="dk1"/>
                          </a:solidFill>
                          <a:effectLst/>
                          <a:latin typeface="+mn-lt"/>
                          <a:ea typeface="+mn-ea"/>
                          <a:cs typeface="+mn-cs"/>
                        </a:rPr>
                        <a:t>2-3 </a:t>
                      </a:r>
                      <a:r>
                        <a:rPr lang="en-US" sz="1100" kern="1200" dirty="0">
                          <a:solidFill>
                            <a:schemeClr val="dk1"/>
                          </a:solidFill>
                          <a:effectLst/>
                          <a:latin typeface="+mn-lt"/>
                          <a:ea typeface="+mn-ea"/>
                          <a:cs typeface="+mn-cs"/>
                        </a:rPr>
                        <a:t>mm</a:t>
                      </a:r>
                      <a:r>
                        <a:rPr lang="ru-RU" sz="1100" kern="1200" baseline="30000" dirty="0">
                          <a:solidFill>
                            <a:schemeClr val="dk1"/>
                          </a:solidFill>
                          <a:effectLst/>
                          <a:latin typeface="+mn-lt"/>
                          <a:ea typeface="+mn-ea"/>
                          <a:cs typeface="+mn-cs"/>
                        </a:rPr>
                        <a:t>3</a:t>
                      </a:r>
                      <a:r>
                        <a:rPr lang="ru-RU"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high-pressure cells</a:t>
                      </a:r>
                      <a:r>
                        <a:rPr lang="en-US" sz="1100" kern="1200" baseline="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with sapphire anvils</a:t>
                      </a:r>
                      <a:r>
                        <a:rPr lang="ru-RU" sz="1100" kern="1200" dirty="0">
                          <a:solidFill>
                            <a:schemeClr val="dk1"/>
                          </a:solidFill>
                          <a:effectLst/>
                          <a:latin typeface="+mn-lt"/>
                          <a:ea typeface="+mn-ea"/>
                          <a:cs typeface="+mn-cs"/>
                        </a:rPr>
                        <a:t>)</a:t>
                      </a:r>
                      <a:endParaRPr lang="ru-RU" sz="1100" dirty="0"/>
                    </a:p>
                  </a:txBody>
                  <a:tcPr/>
                </a:tc>
                <a:extLst>
                  <a:ext uri="{0D108BD9-81ED-4DB2-BD59-A6C34878D82A}">
                    <a16:rowId xmlns:a16="http://schemas.microsoft.com/office/drawing/2014/main" val="333149001"/>
                  </a:ext>
                </a:extLst>
              </a:tr>
              <a:tr h="370840">
                <a:tc>
                  <a:txBody>
                    <a:bodyPr/>
                    <a:lstStyle/>
                    <a:p>
                      <a:pPr algn="ctr"/>
                      <a:r>
                        <a:rPr lang="en-US" sz="1400" b="1" kern="1200" dirty="0">
                          <a:solidFill>
                            <a:schemeClr val="dk1"/>
                          </a:solidFill>
                          <a:effectLst/>
                          <a:latin typeface="+mn-lt"/>
                          <a:ea typeface="+mn-ea"/>
                          <a:cs typeface="+mn-cs"/>
                        </a:rPr>
                        <a:t>FSD</a:t>
                      </a:r>
                      <a:endParaRPr lang="ru-RU" sz="1400" b="1" dirty="0"/>
                    </a:p>
                  </a:txBody>
                  <a:tcPr/>
                </a:tc>
                <a:tc>
                  <a:txBody>
                    <a:bodyPr/>
                    <a:lstStyle/>
                    <a:p>
                      <a:r>
                        <a:rPr lang="en-US" sz="1100" kern="1200" dirty="0">
                          <a:solidFill>
                            <a:schemeClr val="dk1"/>
                          </a:solidFill>
                          <a:effectLst/>
                          <a:latin typeface="+mn-lt"/>
                          <a:ea typeface="+mn-ea"/>
                          <a:cs typeface="+mn-cs"/>
                        </a:rPr>
                        <a:t>Non-destructive </a:t>
                      </a:r>
                      <a:r>
                        <a:rPr lang="en-US" sz="1100" b="1" kern="1200" dirty="0">
                          <a:solidFill>
                            <a:srgbClr val="FF0000"/>
                          </a:solidFill>
                          <a:effectLst/>
                          <a:latin typeface="+mn-lt"/>
                          <a:ea typeface="+mn-ea"/>
                          <a:cs typeface="+mn-cs"/>
                        </a:rPr>
                        <a:t>testing</a:t>
                      </a:r>
                      <a:r>
                        <a:rPr lang="en-US" sz="1100" kern="1200" dirty="0">
                          <a:solidFill>
                            <a:schemeClr val="dk1"/>
                          </a:solidFill>
                          <a:effectLst/>
                          <a:latin typeface="+mn-lt"/>
                          <a:ea typeface="+mn-ea"/>
                          <a:cs typeface="+mn-cs"/>
                        </a:rPr>
                        <a:t> of internal </a:t>
                      </a:r>
                      <a:r>
                        <a:rPr lang="en-US" sz="1100" b="1" kern="1200" dirty="0">
                          <a:solidFill>
                            <a:srgbClr val="FF0000"/>
                          </a:solidFill>
                          <a:effectLst/>
                          <a:latin typeface="+mn-lt"/>
                          <a:ea typeface="+mn-ea"/>
                          <a:cs typeface="+mn-cs"/>
                        </a:rPr>
                        <a:t>mechanical stresses </a:t>
                      </a:r>
                      <a:r>
                        <a:rPr lang="en-US" sz="1100" kern="1200" dirty="0">
                          <a:solidFill>
                            <a:schemeClr val="dk1"/>
                          </a:solidFill>
                          <a:effectLst/>
                          <a:latin typeface="+mn-lt"/>
                          <a:ea typeface="+mn-ea"/>
                          <a:cs typeface="+mn-cs"/>
                        </a:rPr>
                        <a:t>in industrial products, study of mechanical properties, deformations and </a:t>
                      </a:r>
                      <a:r>
                        <a:rPr lang="en-US" sz="1100" kern="1200" dirty="0" err="1">
                          <a:solidFill>
                            <a:schemeClr val="dk1"/>
                          </a:solidFill>
                          <a:effectLst/>
                          <a:latin typeface="+mn-lt"/>
                          <a:ea typeface="+mn-ea"/>
                          <a:cs typeface="+mn-cs"/>
                        </a:rPr>
                        <a:t>microdeformations</a:t>
                      </a:r>
                      <a:r>
                        <a:rPr lang="en-US" sz="1100" kern="1200" dirty="0">
                          <a:solidFill>
                            <a:schemeClr val="dk1"/>
                          </a:solidFill>
                          <a:effectLst/>
                          <a:latin typeface="+mn-lt"/>
                          <a:ea typeface="+mn-ea"/>
                          <a:cs typeface="+mn-cs"/>
                        </a:rPr>
                        <a:t> in crystalline materials</a:t>
                      </a:r>
                      <a:endParaRPr lang="ru-RU"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err="1">
                          <a:solidFill>
                            <a:schemeClr val="tx1"/>
                          </a:solidFill>
                          <a:effectLst/>
                          <a:latin typeface="+mn-lt"/>
                          <a:ea typeface="+mn-ea"/>
                          <a:cs typeface="+mn-cs"/>
                        </a:rPr>
                        <a:t>d</a:t>
                      </a:r>
                      <a:r>
                        <a:rPr lang="en-US" sz="1100" kern="1200" baseline="-25000" dirty="0" err="1">
                          <a:solidFill>
                            <a:schemeClr val="tx1"/>
                          </a:solidFill>
                          <a:effectLst/>
                          <a:latin typeface="+mn-lt"/>
                          <a:ea typeface="+mn-ea"/>
                          <a:cs typeface="+mn-cs"/>
                        </a:rPr>
                        <a:t>hkl</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range: </a:t>
                      </a:r>
                      <a:r>
                        <a:rPr lang="ru-RU" sz="1100" kern="1200" dirty="0">
                          <a:solidFill>
                            <a:schemeClr val="dk1"/>
                          </a:solidFill>
                          <a:effectLst/>
                          <a:latin typeface="+mn-lt"/>
                          <a:ea typeface="+mn-ea"/>
                          <a:cs typeface="+mn-cs"/>
                        </a:rPr>
                        <a:t>0.5 </a:t>
                      </a:r>
                      <a:r>
                        <a:rPr lang="en-US" sz="1100" kern="1200" dirty="0">
                          <a:solidFill>
                            <a:schemeClr val="dk1"/>
                          </a:solidFill>
                          <a:effectLst/>
                          <a:latin typeface="+mn-lt"/>
                          <a:ea typeface="+mn-ea"/>
                          <a:cs typeface="+mn-cs"/>
                        </a:rPr>
                        <a:t>-</a:t>
                      </a:r>
                      <a:r>
                        <a:rPr lang="ru-RU" sz="1100" kern="1200" dirty="0">
                          <a:solidFill>
                            <a:schemeClr val="dk1"/>
                          </a:solidFill>
                          <a:effectLst/>
                          <a:latin typeface="+mn-lt"/>
                          <a:ea typeface="+mn-ea"/>
                          <a:cs typeface="+mn-cs"/>
                        </a:rPr>
                        <a:t> 4 Å, </a:t>
                      </a:r>
                      <a:r>
                        <a:rPr lang="en-US" sz="1100" kern="1200" dirty="0">
                          <a:solidFill>
                            <a:schemeClr val="dk1"/>
                          </a:solidFill>
                          <a:effectLst/>
                          <a:latin typeface="+mn-lt"/>
                          <a:ea typeface="+mn-ea"/>
                          <a:cs typeface="+mn-cs"/>
                        </a:rPr>
                        <a:t>resolution </a:t>
                      </a:r>
                      <a:r>
                        <a:rPr lang="ru-RU" sz="1100" kern="1200" dirty="0">
                          <a:solidFill>
                            <a:schemeClr val="dk1"/>
                          </a:solidFill>
                          <a:effectLst/>
                          <a:latin typeface="+mn-lt"/>
                          <a:ea typeface="+mn-ea"/>
                          <a:cs typeface="+mn-cs"/>
                          <a:sym typeface="Symbol" panose="05050102010706020507" pitchFamily="18" charset="2"/>
                        </a:rPr>
                        <a:t></a:t>
                      </a:r>
                      <a:r>
                        <a:rPr lang="en-US" sz="1100" kern="1200" dirty="0" err="1">
                          <a:solidFill>
                            <a:schemeClr val="dk1"/>
                          </a:solidFill>
                          <a:effectLst/>
                          <a:latin typeface="+mn-lt"/>
                          <a:ea typeface="+mn-ea"/>
                          <a:cs typeface="+mn-cs"/>
                        </a:rPr>
                        <a:t>d</a:t>
                      </a:r>
                      <a:r>
                        <a:rPr lang="en-US" sz="1100" kern="1200" baseline="-25000" dirty="0" err="1">
                          <a:solidFill>
                            <a:schemeClr val="dk1"/>
                          </a:solidFill>
                          <a:effectLst/>
                          <a:latin typeface="+mn-lt"/>
                          <a:ea typeface="+mn-ea"/>
                          <a:cs typeface="+mn-cs"/>
                        </a:rPr>
                        <a:t>hkl</a:t>
                      </a:r>
                      <a:r>
                        <a:rPr lang="ru-RU" sz="1100" kern="1200" dirty="0">
                          <a:solidFill>
                            <a:schemeClr val="dk1"/>
                          </a:solidFill>
                          <a:effectLst/>
                          <a:latin typeface="+mn-lt"/>
                          <a:ea typeface="+mn-ea"/>
                          <a:cs typeface="+mn-cs"/>
                        </a:rPr>
                        <a:t>/</a:t>
                      </a:r>
                      <a:r>
                        <a:rPr lang="en-US" sz="1100" kern="1200" dirty="0" err="1">
                          <a:solidFill>
                            <a:schemeClr val="dk1"/>
                          </a:solidFill>
                          <a:effectLst/>
                          <a:latin typeface="+mn-lt"/>
                          <a:ea typeface="+mn-ea"/>
                          <a:cs typeface="+mn-cs"/>
                        </a:rPr>
                        <a:t>d</a:t>
                      </a:r>
                      <a:r>
                        <a:rPr lang="en-US" sz="1100" kern="1200" baseline="-25000" dirty="0" err="1">
                          <a:solidFill>
                            <a:schemeClr val="dk1"/>
                          </a:solidFill>
                          <a:effectLst/>
                          <a:latin typeface="+mn-lt"/>
                          <a:ea typeface="+mn-ea"/>
                          <a:cs typeface="+mn-cs"/>
                        </a:rPr>
                        <a:t>hkl</a:t>
                      </a:r>
                      <a:r>
                        <a:rPr lang="en-US"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sym typeface="Symbol" panose="05050102010706020507" pitchFamily="18" charset="2"/>
                        </a:rPr>
                        <a:t></a:t>
                      </a:r>
                      <a:r>
                        <a:rPr lang="ru-RU" sz="1100" kern="1200" dirty="0">
                          <a:solidFill>
                            <a:schemeClr val="dk1"/>
                          </a:solidFill>
                          <a:effectLst/>
                          <a:latin typeface="+mn-lt"/>
                          <a:ea typeface="+mn-ea"/>
                          <a:cs typeface="+mn-cs"/>
                        </a:rPr>
                        <a:t> 0.0023</a:t>
                      </a:r>
                    </a:p>
                    <a:p>
                      <a:r>
                        <a:rPr lang="en-US" sz="1100" kern="1200" dirty="0">
                          <a:solidFill>
                            <a:schemeClr val="dk1"/>
                          </a:solidFill>
                          <a:effectLst/>
                          <a:latin typeface="+mn-lt"/>
                          <a:ea typeface="+mn-ea"/>
                          <a:cs typeface="+mn-cs"/>
                        </a:rPr>
                        <a:t>Testing machine LM-29 for </a:t>
                      </a:r>
                      <a:r>
                        <a:rPr lang="en-US" sz="1100" i="1" kern="1200" dirty="0">
                          <a:solidFill>
                            <a:schemeClr val="dk1"/>
                          </a:solidFill>
                          <a:effectLst/>
                          <a:latin typeface="+mn-lt"/>
                          <a:ea typeface="+mn-ea"/>
                          <a:cs typeface="+mn-cs"/>
                        </a:rPr>
                        <a:t>in situ </a:t>
                      </a:r>
                      <a:r>
                        <a:rPr lang="en-US" sz="1100" kern="1200" dirty="0">
                          <a:solidFill>
                            <a:schemeClr val="dk1"/>
                          </a:solidFill>
                          <a:effectLst/>
                          <a:latin typeface="+mn-lt"/>
                          <a:ea typeface="+mn-ea"/>
                          <a:cs typeface="+mn-cs"/>
                        </a:rPr>
                        <a:t>sample studies under external load (up to </a:t>
                      </a:r>
                      <a:r>
                        <a:rPr lang="en-US" sz="1100" b="1" kern="1200" dirty="0">
                          <a:solidFill>
                            <a:srgbClr val="FF0000"/>
                          </a:solidFill>
                          <a:effectLst/>
                          <a:latin typeface="+mn-lt"/>
                          <a:ea typeface="+mn-ea"/>
                          <a:cs typeface="+mn-cs"/>
                        </a:rPr>
                        <a:t>29 </a:t>
                      </a:r>
                      <a:r>
                        <a:rPr lang="en-US" sz="1100" b="1" kern="1200" dirty="0" err="1">
                          <a:solidFill>
                            <a:srgbClr val="FF0000"/>
                          </a:solidFill>
                          <a:effectLst/>
                          <a:latin typeface="+mn-lt"/>
                          <a:ea typeface="+mn-ea"/>
                          <a:cs typeface="+mn-cs"/>
                        </a:rPr>
                        <a:t>kN</a:t>
                      </a:r>
                      <a:r>
                        <a:rPr lang="en-US" sz="1100" kern="1200" dirty="0">
                          <a:solidFill>
                            <a:schemeClr val="dk1"/>
                          </a:solidFill>
                          <a:effectLst/>
                          <a:latin typeface="+mn-lt"/>
                          <a:ea typeface="+mn-ea"/>
                          <a:cs typeface="+mn-cs"/>
                        </a:rPr>
                        <a:t>) and high temperatures (up to 800</a:t>
                      </a:r>
                      <a:r>
                        <a:rPr lang="ru-RU" sz="1100" kern="1200" dirty="0">
                          <a:solidFill>
                            <a:schemeClr val="dk1"/>
                          </a:solidFill>
                          <a:effectLst/>
                          <a:latin typeface="+mn-lt"/>
                          <a:ea typeface="+mn-ea"/>
                          <a:cs typeface="+mn-cs"/>
                          <a:sym typeface="Symbol" panose="05050102010706020507" pitchFamily="18" charset="2"/>
                        </a:rPr>
                        <a:t></a:t>
                      </a:r>
                      <a:r>
                        <a:rPr lang="ru-RU" sz="1100" kern="1200" dirty="0">
                          <a:solidFill>
                            <a:schemeClr val="dk1"/>
                          </a:solidFill>
                          <a:effectLst/>
                          <a:latin typeface="+mn-lt"/>
                          <a:ea typeface="+mn-ea"/>
                          <a:cs typeface="+mn-cs"/>
                        </a:rPr>
                        <a:t>С</a:t>
                      </a:r>
                      <a:r>
                        <a:rPr lang="en-US" sz="1100" kern="1200" dirty="0">
                          <a:solidFill>
                            <a:schemeClr val="dk1"/>
                          </a:solidFill>
                          <a:effectLst/>
                          <a:latin typeface="+mn-lt"/>
                          <a:ea typeface="+mn-ea"/>
                          <a:cs typeface="+mn-cs"/>
                        </a:rPr>
                        <a:t>)</a:t>
                      </a:r>
                      <a:endParaRPr lang="ru-RU" sz="1100" dirty="0"/>
                    </a:p>
                  </a:txBody>
                  <a:tcPr/>
                </a:tc>
                <a:tc>
                  <a:txBody>
                    <a:bodyPr/>
                    <a:lstStyle/>
                    <a:p>
                      <a:r>
                        <a:rPr lang="en-US" sz="1100" kern="1200" dirty="0">
                          <a:solidFill>
                            <a:schemeClr val="dk1"/>
                          </a:solidFill>
                          <a:effectLst/>
                          <a:latin typeface="+mn-lt"/>
                          <a:ea typeface="+mn-ea"/>
                          <a:cs typeface="+mn-cs"/>
                        </a:rPr>
                        <a:t>Scanning of residual stresses in bulk samples with a minimum gauge volume of </a:t>
                      </a:r>
                      <a:r>
                        <a:rPr lang="ru-RU" sz="1100" b="1" kern="1200" dirty="0">
                          <a:solidFill>
                            <a:srgbClr val="FF0000"/>
                          </a:solidFill>
                          <a:effectLst/>
                          <a:latin typeface="+mn-lt"/>
                          <a:ea typeface="+mn-ea"/>
                          <a:cs typeface="+mn-cs"/>
                        </a:rPr>
                        <a:t>2х2х2 </a:t>
                      </a:r>
                      <a:r>
                        <a:rPr lang="en-US" sz="1100" b="1" kern="1200" dirty="0">
                          <a:solidFill>
                            <a:srgbClr val="FF0000"/>
                          </a:solidFill>
                          <a:effectLst/>
                          <a:latin typeface="+mn-lt"/>
                          <a:ea typeface="+mn-ea"/>
                          <a:cs typeface="+mn-cs"/>
                        </a:rPr>
                        <a:t>mm</a:t>
                      </a:r>
                      <a:br>
                        <a:rPr lang="en-US" sz="1100" kern="1200" dirty="0">
                          <a:solidFill>
                            <a:schemeClr val="dk1"/>
                          </a:solidFill>
                          <a:effectLst/>
                          <a:latin typeface="+mn-lt"/>
                          <a:ea typeface="+mn-ea"/>
                          <a:cs typeface="+mn-cs"/>
                        </a:rPr>
                      </a:br>
                      <a:r>
                        <a:rPr lang="en-US" sz="1100" kern="1200" dirty="0">
                          <a:solidFill>
                            <a:schemeClr val="dk1"/>
                          </a:solidFill>
                          <a:effectLst/>
                          <a:latin typeface="+mn-lt"/>
                          <a:ea typeface="+mn-ea"/>
                          <a:cs typeface="+mn-cs"/>
                        </a:rPr>
                        <a:t>Linear size of samples – up to </a:t>
                      </a:r>
                      <a:r>
                        <a:rPr lang="ru-RU" sz="1100" b="1" kern="1200" dirty="0">
                          <a:solidFill>
                            <a:srgbClr val="FF0000"/>
                          </a:solidFill>
                          <a:effectLst/>
                          <a:latin typeface="+mn-lt"/>
                          <a:ea typeface="+mn-ea"/>
                          <a:cs typeface="+mn-cs"/>
                        </a:rPr>
                        <a:t>0.3 </a:t>
                      </a:r>
                      <a:r>
                        <a:rPr lang="en-US" sz="1100" b="1" kern="1200" dirty="0">
                          <a:solidFill>
                            <a:srgbClr val="FF0000"/>
                          </a:solidFill>
                          <a:effectLst/>
                          <a:latin typeface="+mn-lt"/>
                          <a:ea typeface="+mn-ea"/>
                          <a:cs typeface="+mn-cs"/>
                        </a:rPr>
                        <a:t>m</a:t>
                      </a:r>
                      <a:endParaRPr lang="ru-RU" sz="1100" dirty="0"/>
                    </a:p>
                  </a:txBody>
                  <a:tcPr/>
                </a:tc>
                <a:extLst>
                  <a:ext uri="{0D108BD9-81ED-4DB2-BD59-A6C34878D82A}">
                    <a16:rowId xmlns:a16="http://schemas.microsoft.com/office/drawing/2014/main" val="3381311258"/>
                  </a:ext>
                </a:extLst>
              </a:tr>
              <a:tr h="370840">
                <a:tc>
                  <a:txBody>
                    <a:bodyPr/>
                    <a:lstStyle/>
                    <a:p>
                      <a:pPr algn="ctr"/>
                      <a:r>
                        <a:rPr lang="en-US" sz="1400" b="1" kern="1200" dirty="0">
                          <a:solidFill>
                            <a:schemeClr val="dk1"/>
                          </a:solidFill>
                          <a:effectLst/>
                          <a:latin typeface="+mn-lt"/>
                          <a:ea typeface="+mn-ea"/>
                          <a:cs typeface="+mn-cs"/>
                        </a:rPr>
                        <a:t>SKAT</a:t>
                      </a:r>
                      <a:endParaRPr lang="ru-RU" sz="1400" b="1" dirty="0"/>
                    </a:p>
                  </a:txBody>
                  <a:tcPr/>
                </a:tc>
                <a:tc>
                  <a:txBody>
                    <a:bodyPr/>
                    <a:lstStyle/>
                    <a:p>
                      <a:r>
                        <a:rPr lang="en-US" sz="1100" dirty="0">
                          <a:effectLst/>
                        </a:rPr>
                        <a:t>Measurements of </a:t>
                      </a:r>
                      <a:r>
                        <a:rPr lang="en-US" sz="1100" b="1" dirty="0">
                          <a:solidFill>
                            <a:srgbClr val="FF0000"/>
                          </a:solidFill>
                          <a:effectLst/>
                        </a:rPr>
                        <a:t>crystallographic texture </a:t>
                      </a:r>
                      <a:r>
                        <a:rPr lang="en-US" sz="1100" dirty="0">
                          <a:effectLst/>
                        </a:rPr>
                        <a:t>in specimens of structural materials, as well as geological and biological samples</a:t>
                      </a:r>
                      <a:endParaRPr lang="ru-RU"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err="1">
                          <a:solidFill>
                            <a:schemeClr val="tx1"/>
                          </a:solidFill>
                          <a:effectLst/>
                          <a:latin typeface="+mn-lt"/>
                          <a:ea typeface="+mn-ea"/>
                          <a:cs typeface="+mn-cs"/>
                        </a:rPr>
                        <a:t>d</a:t>
                      </a:r>
                      <a:r>
                        <a:rPr lang="en-US" sz="1100" kern="1200" baseline="-25000" dirty="0" err="1">
                          <a:solidFill>
                            <a:schemeClr val="tx1"/>
                          </a:solidFill>
                          <a:effectLst/>
                          <a:latin typeface="+mn-lt"/>
                          <a:ea typeface="+mn-ea"/>
                          <a:cs typeface="+mn-cs"/>
                        </a:rPr>
                        <a:t>hkl</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range: </a:t>
                      </a:r>
                      <a:r>
                        <a:rPr lang="ru-RU" sz="1100" kern="1200" dirty="0">
                          <a:solidFill>
                            <a:schemeClr val="dk1"/>
                          </a:solidFill>
                          <a:effectLst/>
                          <a:latin typeface="+mn-lt"/>
                          <a:ea typeface="+mn-ea"/>
                          <a:cs typeface="+mn-cs"/>
                        </a:rPr>
                        <a:t>0.7 </a:t>
                      </a:r>
                      <a:r>
                        <a:rPr lang="en-US" sz="1100" kern="1200" dirty="0">
                          <a:solidFill>
                            <a:schemeClr val="dk1"/>
                          </a:solidFill>
                          <a:effectLst/>
                          <a:latin typeface="+mn-lt"/>
                          <a:ea typeface="+mn-ea"/>
                          <a:cs typeface="+mn-cs"/>
                        </a:rPr>
                        <a:t>-</a:t>
                      </a:r>
                      <a:r>
                        <a:rPr lang="ru-RU" sz="1100" kern="1200" dirty="0">
                          <a:solidFill>
                            <a:schemeClr val="dk1"/>
                          </a:solidFill>
                          <a:effectLst/>
                          <a:latin typeface="+mn-lt"/>
                          <a:ea typeface="+mn-ea"/>
                          <a:cs typeface="+mn-cs"/>
                        </a:rPr>
                        <a:t> 5 Å, </a:t>
                      </a:r>
                      <a:r>
                        <a:rPr lang="en-US" sz="1100" kern="1200" dirty="0">
                          <a:solidFill>
                            <a:schemeClr val="dk1"/>
                          </a:solidFill>
                          <a:effectLst/>
                          <a:latin typeface="+mn-lt"/>
                          <a:ea typeface="+mn-ea"/>
                          <a:cs typeface="+mn-cs"/>
                        </a:rPr>
                        <a:t>resolution </a:t>
                      </a:r>
                      <a:r>
                        <a:rPr lang="ru-RU" sz="1100" kern="1200" dirty="0">
                          <a:solidFill>
                            <a:schemeClr val="dk1"/>
                          </a:solidFill>
                          <a:effectLst/>
                          <a:latin typeface="+mn-lt"/>
                          <a:ea typeface="+mn-ea"/>
                          <a:cs typeface="+mn-cs"/>
                          <a:sym typeface="Symbol" panose="05050102010706020507" pitchFamily="18" charset="2"/>
                        </a:rPr>
                        <a:t></a:t>
                      </a:r>
                      <a:r>
                        <a:rPr lang="en-US" sz="1100" kern="1200" dirty="0" err="1">
                          <a:solidFill>
                            <a:schemeClr val="dk1"/>
                          </a:solidFill>
                          <a:effectLst/>
                          <a:latin typeface="+mn-lt"/>
                          <a:ea typeface="+mn-ea"/>
                          <a:cs typeface="+mn-cs"/>
                        </a:rPr>
                        <a:t>d</a:t>
                      </a:r>
                      <a:r>
                        <a:rPr lang="en-US" sz="1100" kern="1200" baseline="-25000" dirty="0" err="1">
                          <a:solidFill>
                            <a:schemeClr val="dk1"/>
                          </a:solidFill>
                          <a:effectLst/>
                          <a:latin typeface="+mn-lt"/>
                          <a:ea typeface="+mn-ea"/>
                          <a:cs typeface="+mn-cs"/>
                        </a:rPr>
                        <a:t>hkl</a:t>
                      </a:r>
                      <a:r>
                        <a:rPr lang="ru-RU" sz="1100" kern="1200" dirty="0">
                          <a:solidFill>
                            <a:schemeClr val="dk1"/>
                          </a:solidFill>
                          <a:effectLst/>
                          <a:latin typeface="+mn-lt"/>
                          <a:ea typeface="+mn-ea"/>
                          <a:cs typeface="+mn-cs"/>
                        </a:rPr>
                        <a:t>/</a:t>
                      </a:r>
                      <a:r>
                        <a:rPr lang="en-US" sz="1100" kern="1200" dirty="0" err="1">
                          <a:solidFill>
                            <a:schemeClr val="dk1"/>
                          </a:solidFill>
                          <a:effectLst/>
                          <a:latin typeface="+mn-lt"/>
                          <a:ea typeface="+mn-ea"/>
                          <a:cs typeface="+mn-cs"/>
                        </a:rPr>
                        <a:t>d</a:t>
                      </a:r>
                      <a:r>
                        <a:rPr lang="en-US" sz="1100" kern="1200" baseline="-25000" dirty="0" err="1">
                          <a:solidFill>
                            <a:schemeClr val="dk1"/>
                          </a:solidFill>
                          <a:effectLst/>
                          <a:latin typeface="+mn-lt"/>
                          <a:ea typeface="+mn-ea"/>
                          <a:cs typeface="+mn-cs"/>
                        </a:rPr>
                        <a:t>hkl</a:t>
                      </a:r>
                      <a:r>
                        <a:rPr lang="en-US"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sym typeface="Symbol" panose="05050102010706020507" pitchFamily="18" charset="2"/>
                        </a:rPr>
                        <a:t></a:t>
                      </a:r>
                      <a:r>
                        <a:rPr lang="ru-RU" sz="1100" kern="1200" dirty="0">
                          <a:solidFill>
                            <a:schemeClr val="dk1"/>
                          </a:solidFill>
                          <a:effectLst/>
                          <a:latin typeface="+mn-lt"/>
                          <a:ea typeface="+mn-ea"/>
                          <a:cs typeface="+mn-cs"/>
                        </a:rPr>
                        <a:t> 0.005</a:t>
                      </a:r>
                    </a:p>
                    <a:p>
                      <a:endParaRPr lang="ru-RU" sz="1100" dirty="0"/>
                    </a:p>
                  </a:txBody>
                  <a:tcPr/>
                </a:tc>
                <a:tc>
                  <a:txBody>
                    <a:bodyPr/>
                    <a:lstStyle/>
                    <a:p>
                      <a:r>
                        <a:rPr lang="en-US" sz="1100" kern="1200" dirty="0">
                          <a:solidFill>
                            <a:schemeClr val="dk1"/>
                          </a:solidFill>
                          <a:effectLst/>
                          <a:latin typeface="+mn-lt"/>
                          <a:ea typeface="+mn-ea"/>
                          <a:cs typeface="+mn-cs"/>
                        </a:rPr>
                        <a:t>Sample volume</a:t>
                      </a:r>
                      <a:r>
                        <a:rPr lang="ru-RU" sz="1100" kern="1200" dirty="0">
                          <a:solidFill>
                            <a:schemeClr val="dk1"/>
                          </a:solidFill>
                          <a:effectLst/>
                          <a:latin typeface="+mn-lt"/>
                          <a:ea typeface="+mn-ea"/>
                          <a:cs typeface="+mn-cs"/>
                        </a:rPr>
                        <a:t>: 8÷</a:t>
                      </a:r>
                      <a:r>
                        <a:rPr lang="ru-RU" sz="1100" b="1" kern="1200" dirty="0">
                          <a:solidFill>
                            <a:srgbClr val="FF0000"/>
                          </a:solidFill>
                          <a:effectLst/>
                          <a:latin typeface="+mn-lt"/>
                          <a:ea typeface="+mn-ea"/>
                          <a:cs typeface="+mn-cs"/>
                        </a:rPr>
                        <a:t>100</a:t>
                      </a:r>
                      <a:r>
                        <a:rPr lang="ru-RU"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cm</a:t>
                      </a:r>
                      <a:r>
                        <a:rPr lang="ru-RU" sz="1100" kern="1200" baseline="30000" dirty="0">
                          <a:solidFill>
                            <a:schemeClr val="dk1"/>
                          </a:solidFill>
                          <a:effectLst/>
                          <a:latin typeface="+mn-lt"/>
                          <a:ea typeface="+mn-ea"/>
                          <a:cs typeface="+mn-cs"/>
                        </a:rPr>
                        <a:t>3</a:t>
                      </a:r>
                      <a:endParaRPr lang="ru-RU" sz="1100" dirty="0"/>
                    </a:p>
                  </a:txBody>
                  <a:tcPr/>
                </a:tc>
                <a:extLst>
                  <a:ext uri="{0D108BD9-81ED-4DB2-BD59-A6C34878D82A}">
                    <a16:rowId xmlns:a16="http://schemas.microsoft.com/office/drawing/2014/main" val="1998665117"/>
                  </a:ext>
                </a:extLst>
              </a:tr>
              <a:tr h="370840">
                <a:tc>
                  <a:txBody>
                    <a:bodyPr/>
                    <a:lstStyle/>
                    <a:p>
                      <a:pPr algn="ctr"/>
                      <a:r>
                        <a:rPr lang="en-US" sz="1400" b="1" kern="1200" dirty="0">
                          <a:solidFill>
                            <a:schemeClr val="dk1"/>
                          </a:solidFill>
                          <a:effectLst/>
                          <a:latin typeface="+mn-lt"/>
                          <a:ea typeface="+mn-ea"/>
                          <a:cs typeface="+mn-cs"/>
                        </a:rPr>
                        <a:t>Epsilon</a:t>
                      </a:r>
                      <a:endParaRPr lang="ru-RU" sz="1400" b="1" dirty="0"/>
                    </a:p>
                  </a:txBody>
                  <a:tcPr/>
                </a:tc>
                <a:tc>
                  <a:txBody>
                    <a:bodyPr/>
                    <a:lstStyle/>
                    <a:p>
                      <a:r>
                        <a:rPr lang="en-US" sz="1100" b="1" dirty="0">
                          <a:solidFill>
                            <a:srgbClr val="FF0000"/>
                          </a:solidFill>
                          <a:effectLst/>
                        </a:rPr>
                        <a:t>Investigation of stresses, strains, and textures </a:t>
                      </a:r>
                      <a:r>
                        <a:rPr lang="en-US" sz="1100" dirty="0">
                          <a:effectLst/>
                        </a:rPr>
                        <a:t>in geological, metallic, and ceramic samples</a:t>
                      </a:r>
                      <a:endParaRPr lang="ru-RU"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err="1">
                          <a:solidFill>
                            <a:schemeClr val="tx1"/>
                          </a:solidFill>
                          <a:effectLst/>
                          <a:latin typeface="+mn-lt"/>
                          <a:ea typeface="+mn-ea"/>
                          <a:cs typeface="+mn-cs"/>
                        </a:rPr>
                        <a:t>d</a:t>
                      </a:r>
                      <a:r>
                        <a:rPr lang="en-US" sz="1100" kern="1200" baseline="-25000" dirty="0" err="1">
                          <a:solidFill>
                            <a:schemeClr val="tx1"/>
                          </a:solidFill>
                          <a:effectLst/>
                          <a:latin typeface="+mn-lt"/>
                          <a:ea typeface="+mn-ea"/>
                          <a:cs typeface="+mn-cs"/>
                        </a:rPr>
                        <a:t>hkl</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range: </a:t>
                      </a:r>
                      <a:r>
                        <a:rPr lang="ru-RU" sz="1100" kern="1200" dirty="0">
                          <a:solidFill>
                            <a:schemeClr val="dk1"/>
                          </a:solidFill>
                          <a:effectLst/>
                          <a:latin typeface="+mn-lt"/>
                          <a:ea typeface="+mn-ea"/>
                          <a:cs typeface="+mn-cs"/>
                        </a:rPr>
                        <a:t>0.7 </a:t>
                      </a:r>
                      <a:r>
                        <a:rPr lang="en-US" sz="1100" kern="1200" dirty="0">
                          <a:solidFill>
                            <a:schemeClr val="dk1"/>
                          </a:solidFill>
                          <a:effectLst/>
                          <a:latin typeface="+mn-lt"/>
                          <a:ea typeface="+mn-ea"/>
                          <a:cs typeface="+mn-cs"/>
                        </a:rPr>
                        <a:t>-</a:t>
                      </a:r>
                      <a:r>
                        <a:rPr lang="ru-RU" sz="1100" kern="1200" dirty="0">
                          <a:solidFill>
                            <a:schemeClr val="dk1"/>
                          </a:solidFill>
                          <a:effectLst/>
                          <a:latin typeface="+mn-lt"/>
                          <a:ea typeface="+mn-ea"/>
                          <a:cs typeface="+mn-cs"/>
                        </a:rPr>
                        <a:t> 6.5 Å, </a:t>
                      </a:r>
                      <a:r>
                        <a:rPr lang="en-US" sz="1100" kern="1200" dirty="0">
                          <a:solidFill>
                            <a:schemeClr val="dk1"/>
                          </a:solidFill>
                          <a:effectLst/>
                          <a:latin typeface="+mn-lt"/>
                          <a:ea typeface="+mn-ea"/>
                          <a:cs typeface="+mn-cs"/>
                        </a:rPr>
                        <a:t>resolution </a:t>
                      </a:r>
                      <a:r>
                        <a:rPr lang="ru-RU" sz="1100" kern="1200" dirty="0">
                          <a:solidFill>
                            <a:schemeClr val="dk1"/>
                          </a:solidFill>
                          <a:effectLst/>
                          <a:latin typeface="+mn-lt"/>
                          <a:ea typeface="+mn-ea"/>
                          <a:cs typeface="+mn-cs"/>
                          <a:sym typeface="Symbol" panose="05050102010706020507" pitchFamily="18" charset="2"/>
                        </a:rPr>
                        <a:t></a:t>
                      </a:r>
                      <a:r>
                        <a:rPr lang="en-US" sz="1100" kern="1200" dirty="0" err="1">
                          <a:solidFill>
                            <a:schemeClr val="dk1"/>
                          </a:solidFill>
                          <a:effectLst/>
                          <a:latin typeface="+mn-lt"/>
                          <a:ea typeface="+mn-ea"/>
                          <a:cs typeface="+mn-cs"/>
                        </a:rPr>
                        <a:t>d</a:t>
                      </a:r>
                      <a:r>
                        <a:rPr lang="en-US" sz="1100" kern="1200" baseline="-25000" dirty="0" err="1">
                          <a:solidFill>
                            <a:schemeClr val="dk1"/>
                          </a:solidFill>
                          <a:effectLst/>
                          <a:latin typeface="+mn-lt"/>
                          <a:ea typeface="+mn-ea"/>
                          <a:cs typeface="+mn-cs"/>
                        </a:rPr>
                        <a:t>hkl</a:t>
                      </a:r>
                      <a:r>
                        <a:rPr lang="ru-RU" sz="1100" kern="1200" dirty="0">
                          <a:solidFill>
                            <a:schemeClr val="dk1"/>
                          </a:solidFill>
                          <a:effectLst/>
                          <a:latin typeface="+mn-lt"/>
                          <a:ea typeface="+mn-ea"/>
                          <a:cs typeface="+mn-cs"/>
                        </a:rPr>
                        <a:t>/</a:t>
                      </a:r>
                      <a:r>
                        <a:rPr lang="en-US" sz="1100" kern="1200" dirty="0" err="1">
                          <a:solidFill>
                            <a:schemeClr val="dk1"/>
                          </a:solidFill>
                          <a:effectLst/>
                          <a:latin typeface="+mn-lt"/>
                          <a:ea typeface="+mn-ea"/>
                          <a:cs typeface="+mn-cs"/>
                        </a:rPr>
                        <a:t>d</a:t>
                      </a:r>
                      <a:r>
                        <a:rPr lang="en-US" sz="1100" kern="1200" baseline="-25000" dirty="0" err="1">
                          <a:solidFill>
                            <a:schemeClr val="dk1"/>
                          </a:solidFill>
                          <a:effectLst/>
                          <a:latin typeface="+mn-lt"/>
                          <a:ea typeface="+mn-ea"/>
                          <a:cs typeface="+mn-cs"/>
                        </a:rPr>
                        <a:t>hkl</a:t>
                      </a:r>
                      <a:r>
                        <a:rPr lang="en-US"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sym typeface="Symbol" panose="05050102010706020507" pitchFamily="18" charset="2"/>
                        </a:rPr>
                        <a:t></a:t>
                      </a:r>
                      <a:r>
                        <a:rPr lang="ru-RU" sz="1100" kern="1200" dirty="0">
                          <a:solidFill>
                            <a:schemeClr val="dk1"/>
                          </a:solidFill>
                          <a:effectLst/>
                          <a:latin typeface="+mn-lt"/>
                          <a:ea typeface="+mn-ea"/>
                          <a:cs typeface="+mn-cs"/>
                        </a:rPr>
                        <a:t> 0.004</a:t>
                      </a:r>
                    </a:p>
                    <a:p>
                      <a:r>
                        <a:rPr lang="en-US" sz="1100" kern="1200" dirty="0">
                          <a:solidFill>
                            <a:schemeClr val="dk1"/>
                          </a:solidFill>
                          <a:effectLst/>
                          <a:latin typeface="+mn-lt"/>
                          <a:ea typeface="+mn-ea"/>
                          <a:cs typeface="+mn-cs"/>
                        </a:rPr>
                        <a:t>Uniaxial compression machine with</a:t>
                      </a:r>
                      <a:r>
                        <a:rPr lang="en-US" sz="1100" kern="1200" baseline="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F</a:t>
                      </a:r>
                      <a:r>
                        <a:rPr lang="en-US" sz="1100" kern="1200" baseline="-25000" dirty="0">
                          <a:solidFill>
                            <a:schemeClr val="dk1"/>
                          </a:solidFill>
                          <a:effectLst/>
                          <a:latin typeface="+mn-lt"/>
                          <a:ea typeface="+mn-ea"/>
                          <a:cs typeface="+mn-cs"/>
                        </a:rPr>
                        <a:t>max</a:t>
                      </a:r>
                      <a:r>
                        <a:rPr lang="ru-RU" sz="1100" kern="1200" dirty="0">
                          <a:solidFill>
                            <a:schemeClr val="dk1"/>
                          </a:solidFill>
                          <a:effectLst/>
                          <a:latin typeface="+mn-lt"/>
                          <a:ea typeface="+mn-ea"/>
                          <a:cs typeface="+mn-cs"/>
                        </a:rPr>
                        <a:t> = </a:t>
                      </a:r>
                      <a:r>
                        <a:rPr lang="ru-RU" sz="1100" b="1" kern="1200" dirty="0">
                          <a:solidFill>
                            <a:srgbClr val="FF0000"/>
                          </a:solidFill>
                          <a:effectLst/>
                          <a:latin typeface="+mn-lt"/>
                          <a:ea typeface="+mn-ea"/>
                          <a:cs typeface="+mn-cs"/>
                        </a:rPr>
                        <a:t>100</a:t>
                      </a:r>
                      <a:r>
                        <a:rPr lang="en-US" sz="1100" b="1" kern="1200" dirty="0">
                          <a:solidFill>
                            <a:srgbClr val="FF0000"/>
                          </a:solidFill>
                          <a:effectLst/>
                          <a:latin typeface="+mn-lt"/>
                          <a:ea typeface="+mn-ea"/>
                          <a:cs typeface="+mn-cs"/>
                        </a:rPr>
                        <a:t> </a:t>
                      </a:r>
                      <a:r>
                        <a:rPr lang="en-US" sz="1100" b="1" kern="1200" dirty="0" err="1">
                          <a:solidFill>
                            <a:srgbClr val="FF0000"/>
                          </a:solidFill>
                          <a:effectLst/>
                          <a:latin typeface="+mn-lt"/>
                          <a:ea typeface="+mn-ea"/>
                          <a:cs typeface="+mn-cs"/>
                        </a:rPr>
                        <a:t>kN</a:t>
                      </a:r>
                      <a:r>
                        <a:rPr lang="ru-RU" sz="1100" b="1" kern="1200" dirty="0">
                          <a:solidFill>
                            <a:srgbClr val="FF0000"/>
                          </a:solidFill>
                          <a:effectLst/>
                          <a:latin typeface="+mn-lt"/>
                          <a:ea typeface="+mn-ea"/>
                          <a:cs typeface="+mn-cs"/>
                        </a:rPr>
                        <a:t> </a:t>
                      </a:r>
                      <a:r>
                        <a:rPr lang="ru-RU" sz="1100" kern="1200" dirty="0">
                          <a:solidFill>
                            <a:schemeClr val="dk1"/>
                          </a:solidFill>
                          <a:effectLst/>
                          <a:latin typeface="+mn-lt"/>
                          <a:ea typeface="+mn-ea"/>
                          <a:cs typeface="+mn-cs"/>
                        </a:rPr>
                        <a:t>(150 </a:t>
                      </a:r>
                      <a:r>
                        <a:rPr lang="ru-RU" sz="1100" kern="1200" dirty="0" err="1">
                          <a:solidFill>
                            <a:schemeClr val="dk1"/>
                          </a:solidFill>
                          <a:effectLst/>
                          <a:latin typeface="+mn-lt"/>
                          <a:ea typeface="+mn-ea"/>
                          <a:cs typeface="+mn-cs"/>
                        </a:rPr>
                        <a:t>MPa</a:t>
                      </a:r>
                      <a:r>
                        <a:rPr lang="ru-RU" sz="1100" kern="1200" dirty="0">
                          <a:solidFill>
                            <a:schemeClr val="dk1"/>
                          </a:solidFill>
                          <a:effectLst/>
                          <a:latin typeface="+mn-lt"/>
                          <a:ea typeface="+mn-ea"/>
                          <a:cs typeface="+mn-cs"/>
                        </a:rPr>
                        <a:t>)</a:t>
                      </a:r>
                      <a:endParaRPr lang="ru-RU" sz="1100" dirty="0"/>
                    </a:p>
                  </a:txBody>
                  <a:tcPr/>
                </a:tc>
                <a:tc>
                  <a:txBody>
                    <a:bodyPr/>
                    <a:lstStyle/>
                    <a:p>
                      <a:r>
                        <a:rPr lang="en-US" sz="1100" kern="1200" dirty="0">
                          <a:solidFill>
                            <a:schemeClr val="dk1"/>
                          </a:solidFill>
                          <a:effectLst/>
                          <a:latin typeface="+mn-lt"/>
                          <a:ea typeface="+mn-ea"/>
                          <a:cs typeface="+mn-cs"/>
                        </a:rPr>
                        <a:t>Sample volume</a:t>
                      </a:r>
                      <a:r>
                        <a:rPr lang="ru-RU" sz="1100" kern="1200" dirty="0">
                          <a:solidFill>
                            <a:schemeClr val="dk1"/>
                          </a:solidFill>
                          <a:effectLst/>
                          <a:latin typeface="+mn-lt"/>
                          <a:ea typeface="+mn-ea"/>
                          <a:cs typeface="+mn-cs"/>
                        </a:rPr>
                        <a:t>: 2÷42 </a:t>
                      </a:r>
                      <a:r>
                        <a:rPr lang="en-US" sz="1100" kern="1200" dirty="0">
                          <a:solidFill>
                            <a:schemeClr val="dk1"/>
                          </a:solidFill>
                          <a:effectLst/>
                          <a:latin typeface="+mn-lt"/>
                          <a:ea typeface="+mn-ea"/>
                          <a:cs typeface="+mn-cs"/>
                        </a:rPr>
                        <a:t>cm</a:t>
                      </a:r>
                      <a:r>
                        <a:rPr lang="ru-RU" sz="1100" kern="1200" baseline="30000" dirty="0">
                          <a:solidFill>
                            <a:schemeClr val="dk1"/>
                          </a:solidFill>
                          <a:effectLst/>
                          <a:latin typeface="+mn-lt"/>
                          <a:ea typeface="+mn-ea"/>
                          <a:cs typeface="+mn-cs"/>
                        </a:rPr>
                        <a:t>3</a:t>
                      </a:r>
                      <a:endParaRPr lang="ru-RU" sz="1100" dirty="0"/>
                    </a:p>
                  </a:txBody>
                  <a:tcPr/>
                </a:tc>
                <a:extLst>
                  <a:ext uri="{0D108BD9-81ED-4DB2-BD59-A6C34878D82A}">
                    <a16:rowId xmlns:a16="http://schemas.microsoft.com/office/drawing/2014/main" val="1884381464"/>
                  </a:ext>
                </a:extLst>
              </a:tr>
            </a:tbl>
          </a:graphicData>
        </a:graphic>
      </p:graphicFrame>
      <p:sp>
        <p:nvSpPr>
          <p:cNvPr id="2" name="Номер слайда 1">
            <a:extLst>
              <a:ext uri="{FF2B5EF4-FFF2-40B4-BE49-F238E27FC236}">
                <a16:creationId xmlns:a16="http://schemas.microsoft.com/office/drawing/2014/main" id="{AB51C0E8-2824-3CBD-D546-2EFB4FE5C3E8}"/>
              </a:ext>
            </a:extLst>
          </p:cNvPr>
          <p:cNvSpPr>
            <a:spLocks noGrp="1"/>
          </p:cNvSpPr>
          <p:nvPr>
            <p:ph type="sldNum" sz="quarter" idx="12"/>
          </p:nvPr>
        </p:nvSpPr>
        <p:spPr>
          <a:xfrm>
            <a:off x="11756570" y="6492875"/>
            <a:ext cx="435429" cy="365125"/>
          </a:xfrm>
        </p:spPr>
        <p:txBody>
          <a:bodyPr/>
          <a:lstStyle/>
          <a:p>
            <a:fld id="{A8EBAC1C-CC7F-4E88-9759-5217FD4A440E}" type="slidenum">
              <a:rPr lang="ru-RU" smtClean="0"/>
              <a:t>10</a:t>
            </a:fld>
            <a:endParaRPr lang="ru-RU"/>
          </a:p>
        </p:txBody>
      </p:sp>
      <p:sp>
        <p:nvSpPr>
          <p:cNvPr id="4" name="Овал 3">
            <a:extLst>
              <a:ext uri="{FF2B5EF4-FFF2-40B4-BE49-F238E27FC236}">
                <a16:creationId xmlns:a16="http://schemas.microsoft.com/office/drawing/2014/main" id="{69C65735-E838-59C0-43DA-9CDF30A1EEAB}"/>
              </a:ext>
            </a:extLst>
          </p:cNvPr>
          <p:cNvSpPr/>
          <p:nvPr/>
        </p:nvSpPr>
        <p:spPr>
          <a:xfrm>
            <a:off x="427512" y="1128156"/>
            <a:ext cx="950026" cy="320634"/>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a:extLst>
              <a:ext uri="{FF2B5EF4-FFF2-40B4-BE49-F238E27FC236}">
                <a16:creationId xmlns:a16="http://schemas.microsoft.com/office/drawing/2014/main" id="{B4F2D5A4-7FAB-6769-F9BA-41CD7C7FA340}"/>
              </a:ext>
            </a:extLst>
          </p:cNvPr>
          <p:cNvSpPr/>
          <p:nvPr/>
        </p:nvSpPr>
        <p:spPr>
          <a:xfrm>
            <a:off x="427512" y="4506008"/>
            <a:ext cx="950026" cy="320634"/>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a:extLst>
              <a:ext uri="{FF2B5EF4-FFF2-40B4-BE49-F238E27FC236}">
                <a16:creationId xmlns:a16="http://schemas.microsoft.com/office/drawing/2014/main" id="{DFB75924-5EEF-B75F-2806-5A0C24A37D40}"/>
              </a:ext>
            </a:extLst>
          </p:cNvPr>
          <p:cNvSpPr/>
          <p:nvPr/>
        </p:nvSpPr>
        <p:spPr>
          <a:xfrm>
            <a:off x="427512" y="5853788"/>
            <a:ext cx="950026" cy="320634"/>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F0282BE7-45F6-9FC5-AF6C-30B2B0976498}"/>
              </a:ext>
            </a:extLst>
          </p:cNvPr>
          <p:cNvSpPr txBox="1"/>
          <p:nvPr/>
        </p:nvSpPr>
        <p:spPr>
          <a:xfrm>
            <a:off x="148856" y="6367125"/>
            <a:ext cx="11940750" cy="369332"/>
          </a:xfrm>
          <a:prstGeom prst="rect">
            <a:avLst/>
          </a:prstGeom>
          <a:noFill/>
        </p:spPr>
        <p:txBody>
          <a:bodyPr wrap="square">
            <a:spAutoFit/>
          </a:bodyPr>
          <a:lstStyle/>
          <a:p>
            <a:r>
              <a:rPr lang="en-US" b="1" dirty="0">
                <a:solidFill>
                  <a:srgbClr val="FF0000"/>
                </a:solidFill>
                <a:latin typeface="Calibri Light" panose="020F0302020204030204" pitchFamily="34" charset="0"/>
                <a:ea typeface="Times New Roman" panose="02020603050405020304" pitchFamily="18" charset="0"/>
              </a:rPr>
              <a:t>O</a:t>
            </a:r>
            <a:r>
              <a:rPr lang="en-US" sz="1800" b="1" dirty="0">
                <a:solidFill>
                  <a:srgbClr val="FF0000"/>
                </a:solidFill>
                <a:effectLst/>
                <a:latin typeface="Calibri Light" panose="020F0302020204030204" pitchFamily="34" charset="0"/>
                <a:ea typeface="Times New Roman" panose="02020603050405020304" pitchFamily="18" charset="0"/>
              </a:rPr>
              <a:t>peration of three instruments (HRFD, FSD and EPSILON) for external users is temporarily suspended </a:t>
            </a:r>
            <a:r>
              <a:rPr lang="en-US" sz="1800" b="1" dirty="0">
                <a:solidFill>
                  <a:srgbClr val="FF0000"/>
                </a:solidFill>
                <a:effectLst/>
                <a:latin typeface="Calibri Light" panose="020F0302020204030204" pitchFamily="34" charset="0"/>
              </a:rPr>
              <a:t>due to </a:t>
            </a:r>
            <a:r>
              <a:rPr lang="en-US" sz="1800" b="1" dirty="0">
                <a:solidFill>
                  <a:srgbClr val="FF0000"/>
                </a:solidFill>
                <a:effectLst/>
                <a:latin typeface="Calibri Light" panose="020F0302020204030204" pitchFamily="34" charset="0"/>
                <a:ea typeface="Times New Roman" panose="02020603050405020304" pitchFamily="18" charset="0"/>
              </a:rPr>
              <a:t>technical reasons.</a:t>
            </a:r>
            <a:endParaRPr lang="en-US" b="1" dirty="0"/>
          </a:p>
        </p:txBody>
      </p:sp>
    </p:spTree>
    <p:extLst>
      <p:ext uri="{BB962C8B-B14F-4D97-AF65-F5344CB8AC3E}">
        <p14:creationId xmlns:p14="http://schemas.microsoft.com/office/powerpoint/2010/main" val="202382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Прямоугольник 37">
            <a:extLst>
              <a:ext uri="{FF2B5EF4-FFF2-40B4-BE49-F238E27FC236}">
                <a16:creationId xmlns:a16="http://schemas.microsoft.com/office/drawing/2014/main" id="{9CEA53D3-98AD-4CEA-49DC-B0C66297FB7D}"/>
              </a:ext>
            </a:extLst>
          </p:cNvPr>
          <p:cNvSpPr/>
          <p:nvPr/>
        </p:nvSpPr>
        <p:spPr>
          <a:xfrm>
            <a:off x="5688239" y="830327"/>
            <a:ext cx="6503761" cy="6027673"/>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a:extLst>
              <a:ext uri="{FF2B5EF4-FFF2-40B4-BE49-F238E27FC236}">
                <a16:creationId xmlns:a16="http://schemas.microsoft.com/office/drawing/2014/main" id="{61049028-D2B5-17A1-4BBB-D9C076189FBC}"/>
              </a:ext>
            </a:extLst>
          </p:cNvPr>
          <p:cNvSpPr/>
          <p:nvPr/>
        </p:nvSpPr>
        <p:spPr>
          <a:xfrm>
            <a:off x="-12717" y="830327"/>
            <a:ext cx="5700956" cy="6027673"/>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3FD9CA76-D2FF-86DA-DE22-F6C158BB9040}"/>
              </a:ext>
            </a:extLst>
          </p:cNvPr>
          <p:cNvSpPr txBox="1"/>
          <p:nvPr/>
        </p:nvSpPr>
        <p:spPr>
          <a:xfrm>
            <a:off x="5491843" y="830327"/>
            <a:ext cx="6455629" cy="646331"/>
          </a:xfrm>
          <a:prstGeom prst="rect">
            <a:avLst/>
          </a:prstGeom>
          <a:noFill/>
        </p:spPr>
        <p:txBody>
          <a:bodyPr wrap="square" rtlCol="0">
            <a:spAutoFit/>
          </a:bodyPr>
          <a:lstStyle/>
          <a:p>
            <a:pPr algn="ctr"/>
            <a:r>
              <a:rPr lang="en-US" b="1" dirty="0">
                <a:solidFill>
                  <a:srgbClr val="0000FF"/>
                </a:solidFill>
                <a:latin typeface="Arial" panose="020B0604020202020204" pitchFamily="34" charset="0"/>
                <a:cs typeface="Arial" panose="020B0604020202020204" pitchFamily="34" charset="0"/>
              </a:rPr>
              <a:t>Pressure-Induced Ferroelectric – Paraelectric Phase Transition in R</a:t>
            </a:r>
            <a:r>
              <a:rPr lang="en-US" b="1" baseline="-25000" dirty="0">
                <a:solidFill>
                  <a:srgbClr val="0000FF"/>
                </a:solidFill>
                <a:latin typeface="Arial" panose="020B0604020202020204" pitchFamily="34" charset="0"/>
                <a:cs typeface="Arial" panose="020B0604020202020204" pitchFamily="34" charset="0"/>
              </a:rPr>
              <a:t>2</a:t>
            </a:r>
            <a:r>
              <a:rPr lang="en-US" b="1" dirty="0">
                <a:solidFill>
                  <a:srgbClr val="0000FF"/>
                </a:solidFill>
                <a:latin typeface="Arial" panose="020B0604020202020204" pitchFamily="34" charset="0"/>
                <a:cs typeface="Arial" panose="020B0604020202020204" pitchFamily="34" charset="0"/>
              </a:rPr>
              <a:t>Ti</a:t>
            </a:r>
            <a:r>
              <a:rPr lang="en-US" b="1" baseline="-25000" dirty="0">
                <a:solidFill>
                  <a:srgbClr val="0000FF"/>
                </a:solidFill>
                <a:latin typeface="Arial" panose="020B0604020202020204" pitchFamily="34" charset="0"/>
                <a:cs typeface="Arial" panose="020B0604020202020204" pitchFamily="34" charset="0"/>
              </a:rPr>
              <a:t>2</a:t>
            </a:r>
            <a:r>
              <a:rPr lang="en-US" b="1" dirty="0">
                <a:solidFill>
                  <a:srgbClr val="0000FF"/>
                </a:solidFill>
                <a:latin typeface="Arial" panose="020B0604020202020204" pitchFamily="34" charset="0"/>
                <a:cs typeface="Arial" panose="020B0604020202020204" pitchFamily="34" charset="0"/>
              </a:rPr>
              <a:t>O</a:t>
            </a:r>
            <a:r>
              <a:rPr lang="en-US" b="1" baseline="-25000" dirty="0">
                <a:solidFill>
                  <a:srgbClr val="0000FF"/>
                </a:solidFill>
                <a:latin typeface="Arial" panose="020B0604020202020204" pitchFamily="34" charset="0"/>
                <a:cs typeface="Arial" panose="020B0604020202020204" pitchFamily="34" charset="0"/>
              </a:rPr>
              <a:t>7</a:t>
            </a:r>
            <a:r>
              <a:rPr lang="en-US" b="1" dirty="0">
                <a:solidFill>
                  <a:srgbClr val="0000FF"/>
                </a:solidFill>
                <a:latin typeface="Arial" panose="020B0604020202020204" pitchFamily="34" charset="0"/>
                <a:cs typeface="Arial" panose="020B0604020202020204" pitchFamily="34" charset="0"/>
              </a:rPr>
              <a:t> (R=La, </a:t>
            </a:r>
            <a:r>
              <a:rPr lang="en-US" b="1" dirty="0" err="1">
                <a:solidFill>
                  <a:srgbClr val="0000FF"/>
                </a:solidFill>
                <a:latin typeface="Arial" panose="020B0604020202020204" pitchFamily="34" charset="0"/>
                <a:cs typeface="Arial" panose="020B0604020202020204" pitchFamily="34" charset="0"/>
              </a:rPr>
              <a:t>Pr</a:t>
            </a:r>
            <a:r>
              <a:rPr lang="en-US" b="1" dirty="0">
                <a:solidFill>
                  <a:srgbClr val="0000FF"/>
                </a:solidFill>
                <a:latin typeface="Arial" panose="020B0604020202020204" pitchFamily="34" charset="0"/>
                <a:cs typeface="Arial" panose="020B0604020202020204" pitchFamily="34" charset="0"/>
              </a:rPr>
              <a:t>, Nd)</a:t>
            </a:r>
            <a:endParaRPr lang="ru-RU" b="1" dirty="0">
              <a:solidFill>
                <a:srgbClr val="0000FF"/>
              </a:solidFill>
              <a:latin typeface="Arial" panose="020B0604020202020204" pitchFamily="34" charset="0"/>
              <a:cs typeface="Arial" panose="020B0604020202020204" pitchFamily="34" charset="0"/>
            </a:endParaRPr>
          </a:p>
        </p:txBody>
      </p:sp>
      <p:graphicFrame>
        <p:nvGraphicFramePr>
          <p:cNvPr id="7" name="Object 8">
            <a:extLst>
              <a:ext uri="{FF2B5EF4-FFF2-40B4-BE49-F238E27FC236}">
                <a16:creationId xmlns:a16="http://schemas.microsoft.com/office/drawing/2014/main" id="{746732EB-9F70-4F30-0402-71AD5E85445F}"/>
              </a:ext>
            </a:extLst>
          </p:cNvPr>
          <p:cNvGraphicFramePr>
            <a:graphicFrameLocks noChangeAspect="1"/>
          </p:cNvGraphicFramePr>
          <p:nvPr/>
        </p:nvGraphicFramePr>
        <p:xfrm>
          <a:off x="6052945" y="2395194"/>
          <a:ext cx="1893005" cy="3470028"/>
        </p:xfrm>
        <a:graphic>
          <a:graphicData uri="http://schemas.openxmlformats.org/presentationml/2006/ole">
            <mc:AlternateContent xmlns:mc="http://schemas.openxmlformats.org/markup-compatibility/2006">
              <mc:Choice xmlns:v="urn:schemas-microsoft-com:vml" Requires="v">
                <p:oleObj name="Graph" r:id="rId3" imgW="7201800" imgH="14630400" progId="Origin95.Graph">
                  <p:embed/>
                </p:oleObj>
              </mc:Choice>
              <mc:Fallback>
                <p:oleObj name="Graph" r:id="rId3" imgW="7201800" imgH="14630400" progId="Origin95.Graph">
                  <p:embed/>
                  <p:pic>
                    <p:nvPicPr>
                      <p:cNvPr id="7" name="Object 8">
                        <a:extLst>
                          <a:ext uri="{FF2B5EF4-FFF2-40B4-BE49-F238E27FC236}">
                            <a16:creationId xmlns:a16="http://schemas.microsoft.com/office/drawing/2014/main" id="{746732EB-9F70-4F30-0402-71AD5E85445F}"/>
                          </a:ext>
                        </a:extLst>
                      </p:cNvPr>
                      <p:cNvPicPr>
                        <a:picLocks noChangeAspect="1" noChangeArrowheads="1"/>
                      </p:cNvPicPr>
                      <p:nvPr/>
                    </p:nvPicPr>
                    <p:blipFill>
                      <a:blip r:embed="rId4"/>
                      <a:srcRect t="-2589"/>
                      <a:stretch>
                        <a:fillRect/>
                      </a:stretch>
                    </p:blipFill>
                    <p:spPr bwMode="auto">
                      <a:xfrm>
                        <a:off x="6052945" y="2395194"/>
                        <a:ext cx="1893005" cy="3470028"/>
                      </a:xfrm>
                      <a:prstGeom prst="rect">
                        <a:avLst/>
                      </a:prstGeom>
                      <a:noFill/>
                    </p:spPr>
                  </p:pic>
                </p:oleObj>
              </mc:Fallback>
            </mc:AlternateContent>
          </a:graphicData>
        </a:graphic>
      </p:graphicFrame>
      <p:pic>
        <p:nvPicPr>
          <p:cNvPr id="8" name="Picture 2">
            <a:extLst>
              <a:ext uri="{FF2B5EF4-FFF2-40B4-BE49-F238E27FC236}">
                <a16:creationId xmlns:a16="http://schemas.microsoft.com/office/drawing/2014/main" id="{DD8A5513-2AD2-5D7C-2FD1-EFF88ECDF2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7161" y="1466197"/>
            <a:ext cx="3760668" cy="270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a:extLst>
              <a:ext uri="{FF2B5EF4-FFF2-40B4-BE49-F238E27FC236}">
                <a16:creationId xmlns:a16="http://schemas.microsoft.com/office/drawing/2014/main" id="{81DBE132-FD5D-C361-744B-89D0AE3E7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3578" y="4395282"/>
            <a:ext cx="3024961" cy="1659918"/>
          </a:xfrm>
          <a:prstGeom prst="rect">
            <a:avLst/>
          </a:prstGeom>
        </p:spPr>
      </p:pic>
      <p:sp>
        <p:nvSpPr>
          <p:cNvPr id="10" name="TextBox 9">
            <a:extLst>
              <a:ext uri="{FF2B5EF4-FFF2-40B4-BE49-F238E27FC236}">
                <a16:creationId xmlns:a16="http://schemas.microsoft.com/office/drawing/2014/main" id="{6343C20E-9513-DEB4-5BA8-691E16BAAADF}"/>
              </a:ext>
            </a:extLst>
          </p:cNvPr>
          <p:cNvSpPr txBox="1"/>
          <p:nvPr/>
        </p:nvSpPr>
        <p:spPr>
          <a:xfrm>
            <a:off x="5601570" y="1293380"/>
            <a:ext cx="2795756" cy="1384995"/>
          </a:xfrm>
          <a:prstGeom prst="rect">
            <a:avLst/>
          </a:prstGeom>
          <a:noFill/>
        </p:spPr>
        <p:txBody>
          <a:bodyPr wrap="square" rtlCol="0">
            <a:spAutoFit/>
          </a:bodyPr>
          <a:lstStyle/>
          <a:p>
            <a:pPr algn="ctr"/>
            <a:r>
              <a:rPr lang="en-US" sz="1400" b="1" dirty="0">
                <a:solidFill>
                  <a:srgbClr val="002060"/>
                </a:solidFill>
              </a:rPr>
              <a:t>The layered titanates demonstrate one of the highest known ferroelectric Curie temperatures (T</a:t>
            </a:r>
            <a:r>
              <a:rPr lang="en-US" sz="1400" b="1" baseline="-25000" dirty="0">
                <a:solidFill>
                  <a:srgbClr val="002060"/>
                </a:solidFill>
              </a:rPr>
              <a:t>C</a:t>
            </a:r>
            <a:r>
              <a:rPr lang="en-US" sz="1400" b="1" dirty="0">
                <a:solidFill>
                  <a:srgbClr val="002060"/>
                </a:solidFill>
              </a:rPr>
              <a:t> &gt; 1400 </a:t>
            </a:r>
            <a:r>
              <a:rPr lang="en-US" sz="1400" b="1" dirty="0">
                <a:solidFill>
                  <a:srgbClr val="002060"/>
                </a:solidFill>
                <a:sym typeface="Symbol" panose="05050102010706020507" pitchFamily="18" charset="2"/>
              </a:rPr>
              <a:t></a:t>
            </a:r>
            <a:r>
              <a:rPr lang="en-US" sz="1400" b="1" dirty="0">
                <a:solidFill>
                  <a:srgbClr val="002060"/>
                </a:solidFill>
              </a:rPr>
              <a:t>C) and piezoelectric behavior with high coercive field (</a:t>
            </a:r>
            <a:r>
              <a:rPr lang="en-US" sz="1400" b="1" dirty="0" err="1">
                <a:solidFill>
                  <a:srgbClr val="002060"/>
                </a:solidFill>
              </a:rPr>
              <a:t>Eg</a:t>
            </a:r>
            <a:r>
              <a:rPr lang="en-US" sz="1400" b="1" dirty="0">
                <a:solidFill>
                  <a:srgbClr val="002060"/>
                </a:solidFill>
              </a:rPr>
              <a:t> &gt; 45 kV/cm)</a:t>
            </a:r>
            <a:endParaRPr lang="ru-RU" sz="1400" b="1" dirty="0">
              <a:solidFill>
                <a:srgbClr val="002060"/>
              </a:solidFill>
            </a:endParaRPr>
          </a:p>
        </p:txBody>
      </p:sp>
      <p:sp>
        <p:nvSpPr>
          <p:cNvPr id="11" name="TextBox 10">
            <a:extLst>
              <a:ext uri="{FF2B5EF4-FFF2-40B4-BE49-F238E27FC236}">
                <a16:creationId xmlns:a16="http://schemas.microsoft.com/office/drawing/2014/main" id="{09B4665D-D027-7C3A-D58A-4A129660E67D}"/>
              </a:ext>
            </a:extLst>
          </p:cNvPr>
          <p:cNvSpPr txBox="1"/>
          <p:nvPr/>
        </p:nvSpPr>
        <p:spPr>
          <a:xfrm>
            <a:off x="5601570" y="5801192"/>
            <a:ext cx="2595723" cy="523220"/>
          </a:xfrm>
          <a:prstGeom prst="rect">
            <a:avLst/>
          </a:prstGeom>
          <a:noFill/>
        </p:spPr>
        <p:txBody>
          <a:bodyPr wrap="square">
            <a:spAutoFit/>
          </a:bodyPr>
          <a:lstStyle/>
          <a:p>
            <a:pPr algn="ctr"/>
            <a:r>
              <a:rPr lang="en-US" sz="1400" b="1" dirty="0">
                <a:solidFill>
                  <a:srgbClr val="006600"/>
                </a:solidFill>
              </a:rPr>
              <a:t>X-ray diffraction patterns of La</a:t>
            </a:r>
            <a:r>
              <a:rPr lang="en-US" sz="1400" b="1" baseline="-25000" dirty="0">
                <a:solidFill>
                  <a:srgbClr val="006600"/>
                </a:solidFill>
              </a:rPr>
              <a:t>2</a:t>
            </a:r>
            <a:r>
              <a:rPr lang="en-US" sz="1400" b="1" dirty="0">
                <a:solidFill>
                  <a:srgbClr val="006600"/>
                </a:solidFill>
              </a:rPr>
              <a:t>Ti</a:t>
            </a:r>
            <a:r>
              <a:rPr lang="en-US" sz="1400" b="1" baseline="-25000" dirty="0">
                <a:solidFill>
                  <a:srgbClr val="006600"/>
                </a:solidFill>
              </a:rPr>
              <a:t>2</a:t>
            </a:r>
            <a:r>
              <a:rPr lang="en-US" sz="1400" b="1" dirty="0">
                <a:solidFill>
                  <a:srgbClr val="006600"/>
                </a:solidFill>
              </a:rPr>
              <a:t>O</a:t>
            </a:r>
            <a:r>
              <a:rPr lang="en-US" sz="1400" b="1" baseline="-25000" dirty="0">
                <a:solidFill>
                  <a:srgbClr val="006600"/>
                </a:solidFill>
              </a:rPr>
              <a:t>7</a:t>
            </a:r>
            <a:r>
              <a:rPr lang="en-US" sz="1400" b="1" dirty="0">
                <a:solidFill>
                  <a:srgbClr val="006600"/>
                </a:solidFill>
              </a:rPr>
              <a:t> at high pressures</a:t>
            </a:r>
          </a:p>
        </p:txBody>
      </p:sp>
      <p:sp>
        <p:nvSpPr>
          <p:cNvPr id="12" name="TextBox 11">
            <a:extLst>
              <a:ext uri="{FF2B5EF4-FFF2-40B4-BE49-F238E27FC236}">
                <a16:creationId xmlns:a16="http://schemas.microsoft.com/office/drawing/2014/main" id="{70A445F9-8B08-54E6-82D9-4FB179D9F942}"/>
              </a:ext>
            </a:extLst>
          </p:cNvPr>
          <p:cNvSpPr txBox="1"/>
          <p:nvPr/>
        </p:nvSpPr>
        <p:spPr>
          <a:xfrm>
            <a:off x="8161161" y="4130208"/>
            <a:ext cx="4349797" cy="307777"/>
          </a:xfrm>
          <a:prstGeom prst="rect">
            <a:avLst/>
          </a:prstGeom>
          <a:noFill/>
        </p:spPr>
        <p:txBody>
          <a:bodyPr wrap="square">
            <a:spAutoFit/>
          </a:bodyPr>
          <a:lstStyle/>
          <a:p>
            <a:pPr algn="ctr"/>
            <a:r>
              <a:rPr lang="en-US" sz="1400" b="1" dirty="0">
                <a:solidFill>
                  <a:srgbClr val="006600"/>
                </a:solidFill>
              </a:rPr>
              <a:t>Raman spectra of La</a:t>
            </a:r>
            <a:r>
              <a:rPr lang="en-US" sz="1400" b="1" baseline="-25000" dirty="0">
                <a:solidFill>
                  <a:srgbClr val="006600"/>
                </a:solidFill>
              </a:rPr>
              <a:t>2</a:t>
            </a:r>
            <a:r>
              <a:rPr lang="en-US" sz="1400" b="1" dirty="0">
                <a:solidFill>
                  <a:srgbClr val="006600"/>
                </a:solidFill>
              </a:rPr>
              <a:t>Ti</a:t>
            </a:r>
            <a:r>
              <a:rPr lang="en-US" sz="1400" b="1" baseline="-25000" dirty="0">
                <a:solidFill>
                  <a:srgbClr val="006600"/>
                </a:solidFill>
              </a:rPr>
              <a:t>2</a:t>
            </a:r>
            <a:r>
              <a:rPr lang="en-US" sz="1400" b="1" dirty="0">
                <a:solidFill>
                  <a:srgbClr val="006600"/>
                </a:solidFill>
              </a:rPr>
              <a:t>O</a:t>
            </a:r>
            <a:r>
              <a:rPr lang="en-US" sz="1400" b="1" baseline="-25000" dirty="0">
                <a:solidFill>
                  <a:srgbClr val="006600"/>
                </a:solidFill>
              </a:rPr>
              <a:t>7</a:t>
            </a:r>
            <a:r>
              <a:rPr lang="en-US" sz="1400" b="1" dirty="0">
                <a:solidFill>
                  <a:srgbClr val="006600"/>
                </a:solidFill>
              </a:rPr>
              <a:t> at high pressures</a:t>
            </a:r>
          </a:p>
        </p:txBody>
      </p:sp>
      <p:sp>
        <p:nvSpPr>
          <p:cNvPr id="13" name="TextBox 12">
            <a:extLst>
              <a:ext uri="{FF2B5EF4-FFF2-40B4-BE49-F238E27FC236}">
                <a16:creationId xmlns:a16="http://schemas.microsoft.com/office/drawing/2014/main" id="{552ABEBC-E6B2-CFE1-937A-FD402C6EA203}"/>
              </a:ext>
            </a:extLst>
          </p:cNvPr>
          <p:cNvSpPr txBox="1"/>
          <p:nvPr/>
        </p:nvSpPr>
        <p:spPr>
          <a:xfrm>
            <a:off x="7927806" y="5988696"/>
            <a:ext cx="4349797" cy="523220"/>
          </a:xfrm>
          <a:prstGeom prst="rect">
            <a:avLst/>
          </a:prstGeom>
          <a:noFill/>
        </p:spPr>
        <p:txBody>
          <a:bodyPr wrap="square">
            <a:spAutoFit/>
          </a:bodyPr>
          <a:lstStyle/>
          <a:p>
            <a:pPr algn="ctr"/>
            <a:r>
              <a:rPr lang="en-US" sz="1400" b="1" dirty="0">
                <a:solidFill>
                  <a:srgbClr val="006600"/>
                </a:solidFill>
              </a:rPr>
              <a:t>Structural re-arrangement caused by the ferroelectric – paraelectric phase transition in R</a:t>
            </a:r>
            <a:r>
              <a:rPr lang="en-US" sz="1400" b="1" baseline="-25000" dirty="0">
                <a:solidFill>
                  <a:srgbClr val="006600"/>
                </a:solidFill>
              </a:rPr>
              <a:t>2</a:t>
            </a:r>
            <a:r>
              <a:rPr lang="en-US" sz="1400" b="1" dirty="0">
                <a:solidFill>
                  <a:srgbClr val="006600"/>
                </a:solidFill>
              </a:rPr>
              <a:t>Ti</a:t>
            </a:r>
            <a:r>
              <a:rPr lang="en-US" sz="1400" b="1" baseline="-25000" dirty="0">
                <a:solidFill>
                  <a:srgbClr val="006600"/>
                </a:solidFill>
              </a:rPr>
              <a:t>2</a:t>
            </a:r>
            <a:r>
              <a:rPr lang="en-US" sz="1400" b="1" dirty="0">
                <a:solidFill>
                  <a:srgbClr val="006600"/>
                </a:solidFill>
              </a:rPr>
              <a:t>O</a:t>
            </a:r>
            <a:r>
              <a:rPr lang="en-US" sz="1400" b="1" baseline="-25000" dirty="0">
                <a:solidFill>
                  <a:srgbClr val="006600"/>
                </a:solidFill>
              </a:rPr>
              <a:t>7</a:t>
            </a:r>
            <a:r>
              <a:rPr lang="en-US" sz="1400" b="1" dirty="0">
                <a:solidFill>
                  <a:srgbClr val="006600"/>
                </a:solidFill>
              </a:rPr>
              <a:t> at high pressures</a:t>
            </a:r>
          </a:p>
        </p:txBody>
      </p:sp>
      <p:sp>
        <p:nvSpPr>
          <p:cNvPr id="14" name="TextBox 13">
            <a:extLst>
              <a:ext uri="{FF2B5EF4-FFF2-40B4-BE49-F238E27FC236}">
                <a16:creationId xmlns:a16="http://schemas.microsoft.com/office/drawing/2014/main" id="{02CC8C25-8DCB-5C30-AC5B-220F5F3614E8}"/>
              </a:ext>
            </a:extLst>
          </p:cNvPr>
          <p:cNvSpPr txBox="1"/>
          <p:nvPr/>
        </p:nvSpPr>
        <p:spPr>
          <a:xfrm>
            <a:off x="5491843" y="6445411"/>
            <a:ext cx="6773043" cy="461665"/>
          </a:xfrm>
          <a:prstGeom prst="rect">
            <a:avLst/>
          </a:prstGeom>
          <a:noFill/>
        </p:spPr>
        <p:txBody>
          <a:bodyPr wrap="square">
            <a:spAutoFit/>
          </a:bodyPr>
          <a:lstStyle/>
          <a:p>
            <a:pPr algn="ctr"/>
            <a:r>
              <a:rPr lang="en-US" sz="1200" b="1" dirty="0" err="1">
                <a:solidFill>
                  <a:srgbClr val="C00000"/>
                </a:solidFill>
                <a:effectLst/>
                <a:latin typeface="Arial" panose="020B0604020202020204" pitchFamily="34" charset="0"/>
                <a:cs typeface="Arial" panose="020B0604020202020204" pitchFamily="34" charset="0"/>
              </a:rPr>
              <a:t>A.G.Asadov</a:t>
            </a:r>
            <a:r>
              <a:rPr lang="en-US" sz="1200" b="1" dirty="0">
                <a:solidFill>
                  <a:srgbClr val="C00000"/>
                </a:solidFill>
                <a:effectLst/>
                <a:latin typeface="Arial" panose="020B0604020202020204" pitchFamily="34" charset="0"/>
                <a:cs typeface="Arial" panose="020B0604020202020204" pitchFamily="34" charset="0"/>
              </a:rPr>
              <a:t>, D.P. </a:t>
            </a:r>
            <a:r>
              <a:rPr lang="en-US" sz="1200" b="1" dirty="0" err="1">
                <a:solidFill>
                  <a:srgbClr val="C00000"/>
                </a:solidFill>
                <a:effectLst/>
                <a:latin typeface="Arial" panose="020B0604020202020204" pitchFamily="34" charset="0"/>
                <a:cs typeface="Arial" panose="020B0604020202020204" pitchFamily="34" charset="0"/>
              </a:rPr>
              <a:t>Kozlenko</a:t>
            </a:r>
            <a:r>
              <a:rPr lang="en-US" sz="1200" b="1" dirty="0">
                <a:solidFill>
                  <a:srgbClr val="C00000"/>
                </a:solidFill>
                <a:effectLst/>
                <a:latin typeface="Arial" panose="020B0604020202020204" pitchFamily="34" charset="0"/>
                <a:cs typeface="Arial" panose="020B0604020202020204" pitchFamily="34" charset="0"/>
              </a:rPr>
              <a:t>, S.E. </a:t>
            </a:r>
            <a:r>
              <a:rPr lang="en-US" sz="1200" b="1" dirty="0" err="1">
                <a:solidFill>
                  <a:srgbClr val="C00000"/>
                </a:solidFill>
                <a:effectLst/>
                <a:latin typeface="Arial" panose="020B0604020202020204" pitchFamily="34" charset="0"/>
                <a:cs typeface="Arial" panose="020B0604020202020204" pitchFamily="34" charset="0"/>
              </a:rPr>
              <a:t>Kichanov</a:t>
            </a:r>
            <a:r>
              <a:rPr lang="en-US" sz="1200" b="1" dirty="0">
                <a:solidFill>
                  <a:srgbClr val="C00000"/>
                </a:solidFill>
                <a:effectLst/>
                <a:latin typeface="Arial" panose="020B0604020202020204" pitchFamily="34" charset="0"/>
                <a:cs typeface="Arial" panose="020B0604020202020204" pitchFamily="34" charset="0"/>
              </a:rPr>
              <a:t>, </a:t>
            </a:r>
            <a:r>
              <a:rPr lang="en-US" sz="1200" b="1" dirty="0" err="1">
                <a:solidFill>
                  <a:srgbClr val="C00000"/>
                </a:solidFill>
                <a:effectLst/>
                <a:latin typeface="Arial" panose="020B0604020202020204" pitchFamily="34" charset="0"/>
                <a:cs typeface="Arial" panose="020B0604020202020204" pitchFamily="34" charset="0"/>
              </a:rPr>
              <a:t>E.V.Lukin</a:t>
            </a:r>
            <a:r>
              <a:rPr lang="en-US" sz="1200" b="1" dirty="0">
                <a:solidFill>
                  <a:srgbClr val="C00000"/>
                </a:solidFill>
                <a:effectLst/>
                <a:latin typeface="Arial" panose="020B0604020202020204" pitchFamily="34" charset="0"/>
                <a:cs typeface="Arial" panose="020B0604020202020204" pitchFamily="34" charset="0"/>
              </a:rPr>
              <a:t> et.al,  </a:t>
            </a:r>
            <a:r>
              <a:rPr lang="en-US" sz="1200" b="1" dirty="0">
                <a:solidFill>
                  <a:srgbClr val="C00000"/>
                </a:solidFill>
                <a:latin typeface="Arial" panose="020B0604020202020204" pitchFamily="34" charset="0"/>
                <a:ea typeface="Calibri" panose="020F0502020204030204" pitchFamily="34" charset="0"/>
                <a:cs typeface="Arial" panose="020B0604020202020204" pitchFamily="34" charset="0"/>
              </a:rPr>
              <a:t>Journal of Alloys and Compounds 1003, 175461 (2024), Solid State Sciences 156, 107676 (2024)</a:t>
            </a:r>
            <a:endParaRPr lang="ru-RU" sz="1200" b="1" dirty="0">
              <a:solidFill>
                <a:srgbClr val="C0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6C05598-3192-9A8B-6E24-43D272252B5A}"/>
              </a:ext>
            </a:extLst>
          </p:cNvPr>
          <p:cNvSpPr txBox="1"/>
          <p:nvPr/>
        </p:nvSpPr>
        <p:spPr>
          <a:xfrm>
            <a:off x="4355554" y="59750"/>
            <a:ext cx="3480889" cy="584775"/>
          </a:xfrm>
          <a:prstGeom prst="rect">
            <a:avLst/>
          </a:prstGeom>
          <a:noFill/>
        </p:spPr>
        <p:txBody>
          <a:bodyPr wrap="none" rtlCol="0">
            <a:spAutoFit/>
          </a:bodyPr>
          <a:lstStyle/>
          <a:p>
            <a:r>
              <a:rPr lang="pl-PL" sz="3200" b="1" i="1" dirty="0">
                <a:solidFill>
                  <a:srgbClr val="C00000"/>
                </a:solidFill>
                <a:cs typeface="Times New Roman" panose="02020603050405020304" pitchFamily="18" charset="0"/>
              </a:rPr>
              <a:t>Scientific highlights</a:t>
            </a:r>
            <a:endParaRPr lang="ru-RU" sz="3200" b="1" i="1" dirty="0">
              <a:solidFill>
                <a:srgbClr val="C00000"/>
              </a:solidFill>
              <a:cs typeface="Times New Roman" panose="02020603050405020304" pitchFamily="18" charset="0"/>
            </a:endParaRPr>
          </a:p>
        </p:txBody>
      </p:sp>
      <p:sp>
        <p:nvSpPr>
          <p:cNvPr id="17" name="TextBox 16">
            <a:extLst>
              <a:ext uri="{FF2B5EF4-FFF2-40B4-BE49-F238E27FC236}">
                <a16:creationId xmlns:a16="http://schemas.microsoft.com/office/drawing/2014/main" id="{DB4D4165-E641-C1AF-6CF0-2D02B6051050}"/>
              </a:ext>
            </a:extLst>
          </p:cNvPr>
          <p:cNvSpPr txBox="1"/>
          <p:nvPr/>
        </p:nvSpPr>
        <p:spPr>
          <a:xfrm>
            <a:off x="-578195" y="858423"/>
            <a:ext cx="6318380" cy="646331"/>
          </a:xfrm>
          <a:prstGeom prst="rect">
            <a:avLst/>
          </a:prstGeom>
          <a:noFill/>
        </p:spPr>
        <p:txBody>
          <a:bodyPr wrap="square">
            <a:spAutoFit/>
          </a:bodyPr>
          <a:lstStyle/>
          <a:p>
            <a:pPr indent="450215" algn="ctr"/>
            <a:r>
              <a:rPr lang="en-US" sz="18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High-Pressure Effects on Structural</a:t>
            </a:r>
            <a:r>
              <a:rPr lang="en-US" b="1" dirty="0">
                <a:solidFill>
                  <a:srgbClr val="0000FF"/>
                </a:solidFill>
                <a:latin typeface="Arial" panose="020B0604020202020204" pitchFamily="34" charset="0"/>
                <a:ea typeface="Times New Roman" panose="02020603050405020304" pitchFamily="18" charset="0"/>
                <a:cs typeface="Arial" panose="020B0604020202020204" pitchFamily="34" charset="0"/>
              </a:rPr>
              <a:t> and</a:t>
            </a:r>
            <a:r>
              <a:rPr lang="en-US" sz="18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Magnetic</a:t>
            </a:r>
            <a:endParaRPr lang="en-US" b="1"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a:p>
            <a:pPr indent="450215" algn="ctr"/>
            <a:r>
              <a:rPr lang="en-US" sz="18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Properties of van der Waals Antiferromagnet MnPS</a:t>
            </a:r>
            <a:r>
              <a:rPr lang="en-US" sz="1800" b="1" baseline="-250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3</a:t>
            </a:r>
            <a:r>
              <a:rPr lang="en-US" sz="18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endParaRPr lang="ru-RU" sz="1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Рисунок 18">
            <a:extLst>
              <a:ext uri="{FF2B5EF4-FFF2-40B4-BE49-F238E27FC236}">
                <a16:creationId xmlns:a16="http://schemas.microsoft.com/office/drawing/2014/main" id="{18F04200-44CC-F60E-1D66-86C17EB9AB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71" y="1588359"/>
            <a:ext cx="2105099" cy="1519277"/>
          </a:xfrm>
          <a:prstGeom prst="rect">
            <a:avLst/>
          </a:prstGeom>
        </p:spPr>
      </p:pic>
      <p:pic>
        <p:nvPicPr>
          <p:cNvPr id="21" name="Рисунок 20">
            <a:extLst>
              <a:ext uri="{FF2B5EF4-FFF2-40B4-BE49-F238E27FC236}">
                <a16:creationId xmlns:a16="http://schemas.microsoft.com/office/drawing/2014/main" id="{27F62FEC-3DD5-C6A2-393A-ED14EB8D72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171" y="1610125"/>
            <a:ext cx="389925" cy="481439"/>
          </a:xfrm>
          <a:prstGeom prst="rect">
            <a:avLst/>
          </a:prstGeom>
        </p:spPr>
      </p:pic>
      <p:sp>
        <p:nvSpPr>
          <p:cNvPr id="22" name="TextBox 21">
            <a:extLst>
              <a:ext uri="{FF2B5EF4-FFF2-40B4-BE49-F238E27FC236}">
                <a16:creationId xmlns:a16="http://schemas.microsoft.com/office/drawing/2014/main" id="{35E30C66-BAFC-369F-F04E-A1E945C5B481}"/>
              </a:ext>
            </a:extLst>
          </p:cNvPr>
          <p:cNvSpPr txBox="1"/>
          <p:nvPr/>
        </p:nvSpPr>
        <p:spPr>
          <a:xfrm>
            <a:off x="-1" y="3092452"/>
            <a:ext cx="2105099" cy="523220"/>
          </a:xfrm>
          <a:prstGeom prst="rect">
            <a:avLst/>
          </a:prstGeom>
          <a:noFill/>
        </p:spPr>
        <p:txBody>
          <a:bodyPr wrap="square">
            <a:spAutoFit/>
          </a:bodyPr>
          <a:lstStyle/>
          <a:p>
            <a:pPr algn="ctr"/>
            <a:r>
              <a:rPr lang="en-US" sz="1400" b="1" dirty="0">
                <a:solidFill>
                  <a:srgbClr val="006600"/>
                </a:solidFill>
              </a:rPr>
              <a:t>Monoclinic crystal structure of MnPS</a:t>
            </a:r>
            <a:r>
              <a:rPr lang="en-US" sz="1400" b="1" baseline="-25000" dirty="0">
                <a:solidFill>
                  <a:srgbClr val="006600"/>
                </a:solidFill>
              </a:rPr>
              <a:t>3</a:t>
            </a:r>
            <a:r>
              <a:rPr lang="en-US" sz="1400" b="1" dirty="0">
                <a:solidFill>
                  <a:srgbClr val="006600"/>
                </a:solidFill>
              </a:rPr>
              <a:t> </a:t>
            </a:r>
          </a:p>
        </p:txBody>
      </p:sp>
      <p:pic>
        <p:nvPicPr>
          <p:cNvPr id="24" name="Рисунок 23">
            <a:extLst>
              <a:ext uri="{FF2B5EF4-FFF2-40B4-BE49-F238E27FC236}">
                <a16:creationId xmlns:a16="http://schemas.microsoft.com/office/drawing/2014/main" id="{3617A7EB-AA57-12BB-70BC-D4C9C503E8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07" y="3595657"/>
            <a:ext cx="1967943" cy="2369069"/>
          </a:xfrm>
          <a:prstGeom prst="rect">
            <a:avLst/>
          </a:prstGeom>
        </p:spPr>
      </p:pic>
      <p:sp>
        <p:nvSpPr>
          <p:cNvPr id="25" name="TextBox 24">
            <a:extLst>
              <a:ext uri="{FF2B5EF4-FFF2-40B4-BE49-F238E27FC236}">
                <a16:creationId xmlns:a16="http://schemas.microsoft.com/office/drawing/2014/main" id="{55232F72-708B-8EB5-32BF-74DC81498324}"/>
              </a:ext>
            </a:extLst>
          </p:cNvPr>
          <p:cNvSpPr txBox="1"/>
          <p:nvPr/>
        </p:nvSpPr>
        <p:spPr>
          <a:xfrm>
            <a:off x="-245314" y="5906090"/>
            <a:ext cx="2595723" cy="523220"/>
          </a:xfrm>
          <a:prstGeom prst="rect">
            <a:avLst/>
          </a:prstGeom>
          <a:noFill/>
        </p:spPr>
        <p:txBody>
          <a:bodyPr wrap="square">
            <a:spAutoFit/>
          </a:bodyPr>
          <a:lstStyle/>
          <a:p>
            <a:pPr algn="ctr"/>
            <a:r>
              <a:rPr lang="en-US" sz="1400" b="1" dirty="0">
                <a:solidFill>
                  <a:srgbClr val="006600"/>
                </a:solidFill>
              </a:rPr>
              <a:t>X-ray diffraction patterns of MnPS</a:t>
            </a:r>
            <a:r>
              <a:rPr lang="en-US" sz="1400" b="1" baseline="-25000" dirty="0">
                <a:solidFill>
                  <a:srgbClr val="006600"/>
                </a:solidFill>
              </a:rPr>
              <a:t>3</a:t>
            </a:r>
            <a:r>
              <a:rPr lang="en-US" sz="1400" b="1" dirty="0">
                <a:solidFill>
                  <a:srgbClr val="006600"/>
                </a:solidFill>
              </a:rPr>
              <a:t> at high pressures</a:t>
            </a:r>
          </a:p>
        </p:txBody>
      </p:sp>
      <p:pic>
        <p:nvPicPr>
          <p:cNvPr id="27" name="Рисунок 26">
            <a:extLst>
              <a:ext uri="{FF2B5EF4-FFF2-40B4-BE49-F238E27FC236}">
                <a16:creationId xmlns:a16="http://schemas.microsoft.com/office/drawing/2014/main" id="{22DE2A11-922B-AD6E-2E3B-6C03175458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4933" y="1504230"/>
            <a:ext cx="3116470" cy="2111967"/>
          </a:xfrm>
          <a:prstGeom prst="rect">
            <a:avLst/>
          </a:prstGeom>
        </p:spPr>
      </p:pic>
      <p:sp>
        <p:nvSpPr>
          <p:cNvPr id="28" name="TextBox 27">
            <a:extLst>
              <a:ext uri="{FF2B5EF4-FFF2-40B4-BE49-F238E27FC236}">
                <a16:creationId xmlns:a16="http://schemas.microsoft.com/office/drawing/2014/main" id="{E073B169-1B0D-A60A-8E1E-5348EA75D9D4}"/>
              </a:ext>
            </a:extLst>
          </p:cNvPr>
          <p:cNvSpPr txBox="1"/>
          <p:nvPr/>
        </p:nvSpPr>
        <p:spPr>
          <a:xfrm>
            <a:off x="2199270" y="3604680"/>
            <a:ext cx="3277094" cy="523220"/>
          </a:xfrm>
          <a:prstGeom prst="rect">
            <a:avLst/>
          </a:prstGeom>
          <a:noFill/>
        </p:spPr>
        <p:txBody>
          <a:bodyPr wrap="square">
            <a:spAutoFit/>
          </a:bodyPr>
          <a:lstStyle/>
          <a:p>
            <a:pPr algn="ctr"/>
            <a:r>
              <a:rPr lang="en-US" sz="1400" b="1" dirty="0">
                <a:solidFill>
                  <a:srgbClr val="006600"/>
                </a:solidFill>
              </a:rPr>
              <a:t>Neutron diffraction patterns of MnPS</a:t>
            </a:r>
            <a:r>
              <a:rPr lang="en-US" sz="1400" b="1" baseline="-25000" dirty="0">
                <a:solidFill>
                  <a:srgbClr val="006600"/>
                </a:solidFill>
              </a:rPr>
              <a:t>3</a:t>
            </a:r>
            <a:r>
              <a:rPr lang="en-US" sz="1400" b="1" dirty="0">
                <a:solidFill>
                  <a:srgbClr val="006600"/>
                </a:solidFill>
              </a:rPr>
              <a:t> at high pressures and selected temperatures</a:t>
            </a:r>
          </a:p>
        </p:txBody>
      </p:sp>
      <p:grpSp>
        <p:nvGrpSpPr>
          <p:cNvPr id="34" name="Группа 33">
            <a:extLst>
              <a:ext uri="{FF2B5EF4-FFF2-40B4-BE49-F238E27FC236}">
                <a16:creationId xmlns:a16="http://schemas.microsoft.com/office/drawing/2014/main" id="{6CDDA51C-DC84-5256-D60D-3E9206143393}"/>
              </a:ext>
            </a:extLst>
          </p:cNvPr>
          <p:cNvGrpSpPr/>
          <p:nvPr/>
        </p:nvGrpSpPr>
        <p:grpSpPr>
          <a:xfrm>
            <a:off x="2667258" y="4079306"/>
            <a:ext cx="2167706" cy="1905210"/>
            <a:chOff x="2667258" y="4079306"/>
            <a:chExt cx="2167706" cy="1905210"/>
          </a:xfrm>
        </p:grpSpPr>
        <p:pic>
          <p:nvPicPr>
            <p:cNvPr id="32" name="Рисунок 31">
              <a:extLst>
                <a:ext uri="{FF2B5EF4-FFF2-40B4-BE49-F238E27FC236}">
                  <a16:creationId xmlns:a16="http://schemas.microsoft.com/office/drawing/2014/main" id="{CEB155BC-4BA0-2776-B9B7-39A95918A5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7258" y="4079306"/>
              <a:ext cx="2167706" cy="1905210"/>
            </a:xfrm>
            <a:prstGeom prst="rect">
              <a:avLst/>
            </a:prstGeom>
          </p:spPr>
        </p:pic>
        <p:sp>
          <p:nvSpPr>
            <p:cNvPr id="33" name="Прямоугольник 32">
              <a:extLst>
                <a:ext uri="{FF2B5EF4-FFF2-40B4-BE49-F238E27FC236}">
                  <a16:creationId xmlns:a16="http://schemas.microsoft.com/office/drawing/2014/main" id="{F371C45A-467C-C355-BE6A-D4E3C36CAA6C}"/>
                </a:ext>
              </a:extLst>
            </p:cNvPr>
            <p:cNvSpPr/>
            <p:nvPr/>
          </p:nvSpPr>
          <p:spPr>
            <a:xfrm>
              <a:off x="4518991" y="4079306"/>
              <a:ext cx="315973" cy="1016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5" name="TextBox 34">
            <a:extLst>
              <a:ext uri="{FF2B5EF4-FFF2-40B4-BE49-F238E27FC236}">
                <a16:creationId xmlns:a16="http://schemas.microsoft.com/office/drawing/2014/main" id="{4F6867D5-B993-AC23-68FA-D6D213529E9E}"/>
              </a:ext>
            </a:extLst>
          </p:cNvPr>
          <p:cNvSpPr txBox="1"/>
          <p:nvPr/>
        </p:nvSpPr>
        <p:spPr>
          <a:xfrm>
            <a:off x="2478456" y="5958032"/>
            <a:ext cx="2595723" cy="523220"/>
          </a:xfrm>
          <a:prstGeom prst="rect">
            <a:avLst/>
          </a:prstGeom>
          <a:noFill/>
        </p:spPr>
        <p:txBody>
          <a:bodyPr wrap="square">
            <a:spAutoFit/>
          </a:bodyPr>
          <a:lstStyle/>
          <a:p>
            <a:pPr algn="ctr"/>
            <a:r>
              <a:rPr lang="en-US" sz="1400" b="1" dirty="0">
                <a:solidFill>
                  <a:srgbClr val="006600"/>
                </a:solidFill>
              </a:rPr>
              <a:t>Pressure behavior of the Neel Temperature</a:t>
            </a:r>
          </a:p>
        </p:txBody>
      </p:sp>
      <p:sp>
        <p:nvSpPr>
          <p:cNvPr id="36" name="TextBox 35">
            <a:extLst>
              <a:ext uri="{FF2B5EF4-FFF2-40B4-BE49-F238E27FC236}">
                <a16:creationId xmlns:a16="http://schemas.microsoft.com/office/drawing/2014/main" id="{35F32ECA-0108-1C60-8F16-7B95FD07A313}"/>
              </a:ext>
            </a:extLst>
          </p:cNvPr>
          <p:cNvSpPr txBox="1"/>
          <p:nvPr/>
        </p:nvSpPr>
        <p:spPr>
          <a:xfrm>
            <a:off x="-1" y="6368289"/>
            <a:ext cx="5074180" cy="461665"/>
          </a:xfrm>
          <a:prstGeom prst="rect">
            <a:avLst/>
          </a:prstGeom>
          <a:noFill/>
        </p:spPr>
        <p:txBody>
          <a:bodyPr wrap="square">
            <a:spAutoFit/>
          </a:bodyPr>
          <a:lstStyle/>
          <a:p>
            <a:pPr algn="ctr"/>
            <a:r>
              <a:rPr lang="en-US" sz="1200" b="1" dirty="0">
                <a:solidFill>
                  <a:srgbClr val="C00000"/>
                </a:solidFill>
                <a:effectLst/>
                <a:latin typeface="Arial" panose="020B0604020202020204" pitchFamily="34" charset="0"/>
                <a:cs typeface="Arial" panose="020B0604020202020204" pitchFamily="34" charset="0"/>
              </a:rPr>
              <a:t>D.P. </a:t>
            </a:r>
            <a:r>
              <a:rPr lang="en-US" sz="1200" b="1" dirty="0" err="1">
                <a:solidFill>
                  <a:srgbClr val="C00000"/>
                </a:solidFill>
                <a:effectLst/>
                <a:latin typeface="Arial" panose="020B0604020202020204" pitchFamily="34" charset="0"/>
                <a:cs typeface="Arial" panose="020B0604020202020204" pitchFamily="34" charset="0"/>
              </a:rPr>
              <a:t>Kozlenko</a:t>
            </a:r>
            <a:r>
              <a:rPr lang="en-US" sz="1200" b="1" dirty="0">
                <a:solidFill>
                  <a:srgbClr val="C00000"/>
                </a:solidFill>
                <a:effectLst/>
                <a:latin typeface="Arial" panose="020B0604020202020204" pitchFamily="34" charset="0"/>
                <a:cs typeface="Arial" panose="020B0604020202020204" pitchFamily="34" charset="0"/>
              </a:rPr>
              <a:t>, O.N. Lis, </a:t>
            </a:r>
            <a:r>
              <a:rPr lang="en-US" sz="1200" b="1" dirty="0" err="1">
                <a:solidFill>
                  <a:srgbClr val="C00000"/>
                </a:solidFill>
                <a:effectLst/>
                <a:latin typeface="Arial" panose="020B0604020202020204" pitchFamily="34" charset="0"/>
                <a:cs typeface="Arial" panose="020B0604020202020204" pitchFamily="34" charset="0"/>
              </a:rPr>
              <a:t>N.T.Dang</a:t>
            </a:r>
            <a:r>
              <a:rPr lang="en-US" sz="1200" b="1" dirty="0">
                <a:solidFill>
                  <a:srgbClr val="C00000"/>
                </a:solidFill>
                <a:effectLst/>
                <a:latin typeface="Arial" panose="020B0604020202020204" pitchFamily="34" charset="0"/>
                <a:cs typeface="Arial" panose="020B0604020202020204" pitchFamily="34" charset="0"/>
              </a:rPr>
              <a:t> et.al,  </a:t>
            </a:r>
            <a:r>
              <a:rPr lang="en-US" sz="1200" b="1" dirty="0">
                <a:solidFill>
                  <a:srgbClr val="C00000"/>
                </a:solidFill>
                <a:latin typeface="Arial" panose="020B0604020202020204" pitchFamily="34" charset="0"/>
                <a:ea typeface="Calibri" panose="020F0502020204030204" pitchFamily="34" charset="0"/>
                <a:cs typeface="Arial" panose="020B0604020202020204" pitchFamily="34" charset="0"/>
              </a:rPr>
              <a:t>Phys. Rev. Materials 8, 024402 (2024)</a:t>
            </a:r>
            <a:endParaRPr lang="ru-RU" sz="1200" b="1" dirty="0">
              <a:solidFill>
                <a:srgbClr val="C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F442E90-D762-E397-0825-ACE94B3F11FD}"/>
              </a:ext>
            </a:extLst>
          </p:cNvPr>
          <p:cNvSpPr txBox="1"/>
          <p:nvPr/>
        </p:nvSpPr>
        <p:spPr>
          <a:xfrm>
            <a:off x="10292313" y="-108572"/>
            <a:ext cx="1899687" cy="584775"/>
          </a:xfrm>
          <a:prstGeom prst="rect">
            <a:avLst/>
          </a:prstGeom>
          <a:noFill/>
        </p:spPr>
        <p:txBody>
          <a:bodyPr wrap="none" rtlCol="0">
            <a:spAutoFit/>
          </a:bodyPr>
          <a:lstStyle/>
          <a:p>
            <a:r>
              <a:rPr lang="ru-RU" sz="3200" b="1" i="1" dirty="0">
                <a:solidFill>
                  <a:srgbClr val="C00000"/>
                </a:solidFill>
                <a:cs typeface="Times New Roman" panose="02020603050405020304" pitchFamily="18" charset="0"/>
              </a:rPr>
              <a:t>НЭОНИКС</a:t>
            </a:r>
          </a:p>
        </p:txBody>
      </p:sp>
      <p:sp>
        <p:nvSpPr>
          <p:cNvPr id="3" name="Дата 2">
            <a:extLst>
              <a:ext uri="{FF2B5EF4-FFF2-40B4-BE49-F238E27FC236}">
                <a16:creationId xmlns:a16="http://schemas.microsoft.com/office/drawing/2014/main" id="{9C3BBAEB-E642-0B69-BA90-86F1339D541F}"/>
              </a:ext>
            </a:extLst>
          </p:cNvPr>
          <p:cNvSpPr>
            <a:spLocks noGrp="1"/>
          </p:cNvSpPr>
          <p:nvPr>
            <p:ph type="dt" sz="half" idx="10"/>
          </p:nvPr>
        </p:nvSpPr>
        <p:spPr>
          <a:xfrm>
            <a:off x="838200" y="6356350"/>
            <a:ext cx="2743200" cy="365125"/>
          </a:xfrm>
        </p:spPr>
        <p:txBody>
          <a:bodyPr/>
          <a:lstStyle/>
          <a:p>
            <a:r>
              <a:rPr lang="ru-RU"/>
              <a:t>26.12.2024</a:t>
            </a:r>
          </a:p>
        </p:txBody>
      </p:sp>
      <p:sp>
        <p:nvSpPr>
          <p:cNvPr id="5" name="Номер слайда 4">
            <a:extLst>
              <a:ext uri="{FF2B5EF4-FFF2-40B4-BE49-F238E27FC236}">
                <a16:creationId xmlns:a16="http://schemas.microsoft.com/office/drawing/2014/main" id="{7990B93B-1559-7932-2A83-FF360B17B3C2}"/>
              </a:ext>
            </a:extLst>
          </p:cNvPr>
          <p:cNvSpPr>
            <a:spLocks noGrp="1"/>
          </p:cNvSpPr>
          <p:nvPr>
            <p:ph type="sldNum" sz="quarter" idx="12"/>
          </p:nvPr>
        </p:nvSpPr>
        <p:spPr>
          <a:xfrm>
            <a:off x="8610600" y="6356350"/>
            <a:ext cx="2743200" cy="365125"/>
          </a:xfrm>
        </p:spPr>
        <p:txBody>
          <a:bodyPr/>
          <a:lstStyle/>
          <a:p>
            <a:fld id="{A8EBAC1C-CC7F-4E88-9759-5217FD4A440E}" type="slidenum">
              <a:rPr lang="ru-RU" smtClean="0"/>
              <a:pPr/>
              <a:t>11</a:t>
            </a:fld>
            <a:endParaRPr lang="ru-RU"/>
          </a:p>
        </p:txBody>
      </p:sp>
    </p:spTree>
    <p:extLst>
      <p:ext uri="{BB962C8B-B14F-4D97-AF65-F5344CB8AC3E}">
        <p14:creationId xmlns:p14="http://schemas.microsoft.com/office/powerpoint/2010/main" val="2501998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11811572" y="6492875"/>
            <a:ext cx="367289" cy="365125"/>
          </a:xfrm>
        </p:spPr>
        <p:txBody>
          <a:bodyPr/>
          <a:lstStyle/>
          <a:p>
            <a:fld id="{A8EBAC1C-CC7F-4E88-9759-5217FD4A440E}" type="slidenum">
              <a:rPr lang="ru-RU" smtClean="0"/>
              <a:t>12</a:t>
            </a:fld>
            <a:endParaRPr lang="ru-RU" dirty="0"/>
          </a:p>
        </p:txBody>
      </p:sp>
      <p:sp>
        <p:nvSpPr>
          <p:cNvPr id="6" name="Title 3">
            <a:extLst>
              <a:ext uri="{FF2B5EF4-FFF2-40B4-BE49-F238E27FC236}">
                <a16:creationId xmlns:a16="http://schemas.microsoft.com/office/drawing/2014/main" id="{E9637FCF-F15F-4AED-BCDE-C1F4FABC0E72}"/>
              </a:ext>
            </a:extLst>
          </p:cNvPr>
          <p:cNvSpPr txBox="1">
            <a:spLocks/>
          </p:cNvSpPr>
          <p:nvPr/>
        </p:nvSpPr>
        <p:spPr>
          <a:xfrm>
            <a:off x="77346" y="1350513"/>
            <a:ext cx="3116752" cy="475200"/>
          </a:xfrm>
          <a:prstGeom prst="rect">
            <a:avLst/>
          </a:prstGeom>
        </p:spPr>
        <p:txBody>
          <a:bodyPr lIns="0" rIns="0" bIns="0">
            <a:noAutofit/>
          </a:bodyPr>
          <a:lstStyle>
            <a:lvl1pPr algn="l" rtl="0" eaLnBrk="1" latinLnBrk="0" hangingPunct="1">
              <a:spcBef>
                <a:spcPct val="0"/>
              </a:spcBef>
              <a:buNone/>
              <a:defRPr kumimoji="0" lang="en-CA" sz="3000" b="0" kern="1200" dirty="0">
                <a:ln>
                  <a:noFill/>
                </a:ln>
                <a:solidFill>
                  <a:srgbClr val="223E7E"/>
                </a:solidFill>
                <a:effectLst>
                  <a:outerShdw blurRad="38100" dist="38100" dir="2700000" algn="tl">
                    <a:srgbClr val="000000">
                      <a:alpha val="43137"/>
                    </a:srgbClr>
                  </a:outerShdw>
                </a:effectLst>
                <a:latin typeface="+mj-lt"/>
                <a:ea typeface="+mj-ea"/>
                <a:cs typeface="+mj-cs"/>
              </a:defRPr>
            </a:lvl1pPr>
          </a:lstStyle>
          <a:p>
            <a:pPr marR="0" lvl="0" indent="0" algn="ctr" fontAlgn="auto">
              <a:lnSpc>
                <a:spcPct val="90000"/>
              </a:lnSpc>
              <a:spcAft>
                <a:spcPts val="0"/>
              </a:spcAft>
              <a:buClrTx/>
              <a:buSzTx/>
              <a:tabLst/>
              <a:defRPr/>
            </a:pPr>
            <a:r>
              <a:rPr lang="en-US" sz="2400" b="1" u="sng" dirty="0">
                <a:solidFill>
                  <a:schemeClr val="tx1"/>
                </a:solidFill>
                <a:effectLst/>
                <a:latin typeface="+mn-lt"/>
              </a:rPr>
              <a:t>Small Angle Scattering</a:t>
            </a:r>
          </a:p>
        </p:txBody>
      </p:sp>
      <p:pic>
        <p:nvPicPr>
          <p:cNvPr id="11" name="Picture 3">
            <a:extLst>
              <a:ext uri="{FF2B5EF4-FFF2-40B4-BE49-F238E27FC236}">
                <a16:creationId xmlns:a16="http://schemas.microsoft.com/office/drawing/2014/main" id="{9283FFDA-1078-8B54-BA61-0CF9ED98C13A}"/>
              </a:ext>
            </a:extLst>
          </p:cNvPr>
          <p:cNvPicPr>
            <a:picLocks noChangeAspect="1"/>
          </p:cNvPicPr>
          <p:nvPr/>
        </p:nvPicPr>
        <p:blipFill>
          <a:blip r:embed="rId3"/>
          <a:stretch>
            <a:fillRect/>
          </a:stretch>
        </p:blipFill>
        <p:spPr>
          <a:xfrm>
            <a:off x="9342753" y="865414"/>
            <a:ext cx="2017922" cy="1025466"/>
          </a:xfrm>
          <a:prstGeom prst="rect">
            <a:avLst/>
          </a:prstGeom>
        </p:spPr>
      </p:pic>
      <p:grpSp>
        <p:nvGrpSpPr>
          <p:cNvPr id="17" name="Group 23">
            <a:extLst>
              <a:ext uri="{FF2B5EF4-FFF2-40B4-BE49-F238E27FC236}">
                <a16:creationId xmlns:a16="http://schemas.microsoft.com/office/drawing/2014/main" id="{E443D67F-6D21-45B9-4E74-C635FC9348F1}"/>
              </a:ext>
            </a:extLst>
          </p:cNvPr>
          <p:cNvGrpSpPr>
            <a:grpSpLocks noChangeAspect="1"/>
          </p:cNvGrpSpPr>
          <p:nvPr/>
        </p:nvGrpSpPr>
        <p:grpSpPr>
          <a:xfrm>
            <a:off x="9282049" y="1957083"/>
            <a:ext cx="2403984" cy="961415"/>
            <a:chOff x="2395920" y="2494911"/>
            <a:chExt cx="4653571" cy="1883090"/>
          </a:xfrm>
        </p:grpSpPr>
        <p:pic>
          <p:nvPicPr>
            <p:cNvPr id="18" name="Picture 24">
              <a:extLst>
                <a:ext uri="{FF2B5EF4-FFF2-40B4-BE49-F238E27FC236}">
                  <a16:creationId xmlns:a16="http://schemas.microsoft.com/office/drawing/2014/main" id="{8D877A38-F61C-CB36-CBE3-A0AA5E0FDE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5920" y="2549201"/>
              <a:ext cx="4571999" cy="1828800"/>
            </a:xfrm>
            <a:prstGeom prst="rect">
              <a:avLst/>
            </a:prstGeom>
            <a:noFill/>
            <a:ln>
              <a:noFill/>
            </a:ln>
          </p:spPr>
        </p:pic>
        <p:sp>
          <p:nvSpPr>
            <p:cNvPr id="19" name="Text Box 2">
              <a:extLst>
                <a:ext uri="{FF2B5EF4-FFF2-40B4-BE49-F238E27FC236}">
                  <a16:creationId xmlns:a16="http://schemas.microsoft.com/office/drawing/2014/main" id="{3CEE2216-8190-A5EA-DE3D-AFC51C63AD1C}"/>
                </a:ext>
              </a:extLst>
            </p:cNvPr>
            <p:cNvSpPr txBox="1">
              <a:spLocks noChangeArrowheads="1"/>
            </p:cNvSpPr>
            <p:nvPr/>
          </p:nvSpPr>
          <p:spPr bwMode="auto">
            <a:xfrm>
              <a:off x="2868348" y="3436663"/>
              <a:ext cx="962024" cy="421983"/>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US" sz="800" dirty="0">
                  <a:solidFill>
                    <a:srgbClr val="ED7D31"/>
                  </a:solidFill>
                  <a:latin typeface="Times New Roman" panose="02020603050405020304" pitchFamily="18" charset="0"/>
                  <a:ea typeface="Times New Roman" panose="02020603050405020304" pitchFamily="18" charset="0"/>
                </a:rPr>
                <a:t>EULVs</a:t>
              </a:r>
              <a:endParaRPr lang="en-CA" sz="800" dirty="0">
                <a:latin typeface="Times New Roman" panose="02020603050405020304" pitchFamily="18" charset="0"/>
                <a:ea typeface="Times New Roman" panose="02020603050405020304" pitchFamily="18" charset="0"/>
              </a:endParaRPr>
            </a:p>
          </p:txBody>
        </p:sp>
        <p:sp>
          <p:nvSpPr>
            <p:cNvPr id="20" name="Text Box 2">
              <a:extLst>
                <a:ext uri="{FF2B5EF4-FFF2-40B4-BE49-F238E27FC236}">
                  <a16:creationId xmlns:a16="http://schemas.microsoft.com/office/drawing/2014/main" id="{47F4C6D3-3D16-B184-1266-53AA7A22D98D}"/>
                </a:ext>
              </a:extLst>
            </p:cNvPr>
            <p:cNvSpPr txBox="1">
              <a:spLocks noChangeArrowheads="1"/>
            </p:cNvSpPr>
            <p:nvPr/>
          </p:nvSpPr>
          <p:spPr bwMode="auto">
            <a:xfrm>
              <a:off x="5926923" y="2494911"/>
              <a:ext cx="1035852" cy="421983"/>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US" sz="800" dirty="0">
                  <a:solidFill>
                    <a:srgbClr val="0070C0"/>
                  </a:solidFill>
                  <a:latin typeface="Times New Roman" panose="02020603050405020304" pitchFamily="18" charset="0"/>
                  <a:ea typeface="Times New Roman" panose="02020603050405020304" pitchFamily="18" charset="0"/>
                </a:rPr>
                <a:t>BLSs</a:t>
              </a:r>
              <a:endParaRPr lang="en-CA" sz="800" dirty="0">
                <a:latin typeface="Times New Roman" panose="02020603050405020304" pitchFamily="18" charset="0"/>
                <a:ea typeface="Times New Roman" panose="02020603050405020304" pitchFamily="18" charset="0"/>
              </a:endParaRPr>
            </a:p>
          </p:txBody>
        </p:sp>
        <p:sp>
          <p:nvSpPr>
            <p:cNvPr id="21" name="Text Box 2">
              <a:extLst>
                <a:ext uri="{FF2B5EF4-FFF2-40B4-BE49-F238E27FC236}">
                  <a16:creationId xmlns:a16="http://schemas.microsoft.com/office/drawing/2014/main" id="{F620630B-D289-4FF7-78F1-158A4A5527C1}"/>
                </a:ext>
              </a:extLst>
            </p:cNvPr>
            <p:cNvSpPr txBox="1">
              <a:spLocks noChangeArrowheads="1"/>
            </p:cNvSpPr>
            <p:nvPr/>
          </p:nvSpPr>
          <p:spPr bwMode="auto">
            <a:xfrm>
              <a:off x="6087467" y="3060478"/>
              <a:ext cx="962024" cy="421983"/>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US" sz="800" dirty="0">
                  <a:solidFill>
                    <a:srgbClr val="C00000"/>
                  </a:solidFill>
                  <a:latin typeface="Times New Roman" panose="02020603050405020304" pitchFamily="18" charset="0"/>
                  <a:ea typeface="Times New Roman" panose="02020603050405020304" pitchFamily="18" charset="0"/>
                </a:rPr>
                <a:t>SULVs</a:t>
              </a:r>
              <a:endParaRPr lang="en-CA" sz="800" dirty="0">
                <a:latin typeface="Times New Roman" panose="02020603050405020304" pitchFamily="18" charset="0"/>
                <a:ea typeface="Times New Roman" panose="02020603050405020304" pitchFamily="18" charset="0"/>
              </a:endParaRPr>
            </a:p>
          </p:txBody>
        </p:sp>
      </p:grpSp>
      <p:pic>
        <p:nvPicPr>
          <p:cNvPr id="15" name="Рисунок 14">
            <a:extLst>
              <a:ext uri="{FF2B5EF4-FFF2-40B4-BE49-F238E27FC236}">
                <a16:creationId xmlns:a16="http://schemas.microsoft.com/office/drawing/2014/main" id="{473432C0-C521-B92D-5B94-A83BF9C77B3C}"/>
              </a:ext>
            </a:extLst>
          </p:cNvPr>
          <p:cNvPicPr>
            <a:picLocks noChangeAspect="1"/>
          </p:cNvPicPr>
          <p:nvPr/>
        </p:nvPicPr>
        <p:blipFill>
          <a:blip r:embed="rId5">
            <a:alphaModFix amt="38000"/>
          </a:blip>
          <a:stretch>
            <a:fillRect/>
          </a:stretch>
        </p:blipFill>
        <p:spPr>
          <a:xfrm>
            <a:off x="1463040" y="3476880"/>
            <a:ext cx="2099141" cy="2465204"/>
          </a:xfrm>
          <a:prstGeom prst="rect">
            <a:avLst/>
          </a:prstGeom>
        </p:spPr>
      </p:pic>
      <p:sp>
        <p:nvSpPr>
          <p:cNvPr id="12" name="TextBox 11">
            <a:extLst>
              <a:ext uri="{FF2B5EF4-FFF2-40B4-BE49-F238E27FC236}">
                <a16:creationId xmlns:a16="http://schemas.microsoft.com/office/drawing/2014/main" id="{CA4943BC-E1EB-6F6C-7D12-7C9658D048E0}"/>
              </a:ext>
            </a:extLst>
          </p:cNvPr>
          <p:cNvSpPr txBox="1"/>
          <p:nvPr/>
        </p:nvSpPr>
        <p:spPr>
          <a:xfrm>
            <a:off x="1137934" y="741326"/>
            <a:ext cx="8144115" cy="553998"/>
          </a:xfrm>
          <a:prstGeom prst="rect">
            <a:avLst/>
          </a:prstGeom>
          <a:noFill/>
        </p:spPr>
        <p:txBody>
          <a:bodyPr wrap="square" rtlCol="0">
            <a:spAutoFit/>
          </a:bodyPr>
          <a:lstStyle/>
          <a:p>
            <a:pPr algn="ctr"/>
            <a:r>
              <a:rPr lang="en-US" altLang="ko-KR" sz="3000" b="1" dirty="0">
                <a:solidFill>
                  <a:srgbClr val="4472C4"/>
                </a:solidFill>
              </a:rPr>
              <a:t>Neutron scattering in condensed matter physics</a:t>
            </a:r>
            <a:endParaRPr lang="ru-RU" sz="3000" dirty="0">
              <a:solidFill>
                <a:srgbClr val="4472C4"/>
              </a:solidFill>
            </a:endParaRPr>
          </a:p>
        </p:txBody>
      </p:sp>
      <p:grpSp>
        <p:nvGrpSpPr>
          <p:cNvPr id="4" name="Группа 3">
            <a:extLst>
              <a:ext uri="{FF2B5EF4-FFF2-40B4-BE49-F238E27FC236}">
                <a16:creationId xmlns:a16="http://schemas.microsoft.com/office/drawing/2014/main" id="{D9BDA7DC-8C7E-340B-EB37-8940B9253D44}"/>
              </a:ext>
            </a:extLst>
          </p:cNvPr>
          <p:cNvGrpSpPr/>
          <p:nvPr/>
        </p:nvGrpSpPr>
        <p:grpSpPr>
          <a:xfrm>
            <a:off x="77346" y="1198503"/>
            <a:ext cx="9144000" cy="5185132"/>
            <a:chOff x="77346" y="1198503"/>
            <a:chExt cx="9144000" cy="5185132"/>
          </a:xfrm>
        </p:grpSpPr>
        <p:grpSp>
          <p:nvGrpSpPr>
            <p:cNvPr id="10" name="Группа 9">
              <a:extLst>
                <a:ext uri="{FF2B5EF4-FFF2-40B4-BE49-F238E27FC236}">
                  <a16:creationId xmlns:a16="http://schemas.microsoft.com/office/drawing/2014/main" id="{EBA0558E-99A3-0283-B48A-E8BCAADC4536}"/>
                </a:ext>
              </a:extLst>
            </p:cNvPr>
            <p:cNvGrpSpPr/>
            <p:nvPr/>
          </p:nvGrpSpPr>
          <p:grpSpPr>
            <a:xfrm>
              <a:off x="77346" y="1198503"/>
              <a:ext cx="9144000" cy="5185132"/>
              <a:chOff x="0" y="1396668"/>
              <a:chExt cx="9144000" cy="5185132"/>
            </a:xfrm>
          </p:grpSpPr>
          <p:pic>
            <p:nvPicPr>
              <p:cNvPr id="5" name="Picture 3" descr="C:\Users\NORBbI\Dropbox\workPC\work\FLNP\small_angle.gif">
                <a:extLst>
                  <a:ext uri="{FF2B5EF4-FFF2-40B4-BE49-F238E27FC236}">
                    <a16:creationId xmlns:a16="http://schemas.microsoft.com/office/drawing/2014/main" id="{9DDA12B3-D9D6-6FB7-F50C-2C5907EB6ED7}"/>
                  </a:ext>
                </a:extLst>
              </p:cNvPr>
              <p:cNvPicPr>
                <a:picLocks noChangeAspect="1" noChangeArrowheads="1" noCrop="1"/>
              </p:cNvPicPr>
              <p:nvPr/>
            </p:nvPicPr>
            <p:blipFill>
              <a:blip r:embed="rId6" cstate="print"/>
              <a:srcRect/>
              <a:stretch>
                <a:fillRect/>
              </a:stretch>
            </p:blipFill>
            <p:spPr bwMode="auto">
              <a:xfrm>
                <a:off x="0" y="1438300"/>
                <a:ext cx="9144000" cy="5143500"/>
              </a:xfrm>
              <a:prstGeom prst="rect">
                <a:avLst/>
              </a:prstGeom>
              <a:noFill/>
            </p:spPr>
          </p:pic>
          <p:sp>
            <p:nvSpPr>
              <p:cNvPr id="7" name="Rectangle 4">
                <a:extLst>
                  <a:ext uri="{FF2B5EF4-FFF2-40B4-BE49-F238E27FC236}">
                    <a16:creationId xmlns:a16="http://schemas.microsoft.com/office/drawing/2014/main" id="{7EB4AFD5-B910-2BB2-D333-78F47138E645}"/>
                  </a:ext>
                </a:extLst>
              </p:cNvPr>
              <p:cNvSpPr/>
              <p:nvPr/>
            </p:nvSpPr>
            <p:spPr>
              <a:xfrm>
                <a:off x="0" y="1396668"/>
                <a:ext cx="1691680" cy="504056"/>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CA" sz="2400" b="0" i="0" u="none" strike="noStrike" kern="0" cap="none" spc="0" normalizeH="0" baseline="0" noProof="0">
                  <a:ln>
                    <a:noFill/>
                  </a:ln>
                  <a:solidFill>
                    <a:prstClr val="white"/>
                  </a:solidFill>
                  <a:effectLst/>
                  <a:uLnTx/>
                  <a:uFillTx/>
                  <a:latin typeface="Constantia"/>
                  <a:ea typeface="+mn-ea"/>
                  <a:cs typeface="+mn-cs"/>
                </a:endParaRPr>
              </a:p>
            </p:txBody>
          </p:sp>
          <p:sp>
            <p:nvSpPr>
              <p:cNvPr id="9" name="Прямоугольник 8">
                <a:extLst>
                  <a:ext uri="{FF2B5EF4-FFF2-40B4-BE49-F238E27FC236}">
                    <a16:creationId xmlns:a16="http://schemas.microsoft.com/office/drawing/2014/main" id="{64C72F41-84C8-490B-2042-F4E2F7FE5F5E}"/>
                  </a:ext>
                </a:extLst>
              </p:cNvPr>
              <p:cNvSpPr/>
              <p:nvPr/>
            </p:nvSpPr>
            <p:spPr>
              <a:xfrm>
                <a:off x="5988289" y="3334466"/>
                <a:ext cx="3155711" cy="2674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Прямоугольник 2">
              <a:extLst>
                <a:ext uri="{FF2B5EF4-FFF2-40B4-BE49-F238E27FC236}">
                  <a16:creationId xmlns:a16="http://schemas.microsoft.com/office/drawing/2014/main" id="{5FCCD304-417D-FD9A-5A7B-F3CBE8FF9BC3}"/>
                </a:ext>
              </a:extLst>
            </p:cNvPr>
            <p:cNvSpPr/>
            <p:nvPr/>
          </p:nvSpPr>
          <p:spPr>
            <a:xfrm>
              <a:off x="6065635" y="1937564"/>
              <a:ext cx="2943894" cy="6666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Prostokąt 48">
            <a:extLst>
              <a:ext uri="{FF2B5EF4-FFF2-40B4-BE49-F238E27FC236}">
                <a16:creationId xmlns:a16="http://schemas.microsoft.com/office/drawing/2014/main" id="{E2BC2C6D-2FBE-A1CC-B8CD-3DCD35268966}"/>
              </a:ext>
            </a:extLst>
          </p:cNvPr>
          <p:cNvSpPr/>
          <p:nvPr/>
        </p:nvSpPr>
        <p:spPr>
          <a:xfrm>
            <a:off x="6240177" y="3152149"/>
            <a:ext cx="4567085" cy="2062103"/>
          </a:xfrm>
          <a:prstGeom prst="rect">
            <a:avLst/>
          </a:prstGeom>
          <a:gradFill>
            <a:gsLst>
              <a:gs pos="35000">
                <a:schemeClr val="accent1">
                  <a:lumMod val="5000"/>
                  <a:lumOff val="95000"/>
                </a:schemeClr>
              </a:gs>
              <a:gs pos="69000">
                <a:srgbClr val="D6E9ED"/>
              </a:gs>
              <a:gs pos="100000">
                <a:srgbClr val="B4B8DE"/>
              </a:gs>
              <a:gs pos="100000">
                <a:schemeClr val="accent1">
                  <a:lumMod val="30000"/>
                  <a:lumOff val="70000"/>
                </a:schemeClr>
              </a:gs>
            </a:gsLst>
            <a:lin ang="2700000" scaled="1"/>
          </a:gradFill>
        </p:spPr>
        <p:txBody>
          <a:bodyPr wrap="square">
            <a:spAutoFit/>
          </a:bodyPr>
          <a:lstStyle/>
          <a:p>
            <a:pPr marL="263525" marR="0" lvl="0" indent="-263525" defTabSz="914400" eaLnBrk="0" fontAlgn="base" latinLnBrk="0" hangingPunct="0">
              <a:lnSpc>
                <a:spcPct val="100000"/>
              </a:lnSpc>
              <a:spcBef>
                <a:spcPct val="0"/>
              </a:spcBef>
              <a:spcAft>
                <a:spcPts val="1200"/>
              </a:spcAft>
              <a:buClr>
                <a:srgbClr val="87CCF3"/>
              </a:buClr>
              <a:buSzTx/>
              <a:buFont typeface="Arial" panose="020B0604020202020204" pitchFamily="34" charset="0"/>
              <a:buChar char="•"/>
              <a:tabLst/>
              <a:defRPr/>
            </a:pPr>
            <a:r>
              <a:rPr kumimoji="0" lang="en-US" b="1" i="0" u="none" strike="noStrike" kern="0" cap="none" spc="0" normalizeH="0" baseline="0" noProof="0" dirty="0">
                <a:ln>
                  <a:noFill/>
                </a:ln>
                <a:solidFill>
                  <a:srgbClr val="223E7E"/>
                </a:solidFill>
                <a:effectLst/>
                <a:uLnTx/>
                <a:uFillTx/>
                <a:latin typeface="+mj-lt"/>
                <a:ea typeface="ヒラギノ角ゴ Pro W3" pitchFamily="84" charset="-128"/>
              </a:rPr>
              <a:t>Structural organization </a:t>
            </a:r>
            <a:r>
              <a:rPr kumimoji="0" lang="en-US" b="0" i="0" u="none" strike="noStrike" kern="0" cap="none" spc="0" normalizeH="0" baseline="0" noProof="0" dirty="0">
                <a:ln>
                  <a:noFill/>
                </a:ln>
                <a:solidFill>
                  <a:srgbClr val="223E7E"/>
                </a:solidFill>
                <a:effectLst/>
                <a:uLnTx/>
                <a:uFillTx/>
                <a:latin typeface="+mj-lt"/>
                <a:ea typeface="ヒラギノ角ゴ Pro W3" pitchFamily="84" charset="-128"/>
              </a:rPr>
              <a:t>and </a:t>
            </a:r>
            <a:r>
              <a:rPr kumimoji="0" lang="en-US" b="1" i="0" u="none" strike="noStrike" kern="0" cap="none" spc="0" normalizeH="0" baseline="0" noProof="0" dirty="0">
                <a:ln>
                  <a:noFill/>
                </a:ln>
                <a:solidFill>
                  <a:srgbClr val="223E7E"/>
                </a:solidFill>
                <a:effectLst/>
                <a:uLnTx/>
                <a:uFillTx/>
                <a:latin typeface="+mj-lt"/>
                <a:ea typeface="ヒラギノ角ゴ Pro W3" pitchFamily="84" charset="-128"/>
              </a:rPr>
              <a:t>aggregation</a:t>
            </a:r>
            <a:r>
              <a:rPr kumimoji="0" lang="en-US" b="0" i="0" u="none" strike="noStrike" kern="0" cap="none" spc="0" normalizeH="0" baseline="0" noProof="0" dirty="0">
                <a:ln>
                  <a:noFill/>
                </a:ln>
                <a:solidFill>
                  <a:srgbClr val="223E7E"/>
                </a:solidFill>
                <a:effectLst/>
                <a:uLnTx/>
                <a:uFillTx/>
                <a:latin typeface="+mj-lt"/>
                <a:ea typeface="ヒラギノ角ゴ Pro W3" pitchFamily="84" charset="-128"/>
              </a:rPr>
              <a:t> of nanoparticles and </a:t>
            </a:r>
            <a:r>
              <a:rPr kumimoji="0" lang="en-US" b="1" i="0" u="none" strike="noStrike" kern="0" cap="none" spc="0" normalizeH="0" baseline="0" noProof="0" dirty="0">
                <a:ln>
                  <a:noFill/>
                </a:ln>
                <a:solidFill>
                  <a:srgbClr val="223E7E"/>
                </a:solidFill>
                <a:effectLst/>
                <a:uLnTx/>
                <a:uFillTx/>
                <a:latin typeface="+mj-lt"/>
                <a:ea typeface="ヒラギノ角ゴ Pro W3" pitchFamily="84" charset="-128"/>
              </a:rPr>
              <a:t>composite systems</a:t>
            </a:r>
          </a:p>
          <a:p>
            <a:pPr marL="263525" marR="0" lvl="0" indent="-263525" defTabSz="914400" eaLnBrk="0" fontAlgn="base" latinLnBrk="0" hangingPunct="0">
              <a:lnSpc>
                <a:spcPct val="100000"/>
              </a:lnSpc>
              <a:spcBef>
                <a:spcPct val="0"/>
              </a:spcBef>
              <a:spcAft>
                <a:spcPts val="1200"/>
              </a:spcAft>
              <a:buClr>
                <a:srgbClr val="87CCF3"/>
              </a:buClr>
              <a:buSzTx/>
              <a:buFont typeface="Arial" panose="020B0604020202020204" pitchFamily="34" charset="0"/>
              <a:buChar char="•"/>
              <a:tabLst/>
              <a:defRPr/>
            </a:pPr>
            <a:r>
              <a:rPr kumimoji="0" lang="en-US" b="0" i="0" u="none" strike="noStrike" kern="0" cap="none" spc="0" normalizeH="0" baseline="0" noProof="0" dirty="0">
                <a:ln>
                  <a:noFill/>
                </a:ln>
                <a:solidFill>
                  <a:srgbClr val="223E7E"/>
                </a:solidFill>
                <a:effectLst/>
                <a:uLnTx/>
                <a:uFillTx/>
                <a:latin typeface="+mj-lt"/>
                <a:ea typeface="ヒラギノ角ゴ Pro W3" pitchFamily="84" charset="-128"/>
              </a:rPr>
              <a:t>Interactions of </a:t>
            </a:r>
            <a:r>
              <a:rPr kumimoji="0" lang="en-US" b="1" i="0" u="none" strike="noStrike" kern="0" cap="none" spc="0" normalizeH="0" baseline="0" noProof="0" dirty="0">
                <a:ln>
                  <a:noFill/>
                </a:ln>
                <a:solidFill>
                  <a:srgbClr val="223E7E"/>
                </a:solidFill>
                <a:effectLst/>
                <a:uLnTx/>
                <a:uFillTx/>
                <a:latin typeface="+mj-lt"/>
                <a:ea typeface="ヒラギノ角ゴ Pro W3" pitchFamily="84" charset="-128"/>
              </a:rPr>
              <a:t>nanoparticles</a:t>
            </a:r>
            <a:r>
              <a:rPr kumimoji="0" lang="en-US" b="0" i="0" u="none" strike="noStrike" kern="0" cap="none" spc="0" normalizeH="0" baseline="0" noProof="0" dirty="0">
                <a:ln>
                  <a:noFill/>
                </a:ln>
                <a:solidFill>
                  <a:srgbClr val="223E7E"/>
                </a:solidFill>
                <a:effectLst/>
                <a:uLnTx/>
                <a:uFillTx/>
                <a:latin typeface="+mj-lt"/>
                <a:ea typeface="ヒラギノ角ゴ Pro W3" pitchFamily="84" charset="-128"/>
              </a:rPr>
              <a:t> with </a:t>
            </a:r>
            <a:r>
              <a:rPr kumimoji="0" lang="en-US" b="1" i="0" u="none" strike="noStrike" kern="0" cap="none" spc="0" normalizeH="0" baseline="0" noProof="0" dirty="0">
                <a:ln>
                  <a:noFill/>
                </a:ln>
                <a:solidFill>
                  <a:srgbClr val="223E7E"/>
                </a:solidFill>
                <a:effectLst/>
                <a:uLnTx/>
                <a:uFillTx/>
                <a:latin typeface="+mj-lt"/>
                <a:ea typeface="ヒラギノ角ゴ Pro W3" pitchFamily="84" charset="-128"/>
              </a:rPr>
              <a:t>bio-macromolecules</a:t>
            </a:r>
          </a:p>
          <a:p>
            <a:pPr marL="263525" marR="0" lvl="0" indent="-263525" defTabSz="914400" eaLnBrk="0" fontAlgn="base" latinLnBrk="0" hangingPunct="0">
              <a:lnSpc>
                <a:spcPct val="100000"/>
              </a:lnSpc>
              <a:spcBef>
                <a:spcPct val="0"/>
              </a:spcBef>
              <a:spcAft>
                <a:spcPts val="1200"/>
              </a:spcAft>
              <a:buClr>
                <a:srgbClr val="87CCF3"/>
              </a:buClr>
              <a:buSzTx/>
              <a:buFont typeface="Arial" panose="020B0604020202020204" pitchFamily="34" charset="0"/>
              <a:buChar char="•"/>
              <a:tabLst/>
              <a:defRPr/>
            </a:pPr>
            <a:r>
              <a:rPr kumimoji="0" lang="sk-SK" altLang="sk-SK" b="1" i="0" u="none" strike="noStrike" kern="0" cap="none" spc="0" normalizeH="0" baseline="0" noProof="0" dirty="0">
                <a:ln>
                  <a:noFill/>
                </a:ln>
                <a:solidFill>
                  <a:srgbClr val="223E7E"/>
                </a:solidFill>
                <a:effectLst/>
                <a:uLnTx/>
                <a:uFillTx/>
                <a:latin typeface="+mj-lt"/>
                <a:ea typeface="ヒラギノ角ゴ Pro W3" pitchFamily="84" charset="-128"/>
              </a:rPr>
              <a:t>N</a:t>
            </a:r>
            <a:r>
              <a:rPr kumimoji="0" lang="en-US" altLang="sk-SK" b="1" i="0" u="none" strike="noStrike" kern="0" cap="none" spc="0" normalizeH="0" baseline="0" noProof="0" dirty="0" err="1">
                <a:ln>
                  <a:noFill/>
                </a:ln>
                <a:solidFill>
                  <a:srgbClr val="223E7E"/>
                </a:solidFill>
                <a:effectLst/>
                <a:uLnTx/>
                <a:uFillTx/>
                <a:latin typeface="+mj-lt"/>
                <a:ea typeface="ヒラギノ角ゴ Pro W3" pitchFamily="84" charset="-128"/>
              </a:rPr>
              <a:t>anopores</a:t>
            </a:r>
            <a:r>
              <a:rPr kumimoji="0" lang="en-US" altLang="sk-SK" b="1" i="0" u="none" strike="noStrike" kern="0" cap="none" spc="0" normalizeH="0" baseline="0" noProof="0" dirty="0">
                <a:ln>
                  <a:noFill/>
                </a:ln>
                <a:solidFill>
                  <a:srgbClr val="223E7E"/>
                </a:solidFill>
                <a:effectLst/>
                <a:uLnTx/>
                <a:uFillTx/>
                <a:latin typeface="+mj-lt"/>
                <a:ea typeface="ヒラギノ角ゴ Pro W3" pitchFamily="84" charset="-128"/>
              </a:rPr>
              <a:t> </a:t>
            </a:r>
            <a:r>
              <a:rPr kumimoji="0" lang="en-US" altLang="sk-SK" b="0" i="0" u="none" strike="noStrike" kern="0" cap="none" spc="0" normalizeH="0" baseline="0" noProof="0" dirty="0">
                <a:ln>
                  <a:noFill/>
                </a:ln>
                <a:solidFill>
                  <a:srgbClr val="223E7E"/>
                </a:solidFill>
                <a:effectLst/>
                <a:uLnTx/>
                <a:uFillTx/>
                <a:latin typeface="+mj-lt"/>
                <a:ea typeface="ヒラギノ角ゴ Pro W3" pitchFamily="84" charset="-128"/>
              </a:rPr>
              <a:t>for magnetic and</a:t>
            </a:r>
            <a:r>
              <a:rPr kumimoji="0" lang="sk-SK" altLang="sk-SK" b="0" i="0" u="none" strike="noStrike" kern="0" cap="none" spc="0" normalizeH="0" baseline="0" noProof="0" dirty="0">
                <a:ln>
                  <a:noFill/>
                </a:ln>
                <a:solidFill>
                  <a:srgbClr val="223E7E"/>
                </a:solidFill>
                <a:effectLst/>
                <a:uLnTx/>
                <a:uFillTx/>
                <a:latin typeface="+mj-lt"/>
                <a:ea typeface="ヒラギノ角ゴ Pro W3" pitchFamily="84" charset="-128"/>
              </a:rPr>
              <a:t> </a:t>
            </a:r>
            <a:r>
              <a:rPr kumimoji="0" lang="en-US" altLang="sk-SK" b="0" i="0" u="none" strike="noStrike" kern="0" cap="none" spc="0" normalizeH="0" baseline="0" noProof="0" dirty="0">
                <a:ln>
                  <a:noFill/>
                </a:ln>
                <a:solidFill>
                  <a:srgbClr val="223E7E"/>
                </a:solidFill>
                <a:effectLst/>
                <a:uLnTx/>
                <a:uFillTx/>
                <a:latin typeface="+mj-lt"/>
                <a:ea typeface="ヒラギノ角ゴ Pro W3" pitchFamily="84" charset="-128"/>
              </a:rPr>
              <a:t>biomedical</a:t>
            </a:r>
            <a:r>
              <a:rPr kumimoji="0" lang="sk-SK" altLang="sk-SK" b="0" i="0" u="none" strike="noStrike" kern="0" cap="none" spc="0" normalizeH="0" baseline="0" noProof="0" dirty="0">
                <a:ln>
                  <a:noFill/>
                </a:ln>
                <a:solidFill>
                  <a:srgbClr val="223E7E"/>
                </a:solidFill>
                <a:effectLst/>
                <a:uLnTx/>
                <a:uFillTx/>
                <a:latin typeface="+mj-lt"/>
                <a:ea typeface="ヒラギノ角ゴ Pro W3" pitchFamily="84" charset="-128"/>
              </a:rPr>
              <a:t> </a:t>
            </a:r>
            <a:r>
              <a:rPr kumimoji="0" lang="en-US" altLang="sk-SK" b="0" i="0" u="none" strike="noStrike" kern="0" cap="none" spc="0" normalizeH="0" baseline="0" noProof="0" dirty="0">
                <a:ln>
                  <a:noFill/>
                </a:ln>
                <a:solidFill>
                  <a:srgbClr val="223E7E"/>
                </a:solidFill>
                <a:effectLst/>
                <a:uLnTx/>
                <a:uFillTx/>
                <a:latin typeface="+mj-lt"/>
                <a:ea typeface="ヒラギノ角ゴ Pro W3" pitchFamily="84" charset="-128"/>
              </a:rPr>
              <a:t>applications</a:t>
            </a:r>
            <a:endParaRPr kumimoji="0" lang="en-CA" b="0" i="0" u="none" strike="noStrike" kern="0" cap="none" spc="0" normalizeH="0" baseline="0" noProof="0" dirty="0">
              <a:ln>
                <a:noFill/>
              </a:ln>
              <a:solidFill>
                <a:srgbClr val="223E7E"/>
              </a:solidFill>
              <a:effectLst/>
              <a:uLnTx/>
              <a:uFillTx/>
              <a:latin typeface="+mj-lt"/>
              <a:ea typeface="ヒラギノ角ゴ Pro W3" pitchFamily="84" charset="-128"/>
            </a:endParaRPr>
          </a:p>
        </p:txBody>
      </p:sp>
      <p:sp>
        <p:nvSpPr>
          <p:cNvPr id="22" name="Title 3">
            <a:extLst>
              <a:ext uri="{FF2B5EF4-FFF2-40B4-BE49-F238E27FC236}">
                <a16:creationId xmlns:a16="http://schemas.microsoft.com/office/drawing/2014/main" id="{7911E553-392E-F797-4359-1CBD18237266}"/>
              </a:ext>
            </a:extLst>
          </p:cNvPr>
          <p:cNvSpPr txBox="1">
            <a:spLocks/>
          </p:cNvSpPr>
          <p:nvPr/>
        </p:nvSpPr>
        <p:spPr>
          <a:xfrm>
            <a:off x="16642" y="1301237"/>
            <a:ext cx="3116752" cy="475200"/>
          </a:xfrm>
          <a:prstGeom prst="rect">
            <a:avLst/>
          </a:prstGeom>
        </p:spPr>
        <p:txBody>
          <a:bodyPr lIns="0" rIns="0" bIns="0">
            <a:noAutofit/>
          </a:bodyPr>
          <a:lstStyle>
            <a:lvl1pPr algn="l" rtl="0" eaLnBrk="1" latinLnBrk="0" hangingPunct="1">
              <a:spcBef>
                <a:spcPct val="0"/>
              </a:spcBef>
              <a:buNone/>
              <a:defRPr kumimoji="0" lang="en-CA" sz="3000" b="0" kern="1200" dirty="0">
                <a:ln>
                  <a:noFill/>
                </a:ln>
                <a:solidFill>
                  <a:srgbClr val="223E7E"/>
                </a:solidFill>
                <a:effectLst>
                  <a:outerShdw blurRad="38100" dist="38100" dir="2700000" algn="tl">
                    <a:srgbClr val="000000">
                      <a:alpha val="43137"/>
                    </a:srgbClr>
                  </a:outerShdw>
                </a:effectLst>
                <a:latin typeface="+mj-lt"/>
                <a:ea typeface="+mj-ea"/>
                <a:cs typeface="+mj-cs"/>
              </a:defRPr>
            </a:lvl1pPr>
          </a:lstStyle>
          <a:p>
            <a:pPr marR="0" lvl="0" indent="0" algn="ctr" fontAlgn="auto">
              <a:lnSpc>
                <a:spcPct val="90000"/>
              </a:lnSpc>
              <a:spcAft>
                <a:spcPts val="0"/>
              </a:spcAft>
              <a:buClrTx/>
              <a:buSzTx/>
              <a:tabLst/>
              <a:defRPr/>
            </a:pPr>
            <a:r>
              <a:rPr lang="en-US" sz="2400" b="1" u="sng" dirty="0">
                <a:solidFill>
                  <a:schemeClr val="tx1"/>
                </a:solidFill>
                <a:effectLst/>
                <a:latin typeface="+mn-lt"/>
              </a:rPr>
              <a:t>Small Angle Scattering</a:t>
            </a:r>
          </a:p>
        </p:txBody>
      </p:sp>
      <p:pic>
        <p:nvPicPr>
          <p:cNvPr id="14" name="Picture 3" descr="Diagram&#10;&#10;Description automatically generated">
            <a:extLst>
              <a:ext uri="{FF2B5EF4-FFF2-40B4-BE49-F238E27FC236}">
                <a16:creationId xmlns:a16="http://schemas.microsoft.com/office/drawing/2014/main" id="{5CCB5B31-B65A-1E8F-2595-4572279809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919" y="1452408"/>
            <a:ext cx="1615641" cy="763404"/>
          </a:xfrm>
          <a:prstGeom prst="rect">
            <a:avLst/>
          </a:prstGeom>
        </p:spPr>
      </p:pic>
      <p:pic>
        <p:nvPicPr>
          <p:cNvPr id="16" name="Picture 6">
            <a:extLst>
              <a:ext uri="{FF2B5EF4-FFF2-40B4-BE49-F238E27FC236}">
                <a16:creationId xmlns:a16="http://schemas.microsoft.com/office/drawing/2014/main" id="{857ECC64-4D03-757B-01EB-719D8E0388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5330" y="1308775"/>
            <a:ext cx="1493562" cy="863752"/>
          </a:xfrm>
          <a:prstGeom prst="rect">
            <a:avLst/>
          </a:prstGeom>
        </p:spPr>
      </p:pic>
      <p:graphicFrame>
        <p:nvGraphicFramePr>
          <p:cNvPr id="23" name="Таблица 22">
            <a:extLst>
              <a:ext uri="{FF2B5EF4-FFF2-40B4-BE49-F238E27FC236}">
                <a16:creationId xmlns:a16="http://schemas.microsoft.com/office/drawing/2014/main" id="{E4719DA3-A045-08FA-E6EC-DC9FCFA63D80}"/>
              </a:ext>
            </a:extLst>
          </p:cNvPr>
          <p:cNvGraphicFramePr>
            <a:graphicFrameLocks noGrp="1"/>
          </p:cNvGraphicFramePr>
          <p:nvPr>
            <p:extLst>
              <p:ext uri="{D42A27DB-BD31-4B8C-83A1-F6EECF244321}">
                <p14:modId xmlns:p14="http://schemas.microsoft.com/office/powerpoint/2010/main" val="4275505732"/>
              </p:ext>
            </p:extLst>
          </p:nvPr>
        </p:nvGraphicFramePr>
        <p:xfrm>
          <a:off x="77346" y="5345434"/>
          <a:ext cx="12037309" cy="965200"/>
        </p:xfrm>
        <a:graphic>
          <a:graphicData uri="http://schemas.openxmlformats.org/drawingml/2006/table">
            <a:tbl>
              <a:tblPr firstRow="1" bandRow="1">
                <a:tableStyleId>{5C22544A-7EE6-4342-B048-85BDC9FD1C3A}</a:tableStyleId>
              </a:tblPr>
              <a:tblGrid>
                <a:gridCol w="3940557">
                  <a:extLst>
                    <a:ext uri="{9D8B030D-6E8A-4147-A177-3AD203B41FA5}">
                      <a16:colId xmlns:a16="http://schemas.microsoft.com/office/drawing/2014/main" val="2941518641"/>
                    </a:ext>
                  </a:extLst>
                </a:gridCol>
                <a:gridCol w="3252692">
                  <a:extLst>
                    <a:ext uri="{9D8B030D-6E8A-4147-A177-3AD203B41FA5}">
                      <a16:colId xmlns:a16="http://schemas.microsoft.com/office/drawing/2014/main" val="3774480180"/>
                    </a:ext>
                  </a:extLst>
                </a:gridCol>
                <a:gridCol w="4844060">
                  <a:extLst>
                    <a:ext uri="{9D8B030D-6E8A-4147-A177-3AD203B41FA5}">
                      <a16:colId xmlns:a16="http://schemas.microsoft.com/office/drawing/2014/main" val="1988666264"/>
                    </a:ext>
                  </a:extLst>
                </a:gridCol>
              </a:tblGrid>
              <a:tr h="370840">
                <a:tc>
                  <a:txBody>
                    <a:bodyPr/>
                    <a:lstStyle/>
                    <a:p>
                      <a:pPr algn="ctr"/>
                      <a:r>
                        <a:rPr lang="en-US" sz="1400" b="1" kern="1200" dirty="0">
                          <a:solidFill>
                            <a:schemeClr val="lt1"/>
                          </a:solidFill>
                          <a:effectLst/>
                          <a:latin typeface="+mn-lt"/>
                          <a:ea typeface="+mn-ea"/>
                          <a:cs typeface="+mn-cs"/>
                        </a:rPr>
                        <a:t>Applications</a:t>
                      </a:r>
                      <a:endParaRPr lang="ru-RU" sz="1400" dirty="0"/>
                    </a:p>
                  </a:txBody>
                  <a:tcPr/>
                </a:tc>
                <a:tc>
                  <a:txBody>
                    <a:bodyPr/>
                    <a:lstStyle/>
                    <a:p>
                      <a:pPr algn="ctr"/>
                      <a:r>
                        <a:rPr lang="en-US" sz="1400" b="1" kern="1200" dirty="0">
                          <a:solidFill>
                            <a:schemeClr val="lt1"/>
                          </a:solidFill>
                          <a:effectLst/>
                          <a:latin typeface="+mn-lt"/>
                          <a:ea typeface="+mn-ea"/>
                          <a:cs typeface="+mn-cs"/>
                        </a:rPr>
                        <a:t>Basic parameters</a:t>
                      </a:r>
                      <a:endParaRPr lang="ru-R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baseline="0" dirty="0">
                          <a:solidFill>
                            <a:schemeClr val="lt1"/>
                          </a:solidFill>
                          <a:effectLst/>
                          <a:latin typeface="+mn-lt"/>
                          <a:ea typeface="+mn-ea"/>
                          <a:cs typeface="+mn-cs"/>
                        </a:rPr>
                        <a:t>Specific features</a:t>
                      </a:r>
                      <a:endParaRPr lang="ru-RU" sz="1400" baseline="0" dirty="0"/>
                    </a:p>
                  </a:txBody>
                  <a:tcPr/>
                </a:tc>
                <a:extLst>
                  <a:ext uri="{0D108BD9-81ED-4DB2-BD59-A6C34878D82A}">
                    <a16:rowId xmlns:a16="http://schemas.microsoft.com/office/drawing/2014/main" val="1132522849"/>
                  </a:ext>
                </a:extLst>
              </a:tr>
              <a:tr h="370840">
                <a:tc>
                  <a:txBody>
                    <a:bodyPr/>
                    <a:lstStyle/>
                    <a:p>
                      <a:pPr algn="l"/>
                      <a:r>
                        <a:rPr lang="en-US" sz="1100" kern="1200" dirty="0">
                          <a:solidFill>
                            <a:schemeClr val="dk1"/>
                          </a:solidFill>
                          <a:effectLst/>
                          <a:latin typeface="+mn-lt"/>
                          <a:ea typeface="+mn-ea"/>
                          <a:cs typeface="+mn-cs"/>
                        </a:rPr>
                        <a:t>Determination of sizes, shapes, spatial correlations of particles, agglomerates, pores, as well as fractal dimension in nanomaterials, biological objects, polymers, colloidal solutions</a:t>
                      </a:r>
                      <a:endParaRPr lang="ru-RU" sz="1100" dirty="0"/>
                    </a:p>
                  </a:txBody>
                  <a:tcPr/>
                </a:tc>
                <a:tc>
                  <a:txBody>
                    <a:bodyPr/>
                    <a:lstStyle/>
                    <a:p>
                      <a:pPr marL="0" indent="0">
                        <a:buNone/>
                      </a:pPr>
                      <a:r>
                        <a:rPr lang="en-US" sz="1100" kern="1200" dirty="0">
                          <a:solidFill>
                            <a:schemeClr val="dk1"/>
                          </a:solidFill>
                          <a:effectLst/>
                          <a:latin typeface="+mn-lt"/>
                          <a:ea typeface="+mn-ea"/>
                          <a:cs typeface="+mn-cs"/>
                        </a:rPr>
                        <a:t>Q-range</a:t>
                      </a:r>
                      <a:r>
                        <a:rPr lang="ru-RU" sz="1100" kern="1200" dirty="0">
                          <a:solidFill>
                            <a:schemeClr val="dk1"/>
                          </a:solidFill>
                          <a:effectLst/>
                          <a:latin typeface="+mn-lt"/>
                          <a:ea typeface="+mn-ea"/>
                          <a:cs typeface="+mn-cs"/>
                        </a:rPr>
                        <a:t>:</a:t>
                      </a:r>
                      <a:r>
                        <a:rPr lang="en-US" sz="1100" kern="1200" baseline="0" dirty="0">
                          <a:solidFill>
                            <a:schemeClr val="dk1"/>
                          </a:solidFill>
                          <a:effectLst/>
                          <a:latin typeface="+mn-lt"/>
                          <a:ea typeface="+mn-ea"/>
                          <a:cs typeface="+mn-cs"/>
                        </a:rPr>
                        <a:t> </a:t>
                      </a:r>
                      <a:r>
                        <a:rPr lang="ru-RU" sz="1100" b="1" kern="1200" dirty="0">
                          <a:solidFill>
                            <a:srgbClr val="FF0000"/>
                          </a:solidFill>
                          <a:effectLst/>
                          <a:latin typeface="+mn-lt"/>
                          <a:ea typeface="+mn-ea"/>
                          <a:cs typeface="+mn-cs"/>
                        </a:rPr>
                        <a:t>7x10</a:t>
                      </a:r>
                      <a:r>
                        <a:rPr lang="ru-RU" sz="1100" b="1" kern="1200" baseline="30000" dirty="0">
                          <a:solidFill>
                            <a:srgbClr val="FF0000"/>
                          </a:solidFill>
                          <a:effectLst/>
                          <a:latin typeface="+mn-lt"/>
                          <a:ea typeface="+mn-ea"/>
                          <a:cs typeface="+mn-cs"/>
                        </a:rPr>
                        <a:t>-3</a:t>
                      </a:r>
                      <a:r>
                        <a:rPr lang="ru-RU" sz="1100" b="1" kern="1200" dirty="0">
                          <a:solidFill>
                            <a:srgbClr val="FF0000"/>
                          </a:solidFill>
                          <a:effectLst/>
                          <a:latin typeface="+mn-lt"/>
                          <a:ea typeface="+mn-ea"/>
                          <a:cs typeface="+mn-cs"/>
                        </a:rPr>
                        <a:t> </a:t>
                      </a:r>
                      <a:r>
                        <a:rPr lang="en-US" sz="1100" b="1" kern="1200" dirty="0">
                          <a:solidFill>
                            <a:srgbClr val="FF0000"/>
                          </a:solidFill>
                          <a:effectLst/>
                          <a:latin typeface="+mn-lt"/>
                          <a:ea typeface="+mn-ea"/>
                          <a:cs typeface="+mn-cs"/>
                        </a:rPr>
                        <a:t>-</a:t>
                      </a:r>
                      <a:r>
                        <a:rPr lang="ru-RU" sz="1100" b="1" kern="1200" dirty="0">
                          <a:solidFill>
                            <a:srgbClr val="FF0000"/>
                          </a:solidFill>
                          <a:effectLst/>
                          <a:latin typeface="+mn-lt"/>
                          <a:ea typeface="+mn-ea"/>
                          <a:cs typeface="+mn-cs"/>
                        </a:rPr>
                        <a:t> 0.5 Å</a:t>
                      </a:r>
                      <a:r>
                        <a:rPr lang="ru-RU" sz="1100" b="1" kern="1200" baseline="30000" dirty="0">
                          <a:solidFill>
                            <a:srgbClr val="FF0000"/>
                          </a:solidFill>
                          <a:effectLst/>
                          <a:latin typeface="+mn-lt"/>
                          <a:ea typeface="+mn-ea"/>
                          <a:cs typeface="+mn-cs"/>
                        </a:rPr>
                        <a:t>-1</a:t>
                      </a:r>
                      <a:endParaRPr lang="ru-RU" sz="1100" b="1" kern="1200" dirty="0">
                        <a:solidFill>
                          <a:srgbClr val="FF0000"/>
                        </a:solidFill>
                        <a:effectLst/>
                        <a:latin typeface="+mn-lt"/>
                        <a:ea typeface="+mn-ea"/>
                        <a:cs typeface="+mn-cs"/>
                      </a:endParaRPr>
                    </a:p>
                    <a:p>
                      <a:r>
                        <a:rPr lang="en-US" sz="1100" kern="1200" dirty="0">
                          <a:solidFill>
                            <a:schemeClr val="dk1"/>
                          </a:solidFill>
                          <a:effectLst/>
                          <a:latin typeface="+mn-lt"/>
                          <a:ea typeface="+mn-ea"/>
                          <a:cs typeface="+mn-cs"/>
                        </a:rPr>
                        <a:t>Temperature range:</a:t>
                      </a:r>
                      <a:r>
                        <a:rPr lang="ru-RU" sz="1100" kern="1200" dirty="0">
                          <a:solidFill>
                            <a:schemeClr val="dk1"/>
                          </a:solidFill>
                          <a:effectLst/>
                          <a:latin typeface="+mn-lt"/>
                          <a:ea typeface="+mn-ea"/>
                          <a:cs typeface="+mn-cs"/>
                        </a:rPr>
                        <a:t> 10</a:t>
                      </a:r>
                      <a:r>
                        <a:rPr lang="en-US" sz="1100" kern="1200" dirty="0">
                          <a:solidFill>
                            <a:schemeClr val="dk1"/>
                          </a:solidFill>
                          <a:effectLst/>
                          <a:latin typeface="+mn-lt"/>
                          <a:ea typeface="+mn-ea"/>
                          <a:cs typeface="+mn-cs"/>
                        </a:rPr>
                        <a:t>-</a:t>
                      </a:r>
                      <a:r>
                        <a:rPr lang="ru-RU" sz="1100" kern="1200" dirty="0">
                          <a:solidFill>
                            <a:schemeClr val="dk1"/>
                          </a:solidFill>
                          <a:effectLst/>
                          <a:latin typeface="+mn-lt"/>
                          <a:ea typeface="+mn-ea"/>
                          <a:cs typeface="+mn-cs"/>
                        </a:rPr>
                        <a:t>180</a:t>
                      </a:r>
                      <a:r>
                        <a:rPr lang="ru-RU" sz="1100" kern="1200" dirty="0">
                          <a:solidFill>
                            <a:schemeClr val="dk1"/>
                          </a:solidFill>
                          <a:effectLst/>
                          <a:latin typeface="+mn-lt"/>
                          <a:ea typeface="+mn-ea"/>
                          <a:cs typeface="+mn-cs"/>
                          <a:sym typeface="Symbol" panose="05050102010706020507" pitchFamily="18" charset="2"/>
                        </a:rPr>
                        <a:t></a:t>
                      </a:r>
                      <a:r>
                        <a:rPr lang="ru-RU" sz="1100" kern="1200" dirty="0">
                          <a:solidFill>
                            <a:schemeClr val="dk1"/>
                          </a:solidFill>
                          <a:effectLst/>
                          <a:latin typeface="+mn-lt"/>
                          <a:ea typeface="+mn-ea"/>
                          <a:cs typeface="+mn-cs"/>
                        </a:rPr>
                        <a:t>С</a:t>
                      </a:r>
                    </a:p>
                  </a:txBody>
                  <a:tcPr/>
                </a:tc>
                <a:tc>
                  <a:txBody>
                    <a:bodyPr/>
                    <a:lstStyle/>
                    <a:p>
                      <a:r>
                        <a:rPr lang="en-US" sz="1100" kern="1200" dirty="0">
                          <a:solidFill>
                            <a:schemeClr val="dk1"/>
                          </a:solidFill>
                          <a:effectLst/>
                          <a:latin typeface="+mn-lt"/>
                          <a:ea typeface="+mn-ea"/>
                          <a:cs typeface="+mn-cs"/>
                        </a:rPr>
                        <a:t>Characteristic particle size that can be identified: </a:t>
                      </a:r>
                      <a:r>
                        <a:rPr lang="ru-RU" sz="1100" b="1" kern="1200" dirty="0">
                          <a:solidFill>
                            <a:srgbClr val="FF0000"/>
                          </a:solidFill>
                          <a:effectLst/>
                          <a:latin typeface="+mn-lt"/>
                          <a:ea typeface="+mn-ea"/>
                          <a:cs typeface="+mn-cs"/>
                        </a:rPr>
                        <a:t>1-500 </a:t>
                      </a:r>
                      <a:r>
                        <a:rPr lang="en-US" sz="1100" b="1" kern="1200" dirty="0">
                          <a:solidFill>
                            <a:srgbClr val="FF0000"/>
                          </a:solidFill>
                          <a:effectLst/>
                          <a:latin typeface="+mn-lt"/>
                          <a:ea typeface="+mn-ea"/>
                          <a:cs typeface="+mn-cs"/>
                        </a:rPr>
                        <a:t>nm</a:t>
                      </a:r>
                      <a:endParaRPr lang="ru-RU" sz="1100" kern="1200" dirty="0">
                        <a:solidFill>
                          <a:schemeClr val="dk1"/>
                        </a:solidFill>
                        <a:effectLst/>
                        <a:latin typeface="+mn-lt"/>
                        <a:ea typeface="+mn-ea"/>
                        <a:cs typeface="+mn-cs"/>
                      </a:endParaRPr>
                    </a:p>
                    <a:p>
                      <a:r>
                        <a:rPr lang="en-US" sz="1100" kern="1200" dirty="0">
                          <a:solidFill>
                            <a:schemeClr val="dk1"/>
                          </a:solidFill>
                          <a:effectLst/>
                          <a:latin typeface="+mn-lt"/>
                          <a:ea typeface="+mn-ea"/>
                          <a:cs typeface="+mn-cs"/>
                        </a:rPr>
                        <a:t>Minimum sample volume: </a:t>
                      </a:r>
                      <a:r>
                        <a:rPr lang="en-US" sz="1100" b="1" kern="1200" dirty="0">
                          <a:solidFill>
                            <a:srgbClr val="FF0000"/>
                          </a:solidFill>
                          <a:effectLst/>
                          <a:latin typeface="+mn-lt"/>
                          <a:ea typeface="+mn-ea"/>
                          <a:cs typeface="+mn-cs"/>
                        </a:rPr>
                        <a:t>500 µl</a:t>
                      </a:r>
                      <a:endParaRPr lang="en-US" sz="1100" kern="1200" dirty="0">
                        <a:solidFill>
                          <a:schemeClr val="dk1"/>
                        </a:solidFill>
                        <a:effectLst/>
                        <a:latin typeface="+mn-lt"/>
                        <a:ea typeface="+mn-ea"/>
                        <a:cs typeface="+mn-cs"/>
                      </a:endParaRPr>
                    </a:p>
                    <a:p>
                      <a:r>
                        <a:rPr lang="en-US" sz="1100" dirty="0">
                          <a:effectLst/>
                        </a:rPr>
                        <a:t>Characteristic sample size is up to 1.4 cm in diameter</a:t>
                      </a:r>
                      <a:endParaRPr lang="ru-RU" sz="1100" dirty="0"/>
                    </a:p>
                  </a:txBody>
                  <a:tcPr/>
                </a:tc>
                <a:extLst>
                  <a:ext uri="{0D108BD9-81ED-4DB2-BD59-A6C34878D82A}">
                    <a16:rowId xmlns:a16="http://schemas.microsoft.com/office/drawing/2014/main" val="3163933706"/>
                  </a:ext>
                </a:extLst>
              </a:tr>
            </a:tbl>
          </a:graphicData>
        </a:graphic>
      </p:graphicFrame>
    </p:spTree>
    <p:extLst>
      <p:ext uri="{BB962C8B-B14F-4D97-AF65-F5344CB8AC3E}">
        <p14:creationId xmlns:p14="http://schemas.microsoft.com/office/powerpoint/2010/main" val="3203443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11839074" y="6492875"/>
            <a:ext cx="352926" cy="365125"/>
          </a:xfrm>
        </p:spPr>
        <p:txBody>
          <a:bodyPr/>
          <a:lstStyle/>
          <a:p>
            <a:fld id="{A8EBAC1C-CC7F-4E88-9759-5217FD4A440E}" type="slidenum">
              <a:rPr lang="ru-RU" smtClean="0"/>
              <a:t>13</a:t>
            </a:fld>
            <a:endParaRPr lang="ru-RU" dirty="0"/>
          </a:p>
        </p:txBody>
      </p:sp>
      <p:sp>
        <p:nvSpPr>
          <p:cNvPr id="11" name="TextBox 10">
            <a:extLst>
              <a:ext uri="{FF2B5EF4-FFF2-40B4-BE49-F238E27FC236}">
                <a16:creationId xmlns:a16="http://schemas.microsoft.com/office/drawing/2014/main" id="{6724C259-E63C-1320-C5BD-9F10A87BB4B7}"/>
              </a:ext>
            </a:extLst>
          </p:cNvPr>
          <p:cNvSpPr txBox="1"/>
          <p:nvPr/>
        </p:nvSpPr>
        <p:spPr>
          <a:xfrm>
            <a:off x="1503106" y="791001"/>
            <a:ext cx="8144115" cy="553998"/>
          </a:xfrm>
          <a:prstGeom prst="rect">
            <a:avLst/>
          </a:prstGeom>
          <a:noFill/>
        </p:spPr>
        <p:txBody>
          <a:bodyPr wrap="square" rtlCol="0">
            <a:spAutoFit/>
          </a:bodyPr>
          <a:lstStyle/>
          <a:p>
            <a:pPr algn="ctr"/>
            <a:r>
              <a:rPr lang="en-US" altLang="ko-KR" sz="3000" b="1" dirty="0">
                <a:solidFill>
                  <a:srgbClr val="4472C4"/>
                </a:solidFill>
              </a:rPr>
              <a:t>Neutron scattering in condensed matter physics</a:t>
            </a:r>
            <a:endParaRPr lang="ru-RU" sz="3000" dirty="0">
              <a:solidFill>
                <a:srgbClr val="4472C4"/>
              </a:solidFill>
            </a:endParaRPr>
          </a:p>
        </p:txBody>
      </p:sp>
      <p:grpSp>
        <p:nvGrpSpPr>
          <p:cNvPr id="14" name="Группа 13">
            <a:extLst>
              <a:ext uri="{FF2B5EF4-FFF2-40B4-BE49-F238E27FC236}">
                <a16:creationId xmlns:a16="http://schemas.microsoft.com/office/drawing/2014/main" id="{4414083D-C76B-DFB3-78F0-E0560781372C}"/>
              </a:ext>
            </a:extLst>
          </p:cNvPr>
          <p:cNvGrpSpPr/>
          <p:nvPr/>
        </p:nvGrpSpPr>
        <p:grpSpPr>
          <a:xfrm>
            <a:off x="838200" y="1341668"/>
            <a:ext cx="9144000" cy="5185132"/>
            <a:chOff x="838200" y="1341668"/>
            <a:chExt cx="9144000" cy="5185132"/>
          </a:xfrm>
        </p:grpSpPr>
        <p:grpSp>
          <p:nvGrpSpPr>
            <p:cNvPr id="9" name="Группа 8">
              <a:extLst>
                <a:ext uri="{FF2B5EF4-FFF2-40B4-BE49-F238E27FC236}">
                  <a16:creationId xmlns:a16="http://schemas.microsoft.com/office/drawing/2014/main" id="{10A87F7F-81A7-7C31-5D64-A5E8DDD1709F}"/>
                </a:ext>
              </a:extLst>
            </p:cNvPr>
            <p:cNvGrpSpPr/>
            <p:nvPr/>
          </p:nvGrpSpPr>
          <p:grpSpPr>
            <a:xfrm>
              <a:off x="838200" y="1341668"/>
              <a:ext cx="9144000" cy="5185132"/>
              <a:chOff x="0" y="1341668"/>
              <a:chExt cx="9144000" cy="5185132"/>
            </a:xfrm>
          </p:grpSpPr>
          <p:pic>
            <p:nvPicPr>
              <p:cNvPr id="4" name="Picture 3" descr="C:\Users\NORBbI\Dropbox\workPC\work\FLNP\reflectometry.gif">
                <a:extLst>
                  <a:ext uri="{FF2B5EF4-FFF2-40B4-BE49-F238E27FC236}">
                    <a16:creationId xmlns:a16="http://schemas.microsoft.com/office/drawing/2014/main" id="{187496DA-00D9-FB50-52ED-B95FDE2DDD4F}"/>
                  </a:ext>
                </a:extLst>
              </p:cNvPr>
              <p:cNvPicPr>
                <a:picLocks noChangeAspect="1" noChangeArrowheads="1" noCrop="1"/>
              </p:cNvPicPr>
              <p:nvPr/>
            </p:nvPicPr>
            <p:blipFill>
              <a:blip r:embed="rId3" cstate="print"/>
              <a:srcRect/>
              <a:stretch>
                <a:fillRect/>
              </a:stretch>
            </p:blipFill>
            <p:spPr bwMode="auto">
              <a:xfrm>
                <a:off x="0" y="1383300"/>
                <a:ext cx="9144000" cy="5143500"/>
              </a:xfrm>
              <a:prstGeom prst="rect">
                <a:avLst/>
              </a:prstGeom>
              <a:noFill/>
            </p:spPr>
          </p:pic>
          <p:sp>
            <p:nvSpPr>
              <p:cNvPr id="5" name="Rectangle 4">
                <a:extLst>
                  <a:ext uri="{FF2B5EF4-FFF2-40B4-BE49-F238E27FC236}">
                    <a16:creationId xmlns:a16="http://schemas.microsoft.com/office/drawing/2014/main" id="{070788EC-D30A-ED1B-EE56-729B1280A6C4}"/>
                  </a:ext>
                </a:extLst>
              </p:cNvPr>
              <p:cNvSpPr/>
              <p:nvPr/>
            </p:nvSpPr>
            <p:spPr>
              <a:xfrm>
                <a:off x="0" y="1341668"/>
                <a:ext cx="1691680" cy="504056"/>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CA" sz="2400" b="0" i="0" u="none" strike="noStrike" kern="0" cap="none" spc="0" normalizeH="0" baseline="0" noProof="0">
                  <a:ln>
                    <a:noFill/>
                  </a:ln>
                  <a:solidFill>
                    <a:prstClr val="white"/>
                  </a:solidFill>
                  <a:effectLst/>
                  <a:uLnTx/>
                  <a:uFillTx/>
                  <a:latin typeface="Constantia"/>
                  <a:ea typeface="+mn-ea"/>
                  <a:cs typeface="+mn-cs"/>
                </a:endParaRPr>
              </a:p>
            </p:txBody>
          </p:sp>
          <p:sp>
            <p:nvSpPr>
              <p:cNvPr id="8" name="Прямоугольник 7">
                <a:extLst>
                  <a:ext uri="{FF2B5EF4-FFF2-40B4-BE49-F238E27FC236}">
                    <a16:creationId xmlns:a16="http://schemas.microsoft.com/office/drawing/2014/main" id="{F229FA6A-CFD5-2ABF-358C-6B139CCF746C}"/>
                  </a:ext>
                </a:extLst>
              </p:cNvPr>
              <p:cNvSpPr/>
              <p:nvPr/>
            </p:nvSpPr>
            <p:spPr>
              <a:xfrm>
                <a:off x="5988289" y="3795104"/>
                <a:ext cx="3031958" cy="23665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Прямоугольник 2">
              <a:extLst>
                <a:ext uri="{FF2B5EF4-FFF2-40B4-BE49-F238E27FC236}">
                  <a16:creationId xmlns:a16="http://schemas.microsoft.com/office/drawing/2014/main" id="{243B4D23-8D7C-1EA1-CFC1-D203F8B9701F}"/>
                </a:ext>
              </a:extLst>
            </p:cNvPr>
            <p:cNvSpPr/>
            <p:nvPr/>
          </p:nvSpPr>
          <p:spPr>
            <a:xfrm>
              <a:off x="6826489" y="2268884"/>
              <a:ext cx="2943894" cy="9516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Title 3">
            <a:extLst>
              <a:ext uri="{FF2B5EF4-FFF2-40B4-BE49-F238E27FC236}">
                <a16:creationId xmlns:a16="http://schemas.microsoft.com/office/drawing/2014/main" id="{4F43D4BF-A43D-8159-2C14-626BEB09D172}"/>
              </a:ext>
            </a:extLst>
          </p:cNvPr>
          <p:cNvSpPr txBox="1">
            <a:spLocks/>
          </p:cNvSpPr>
          <p:nvPr/>
        </p:nvSpPr>
        <p:spPr>
          <a:xfrm>
            <a:off x="0" y="1308481"/>
            <a:ext cx="2546111" cy="475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u="sng" dirty="0">
                <a:latin typeface="+mn-lt"/>
              </a:rPr>
              <a:t>Reflectometry</a:t>
            </a:r>
            <a:endParaRPr lang="en-CA" sz="2400" b="1" u="sng" dirty="0">
              <a:latin typeface="+mn-lt"/>
            </a:endParaRPr>
          </a:p>
        </p:txBody>
      </p:sp>
      <p:sp>
        <p:nvSpPr>
          <p:cNvPr id="6" name="Prostokąt 48">
            <a:extLst>
              <a:ext uri="{FF2B5EF4-FFF2-40B4-BE49-F238E27FC236}">
                <a16:creationId xmlns:a16="http://schemas.microsoft.com/office/drawing/2014/main" id="{72C1BC24-8FF7-0616-3E69-6016AD4EAA07}"/>
              </a:ext>
            </a:extLst>
          </p:cNvPr>
          <p:cNvSpPr/>
          <p:nvPr/>
        </p:nvSpPr>
        <p:spPr>
          <a:xfrm>
            <a:off x="6826489" y="1694351"/>
            <a:ext cx="4955684" cy="1508105"/>
          </a:xfrm>
          <a:prstGeom prst="rect">
            <a:avLst/>
          </a:prstGeom>
          <a:gradFill>
            <a:gsLst>
              <a:gs pos="35000">
                <a:schemeClr val="accent1">
                  <a:lumMod val="5000"/>
                  <a:lumOff val="95000"/>
                </a:schemeClr>
              </a:gs>
              <a:gs pos="69000">
                <a:srgbClr val="D6E9ED"/>
              </a:gs>
              <a:gs pos="100000">
                <a:srgbClr val="B4B8DE"/>
              </a:gs>
              <a:gs pos="100000">
                <a:schemeClr val="accent1">
                  <a:lumMod val="30000"/>
                  <a:lumOff val="70000"/>
                </a:schemeClr>
              </a:gs>
            </a:gsLst>
            <a:lin ang="2700000" scaled="1"/>
          </a:gradFill>
        </p:spPr>
        <p:txBody>
          <a:bodyPr wrap="square">
            <a:spAutoFit/>
          </a:bodyPr>
          <a:lstStyle/>
          <a:p>
            <a:pPr marL="263525" marR="0" lvl="0" indent="-263525" defTabSz="914400" eaLnBrk="0" fontAlgn="base" latinLnBrk="0" hangingPunct="0">
              <a:lnSpc>
                <a:spcPct val="100000"/>
              </a:lnSpc>
              <a:spcBef>
                <a:spcPct val="0"/>
              </a:spcBef>
              <a:spcAft>
                <a:spcPts val="1200"/>
              </a:spcAft>
              <a:buClr>
                <a:srgbClr val="87CCF3"/>
              </a:buClr>
              <a:buSzTx/>
              <a:buFont typeface="Arial" panose="020B0604020202020204" pitchFamily="34" charset="0"/>
              <a:buChar char="•"/>
              <a:tabLst/>
              <a:defRPr/>
            </a:pPr>
            <a:r>
              <a:rPr kumimoji="0" lang="en-US" b="1" i="0" u="none" strike="noStrike" kern="0" cap="none" spc="0" normalizeH="0" baseline="0" noProof="0" dirty="0">
                <a:ln>
                  <a:noFill/>
                </a:ln>
                <a:solidFill>
                  <a:srgbClr val="223E7E"/>
                </a:solidFill>
                <a:effectLst/>
                <a:uLnTx/>
                <a:uFillTx/>
                <a:latin typeface="+mj-lt"/>
                <a:ea typeface="ヒラギノ角ゴ Pro W3" pitchFamily="84" charset="-128"/>
              </a:rPr>
              <a:t>Thin films</a:t>
            </a:r>
            <a:r>
              <a:rPr kumimoji="0" lang="en-US" b="0" i="0" u="none" strike="noStrike" kern="0" cap="none" spc="0" normalizeH="0" baseline="0" noProof="0" dirty="0">
                <a:ln>
                  <a:noFill/>
                </a:ln>
                <a:solidFill>
                  <a:srgbClr val="223E7E"/>
                </a:solidFill>
                <a:effectLst/>
                <a:uLnTx/>
                <a:uFillTx/>
                <a:latin typeface="+mj-lt"/>
                <a:ea typeface="ヒラギノ角ゴ Pro W3" pitchFamily="84" charset="-128"/>
              </a:rPr>
              <a:t> and surfaces</a:t>
            </a:r>
          </a:p>
          <a:p>
            <a:pPr marL="263525" marR="0" lvl="0" indent="-263525" defTabSz="914400" eaLnBrk="0" fontAlgn="base" latinLnBrk="0" hangingPunct="0">
              <a:lnSpc>
                <a:spcPct val="100000"/>
              </a:lnSpc>
              <a:spcBef>
                <a:spcPct val="0"/>
              </a:spcBef>
              <a:spcAft>
                <a:spcPts val="1200"/>
              </a:spcAft>
              <a:buClr>
                <a:srgbClr val="87CCF3"/>
              </a:buClr>
              <a:buSzTx/>
              <a:buFont typeface="Arial" panose="020B0604020202020204" pitchFamily="34" charset="0"/>
              <a:buChar char="•"/>
              <a:tabLst/>
              <a:defRPr/>
            </a:pPr>
            <a:r>
              <a:rPr kumimoji="0" lang="en-US" b="1" i="0" u="none" strike="noStrike" kern="0" cap="none" spc="0" normalizeH="0" baseline="0" noProof="0" dirty="0">
                <a:ln>
                  <a:noFill/>
                </a:ln>
                <a:solidFill>
                  <a:srgbClr val="223E7E"/>
                </a:solidFill>
                <a:effectLst/>
                <a:uLnTx/>
                <a:uFillTx/>
                <a:latin typeface="+mj-lt"/>
                <a:ea typeface="ヒラギノ角ゴ Pro W3" pitchFamily="84" charset="-128"/>
              </a:rPr>
              <a:t>Surface adsorption</a:t>
            </a:r>
            <a:r>
              <a:rPr kumimoji="0" lang="en-US" b="0" i="0" u="none" strike="noStrike" kern="0" cap="none" spc="0" normalizeH="0" baseline="0" noProof="0" dirty="0">
                <a:ln>
                  <a:noFill/>
                </a:ln>
                <a:solidFill>
                  <a:srgbClr val="223E7E"/>
                </a:solidFill>
                <a:effectLst/>
                <a:uLnTx/>
                <a:uFillTx/>
                <a:latin typeface="+mj-lt"/>
                <a:ea typeface="ヒラギノ角ゴ Pro W3" pitchFamily="84" charset="-128"/>
              </a:rPr>
              <a:t> of magnetic nanoparticles</a:t>
            </a:r>
          </a:p>
          <a:p>
            <a:pPr marL="263525" marR="0" lvl="0" indent="-263525" defTabSz="914400" eaLnBrk="0" fontAlgn="base" latinLnBrk="0" hangingPunct="0">
              <a:lnSpc>
                <a:spcPct val="100000"/>
              </a:lnSpc>
              <a:spcBef>
                <a:spcPct val="0"/>
              </a:spcBef>
              <a:spcAft>
                <a:spcPts val="1200"/>
              </a:spcAft>
              <a:buClr>
                <a:srgbClr val="87CCF3"/>
              </a:buClr>
              <a:buSzTx/>
              <a:buFont typeface="Arial" panose="020B0604020202020204" pitchFamily="34" charset="0"/>
              <a:buChar char="•"/>
              <a:tabLst/>
              <a:defRPr/>
            </a:pPr>
            <a:r>
              <a:rPr kumimoji="0" lang="en-US" b="0" i="0" u="none" strike="noStrike" kern="0" cap="none" spc="0" normalizeH="0" baseline="0" noProof="0" dirty="0">
                <a:ln>
                  <a:noFill/>
                </a:ln>
                <a:solidFill>
                  <a:srgbClr val="223E7E"/>
                </a:solidFill>
                <a:effectLst/>
                <a:uLnTx/>
                <a:uFillTx/>
                <a:latin typeface="+mj-lt"/>
                <a:ea typeface="ヒラギノ角ゴ Pro W3" pitchFamily="84" charset="-128"/>
              </a:rPr>
              <a:t>Superconducting and magnetic properties of the </a:t>
            </a:r>
            <a:r>
              <a:rPr kumimoji="0" lang="en-US" b="1" i="0" u="none" strike="noStrike" kern="0" cap="none" spc="0" normalizeH="0" baseline="0" noProof="0" dirty="0">
                <a:ln>
                  <a:noFill/>
                </a:ln>
                <a:solidFill>
                  <a:srgbClr val="223E7E"/>
                </a:solidFill>
                <a:effectLst/>
                <a:uLnTx/>
                <a:uFillTx/>
                <a:latin typeface="+mj-lt"/>
                <a:ea typeface="ヒラギノ角ゴ Pro W3" pitchFamily="84" charset="-128"/>
              </a:rPr>
              <a:t>complex layered heterostructures</a:t>
            </a:r>
            <a:endParaRPr kumimoji="0" lang="en-US" altLang="en-US" b="1" i="0" u="none" strike="noStrike" kern="0" cap="none" spc="0" normalizeH="0" baseline="0" noProof="0" dirty="0">
              <a:ln>
                <a:noFill/>
              </a:ln>
              <a:solidFill>
                <a:srgbClr val="223E7E"/>
              </a:solidFill>
              <a:effectLst/>
              <a:uLnTx/>
              <a:uFillTx/>
              <a:latin typeface="+mj-lt"/>
              <a:ea typeface="ヒラギノ角ゴ Pro W3" pitchFamily="84" charset="-128"/>
            </a:endParaRPr>
          </a:p>
        </p:txBody>
      </p:sp>
      <p:pic>
        <p:nvPicPr>
          <p:cNvPr id="12" name="Picture 14">
            <a:extLst>
              <a:ext uri="{FF2B5EF4-FFF2-40B4-BE49-F238E27FC236}">
                <a16:creationId xmlns:a16="http://schemas.microsoft.com/office/drawing/2014/main" id="{1F803D1E-2988-3CEB-AB84-7A2C0C043A02}"/>
              </a:ext>
            </a:extLst>
          </p:cNvPr>
          <p:cNvPicPr>
            <a:picLocks noChangeAspect="1"/>
          </p:cNvPicPr>
          <p:nvPr/>
        </p:nvPicPr>
        <p:blipFill>
          <a:blip r:embed="rId4"/>
          <a:stretch>
            <a:fillRect/>
          </a:stretch>
        </p:blipFill>
        <p:spPr>
          <a:xfrm>
            <a:off x="8356051" y="3776989"/>
            <a:ext cx="3691182" cy="962812"/>
          </a:xfrm>
          <a:prstGeom prst="rect">
            <a:avLst/>
          </a:prstGeom>
        </p:spPr>
      </p:pic>
      <p:pic>
        <p:nvPicPr>
          <p:cNvPr id="10" name="Рисунок 9">
            <a:extLst>
              <a:ext uri="{FF2B5EF4-FFF2-40B4-BE49-F238E27FC236}">
                <a16:creationId xmlns:a16="http://schemas.microsoft.com/office/drawing/2014/main" id="{B1D02DE9-CE1D-4958-21C4-0E3215C3876F}"/>
              </a:ext>
            </a:extLst>
          </p:cNvPr>
          <p:cNvPicPr>
            <a:picLocks noChangeAspect="1"/>
          </p:cNvPicPr>
          <p:nvPr/>
        </p:nvPicPr>
        <p:blipFill>
          <a:blip r:embed="rId5"/>
          <a:stretch>
            <a:fillRect/>
          </a:stretch>
        </p:blipFill>
        <p:spPr>
          <a:xfrm>
            <a:off x="10253150" y="779325"/>
            <a:ext cx="1877354" cy="1232805"/>
          </a:xfrm>
          <a:prstGeom prst="rect">
            <a:avLst/>
          </a:prstGeom>
        </p:spPr>
      </p:pic>
      <p:graphicFrame>
        <p:nvGraphicFramePr>
          <p:cNvPr id="16" name="Таблица 15">
            <a:extLst>
              <a:ext uri="{FF2B5EF4-FFF2-40B4-BE49-F238E27FC236}">
                <a16:creationId xmlns:a16="http://schemas.microsoft.com/office/drawing/2014/main" id="{B561B1EE-8B72-1F88-1259-469539836256}"/>
              </a:ext>
            </a:extLst>
          </p:cNvPr>
          <p:cNvGraphicFramePr>
            <a:graphicFrameLocks noGrp="1"/>
          </p:cNvGraphicFramePr>
          <p:nvPr>
            <p:extLst>
              <p:ext uri="{D42A27DB-BD31-4B8C-83A1-F6EECF244321}">
                <p14:modId xmlns:p14="http://schemas.microsoft.com/office/powerpoint/2010/main" val="3249561143"/>
              </p:ext>
            </p:extLst>
          </p:nvPr>
        </p:nvGraphicFramePr>
        <p:xfrm>
          <a:off x="255339" y="3785118"/>
          <a:ext cx="11791894" cy="2301240"/>
        </p:xfrm>
        <a:graphic>
          <a:graphicData uri="http://schemas.openxmlformats.org/drawingml/2006/table">
            <a:tbl>
              <a:tblPr firstRow="1" bandRow="1">
                <a:tableStyleId>{5C22544A-7EE6-4342-B048-85BDC9FD1C3A}</a:tableStyleId>
              </a:tblPr>
              <a:tblGrid>
                <a:gridCol w="1283088">
                  <a:extLst>
                    <a:ext uri="{9D8B030D-6E8A-4147-A177-3AD203B41FA5}">
                      <a16:colId xmlns:a16="http://schemas.microsoft.com/office/drawing/2014/main" val="1325716938"/>
                    </a:ext>
                  </a:extLst>
                </a:gridCol>
                <a:gridCol w="3440183">
                  <a:extLst>
                    <a:ext uri="{9D8B030D-6E8A-4147-A177-3AD203B41FA5}">
                      <a16:colId xmlns:a16="http://schemas.microsoft.com/office/drawing/2014/main" val="1406127170"/>
                    </a:ext>
                  </a:extLst>
                </a:gridCol>
                <a:gridCol w="3614974">
                  <a:extLst>
                    <a:ext uri="{9D8B030D-6E8A-4147-A177-3AD203B41FA5}">
                      <a16:colId xmlns:a16="http://schemas.microsoft.com/office/drawing/2014/main" val="1315702712"/>
                    </a:ext>
                  </a:extLst>
                </a:gridCol>
                <a:gridCol w="3453649">
                  <a:extLst>
                    <a:ext uri="{9D8B030D-6E8A-4147-A177-3AD203B41FA5}">
                      <a16:colId xmlns:a16="http://schemas.microsoft.com/office/drawing/2014/main" val="1121178554"/>
                    </a:ext>
                  </a:extLst>
                </a:gridCol>
              </a:tblGrid>
              <a:tr h="370840">
                <a:tc>
                  <a:txBody>
                    <a:bodyPr/>
                    <a:lstStyle/>
                    <a:p>
                      <a:r>
                        <a:rPr lang="en-US" sz="1400" b="1" kern="1200" dirty="0">
                          <a:solidFill>
                            <a:schemeClr val="lt1"/>
                          </a:solidFill>
                          <a:effectLst/>
                          <a:latin typeface="+mn-lt"/>
                          <a:ea typeface="+mn-ea"/>
                          <a:cs typeface="+mn-cs"/>
                        </a:rPr>
                        <a:t>Spectrometer</a:t>
                      </a:r>
                      <a:r>
                        <a:rPr lang="ru-RU" sz="1400" b="1" kern="1200" dirty="0">
                          <a:solidFill>
                            <a:schemeClr val="lt1"/>
                          </a:solidFill>
                          <a:effectLst/>
                          <a:latin typeface="+mn-lt"/>
                          <a:ea typeface="+mn-ea"/>
                          <a:cs typeface="+mn-cs"/>
                        </a:rPr>
                        <a:t>, </a:t>
                      </a:r>
                      <a:r>
                        <a:rPr lang="en-US" sz="1400" b="1" kern="1200" dirty="0">
                          <a:solidFill>
                            <a:schemeClr val="lt1"/>
                          </a:solidFill>
                          <a:effectLst/>
                          <a:latin typeface="+mn-lt"/>
                          <a:ea typeface="+mn-ea"/>
                          <a:cs typeface="+mn-cs"/>
                        </a:rPr>
                        <a:t>Instrument</a:t>
                      </a:r>
                      <a:endParaRPr lang="ru-RU" sz="1400" dirty="0"/>
                    </a:p>
                  </a:txBody>
                  <a:tcPr/>
                </a:tc>
                <a:tc>
                  <a:txBody>
                    <a:bodyPr/>
                    <a:lstStyle/>
                    <a:p>
                      <a:pPr algn="ctr"/>
                      <a:r>
                        <a:rPr lang="en-US" sz="1400" b="1" kern="1200" dirty="0">
                          <a:solidFill>
                            <a:schemeClr val="lt1"/>
                          </a:solidFill>
                          <a:effectLst/>
                          <a:latin typeface="+mn-lt"/>
                          <a:ea typeface="+mn-ea"/>
                          <a:cs typeface="+mn-cs"/>
                        </a:rPr>
                        <a:t>Applications</a:t>
                      </a:r>
                      <a:endParaRPr lang="ru-RU" sz="1400" dirty="0"/>
                    </a:p>
                  </a:txBody>
                  <a:tcPr/>
                </a:tc>
                <a:tc>
                  <a:txBody>
                    <a:bodyPr/>
                    <a:lstStyle/>
                    <a:p>
                      <a:pPr algn="ctr"/>
                      <a:r>
                        <a:rPr lang="en-US" sz="1400" b="1" kern="1200" dirty="0">
                          <a:solidFill>
                            <a:schemeClr val="lt1"/>
                          </a:solidFill>
                          <a:effectLst/>
                          <a:latin typeface="+mn-lt"/>
                          <a:ea typeface="+mn-ea"/>
                          <a:cs typeface="+mn-cs"/>
                        </a:rPr>
                        <a:t>Basic parameters</a:t>
                      </a:r>
                      <a:endParaRPr lang="ru-R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baseline="0" dirty="0">
                          <a:solidFill>
                            <a:schemeClr val="lt1"/>
                          </a:solidFill>
                          <a:effectLst/>
                          <a:latin typeface="+mn-lt"/>
                          <a:ea typeface="+mn-ea"/>
                          <a:cs typeface="+mn-cs"/>
                        </a:rPr>
                        <a:t>Specific features</a:t>
                      </a:r>
                      <a:endParaRPr lang="ru-RU" sz="1400" baseline="0" dirty="0"/>
                    </a:p>
                    <a:p>
                      <a:pPr algn="ctr"/>
                      <a:endParaRPr lang="ru-RU" sz="1400" baseline="0" dirty="0"/>
                    </a:p>
                  </a:txBody>
                  <a:tcPr/>
                </a:tc>
                <a:extLst>
                  <a:ext uri="{0D108BD9-81ED-4DB2-BD59-A6C34878D82A}">
                    <a16:rowId xmlns:a16="http://schemas.microsoft.com/office/drawing/2014/main" val="656824480"/>
                  </a:ext>
                </a:extLst>
              </a:tr>
              <a:tr h="370840">
                <a:tc>
                  <a:txBody>
                    <a:bodyPr/>
                    <a:lstStyle/>
                    <a:p>
                      <a:pPr algn="ctr"/>
                      <a:r>
                        <a:rPr lang="en-US" sz="1400" b="1" kern="1200" dirty="0">
                          <a:solidFill>
                            <a:schemeClr val="dk1"/>
                          </a:solidFill>
                          <a:effectLst/>
                          <a:latin typeface="+mn-lt"/>
                          <a:ea typeface="+mn-ea"/>
                          <a:cs typeface="+mn-cs"/>
                        </a:rPr>
                        <a:t>REMUR</a:t>
                      </a:r>
                      <a:endParaRPr lang="ru-RU" sz="1400" b="1" dirty="0"/>
                    </a:p>
                  </a:txBody>
                  <a:tcPr/>
                </a:tc>
                <a:tc>
                  <a:txBody>
                    <a:bodyPr/>
                    <a:lstStyle/>
                    <a:p>
                      <a:r>
                        <a:rPr lang="en-US" sz="1100" kern="1200" dirty="0">
                          <a:solidFill>
                            <a:schemeClr val="dk1"/>
                          </a:solidFill>
                          <a:effectLst/>
                          <a:latin typeface="+mn-lt"/>
                          <a:ea typeface="+mn-ea"/>
                          <a:cs typeface="+mn-cs"/>
                        </a:rPr>
                        <a:t>Determination of parameters of magnetic and superconducting </a:t>
                      </a:r>
                      <a:r>
                        <a:rPr lang="en-US" sz="1100" kern="1200" dirty="0" err="1">
                          <a:solidFill>
                            <a:schemeClr val="dk1"/>
                          </a:solidFill>
                          <a:effectLst/>
                          <a:latin typeface="+mn-lt"/>
                          <a:ea typeface="+mn-ea"/>
                          <a:cs typeface="+mn-cs"/>
                        </a:rPr>
                        <a:t>heterostructures</a:t>
                      </a:r>
                      <a:r>
                        <a:rPr lang="en-US" sz="1100" kern="1200" dirty="0">
                          <a:solidFill>
                            <a:schemeClr val="dk1"/>
                          </a:solidFill>
                          <a:effectLst/>
                          <a:latin typeface="+mn-lt"/>
                          <a:ea typeface="+mn-ea"/>
                          <a:cs typeface="+mn-cs"/>
                        </a:rPr>
                        <a:t>, nonmetallic thin films</a:t>
                      </a:r>
                      <a:endParaRPr lang="ru-RU" sz="1100" dirty="0"/>
                    </a:p>
                  </a:txBody>
                  <a:tcPr/>
                </a:tc>
                <a:tc>
                  <a:txBody>
                    <a:bodyPr/>
                    <a:lstStyle/>
                    <a:p>
                      <a:pPr marL="0" indent="0">
                        <a:buNone/>
                      </a:pPr>
                      <a:r>
                        <a:rPr lang="en-US" sz="1100" kern="1200" dirty="0">
                          <a:solidFill>
                            <a:schemeClr val="dk1"/>
                          </a:solidFill>
                          <a:effectLst/>
                          <a:latin typeface="+mn-lt"/>
                          <a:ea typeface="+mn-ea"/>
                          <a:cs typeface="+mn-cs"/>
                        </a:rPr>
                        <a:t>Q-range</a:t>
                      </a:r>
                      <a:r>
                        <a:rPr lang="ru-RU" sz="1100" kern="1200" dirty="0">
                          <a:solidFill>
                            <a:schemeClr val="dk1"/>
                          </a:solidFill>
                          <a:effectLst/>
                          <a:latin typeface="+mn-lt"/>
                          <a:ea typeface="+mn-ea"/>
                          <a:cs typeface="+mn-cs"/>
                        </a:rPr>
                        <a:t>:</a:t>
                      </a:r>
                      <a:r>
                        <a:rPr lang="en-US" sz="1100" kern="1200" baseline="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0.001 </a:t>
                      </a:r>
                      <a:r>
                        <a:rPr lang="en-US" sz="1100" kern="120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2 </a:t>
                      </a:r>
                      <a:r>
                        <a:rPr lang="en-US" sz="1100" kern="1200" dirty="0">
                          <a:solidFill>
                            <a:schemeClr val="dk1"/>
                          </a:solidFill>
                          <a:effectLst/>
                          <a:latin typeface="+mn-lt"/>
                          <a:ea typeface="+mn-ea"/>
                          <a:cs typeface="+mn-cs"/>
                        </a:rPr>
                        <a:t>nm</a:t>
                      </a:r>
                      <a:r>
                        <a:rPr lang="ru-RU" sz="1100" kern="1200" baseline="30000" dirty="0">
                          <a:solidFill>
                            <a:schemeClr val="dk1"/>
                          </a:solidFill>
                          <a:effectLst/>
                          <a:latin typeface="+mn-lt"/>
                          <a:ea typeface="+mn-ea"/>
                          <a:cs typeface="+mn-cs"/>
                        </a:rPr>
                        <a:t>-1</a:t>
                      </a:r>
                      <a:r>
                        <a:rPr lang="ru-RU"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resolution </a:t>
                      </a:r>
                      <a:r>
                        <a:rPr lang="ru-RU" sz="1100" kern="1200" dirty="0">
                          <a:solidFill>
                            <a:schemeClr val="dk1"/>
                          </a:solidFill>
                          <a:effectLst/>
                          <a:latin typeface="+mn-lt"/>
                          <a:ea typeface="+mn-ea"/>
                          <a:cs typeface="+mn-cs"/>
                          <a:sym typeface="Symbol" panose="05050102010706020507" pitchFamily="18" charset="2"/>
                        </a:rPr>
                        <a:t></a:t>
                      </a:r>
                      <a:r>
                        <a:rPr lang="en-US" sz="1100" kern="1200" dirty="0">
                          <a:solidFill>
                            <a:schemeClr val="dk1"/>
                          </a:solidFill>
                          <a:effectLst/>
                          <a:latin typeface="+mn-lt"/>
                          <a:ea typeface="+mn-ea"/>
                          <a:cs typeface="+mn-cs"/>
                        </a:rPr>
                        <a:t>Q</a:t>
                      </a:r>
                      <a:r>
                        <a:rPr lang="ru-RU" sz="1100" kern="1200" dirty="0">
                          <a:solidFill>
                            <a:schemeClr val="dk1"/>
                          </a:solidFill>
                          <a:effectLst/>
                          <a:latin typeface="+mn-lt"/>
                          <a:ea typeface="+mn-ea"/>
                          <a:cs typeface="+mn-cs"/>
                        </a:rPr>
                        <a:t>/</a:t>
                      </a:r>
                      <a:r>
                        <a:rPr lang="en-US" sz="1100" kern="1200" dirty="0">
                          <a:solidFill>
                            <a:schemeClr val="dk1"/>
                          </a:solidFill>
                          <a:effectLst/>
                          <a:latin typeface="+mn-lt"/>
                          <a:ea typeface="+mn-ea"/>
                          <a:cs typeface="+mn-cs"/>
                        </a:rPr>
                        <a:t>Q </a:t>
                      </a:r>
                      <a:r>
                        <a:rPr lang="en-US" sz="1100" kern="1200" dirty="0">
                          <a:solidFill>
                            <a:schemeClr val="dk1"/>
                          </a:solidFill>
                          <a:effectLst/>
                          <a:latin typeface="+mn-lt"/>
                          <a:ea typeface="+mn-ea"/>
                          <a:cs typeface="+mn-cs"/>
                          <a:sym typeface="Symbol" panose="05050102010706020507" pitchFamily="18" charset="2"/>
                        </a:rPr>
                        <a:t></a:t>
                      </a:r>
                      <a:r>
                        <a:rPr lang="en-US" sz="1100" kern="120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1 %</a:t>
                      </a:r>
                    </a:p>
                    <a:p>
                      <a:pPr marL="0" indent="0">
                        <a:buNone/>
                      </a:pPr>
                      <a:r>
                        <a:rPr lang="en-US" sz="1100" kern="1200" dirty="0">
                          <a:solidFill>
                            <a:schemeClr val="dk1"/>
                          </a:solidFill>
                          <a:effectLst/>
                          <a:latin typeface="+mn-lt"/>
                          <a:ea typeface="+mn-ea"/>
                          <a:cs typeface="+mn-cs"/>
                        </a:rPr>
                        <a:t>Temperature range:</a:t>
                      </a:r>
                      <a:r>
                        <a:rPr lang="ru-RU" sz="1100" kern="1200" dirty="0">
                          <a:solidFill>
                            <a:schemeClr val="dk1"/>
                          </a:solidFill>
                          <a:effectLst/>
                          <a:latin typeface="+mn-lt"/>
                          <a:ea typeface="+mn-ea"/>
                          <a:cs typeface="+mn-cs"/>
                        </a:rPr>
                        <a:t> 1.5</a:t>
                      </a:r>
                      <a:r>
                        <a:rPr lang="en-US" sz="1100" kern="1200" dirty="0">
                          <a:solidFill>
                            <a:schemeClr val="dk1"/>
                          </a:solidFill>
                          <a:effectLst/>
                          <a:latin typeface="+mn-lt"/>
                          <a:ea typeface="+mn-ea"/>
                          <a:cs typeface="+mn-cs"/>
                        </a:rPr>
                        <a:t> -</a:t>
                      </a:r>
                      <a:r>
                        <a:rPr lang="en-US" sz="1100" kern="1200" baseline="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300 К</a:t>
                      </a:r>
                    </a:p>
                    <a:p>
                      <a:r>
                        <a:rPr lang="en-US" sz="1100" kern="1200" dirty="0">
                          <a:solidFill>
                            <a:schemeClr val="dk1"/>
                          </a:solidFill>
                          <a:effectLst/>
                          <a:latin typeface="+mn-lt"/>
                          <a:ea typeface="+mn-ea"/>
                          <a:cs typeface="+mn-cs"/>
                        </a:rPr>
                        <a:t>Magnetic field on the sample:</a:t>
                      </a:r>
                      <a:r>
                        <a:rPr lang="en-US" sz="1100" kern="1200" baseline="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up to 1.5 T</a:t>
                      </a:r>
                      <a:endParaRPr lang="ru-RU" sz="1100" dirty="0"/>
                    </a:p>
                  </a:txBody>
                  <a:tcPr/>
                </a:tc>
                <a:tc>
                  <a:txBody>
                    <a:bodyPr/>
                    <a:lstStyle/>
                    <a:p>
                      <a:r>
                        <a:rPr lang="en-US" sz="1100" kern="1200" dirty="0">
                          <a:solidFill>
                            <a:schemeClr val="dk1"/>
                          </a:solidFill>
                          <a:effectLst/>
                          <a:latin typeface="+mn-lt"/>
                          <a:ea typeface="+mn-ea"/>
                          <a:cs typeface="+mn-cs"/>
                        </a:rPr>
                        <a:t>Minimum surface area of ​​the sample – 5x5 mm</a:t>
                      </a:r>
                      <a:r>
                        <a:rPr lang="ru-RU" sz="1100" kern="1200" baseline="30000" dirty="0">
                          <a:solidFill>
                            <a:schemeClr val="dk1"/>
                          </a:solidFill>
                          <a:effectLst/>
                          <a:latin typeface="+mn-lt"/>
                          <a:ea typeface="+mn-ea"/>
                          <a:cs typeface="+mn-cs"/>
                        </a:rPr>
                        <a:t>2</a:t>
                      </a:r>
                      <a:r>
                        <a:rPr lang="en-US" sz="1100" kern="1200" dirty="0">
                          <a:solidFill>
                            <a:schemeClr val="dk1"/>
                          </a:solidFill>
                          <a:effectLst/>
                          <a:latin typeface="+mn-lt"/>
                          <a:ea typeface="+mn-ea"/>
                          <a:cs typeface="+mn-cs"/>
                        </a:rPr>
                        <a:t>, thickness of layers accessible for research – </a:t>
                      </a:r>
                      <a:r>
                        <a:rPr lang="ru-RU" sz="1100" b="1" kern="1200" dirty="0">
                          <a:solidFill>
                            <a:srgbClr val="FF0000"/>
                          </a:solidFill>
                          <a:effectLst/>
                          <a:latin typeface="+mn-lt"/>
                          <a:ea typeface="+mn-ea"/>
                          <a:cs typeface="+mn-cs"/>
                        </a:rPr>
                        <a:t>0.5</a:t>
                      </a:r>
                      <a:r>
                        <a:rPr lang="en-US" sz="1100" b="1" kern="1200" dirty="0">
                          <a:solidFill>
                            <a:srgbClr val="FF0000"/>
                          </a:solidFill>
                          <a:effectLst/>
                          <a:latin typeface="+mn-lt"/>
                          <a:ea typeface="+mn-ea"/>
                          <a:cs typeface="+mn-cs"/>
                        </a:rPr>
                        <a:t>-</a:t>
                      </a:r>
                      <a:r>
                        <a:rPr lang="ru-RU" sz="1100" b="1" kern="1200" dirty="0">
                          <a:solidFill>
                            <a:srgbClr val="FF0000"/>
                          </a:solidFill>
                          <a:effectLst/>
                          <a:latin typeface="+mn-lt"/>
                          <a:ea typeface="+mn-ea"/>
                          <a:cs typeface="+mn-cs"/>
                        </a:rPr>
                        <a:t>500 </a:t>
                      </a:r>
                      <a:r>
                        <a:rPr lang="en-US" sz="1100" b="1" kern="1200" dirty="0">
                          <a:solidFill>
                            <a:srgbClr val="FF0000"/>
                          </a:solidFill>
                          <a:effectLst/>
                          <a:latin typeface="+mn-lt"/>
                          <a:ea typeface="+mn-ea"/>
                          <a:cs typeface="+mn-cs"/>
                        </a:rPr>
                        <a:t>nm</a:t>
                      </a:r>
                      <a:r>
                        <a:rPr lang="en-US" sz="1100" kern="1200" dirty="0">
                          <a:solidFill>
                            <a:schemeClr val="dk1"/>
                          </a:solidFill>
                          <a:effectLst/>
                          <a:latin typeface="+mn-lt"/>
                          <a:ea typeface="+mn-ea"/>
                          <a:cs typeface="+mn-cs"/>
                        </a:rPr>
                        <a:t>, roughness – ~1 nm</a:t>
                      </a:r>
                      <a:endParaRPr lang="ru-RU" sz="1100" kern="1200" dirty="0">
                        <a:solidFill>
                          <a:schemeClr val="dk1"/>
                        </a:solidFill>
                        <a:effectLst/>
                        <a:latin typeface="+mn-lt"/>
                        <a:ea typeface="+mn-ea"/>
                        <a:cs typeface="+mn-cs"/>
                      </a:endParaRPr>
                    </a:p>
                  </a:txBody>
                  <a:tcPr/>
                </a:tc>
                <a:extLst>
                  <a:ext uri="{0D108BD9-81ED-4DB2-BD59-A6C34878D82A}">
                    <a16:rowId xmlns:a16="http://schemas.microsoft.com/office/drawing/2014/main" val="411985700"/>
                  </a:ext>
                </a:extLst>
              </a:tr>
              <a:tr h="370840">
                <a:tc>
                  <a:txBody>
                    <a:bodyPr/>
                    <a:lstStyle/>
                    <a:p>
                      <a:pPr algn="ctr"/>
                      <a:r>
                        <a:rPr lang="en-US" sz="1400" b="1" kern="1200" dirty="0">
                          <a:solidFill>
                            <a:schemeClr val="dk1"/>
                          </a:solidFill>
                          <a:effectLst/>
                          <a:latin typeface="+mn-lt"/>
                          <a:ea typeface="+mn-ea"/>
                          <a:cs typeface="+mn-cs"/>
                        </a:rPr>
                        <a:t>REFLEX</a:t>
                      </a:r>
                      <a:endParaRPr lang="ru-RU" sz="1400" b="1" dirty="0"/>
                    </a:p>
                  </a:txBody>
                  <a:tcPr/>
                </a:tc>
                <a:tc>
                  <a:txBody>
                    <a:bodyPr/>
                    <a:lstStyle/>
                    <a:p>
                      <a:r>
                        <a:rPr lang="en-US" sz="1100" kern="1200" dirty="0">
                          <a:solidFill>
                            <a:schemeClr val="dk1"/>
                          </a:solidFill>
                          <a:effectLst/>
                          <a:latin typeface="+mn-lt"/>
                          <a:ea typeface="+mn-ea"/>
                          <a:cs typeface="+mn-cs"/>
                        </a:rPr>
                        <a:t>Determination of structural parameters of thin-film nanostructures</a:t>
                      </a:r>
                      <a:endParaRPr lang="ru-RU" sz="1100" dirty="0"/>
                    </a:p>
                  </a:txBody>
                  <a:tcPr/>
                </a:tc>
                <a:tc>
                  <a:txBody>
                    <a:bodyPr/>
                    <a:lstStyle/>
                    <a:p>
                      <a:pPr marL="0" indent="0">
                        <a:buNone/>
                      </a:pPr>
                      <a:r>
                        <a:rPr lang="en-US" sz="1100" kern="1200" dirty="0">
                          <a:solidFill>
                            <a:schemeClr val="dk1"/>
                          </a:solidFill>
                          <a:effectLst/>
                          <a:latin typeface="+mn-lt"/>
                          <a:ea typeface="+mn-ea"/>
                          <a:cs typeface="+mn-cs"/>
                        </a:rPr>
                        <a:t>Q-range</a:t>
                      </a:r>
                      <a:r>
                        <a:rPr lang="ru-RU" sz="1100" kern="1200" dirty="0">
                          <a:solidFill>
                            <a:schemeClr val="dk1"/>
                          </a:solidFill>
                          <a:effectLst/>
                          <a:latin typeface="+mn-lt"/>
                          <a:ea typeface="+mn-ea"/>
                          <a:cs typeface="+mn-cs"/>
                        </a:rPr>
                        <a:t>:  0.01 </a:t>
                      </a:r>
                      <a:r>
                        <a:rPr lang="en-US" sz="1100" kern="1200" dirty="0">
                          <a:solidFill>
                            <a:schemeClr val="dk1"/>
                          </a:solidFill>
                          <a:effectLst/>
                          <a:latin typeface="+mn-lt"/>
                          <a:ea typeface="+mn-ea"/>
                          <a:cs typeface="+mn-cs"/>
                        </a:rPr>
                        <a:t>-</a:t>
                      </a:r>
                      <a:r>
                        <a:rPr lang="en-US" sz="1100" kern="1200" baseline="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1.3 </a:t>
                      </a:r>
                      <a:r>
                        <a:rPr lang="en-US" sz="1100" kern="1200" dirty="0">
                          <a:solidFill>
                            <a:schemeClr val="dk1"/>
                          </a:solidFill>
                          <a:effectLst/>
                          <a:latin typeface="+mn-lt"/>
                          <a:ea typeface="+mn-ea"/>
                          <a:cs typeface="+mn-cs"/>
                        </a:rPr>
                        <a:t>nm</a:t>
                      </a:r>
                      <a:r>
                        <a:rPr lang="ru-RU" sz="1100" kern="1200" baseline="30000" dirty="0">
                          <a:solidFill>
                            <a:schemeClr val="dk1"/>
                          </a:solidFill>
                          <a:effectLst/>
                          <a:latin typeface="+mn-lt"/>
                          <a:ea typeface="+mn-ea"/>
                          <a:cs typeface="+mn-cs"/>
                        </a:rPr>
                        <a:t>-1</a:t>
                      </a:r>
                      <a:r>
                        <a:rPr lang="ru-RU"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resolution </a:t>
                      </a:r>
                      <a:r>
                        <a:rPr lang="ru-RU" sz="1100" kern="1200" dirty="0">
                          <a:solidFill>
                            <a:schemeClr val="dk1"/>
                          </a:solidFill>
                          <a:effectLst/>
                          <a:latin typeface="+mn-lt"/>
                          <a:ea typeface="+mn-ea"/>
                          <a:cs typeface="+mn-cs"/>
                          <a:sym typeface="Symbol" panose="05050102010706020507" pitchFamily="18" charset="2"/>
                        </a:rPr>
                        <a:t></a:t>
                      </a:r>
                      <a:r>
                        <a:rPr lang="en-US" sz="1100" kern="1200" dirty="0">
                          <a:solidFill>
                            <a:schemeClr val="dk1"/>
                          </a:solidFill>
                          <a:effectLst/>
                          <a:latin typeface="+mn-lt"/>
                          <a:ea typeface="+mn-ea"/>
                          <a:cs typeface="+mn-cs"/>
                        </a:rPr>
                        <a:t>Q</a:t>
                      </a:r>
                      <a:r>
                        <a:rPr lang="ru-RU" sz="1100" kern="1200" dirty="0">
                          <a:solidFill>
                            <a:schemeClr val="dk1"/>
                          </a:solidFill>
                          <a:effectLst/>
                          <a:latin typeface="+mn-lt"/>
                          <a:ea typeface="+mn-ea"/>
                          <a:cs typeface="+mn-cs"/>
                        </a:rPr>
                        <a:t>/</a:t>
                      </a:r>
                      <a:r>
                        <a:rPr lang="en-US" sz="1100" kern="1200" dirty="0">
                          <a:solidFill>
                            <a:schemeClr val="dk1"/>
                          </a:solidFill>
                          <a:effectLst/>
                          <a:latin typeface="+mn-lt"/>
                          <a:ea typeface="+mn-ea"/>
                          <a:cs typeface="+mn-cs"/>
                        </a:rPr>
                        <a:t>Q </a:t>
                      </a:r>
                      <a:r>
                        <a:rPr lang="en-US" sz="1100" kern="1200" dirty="0">
                          <a:solidFill>
                            <a:schemeClr val="dk1"/>
                          </a:solidFill>
                          <a:effectLst/>
                          <a:latin typeface="+mn-lt"/>
                          <a:ea typeface="+mn-ea"/>
                          <a:cs typeface="+mn-cs"/>
                          <a:sym typeface="Symbol" panose="05050102010706020507" pitchFamily="18" charset="2"/>
                        </a:rPr>
                        <a:t></a:t>
                      </a:r>
                      <a:r>
                        <a:rPr lang="en-US" sz="1100" kern="120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1 -</a:t>
                      </a:r>
                      <a:r>
                        <a:rPr lang="en-US" sz="1100" kern="1200" baseline="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15 %</a:t>
                      </a:r>
                    </a:p>
                    <a:p>
                      <a:pPr marL="0" indent="0">
                        <a:buNone/>
                      </a:pPr>
                      <a:r>
                        <a:rPr lang="en-US" sz="1100" kern="1200" dirty="0">
                          <a:solidFill>
                            <a:schemeClr val="dk1"/>
                          </a:solidFill>
                          <a:effectLst/>
                          <a:latin typeface="+mn-lt"/>
                          <a:ea typeface="+mn-ea"/>
                          <a:cs typeface="+mn-cs"/>
                        </a:rPr>
                        <a:t>Temperature range:</a:t>
                      </a:r>
                      <a:r>
                        <a:rPr lang="ru-RU" sz="1100" kern="1200" dirty="0">
                          <a:solidFill>
                            <a:schemeClr val="dk1"/>
                          </a:solidFill>
                          <a:effectLst/>
                          <a:latin typeface="+mn-lt"/>
                          <a:ea typeface="+mn-ea"/>
                          <a:cs typeface="+mn-cs"/>
                        </a:rPr>
                        <a:t> 1.5 </a:t>
                      </a:r>
                      <a:r>
                        <a:rPr lang="en-US" sz="1100" kern="1200" dirty="0">
                          <a:solidFill>
                            <a:schemeClr val="dk1"/>
                          </a:solidFill>
                          <a:effectLst/>
                          <a:latin typeface="+mn-lt"/>
                          <a:ea typeface="+mn-ea"/>
                          <a:cs typeface="+mn-cs"/>
                        </a:rPr>
                        <a:t>-</a:t>
                      </a:r>
                      <a:r>
                        <a:rPr lang="en-US" sz="1100" kern="1200" baseline="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300 К</a:t>
                      </a:r>
                    </a:p>
                    <a:p>
                      <a:r>
                        <a:rPr lang="en-US" sz="1100" kern="1200" dirty="0">
                          <a:solidFill>
                            <a:schemeClr val="dk1"/>
                          </a:solidFill>
                          <a:effectLst/>
                          <a:latin typeface="+mn-lt"/>
                          <a:ea typeface="+mn-ea"/>
                          <a:cs typeface="+mn-cs"/>
                        </a:rPr>
                        <a:t>Magnetic field on the sample:</a:t>
                      </a:r>
                      <a:r>
                        <a:rPr lang="en-US" sz="1100" kern="1200" baseline="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up to 0.5 T</a:t>
                      </a:r>
                      <a:endParaRPr lang="ru-RU"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Minimum surface area of ​​the sample – 20x20 mm</a:t>
                      </a:r>
                      <a:r>
                        <a:rPr lang="ru-RU" sz="1100" kern="1200" baseline="30000" dirty="0">
                          <a:solidFill>
                            <a:schemeClr val="dk1"/>
                          </a:solidFill>
                          <a:effectLst/>
                          <a:latin typeface="+mn-lt"/>
                          <a:ea typeface="+mn-ea"/>
                          <a:cs typeface="+mn-cs"/>
                        </a:rPr>
                        <a:t>2</a:t>
                      </a:r>
                      <a:r>
                        <a:rPr lang="en-US" sz="1100" kern="1200" dirty="0">
                          <a:solidFill>
                            <a:schemeClr val="dk1"/>
                          </a:solidFill>
                          <a:effectLst/>
                          <a:latin typeface="+mn-lt"/>
                          <a:ea typeface="+mn-ea"/>
                          <a:cs typeface="+mn-cs"/>
                        </a:rPr>
                        <a:t>, thickness of layers accessible for research – </a:t>
                      </a:r>
                      <a:r>
                        <a:rPr lang="en-US" sz="1100" b="1" kern="1200" dirty="0">
                          <a:solidFill>
                            <a:srgbClr val="FF0000"/>
                          </a:solidFill>
                          <a:effectLst/>
                          <a:latin typeface="+mn-lt"/>
                          <a:ea typeface="+mn-ea"/>
                          <a:cs typeface="+mn-cs"/>
                        </a:rPr>
                        <a:t>2-</a:t>
                      </a:r>
                      <a:r>
                        <a:rPr lang="ru-RU" sz="1100" b="1" kern="1200" dirty="0">
                          <a:solidFill>
                            <a:srgbClr val="FF0000"/>
                          </a:solidFill>
                          <a:effectLst/>
                          <a:latin typeface="+mn-lt"/>
                          <a:ea typeface="+mn-ea"/>
                          <a:cs typeface="+mn-cs"/>
                        </a:rPr>
                        <a:t>500 </a:t>
                      </a:r>
                      <a:r>
                        <a:rPr lang="en-US" sz="1100" b="1" kern="1200" dirty="0">
                          <a:solidFill>
                            <a:srgbClr val="FF0000"/>
                          </a:solidFill>
                          <a:effectLst/>
                          <a:latin typeface="+mn-lt"/>
                          <a:ea typeface="+mn-ea"/>
                          <a:cs typeface="+mn-cs"/>
                        </a:rPr>
                        <a:t>nm</a:t>
                      </a:r>
                      <a:r>
                        <a:rPr lang="en-US" sz="1100" kern="1200" dirty="0">
                          <a:solidFill>
                            <a:schemeClr val="dk1"/>
                          </a:solidFill>
                          <a:effectLst/>
                          <a:latin typeface="+mn-lt"/>
                          <a:ea typeface="+mn-ea"/>
                          <a:cs typeface="+mn-cs"/>
                        </a:rPr>
                        <a:t>, roughness – ~3 nm</a:t>
                      </a:r>
                      <a:endParaRPr lang="ru-RU" sz="1100" kern="1200" dirty="0">
                        <a:solidFill>
                          <a:schemeClr val="dk1"/>
                        </a:solidFill>
                        <a:effectLst/>
                        <a:latin typeface="+mn-lt"/>
                        <a:ea typeface="+mn-ea"/>
                        <a:cs typeface="+mn-cs"/>
                      </a:endParaRPr>
                    </a:p>
                  </a:txBody>
                  <a:tcPr/>
                </a:tc>
                <a:extLst>
                  <a:ext uri="{0D108BD9-81ED-4DB2-BD59-A6C34878D82A}">
                    <a16:rowId xmlns:a16="http://schemas.microsoft.com/office/drawing/2014/main" val="3636442435"/>
                  </a:ext>
                </a:extLst>
              </a:tr>
              <a:tr h="370840">
                <a:tc>
                  <a:txBody>
                    <a:bodyPr/>
                    <a:lstStyle/>
                    <a:p>
                      <a:pPr algn="ctr"/>
                      <a:r>
                        <a:rPr lang="en-US" sz="1400" b="1" kern="1200" dirty="0">
                          <a:solidFill>
                            <a:schemeClr val="dk1"/>
                          </a:solidFill>
                          <a:effectLst/>
                          <a:latin typeface="+mn-lt"/>
                          <a:ea typeface="+mn-ea"/>
                          <a:cs typeface="+mn-cs"/>
                        </a:rPr>
                        <a:t>GRAINS</a:t>
                      </a:r>
                      <a:endParaRPr lang="ru-RU" sz="1400" b="1" dirty="0"/>
                    </a:p>
                  </a:txBody>
                  <a:tcPr/>
                </a:tc>
                <a:tc>
                  <a:txBody>
                    <a:bodyPr/>
                    <a:lstStyle/>
                    <a:p>
                      <a:r>
                        <a:rPr lang="en-US" sz="1100" kern="1200" dirty="0">
                          <a:solidFill>
                            <a:schemeClr val="dk1"/>
                          </a:solidFill>
                          <a:effectLst/>
                          <a:latin typeface="+mn-lt"/>
                          <a:ea typeface="+mn-ea"/>
                          <a:cs typeface="+mn-cs"/>
                        </a:rPr>
                        <a:t>Determination of structural parameters of </a:t>
                      </a:r>
                      <a:r>
                        <a:rPr lang="en-US" sz="1100" b="1" kern="1200" dirty="0">
                          <a:solidFill>
                            <a:srgbClr val="FF0000"/>
                          </a:solidFill>
                          <a:effectLst/>
                          <a:latin typeface="+mn-lt"/>
                          <a:ea typeface="+mn-ea"/>
                          <a:cs typeface="+mn-cs"/>
                        </a:rPr>
                        <a:t>interfaces with “soft” and liquid media</a:t>
                      </a:r>
                      <a:endParaRPr lang="ru-RU" sz="1100" b="1" dirty="0">
                        <a:solidFill>
                          <a:srgbClr val="FF0000"/>
                        </a:solidFill>
                      </a:endParaRPr>
                    </a:p>
                  </a:txBody>
                  <a:tcPr/>
                </a:tc>
                <a:tc>
                  <a:txBody>
                    <a:bodyPr/>
                    <a:lstStyle/>
                    <a:p>
                      <a:pPr marL="0" indent="0">
                        <a:buNone/>
                      </a:pPr>
                      <a:r>
                        <a:rPr lang="en-US" sz="1100" kern="1200" dirty="0">
                          <a:solidFill>
                            <a:schemeClr val="dk1"/>
                          </a:solidFill>
                          <a:effectLst/>
                          <a:latin typeface="+mn-lt"/>
                          <a:ea typeface="+mn-ea"/>
                          <a:cs typeface="+mn-cs"/>
                        </a:rPr>
                        <a:t>Q-range</a:t>
                      </a:r>
                      <a:r>
                        <a:rPr lang="ru-RU" sz="1100" kern="1200" dirty="0">
                          <a:solidFill>
                            <a:schemeClr val="dk1"/>
                          </a:solidFill>
                          <a:effectLst/>
                          <a:latin typeface="+mn-lt"/>
                          <a:ea typeface="+mn-ea"/>
                          <a:cs typeface="+mn-cs"/>
                        </a:rPr>
                        <a:t>:  0.05 </a:t>
                      </a:r>
                      <a:r>
                        <a:rPr lang="en-US" sz="1100" kern="1200" dirty="0">
                          <a:solidFill>
                            <a:schemeClr val="dk1"/>
                          </a:solidFill>
                          <a:effectLst/>
                          <a:latin typeface="+mn-lt"/>
                          <a:ea typeface="+mn-ea"/>
                          <a:cs typeface="+mn-cs"/>
                        </a:rPr>
                        <a:t>-</a:t>
                      </a:r>
                      <a:r>
                        <a:rPr lang="en-US" sz="1100" kern="1200" baseline="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1.0 </a:t>
                      </a:r>
                      <a:r>
                        <a:rPr lang="en-US" sz="1100" kern="1200" dirty="0">
                          <a:solidFill>
                            <a:schemeClr val="dk1"/>
                          </a:solidFill>
                          <a:effectLst/>
                          <a:latin typeface="+mn-lt"/>
                          <a:ea typeface="+mn-ea"/>
                          <a:cs typeface="+mn-cs"/>
                        </a:rPr>
                        <a:t>nm</a:t>
                      </a:r>
                      <a:r>
                        <a:rPr lang="ru-RU" sz="1100" kern="1200" baseline="30000" dirty="0">
                          <a:solidFill>
                            <a:schemeClr val="dk1"/>
                          </a:solidFill>
                          <a:effectLst/>
                          <a:latin typeface="+mn-lt"/>
                          <a:ea typeface="+mn-ea"/>
                          <a:cs typeface="+mn-cs"/>
                        </a:rPr>
                        <a:t>-1</a:t>
                      </a:r>
                      <a:r>
                        <a:rPr lang="ru-RU"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resolution </a:t>
                      </a:r>
                      <a:r>
                        <a:rPr lang="ru-RU" sz="1100" kern="1200" dirty="0">
                          <a:solidFill>
                            <a:schemeClr val="dk1"/>
                          </a:solidFill>
                          <a:effectLst/>
                          <a:latin typeface="+mn-lt"/>
                          <a:ea typeface="+mn-ea"/>
                          <a:cs typeface="+mn-cs"/>
                          <a:sym typeface="Symbol" panose="05050102010706020507" pitchFamily="18" charset="2"/>
                        </a:rPr>
                        <a:t></a:t>
                      </a:r>
                      <a:r>
                        <a:rPr lang="en-US" sz="1100" kern="1200" dirty="0">
                          <a:solidFill>
                            <a:schemeClr val="dk1"/>
                          </a:solidFill>
                          <a:effectLst/>
                          <a:latin typeface="+mn-lt"/>
                          <a:ea typeface="+mn-ea"/>
                          <a:cs typeface="+mn-cs"/>
                        </a:rPr>
                        <a:t>Q</a:t>
                      </a:r>
                      <a:r>
                        <a:rPr lang="ru-RU" sz="1100" kern="1200" dirty="0">
                          <a:solidFill>
                            <a:schemeClr val="dk1"/>
                          </a:solidFill>
                          <a:effectLst/>
                          <a:latin typeface="+mn-lt"/>
                          <a:ea typeface="+mn-ea"/>
                          <a:cs typeface="+mn-cs"/>
                        </a:rPr>
                        <a:t>/</a:t>
                      </a:r>
                      <a:r>
                        <a:rPr lang="en-US" sz="1100" kern="1200" dirty="0">
                          <a:solidFill>
                            <a:schemeClr val="dk1"/>
                          </a:solidFill>
                          <a:effectLst/>
                          <a:latin typeface="+mn-lt"/>
                          <a:ea typeface="+mn-ea"/>
                          <a:cs typeface="+mn-cs"/>
                        </a:rPr>
                        <a:t>Q </a:t>
                      </a:r>
                      <a:r>
                        <a:rPr lang="en-US" sz="1100" kern="1200" dirty="0">
                          <a:solidFill>
                            <a:schemeClr val="dk1"/>
                          </a:solidFill>
                          <a:effectLst/>
                          <a:latin typeface="+mn-lt"/>
                          <a:ea typeface="+mn-ea"/>
                          <a:cs typeface="+mn-cs"/>
                          <a:sym typeface="Symbol" panose="05050102010706020507" pitchFamily="18" charset="2"/>
                        </a:rPr>
                        <a:t></a:t>
                      </a:r>
                      <a:r>
                        <a:rPr lang="en-US" sz="1100" kern="120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5 %.</a:t>
                      </a:r>
                    </a:p>
                    <a:p>
                      <a:pPr marL="0" indent="0">
                        <a:buNone/>
                      </a:pPr>
                      <a:r>
                        <a:rPr lang="en-US" sz="1100" kern="1200" dirty="0">
                          <a:solidFill>
                            <a:schemeClr val="dk1"/>
                          </a:solidFill>
                          <a:effectLst/>
                          <a:latin typeface="+mn-lt"/>
                          <a:ea typeface="+mn-ea"/>
                          <a:cs typeface="+mn-cs"/>
                        </a:rPr>
                        <a:t>Temperature range:</a:t>
                      </a:r>
                      <a:r>
                        <a:rPr lang="ru-RU" sz="1100" kern="1200" dirty="0">
                          <a:solidFill>
                            <a:schemeClr val="dk1"/>
                          </a:solidFill>
                          <a:effectLst/>
                          <a:latin typeface="+mn-lt"/>
                          <a:ea typeface="+mn-ea"/>
                          <a:cs typeface="+mn-cs"/>
                        </a:rPr>
                        <a:t> 10 </a:t>
                      </a:r>
                      <a:r>
                        <a:rPr lang="en-US" sz="1100" kern="1200" dirty="0">
                          <a:solidFill>
                            <a:schemeClr val="dk1"/>
                          </a:solidFill>
                          <a:effectLst/>
                          <a:latin typeface="+mn-lt"/>
                          <a:ea typeface="+mn-ea"/>
                          <a:cs typeface="+mn-cs"/>
                        </a:rPr>
                        <a:t>-</a:t>
                      </a:r>
                      <a:r>
                        <a:rPr lang="en-US" sz="1100" kern="1200" baseline="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150</a:t>
                      </a:r>
                      <a:r>
                        <a:rPr lang="ru-RU" sz="1100" kern="1200" dirty="0">
                          <a:solidFill>
                            <a:schemeClr val="dk1"/>
                          </a:solidFill>
                          <a:effectLst/>
                          <a:latin typeface="+mn-lt"/>
                          <a:ea typeface="+mn-ea"/>
                          <a:cs typeface="+mn-cs"/>
                          <a:sym typeface="Symbol" panose="05050102010706020507" pitchFamily="18" charset="2"/>
                        </a:rPr>
                        <a:t></a:t>
                      </a:r>
                      <a:r>
                        <a:rPr lang="ru-RU" sz="1100" kern="1200" dirty="0">
                          <a:solidFill>
                            <a:schemeClr val="dk1"/>
                          </a:solidFill>
                          <a:effectLst/>
                          <a:latin typeface="+mn-lt"/>
                          <a:ea typeface="+mn-ea"/>
                          <a:cs typeface="+mn-cs"/>
                        </a:rPr>
                        <a:t>С</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Minimum surface area of ​​the sample – 5x5</a:t>
                      </a:r>
                      <a:r>
                        <a:rPr lang="en-US" sz="1100" kern="1200" baseline="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cm, </a:t>
                      </a:r>
                      <a:br>
                        <a:rPr lang="en-US" sz="1100" kern="1200" dirty="0">
                          <a:solidFill>
                            <a:schemeClr val="dk1"/>
                          </a:solidFill>
                          <a:effectLst/>
                          <a:latin typeface="+mn-lt"/>
                          <a:ea typeface="+mn-ea"/>
                          <a:cs typeface="+mn-cs"/>
                        </a:rPr>
                      </a:br>
                      <a:r>
                        <a:rPr lang="en-US" sz="1100" kern="1200" dirty="0">
                          <a:solidFill>
                            <a:schemeClr val="dk1"/>
                          </a:solidFill>
                          <a:effectLst/>
                          <a:latin typeface="+mn-lt"/>
                          <a:ea typeface="+mn-ea"/>
                          <a:cs typeface="+mn-cs"/>
                        </a:rPr>
                        <a:t>maximum interface thickness – </a:t>
                      </a:r>
                      <a:r>
                        <a:rPr lang="en-US" sz="1100" b="1" kern="1200" dirty="0">
                          <a:solidFill>
                            <a:srgbClr val="FF0000"/>
                          </a:solidFill>
                          <a:effectLst/>
                          <a:latin typeface="+mn-lt"/>
                          <a:ea typeface="+mn-ea"/>
                          <a:cs typeface="+mn-cs"/>
                        </a:rPr>
                        <a:t>100 nm</a:t>
                      </a:r>
                      <a:r>
                        <a:rPr lang="en-US" sz="1100" kern="1200" dirty="0">
                          <a:solidFill>
                            <a:schemeClr val="dk1"/>
                          </a:solidFill>
                          <a:effectLst/>
                          <a:latin typeface="+mn-lt"/>
                          <a:ea typeface="+mn-ea"/>
                          <a:cs typeface="+mn-cs"/>
                        </a:rPr>
                        <a:t>, </a:t>
                      </a:r>
                      <a:br>
                        <a:rPr lang="en-US" sz="1100" kern="1200" dirty="0">
                          <a:solidFill>
                            <a:schemeClr val="dk1"/>
                          </a:solidFill>
                          <a:effectLst/>
                          <a:latin typeface="+mn-lt"/>
                          <a:ea typeface="+mn-ea"/>
                          <a:cs typeface="+mn-cs"/>
                        </a:rPr>
                      </a:br>
                      <a:r>
                        <a:rPr lang="en-US" sz="1100" kern="1200" dirty="0">
                          <a:solidFill>
                            <a:schemeClr val="dk1"/>
                          </a:solidFill>
                          <a:effectLst/>
                          <a:latin typeface="+mn-lt"/>
                          <a:ea typeface="+mn-ea"/>
                          <a:cs typeface="+mn-cs"/>
                        </a:rPr>
                        <a:t>roughness – up to 5 nm (at a thickness of 100 nm)</a:t>
                      </a:r>
                      <a:endParaRPr lang="ru-RU" sz="1100" kern="1200" dirty="0">
                        <a:solidFill>
                          <a:schemeClr val="dk1"/>
                        </a:solidFill>
                        <a:effectLst/>
                        <a:latin typeface="+mn-lt"/>
                        <a:ea typeface="+mn-ea"/>
                        <a:cs typeface="+mn-cs"/>
                      </a:endParaRPr>
                    </a:p>
                  </a:txBody>
                  <a:tcPr/>
                </a:tc>
                <a:extLst>
                  <a:ext uri="{0D108BD9-81ED-4DB2-BD59-A6C34878D82A}">
                    <a16:rowId xmlns:a16="http://schemas.microsoft.com/office/drawing/2014/main" val="3479456025"/>
                  </a:ext>
                </a:extLst>
              </a:tr>
            </a:tbl>
          </a:graphicData>
        </a:graphic>
      </p:graphicFrame>
    </p:spTree>
    <p:extLst>
      <p:ext uri="{BB962C8B-B14F-4D97-AF65-F5344CB8AC3E}">
        <p14:creationId xmlns:p14="http://schemas.microsoft.com/office/powerpoint/2010/main" val="22817815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a:extLst>
              <a:ext uri="{FF2B5EF4-FFF2-40B4-BE49-F238E27FC236}">
                <a16:creationId xmlns:a16="http://schemas.microsoft.com/office/drawing/2014/main" id="{A3AA23C9-F65A-A67E-9094-3E5734CAA40D}"/>
              </a:ext>
            </a:extLst>
          </p:cNvPr>
          <p:cNvGrpSpPr/>
          <p:nvPr/>
        </p:nvGrpSpPr>
        <p:grpSpPr>
          <a:xfrm>
            <a:off x="94966" y="1400619"/>
            <a:ext cx="9144000" cy="5185132"/>
            <a:chOff x="0" y="1341668"/>
            <a:chExt cx="9144000" cy="5185132"/>
          </a:xfrm>
        </p:grpSpPr>
        <p:pic>
          <p:nvPicPr>
            <p:cNvPr id="4" name="Picture 3" descr="C:\Users\NORBbI\Dropbox\workPC\work\FLNP\inelastic.gif">
              <a:extLst>
                <a:ext uri="{FF2B5EF4-FFF2-40B4-BE49-F238E27FC236}">
                  <a16:creationId xmlns:a16="http://schemas.microsoft.com/office/drawing/2014/main" id="{4AD14BE8-1072-2A8B-B9C7-580D9B8E2FA4}"/>
                </a:ext>
              </a:extLst>
            </p:cNvPr>
            <p:cNvPicPr>
              <a:picLocks noChangeAspect="1" noChangeArrowheads="1" noCrop="1"/>
            </p:cNvPicPr>
            <p:nvPr/>
          </p:nvPicPr>
          <p:blipFill>
            <a:blip r:embed="rId2" cstate="print"/>
            <a:srcRect/>
            <a:stretch>
              <a:fillRect/>
            </a:stretch>
          </p:blipFill>
          <p:spPr bwMode="auto">
            <a:xfrm>
              <a:off x="0" y="1383300"/>
              <a:ext cx="9144000" cy="5143500"/>
            </a:xfrm>
            <a:prstGeom prst="rect">
              <a:avLst/>
            </a:prstGeom>
            <a:noFill/>
          </p:spPr>
        </p:pic>
        <p:sp>
          <p:nvSpPr>
            <p:cNvPr id="6" name="Rectangle 4">
              <a:extLst>
                <a:ext uri="{FF2B5EF4-FFF2-40B4-BE49-F238E27FC236}">
                  <a16:creationId xmlns:a16="http://schemas.microsoft.com/office/drawing/2014/main" id="{2220C555-DDC8-CE14-329C-832E6FE5C093}"/>
                </a:ext>
              </a:extLst>
            </p:cNvPr>
            <p:cNvSpPr/>
            <p:nvPr/>
          </p:nvSpPr>
          <p:spPr>
            <a:xfrm>
              <a:off x="0" y="1341668"/>
              <a:ext cx="1691680" cy="504056"/>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CA" sz="2400" b="0" i="0" u="none" strike="noStrike" kern="0" cap="none" spc="0" normalizeH="0" baseline="0" noProof="0">
                <a:ln>
                  <a:noFill/>
                </a:ln>
                <a:solidFill>
                  <a:prstClr val="white"/>
                </a:solidFill>
                <a:effectLst/>
                <a:uLnTx/>
                <a:uFillTx/>
                <a:latin typeface="Constantia"/>
                <a:ea typeface="+mn-ea"/>
                <a:cs typeface="+mn-cs"/>
              </a:endParaRPr>
            </a:p>
          </p:txBody>
        </p:sp>
        <p:sp>
          <p:nvSpPr>
            <p:cNvPr id="8" name="Прямоугольник 7">
              <a:extLst>
                <a:ext uri="{FF2B5EF4-FFF2-40B4-BE49-F238E27FC236}">
                  <a16:creationId xmlns:a16="http://schemas.microsoft.com/office/drawing/2014/main" id="{AC8493DC-22E2-AFBD-3580-A68E40607D82}"/>
                </a:ext>
              </a:extLst>
            </p:cNvPr>
            <p:cNvSpPr/>
            <p:nvPr/>
          </p:nvSpPr>
          <p:spPr>
            <a:xfrm>
              <a:off x="5988289" y="4306848"/>
              <a:ext cx="2983831" cy="1715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2" name="Рисунок 21">
            <a:extLst>
              <a:ext uri="{FF2B5EF4-FFF2-40B4-BE49-F238E27FC236}">
                <a16:creationId xmlns:a16="http://schemas.microsoft.com/office/drawing/2014/main" id="{7A7F502C-DBEE-7FB0-6126-3F5DC60CE685}"/>
              </a:ext>
            </a:extLst>
          </p:cNvPr>
          <p:cNvPicPr>
            <a:picLocks noChangeAspect="1"/>
          </p:cNvPicPr>
          <p:nvPr/>
        </p:nvPicPr>
        <p:blipFill>
          <a:blip r:embed="rId3">
            <a:alphaModFix/>
          </a:blip>
          <a:stretch>
            <a:fillRect/>
          </a:stretch>
        </p:blipFill>
        <p:spPr>
          <a:xfrm>
            <a:off x="3454526" y="1452269"/>
            <a:ext cx="1912334" cy="1789474"/>
          </a:xfrm>
          <a:prstGeom prst="rect">
            <a:avLst/>
          </a:prstGeom>
        </p:spPr>
      </p:pic>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11790947" y="6492875"/>
            <a:ext cx="401053" cy="365125"/>
          </a:xfrm>
        </p:spPr>
        <p:txBody>
          <a:bodyPr/>
          <a:lstStyle/>
          <a:p>
            <a:fld id="{A8EBAC1C-CC7F-4E88-9759-5217FD4A440E}" type="slidenum">
              <a:rPr lang="ru-RU" smtClean="0"/>
              <a:t>14</a:t>
            </a:fld>
            <a:endParaRPr lang="ru-RU" dirty="0"/>
          </a:p>
        </p:txBody>
      </p:sp>
      <p:sp>
        <p:nvSpPr>
          <p:cNvPr id="5" name="Title 3">
            <a:extLst>
              <a:ext uri="{FF2B5EF4-FFF2-40B4-BE49-F238E27FC236}">
                <a16:creationId xmlns:a16="http://schemas.microsoft.com/office/drawing/2014/main" id="{D98EB3E8-D395-AAF3-8C3A-DFD46D1B5F86}"/>
              </a:ext>
            </a:extLst>
          </p:cNvPr>
          <p:cNvSpPr txBox="1">
            <a:spLocks/>
          </p:cNvSpPr>
          <p:nvPr/>
        </p:nvSpPr>
        <p:spPr>
          <a:xfrm>
            <a:off x="273580" y="1309002"/>
            <a:ext cx="3123627" cy="475200"/>
          </a:xfrm>
          <a:prstGeom prst="rect">
            <a:avLst/>
          </a:prstGeom>
        </p:spPr>
        <p:txBody>
          <a:bodyPr lIns="0" rIns="0" bIns="0">
            <a:noAutofit/>
          </a:bodyPr>
          <a:lstStyle>
            <a:lvl1pPr algn="l" rtl="0" eaLnBrk="1" latinLnBrk="0" hangingPunct="1">
              <a:spcBef>
                <a:spcPct val="0"/>
              </a:spcBef>
              <a:buNone/>
              <a:defRPr kumimoji="0" lang="en-CA" sz="3000" b="0" kern="1200" dirty="0">
                <a:ln>
                  <a:noFill/>
                </a:ln>
                <a:solidFill>
                  <a:srgbClr val="223E7E"/>
                </a:solidFill>
                <a:effectLst>
                  <a:outerShdw blurRad="38100" dist="38100" dir="2700000" algn="tl">
                    <a:srgbClr val="000000">
                      <a:alpha val="43137"/>
                    </a:srgbClr>
                  </a:outerShdw>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sng" strike="noStrike" kern="1200" cap="none" spc="0" normalizeH="0" baseline="0" noProof="0" dirty="0">
                <a:ln>
                  <a:noFill/>
                </a:ln>
                <a:solidFill>
                  <a:schemeClr val="tx1"/>
                </a:solidFill>
                <a:effectLst/>
                <a:uLnTx/>
                <a:uFillTx/>
                <a:latin typeface="+mn-lt"/>
                <a:ea typeface="+mj-ea"/>
                <a:cs typeface="+mj-cs"/>
              </a:rPr>
              <a:t>Inelastic Scattering</a:t>
            </a:r>
          </a:p>
        </p:txBody>
      </p:sp>
      <p:pic>
        <p:nvPicPr>
          <p:cNvPr id="10" name="Picture 2">
            <a:extLst>
              <a:ext uri="{FF2B5EF4-FFF2-40B4-BE49-F238E27FC236}">
                <a16:creationId xmlns:a16="http://schemas.microsoft.com/office/drawing/2014/main" id="{29F7BE8C-CA03-0017-E35A-EFA6D00B72C7}"/>
              </a:ext>
            </a:extLst>
          </p:cNvPr>
          <p:cNvPicPr>
            <a:picLocks noChangeAspect="1" noChangeArrowheads="1"/>
          </p:cNvPicPr>
          <p:nvPr/>
        </p:nvPicPr>
        <p:blipFill>
          <a:blip r:embed="rId4" cstate="print"/>
          <a:srcRect/>
          <a:stretch>
            <a:fillRect/>
          </a:stretch>
        </p:blipFill>
        <p:spPr bwMode="auto">
          <a:xfrm>
            <a:off x="9961574" y="935426"/>
            <a:ext cx="1998509" cy="1301169"/>
          </a:xfrm>
          <a:prstGeom prst="rect">
            <a:avLst/>
          </a:prstGeom>
          <a:noFill/>
          <a:ln w="9525">
            <a:noFill/>
            <a:miter lim="800000"/>
            <a:headEnd/>
            <a:tailEnd/>
          </a:ln>
        </p:spPr>
      </p:pic>
      <p:pic>
        <p:nvPicPr>
          <p:cNvPr id="11" name="Рисунок 10">
            <a:extLst>
              <a:ext uri="{FF2B5EF4-FFF2-40B4-BE49-F238E27FC236}">
                <a16:creationId xmlns:a16="http://schemas.microsoft.com/office/drawing/2014/main" id="{F83B67B4-AA41-A8F0-6737-C8D402695532}"/>
              </a:ext>
            </a:extLst>
          </p:cNvPr>
          <p:cNvPicPr>
            <a:picLocks noChangeAspect="1"/>
          </p:cNvPicPr>
          <p:nvPr/>
        </p:nvPicPr>
        <p:blipFill>
          <a:blip r:embed="rId5"/>
          <a:stretch>
            <a:fillRect/>
          </a:stretch>
        </p:blipFill>
        <p:spPr>
          <a:xfrm>
            <a:off x="9964312" y="2386685"/>
            <a:ext cx="1993032" cy="1114236"/>
          </a:xfrm>
          <a:prstGeom prst="rect">
            <a:avLst/>
          </a:prstGeom>
        </p:spPr>
      </p:pic>
      <p:pic>
        <p:nvPicPr>
          <p:cNvPr id="12" name="Picture 2">
            <a:extLst>
              <a:ext uri="{FF2B5EF4-FFF2-40B4-BE49-F238E27FC236}">
                <a16:creationId xmlns:a16="http://schemas.microsoft.com/office/drawing/2014/main" id="{A4960141-7C04-7857-3C5B-CF8396B09564}"/>
              </a:ext>
            </a:extLst>
          </p:cNvPr>
          <p:cNvPicPr>
            <a:picLocks noChangeAspect="1" noChangeArrowheads="1"/>
          </p:cNvPicPr>
          <p:nvPr/>
        </p:nvPicPr>
        <p:blipFill>
          <a:blip r:embed="rId6" cstate="print"/>
          <a:srcRect/>
          <a:stretch>
            <a:fillRect/>
          </a:stretch>
        </p:blipFill>
        <p:spPr bwMode="auto">
          <a:xfrm>
            <a:off x="10119081" y="3593283"/>
            <a:ext cx="1898125" cy="1147918"/>
          </a:xfrm>
          <a:prstGeom prst="rect">
            <a:avLst/>
          </a:prstGeom>
          <a:noFill/>
          <a:ln w="9525">
            <a:noFill/>
            <a:miter lim="800000"/>
            <a:headEnd/>
            <a:tailEnd/>
          </a:ln>
        </p:spPr>
      </p:pic>
      <p:pic>
        <p:nvPicPr>
          <p:cNvPr id="14" name="Picture 12">
            <a:extLst>
              <a:ext uri="{FF2B5EF4-FFF2-40B4-BE49-F238E27FC236}">
                <a16:creationId xmlns:a16="http://schemas.microsoft.com/office/drawing/2014/main" id="{7119026A-1A16-857C-24C5-CED16B1C9451}"/>
              </a:ext>
            </a:extLst>
          </p:cNvPr>
          <p:cNvPicPr>
            <a:picLocks noChangeAspect="1"/>
          </p:cNvPicPr>
          <p:nvPr/>
        </p:nvPicPr>
        <p:blipFill>
          <a:blip r:embed="rId7"/>
          <a:stretch>
            <a:fillRect/>
          </a:stretch>
        </p:blipFill>
        <p:spPr>
          <a:xfrm>
            <a:off x="8882772" y="1069677"/>
            <a:ext cx="1069615" cy="1069615"/>
          </a:xfrm>
          <a:prstGeom prst="ellipse">
            <a:avLst/>
          </a:prstGeom>
          <a:ln>
            <a:noFill/>
          </a:ln>
          <a:effectLst>
            <a:softEdge rad="112500"/>
          </a:effectLst>
        </p:spPr>
      </p:pic>
      <p:pic>
        <p:nvPicPr>
          <p:cNvPr id="16" name="Obraz 8">
            <a:extLst>
              <a:ext uri="{FF2B5EF4-FFF2-40B4-BE49-F238E27FC236}">
                <a16:creationId xmlns:a16="http://schemas.microsoft.com/office/drawing/2014/main" id="{FC0F664A-2D5C-4220-2B13-F2A1DF7D2111}"/>
              </a:ext>
            </a:extLst>
          </p:cNvPr>
          <p:cNvPicPr/>
          <p:nvPr/>
        </p:nvPicPr>
        <p:blipFill rotWithShape="1">
          <a:blip r:embed="rId8" cstate="print">
            <a:extLst>
              <a:ext uri="{28A0092B-C50C-407E-A947-70E740481C1C}">
                <a14:useLocalDpi xmlns:a14="http://schemas.microsoft.com/office/drawing/2010/main" val="0"/>
              </a:ext>
            </a:extLst>
          </a:blip>
          <a:srcRect l="4709" t="29490" b="29858"/>
          <a:stretch/>
        </p:blipFill>
        <p:spPr bwMode="auto">
          <a:xfrm>
            <a:off x="7310289" y="1442251"/>
            <a:ext cx="1304187" cy="540434"/>
          </a:xfrm>
          <a:prstGeom prst="rect">
            <a:avLst/>
          </a:prstGeom>
          <a:noFill/>
          <a:ln>
            <a:noFill/>
          </a:ln>
          <a:extLst>
            <a:ext uri="{53640926-AAD7-44D8-BBD7-CCE9431645EC}">
              <a14:shadowObscured xmlns:a14="http://schemas.microsoft.com/office/drawing/2010/main"/>
            </a:ext>
          </a:extLst>
        </p:spPr>
      </p:pic>
      <p:pic>
        <p:nvPicPr>
          <p:cNvPr id="17" name="Picture 4">
            <a:extLst>
              <a:ext uri="{FF2B5EF4-FFF2-40B4-BE49-F238E27FC236}">
                <a16:creationId xmlns:a16="http://schemas.microsoft.com/office/drawing/2014/main" id="{3831ACA7-D258-6674-7AE1-2DE86C487DD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2901" b="6275"/>
          <a:stretch/>
        </p:blipFill>
        <p:spPr bwMode="auto">
          <a:xfrm>
            <a:off x="6168285" y="1381781"/>
            <a:ext cx="917493" cy="469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4">
            <a:extLst>
              <a:ext uri="{FF2B5EF4-FFF2-40B4-BE49-F238E27FC236}">
                <a16:creationId xmlns:a16="http://schemas.microsoft.com/office/drawing/2014/main" id="{C7C9C4C0-32D4-C3EE-752E-68DC82412DA3}"/>
              </a:ext>
            </a:extLst>
          </p:cNvPr>
          <p:cNvPicPr>
            <a:picLocks noChangeAspect="1"/>
          </p:cNvPicPr>
          <p:nvPr/>
        </p:nvPicPr>
        <p:blipFill rotWithShape="1">
          <a:blip r:embed="rId10"/>
          <a:srcRect l="21053" r="403" b="8727"/>
          <a:stretch/>
        </p:blipFill>
        <p:spPr>
          <a:xfrm flipH="1">
            <a:off x="10390550" y="4871137"/>
            <a:ext cx="1207891" cy="1019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634EE0F3-0132-E500-8E93-1D10C21C8EAC}"/>
              </a:ext>
            </a:extLst>
          </p:cNvPr>
          <p:cNvSpPr txBox="1"/>
          <p:nvPr/>
        </p:nvSpPr>
        <p:spPr>
          <a:xfrm>
            <a:off x="1094851" y="776116"/>
            <a:ext cx="8144115" cy="553998"/>
          </a:xfrm>
          <a:prstGeom prst="rect">
            <a:avLst/>
          </a:prstGeom>
          <a:noFill/>
        </p:spPr>
        <p:txBody>
          <a:bodyPr wrap="square" rtlCol="0">
            <a:spAutoFit/>
          </a:bodyPr>
          <a:lstStyle/>
          <a:p>
            <a:pPr algn="ctr"/>
            <a:r>
              <a:rPr lang="en-US" altLang="ko-KR" sz="3000" b="1" dirty="0">
                <a:solidFill>
                  <a:srgbClr val="4472C4"/>
                </a:solidFill>
              </a:rPr>
              <a:t>Neutron scattering in condensed matter physics</a:t>
            </a:r>
            <a:endParaRPr lang="ru-RU" sz="3000" dirty="0">
              <a:solidFill>
                <a:srgbClr val="4472C4"/>
              </a:solidFill>
            </a:endParaRPr>
          </a:p>
        </p:txBody>
      </p:sp>
      <p:sp>
        <p:nvSpPr>
          <p:cNvPr id="3" name="Прямоугольник 2">
            <a:extLst>
              <a:ext uri="{FF2B5EF4-FFF2-40B4-BE49-F238E27FC236}">
                <a16:creationId xmlns:a16="http://schemas.microsoft.com/office/drawing/2014/main" id="{FC3CDA6D-721A-C4A5-BB70-BBEDF346E9C0}"/>
              </a:ext>
            </a:extLst>
          </p:cNvPr>
          <p:cNvSpPr/>
          <p:nvPr/>
        </p:nvSpPr>
        <p:spPr>
          <a:xfrm>
            <a:off x="6065635" y="1937564"/>
            <a:ext cx="2943894" cy="1874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Prostokąt 48">
            <a:extLst>
              <a:ext uri="{FF2B5EF4-FFF2-40B4-BE49-F238E27FC236}">
                <a16:creationId xmlns:a16="http://schemas.microsoft.com/office/drawing/2014/main" id="{97AB73A4-AC9B-3EDF-1970-29F906983BF4}"/>
              </a:ext>
            </a:extLst>
          </p:cNvPr>
          <p:cNvSpPr/>
          <p:nvPr/>
        </p:nvSpPr>
        <p:spPr>
          <a:xfrm>
            <a:off x="6053827" y="2279919"/>
            <a:ext cx="3690649" cy="1231106"/>
          </a:xfrm>
          <a:prstGeom prst="rect">
            <a:avLst/>
          </a:prstGeom>
          <a:gradFill>
            <a:gsLst>
              <a:gs pos="35000">
                <a:schemeClr val="accent1">
                  <a:lumMod val="5000"/>
                  <a:lumOff val="95000"/>
                </a:schemeClr>
              </a:gs>
              <a:gs pos="69000">
                <a:srgbClr val="D6E9ED"/>
              </a:gs>
              <a:gs pos="100000">
                <a:srgbClr val="B4B8DE"/>
              </a:gs>
              <a:gs pos="100000">
                <a:schemeClr val="accent1">
                  <a:lumMod val="30000"/>
                  <a:lumOff val="70000"/>
                </a:schemeClr>
              </a:gs>
            </a:gsLst>
            <a:lin ang="2700000" scaled="1"/>
          </a:gradFill>
        </p:spPr>
        <p:txBody>
          <a:bodyPr wrap="square">
            <a:spAutoFit/>
          </a:bodyPr>
          <a:lstStyle/>
          <a:p>
            <a:pPr marL="263525" marR="0" lvl="0" indent="-263525" defTabSz="914400" eaLnBrk="0" fontAlgn="base" latinLnBrk="0" hangingPunct="0">
              <a:lnSpc>
                <a:spcPct val="100000"/>
              </a:lnSpc>
              <a:spcBef>
                <a:spcPct val="0"/>
              </a:spcBef>
              <a:spcAft>
                <a:spcPts val="1200"/>
              </a:spcAft>
              <a:buClr>
                <a:srgbClr val="87CCF3"/>
              </a:buClr>
              <a:buSzTx/>
              <a:buFont typeface="Arial" panose="020B0604020202020204" pitchFamily="34" charset="0"/>
              <a:buChar char="•"/>
              <a:tabLst/>
              <a:defRPr/>
            </a:pPr>
            <a:r>
              <a:rPr kumimoji="0" lang="en-US" b="0" i="0" u="none" strike="noStrike" kern="0" cap="none" spc="0" normalizeH="0" baseline="0" noProof="0" dirty="0">
                <a:ln>
                  <a:noFill/>
                </a:ln>
                <a:solidFill>
                  <a:srgbClr val="223E7E"/>
                </a:solidFill>
                <a:effectLst/>
                <a:uLnTx/>
                <a:uFillTx/>
                <a:latin typeface="+mj-lt"/>
                <a:ea typeface="ヒラギノ角ゴ Pro W3" pitchFamily="84" charset="-128"/>
              </a:rPr>
              <a:t>Molecular structure and </a:t>
            </a:r>
            <a:r>
              <a:rPr kumimoji="0" lang="en-US" b="1" i="0" u="none" strike="noStrike" kern="0" cap="none" spc="0" normalizeH="0" baseline="0" noProof="0" dirty="0">
                <a:ln>
                  <a:noFill/>
                </a:ln>
                <a:solidFill>
                  <a:srgbClr val="223E7E"/>
                </a:solidFill>
                <a:effectLst/>
                <a:uLnTx/>
                <a:uFillTx/>
                <a:latin typeface="+mj-lt"/>
                <a:ea typeface="ヒラギノ角ゴ Pro W3" pitchFamily="84" charset="-128"/>
              </a:rPr>
              <a:t>dynamics</a:t>
            </a:r>
          </a:p>
          <a:p>
            <a:pPr marL="263525" marR="0" lvl="0" indent="-263525" defTabSz="914400" eaLnBrk="0" fontAlgn="base" latinLnBrk="0" hangingPunct="0">
              <a:lnSpc>
                <a:spcPct val="100000"/>
              </a:lnSpc>
              <a:spcBef>
                <a:spcPct val="0"/>
              </a:spcBef>
              <a:spcAft>
                <a:spcPts val="1200"/>
              </a:spcAft>
              <a:buClr>
                <a:srgbClr val="87CCF3"/>
              </a:buClr>
              <a:buSzTx/>
              <a:buFont typeface="Arial" panose="020B0604020202020204" pitchFamily="34" charset="0"/>
              <a:buChar char="•"/>
              <a:tabLst/>
              <a:defRPr/>
            </a:pPr>
            <a:r>
              <a:rPr kumimoji="0" lang="en-US" b="1" i="0" u="none" strike="noStrike" kern="0" cap="none" spc="0" normalizeH="0" baseline="0" noProof="0" dirty="0">
                <a:ln>
                  <a:noFill/>
                </a:ln>
                <a:solidFill>
                  <a:srgbClr val="223E7E"/>
                </a:solidFill>
                <a:effectLst/>
                <a:uLnTx/>
                <a:uFillTx/>
                <a:latin typeface="+mj-lt"/>
                <a:ea typeface="ヒラギノ角ゴ Pro W3" pitchFamily="84" charset="-128"/>
              </a:rPr>
              <a:t>Isomeric forms</a:t>
            </a:r>
            <a:r>
              <a:rPr kumimoji="0" lang="en-US" b="0" i="0" u="none" strike="noStrike" kern="0" cap="none" spc="0" normalizeH="0" baseline="0" noProof="0" dirty="0">
                <a:ln>
                  <a:noFill/>
                </a:ln>
                <a:solidFill>
                  <a:srgbClr val="223E7E"/>
                </a:solidFill>
                <a:effectLst/>
                <a:uLnTx/>
                <a:uFillTx/>
                <a:latin typeface="+mj-lt"/>
                <a:ea typeface="ヒラギノ角ゴ Pro W3" pitchFamily="84" charset="-128"/>
              </a:rPr>
              <a:t> of drugs</a:t>
            </a:r>
          </a:p>
          <a:p>
            <a:pPr marL="263525" marR="0" lvl="0" indent="-263525" defTabSz="914400" eaLnBrk="0" fontAlgn="base" latinLnBrk="0" hangingPunct="0">
              <a:lnSpc>
                <a:spcPct val="100000"/>
              </a:lnSpc>
              <a:spcBef>
                <a:spcPct val="0"/>
              </a:spcBef>
              <a:spcAft>
                <a:spcPts val="1200"/>
              </a:spcAft>
              <a:buClr>
                <a:srgbClr val="87CCF3"/>
              </a:buClr>
              <a:buSzTx/>
              <a:buFont typeface="Arial" panose="020B0604020202020204" pitchFamily="34" charset="0"/>
              <a:buChar char="•"/>
              <a:tabLst/>
              <a:defRPr/>
            </a:pPr>
            <a:r>
              <a:rPr kumimoji="0" lang="en-US" altLang="en-US" b="1" i="0" u="none" strike="noStrike" kern="0" cap="none" spc="0" normalizeH="0" baseline="0" noProof="0" dirty="0">
                <a:ln>
                  <a:noFill/>
                </a:ln>
                <a:solidFill>
                  <a:srgbClr val="223E7E"/>
                </a:solidFill>
                <a:effectLst/>
                <a:uLnTx/>
                <a:uFillTx/>
                <a:latin typeface="+mj-lt"/>
                <a:ea typeface="ヒラギノ角ゴ Pro W3" pitchFamily="84" charset="-128"/>
              </a:rPr>
              <a:t>Drug delivery systems</a:t>
            </a:r>
            <a:endParaRPr kumimoji="0" lang="en-US" altLang="en-US" b="0" i="0" u="none" strike="noStrike" kern="0" cap="none" spc="0" normalizeH="0" baseline="0" noProof="0" dirty="0">
              <a:ln>
                <a:noFill/>
              </a:ln>
              <a:solidFill>
                <a:srgbClr val="223E7E"/>
              </a:solidFill>
              <a:effectLst/>
              <a:uLnTx/>
              <a:uFillTx/>
              <a:latin typeface="+mj-lt"/>
              <a:ea typeface="ヒラギノ角ゴ Pro W3" pitchFamily="84" charset="-128"/>
            </a:endParaRPr>
          </a:p>
        </p:txBody>
      </p:sp>
      <p:graphicFrame>
        <p:nvGraphicFramePr>
          <p:cNvPr id="20" name="Таблица 19">
            <a:extLst>
              <a:ext uri="{FF2B5EF4-FFF2-40B4-BE49-F238E27FC236}">
                <a16:creationId xmlns:a16="http://schemas.microsoft.com/office/drawing/2014/main" id="{C5F71C61-174D-7DD3-3A44-71F134DF5E02}"/>
              </a:ext>
            </a:extLst>
          </p:cNvPr>
          <p:cNvGraphicFramePr>
            <a:graphicFrameLocks noGrp="1"/>
          </p:cNvGraphicFramePr>
          <p:nvPr>
            <p:extLst>
              <p:ext uri="{D42A27DB-BD31-4B8C-83A1-F6EECF244321}">
                <p14:modId xmlns:p14="http://schemas.microsoft.com/office/powerpoint/2010/main" val="2924755362"/>
              </p:ext>
            </p:extLst>
          </p:nvPr>
        </p:nvGraphicFramePr>
        <p:xfrm>
          <a:off x="799424" y="5247898"/>
          <a:ext cx="10508806" cy="1132840"/>
        </p:xfrm>
        <a:graphic>
          <a:graphicData uri="http://schemas.openxmlformats.org/drawingml/2006/table">
            <a:tbl>
              <a:tblPr firstRow="1" bandRow="1">
                <a:tableStyleId>{5C22544A-7EE6-4342-B048-85BDC9FD1C3A}</a:tableStyleId>
              </a:tblPr>
              <a:tblGrid>
                <a:gridCol w="3440183">
                  <a:extLst>
                    <a:ext uri="{9D8B030D-6E8A-4147-A177-3AD203B41FA5}">
                      <a16:colId xmlns:a16="http://schemas.microsoft.com/office/drawing/2014/main" val="926972374"/>
                    </a:ext>
                  </a:extLst>
                </a:gridCol>
                <a:gridCol w="4120649">
                  <a:extLst>
                    <a:ext uri="{9D8B030D-6E8A-4147-A177-3AD203B41FA5}">
                      <a16:colId xmlns:a16="http://schemas.microsoft.com/office/drawing/2014/main" val="3329627865"/>
                    </a:ext>
                  </a:extLst>
                </a:gridCol>
                <a:gridCol w="2947974">
                  <a:extLst>
                    <a:ext uri="{9D8B030D-6E8A-4147-A177-3AD203B41FA5}">
                      <a16:colId xmlns:a16="http://schemas.microsoft.com/office/drawing/2014/main" val="2483871105"/>
                    </a:ext>
                  </a:extLst>
                </a:gridCol>
              </a:tblGrid>
              <a:tr h="370840">
                <a:tc>
                  <a:txBody>
                    <a:bodyPr/>
                    <a:lstStyle/>
                    <a:p>
                      <a:pPr algn="ctr"/>
                      <a:r>
                        <a:rPr lang="en-US" sz="1400" b="1" kern="1200" dirty="0">
                          <a:solidFill>
                            <a:schemeClr val="lt1"/>
                          </a:solidFill>
                          <a:effectLst/>
                          <a:latin typeface="+mn-lt"/>
                          <a:ea typeface="+mn-ea"/>
                          <a:cs typeface="+mn-cs"/>
                        </a:rPr>
                        <a:t>Applications</a:t>
                      </a:r>
                      <a:endParaRPr lang="ru-RU" sz="1400" dirty="0"/>
                    </a:p>
                  </a:txBody>
                  <a:tcPr/>
                </a:tc>
                <a:tc>
                  <a:txBody>
                    <a:bodyPr/>
                    <a:lstStyle/>
                    <a:p>
                      <a:pPr algn="ctr"/>
                      <a:r>
                        <a:rPr lang="en-US" sz="1400" b="1" kern="1200" dirty="0">
                          <a:solidFill>
                            <a:schemeClr val="lt1"/>
                          </a:solidFill>
                          <a:effectLst/>
                          <a:latin typeface="+mn-lt"/>
                          <a:ea typeface="+mn-ea"/>
                          <a:cs typeface="+mn-cs"/>
                        </a:rPr>
                        <a:t>Basic parameters</a:t>
                      </a:r>
                      <a:endParaRPr lang="ru-RU" sz="1400" dirty="0"/>
                    </a:p>
                  </a:txBody>
                  <a:tcPr/>
                </a:tc>
                <a:tc>
                  <a:txBody>
                    <a:bodyPr/>
                    <a:lstStyle/>
                    <a:p>
                      <a:pPr algn="ctr"/>
                      <a:r>
                        <a:rPr lang="en-US" sz="1400" b="1" kern="1200" baseline="0" dirty="0">
                          <a:solidFill>
                            <a:schemeClr val="lt1"/>
                          </a:solidFill>
                          <a:effectLst/>
                          <a:latin typeface="+mn-lt"/>
                          <a:ea typeface="+mn-ea"/>
                          <a:cs typeface="+mn-cs"/>
                        </a:rPr>
                        <a:t>Specific features</a:t>
                      </a:r>
                      <a:endParaRPr lang="ru-RU" sz="1400" baseline="0" dirty="0"/>
                    </a:p>
                  </a:txBody>
                  <a:tcPr/>
                </a:tc>
                <a:extLst>
                  <a:ext uri="{0D108BD9-81ED-4DB2-BD59-A6C34878D82A}">
                    <a16:rowId xmlns:a16="http://schemas.microsoft.com/office/drawing/2014/main" val="1422571518"/>
                  </a:ext>
                </a:extLst>
              </a:tr>
              <a:tr h="370840">
                <a:tc>
                  <a:txBody>
                    <a:bodyPr/>
                    <a:lstStyle/>
                    <a:p>
                      <a:r>
                        <a:rPr lang="en-US" sz="1100" dirty="0">
                          <a:effectLst/>
                        </a:rPr>
                        <a:t>Investigation of atomic and molecular dynamics of hydrogen-containing compounds, including pharmacological substances, analysis of the effect of phase polymorphism</a:t>
                      </a:r>
                      <a:endParaRPr lang="ru-RU" sz="1100" dirty="0"/>
                    </a:p>
                  </a:txBody>
                  <a:tcPr/>
                </a:tc>
                <a:tc>
                  <a:txBody>
                    <a:bodyPr/>
                    <a:lstStyle/>
                    <a:p>
                      <a:r>
                        <a:rPr lang="en-US" sz="1100" kern="1200" dirty="0">
                          <a:solidFill>
                            <a:schemeClr val="dk1"/>
                          </a:solidFill>
                          <a:effectLst/>
                          <a:latin typeface="+mn-lt"/>
                          <a:ea typeface="+mn-ea"/>
                          <a:cs typeface="+mn-cs"/>
                        </a:rPr>
                        <a:t>Energy transfer range: </a:t>
                      </a:r>
                      <a:r>
                        <a:rPr lang="en-US" sz="1100" b="1" kern="1200" dirty="0">
                          <a:solidFill>
                            <a:srgbClr val="FF0000"/>
                          </a:solidFill>
                          <a:effectLst/>
                          <a:latin typeface="+mn-lt"/>
                          <a:ea typeface="+mn-ea"/>
                          <a:cs typeface="+mn-cs"/>
                        </a:rPr>
                        <a:t>1 - 160 </a:t>
                      </a:r>
                      <a:r>
                        <a:rPr lang="en-US" sz="1100" b="1" kern="1200" dirty="0" err="1">
                          <a:solidFill>
                            <a:srgbClr val="FF0000"/>
                          </a:solidFill>
                          <a:effectLst/>
                          <a:latin typeface="+mn-lt"/>
                          <a:ea typeface="+mn-ea"/>
                          <a:cs typeface="+mn-cs"/>
                        </a:rPr>
                        <a:t>meV</a:t>
                      </a:r>
                      <a:endParaRPr lang="ru-RU" sz="1100" kern="1200" dirty="0">
                        <a:solidFill>
                          <a:schemeClr val="dk1"/>
                        </a:solidFill>
                        <a:effectLst/>
                        <a:latin typeface="+mn-lt"/>
                        <a:ea typeface="+mn-ea"/>
                        <a:cs typeface="+mn-cs"/>
                      </a:endParaRPr>
                    </a:p>
                    <a:p>
                      <a:r>
                        <a:rPr lang="en-US" sz="1100" kern="1200" dirty="0">
                          <a:solidFill>
                            <a:schemeClr val="dk1"/>
                          </a:solidFill>
                          <a:effectLst/>
                          <a:latin typeface="+mn-lt"/>
                          <a:ea typeface="+mn-ea"/>
                          <a:cs typeface="+mn-cs"/>
                        </a:rPr>
                        <a:t>Resolution </a:t>
                      </a:r>
                      <a:r>
                        <a:rPr lang="ru-RU" sz="1100" kern="1200" dirty="0">
                          <a:solidFill>
                            <a:schemeClr val="dk1"/>
                          </a:solidFill>
                          <a:effectLst/>
                          <a:latin typeface="+mn-lt"/>
                          <a:ea typeface="+mn-ea"/>
                          <a:cs typeface="+mn-cs"/>
                          <a:sym typeface="Symbol" panose="05050102010706020507" pitchFamily="18" charset="2"/>
                        </a:rPr>
                        <a:t></a:t>
                      </a:r>
                      <a:r>
                        <a:rPr lang="en-US" sz="1100" kern="1200" dirty="0">
                          <a:solidFill>
                            <a:schemeClr val="dk1"/>
                          </a:solidFill>
                          <a:effectLst/>
                          <a:latin typeface="+mn-lt"/>
                          <a:ea typeface="+mn-ea"/>
                          <a:cs typeface="+mn-cs"/>
                        </a:rPr>
                        <a:t>E</a:t>
                      </a:r>
                      <a:r>
                        <a:rPr lang="ru-RU" sz="1100" kern="1200" dirty="0">
                          <a:solidFill>
                            <a:schemeClr val="dk1"/>
                          </a:solidFill>
                          <a:effectLst/>
                          <a:latin typeface="+mn-lt"/>
                          <a:ea typeface="+mn-ea"/>
                          <a:cs typeface="+mn-cs"/>
                        </a:rPr>
                        <a:t>/E </a:t>
                      </a:r>
                      <a:r>
                        <a:rPr lang="ru-RU" sz="1100" kern="1200" dirty="0">
                          <a:solidFill>
                            <a:schemeClr val="dk1"/>
                          </a:solidFill>
                          <a:effectLst/>
                          <a:latin typeface="+mn-lt"/>
                          <a:ea typeface="+mn-ea"/>
                          <a:cs typeface="+mn-cs"/>
                          <a:sym typeface="Symbol" panose="05050102010706020507" pitchFamily="18" charset="2"/>
                        </a:rPr>
                        <a:t></a:t>
                      </a:r>
                      <a:r>
                        <a:rPr lang="ru-RU" sz="1100" kern="1200" dirty="0">
                          <a:solidFill>
                            <a:schemeClr val="dk1"/>
                          </a:solidFill>
                          <a:effectLst/>
                          <a:latin typeface="+mn-lt"/>
                          <a:ea typeface="+mn-ea"/>
                          <a:cs typeface="+mn-cs"/>
                        </a:rPr>
                        <a:t> 2- 4%</a:t>
                      </a:r>
                    </a:p>
                    <a:p>
                      <a:r>
                        <a:rPr lang="en-US" sz="1100" kern="1200" dirty="0">
                          <a:solidFill>
                            <a:schemeClr val="dk1"/>
                          </a:solidFill>
                          <a:effectLst/>
                          <a:latin typeface="+mn-lt"/>
                          <a:ea typeface="+mn-ea"/>
                          <a:cs typeface="+mn-cs"/>
                        </a:rPr>
                        <a:t>Temperature range:</a:t>
                      </a:r>
                      <a:r>
                        <a:rPr lang="ru-RU"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4</a:t>
                      </a:r>
                      <a:r>
                        <a:rPr lang="ru-RU" sz="1100" kern="1200" dirty="0">
                          <a:solidFill>
                            <a:schemeClr val="dk1"/>
                          </a:solidFill>
                          <a:effectLst/>
                          <a:latin typeface="+mn-lt"/>
                          <a:ea typeface="+mn-ea"/>
                          <a:cs typeface="+mn-cs"/>
                        </a:rPr>
                        <a:t> </a:t>
                      </a:r>
                      <a:r>
                        <a:rPr lang="en-US" sz="1100" kern="1200" dirty="0">
                          <a:solidFill>
                            <a:schemeClr val="dk1"/>
                          </a:solidFill>
                          <a:effectLst/>
                          <a:latin typeface="+mn-lt"/>
                          <a:ea typeface="+mn-ea"/>
                          <a:cs typeface="+mn-cs"/>
                        </a:rPr>
                        <a:t>-</a:t>
                      </a:r>
                      <a:r>
                        <a:rPr lang="en-US" sz="1100" kern="1200" baseline="0" dirty="0">
                          <a:solidFill>
                            <a:schemeClr val="dk1"/>
                          </a:solidFill>
                          <a:effectLst/>
                          <a:latin typeface="+mn-lt"/>
                          <a:ea typeface="+mn-ea"/>
                          <a:cs typeface="+mn-cs"/>
                        </a:rPr>
                        <a:t> </a:t>
                      </a:r>
                      <a:r>
                        <a:rPr lang="ru-RU" sz="1100" kern="1200" dirty="0">
                          <a:solidFill>
                            <a:schemeClr val="dk1"/>
                          </a:solidFill>
                          <a:effectLst/>
                          <a:latin typeface="+mn-lt"/>
                          <a:ea typeface="+mn-ea"/>
                          <a:cs typeface="+mn-cs"/>
                        </a:rPr>
                        <a:t>300 К</a:t>
                      </a:r>
                      <a:endParaRPr lang="ru-RU" sz="1100" dirty="0"/>
                    </a:p>
                  </a:txBody>
                  <a:tcPr/>
                </a:tc>
                <a:tc>
                  <a:txBody>
                    <a:bodyPr/>
                    <a:lstStyle/>
                    <a:p>
                      <a:r>
                        <a:rPr lang="en-US" sz="1100" dirty="0">
                          <a:effectLst/>
                        </a:rPr>
                        <a:t>Sample volume is about </a:t>
                      </a:r>
                      <a:r>
                        <a:rPr lang="ru-RU" sz="1100" b="1" kern="1200" dirty="0">
                          <a:solidFill>
                            <a:srgbClr val="FF0000"/>
                          </a:solidFill>
                          <a:effectLst/>
                          <a:latin typeface="+mn-lt"/>
                          <a:ea typeface="+mn-ea"/>
                          <a:cs typeface="+mn-cs"/>
                        </a:rPr>
                        <a:t>4-5 </a:t>
                      </a:r>
                      <a:r>
                        <a:rPr lang="en-US" sz="1100" b="1" kern="1200" dirty="0">
                          <a:solidFill>
                            <a:srgbClr val="FF0000"/>
                          </a:solidFill>
                          <a:effectLst/>
                          <a:latin typeface="+mn-lt"/>
                          <a:ea typeface="+mn-ea"/>
                          <a:cs typeface="+mn-cs"/>
                        </a:rPr>
                        <a:t>cm</a:t>
                      </a:r>
                      <a:r>
                        <a:rPr lang="ru-RU" sz="1100" b="1" kern="1200" baseline="30000" dirty="0">
                          <a:solidFill>
                            <a:srgbClr val="FF0000"/>
                          </a:solidFill>
                          <a:effectLst/>
                          <a:latin typeface="+mn-lt"/>
                          <a:ea typeface="+mn-ea"/>
                          <a:cs typeface="+mn-cs"/>
                        </a:rPr>
                        <a:t>3</a:t>
                      </a:r>
                      <a:endParaRPr lang="ru-RU" sz="1100" dirty="0"/>
                    </a:p>
                  </a:txBody>
                  <a:tcPr/>
                </a:tc>
                <a:extLst>
                  <a:ext uri="{0D108BD9-81ED-4DB2-BD59-A6C34878D82A}">
                    <a16:rowId xmlns:a16="http://schemas.microsoft.com/office/drawing/2014/main" val="1773233703"/>
                  </a:ext>
                </a:extLst>
              </a:tr>
            </a:tbl>
          </a:graphicData>
        </a:graphic>
      </p:graphicFrame>
    </p:spTree>
    <p:extLst>
      <p:ext uri="{BB962C8B-B14F-4D97-AF65-F5344CB8AC3E}">
        <p14:creationId xmlns:p14="http://schemas.microsoft.com/office/powerpoint/2010/main" val="37500501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11835252" y="6492875"/>
            <a:ext cx="356747" cy="365125"/>
          </a:xfrm>
        </p:spPr>
        <p:txBody>
          <a:bodyPr/>
          <a:lstStyle/>
          <a:p>
            <a:fld id="{A8EBAC1C-CC7F-4E88-9759-5217FD4A440E}" type="slidenum">
              <a:rPr lang="ru-RU" smtClean="0"/>
              <a:t>15</a:t>
            </a:fld>
            <a:endParaRPr lang="ru-RU" dirty="0"/>
          </a:p>
        </p:txBody>
      </p:sp>
      <p:sp>
        <p:nvSpPr>
          <p:cNvPr id="3" name="TextBox 2">
            <a:extLst>
              <a:ext uri="{FF2B5EF4-FFF2-40B4-BE49-F238E27FC236}">
                <a16:creationId xmlns:a16="http://schemas.microsoft.com/office/drawing/2014/main" id="{B7240158-F5FD-5BDA-EE23-3E8D7CF6AE91}"/>
              </a:ext>
            </a:extLst>
          </p:cNvPr>
          <p:cNvSpPr txBox="1"/>
          <p:nvPr/>
        </p:nvSpPr>
        <p:spPr>
          <a:xfrm>
            <a:off x="2008846" y="829366"/>
            <a:ext cx="7704856" cy="553998"/>
          </a:xfrm>
          <a:prstGeom prst="rect">
            <a:avLst/>
          </a:prstGeom>
          <a:noFill/>
        </p:spPr>
        <p:txBody>
          <a:bodyPr wrap="square" rtlCol="0">
            <a:spAutoFit/>
          </a:bodyPr>
          <a:lstStyle/>
          <a:p>
            <a:pPr algn="ctr"/>
            <a:r>
              <a:rPr lang="en-US" sz="3000" b="1" dirty="0">
                <a:solidFill>
                  <a:srgbClr val="4472C4"/>
                </a:solidFill>
              </a:rPr>
              <a:t>Nuclear analytical method</a:t>
            </a:r>
            <a:endParaRPr lang="ru-RU" sz="3000" b="1" dirty="0">
              <a:solidFill>
                <a:srgbClr val="4472C4"/>
              </a:solidFill>
            </a:endParaRPr>
          </a:p>
        </p:txBody>
      </p:sp>
      <p:grpSp>
        <p:nvGrpSpPr>
          <p:cNvPr id="9" name="Группа 8">
            <a:extLst>
              <a:ext uri="{FF2B5EF4-FFF2-40B4-BE49-F238E27FC236}">
                <a16:creationId xmlns:a16="http://schemas.microsoft.com/office/drawing/2014/main" id="{DB048E6A-DA80-FAEC-1ABF-D34872EC2567}"/>
              </a:ext>
            </a:extLst>
          </p:cNvPr>
          <p:cNvGrpSpPr/>
          <p:nvPr/>
        </p:nvGrpSpPr>
        <p:grpSpPr>
          <a:xfrm>
            <a:off x="9115" y="1354153"/>
            <a:ext cx="9144000" cy="5185132"/>
            <a:chOff x="0" y="1341668"/>
            <a:chExt cx="9144000" cy="5185132"/>
          </a:xfrm>
        </p:grpSpPr>
        <p:pic>
          <p:nvPicPr>
            <p:cNvPr id="4" name="Picture 3" descr="C:\Users\NORBbI\Dropbox\workPC\work\FLNP\neutron_activation.gif">
              <a:extLst>
                <a:ext uri="{FF2B5EF4-FFF2-40B4-BE49-F238E27FC236}">
                  <a16:creationId xmlns:a16="http://schemas.microsoft.com/office/drawing/2014/main" id="{5AE17874-ED42-A797-3DDF-AAF5EEE2682A}"/>
                </a:ext>
              </a:extLst>
            </p:cNvPr>
            <p:cNvPicPr>
              <a:picLocks noChangeAspect="1" noChangeArrowheads="1" noCrop="1"/>
            </p:cNvPicPr>
            <p:nvPr/>
          </p:nvPicPr>
          <p:blipFill>
            <a:blip r:embed="rId2" cstate="print"/>
            <a:srcRect/>
            <a:stretch>
              <a:fillRect/>
            </a:stretch>
          </p:blipFill>
          <p:spPr bwMode="auto">
            <a:xfrm>
              <a:off x="0" y="1383300"/>
              <a:ext cx="9144000" cy="5143500"/>
            </a:xfrm>
            <a:prstGeom prst="rect">
              <a:avLst/>
            </a:prstGeom>
            <a:noFill/>
          </p:spPr>
        </p:pic>
        <p:sp>
          <p:nvSpPr>
            <p:cNvPr id="6" name="Rectangle 4">
              <a:extLst>
                <a:ext uri="{FF2B5EF4-FFF2-40B4-BE49-F238E27FC236}">
                  <a16:creationId xmlns:a16="http://schemas.microsoft.com/office/drawing/2014/main" id="{1D33270B-0E8D-5439-5B07-14834AC2E792}"/>
                </a:ext>
              </a:extLst>
            </p:cNvPr>
            <p:cNvSpPr/>
            <p:nvPr/>
          </p:nvSpPr>
          <p:spPr>
            <a:xfrm>
              <a:off x="0" y="1341668"/>
              <a:ext cx="1691680"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Прямоугольник 7">
              <a:extLst>
                <a:ext uri="{FF2B5EF4-FFF2-40B4-BE49-F238E27FC236}">
                  <a16:creationId xmlns:a16="http://schemas.microsoft.com/office/drawing/2014/main" id="{507F40EC-0D18-ECE7-90AC-84F5D2F3E24A}"/>
                </a:ext>
              </a:extLst>
            </p:cNvPr>
            <p:cNvSpPr/>
            <p:nvPr/>
          </p:nvSpPr>
          <p:spPr>
            <a:xfrm>
              <a:off x="6002039" y="5474700"/>
              <a:ext cx="3080084" cy="8023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 name="Title 3">
            <a:extLst>
              <a:ext uri="{FF2B5EF4-FFF2-40B4-BE49-F238E27FC236}">
                <a16:creationId xmlns:a16="http://schemas.microsoft.com/office/drawing/2014/main" id="{68463C22-698E-C239-93BB-93E1BD85E213}"/>
              </a:ext>
            </a:extLst>
          </p:cNvPr>
          <p:cNvSpPr txBox="1">
            <a:spLocks/>
          </p:cNvSpPr>
          <p:nvPr/>
        </p:nvSpPr>
        <p:spPr>
          <a:xfrm>
            <a:off x="77736" y="1337726"/>
            <a:ext cx="3529065" cy="72483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u="sng" dirty="0">
                <a:latin typeface="+mn-lt"/>
              </a:rPr>
              <a:t>Neutron Activation Analysis</a:t>
            </a:r>
            <a:endParaRPr lang="en-CA" sz="2400" b="1" u="sng" dirty="0">
              <a:latin typeface="+mn-lt"/>
            </a:endParaRPr>
          </a:p>
        </p:txBody>
      </p:sp>
      <p:sp>
        <p:nvSpPr>
          <p:cNvPr id="7" name="Prostokąt 48">
            <a:extLst>
              <a:ext uri="{FF2B5EF4-FFF2-40B4-BE49-F238E27FC236}">
                <a16:creationId xmlns:a16="http://schemas.microsoft.com/office/drawing/2014/main" id="{DCB13B09-B342-741C-2DD0-6DB43176CD74}"/>
              </a:ext>
            </a:extLst>
          </p:cNvPr>
          <p:cNvSpPr/>
          <p:nvPr/>
        </p:nvSpPr>
        <p:spPr>
          <a:xfrm>
            <a:off x="6147372" y="5476904"/>
            <a:ext cx="4513380" cy="646331"/>
          </a:xfrm>
          <a:prstGeom prst="rect">
            <a:avLst/>
          </a:prstGeom>
          <a:gradFill>
            <a:gsLst>
              <a:gs pos="35000">
                <a:schemeClr val="accent1">
                  <a:lumMod val="5000"/>
                  <a:lumOff val="95000"/>
                </a:schemeClr>
              </a:gs>
              <a:gs pos="69000">
                <a:srgbClr val="D6E9ED"/>
              </a:gs>
              <a:gs pos="100000">
                <a:srgbClr val="B4B8DE"/>
              </a:gs>
              <a:gs pos="100000">
                <a:schemeClr val="accent1">
                  <a:lumMod val="30000"/>
                  <a:lumOff val="70000"/>
                </a:schemeClr>
              </a:gs>
            </a:gsLst>
            <a:lin ang="2700000" scaled="1"/>
          </a:gradFill>
        </p:spPr>
        <p:txBody>
          <a:bodyPr wrap="square">
            <a:spAutoFit/>
          </a:bodyPr>
          <a:lstStyle/>
          <a:p>
            <a:pPr marL="263525" indent="-263525">
              <a:spcAft>
                <a:spcPts val="1200"/>
              </a:spcAft>
              <a:buClr>
                <a:srgbClr val="87CCF3"/>
              </a:buClr>
              <a:buFont typeface="Arial" panose="020B0604020202020204" pitchFamily="34" charset="0"/>
              <a:buChar char="•"/>
            </a:pPr>
            <a:r>
              <a:rPr lang="en-GB" b="1" dirty="0">
                <a:solidFill>
                  <a:srgbClr val="223E7E"/>
                </a:solidFill>
                <a:latin typeface="+mj-lt"/>
                <a:ea typeface="+mj-ea"/>
                <a:cs typeface="+mj-cs"/>
              </a:rPr>
              <a:t>Elemental composition analysis</a:t>
            </a:r>
            <a:r>
              <a:rPr lang="en-GB" dirty="0">
                <a:solidFill>
                  <a:srgbClr val="223E7E"/>
                </a:solidFill>
                <a:latin typeface="+mj-lt"/>
                <a:ea typeface="+mj-ea"/>
                <a:cs typeface="+mj-cs"/>
              </a:rPr>
              <a:t> of air, water, and soil or objects of cultural heritage</a:t>
            </a:r>
            <a:endParaRPr lang="en-US" altLang="en-US" dirty="0">
              <a:solidFill>
                <a:srgbClr val="223E7E"/>
              </a:solidFill>
              <a:latin typeface="+mj-lt"/>
              <a:ea typeface="+mj-ea"/>
              <a:cs typeface="+mj-cs"/>
            </a:endParaRPr>
          </a:p>
        </p:txBody>
      </p:sp>
      <p:pic>
        <p:nvPicPr>
          <p:cNvPr id="10" name="Picture 5">
            <a:extLst>
              <a:ext uri="{FF2B5EF4-FFF2-40B4-BE49-F238E27FC236}">
                <a16:creationId xmlns:a16="http://schemas.microsoft.com/office/drawing/2014/main" id="{7CDC1A04-1587-833B-B668-258F181A7F07}"/>
              </a:ext>
            </a:extLst>
          </p:cNvPr>
          <p:cNvPicPr>
            <a:picLocks noChangeAspect="1"/>
          </p:cNvPicPr>
          <p:nvPr/>
        </p:nvPicPr>
        <p:blipFill>
          <a:blip r:embed="rId3"/>
          <a:stretch>
            <a:fillRect/>
          </a:stretch>
        </p:blipFill>
        <p:spPr>
          <a:xfrm>
            <a:off x="9623884" y="2377994"/>
            <a:ext cx="2296507" cy="2055461"/>
          </a:xfrm>
          <a:prstGeom prst="rect">
            <a:avLst/>
          </a:prstGeom>
        </p:spPr>
      </p:pic>
      <p:pic>
        <p:nvPicPr>
          <p:cNvPr id="11" name="Picture 5">
            <a:extLst>
              <a:ext uri="{FF2B5EF4-FFF2-40B4-BE49-F238E27FC236}">
                <a16:creationId xmlns:a16="http://schemas.microsoft.com/office/drawing/2014/main" id="{161BC894-C7A2-78E6-67A5-D10B38071A15}"/>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089219" y="1077669"/>
            <a:ext cx="1143067" cy="1573155"/>
          </a:xfrm>
          <a:prstGeom prst="rect">
            <a:avLst/>
          </a:prstGeom>
          <a:noFill/>
          <a:ln w="9525">
            <a:noFill/>
            <a:miter lim="800000"/>
            <a:headEnd/>
            <a:tailEnd/>
          </a:ln>
        </p:spPr>
      </p:pic>
      <p:pic>
        <p:nvPicPr>
          <p:cNvPr id="21" name="Picture 2">
            <a:extLst>
              <a:ext uri="{FF2B5EF4-FFF2-40B4-BE49-F238E27FC236}">
                <a16:creationId xmlns:a16="http://schemas.microsoft.com/office/drawing/2014/main" id="{3EF0ECC3-CDB2-C9B6-F4B8-219F03D588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0922" y="4497849"/>
            <a:ext cx="1862430" cy="91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1">
            <a:extLst>
              <a:ext uri="{FF2B5EF4-FFF2-40B4-BE49-F238E27FC236}">
                <a16:creationId xmlns:a16="http://schemas.microsoft.com/office/drawing/2014/main" id="{BF1B6E3F-E53F-4486-236A-959339248595}"/>
              </a:ext>
            </a:extLst>
          </p:cNvPr>
          <p:cNvGrpSpPr>
            <a:grpSpLocks/>
          </p:cNvGrpSpPr>
          <p:nvPr/>
        </p:nvGrpSpPr>
        <p:grpSpPr bwMode="auto">
          <a:xfrm>
            <a:off x="3936519" y="5580381"/>
            <a:ext cx="2277061" cy="1205061"/>
            <a:chOff x="518411" y="1954213"/>
            <a:chExt cx="8407496" cy="4833507"/>
          </a:xfrm>
        </p:grpSpPr>
        <p:pic>
          <p:nvPicPr>
            <p:cNvPr id="25" name="Рисунок 3">
              <a:extLst>
                <a:ext uri="{FF2B5EF4-FFF2-40B4-BE49-F238E27FC236}">
                  <a16:creationId xmlns:a16="http://schemas.microsoft.com/office/drawing/2014/main" id="{FBB102FD-D5FE-CD24-A782-5C2362CB9F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8163" y="1954213"/>
              <a:ext cx="2987675"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9" descr="Картинки по запросу blood">
              <a:extLst>
                <a:ext uri="{FF2B5EF4-FFF2-40B4-BE49-F238E27FC236}">
                  <a16:creationId xmlns:a16="http://schemas.microsoft.com/office/drawing/2014/main" id="{FE757899-92C0-B47D-0D7E-ECCE137ACF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411" y="3533774"/>
              <a:ext cx="1078613" cy="119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Картинки по запросу печень">
              <a:extLst>
                <a:ext uri="{FF2B5EF4-FFF2-40B4-BE49-F238E27FC236}">
                  <a16:creationId xmlns:a16="http://schemas.microsoft.com/office/drawing/2014/main" id="{9F722939-3A51-3D76-04F7-05126C186DC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62792" y="4565650"/>
              <a:ext cx="1240785" cy="88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Картинки по запросу легкие">
              <a:extLst>
                <a:ext uri="{FF2B5EF4-FFF2-40B4-BE49-F238E27FC236}">
                  <a16:creationId xmlns:a16="http://schemas.microsoft.com/office/drawing/2014/main" id="{BE24569D-F058-3D03-FFDD-FB077374FF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6033" y="4875214"/>
              <a:ext cx="1562743" cy="104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Картинки по запросу почки">
              <a:extLst>
                <a:ext uri="{FF2B5EF4-FFF2-40B4-BE49-F238E27FC236}">
                  <a16:creationId xmlns:a16="http://schemas.microsoft.com/office/drawing/2014/main" id="{C111A6BA-C15C-4497-6FA1-E26378387FC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51501" y="4693938"/>
              <a:ext cx="1660063" cy="92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2" descr="Картинки по запросу мозг">
              <a:extLst>
                <a:ext uri="{FF2B5EF4-FFF2-40B4-BE49-F238E27FC236}">
                  <a16:creationId xmlns:a16="http://schemas.microsoft.com/office/drawing/2014/main" id="{B77201B4-09D2-3AD1-3C34-619945405D5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85037" y="3783373"/>
              <a:ext cx="1269389" cy="101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7">
              <a:extLst>
                <a:ext uri="{FF2B5EF4-FFF2-40B4-BE49-F238E27FC236}">
                  <a16:creationId xmlns:a16="http://schemas.microsoft.com/office/drawing/2014/main" id="{0C9B4B7B-2FE4-8D33-287F-79AFD5CA7F01}"/>
                </a:ext>
              </a:extLst>
            </p:cNvPr>
            <p:cNvSpPr txBox="1">
              <a:spLocks noChangeArrowheads="1"/>
            </p:cNvSpPr>
            <p:nvPr/>
          </p:nvSpPr>
          <p:spPr bwMode="auto">
            <a:xfrm>
              <a:off x="622299" y="4757738"/>
              <a:ext cx="1361326" cy="78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r>
                <a:rPr lang="en-US" altLang="en-US" sz="1400" dirty="0">
                  <a:solidFill>
                    <a:srgbClr val="002060"/>
                  </a:solidFill>
                  <a:latin typeface="Times New Roman" panose="02020603050405020304" pitchFamily="18" charset="0"/>
                  <a:cs typeface="Times New Roman" panose="02020603050405020304" pitchFamily="18" charset="0"/>
                </a:rPr>
                <a:t>blood</a:t>
              </a:r>
            </a:p>
          </p:txBody>
        </p:sp>
        <p:sp>
          <p:nvSpPr>
            <p:cNvPr id="32" name="TextBox 19">
              <a:extLst>
                <a:ext uri="{FF2B5EF4-FFF2-40B4-BE49-F238E27FC236}">
                  <a16:creationId xmlns:a16="http://schemas.microsoft.com/office/drawing/2014/main" id="{A96E0C93-65AF-BE76-F196-D37A70B6A0AA}"/>
                </a:ext>
              </a:extLst>
            </p:cNvPr>
            <p:cNvSpPr txBox="1">
              <a:spLocks noChangeArrowheads="1"/>
            </p:cNvSpPr>
            <p:nvPr/>
          </p:nvSpPr>
          <p:spPr bwMode="auto">
            <a:xfrm>
              <a:off x="2100263" y="5629276"/>
              <a:ext cx="1177463" cy="78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r>
                <a:rPr lang="en-US" altLang="en-US" sz="1400" dirty="0">
                  <a:solidFill>
                    <a:srgbClr val="002060"/>
                  </a:solidFill>
                  <a:latin typeface="Times New Roman" panose="02020603050405020304" pitchFamily="18" charset="0"/>
                  <a:cs typeface="Times New Roman" panose="02020603050405020304" pitchFamily="18" charset="0"/>
                </a:rPr>
                <a:t>liver</a:t>
              </a:r>
            </a:p>
          </p:txBody>
        </p:sp>
        <p:sp>
          <p:nvSpPr>
            <p:cNvPr id="33" name="TextBox 20">
              <a:extLst>
                <a:ext uri="{FF2B5EF4-FFF2-40B4-BE49-F238E27FC236}">
                  <a16:creationId xmlns:a16="http://schemas.microsoft.com/office/drawing/2014/main" id="{50D6C45F-E62E-14B4-136E-BA05BDCF3A18}"/>
                </a:ext>
              </a:extLst>
            </p:cNvPr>
            <p:cNvSpPr txBox="1">
              <a:spLocks noChangeArrowheads="1"/>
            </p:cNvSpPr>
            <p:nvPr/>
          </p:nvSpPr>
          <p:spPr bwMode="auto">
            <a:xfrm>
              <a:off x="4254501" y="6007099"/>
              <a:ext cx="1317199" cy="78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r>
                <a:rPr lang="en-US" altLang="en-US" sz="1400" dirty="0">
                  <a:solidFill>
                    <a:srgbClr val="002060"/>
                  </a:solidFill>
                  <a:latin typeface="Times New Roman" panose="02020603050405020304" pitchFamily="18" charset="0"/>
                  <a:cs typeface="Times New Roman" panose="02020603050405020304" pitchFamily="18" charset="0"/>
                </a:rPr>
                <a:t>lungs</a:t>
              </a:r>
            </a:p>
          </p:txBody>
        </p:sp>
        <p:sp>
          <p:nvSpPr>
            <p:cNvPr id="34" name="TextBox 21">
              <a:extLst>
                <a:ext uri="{FF2B5EF4-FFF2-40B4-BE49-F238E27FC236}">
                  <a16:creationId xmlns:a16="http://schemas.microsoft.com/office/drawing/2014/main" id="{88AF4402-8940-B73A-58FE-BAC5C656E286}"/>
                </a:ext>
              </a:extLst>
            </p:cNvPr>
            <p:cNvSpPr txBox="1">
              <a:spLocks noChangeArrowheads="1"/>
            </p:cNvSpPr>
            <p:nvPr/>
          </p:nvSpPr>
          <p:spPr bwMode="auto">
            <a:xfrm>
              <a:off x="6051549" y="5629276"/>
              <a:ext cx="1706989" cy="78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r>
                <a:rPr lang="en-US" altLang="en-US" sz="1400" dirty="0">
                  <a:solidFill>
                    <a:srgbClr val="002060"/>
                  </a:solidFill>
                  <a:latin typeface="Times New Roman" panose="02020603050405020304" pitchFamily="18" charset="0"/>
                  <a:cs typeface="Times New Roman" panose="02020603050405020304" pitchFamily="18" charset="0"/>
                </a:rPr>
                <a:t>kidneys</a:t>
              </a:r>
            </a:p>
          </p:txBody>
        </p:sp>
        <p:sp>
          <p:nvSpPr>
            <p:cNvPr id="35" name="TextBox 22">
              <a:extLst>
                <a:ext uri="{FF2B5EF4-FFF2-40B4-BE49-F238E27FC236}">
                  <a16:creationId xmlns:a16="http://schemas.microsoft.com/office/drawing/2014/main" id="{D078195D-04E2-B00A-E963-DE830A6C6BBF}"/>
                </a:ext>
              </a:extLst>
            </p:cNvPr>
            <p:cNvSpPr txBox="1">
              <a:spLocks noChangeArrowheads="1"/>
            </p:cNvSpPr>
            <p:nvPr/>
          </p:nvSpPr>
          <p:spPr bwMode="auto">
            <a:xfrm>
              <a:off x="7656513" y="4757738"/>
              <a:ext cx="1269394" cy="78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r>
                <a:rPr lang="en-US" altLang="en-US" sz="1400" dirty="0">
                  <a:solidFill>
                    <a:srgbClr val="002060"/>
                  </a:solidFill>
                  <a:latin typeface="Times New Roman" panose="02020603050405020304" pitchFamily="18" charset="0"/>
                  <a:cs typeface="Times New Roman" panose="02020603050405020304" pitchFamily="18" charset="0"/>
                </a:rPr>
                <a:t>brain</a:t>
              </a:r>
            </a:p>
          </p:txBody>
        </p:sp>
        <p:sp>
          <p:nvSpPr>
            <p:cNvPr id="36" name="Стрелка вниз 2">
              <a:extLst>
                <a:ext uri="{FF2B5EF4-FFF2-40B4-BE49-F238E27FC236}">
                  <a16:creationId xmlns:a16="http://schemas.microsoft.com/office/drawing/2014/main" id="{7988409C-7360-962E-E500-A1D2A083279B}"/>
                </a:ext>
              </a:extLst>
            </p:cNvPr>
            <p:cNvSpPr/>
            <p:nvPr/>
          </p:nvSpPr>
          <p:spPr>
            <a:xfrm>
              <a:off x="4392058" y="3795035"/>
              <a:ext cx="359561" cy="928981"/>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Стрелка вниз 22">
              <a:extLst>
                <a:ext uri="{FF2B5EF4-FFF2-40B4-BE49-F238E27FC236}">
                  <a16:creationId xmlns:a16="http://schemas.microsoft.com/office/drawing/2014/main" id="{B26AA9BC-FBF8-077A-FE04-3C3B92A2FC94}"/>
                </a:ext>
              </a:extLst>
            </p:cNvPr>
            <p:cNvSpPr/>
            <p:nvPr/>
          </p:nvSpPr>
          <p:spPr>
            <a:xfrm rot="20340983">
              <a:off x="5962518" y="3553362"/>
              <a:ext cx="361173" cy="927267"/>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Стрелка вниз 23">
              <a:extLst>
                <a:ext uri="{FF2B5EF4-FFF2-40B4-BE49-F238E27FC236}">
                  <a16:creationId xmlns:a16="http://schemas.microsoft.com/office/drawing/2014/main" id="{2825F6F1-47FA-DCA9-B005-6B72AA64AF02}"/>
                </a:ext>
              </a:extLst>
            </p:cNvPr>
            <p:cNvSpPr/>
            <p:nvPr/>
          </p:nvSpPr>
          <p:spPr>
            <a:xfrm rot="18503737">
              <a:off x="7030532" y="2878176"/>
              <a:ext cx="359937" cy="928732"/>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Стрелка вниз 25">
              <a:extLst>
                <a:ext uri="{FF2B5EF4-FFF2-40B4-BE49-F238E27FC236}">
                  <a16:creationId xmlns:a16="http://schemas.microsoft.com/office/drawing/2014/main" id="{A514DAB3-3664-53DD-5E75-B6736436CE27}"/>
                </a:ext>
              </a:extLst>
            </p:cNvPr>
            <p:cNvSpPr/>
            <p:nvPr/>
          </p:nvSpPr>
          <p:spPr>
            <a:xfrm rot="1299386">
              <a:off x="2805475" y="3561932"/>
              <a:ext cx="357949" cy="928981"/>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Стрелка вниз 26">
              <a:extLst>
                <a:ext uri="{FF2B5EF4-FFF2-40B4-BE49-F238E27FC236}">
                  <a16:creationId xmlns:a16="http://schemas.microsoft.com/office/drawing/2014/main" id="{3E29E383-C7A7-6449-006F-7EA4F2C1B184}"/>
                </a:ext>
              </a:extLst>
            </p:cNvPr>
            <p:cNvSpPr/>
            <p:nvPr/>
          </p:nvSpPr>
          <p:spPr>
            <a:xfrm rot="3118255">
              <a:off x="1742675" y="2885889"/>
              <a:ext cx="361652" cy="928732"/>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Прямоугольник 14">
            <a:extLst>
              <a:ext uri="{FF2B5EF4-FFF2-40B4-BE49-F238E27FC236}">
                <a16:creationId xmlns:a16="http://schemas.microsoft.com/office/drawing/2014/main" id="{75A3CCF9-83B8-C4B9-E179-EDF57A98EB82}"/>
              </a:ext>
            </a:extLst>
          </p:cNvPr>
          <p:cNvSpPr/>
          <p:nvPr/>
        </p:nvSpPr>
        <p:spPr>
          <a:xfrm>
            <a:off x="5973837" y="1932595"/>
            <a:ext cx="2943894" cy="2968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7">
            <a:extLst>
              <a:ext uri="{FF2B5EF4-FFF2-40B4-BE49-F238E27FC236}">
                <a16:creationId xmlns:a16="http://schemas.microsoft.com/office/drawing/2014/main" id="{832772A4-D4B8-C20B-05B4-AC8732BDA9AE}"/>
              </a:ext>
            </a:extLst>
          </p:cNvPr>
          <p:cNvPicPr>
            <a:picLocks noChangeAspect="1"/>
          </p:cNvPicPr>
          <p:nvPr/>
        </p:nvPicPr>
        <p:blipFill rotWithShape="1">
          <a:blip r:embed="rId12"/>
          <a:srcRect t="35061" r="72059" b="1859"/>
          <a:stretch/>
        </p:blipFill>
        <p:spPr>
          <a:xfrm>
            <a:off x="7620579" y="2249436"/>
            <a:ext cx="1883712" cy="2568833"/>
          </a:xfrm>
          <a:prstGeom prst="rect">
            <a:avLst/>
          </a:prstGeom>
        </p:spPr>
      </p:pic>
      <p:pic>
        <p:nvPicPr>
          <p:cNvPr id="12" name="Picture 6">
            <a:extLst>
              <a:ext uri="{FF2B5EF4-FFF2-40B4-BE49-F238E27FC236}">
                <a16:creationId xmlns:a16="http://schemas.microsoft.com/office/drawing/2014/main" id="{22F08D97-B129-2B64-6308-8B7A5C31E128}"/>
              </a:ext>
            </a:extLst>
          </p:cNvPr>
          <p:cNvPicPr>
            <a:picLocks noChangeAspect="1" noChangeArrowheads="1"/>
          </p:cNvPicPr>
          <p:nvPr/>
        </p:nvPicPr>
        <p:blipFill>
          <a:blip r:embed="rId13" cstate="print">
            <a:clrChange>
              <a:clrFrom>
                <a:srgbClr val="FFFFFF"/>
              </a:clrFrom>
              <a:clrTo>
                <a:srgbClr val="FFFFFF">
                  <a:alpha val="0"/>
                </a:srgbClr>
              </a:clrTo>
            </a:clrChange>
          </a:blip>
          <a:srcRect b="48267"/>
          <a:stretch>
            <a:fillRect/>
          </a:stretch>
        </p:blipFill>
        <p:spPr bwMode="auto">
          <a:xfrm>
            <a:off x="7896019" y="1441423"/>
            <a:ext cx="1139404" cy="724830"/>
          </a:xfrm>
          <a:prstGeom prst="rect">
            <a:avLst/>
          </a:prstGeom>
          <a:noFill/>
          <a:ln w="9525">
            <a:noFill/>
            <a:miter lim="800000"/>
            <a:headEnd/>
            <a:tailEnd/>
          </a:ln>
        </p:spPr>
      </p:pic>
    </p:spTree>
    <p:extLst>
      <p:ext uri="{BB962C8B-B14F-4D97-AF65-F5344CB8AC3E}">
        <p14:creationId xmlns:p14="http://schemas.microsoft.com/office/powerpoint/2010/main" val="539207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A71225C-87A5-45C8-B0D0-A91D78F4AE9F}"/>
              </a:ext>
            </a:extLst>
          </p:cNvPr>
          <p:cNvSpPr txBox="1"/>
          <p:nvPr/>
        </p:nvSpPr>
        <p:spPr>
          <a:xfrm>
            <a:off x="4355554" y="59750"/>
            <a:ext cx="3480889" cy="584775"/>
          </a:xfrm>
          <a:prstGeom prst="rect">
            <a:avLst/>
          </a:prstGeom>
          <a:noFill/>
        </p:spPr>
        <p:txBody>
          <a:bodyPr wrap="none" rtlCol="0">
            <a:spAutoFit/>
          </a:bodyPr>
          <a:lstStyle/>
          <a:p>
            <a:r>
              <a:rPr lang="pl-PL" sz="3200" b="1" i="1" dirty="0">
                <a:solidFill>
                  <a:srgbClr val="C00000"/>
                </a:solidFill>
                <a:cs typeface="Times New Roman" panose="02020603050405020304" pitchFamily="18" charset="0"/>
              </a:rPr>
              <a:t>Scientific highlights</a:t>
            </a:r>
            <a:endParaRPr lang="ru-RU" sz="3200" b="1" i="1" dirty="0">
              <a:solidFill>
                <a:srgbClr val="C00000"/>
              </a:solidFill>
              <a:cs typeface="Times New Roman" panose="02020603050405020304" pitchFamily="18" charset="0"/>
            </a:endParaRPr>
          </a:p>
        </p:txBody>
      </p:sp>
      <p:sp>
        <p:nvSpPr>
          <p:cNvPr id="3" name="Дата 2">
            <a:extLst>
              <a:ext uri="{FF2B5EF4-FFF2-40B4-BE49-F238E27FC236}">
                <a16:creationId xmlns:a16="http://schemas.microsoft.com/office/drawing/2014/main" id="{41352428-6D5F-23E5-EF20-35A85F384897}"/>
              </a:ext>
            </a:extLst>
          </p:cNvPr>
          <p:cNvSpPr>
            <a:spLocks noGrp="1"/>
          </p:cNvSpPr>
          <p:nvPr>
            <p:ph type="dt" sz="half" idx="10"/>
          </p:nvPr>
        </p:nvSpPr>
        <p:spPr>
          <a:xfrm>
            <a:off x="838200" y="6356350"/>
            <a:ext cx="2743200" cy="365125"/>
          </a:xfrm>
        </p:spPr>
        <p:txBody>
          <a:bodyPr/>
          <a:lstStyle/>
          <a:p>
            <a:r>
              <a:rPr lang="ru-RU"/>
              <a:t>26.12.2024</a:t>
            </a:r>
          </a:p>
        </p:txBody>
      </p:sp>
      <p:sp>
        <p:nvSpPr>
          <p:cNvPr id="8" name="Номер слайда 7">
            <a:extLst>
              <a:ext uri="{FF2B5EF4-FFF2-40B4-BE49-F238E27FC236}">
                <a16:creationId xmlns:a16="http://schemas.microsoft.com/office/drawing/2014/main" id="{02AC4EC8-BB37-004F-E210-FE20BE327352}"/>
              </a:ext>
            </a:extLst>
          </p:cNvPr>
          <p:cNvSpPr>
            <a:spLocks noGrp="1"/>
          </p:cNvSpPr>
          <p:nvPr>
            <p:ph type="sldNum" sz="quarter" idx="12"/>
          </p:nvPr>
        </p:nvSpPr>
        <p:spPr>
          <a:xfrm>
            <a:off x="8610600" y="6356350"/>
            <a:ext cx="2743200" cy="365125"/>
          </a:xfrm>
        </p:spPr>
        <p:txBody>
          <a:bodyPr/>
          <a:lstStyle/>
          <a:p>
            <a:fld id="{A8EBAC1C-CC7F-4E88-9759-5217FD4A440E}" type="slidenum">
              <a:rPr lang="ru-RU" smtClean="0"/>
              <a:pPr/>
              <a:t>16</a:t>
            </a:fld>
            <a:endParaRPr lang="ru-RU" dirty="0"/>
          </a:p>
        </p:txBody>
      </p:sp>
      <p:sp>
        <p:nvSpPr>
          <p:cNvPr id="10" name="TextBox 9">
            <a:extLst>
              <a:ext uri="{FF2B5EF4-FFF2-40B4-BE49-F238E27FC236}">
                <a16:creationId xmlns:a16="http://schemas.microsoft.com/office/drawing/2014/main" id="{266E2042-9159-49DE-8D9C-DE1CA5D9DF20}"/>
              </a:ext>
            </a:extLst>
          </p:cNvPr>
          <p:cNvSpPr txBox="1"/>
          <p:nvPr/>
        </p:nvSpPr>
        <p:spPr>
          <a:xfrm>
            <a:off x="196950" y="6072931"/>
            <a:ext cx="4011023" cy="830997"/>
          </a:xfrm>
          <a:prstGeom prst="rect">
            <a:avLst/>
          </a:prstGeom>
          <a:noFill/>
        </p:spPr>
        <p:txBody>
          <a:bodyPr wrap="square" rtlCol="0">
            <a:spAutoFit/>
          </a:bodyPr>
          <a:lstStyle/>
          <a:p>
            <a:pPr algn="ctr"/>
            <a:r>
              <a:rPr lang="en-US" altLang="en-US" sz="1600" dirty="0"/>
              <a:t>Uptake of Er, Ho, and Gd by </a:t>
            </a:r>
            <a:r>
              <a:rPr lang="en-US" altLang="en-US" sz="1600" i="1" dirty="0"/>
              <a:t>spirulina </a:t>
            </a:r>
            <a:r>
              <a:rPr lang="en-US" altLang="en-US" sz="1600" dirty="0"/>
              <a:t>biomass cultivated in a medium supplemented with REEs.</a:t>
            </a:r>
            <a:endParaRPr lang="ru-RU" sz="1600" dirty="0"/>
          </a:p>
        </p:txBody>
      </p:sp>
      <p:sp>
        <p:nvSpPr>
          <p:cNvPr id="11" name="TextBox 10">
            <a:extLst>
              <a:ext uri="{FF2B5EF4-FFF2-40B4-BE49-F238E27FC236}">
                <a16:creationId xmlns:a16="http://schemas.microsoft.com/office/drawing/2014/main" id="{CEB36EBF-5124-481E-98FC-1F717FE9BC5E}"/>
              </a:ext>
            </a:extLst>
          </p:cNvPr>
          <p:cNvSpPr txBox="1"/>
          <p:nvPr/>
        </p:nvSpPr>
        <p:spPr>
          <a:xfrm>
            <a:off x="44766" y="817841"/>
            <a:ext cx="12102467" cy="461665"/>
          </a:xfrm>
          <a:prstGeom prst="rect">
            <a:avLst/>
          </a:prstGeom>
          <a:noFill/>
        </p:spPr>
        <p:txBody>
          <a:bodyPr wrap="square">
            <a:spAutoFit/>
          </a:bodyPr>
          <a:lstStyle/>
          <a:p>
            <a:pPr algn="ctr"/>
            <a:r>
              <a:rPr lang="en-US" sz="2400" b="1" dirty="0">
                <a:solidFill>
                  <a:srgbClr val="354A9E"/>
                </a:solidFill>
                <a:cs typeface="Times New Roman" panose="02020603050405020304" pitchFamily="18" charset="0"/>
              </a:rPr>
              <a:t>Development of the biological approach for rare earth elements recovery from wastewater</a:t>
            </a:r>
          </a:p>
        </p:txBody>
      </p:sp>
      <p:sp>
        <p:nvSpPr>
          <p:cNvPr id="12" name="TextBox 11">
            <a:extLst>
              <a:ext uri="{FF2B5EF4-FFF2-40B4-BE49-F238E27FC236}">
                <a16:creationId xmlns:a16="http://schemas.microsoft.com/office/drawing/2014/main" id="{26706112-664C-CA3A-EB99-B717868670F7}"/>
              </a:ext>
            </a:extLst>
          </p:cNvPr>
          <p:cNvSpPr txBox="1"/>
          <p:nvPr/>
        </p:nvSpPr>
        <p:spPr>
          <a:xfrm>
            <a:off x="4351005" y="6123643"/>
            <a:ext cx="3970866" cy="584775"/>
          </a:xfrm>
          <a:prstGeom prst="rect">
            <a:avLst/>
          </a:prstGeom>
          <a:noFill/>
        </p:spPr>
        <p:txBody>
          <a:bodyPr wrap="square">
            <a:spAutoFit/>
          </a:bodyPr>
          <a:lstStyle/>
          <a:p>
            <a:pPr algn="ctr"/>
            <a:r>
              <a:rPr lang="en-US" sz="1600" dirty="0"/>
              <a:t>Effects of rare earth elements on spirulina productivity</a:t>
            </a:r>
          </a:p>
        </p:txBody>
      </p:sp>
      <p:sp>
        <p:nvSpPr>
          <p:cNvPr id="17" name="TextBox 16">
            <a:extLst>
              <a:ext uri="{FF2B5EF4-FFF2-40B4-BE49-F238E27FC236}">
                <a16:creationId xmlns:a16="http://schemas.microsoft.com/office/drawing/2014/main" id="{5BCAAAB9-77B2-4168-E6AE-12CE0D6FFC9D}"/>
              </a:ext>
            </a:extLst>
          </p:cNvPr>
          <p:cNvSpPr txBox="1"/>
          <p:nvPr/>
        </p:nvSpPr>
        <p:spPr>
          <a:xfrm>
            <a:off x="7483768" y="6526076"/>
            <a:ext cx="4999596" cy="344069"/>
          </a:xfrm>
          <a:prstGeom prst="rect">
            <a:avLst/>
          </a:prstGeom>
          <a:noFill/>
        </p:spPr>
        <p:txBody>
          <a:bodyPr wrap="square">
            <a:spAutoFit/>
          </a:bodyPr>
          <a:lstStyle/>
          <a:p>
            <a:pPr marL="0" marR="0">
              <a:lnSpc>
                <a:spcPct val="107000"/>
              </a:lnSpc>
              <a:spcBef>
                <a:spcPts val="0"/>
              </a:spcBef>
              <a:spcAft>
                <a:spcPts val="800"/>
              </a:spcAft>
            </a:pPr>
            <a:r>
              <a:rPr lang="en-US" sz="1600" i="1" dirty="0">
                <a:solidFill>
                  <a:srgbClr val="002060"/>
                </a:solidFill>
                <a:cs typeface="Times New Roman" panose="02020603050405020304" pitchFamily="18" charset="0"/>
              </a:rPr>
              <a:t>I. </a:t>
            </a:r>
            <a:r>
              <a:rPr lang="en-US" sz="1600" i="1" dirty="0" err="1">
                <a:solidFill>
                  <a:srgbClr val="002060"/>
                </a:solidFill>
                <a:cs typeface="Times New Roman" panose="02020603050405020304" pitchFamily="18" charset="0"/>
              </a:rPr>
              <a:t>Zinicovscaia</a:t>
            </a:r>
            <a:r>
              <a:rPr lang="en-US" sz="1600" i="1" dirty="0">
                <a:solidFill>
                  <a:srgbClr val="002060"/>
                </a:solidFill>
                <a:cs typeface="Times New Roman" panose="02020603050405020304" pitchFamily="18" charset="0"/>
              </a:rPr>
              <a:t> et al. Microorganisms, 12, 122.  (2024)</a:t>
            </a:r>
          </a:p>
        </p:txBody>
      </p:sp>
      <p:pic>
        <p:nvPicPr>
          <p:cNvPr id="66" name="Picture 65">
            <a:extLst>
              <a:ext uri="{FF2B5EF4-FFF2-40B4-BE49-F238E27FC236}">
                <a16:creationId xmlns:a16="http://schemas.microsoft.com/office/drawing/2014/main" id="{757CBD2A-7A9A-65A3-47C0-2DCD37560B2B}"/>
              </a:ext>
            </a:extLst>
          </p:cNvPr>
          <p:cNvPicPr>
            <a:picLocks noChangeAspect="1"/>
          </p:cNvPicPr>
          <p:nvPr/>
        </p:nvPicPr>
        <p:blipFill>
          <a:blip r:embed="rId3"/>
          <a:stretch>
            <a:fillRect/>
          </a:stretch>
        </p:blipFill>
        <p:spPr>
          <a:xfrm>
            <a:off x="351024" y="1266024"/>
            <a:ext cx="11489949" cy="1836975"/>
          </a:xfrm>
          <a:prstGeom prst="rect">
            <a:avLst/>
          </a:prstGeom>
        </p:spPr>
      </p:pic>
      <p:pic>
        <p:nvPicPr>
          <p:cNvPr id="68" name="Picture 67">
            <a:extLst>
              <a:ext uri="{FF2B5EF4-FFF2-40B4-BE49-F238E27FC236}">
                <a16:creationId xmlns:a16="http://schemas.microsoft.com/office/drawing/2014/main" id="{61EDF6D8-48EC-AADA-11EE-276E007F58BE}"/>
              </a:ext>
            </a:extLst>
          </p:cNvPr>
          <p:cNvPicPr>
            <a:picLocks noChangeAspect="1"/>
          </p:cNvPicPr>
          <p:nvPr/>
        </p:nvPicPr>
        <p:blipFill>
          <a:blip r:embed="rId4"/>
          <a:stretch>
            <a:fillRect/>
          </a:stretch>
        </p:blipFill>
        <p:spPr>
          <a:xfrm>
            <a:off x="460191" y="3358020"/>
            <a:ext cx="3310085" cy="2648678"/>
          </a:xfrm>
          <a:prstGeom prst="rect">
            <a:avLst/>
          </a:prstGeom>
        </p:spPr>
      </p:pic>
      <p:pic>
        <p:nvPicPr>
          <p:cNvPr id="69" name="Picture 68">
            <a:extLst>
              <a:ext uri="{FF2B5EF4-FFF2-40B4-BE49-F238E27FC236}">
                <a16:creationId xmlns:a16="http://schemas.microsoft.com/office/drawing/2014/main" id="{7F5B23A6-B7FA-F0D1-3E3D-6E34132E2ED3}"/>
              </a:ext>
            </a:extLst>
          </p:cNvPr>
          <p:cNvPicPr>
            <a:picLocks noChangeAspect="1"/>
          </p:cNvPicPr>
          <p:nvPr/>
        </p:nvPicPr>
        <p:blipFill>
          <a:blip r:embed="rId5"/>
          <a:stretch>
            <a:fillRect/>
          </a:stretch>
        </p:blipFill>
        <p:spPr>
          <a:xfrm>
            <a:off x="4385103" y="3413991"/>
            <a:ext cx="3603785" cy="2645937"/>
          </a:xfrm>
          <a:prstGeom prst="rect">
            <a:avLst/>
          </a:prstGeom>
        </p:spPr>
      </p:pic>
      <p:pic>
        <p:nvPicPr>
          <p:cNvPr id="71" name="Picture 70">
            <a:extLst>
              <a:ext uri="{FF2B5EF4-FFF2-40B4-BE49-F238E27FC236}">
                <a16:creationId xmlns:a16="http://schemas.microsoft.com/office/drawing/2014/main" id="{E559CA33-4D37-B955-BBCC-C2470D6BE1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952952" y="2913981"/>
            <a:ext cx="2490764" cy="3520801"/>
          </a:xfrm>
          <a:prstGeom prst="rect">
            <a:avLst/>
          </a:prstGeom>
        </p:spPr>
      </p:pic>
      <p:sp>
        <p:nvSpPr>
          <p:cNvPr id="72" name="TextBox 71">
            <a:extLst>
              <a:ext uri="{FF2B5EF4-FFF2-40B4-BE49-F238E27FC236}">
                <a16:creationId xmlns:a16="http://schemas.microsoft.com/office/drawing/2014/main" id="{D344A1F9-0AE6-6F30-DA3F-97B4F40C621E}"/>
              </a:ext>
            </a:extLst>
          </p:cNvPr>
          <p:cNvSpPr txBox="1"/>
          <p:nvPr/>
        </p:nvSpPr>
        <p:spPr>
          <a:xfrm>
            <a:off x="8176367" y="5903716"/>
            <a:ext cx="3970866" cy="338554"/>
          </a:xfrm>
          <a:prstGeom prst="rect">
            <a:avLst/>
          </a:prstGeom>
          <a:noFill/>
        </p:spPr>
        <p:txBody>
          <a:bodyPr wrap="square">
            <a:spAutoFit/>
          </a:bodyPr>
          <a:lstStyle/>
          <a:p>
            <a:pPr algn="ctr"/>
            <a:r>
              <a:rPr lang="en-US" sz="1600" dirty="0"/>
              <a:t>EUROINVENT-2024</a:t>
            </a:r>
          </a:p>
        </p:txBody>
      </p:sp>
      <p:sp>
        <p:nvSpPr>
          <p:cNvPr id="2" name="TextBox 1">
            <a:extLst>
              <a:ext uri="{FF2B5EF4-FFF2-40B4-BE49-F238E27FC236}">
                <a16:creationId xmlns:a16="http://schemas.microsoft.com/office/drawing/2014/main" id="{475B578F-55EB-D9BD-11BD-3A7EDCEF9AEA}"/>
              </a:ext>
            </a:extLst>
          </p:cNvPr>
          <p:cNvSpPr txBox="1"/>
          <p:nvPr/>
        </p:nvSpPr>
        <p:spPr>
          <a:xfrm>
            <a:off x="11204037" y="-96692"/>
            <a:ext cx="987963" cy="584775"/>
          </a:xfrm>
          <a:prstGeom prst="rect">
            <a:avLst/>
          </a:prstGeom>
          <a:noFill/>
        </p:spPr>
        <p:txBody>
          <a:bodyPr wrap="none" rtlCol="0">
            <a:spAutoFit/>
          </a:bodyPr>
          <a:lstStyle/>
          <a:p>
            <a:r>
              <a:rPr lang="ru-RU" sz="3200" b="1" i="1" dirty="0">
                <a:solidFill>
                  <a:srgbClr val="C00000"/>
                </a:solidFill>
                <a:cs typeface="Times New Roman" panose="02020603050405020304" pitchFamily="18" charset="0"/>
              </a:rPr>
              <a:t>ОЯФ</a:t>
            </a:r>
          </a:p>
        </p:txBody>
      </p:sp>
      <p:pic>
        <p:nvPicPr>
          <p:cNvPr id="4" name="Рисунок 3">
            <a:extLst>
              <a:ext uri="{FF2B5EF4-FFF2-40B4-BE49-F238E27FC236}">
                <a16:creationId xmlns:a16="http://schemas.microsoft.com/office/drawing/2014/main" id="{F7214134-3D88-8FEB-AF7E-958A246B4439}"/>
              </a:ext>
            </a:extLst>
          </p:cNvPr>
          <p:cNvPicPr>
            <a:picLocks noChangeAspect="1"/>
          </p:cNvPicPr>
          <p:nvPr/>
        </p:nvPicPr>
        <p:blipFill>
          <a:blip r:embed="rId7"/>
          <a:stretch>
            <a:fillRect/>
          </a:stretch>
        </p:blipFill>
        <p:spPr>
          <a:xfrm>
            <a:off x="150023" y="1145874"/>
            <a:ext cx="4235080" cy="2932793"/>
          </a:xfrm>
          <a:prstGeom prst="rect">
            <a:avLst/>
          </a:prstGeom>
        </p:spPr>
      </p:pic>
      <p:pic>
        <p:nvPicPr>
          <p:cNvPr id="5" name="Рисунок 4">
            <a:extLst>
              <a:ext uri="{FF2B5EF4-FFF2-40B4-BE49-F238E27FC236}">
                <a16:creationId xmlns:a16="http://schemas.microsoft.com/office/drawing/2014/main" id="{4AF72604-2EB8-7359-7739-D5B83D5CA4FF}"/>
              </a:ext>
            </a:extLst>
          </p:cNvPr>
          <p:cNvPicPr>
            <a:picLocks noChangeAspect="1"/>
          </p:cNvPicPr>
          <p:nvPr/>
        </p:nvPicPr>
        <p:blipFill>
          <a:blip r:embed="rId8"/>
          <a:stretch>
            <a:fillRect/>
          </a:stretch>
        </p:blipFill>
        <p:spPr>
          <a:xfrm>
            <a:off x="8089889" y="3436675"/>
            <a:ext cx="4057344" cy="2809711"/>
          </a:xfrm>
          <a:prstGeom prst="rect">
            <a:avLst/>
          </a:prstGeom>
        </p:spPr>
      </p:pic>
      <p:pic>
        <p:nvPicPr>
          <p:cNvPr id="9" name="Рисунок 8" descr="Изображение выглядит как одежда, человек, Человеческое лицо, улыбка&#10;&#10;Контент, сгенерированный ИИ, может содержать ошибки.">
            <a:extLst>
              <a:ext uri="{FF2B5EF4-FFF2-40B4-BE49-F238E27FC236}">
                <a16:creationId xmlns:a16="http://schemas.microsoft.com/office/drawing/2014/main" id="{D334E9FE-EF85-E91C-EFD6-75B1C6DB8A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5983" y="2290856"/>
            <a:ext cx="4215622" cy="2809712"/>
          </a:xfrm>
          <a:prstGeom prst="rect">
            <a:avLst/>
          </a:prstGeom>
        </p:spPr>
      </p:pic>
    </p:spTree>
    <p:extLst>
      <p:ext uri="{BB962C8B-B14F-4D97-AF65-F5344CB8AC3E}">
        <p14:creationId xmlns:p14="http://schemas.microsoft.com/office/powerpoint/2010/main" val="245250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11756570" y="6482750"/>
            <a:ext cx="435429" cy="365125"/>
          </a:xfrm>
        </p:spPr>
        <p:txBody>
          <a:bodyPr/>
          <a:lstStyle/>
          <a:p>
            <a:fld id="{A8EBAC1C-CC7F-4E88-9759-5217FD4A440E}" type="slidenum">
              <a:rPr lang="ru-RU" smtClean="0"/>
              <a:t>17</a:t>
            </a:fld>
            <a:endParaRPr lang="ru-RU"/>
          </a:p>
        </p:txBody>
      </p:sp>
      <p:sp>
        <p:nvSpPr>
          <p:cNvPr id="3" name="TextBox 2">
            <a:extLst>
              <a:ext uri="{FF2B5EF4-FFF2-40B4-BE49-F238E27FC236}">
                <a16:creationId xmlns:a16="http://schemas.microsoft.com/office/drawing/2014/main" id="{A5CBF5C1-8883-BC54-7E36-16F543B5486E}"/>
              </a:ext>
            </a:extLst>
          </p:cNvPr>
          <p:cNvSpPr txBox="1"/>
          <p:nvPr/>
        </p:nvSpPr>
        <p:spPr>
          <a:xfrm>
            <a:off x="661632" y="1055188"/>
            <a:ext cx="6125749" cy="5016758"/>
          </a:xfrm>
          <a:prstGeom prst="rect">
            <a:avLst/>
          </a:prstGeom>
          <a:noFill/>
        </p:spPr>
        <p:txBody>
          <a:bodyPr wrap="square">
            <a:spAutoFit/>
          </a:bodyPr>
          <a:lstStyle/>
          <a:p>
            <a:r>
              <a:rPr lang="en-US" sz="2000" dirty="0"/>
              <a:t>FLNP offers a large suite of equipment for comprehensive study of samples by complementary techniques</a:t>
            </a:r>
          </a:p>
          <a:p>
            <a:endParaRPr lang="en-US" sz="2000" dirty="0"/>
          </a:p>
          <a:p>
            <a:r>
              <a:rPr lang="en-US" sz="2000" b="1" dirty="0"/>
              <a:t>It includes</a:t>
            </a:r>
            <a:r>
              <a:rPr lang="ru-RU" sz="2000" b="1" dirty="0"/>
              <a:t>:</a:t>
            </a:r>
            <a:endParaRPr lang="en-US" sz="2000" b="1" dirty="0"/>
          </a:p>
          <a:p>
            <a:pPr marL="285750" indent="-285750">
              <a:buFont typeface="Arial" panose="020B0604020202020204" pitchFamily="34" charset="0"/>
              <a:buChar char="•"/>
            </a:pPr>
            <a:r>
              <a:rPr lang="en-US" sz="2000" dirty="0" err="1"/>
              <a:t>Xeuss</a:t>
            </a:r>
            <a:r>
              <a:rPr lang="en-US" sz="2000" dirty="0"/>
              <a:t> 3.0 X-ray scattering station;</a:t>
            </a:r>
          </a:p>
          <a:p>
            <a:pPr marL="285750" indent="-285750">
              <a:buFont typeface="Arial" panose="020B0604020202020204" pitchFamily="34" charset="0"/>
              <a:buChar char="•"/>
            </a:pPr>
            <a:r>
              <a:rPr lang="en-US" sz="2000" dirty="0"/>
              <a:t>X-ray Diffractometer EMPYREAN </a:t>
            </a:r>
            <a:br>
              <a:rPr lang="en-US" sz="2000" dirty="0"/>
            </a:br>
            <a:r>
              <a:rPr lang="en-US" sz="2000" dirty="0"/>
              <a:t>(</a:t>
            </a:r>
            <a:r>
              <a:rPr lang="en-US" sz="2000" dirty="0" err="1"/>
              <a:t>PANalytical</a:t>
            </a:r>
            <a:r>
              <a:rPr lang="en-US" sz="2000" dirty="0"/>
              <a:t>);</a:t>
            </a:r>
          </a:p>
          <a:p>
            <a:pPr marL="285750" indent="-285750">
              <a:buFont typeface="Arial" panose="020B0604020202020204" pitchFamily="34" charset="0"/>
              <a:buChar char="•"/>
            </a:pPr>
            <a:r>
              <a:rPr lang="en-US" sz="2000" dirty="0"/>
              <a:t>Coherent Anti-Stokes Raman Spectrometer</a:t>
            </a:r>
          </a:p>
          <a:p>
            <a:pPr marL="285750" indent="-285750">
              <a:buFont typeface="Arial" panose="020B0604020202020204" pitchFamily="34" charset="0"/>
              <a:buChar char="•"/>
            </a:pPr>
            <a:r>
              <a:rPr lang="en-US" sz="2000" dirty="0"/>
              <a:t>Raman spectrometers;</a:t>
            </a:r>
          </a:p>
          <a:p>
            <a:pPr marL="285750" indent="-285750">
              <a:buFont typeface="Arial" panose="020B0604020202020204" pitchFamily="34" charset="0"/>
              <a:buChar char="•"/>
            </a:pPr>
            <a:r>
              <a:rPr lang="en-US" sz="2000" dirty="0"/>
              <a:t>IR and UV spectrometers;</a:t>
            </a:r>
          </a:p>
          <a:p>
            <a:pPr marL="285750" indent="-285750">
              <a:buFont typeface="Arial" panose="020B0604020202020204" pitchFamily="34" charset="0"/>
              <a:buChar char="•"/>
            </a:pPr>
            <a:r>
              <a:rPr lang="en-US" sz="2000" dirty="0"/>
              <a:t>RFA;</a:t>
            </a:r>
          </a:p>
          <a:p>
            <a:pPr marL="285750" indent="-285750">
              <a:buFont typeface="Arial" panose="020B0604020202020204" pitchFamily="34" charset="0"/>
              <a:buChar char="•"/>
            </a:pPr>
            <a:r>
              <a:rPr lang="en-US" sz="2000" dirty="0"/>
              <a:t>ICP-MS</a:t>
            </a:r>
          </a:p>
          <a:p>
            <a:pPr marL="285750" indent="-285750">
              <a:buFont typeface="Arial" panose="020B0604020202020204" pitchFamily="34" charset="0"/>
              <a:buChar char="•"/>
            </a:pPr>
            <a:r>
              <a:rPr lang="en-US" sz="2000" dirty="0"/>
              <a:t>Chromatography System </a:t>
            </a:r>
            <a:br>
              <a:rPr lang="en-US" sz="2000" dirty="0"/>
            </a:br>
            <a:r>
              <a:rPr lang="en-US" sz="2000" dirty="0"/>
              <a:t>NGC Quest™ 10 Plus</a:t>
            </a:r>
          </a:p>
          <a:p>
            <a:pPr marL="285750" indent="-285750">
              <a:buFont typeface="Arial" panose="020B0604020202020204" pitchFamily="34" charset="0"/>
              <a:buChar char="•"/>
            </a:pPr>
            <a:r>
              <a:rPr lang="en-US" sz="2000" dirty="0"/>
              <a:t>AFMs</a:t>
            </a:r>
          </a:p>
          <a:p>
            <a:pPr marL="285750" indent="-285750">
              <a:buFont typeface="Arial" panose="020B0604020202020204" pitchFamily="34" charset="0"/>
              <a:buChar char="•"/>
            </a:pPr>
            <a:r>
              <a:rPr lang="en-US" sz="2000" dirty="0"/>
              <a:t>…etc.</a:t>
            </a:r>
            <a:endParaRPr lang="ru-RU" sz="2000" dirty="0"/>
          </a:p>
        </p:txBody>
      </p:sp>
      <p:pic>
        <p:nvPicPr>
          <p:cNvPr id="4" name="Рисунок 3">
            <a:extLst>
              <a:ext uri="{FF2B5EF4-FFF2-40B4-BE49-F238E27FC236}">
                <a16:creationId xmlns:a16="http://schemas.microsoft.com/office/drawing/2014/main" id="{61238257-2120-F30D-E99D-4FEEC0AB950E}"/>
              </a:ext>
            </a:extLst>
          </p:cNvPr>
          <p:cNvPicPr>
            <a:picLocks noChangeAspect="1"/>
          </p:cNvPicPr>
          <p:nvPr/>
        </p:nvPicPr>
        <p:blipFill>
          <a:blip r:embed="rId2"/>
          <a:stretch>
            <a:fillRect/>
          </a:stretch>
        </p:blipFill>
        <p:spPr>
          <a:xfrm>
            <a:off x="7202648" y="959257"/>
            <a:ext cx="4064962" cy="5386492"/>
          </a:xfrm>
          <a:prstGeom prst="rect">
            <a:avLst/>
          </a:prstGeom>
        </p:spPr>
      </p:pic>
      <p:sp>
        <p:nvSpPr>
          <p:cNvPr id="5" name="TextBox 4">
            <a:extLst>
              <a:ext uri="{FF2B5EF4-FFF2-40B4-BE49-F238E27FC236}">
                <a16:creationId xmlns:a16="http://schemas.microsoft.com/office/drawing/2014/main" id="{F60725E8-15A8-E100-4BC7-2EF184A718D1}"/>
              </a:ext>
            </a:extLst>
          </p:cNvPr>
          <p:cNvSpPr txBox="1"/>
          <p:nvPr/>
        </p:nvSpPr>
        <p:spPr>
          <a:xfrm>
            <a:off x="4337238" y="6482750"/>
            <a:ext cx="7337502" cy="307777"/>
          </a:xfrm>
          <a:prstGeom prst="rect">
            <a:avLst/>
          </a:prstGeom>
          <a:noFill/>
        </p:spPr>
        <p:txBody>
          <a:bodyPr wrap="square">
            <a:spAutoFit/>
          </a:bodyPr>
          <a:lstStyle/>
          <a:p>
            <a:r>
              <a:rPr lang="ru-RU" sz="1400" b="1" i="1" dirty="0">
                <a:solidFill>
                  <a:srgbClr val="00B0F0"/>
                </a:solidFill>
              </a:rPr>
              <a:t>https://flnp.jinr.int/images/box-slider/Laboratory_Equipment_DNICM_FLNP_JINR_2021.pdf</a:t>
            </a:r>
          </a:p>
        </p:txBody>
      </p:sp>
    </p:spTree>
    <p:extLst>
      <p:ext uri="{BB962C8B-B14F-4D97-AF65-F5344CB8AC3E}">
        <p14:creationId xmlns:p14="http://schemas.microsoft.com/office/powerpoint/2010/main" val="30901271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11797823" y="6492875"/>
            <a:ext cx="394177" cy="365125"/>
          </a:xfrm>
        </p:spPr>
        <p:txBody>
          <a:bodyPr/>
          <a:lstStyle/>
          <a:p>
            <a:fld id="{A8EBAC1C-CC7F-4E88-9759-5217FD4A440E}" type="slidenum">
              <a:rPr lang="ru-RU" smtClean="0"/>
              <a:t>18</a:t>
            </a:fld>
            <a:endParaRPr lang="ru-RU" dirty="0"/>
          </a:p>
        </p:txBody>
      </p:sp>
      <p:sp>
        <p:nvSpPr>
          <p:cNvPr id="3" name="Заголовок 10">
            <a:extLst>
              <a:ext uri="{FF2B5EF4-FFF2-40B4-BE49-F238E27FC236}">
                <a16:creationId xmlns:a16="http://schemas.microsoft.com/office/drawing/2014/main" id="{152D314A-B301-67C3-600C-F8D32893D17F}"/>
              </a:ext>
            </a:extLst>
          </p:cNvPr>
          <p:cNvSpPr>
            <a:spLocks noGrp="1"/>
          </p:cNvSpPr>
          <p:nvPr/>
        </p:nvSpPr>
        <p:spPr>
          <a:xfrm>
            <a:off x="2266503" y="581748"/>
            <a:ext cx="8062117" cy="1143000"/>
          </a:xfrm>
          <a:prstGeom prst="rect">
            <a:avLst/>
          </a:prstGeom>
        </p:spPr>
        <p:txBody>
          <a:bodyPr anchor="ctr"/>
          <a:lst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Corbel" pitchFamily="34" charset="0"/>
              </a:defRPr>
            </a:lvl2pPr>
            <a:lvl3pPr algn="l" rtl="0" eaLnBrk="0" fontAlgn="base" hangingPunct="0">
              <a:spcBef>
                <a:spcPct val="0"/>
              </a:spcBef>
              <a:spcAft>
                <a:spcPct val="0"/>
              </a:spcAft>
              <a:defRPr sz="4300">
                <a:solidFill>
                  <a:srgbClr val="572314"/>
                </a:solidFill>
                <a:latin typeface="Corbel" pitchFamily="34" charset="0"/>
              </a:defRPr>
            </a:lvl3pPr>
            <a:lvl4pPr algn="l" rtl="0" eaLnBrk="0" fontAlgn="base" hangingPunct="0">
              <a:spcBef>
                <a:spcPct val="0"/>
              </a:spcBef>
              <a:spcAft>
                <a:spcPct val="0"/>
              </a:spcAft>
              <a:defRPr sz="4300">
                <a:solidFill>
                  <a:srgbClr val="572314"/>
                </a:solidFill>
                <a:latin typeface="Corbel" pitchFamily="34" charset="0"/>
              </a:defRPr>
            </a:lvl4pPr>
            <a:lvl5pPr algn="l" rtl="0" eaLnBrk="0" fontAlgn="base" hangingPunct="0">
              <a:spcBef>
                <a:spcPct val="0"/>
              </a:spcBef>
              <a:spcAft>
                <a:spcPct val="0"/>
              </a:spcAft>
              <a:defRPr sz="4300">
                <a:solidFill>
                  <a:srgbClr val="572314"/>
                </a:solidFill>
                <a:latin typeface="Corbel" pitchFamily="34" charset="0"/>
              </a:defRPr>
            </a:lvl5pPr>
            <a:lvl6pPr marL="457200" algn="l" rtl="0" fontAlgn="base">
              <a:spcBef>
                <a:spcPct val="0"/>
              </a:spcBef>
              <a:spcAft>
                <a:spcPct val="0"/>
              </a:spcAft>
              <a:defRPr sz="4300">
                <a:solidFill>
                  <a:srgbClr val="572314"/>
                </a:solidFill>
                <a:latin typeface="Corbel" pitchFamily="34" charset="0"/>
              </a:defRPr>
            </a:lvl6pPr>
            <a:lvl7pPr marL="914400" algn="l" rtl="0" fontAlgn="base">
              <a:spcBef>
                <a:spcPct val="0"/>
              </a:spcBef>
              <a:spcAft>
                <a:spcPct val="0"/>
              </a:spcAft>
              <a:defRPr sz="4300">
                <a:solidFill>
                  <a:srgbClr val="572314"/>
                </a:solidFill>
                <a:latin typeface="Corbel" pitchFamily="34" charset="0"/>
              </a:defRPr>
            </a:lvl7pPr>
            <a:lvl8pPr marL="1371600" algn="l" rtl="0" fontAlgn="base">
              <a:spcBef>
                <a:spcPct val="0"/>
              </a:spcBef>
              <a:spcAft>
                <a:spcPct val="0"/>
              </a:spcAft>
              <a:defRPr sz="4300">
                <a:solidFill>
                  <a:srgbClr val="572314"/>
                </a:solidFill>
                <a:latin typeface="Corbel" pitchFamily="34" charset="0"/>
              </a:defRPr>
            </a:lvl8pPr>
            <a:lvl9pPr marL="1828800" algn="l" rtl="0" fontAlgn="base">
              <a:spcBef>
                <a:spcPct val="0"/>
              </a:spcBef>
              <a:spcAft>
                <a:spcPct val="0"/>
              </a:spcAft>
              <a:defRPr sz="4300">
                <a:solidFill>
                  <a:srgbClr val="572314"/>
                </a:solidFill>
                <a:latin typeface="Corbel" pitchFamily="34" charset="0"/>
              </a:defRPr>
            </a:lvl9pPr>
            <a:extLst/>
          </a:lstStyle>
          <a:p>
            <a:pPr algn="ctr" eaLnBrk="1" hangingPunct="1">
              <a:defRPr/>
            </a:pPr>
            <a:r>
              <a:rPr lang="en-US" sz="2400" b="1" dirty="0">
                <a:solidFill>
                  <a:srgbClr val="4472C4"/>
                </a:solidFill>
                <a:latin typeface="+mn-lt"/>
                <a:ea typeface="+mn-ea"/>
                <a:cs typeface="+mn-cs"/>
              </a:rPr>
              <a:t>Main activities in the field of nuclear physics with neutrons:</a:t>
            </a:r>
            <a:endParaRPr lang="ru-RU" sz="3200" dirty="0"/>
          </a:p>
        </p:txBody>
      </p:sp>
      <p:sp>
        <p:nvSpPr>
          <p:cNvPr id="4" name="Прямоугольник: скругленные углы 3">
            <a:extLst>
              <a:ext uri="{FF2B5EF4-FFF2-40B4-BE49-F238E27FC236}">
                <a16:creationId xmlns:a16="http://schemas.microsoft.com/office/drawing/2014/main" id="{9CB731B3-D6EC-48B2-8F9C-9098F4E24AA0}"/>
              </a:ext>
            </a:extLst>
          </p:cNvPr>
          <p:cNvSpPr/>
          <p:nvPr/>
        </p:nvSpPr>
        <p:spPr>
          <a:xfrm>
            <a:off x="561456" y="1547181"/>
            <a:ext cx="8232951" cy="16353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96646" indent="-514350" eaLnBrk="1" fontAlgn="auto" hangingPunct="1">
              <a:spcAft>
                <a:spcPts val="0"/>
              </a:spcAft>
              <a:buFont typeface="+mj-lt"/>
              <a:buAutoNum type="arabicPeriod"/>
              <a:defRPr/>
            </a:pPr>
            <a:r>
              <a:rPr lang="en-US" sz="2000" b="1" dirty="0"/>
              <a:t>Investigations of the neutron induced nuclear reactions:</a:t>
            </a:r>
          </a:p>
          <a:p>
            <a:pPr marL="595313" indent="296863" eaLnBrk="1" fontAlgn="auto" hangingPunct="1">
              <a:spcAft>
                <a:spcPts val="0"/>
              </a:spcAft>
              <a:buFont typeface="Arial" panose="020B0604020202020204" pitchFamily="34" charset="0"/>
              <a:buChar char="•"/>
              <a:defRPr/>
            </a:pPr>
            <a:r>
              <a:rPr lang="en-US" sz="1800" dirty="0"/>
              <a:t>fundamental  symmetries</a:t>
            </a:r>
            <a:r>
              <a:rPr lang="ru-RU" sz="1800" dirty="0"/>
              <a:t>;</a:t>
            </a:r>
          </a:p>
          <a:p>
            <a:pPr marL="595313" indent="296863" eaLnBrk="1" fontAlgn="auto" hangingPunct="1">
              <a:spcAft>
                <a:spcPts val="0"/>
              </a:spcAft>
              <a:buFont typeface="Arial" panose="020B0604020202020204" pitchFamily="34" charset="0"/>
              <a:buChar char="•"/>
              <a:defRPr/>
            </a:pPr>
            <a:r>
              <a:rPr lang="en-US" sz="1800" dirty="0"/>
              <a:t>highly excited states of the nuclei;</a:t>
            </a:r>
          </a:p>
          <a:p>
            <a:pPr marL="595313" indent="296863" eaLnBrk="1" fontAlgn="auto" hangingPunct="1">
              <a:spcAft>
                <a:spcPts val="0"/>
              </a:spcAft>
              <a:buFont typeface="Arial" panose="020B0604020202020204" pitchFamily="34" charset="0"/>
              <a:buChar char="•"/>
              <a:defRPr/>
            </a:pPr>
            <a:r>
              <a:rPr lang="en-US" sz="1800" dirty="0"/>
              <a:t>nuclear fission;</a:t>
            </a:r>
          </a:p>
          <a:p>
            <a:pPr marL="595313" indent="296863" eaLnBrk="1" fontAlgn="auto" hangingPunct="1">
              <a:spcAft>
                <a:spcPts val="0"/>
              </a:spcAft>
              <a:buFont typeface="Arial" panose="020B0604020202020204" pitchFamily="34" charset="0"/>
              <a:buChar char="•"/>
              <a:defRPr/>
            </a:pPr>
            <a:r>
              <a:rPr lang="en-US" sz="1800" dirty="0"/>
              <a:t>nuclear data.</a:t>
            </a:r>
          </a:p>
        </p:txBody>
      </p:sp>
      <p:sp>
        <p:nvSpPr>
          <p:cNvPr id="5" name="Прямоугольник: скругленные углы 4">
            <a:extLst>
              <a:ext uri="{FF2B5EF4-FFF2-40B4-BE49-F238E27FC236}">
                <a16:creationId xmlns:a16="http://schemas.microsoft.com/office/drawing/2014/main" id="{C5FB6877-BB21-C49B-2767-2856AFA7D49B}"/>
              </a:ext>
            </a:extLst>
          </p:cNvPr>
          <p:cNvSpPr/>
          <p:nvPr/>
        </p:nvSpPr>
        <p:spPr>
          <a:xfrm>
            <a:off x="2447478" y="5086091"/>
            <a:ext cx="8265105" cy="16353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96646" indent="-514350" eaLnBrk="1" fontAlgn="auto" hangingPunct="1">
              <a:spcAft>
                <a:spcPts val="0"/>
              </a:spcAft>
              <a:buFont typeface="+mj-lt"/>
              <a:buAutoNum type="arabicPeriod" startAt="3"/>
              <a:defRPr/>
            </a:pPr>
            <a:r>
              <a:rPr lang="en-US" sz="2000" b="1" dirty="0"/>
              <a:t>Applied and methodical research:</a:t>
            </a:r>
          </a:p>
          <a:p>
            <a:pPr marL="595313" indent="296863" eaLnBrk="1" fontAlgn="auto" hangingPunct="1">
              <a:spcAft>
                <a:spcPts val="0"/>
              </a:spcAft>
              <a:buFont typeface="Arial" panose="020B0604020202020204" pitchFamily="34" charset="0"/>
              <a:buChar char="•"/>
              <a:defRPr/>
            </a:pPr>
            <a:r>
              <a:rPr lang="en-US" sz="1800" dirty="0"/>
              <a:t>neutron activation analysis and others nuclear technics for isotope analysis;</a:t>
            </a:r>
            <a:endParaRPr lang="ru-RU" sz="1800" dirty="0"/>
          </a:p>
          <a:p>
            <a:pPr marL="595313" indent="296863" eaLnBrk="1" fontAlgn="auto" hangingPunct="1">
              <a:spcAft>
                <a:spcPts val="0"/>
              </a:spcAft>
              <a:buFont typeface="Arial" panose="020B0604020202020204" pitchFamily="34" charset="0"/>
              <a:buChar char="•"/>
              <a:defRPr/>
            </a:pPr>
            <a:r>
              <a:rPr lang="en-US" sz="1800" dirty="0"/>
              <a:t>neutron in space;</a:t>
            </a:r>
          </a:p>
          <a:p>
            <a:pPr marL="595313" indent="296863" eaLnBrk="1" fontAlgn="auto" hangingPunct="1">
              <a:spcAft>
                <a:spcPts val="0"/>
              </a:spcAft>
              <a:buFont typeface="Arial" panose="020B0604020202020204" pitchFamily="34" charset="0"/>
              <a:buChar char="•"/>
              <a:defRPr/>
            </a:pPr>
            <a:r>
              <a:rPr lang="en-US" sz="1800" dirty="0"/>
              <a:t>Ion beam analysis:</a:t>
            </a:r>
          </a:p>
          <a:p>
            <a:pPr marL="595313" indent="296863" eaLnBrk="1" fontAlgn="auto" hangingPunct="1">
              <a:spcAft>
                <a:spcPts val="0"/>
              </a:spcAft>
              <a:buFont typeface="Arial" panose="020B0604020202020204" pitchFamily="34" charset="0"/>
              <a:buChar char="•"/>
              <a:defRPr/>
            </a:pPr>
            <a:r>
              <a:rPr lang="en-US" sz="1800" dirty="0"/>
              <a:t>IREN developing.</a:t>
            </a:r>
          </a:p>
        </p:txBody>
      </p:sp>
      <p:sp>
        <p:nvSpPr>
          <p:cNvPr id="6" name="Прямоугольник: скругленные углы 5">
            <a:extLst>
              <a:ext uri="{FF2B5EF4-FFF2-40B4-BE49-F238E27FC236}">
                <a16:creationId xmlns:a16="http://schemas.microsoft.com/office/drawing/2014/main" id="{D3672A66-B4B9-33AD-0C87-25ACA278BA7D}"/>
              </a:ext>
            </a:extLst>
          </p:cNvPr>
          <p:cNvSpPr/>
          <p:nvPr/>
        </p:nvSpPr>
        <p:spPr>
          <a:xfrm>
            <a:off x="1395575" y="3330306"/>
            <a:ext cx="8265106" cy="16353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96646" indent="-514350" eaLnBrk="1" fontAlgn="auto" hangingPunct="1">
              <a:spcAft>
                <a:spcPts val="0"/>
              </a:spcAft>
              <a:buFont typeface="+mj-lt"/>
              <a:buAutoNum type="arabicPeriod" startAt="2"/>
              <a:defRPr/>
            </a:pPr>
            <a:r>
              <a:rPr lang="en-US" sz="2000" b="1" dirty="0"/>
              <a:t>Investigations of the fundamental properties of the neutron, ultra-cold neutrons:</a:t>
            </a:r>
          </a:p>
          <a:p>
            <a:pPr marL="595313" indent="296863" eaLnBrk="1" fontAlgn="auto" hangingPunct="1">
              <a:spcAft>
                <a:spcPts val="0"/>
              </a:spcAft>
              <a:buFont typeface="Arial" panose="020B0604020202020204" pitchFamily="34" charset="0"/>
              <a:buChar char="•"/>
              <a:defRPr/>
            </a:pPr>
            <a:r>
              <a:rPr lang="en-US" sz="1800" dirty="0"/>
              <a:t>tests of quantum mechanics;</a:t>
            </a:r>
            <a:endParaRPr lang="ru-RU" sz="1800" dirty="0"/>
          </a:p>
          <a:p>
            <a:pPr marL="595313" indent="296863" eaLnBrk="1" fontAlgn="auto" hangingPunct="1">
              <a:spcAft>
                <a:spcPts val="0"/>
              </a:spcAft>
              <a:buFont typeface="Arial" panose="020B0604020202020204" pitchFamily="34" charset="0"/>
              <a:buChar char="•"/>
              <a:defRPr/>
            </a:pPr>
            <a:r>
              <a:rPr lang="en-US" sz="1800" dirty="0"/>
              <a:t>search for new type of interactions</a:t>
            </a:r>
            <a:r>
              <a:rPr lang="en-US" sz="1800" dirty="0">
                <a:effectLst>
                  <a:outerShdw blurRad="38100" dist="38100" dir="2700000" algn="tl">
                    <a:srgbClr val="C0C0C0"/>
                  </a:outerShdw>
                </a:effectLst>
              </a:rPr>
              <a:t>;</a:t>
            </a:r>
          </a:p>
          <a:p>
            <a:pPr marL="595313" indent="296863" eaLnBrk="1" fontAlgn="auto" hangingPunct="1">
              <a:spcAft>
                <a:spcPts val="0"/>
              </a:spcAft>
              <a:buFont typeface="Arial" panose="020B0604020202020204" pitchFamily="34" charset="0"/>
              <a:buChar char="•"/>
              <a:defRPr/>
            </a:pPr>
            <a:r>
              <a:rPr lang="en-US" sz="1800" dirty="0">
                <a:effectLst>
                  <a:outerShdw blurRad="38100" dist="38100" dir="2700000" algn="tl">
                    <a:srgbClr val="C0C0C0"/>
                  </a:outerShdw>
                </a:effectLst>
              </a:rPr>
              <a:t>neutron lifetime measurement.</a:t>
            </a:r>
          </a:p>
        </p:txBody>
      </p:sp>
    </p:spTree>
    <p:extLst>
      <p:ext uri="{BB962C8B-B14F-4D97-AF65-F5344CB8AC3E}">
        <p14:creationId xmlns:p14="http://schemas.microsoft.com/office/powerpoint/2010/main" val="22011945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11811572" y="6492875"/>
            <a:ext cx="380427" cy="365125"/>
          </a:xfrm>
        </p:spPr>
        <p:txBody>
          <a:bodyPr/>
          <a:lstStyle/>
          <a:p>
            <a:fld id="{A8EBAC1C-CC7F-4E88-9759-5217FD4A440E}" type="slidenum">
              <a:rPr lang="ru-RU" smtClean="0"/>
              <a:t>19</a:t>
            </a:fld>
            <a:endParaRPr lang="ru-RU" dirty="0"/>
          </a:p>
        </p:txBody>
      </p:sp>
      <p:pic>
        <p:nvPicPr>
          <p:cNvPr id="3" name="Рисунок 2" descr="Изображение выглядит как в помещении, промышленность, завод, труба&#10;&#10;Автоматически созданное описание">
            <a:extLst>
              <a:ext uri="{FF2B5EF4-FFF2-40B4-BE49-F238E27FC236}">
                <a16:creationId xmlns:a16="http://schemas.microsoft.com/office/drawing/2014/main" id="{02C865BC-BB25-32E7-CE80-5614FDF42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9854" y="1074253"/>
            <a:ext cx="3413169" cy="5282097"/>
          </a:xfrm>
          <a:prstGeom prst="rect">
            <a:avLst/>
          </a:prstGeom>
        </p:spPr>
      </p:pic>
      <p:sp>
        <p:nvSpPr>
          <p:cNvPr id="4" name="TextBox 3">
            <a:extLst>
              <a:ext uri="{FF2B5EF4-FFF2-40B4-BE49-F238E27FC236}">
                <a16:creationId xmlns:a16="http://schemas.microsoft.com/office/drawing/2014/main" id="{4A554E8C-A4E5-D8AC-4186-81624511E847}"/>
              </a:ext>
            </a:extLst>
          </p:cNvPr>
          <p:cNvSpPr txBox="1"/>
          <p:nvPr/>
        </p:nvSpPr>
        <p:spPr>
          <a:xfrm>
            <a:off x="478177" y="915704"/>
            <a:ext cx="7122031" cy="830997"/>
          </a:xfrm>
          <a:prstGeom prst="rect">
            <a:avLst/>
          </a:prstGeom>
          <a:noFill/>
        </p:spPr>
        <p:txBody>
          <a:bodyPr wrap="square" rtlCol="0">
            <a:spAutoFit/>
          </a:bodyPr>
          <a:lstStyle/>
          <a:p>
            <a:pPr algn="ctr">
              <a:defRPr/>
            </a:pPr>
            <a:r>
              <a:rPr lang="en-US" sz="2400" b="1" dirty="0">
                <a:solidFill>
                  <a:srgbClr val="4472C4"/>
                </a:solidFill>
              </a:rPr>
              <a:t>Source of resonance neutrons IREN based at lineal electron accelerator</a:t>
            </a:r>
          </a:p>
        </p:txBody>
      </p:sp>
      <p:graphicFrame>
        <p:nvGraphicFramePr>
          <p:cNvPr id="7" name="Таблица 6">
            <a:extLst>
              <a:ext uri="{FF2B5EF4-FFF2-40B4-BE49-F238E27FC236}">
                <a16:creationId xmlns:a16="http://schemas.microsoft.com/office/drawing/2014/main" id="{C31FE40C-9761-4B3F-0F48-659E00799249}"/>
              </a:ext>
            </a:extLst>
          </p:cNvPr>
          <p:cNvGraphicFramePr>
            <a:graphicFrameLocks noGrp="1"/>
          </p:cNvGraphicFramePr>
          <p:nvPr>
            <p:extLst>
              <p:ext uri="{D42A27DB-BD31-4B8C-83A1-F6EECF244321}">
                <p14:modId xmlns:p14="http://schemas.microsoft.com/office/powerpoint/2010/main" val="2365494084"/>
              </p:ext>
            </p:extLst>
          </p:nvPr>
        </p:nvGraphicFramePr>
        <p:xfrm>
          <a:off x="478177" y="3559625"/>
          <a:ext cx="5715000" cy="2560320"/>
        </p:xfrm>
        <a:graphic>
          <a:graphicData uri="http://schemas.openxmlformats.org/drawingml/2006/table">
            <a:tbl>
              <a:tblPr/>
              <a:tblGrid>
                <a:gridCol w="4436390">
                  <a:extLst>
                    <a:ext uri="{9D8B030D-6E8A-4147-A177-3AD203B41FA5}">
                      <a16:colId xmlns:a16="http://schemas.microsoft.com/office/drawing/2014/main" val="20000"/>
                    </a:ext>
                  </a:extLst>
                </a:gridCol>
                <a:gridCol w="1278610">
                  <a:extLst>
                    <a:ext uri="{9D8B030D-6E8A-4147-A177-3AD203B41FA5}">
                      <a16:colId xmlns:a16="http://schemas.microsoft.com/office/drawing/2014/main" val="20001"/>
                    </a:ext>
                  </a:extLst>
                </a:gridCol>
              </a:tblGrid>
              <a:tr h="0">
                <a:tc>
                  <a:txBody>
                    <a:bodyPr/>
                    <a:lstStyle/>
                    <a:p>
                      <a:pPr algn="l"/>
                      <a:r>
                        <a:rPr lang="en-US" dirty="0"/>
                        <a:t>Peak current (A)</a:t>
                      </a:r>
                    </a:p>
                  </a:txBody>
                  <a:tcPr anchor="ctr">
                    <a:lnL>
                      <a:noFill/>
                    </a:lnL>
                    <a:lnR>
                      <a:noFill/>
                    </a:lnR>
                    <a:lnT>
                      <a:noFill/>
                    </a:lnT>
                    <a:lnB>
                      <a:noFill/>
                    </a:lnB>
                    <a:solidFill>
                      <a:srgbClr val="A3C9E5"/>
                    </a:solidFill>
                  </a:tcPr>
                </a:tc>
                <a:tc>
                  <a:txBody>
                    <a:bodyPr/>
                    <a:lstStyle/>
                    <a:p>
                      <a:pPr algn="ctr"/>
                      <a:r>
                        <a:rPr lang="ru-RU"/>
                        <a:t>3</a:t>
                      </a:r>
                    </a:p>
                  </a:txBody>
                  <a:tcPr anchor="ctr">
                    <a:lnL>
                      <a:noFill/>
                    </a:lnL>
                    <a:lnR>
                      <a:noFill/>
                    </a:lnR>
                    <a:lnT>
                      <a:noFill/>
                    </a:lnT>
                    <a:lnB>
                      <a:noFill/>
                    </a:lnB>
                    <a:solidFill>
                      <a:srgbClr val="A3C9E5"/>
                    </a:solidFill>
                  </a:tcPr>
                </a:tc>
                <a:extLst>
                  <a:ext uri="{0D108BD9-81ED-4DB2-BD59-A6C34878D82A}">
                    <a16:rowId xmlns:a16="http://schemas.microsoft.com/office/drawing/2014/main" val="10000"/>
                  </a:ext>
                </a:extLst>
              </a:tr>
              <a:tr h="0">
                <a:tc>
                  <a:txBody>
                    <a:bodyPr/>
                    <a:lstStyle/>
                    <a:p>
                      <a:pPr algn="l"/>
                      <a:r>
                        <a:rPr lang="en-US" dirty="0"/>
                        <a:t>Repetition rate (Hz)</a:t>
                      </a:r>
                    </a:p>
                  </a:txBody>
                  <a:tcPr anchor="ctr">
                    <a:lnL>
                      <a:noFill/>
                    </a:lnL>
                    <a:lnR>
                      <a:noFill/>
                    </a:lnR>
                    <a:lnT>
                      <a:noFill/>
                    </a:lnT>
                    <a:lnB>
                      <a:noFill/>
                    </a:lnB>
                    <a:solidFill>
                      <a:srgbClr val="E5F0F5"/>
                    </a:solidFill>
                  </a:tcPr>
                </a:tc>
                <a:tc>
                  <a:txBody>
                    <a:bodyPr/>
                    <a:lstStyle/>
                    <a:p>
                      <a:pPr algn="ctr"/>
                      <a:r>
                        <a:rPr lang="ru-RU"/>
                        <a:t>50</a:t>
                      </a:r>
                    </a:p>
                  </a:txBody>
                  <a:tcPr anchor="ctr">
                    <a:lnL>
                      <a:noFill/>
                    </a:lnL>
                    <a:lnR>
                      <a:noFill/>
                    </a:lnR>
                    <a:lnT>
                      <a:noFill/>
                    </a:lnT>
                    <a:lnB>
                      <a:noFill/>
                    </a:lnB>
                    <a:solidFill>
                      <a:srgbClr val="E5F0F5"/>
                    </a:solidFill>
                  </a:tcPr>
                </a:tc>
                <a:extLst>
                  <a:ext uri="{0D108BD9-81ED-4DB2-BD59-A6C34878D82A}">
                    <a16:rowId xmlns:a16="http://schemas.microsoft.com/office/drawing/2014/main" val="10001"/>
                  </a:ext>
                </a:extLst>
              </a:tr>
              <a:tr h="0">
                <a:tc>
                  <a:txBody>
                    <a:bodyPr/>
                    <a:lstStyle/>
                    <a:p>
                      <a:pPr algn="l"/>
                      <a:r>
                        <a:rPr lang="en-US"/>
                        <a:t>Electron pulse duration (ns)</a:t>
                      </a:r>
                    </a:p>
                  </a:txBody>
                  <a:tcPr anchor="ctr">
                    <a:lnL>
                      <a:noFill/>
                    </a:lnL>
                    <a:lnR>
                      <a:noFill/>
                    </a:lnR>
                    <a:lnT>
                      <a:noFill/>
                    </a:lnT>
                    <a:lnB>
                      <a:noFill/>
                    </a:lnB>
                    <a:solidFill>
                      <a:srgbClr val="A3C9E5"/>
                    </a:solidFill>
                  </a:tcPr>
                </a:tc>
                <a:tc>
                  <a:txBody>
                    <a:bodyPr/>
                    <a:lstStyle/>
                    <a:p>
                      <a:pPr algn="ctr"/>
                      <a:r>
                        <a:rPr lang="ru-RU"/>
                        <a:t>100</a:t>
                      </a:r>
                    </a:p>
                  </a:txBody>
                  <a:tcPr anchor="ctr">
                    <a:lnL>
                      <a:noFill/>
                    </a:lnL>
                    <a:lnR>
                      <a:noFill/>
                    </a:lnR>
                    <a:lnT>
                      <a:noFill/>
                    </a:lnT>
                    <a:lnB>
                      <a:noFill/>
                    </a:lnB>
                    <a:solidFill>
                      <a:srgbClr val="A3C9E5"/>
                    </a:solidFill>
                  </a:tcPr>
                </a:tc>
                <a:extLst>
                  <a:ext uri="{0D108BD9-81ED-4DB2-BD59-A6C34878D82A}">
                    <a16:rowId xmlns:a16="http://schemas.microsoft.com/office/drawing/2014/main" val="10002"/>
                  </a:ext>
                </a:extLst>
              </a:tr>
              <a:tr h="0">
                <a:tc>
                  <a:txBody>
                    <a:bodyPr/>
                    <a:lstStyle/>
                    <a:p>
                      <a:pPr algn="l"/>
                      <a:r>
                        <a:rPr lang="en-US" dirty="0"/>
                        <a:t>Electron energy (MeV)</a:t>
                      </a:r>
                    </a:p>
                  </a:txBody>
                  <a:tcPr anchor="ctr">
                    <a:lnL>
                      <a:noFill/>
                    </a:lnL>
                    <a:lnR>
                      <a:noFill/>
                    </a:lnR>
                    <a:lnT>
                      <a:noFill/>
                    </a:lnT>
                    <a:lnB>
                      <a:noFill/>
                    </a:lnB>
                    <a:solidFill>
                      <a:srgbClr val="E5F0F5"/>
                    </a:solidFill>
                  </a:tcPr>
                </a:tc>
                <a:tc>
                  <a:txBody>
                    <a:bodyPr/>
                    <a:lstStyle/>
                    <a:p>
                      <a:pPr algn="ctr"/>
                      <a:r>
                        <a:rPr lang="en-US" dirty="0"/>
                        <a:t>11</a:t>
                      </a:r>
                      <a:r>
                        <a:rPr lang="ru-RU" dirty="0"/>
                        <a:t>0</a:t>
                      </a:r>
                    </a:p>
                  </a:txBody>
                  <a:tcPr anchor="ctr">
                    <a:lnL>
                      <a:noFill/>
                    </a:lnL>
                    <a:lnR>
                      <a:noFill/>
                    </a:lnR>
                    <a:lnT>
                      <a:noFill/>
                    </a:lnT>
                    <a:lnB>
                      <a:noFill/>
                    </a:lnB>
                    <a:solidFill>
                      <a:srgbClr val="E5F0F5"/>
                    </a:solidFill>
                  </a:tcPr>
                </a:tc>
                <a:extLst>
                  <a:ext uri="{0D108BD9-81ED-4DB2-BD59-A6C34878D82A}">
                    <a16:rowId xmlns:a16="http://schemas.microsoft.com/office/drawing/2014/main" val="10003"/>
                  </a:ext>
                </a:extLst>
              </a:tr>
              <a:tr h="0">
                <a:tc>
                  <a:txBody>
                    <a:bodyPr/>
                    <a:lstStyle/>
                    <a:p>
                      <a:pPr algn="l"/>
                      <a:r>
                        <a:rPr lang="en-US"/>
                        <a:t>Beam power (kW)</a:t>
                      </a:r>
                    </a:p>
                  </a:txBody>
                  <a:tcPr anchor="ctr">
                    <a:lnL>
                      <a:noFill/>
                    </a:lnL>
                    <a:lnR>
                      <a:noFill/>
                    </a:lnR>
                    <a:lnT>
                      <a:noFill/>
                    </a:lnT>
                    <a:lnB>
                      <a:noFill/>
                    </a:lnB>
                    <a:solidFill>
                      <a:srgbClr val="A3C9E5"/>
                    </a:solidFill>
                  </a:tcPr>
                </a:tc>
                <a:tc>
                  <a:txBody>
                    <a:bodyPr/>
                    <a:lstStyle/>
                    <a:p>
                      <a:pPr algn="ctr"/>
                      <a:r>
                        <a:rPr lang="ru-RU" dirty="0"/>
                        <a:t>1.5</a:t>
                      </a:r>
                    </a:p>
                  </a:txBody>
                  <a:tcPr anchor="ctr">
                    <a:lnL>
                      <a:noFill/>
                    </a:lnL>
                    <a:lnR>
                      <a:noFill/>
                    </a:lnR>
                    <a:lnT>
                      <a:noFill/>
                    </a:lnT>
                    <a:lnB>
                      <a:noFill/>
                    </a:lnB>
                    <a:solidFill>
                      <a:srgbClr val="A3C9E5"/>
                    </a:solidFill>
                  </a:tcPr>
                </a:tc>
                <a:extLst>
                  <a:ext uri="{0D108BD9-81ED-4DB2-BD59-A6C34878D82A}">
                    <a16:rowId xmlns:a16="http://schemas.microsoft.com/office/drawing/2014/main" val="10004"/>
                  </a:ext>
                </a:extLst>
              </a:tr>
              <a:tr h="0">
                <a:tc>
                  <a:txBody>
                    <a:bodyPr/>
                    <a:lstStyle/>
                    <a:p>
                      <a:pPr algn="l"/>
                      <a:r>
                        <a:rPr lang="en-US"/>
                        <a:t>Multiplication</a:t>
                      </a:r>
                    </a:p>
                  </a:txBody>
                  <a:tcPr anchor="ctr">
                    <a:lnL>
                      <a:noFill/>
                    </a:lnL>
                    <a:lnR>
                      <a:noFill/>
                    </a:lnR>
                    <a:lnT>
                      <a:noFill/>
                    </a:lnT>
                    <a:lnB>
                      <a:noFill/>
                    </a:lnB>
                    <a:solidFill>
                      <a:srgbClr val="E5F0F5"/>
                    </a:solidFill>
                  </a:tcPr>
                </a:tc>
                <a:tc>
                  <a:txBody>
                    <a:bodyPr/>
                    <a:lstStyle/>
                    <a:p>
                      <a:pPr algn="ctr"/>
                      <a:r>
                        <a:rPr lang="ru-RU"/>
                        <a:t>1</a:t>
                      </a:r>
                    </a:p>
                  </a:txBody>
                  <a:tcPr anchor="ctr">
                    <a:lnL>
                      <a:noFill/>
                    </a:lnL>
                    <a:lnR>
                      <a:noFill/>
                    </a:lnR>
                    <a:lnT>
                      <a:noFill/>
                    </a:lnT>
                    <a:lnB>
                      <a:noFill/>
                    </a:lnB>
                    <a:solidFill>
                      <a:srgbClr val="E5F0F5"/>
                    </a:solidFill>
                  </a:tcPr>
                </a:tc>
                <a:extLst>
                  <a:ext uri="{0D108BD9-81ED-4DB2-BD59-A6C34878D82A}">
                    <a16:rowId xmlns:a16="http://schemas.microsoft.com/office/drawing/2014/main" val="10005"/>
                  </a:ext>
                </a:extLst>
              </a:tr>
              <a:tr h="0">
                <a:tc>
                  <a:txBody>
                    <a:bodyPr/>
                    <a:lstStyle/>
                    <a:p>
                      <a:pPr algn="l"/>
                      <a:r>
                        <a:rPr lang="en-US"/>
                        <a:t>Neutron intensity (n/s)</a:t>
                      </a:r>
                    </a:p>
                  </a:txBody>
                  <a:tcPr anchor="ctr">
                    <a:lnL>
                      <a:noFill/>
                    </a:lnL>
                    <a:lnR>
                      <a:noFill/>
                    </a:lnR>
                    <a:lnT>
                      <a:noFill/>
                    </a:lnT>
                    <a:lnB>
                      <a:noFill/>
                    </a:lnB>
                    <a:solidFill>
                      <a:srgbClr val="A3C9E5"/>
                    </a:solidFill>
                  </a:tcPr>
                </a:tc>
                <a:tc>
                  <a:txBody>
                    <a:bodyPr/>
                    <a:lstStyle/>
                    <a:p>
                      <a:pPr algn="ctr"/>
                      <a:r>
                        <a:rPr lang="en-US" dirty="0"/>
                        <a:t>~3x</a:t>
                      </a:r>
                      <a:r>
                        <a:rPr lang="ru-RU" dirty="0"/>
                        <a:t>10</a:t>
                      </a:r>
                      <a:r>
                        <a:rPr lang="ru-RU" baseline="30000" dirty="0"/>
                        <a:t>11</a:t>
                      </a:r>
                      <a:endParaRPr lang="ru-RU" dirty="0"/>
                    </a:p>
                  </a:txBody>
                  <a:tcPr anchor="ctr">
                    <a:lnL>
                      <a:noFill/>
                    </a:lnL>
                    <a:lnR>
                      <a:noFill/>
                    </a:lnR>
                    <a:lnT>
                      <a:noFill/>
                    </a:lnT>
                    <a:lnB>
                      <a:noFill/>
                    </a:lnB>
                    <a:solidFill>
                      <a:srgbClr val="A3C9E5"/>
                    </a:solidFill>
                  </a:tcPr>
                </a:tc>
                <a:extLst>
                  <a:ext uri="{0D108BD9-81ED-4DB2-BD59-A6C34878D82A}">
                    <a16:rowId xmlns:a16="http://schemas.microsoft.com/office/drawing/2014/main" val="10006"/>
                  </a:ext>
                </a:extLst>
              </a:tr>
            </a:tbl>
          </a:graphicData>
        </a:graphic>
      </p:graphicFrame>
      <p:sp>
        <p:nvSpPr>
          <p:cNvPr id="8" name="TextBox 7">
            <a:extLst>
              <a:ext uri="{FF2B5EF4-FFF2-40B4-BE49-F238E27FC236}">
                <a16:creationId xmlns:a16="http://schemas.microsoft.com/office/drawing/2014/main" id="{15F7FBE6-9519-2FCE-1B1E-6F33E778C4CD}"/>
              </a:ext>
            </a:extLst>
          </p:cNvPr>
          <p:cNvSpPr txBox="1"/>
          <p:nvPr/>
        </p:nvSpPr>
        <p:spPr>
          <a:xfrm>
            <a:off x="4697335" y="6177948"/>
            <a:ext cx="2291781" cy="461665"/>
          </a:xfrm>
          <a:prstGeom prst="rect">
            <a:avLst/>
          </a:prstGeom>
          <a:solidFill>
            <a:schemeClr val="bg1">
              <a:alpha val="80000"/>
            </a:schemeClr>
          </a:solidFill>
        </p:spPr>
        <p:txBody>
          <a:bodyPr wrap="none" rtlCol="0">
            <a:spAutoFit/>
          </a:bodyPr>
          <a:lstStyle/>
          <a:p>
            <a:r>
              <a:rPr lang="en-US" sz="2400" b="1" dirty="0"/>
              <a:t>1200 hours/year</a:t>
            </a:r>
            <a:endParaRPr lang="ru-RU" sz="2400" b="1" dirty="0"/>
          </a:p>
        </p:txBody>
      </p:sp>
      <p:sp>
        <p:nvSpPr>
          <p:cNvPr id="9" name="TextBox 8">
            <a:extLst>
              <a:ext uri="{FF2B5EF4-FFF2-40B4-BE49-F238E27FC236}">
                <a16:creationId xmlns:a16="http://schemas.microsoft.com/office/drawing/2014/main" id="{30456021-AF72-AF08-3948-8DCA9A1A087E}"/>
              </a:ext>
            </a:extLst>
          </p:cNvPr>
          <p:cNvSpPr txBox="1"/>
          <p:nvPr/>
        </p:nvSpPr>
        <p:spPr>
          <a:xfrm>
            <a:off x="328977" y="2061992"/>
            <a:ext cx="7818227" cy="1477328"/>
          </a:xfrm>
          <a:prstGeom prst="rect">
            <a:avLst/>
          </a:prstGeom>
          <a:noFill/>
        </p:spPr>
        <p:txBody>
          <a:bodyPr wrap="square">
            <a:spAutoFit/>
          </a:bodyPr>
          <a:lstStyle/>
          <a:p>
            <a:r>
              <a:rPr lang="en-US" dirty="0"/>
              <a:t>The linear electron accelerator LUE-200 used as a driver for the intense resonance neutron source IREN. The accelerator is positioned vertically. It consists of a pulsed electron gun, an accelerating system, microwave power sources based on 10-cm klystrons with modulators, a focusing-beam transport system, a diagnostics system with a broadband magnetic spectrometer and a vacuum system.</a:t>
            </a:r>
            <a:endParaRPr lang="ru-RU" dirty="0"/>
          </a:p>
        </p:txBody>
      </p:sp>
      <p:sp>
        <p:nvSpPr>
          <p:cNvPr id="10" name="TextBox 9">
            <a:extLst>
              <a:ext uri="{FF2B5EF4-FFF2-40B4-BE49-F238E27FC236}">
                <a16:creationId xmlns:a16="http://schemas.microsoft.com/office/drawing/2014/main" id="{42FFF12A-B152-6ED2-82FD-716442EDA04C}"/>
              </a:ext>
            </a:extLst>
          </p:cNvPr>
          <p:cNvSpPr txBox="1"/>
          <p:nvPr/>
        </p:nvSpPr>
        <p:spPr>
          <a:xfrm>
            <a:off x="1945242" y="1654368"/>
            <a:ext cx="4607958" cy="369332"/>
          </a:xfrm>
          <a:prstGeom prst="rect">
            <a:avLst/>
          </a:prstGeom>
          <a:noFill/>
        </p:spPr>
        <p:txBody>
          <a:bodyPr wrap="square">
            <a:spAutoFit/>
          </a:bodyPr>
          <a:lstStyle/>
          <a:p>
            <a:r>
              <a:rPr lang="ru-RU" i="1" dirty="0">
                <a:solidFill>
                  <a:srgbClr val="0070C0"/>
                </a:solidFill>
              </a:rPr>
              <a:t>https://flnp.jinr.int/en-us/main/facilities/iren</a:t>
            </a:r>
          </a:p>
        </p:txBody>
      </p:sp>
    </p:spTree>
    <p:extLst>
      <p:ext uri="{BB962C8B-B14F-4D97-AF65-F5344CB8AC3E}">
        <p14:creationId xmlns:p14="http://schemas.microsoft.com/office/powerpoint/2010/main" val="2643035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fld id="{4956A6C3-94A9-4460-A508-5E45C9F4A928}" type="datetime1">
              <a:rPr lang="ru-RU" smtClean="0"/>
              <a:t>25.05.2025</a:t>
            </a:fld>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2</a:t>
            </a:fld>
            <a:endParaRPr lang="ru-RU"/>
          </a:p>
        </p:txBody>
      </p:sp>
      <p:sp>
        <p:nvSpPr>
          <p:cNvPr id="3" name="Prostokąt 30">
            <a:extLst>
              <a:ext uri="{FF2B5EF4-FFF2-40B4-BE49-F238E27FC236}">
                <a16:creationId xmlns:a16="http://schemas.microsoft.com/office/drawing/2014/main" id="{D9E4A39B-4555-D1FF-42DF-E6128D7E0995}"/>
              </a:ext>
            </a:extLst>
          </p:cNvPr>
          <p:cNvSpPr/>
          <p:nvPr/>
        </p:nvSpPr>
        <p:spPr>
          <a:xfrm>
            <a:off x="729416" y="2322375"/>
            <a:ext cx="5685933" cy="1750287"/>
          </a:xfrm>
          <a:prstGeom prst="rect">
            <a:avLst/>
          </a:prstGeom>
        </p:spPr>
        <p:txBody>
          <a:bodyPr wrap="square">
            <a:spAutoFit/>
          </a:bodyPr>
          <a:lstStyle/>
          <a:p>
            <a:pPr>
              <a:lnSpc>
                <a:spcPct val="200000"/>
              </a:lnSpc>
              <a:tabLst>
                <a:tab pos="180000" algn="l"/>
                <a:tab pos="360000" algn="l"/>
                <a:tab pos="540000" algn="l"/>
                <a:tab pos="720000" algn="l"/>
                <a:tab pos="900000" algn="l"/>
                <a:tab pos="1080000" algn="l"/>
                <a:tab pos="1260000" algn="l"/>
                <a:tab pos="1440000" algn="l"/>
                <a:tab pos="1620000" algn="l"/>
                <a:tab pos="1800000" algn="l"/>
                <a:tab pos="1980000" algn="l"/>
                <a:tab pos="2160000" algn="l"/>
                <a:tab pos="2340000" algn="l"/>
                <a:tab pos="2520000" algn="l"/>
                <a:tab pos="2700000" algn="l"/>
                <a:tab pos="2880000" algn="l"/>
                <a:tab pos="3060000" algn="l"/>
                <a:tab pos="3240000" algn="l"/>
                <a:tab pos="3420000" algn="l"/>
                <a:tab pos="3600000" algn="l"/>
                <a:tab pos="3780000" algn="l"/>
                <a:tab pos="3960000" algn="l"/>
                <a:tab pos="4140000" algn="l"/>
                <a:tab pos="4320000" algn="l"/>
                <a:tab pos="4500000" algn="l"/>
                <a:tab pos="4680000" algn="l"/>
                <a:tab pos="4860000" algn="l"/>
                <a:tab pos="5040000" algn="l"/>
                <a:tab pos="5220000" algn="l"/>
                <a:tab pos="5400000" algn="l"/>
                <a:tab pos="5580000" algn="l"/>
                <a:tab pos="5760000" algn="l"/>
              </a:tabLst>
            </a:pPr>
            <a:r>
              <a:rPr lang="en-US" sz="1400" dirty="0">
                <a:latin typeface="Times New Roman" pitchFamily="18" charset="0"/>
                <a:cs typeface="Times New Roman" pitchFamily="18" charset="0"/>
              </a:rPr>
              <a:t>Armenia				Cuba				Kazakhstan			  Slovakia</a:t>
            </a:r>
          </a:p>
          <a:p>
            <a:pPr>
              <a:lnSpc>
                <a:spcPct val="200000"/>
              </a:lnSpc>
              <a:tabLst>
                <a:tab pos="180000" algn="l"/>
                <a:tab pos="360000" algn="l"/>
                <a:tab pos="540000" algn="l"/>
                <a:tab pos="720000" algn="l"/>
                <a:tab pos="900000" algn="l"/>
                <a:tab pos="1080000" algn="l"/>
                <a:tab pos="1260000" algn="l"/>
                <a:tab pos="1440000" algn="l"/>
                <a:tab pos="1620000" algn="l"/>
                <a:tab pos="1800000" algn="l"/>
                <a:tab pos="1980000" algn="l"/>
                <a:tab pos="2160000" algn="l"/>
                <a:tab pos="2340000" algn="l"/>
                <a:tab pos="2520000" algn="l"/>
                <a:tab pos="2700000" algn="l"/>
                <a:tab pos="2880000" algn="l"/>
                <a:tab pos="3060000" algn="l"/>
                <a:tab pos="3240000" algn="l"/>
                <a:tab pos="3420000" algn="l"/>
                <a:tab pos="3600000" algn="l"/>
                <a:tab pos="3780000" algn="l"/>
                <a:tab pos="3960000" algn="l"/>
                <a:tab pos="4140000" algn="l"/>
                <a:tab pos="4320000" algn="l"/>
                <a:tab pos="4500000" algn="l"/>
                <a:tab pos="4680000" algn="l"/>
                <a:tab pos="4860000" algn="l"/>
                <a:tab pos="5040000" algn="l"/>
                <a:tab pos="5220000" algn="l"/>
                <a:tab pos="5400000" algn="l"/>
                <a:tab pos="5580000" algn="l"/>
                <a:tab pos="5760000" algn="l"/>
              </a:tabLst>
            </a:pPr>
            <a:r>
              <a:rPr lang="en-US" sz="1400" dirty="0">
                <a:latin typeface="Times New Roman" pitchFamily="18" charset="0"/>
                <a:cs typeface="Times New Roman" pitchFamily="18" charset="0"/>
              </a:rPr>
              <a:t>	Azerbaijan			DPRK				 Mongolia 			 Uzbekistan</a:t>
            </a:r>
          </a:p>
          <a:p>
            <a:pPr>
              <a:lnSpc>
                <a:spcPct val="200000"/>
              </a:lnSpc>
              <a:tabLst>
                <a:tab pos="180000" algn="l"/>
                <a:tab pos="360000" algn="l"/>
                <a:tab pos="540000" algn="l"/>
                <a:tab pos="720000" algn="l"/>
                <a:tab pos="900000" algn="l"/>
                <a:tab pos="1080000" algn="l"/>
                <a:tab pos="1260000" algn="l"/>
                <a:tab pos="1440000" algn="l"/>
                <a:tab pos="1620000" algn="l"/>
                <a:tab pos="1800000" algn="l"/>
                <a:tab pos="1980000" algn="l"/>
                <a:tab pos="2160000" algn="l"/>
                <a:tab pos="2340000" algn="l"/>
                <a:tab pos="2520000" algn="l"/>
                <a:tab pos="2700000" algn="l"/>
                <a:tab pos="2880000" algn="l"/>
                <a:tab pos="3060000" algn="l"/>
                <a:tab pos="3240000" algn="l"/>
                <a:tab pos="3420000" algn="l"/>
                <a:tab pos="3600000" algn="l"/>
                <a:tab pos="3780000" algn="l"/>
                <a:tab pos="3960000" algn="l"/>
                <a:tab pos="4140000" algn="l"/>
                <a:tab pos="4320000" algn="l"/>
                <a:tab pos="4500000" algn="l"/>
                <a:tab pos="4680000" algn="l"/>
                <a:tab pos="4860000" algn="l"/>
                <a:tab pos="5040000" algn="l"/>
                <a:tab pos="5220000" algn="l"/>
                <a:tab pos="5400000" algn="l"/>
                <a:tab pos="5580000" algn="l"/>
                <a:tab pos="5760000" algn="l"/>
              </a:tabLst>
            </a:pPr>
            <a:r>
              <a:rPr lang="en-US" sz="1400" dirty="0">
                <a:latin typeface="Times New Roman" pitchFamily="18" charset="0"/>
                <a:cs typeface="Times New Roman" pitchFamily="18" charset="0"/>
              </a:rPr>
              <a:t>		Belarus				Egypt				 Romania 			Vietnam		</a:t>
            </a:r>
          </a:p>
          <a:p>
            <a:pPr>
              <a:lnSpc>
                <a:spcPct val="200000"/>
              </a:lnSpc>
              <a:tabLst>
                <a:tab pos="180000" algn="l"/>
                <a:tab pos="360000" algn="l"/>
                <a:tab pos="540000" algn="l"/>
                <a:tab pos="720000" algn="l"/>
                <a:tab pos="900000" algn="l"/>
                <a:tab pos="1080000" algn="l"/>
                <a:tab pos="1260000" algn="l"/>
                <a:tab pos="1440000" algn="l"/>
                <a:tab pos="1620000" algn="l"/>
                <a:tab pos="1800000" algn="l"/>
                <a:tab pos="1980000" algn="l"/>
                <a:tab pos="2160000" algn="l"/>
                <a:tab pos="2340000" algn="l"/>
                <a:tab pos="2520000" algn="l"/>
                <a:tab pos="2700000" algn="l"/>
                <a:tab pos="2880000" algn="l"/>
                <a:tab pos="3060000" algn="l"/>
                <a:tab pos="3240000" algn="l"/>
                <a:tab pos="3420000" algn="l"/>
                <a:tab pos="3600000" algn="l"/>
                <a:tab pos="3780000" algn="l"/>
                <a:tab pos="3960000" algn="l"/>
                <a:tab pos="4140000" algn="l"/>
                <a:tab pos="4320000" algn="l"/>
                <a:tab pos="4500000" algn="l"/>
                <a:tab pos="4680000" algn="l"/>
                <a:tab pos="4860000" algn="l"/>
                <a:tab pos="5040000" algn="l"/>
                <a:tab pos="5220000" algn="l"/>
                <a:tab pos="5400000" algn="l"/>
                <a:tab pos="5580000" algn="l"/>
                <a:tab pos="5760000" algn="l"/>
              </a:tabLst>
            </a:pPr>
            <a:r>
              <a:rPr lang="en-US" sz="1400" dirty="0">
                <a:latin typeface="Times New Roman" pitchFamily="18" charset="0"/>
                <a:cs typeface="Times New Roman" pitchFamily="18" charset="0"/>
              </a:rPr>
              <a:t>			Bulgaria				Georgia			 Russia 					</a:t>
            </a:r>
            <a:endParaRPr lang="pl-PL" sz="1400" dirty="0">
              <a:latin typeface="Times New Roman" pitchFamily="18" charset="0"/>
              <a:cs typeface="Times New Roman" pitchFamily="18" charset="0"/>
            </a:endParaRPr>
          </a:p>
        </p:txBody>
      </p:sp>
      <p:pic>
        <p:nvPicPr>
          <p:cNvPr id="5" name="Picture 8">
            <a:extLst>
              <a:ext uri="{FF2B5EF4-FFF2-40B4-BE49-F238E27FC236}">
                <a16:creationId xmlns:a16="http://schemas.microsoft.com/office/drawing/2014/main" id="{452599C2-FD4C-D336-702C-7AB6C20023B5}"/>
              </a:ext>
            </a:extLst>
          </p:cNvPr>
          <p:cNvPicPr>
            <a:picLocks noChangeAspect="1" noChangeArrowheads="1"/>
          </p:cNvPicPr>
          <p:nvPr/>
        </p:nvPicPr>
        <p:blipFill>
          <a:blip r:embed="rId2" cstate="print"/>
          <a:srcRect t="5816" b="5240"/>
          <a:stretch>
            <a:fillRect/>
          </a:stretch>
        </p:blipFill>
        <p:spPr bwMode="auto">
          <a:xfrm>
            <a:off x="5654885" y="699798"/>
            <a:ext cx="6273875" cy="37748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Prostokąt 9">
            <a:extLst>
              <a:ext uri="{FF2B5EF4-FFF2-40B4-BE49-F238E27FC236}">
                <a16:creationId xmlns:a16="http://schemas.microsoft.com/office/drawing/2014/main" id="{50014A66-E29F-6187-2EF0-DC5EF6CC0C65}"/>
              </a:ext>
            </a:extLst>
          </p:cNvPr>
          <p:cNvSpPr/>
          <p:nvPr/>
        </p:nvSpPr>
        <p:spPr>
          <a:xfrm>
            <a:off x="457091" y="2069379"/>
            <a:ext cx="4572000" cy="369332"/>
          </a:xfrm>
          <a:prstGeom prst="rect">
            <a:avLst/>
          </a:prstGeom>
        </p:spPr>
        <p:txBody>
          <a:bodyPr>
            <a:spAutoFit/>
          </a:bodyPr>
          <a:lstStyle/>
          <a:p>
            <a:pPr lvl="0" algn="just"/>
            <a:r>
              <a:rPr lang="en-US" b="1" dirty="0">
                <a:solidFill>
                  <a:srgbClr val="0070C0"/>
                </a:solidFill>
                <a:latin typeface="Times New Roman" pitchFamily="18" charset="0"/>
                <a:cs typeface="Times New Roman" pitchFamily="18" charset="0"/>
              </a:rPr>
              <a:t>15 Member States</a:t>
            </a:r>
            <a:r>
              <a:rPr lang="pl-PL" b="1" dirty="0">
                <a:solidFill>
                  <a:srgbClr val="0070C0"/>
                </a:solidFill>
                <a:latin typeface="Times New Roman" pitchFamily="18" charset="0"/>
                <a:cs typeface="Times New Roman" pitchFamily="18" charset="0"/>
              </a:rPr>
              <a:t>:</a:t>
            </a:r>
            <a:r>
              <a:rPr lang="en-US" b="1" dirty="0">
                <a:solidFill>
                  <a:srgbClr val="0070C0"/>
                </a:solidFill>
                <a:latin typeface="Times New Roman" pitchFamily="18" charset="0"/>
                <a:cs typeface="Times New Roman" pitchFamily="18" charset="0"/>
              </a:rPr>
              <a:t> </a:t>
            </a:r>
            <a:endParaRPr lang="pl-PL" b="1" dirty="0">
              <a:solidFill>
                <a:srgbClr val="0070C0"/>
              </a:solidFill>
              <a:latin typeface="Times New Roman" pitchFamily="18" charset="0"/>
              <a:cs typeface="Times New Roman" pitchFamily="18" charset="0"/>
            </a:endParaRPr>
          </a:p>
        </p:txBody>
      </p:sp>
      <p:pic>
        <p:nvPicPr>
          <p:cNvPr id="7" name="Picture 3" descr="http://jinr.ru/flag/azerbaij.gif">
            <a:extLst>
              <a:ext uri="{FF2B5EF4-FFF2-40B4-BE49-F238E27FC236}">
                <a16:creationId xmlns:a16="http://schemas.microsoft.com/office/drawing/2014/main" id="{6703C82B-531F-49F7-C6C8-A4FF1399C217}"/>
              </a:ext>
            </a:extLst>
          </p:cNvPr>
          <p:cNvPicPr>
            <a:picLocks noChangeAspect="1" noChangeArrowheads="1"/>
          </p:cNvPicPr>
          <p:nvPr/>
        </p:nvPicPr>
        <p:blipFill>
          <a:blip r:embed="rId3" cstate="print"/>
          <a:srcRect/>
          <a:stretch>
            <a:fillRect/>
          </a:stretch>
        </p:blipFill>
        <p:spPr bwMode="auto">
          <a:xfrm>
            <a:off x="524527" y="2934697"/>
            <a:ext cx="381000" cy="257175"/>
          </a:xfrm>
          <a:prstGeom prst="rect">
            <a:avLst/>
          </a:prstGeom>
          <a:noFill/>
        </p:spPr>
      </p:pic>
      <p:pic>
        <p:nvPicPr>
          <p:cNvPr id="8" name="Picture 4" descr="http://jinr.ru/flag/belarus.gif">
            <a:extLst>
              <a:ext uri="{FF2B5EF4-FFF2-40B4-BE49-F238E27FC236}">
                <a16:creationId xmlns:a16="http://schemas.microsoft.com/office/drawing/2014/main" id="{62C84206-B572-0DB4-2557-11E803DCFE4F}"/>
              </a:ext>
            </a:extLst>
          </p:cNvPr>
          <p:cNvPicPr>
            <a:picLocks noChangeAspect="1" noChangeArrowheads="1"/>
          </p:cNvPicPr>
          <p:nvPr/>
        </p:nvPicPr>
        <p:blipFill>
          <a:blip r:embed="rId4" cstate="print"/>
          <a:srcRect/>
          <a:stretch>
            <a:fillRect/>
          </a:stretch>
        </p:blipFill>
        <p:spPr bwMode="auto">
          <a:xfrm>
            <a:off x="712448" y="3335516"/>
            <a:ext cx="381000" cy="257175"/>
          </a:xfrm>
          <a:prstGeom prst="rect">
            <a:avLst/>
          </a:prstGeom>
          <a:noFill/>
        </p:spPr>
      </p:pic>
      <p:pic>
        <p:nvPicPr>
          <p:cNvPr id="10" name="Picture 6" descr="http://jinr.ru/flag/cuba.gif">
            <a:extLst>
              <a:ext uri="{FF2B5EF4-FFF2-40B4-BE49-F238E27FC236}">
                <a16:creationId xmlns:a16="http://schemas.microsoft.com/office/drawing/2014/main" id="{43AFB0E9-CA62-55D9-3F80-B027422B03E1}"/>
              </a:ext>
            </a:extLst>
          </p:cNvPr>
          <p:cNvPicPr>
            <a:picLocks noChangeAspect="1" noChangeArrowheads="1"/>
          </p:cNvPicPr>
          <p:nvPr/>
        </p:nvPicPr>
        <p:blipFill>
          <a:blip r:embed="rId5" cstate="print"/>
          <a:srcRect/>
          <a:stretch>
            <a:fillRect/>
          </a:stretch>
        </p:blipFill>
        <p:spPr bwMode="auto">
          <a:xfrm>
            <a:off x="1590542" y="2529127"/>
            <a:ext cx="381000" cy="257175"/>
          </a:xfrm>
          <a:prstGeom prst="rect">
            <a:avLst/>
          </a:prstGeom>
          <a:noFill/>
        </p:spPr>
      </p:pic>
      <p:pic>
        <p:nvPicPr>
          <p:cNvPr id="11" name="Picture 8" descr="http://jinr.ru/flag/nkorea.gif">
            <a:extLst>
              <a:ext uri="{FF2B5EF4-FFF2-40B4-BE49-F238E27FC236}">
                <a16:creationId xmlns:a16="http://schemas.microsoft.com/office/drawing/2014/main" id="{87F6A3E0-C5F9-048E-5B0E-E92C00543A04}"/>
              </a:ext>
            </a:extLst>
          </p:cNvPr>
          <p:cNvPicPr>
            <a:picLocks noChangeAspect="1" noChangeArrowheads="1"/>
          </p:cNvPicPr>
          <p:nvPr/>
        </p:nvPicPr>
        <p:blipFill>
          <a:blip r:embed="rId6" cstate="print"/>
          <a:srcRect/>
          <a:stretch>
            <a:fillRect/>
          </a:stretch>
        </p:blipFill>
        <p:spPr bwMode="auto">
          <a:xfrm>
            <a:off x="1826021" y="2934696"/>
            <a:ext cx="381000" cy="257175"/>
          </a:xfrm>
          <a:prstGeom prst="rect">
            <a:avLst/>
          </a:prstGeom>
          <a:noFill/>
        </p:spPr>
      </p:pic>
      <p:pic>
        <p:nvPicPr>
          <p:cNvPr id="12" name="Picture 9" descr="http://jinr.ru/flag/georgia.gif">
            <a:extLst>
              <a:ext uri="{FF2B5EF4-FFF2-40B4-BE49-F238E27FC236}">
                <a16:creationId xmlns:a16="http://schemas.microsoft.com/office/drawing/2014/main" id="{2F539DC4-1190-CEE4-49B9-6087130B8A4A}"/>
              </a:ext>
            </a:extLst>
          </p:cNvPr>
          <p:cNvPicPr>
            <a:picLocks noChangeAspect="1" noChangeArrowheads="1"/>
          </p:cNvPicPr>
          <p:nvPr/>
        </p:nvPicPr>
        <p:blipFill>
          <a:blip r:embed="rId7" cstate="print"/>
          <a:srcRect/>
          <a:stretch>
            <a:fillRect/>
          </a:stretch>
        </p:blipFill>
        <p:spPr bwMode="auto">
          <a:xfrm>
            <a:off x="2163770" y="3736334"/>
            <a:ext cx="381000" cy="257175"/>
          </a:xfrm>
          <a:prstGeom prst="rect">
            <a:avLst/>
          </a:prstGeom>
          <a:noFill/>
        </p:spPr>
      </p:pic>
      <p:pic>
        <p:nvPicPr>
          <p:cNvPr id="14" name="Picture 10" descr="http://jinr.ru/flag/kazakh.gif">
            <a:extLst>
              <a:ext uri="{FF2B5EF4-FFF2-40B4-BE49-F238E27FC236}">
                <a16:creationId xmlns:a16="http://schemas.microsoft.com/office/drawing/2014/main" id="{098F1FC8-C0DB-BF03-E6FB-BD5F4F7F44C2}"/>
              </a:ext>
            </a:extLst>
          </p:cNvPr>
          <p:cNvPicPr>
            <a:picLocks noChangeAspect="1" noChangeArrowheads="1"/>
          </p:cNvPicPr>
          <p:nvPr/>
        </p:nvPicPr>
        <p:blipFill>
          <a:blip r:embed="rId8" cstate="print"/>
          <a:srcRect/>
          <a:stretch>
            <a:fillRect/>
          </a:stretch>
        </p:blipFill>
        <p:spPr bwMode="auto">
          <a:xfrm>
            <a:off x="2650294" y="2533877"/>
            <a:ext cx="381000" cy="257175"/>
          </a:xfrm>
          <a:prstGeom prst="rect">
            <a:avLst/>
          </a:prstGeom>
          <a:noFill/>
        </p:spPr>
      </p:pic>
      <p:pic>
        <p:nvPicPr>
          <p:cNvPr id="16" name="Picture 12" descr="http://jinr.ru/flag/mongolia.gif">
            <a:extLst>
              <a:ext uri="{FF2B5EF4-FFF2-40B4-BE49-F238E27FC236}">
                <a16:creationId xmlns:a16="http://schemas.microsoft.com/office/drawing/2014/main" id="{3D1DE116-B111-29BD-3803-67FBCD765483}"/>
              </a:ext>
            </a:extLst>
          </p:cNvPr>
          <p:cNvPicPr>
            <a:picLocks noChangeAspect="1" noChangeArrowheads="1"/>
          </p:cNvPicPr>
          <p:nvPr/>
        </p:nvPicPr>
        <p:blipFill>
          <a:blip r:embed="rId9" cstate="print"/>
          <a:srcRect/>
          <a:stretch>
            <a:fillRect/>
          </a:stretch>
        </p:blipFill>
        <p:spPr bwMode="auto">
          <a:xfrm>
            <a:off x="2846890" y="2897232"/>
            <a:ext cx="381000" cy="257175"/>
          </a:xfrm>
          <a:prstGeom prst="rect">
            <a:avLst/>
          </a:prstGeom>
          <a:noFill/>
        </p:spPr>
      </p:pic>
      <p:pic>
        <p:nvPicPr>
          <p:cNvPr id="17" name="Picture 14" descr="http://jinr.ru/flag/romania.gif">
            <a:extLst>
              <a:ext uri="{FF2B5EF4-FFF2-40B4-BE49-F238E27FC236}">
                <a16:creationId xmlns:a16="http://schemas.microsoft.com/office/drawing/2014/main" id="{C223FB38-F8E0-7888-1AD5-E6C2DEEF2CB6}"/>
              </a:ext>
            </a:extLst>
          </p:cNvPr>
          <p:cNvPicPr>
            <a:picLocks noChangeAspect="1" noChangeArrowheads="1"/>
          </p:cNvPicPr>
          <p:nvPr/>
        </p:nvPicPr>
        <p:blipFill>
          <a:blip r:embed="rId10" cstate="print"/>
          <a:srcRect/>
          <a:stretch>
            <a:fillRect/>
          </a:stretch>
        </p:blipFill>
        <p:spPr bwMode="auto">
          <a:xfrm>
            <a:off x="3083239" y="3333948"/>
            <a:ext cx="381000" cy="257175"/>
          </a:xfrm>
          <a:prstGeom prst="rect">
            <a:avLst/>
          </a:prstGeom>
          <a:noFill/>
        </p:spPr>
      </p:pic>
      <p:pic>
        <p:nvPicPr>
          <p:cNvPr id="18" name="Picture 15" descr="http://jinr.ru/flag/russia.gif">
            <a:extLst>
              <a:ext uri="{FF2B5EF4-FFF2-40B4-BE49-F238E27FC236}">
                <a16:creationId xmlns:a16="http://schemas.microsoft.com/office/drawing/2014/main" id="{61874F6F-BB2A-366B-3E38-F54776F1EC9C}"/>
              </a:ext>
            </a:extLst>
          </p:cNvPr>
          <p:cNvPicPr>
            <a:picLocks noChangeAspect="1" noChangeArrowheads="1"/>
          </p:cNvPicPr>
          <p:nvPr/>
        </p:nvPicPr>
        <p:blipFill>
          <a:blip r:embed="rId11" cstate="print"/>
          <a:srcRect/>
          <a:stretch>
            <a:fillRect/>
          </a:stretch>
        </p:blipFill>
        <p:spPr bwMode="auto">
          <a:xfrm>
            <a:off x="3311570" y="3729991"/>
            <a:ext cx="381000" cy="257175"/>
          </a:xfrm>
          <a:prstGeom prst="rect">
            <a:avLst/>
          </a:prstGeom>
          <a:noFill/>
        </p:spPr>
      </p:pic>
      <p:pic>
        <p:nvPicPr>
          <p:cNvPr id="19" name="Picture 16" descr="http://jinr.ru/flag/slovakia.gif">
            <a:extLst>
              <a:ext uri="{FF2B5EF4-FFF2-40B4-BE49-F238E27FC236}">
                <a16:creationId xmlns:a16="http://schemas.microsoft.com/office/drawing/2014/main" id="{1A954358-2F2D-FAE0-1CD8-3B1003C4286D}"/>
              </a:ext>
            </a:extLst>
          </p:cNvPr>
          <p:cNvPicPr>
            <a:picLocks noChangeAspect="1" noChangeArrowheads="1"/>
          </p:cNvPicPr>
          <p:nvPr/>
        </p:nvPicPr>
        <p:blipFill>
          <a:blip r:embed="rId12" cstate="print"/>
          <a:srcRect/>
          <a:stretch>
            <a:fillRect/>
          </a:stretch>
        </p:blipFill>
        <p:spPr bwMode="auto">
          <a:xfrm>
            <a:off x="4087048" y="2539384"/>
            <a:ext cx="381000" cy="257175"/>
          </a:xfrm>
          <a:prstGeom prst="rect">
            <a:avLst/>
          </a:prstGeom>
          <a:noFill/>
        </p:spPr>
      </p:pic>
      <p:pic>
        <p:nvPicPr>
          <p:cNvPr id="20" name="Picture 18" descr="http://jinr.ru/flag/uzbeki.gif">
            <a:extLst>
              <a:ext uri="{FF2B5EF4-FFF2-40B4-BE49-F238E27FC236}">
                <a16:creationId xmlns:a16="http://schemas.microsoft.com/office/drawing/2014/main" id="{697896E5-A8C7-466F-3845-22EAF98C325A}"/>
              </a:ext>
            </a:extLst>
          </p:cNvPr>
          <p:cNvPicPr>
            <a:picLocks noChangeAspect="1" noChangeArrowheads="1"/>
          </p:cNvPicPr>
          <p:nvPr/>
        </p:nvPicPr>
        <p:blipFill>
          <a:blip r:embed="rId13" cstate="print"/>
          <a:srcRect/>
          <a:stretch>
            <a:fillRect/>
          </a:stretch>
        </p:blipFill>
        <p:spPr bwMode="auto">
          <a:xfrm>
            <a:off x="4207870" y="2897232"/>
            <a:ext cx="381000" cy="257175"/>
          </a:xfrm>
          <a:prstGeom prst="rect">
            <a:avLst/>
          </a:prstGeom>
          <a:noFill/>
        </p:spPr>
      </p:pic>
      <p:pic>
        <p:nvPicPr>
          <p:cNvPr id="21" name="Picture 19" descr="http://jinr.ru/flag/vietnam.gif">
            <a:extLst>
              <a:ext uri="{FF2B5EF4-FFF2-40B4-BE49-F238E27FC236}">
                <a16:creationId xmlns:a16="http://schemas.microsoft.com/office/drawing/2014/main" id="{7B6B885E-E3B7-E841-B787-A6B3E3C0E80C}"/>
              </a:ext>
            </a:extLst>
          </p:cNvPr>
          <p:cNvPicPr>
            <a:picLocks noChangeAspect="1" noChangeArrowheads="1"/>
          </p:cNvPicPr>
          <p:nvPr/>
        </p:nvPicPr>
        <p:blipFill>
          <a:blip r:embed="rId14" cstate="print"/>
          <a:srcRect/>
          <a:stretch>
            <a:fillRect/>
          </a:stretch>
        </p:blipFill>
        <p:spPr bwMode="auto">
          <a:xfrm>
            <a:off x="4292728" y="3333947"/>
            <a:ext cx="381000" cy="257175"/>
          </a:xfrm>
          <a:prstGeom prst="rect">
            <a:avLst/>
          </a:prstGeom>
          <a:noFill/>
        </p:spPr>
      </p:pic>
      <p:pic>
        <p:nvPicPr>
          <p:cNvPr id="22" name="Picture 22" descr="http://jinr.ru/flag/armenia.gif">
            <a:extLst>
              <a:ext uri="{FF2B5EF4-FFF2-40B4-BE49-F238E27FC236}">
                <a16:creationId xmlns:a16="http://schemas.microsoft.com/office/drawing/2014/main" id="{7CF3211C-1D39-BD71-BDF4-0A6E0ADB3002}"/>
              </a:ext>
            </a:extLst>
          </p:cNvPr>
          <p:cNvPicPr>
            <a:picLocks noChangeAspect="1" noChangeArrowheads="1"/>
          </p:cNvPicPr>
          <p:nvPr/>
        </p:nvPicPr>
        <p:blipFill>
          <a:blip r:embed="rId15" cstate="print"/>
          <a:srcRect/>
          <a:stretch>
            <a:fillRect/>
          </a:stretch>
        </p:blipFill>
        <p:spPr bwMode="auto">
          <a:xfrm>
            <a:off x="334027" y="2533878"/>
            <a:ext cx="381000" cy="257175"/>
          </a:xfrm>
          <a:prstGeom prst="rect">
            <a:avLst/>
          </a:prstGeom>
          <a:noFill/>
        </p:spPr>
      </p:pic>
      <p:sp>
        <p:nvSpPr>
          <p:cNvPr id="23" name="TextBox 12">
            <a:extLst>
              <a:ext uri="{FF2B5EF4-FFF2-40B4-BE49-F238E27FC236}">
                <a16:creationId xmlns:a16="http://schemas.microsoft.com/office/drawing/2014/main" id="{7D46C774-6163-B5D0-C679-43DB2091DBBD}"/>
              </a:ext>
            </a:extLst>
          </p:cNvPr>
          <p:cNvSpPr txBox="1"/>
          <p:nvPr/>
        </p:nvSpPr>
        <p:spPr>
          <a:xfrm>
            <a:off x="225826" y="4403736"/>
            <a:ext cx="5200864" cy="307777"/>
          </a:xfrm>
          <a:prstGeom prst="rect">
            <a:avLst/>
          </a:prstGeom>
          <a:noFill/>
        </p:spPr>
        <p:txBody>
          <a:bodyPr wrap="square" rtlCol="0">
            <a:spAutoFit/>
          </a:bodyPr>
          <a:lstStyle/>
          <a:p>
            <a:pPr algn="r"/>
            <a:r>
              <a:rPr lang="en-US" sz="1400" dirty="0">
                <a:ln w="6350">
                  <a:noFill/>
                </a:ln>
                <a:latin typeface="Arial"/>
              </a:rPr>
              <a:t>Germany, Hungary, Italy, Serbia, </a:t>
            </a:r>
            <a:r>
              <a:rPr lang="pl-PL" sz="1400" dirty="0">
                <a:ln w="6350">
                  <a:noFill/>
                </a:ln>
                <a:latin typeface="Arial"/>
              </a:rPr>
              <a:t>T</a:t>
            </a:r>
            <a:r>
              <a:rPr lang="en-US" sz="1400" dirty="0">
                <a:ln w="6350">
                  <a:noFill/>
                </a:ln>
                <a:latin typeface="Arial"/>
              </a:rPr>
              <a:t>he Republic of South Africa</a:t>
            </a:r>
            <a:endParaRPr lang="ru-RU" sz="1400" dirty="0"/>
          </a:p>
        </p:txBody>
      </p:sp>
      <p:sp>
        <p:nvSpPr>
          <p:cNvPr id="24" name="Prostokąt 48">
            <a:extLst>
              <a:ext uri="{FF2B5EF4-FFF2-40B4-BE49-F238E27FC236}">
                <a16:creationId xmlns:a16="http://schemas.microsoft.com/office/drawing/2014/main" id="{B8F06168-0197-0859-A19E-EC72FB02D937}"/>
              </a:ext>
            </a:extLst>
          </p:cNvPr>
          <p:cNvSpPr/>
          <p:nvPr/>
        </p:nvSpPr>
        <p:spPr>
          <a:xfrm>
            <a:off x="395134" y="4067124"/>
            <a:ext cx="2178802" cy="369332"/>
          </a:xfrm>
          <a:prstGeom prst="rect">
            <a:avLst/>
          </a:prstGeom>
        </p:spPr>
        <p:txBody>
          <a:bodyPr wrap="none">
            <a:spAutoFit/>
          </a:bodyPr>
          <a:lstStyle/>
          <a:p>
            <a:pPr algn="r"/>
            <a:r>
              <a:rPr lang="pl-PL" b="1" dirty="0">
                <a:solidFill>
                  <a:srgbClr val="0070C0"/>
                </a:solidFill>
                <a:latin typeface="Times New Roman" pitchFamily="18" charset="0"/>
                <a:cs typeface="Times New Roman" pitchFamily="18" charset="0"/>
              </a:rPr>
              <a:t>Associate Members</a:t>
            </a:r>
            <a:r>
              <a:rPr lang="ru-RU" b="1" dirty="0">
                <a:solidFill>
                  <a:srgbClr val="0070C0"/>
                </a:solidFill>
                <a:latin typeface="Times New Roman" pitchFamily="18" charset="0"/>
                <a:cs typeface="Times New Roman" pitchFamily="18" charset="0"/>
              </a:rPr>
              <a:t>:</a:t>
            </a:r>
            <a:endParaRPr lang="pl-PL" b="1" dirty="0">
              <a:solidFill>
                <a:srgbClr val="0070C0"/>
              </a:solidFill>
              <a:latin typeface="Times New Roman" pitchFamily="18" charset="0"/>
              <a:cs typeface="Times New Roman" pitchFamily="18" charset="0"/>
            </a:endParaRPr>
          </a:p>
        </p:txBody>
      </p:sp>
      <p:sp>
        <p:nvSpPr>
          <p:cNvPr id="25" name="Заголовок 1">
            <a:extLst>
              <a:ext uri="{FF2B5EF4-FFF2-40B4-BE49-F238E27FC236}">
                <a16:creationId xmlns:a16="http://schemas.microsoft.com/office/drawing/2014/main" id="{2964B86D-0E3E-758A-FACB-37D3D9F6F894}"/>
              </a:ext>
            </a:extLst>
          </p:cNvPr>
          <p:cNvSpPr txBox="1">
            <a:spLocks/>
          </p:cNvSpPr>
          <p:nvPr/>
        </p:nvSpPr>
        <p:spPr>
          <a:xfrm>
            <a:off x="1524000" y="4725144"/>
            <a:ext cx="9144000" cy="908720"/>
          </a:xfrm>
          <a:prstGeom prst="rect">
            <a:avLst/>
          </a:prstGeom>
        </p:spPr>
        <p:txBody>
          <a:bodyPr>
            <a:normAutofit fontScale="97500"/>
          </a:bodyPr>
          <a:lstStyle/>
          <a:p>
            <a:pPr algn="ctr" eaLnBrk="1" fontAlgn="auto" hangingPunct="1">
              <a:spcAft>
                <a:spcPts val="0"/>
              </a:spcAft>
              <a:defRPr/>
            </a:pPr>
            <a:r>
              <a:rPr lang="en-US" b="1" dirty="0">
                <a:solidFill>
                  <a:srgbClr val="0070C0"/>
                </a:solidFill>
                <a:latin typeface="Times New Roman" pitchFamily="18" charset="0"/>
                <a:cs typeface="Times New Roman" pitchFamily="18" charset="0"/>
              </a:rPr>
              <a:t>JINR comprises </a:t>
            </a:r>
            <a:r>
              <a:rPr lang="en-US" b="1" dirty="0">
                <a:latin typeface="Times New Roman" pitchFamily="18" charset="0"/>
                <a:cs typeface="Times New Roman" pitchFamily="18" charset="0"/>
              </a:rPr>
              <a:t>7 Laboratories</a:t>
            </a:r>
            <a:r>
              <a:rPr lang="en-US" b="1" dirty="0">
                <a:solidFill>
                  <a:srgbClr val="0070C0"/>
                </a:solidFill>
                <a:latin typeface="Times New Roman" pitchFamily="18" charset="0"/>
                <a:cs typeface="Times New Roman" pitchFamily="18" charset="0"/>
              </a:rPr>
              <a:t>, each being</a:t>
            </a:r>
            <a:r>
              <a:rPr lang="pl-PL" b="1" dirty="0">
                <a:solidFill>
                  <a:srgbClr val="0070C0"/>
                </a:solidFill>
                <a:latin typeface="Times New Roman" pitchFamily="18" charset="0"/>
                <a:cs typeface="Times New Roman" pitchFamily="18" charset="0"/>
              </a:rPr>
              <a:t> </a:t>
            </a:r>
            <a:r>
              <a:rPr lang="en-US" b="1" dirty="0">
                <a:solidFill>
                  <a:srgbClr val="0070C0"/>
                </a:solidFill>
                <a:latin typeface="Times New Roman" pitchFamily="18" charset="0"/>
                <a:cs typeface="Times New Roman" pitchFamily="18" charset="0"/>
              </a:rPr>
              <a:t>comparable with a large institute in the scale and scope of investigations performed</a:t>
            </a:r>
            <a:endParaRPr lang="ru-RU" b="1" dirty="0">
              <a:solidFill>
                <a:srgbClr val="0070C0"/>
              </a:solidFill>
              <a:latin typeface="Times New Roman" pitchFamily="18" charset="0"/>
              <a:cs typeface="Times New Roman" pitchFamily="18" charset="0"/>
            </a:endParaRPr>
          </a:p>
        </p:txBody>
      </p:sp>
      <p:pic>
        <p:nvPicPr>
          <p:cNvPr id="26" name="Picture 1" descr="C:\Users\Вадим\Desktop\port2-07.jpg">
            <a:extLst>
              <a:ext uri="{FF2B5EF4-FFF2-40B4-BE49-F238E27FC236}">
                <a16:creationId xmlns:a16="http://schemas.microsoft.com/office/drawing/2014/main" id="{497B69EF-B212-4B32-C78B-2C5D01DAC7EB}"/>
              </a:ext>
            </a:extLst>
          </p:cNvPr>
          <p:cNvPicPr>
            <a:picLocks noChangeAspect="1" noChangeArrowheads="1"/>
          </p:cNvPicPr>
          <p:nvPr/>
        </p:nvPicPr>
        <p:blipFill>
          <a:blip r:embed="rId16" cstate="print"/>
          <a:srcRect/>
          <a:stretch>
            <a:fillRect/>
          </a:stretch>
        </p:blipFill>
        <p:spPr bwMode="auto">
          <a:xfrm>
            <a:off x="9264352" y="5661249"/>
            <a:ext cx="1152128" cy="592102"/>
          </a:xfrm>
          <a:prstGeom prst="rect">
            <a:avLst/>
          </a:prstGeom>
          <a:noFill/>
        </p:spPr>
      </p:pic>
      <p:pic>
        <p:nvPicPr>
          <p:cNvPr id="27" name="Picture 2" descr="C:\Users\Вадим\Desktop\IMG_5909.JPG">
            <a:extLst>
              <a:ext uri="{FF2B5EF4-FFF2-40B4-BE49-F238E27FC236}">
                <a16:creationId xmlns:a16="http://schemas.microsoft.com/office/drawing/2014/main" id="{05874E4F-5F9B-A964-CCC4-90E6BC128D59}"/>
              </a:ext>
            </a:extLst>
          </p:cNvPr>
          <p:cNvPicPr>
            <a:picLocks noChangeAspect="1" noChangeArrowheads="1"/>
          </p:cNvPicPr>
          <p:nvPr/>
        </p:nvPicPr>
        <p:blipFill>
          <a:blip r:embed="rId17" cstate="print"/>
          <a:srcRect l="14036" r="17543" b="36842"/>
          <a:stretch>
            <a:fillRect/>
          </a:stretch>
        </p:blipFill>
        <p:spPr bwMode="auto">
          <a:xfrm>
            <a:off x="3719736" y="5695743"/>
            <a:ext cx="936094" cy="576064"/>
          </a:xfrm>
          <a:prstGeom prst="rect">
            <a:avLst/>
          </a:prstGeom>
          <a:noFill/>
        </p:spPr>
      </p:pic>
      <p:pic>
        <p:nvPicPr>
          <p:cNvPr id="28" name="Picture 3" descr="C:\Users\Вадим\Desktop\2009.06.15 ЛРБ корпус.jpg">
            <a:extLst>
              <a:ext uri="{FF2B5EF4-FFF2-40B4-BE49-F238E27FC236}">
                <a16:creationId xmlns:a16="http://schemas.microsoft.com/office/drawing/2014/main" id="{A1C2D480-3985-10F0-FA67-4C919AF62537}"/>
              </a:ext>
            </a:extLst>
          </p:cNvPr>
          <p:cNvPicPr>
            <a:picLocks noChangeAspect="1" noChangeArrowheads="1"/>
          </p:cNvPicPr>
          <p:nvPr/>
        </p:nvPicPr>
        <p:blipFill>
          <a:blip r:embed="rId18" cstate="print"/>
          <a:srcRect l="30987" t="28906" b="10156"/>
          <a:stretch>
            <a:fillRect/>
          </a:stretch>
        </p:blipFill>
        <p:spPr bwMode="auto">
          <a:xfrm>
            <a:off x="8040217" y="5661249"/>
            <a:ext cx="1037197" cy="610559"/>
          </a:xfrm>
          <a:prstGeom prst="rect">
            <a:avLst/>
          </a:prstGeom>
          <a:noFill/>
        </p:spPr>
      </p:pic>
      <p:pic>
        <p:nvPicPr>
          <p:cNvPr id="29" name="Picture 4" descr="C:\Users\Вадим\Desktop\IMG_2369.JPG">
            <a:extLst>
              <a:ext uri="{FF2B5EF4-FFF2-40B4-BE49-F238E27FC236}">
                <a16:creationId xmlns:a16="http://schemas.microsoft.com/office/drawing/2014/main" id="{DAC851E5-9B3D-3808-84CE-9A44A2B57DBC}"/>
              </a:ext>
            </a:extLst>
          </p:cNvPr>
          <p:cNvPicPr>
            <a:picLocks noChangeAspect="1" noChangeArrowheads="1"/>
          </p:cNvPicPr>
          <p:nvPr/>
        </p:nvPicPr>
        <p:blipFill>
          <a:blip r:embed="rId19" cstate="print"/>
          <a:srcRect l="20312" t="7470" r="12500" b="15445"/>
          <a:stretch>
            <a:fillRect/>
          </a:stretch>
        </p:blipFill>
        <p:spPr bwMode="auto">
          <a:xfrm>
            <a:off x="2639616" y="5695743"/>
            <a:ext cx="864096" cy="582762"/>
          </a:xfrm>
          <a:prstGeom prst="rect">
            <a:avLst/>
          </a:prstGeom>
          <a:noFill/>
        </p:spPr>
      </p:pic>
      <p:pic>
        <p:nvPicPr>
          <p:cNvPr id="30" name="Picture 5" descr="C:\Users\Вадим\Desktop\_MG_2232.jpg">
            <a:extLst>
              <a:ext uri="{FF2B5EF4-FFF2-40B4-BE49-F238E27FC236}">
                <a16:creationId xmlns:a16="http://schemas.microsoft.com/office/drawing/2014/main" id="{84F3F85E-1951-C10C-0408-E72AF681EF4D}"/>
              </a:ext>
            </a:extLst>
          </p:cNvPr>
          <p:cNvPicPr>
            <a:picLocks noChangeAspect="1" noChangeArrowheads="1"/>
          </p:cNvPicPr>
          <p:nvPr/>
        </p:nvPicPr>
        <p:blipFill>
          <a:blip r:embed="rId20" cstate="print"/>
          <a:srcRect l="10770" r="22456" b="16196"/>
          <a:stretch>
            <a:fillRect/>
          </a:stretch>
        </p:blipFill>
        <p:spPr bwMode="auto">
          <a:xfrm>
            <a:off x="7204229" y="5661249"/>
            <a:ext cx="726322" cy="607711"/>
          </a:xfrm>
          <a:prstGeom prst="rect">
            <a:avLst/>
          </a:prstGeom>
          <a:noFill/>
        </p:spPr>
      </p:pic>
      <p:pic>
        <p:nvPicPr>
          <p:cNvPr id="31" name="Picture 7" descr="C:\Users\Вадим\Desktop\IMG_5889o.jpg">
            <a:extLst>
              <a:ext uri="{FF2B5EF4-FFF2-40B4-BE49-F238E27FC236}">
                <a16:creationId xmlns:a16="http://schemas.microsoft.com/office/drawing/2014/main" id="{00DE7726-E751-45E6-9374-7AD369F80C96}"/>
              </a:ext>
            </a:extLst>
          </p:cNvPr>
          <p:cNvPicPr>
            <a:picLocks noChangeAspect="1" noChangeArrowheads="1"/>
          </p:cNvPicPr>
          <p:nvPr/>
        </p:nvPicPr>
        <p:blipFill>
          <a:blip r:embed="rId21" cstate="print"/>
          <a:srcRect l="17187" r="21875" b="23353"/>
          <a:stretch>
            <a:fillRect/>
          </a:stretch>
        </p:blipFill>
        <p:spPr bwMode="auto">
          <a:xfrm>
            <a:off x="1631504" y="5695743"/>
            <a:ext cx="792088" cy="554988"/>
          </a:xfrm>
          <a:prstGeom prst="rect">
            <a:avLst/>
          </a:prstGeom>
          <a:noFill/>
        </p:spPr>
      </p:pic>
      <p:sp>
        <p:nvSpPr>
          <p:cNvPr id="32" name="Прямоугольник 19">
            <a:extLst>
              <a:ext uri="{FF2B5EF4-FFF2-40B4-BE49-F238E27FC236}">
                <a16:creationId xmlns:a16="http://schemas.microsoft.com/office/drawing/2014/main" id="{742938AE-1A7B-2E9D-4ED7-F29BD2D3925D}"/>
              </a:ext>
            </a:extLst>
          </p:cNvPr>
          <p:cNvSpPr/>
          <p:nvPr/>
        </p:nvSpPr>
        <p:spPr>
          <a:xfrm>
            <a:off x="4079777" y="6519446"/>
            <a:ext cx="3797835" cy="338554"/>
          </a:xfrm>
          <a:prstGeom prst="rect">
            <a:avLst/>
          </a:prstGeom>
          <a:solidFill>
            <a:schemeClr val="bg1"/>
          </a:solidFill>
        </p:spPr>
        <p:txBody>
          <a:bodyPr wrap="none">
            <a:spAutoFit/>
          </a:bodyPr>
          <a:lstStyle/>
          <a:p>
            <a:pPr algn="r"/>
            <a:r>
              <a:rPr lang="en-US" sz="1600" b="1" dirty="0">
                <a:solidFill>
                  <a:srgbClr val="FF0000"/>
                </a:solidFill>
                <a:cs typeface="Arial" pitchFamily="34" charset="0"/>
              </a:rPr>
              <a:t>Frank Laboratory of Neutron Physics</a:t>
            </a:r>
            <a:endParaRPr lang="ru-RU" sz="1600" b="1" dirty="0">
              <a:solidFill>
                <a:srgbClr val="FF0000"/>
              </a:solidFill>
              <a:cs typeface="Arial" pitchFamily="34" charset="0"/>
            </a:endParaRPr>
          </a:p>
        </p:txBody>
      </p:sp>
      <p:pic>
        <p:nvPicPr>
          <p:cNvPr id="33" name="Picture 6" descr="C:\Users\Вадим\Desktop\P1120087.JPG">
            <a:extLst>
              <a:ext uri="{FF2B5EF4-FFF2-40B4-BE49-F238E27FC236}">
                <a16:creationId xmlns:a16="http://schemas.microsoft.com/office/drawing/2014/main" id="{77A640DB-74CE-5515-7767-8AA80797821D}"/>
              </a:ext>
            </a:extLst>
          </p:cNvPr>
          <p:cNvPicPr>
            <a:picLocks noChangeAspect="1" noChangeArrowheads="1"/>
          </p:cNvPicPr>
          <p:nvPr/>
        </p:nvPicPr>
        <p:blipFill>
          <a:blip r:embed="rId22" cstate="print"/>
          <a:srcRect t="21904" r="12500" b="14881"/>
          <a:stretch>
            <a:fillRect/>
          </a:stretch>
        </p:blipFill>
        <p:spPr bwMode="auto">
          <a:xfrm>
            <a:off x="5159896" y="5589240"/>
            <a:ext cx="1735394" cy="836712"/>
          </a:xfrm>
          <a:prstGeom prst="rect">
            <a:avLst/>
          </a:prstGeom>
          <a:noFill/>
          <a:ln w="38100">
            <a:solidFill>
              <a:srgbClr val="FF0000"/>
            </a:solidFill>
          </a:ln>
        </p:spPr>
      </p:pic>
      <p:sp>
        <p:nvSpPr>
          <p:cNvPr id="34" name="Text Box 10">
            <a:extLst>
              <a:ext uri="{FF2B5EF4-FFF2-40B4-BE49-F238E27FC236}">
                <a16:creationId xmlns:a16="http://schemas.microsoft.com/office/drawing/2014/main" id="{EEFEC686-BCA2-51E1-165D-9E73B5F08518}"/>
              </a:ext>
            </a:extLst>
          </p:cNvPr>
          <p:cNvSpPr txBox="1">
            <a:spLocks noChangeArrowheads="1"/>
          </p:cNvSpPr>
          <p:nvPr/>
        </p:nvSpPr>
        <p:spPr bwMode="auto">
          <a:xfrm>
            <a:off x="9132168" y="6534835"/>
            <a:ext cx="3059832" cy="323165"/>
          </a:xfrm>
          <a:prstGeom prst="rect">
            <a:avLst/>
          </a:prstGeom>
          <a:noFill/>
          <a:ln w="9525">
            <a:noFill/>
            <a:miter lim="800000"/>
            <a:headEnd/>
            <a:tailEnd/>
          </a:ln>
        </p:spPr>
        <p:txBody>
          <a:bodyPr wrap="square" anchor="b" anchorCtr="0">
            <a:spAutoFit/>
          </a:bodyPr>
          <a:lstStyle/>
          <a:p>
            <a:pPr algn="r"/>
            <a:r>
              <a:rPr lang="en-US" sz="1500" i="1" dirty="0">
                <a:solidFill>
                  <a:srgbClr val="7030A0"/>
                </a:solidFill>
                <a:ea typeface="Times New Roman" panose="02020603050405020304" pitchFamily="18" charset="0"/>
                <a:cs typeface="Arial" pitchFamily="34" charset="0"/>
              </a:rPr>
              <a:t>prepared by Dr. D. </a:t>
            </a:r>
            <a:r>
              <a:rPr lang="en-US" sz="1500" i="1" dirty="0" err="1">
                <a:solidFill>
                  <a:srgbClr val="7030A0"/>
                </a:solidFill>
                <a:ea typeface="Times New Roman" panose="02020603050405020304" pitchFamily="18" charset="0"/>
                <a:cs typeface="Arial" pitchFamily="34" charset="0"/>
              </a:rPr>
              <a:t>Chudoba</a:t>
            </a:r>
            <a:endParaRPr lang="en-US" sz="1500" i="1" dirty="0">
              <a:solidFill>
                <a:srgbClr val="7030A0"/>
              </a:solidFill>
              <a:ea typeface="Times New Roman" panose="02020603050405020304" pitchFamily="18" charset="0"/>
              <a:cs typeface="Arial" pitchFamily="34" charset="0"/>
            </a:endParaRPr>
          </a:p>
        </p:txBody>
      </p:sp>
      <p:pic>
        <p:nvPicPr>
          <p:cNvPr id="35" name="Picture 2" descr="Výsledok vyhľadávania obrázkov pre dopyt Арабская Республика Египет">
            <a:extLst>
              <a:ext uri="{FF2B5EF4-FFF2-40B4-BE49-F238E27FC236}">
                <a16:creationId xmlns:a16="http://schemas.microsoft.com/office/drawing/2014/main" id="{54E1566E-F9FA-EE61-5C2C-12BEAB330F5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71543" y="3335019"/>
            <a:ext cx="384457" cy="2556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AE40C2E-8C3C-E245-5F1D-A47D2A52E5B2}"/>
              </a:ext>
            </a:extLst>
          </p:cNvPr>
          <p:cNvSpPr txBox="1"/>
          <p:nvPr/>
        </p:nvSpPr>
        <p:spPr>
          <a:xfrm>
            <a:off x="138822" y="782318"/>
            <a:ext cx="6406944" cy="1292662"/>
          </a:xfrm>
          <a:prstGeom prst="rect">
            <a:avLst/>
          </a:prstGeom>
          <a:noFill/>
        </p:spPr>
        <p:txBody>
          <a:bodyPr wrap="square">
            <a:spAutoFit/>
          </a:bodyPr>
          <a:lstStyle/>
          <a:p>
            <a:r>
              <a:rPr kumimoji="0" lang="en-US" sz="3000" b="0" i="0" u="none" strike="noStrike" kern="1200" cap="none" spc="0" normalizeH="0" baseline="0" noProof="0" dirty="0">
                <a:ln>
                  <a:noFill/>
                </a:ln>
                <a:solidFill>
                  <a:srgbClr val="223E7E"/>
                </a:solidFill>
                <a:effectLst>
                  <a:outerShdw blurRad="38100" dist="38100" dir="2700000" algn="tl">
                    <a:srgbClr val="000000">
                      <a:alpha val="43137"/>
                    </a:srgbClr>
                  </a:outerShdw>
                </a:effectLst>
                <a:uLnTx/>
                <a:uFillTx/>
                <a:latin typeface="Calibri"/>
                <a:ea typeface="+mj-ea"/>
                <a:cs typeface="+mj-cs"/>
              </a:rPr>
              <a:t>The Joint Institute for Nuclear Research</a:t>
            </a:r>
            <a:br>
              <a:rPr kumimoji="0" lang="pl-PL" sz="3000" b="0" i="0" u="none" strike="noStrike" kern="1200" cap="none" spc="0" normalizeH="0" baseline="0" noProof="0" dirty="0">
                <a:ln>
                  <a:noFill/>
                </a:ln>
                <a:solidFill>
                  <a:srgbClr val="223E7E"/>
                </a:solidFill>
                <a:effectLst>
                  <a:outerShdw blurRad="38100" dist="38100" dir="2700000" algn="tl">
                    <a:srgbClr val="000000">
                      <a:alpha val="43137"/>
                    </a:srgbClr>
                  </a:outerShdw>
                </a:effectLst>
                <a:uLnTx/>
                <a:uFillTx/>
                <a:latin typeface="Calibri"/>
                <a:ea typeface="+mj-ea"/>
                <a:cs typeface="+mj-cs"/>
              </a:rPr>
            </a:br>
            <a:r>
              <a:rPr kumimoji="0" lang="en-US" sz="2400" b="0" i="0" u="none" strike="noStrike" kern="1200" cap="none" spc="0" normalizeH="0" baseline="0" noProof="0" dirty="0">
                <a:ln>
                  <a:noFill/>
                </a:ln>
                <a:solidFill>
                  <a:srgbClr val="223E7E"/>
                </a:solidFill>
                <a:effectLst>
                  <a:outerShdw blurRad="38100" dist="38100" dir="2700000" algn="tl">
                    <a:srgbClr val="000000">
                      <a:alpha val="43137"/>
                    </a:srgbClr>
                  </a:outerShdw>
                </a:effectLst>
                <a:uLnTx/>
                <a:uFillTx/>
                <a:latin typeface="Calibri"/>
                <a:ea typeface="+mj-ea"/>
                <a:cs typeface="+mj-cs"/>
              </a:rPr>
              <a:t>an international intergovernmental</a:t>
            </a:r>
            <a:br>
              <a:rPr kumimoji="0" lang="en-US" sz="2400" b="0" i="0" u="none" strike="noStrike" kern="1200" cap="none" spc="0" normalizeH="0" baseline="0" noProof="0" dirty="0">
                <a:ln>
                  <a:noFill/>
                </a:ln>
                <a:solidFill>
                  <a:srgbClr val="223E7E"/>
                </a:solidFill>
                <a:effectLst>
                  <a:outerShdw blurRad="38100" dist="38100" dir="2700000" algn="tl">
                    <a:srgbClr val="000000">
                      <a:alpha val="43137"/>
                    </a:srgbClr>
                  </a:outerShdw>
                </a:effectLst>
                <a:uLnTx/>
                <a:uFillTx/>
                <a:latin typeface="Calibri"/>
                <a:ea typeface="+mj-ea"/>
                <a:cs typeface="+mj-cs"/>
              </a:rPr>
            </a:br>
            <a:r>
              <a:rPr kumimoji="0" lang="en-US" sz="2400" b="0" i="0" u="none" strike="noStrike" kern="1200" cap="none" spc="0" normalizeH="0" baseline="0" noProof="0" dirty="0">
                <a:ln>
                  <a:noFill/>
                </a:ln>
                <a:solidFill>
                  <a:srgbClr val="223E7E"/>
                </a:solidFill>
                <a:effectLst>
                  <a:outerShdw blurRad="38100" dist="38100" dir="2700000" algn="tl">
                    <a:srgbClr val="000000">
                      <a:alpha val="43137"/>
                    </a:srgbClr>
                  </a:outerShdw>
                </a:effectLst>
                <a:uLnTx/>
                <a:uFillTx/>
                <a:latin typeface="Calibri"/>
                <a:ea typeface="+mj-ea"/>
                <a:cs typeface="+mj-cs"/>
              </a:rPr>
              <a:t>organization</a:t>
            </a:r>
            <a:endParaRPr lang="en-US" dirty="0"/>
          </a:p>
        </p:txBody>
      </p:sp>
      <p:pic>
        <p:nvPicPr>
          <p:cNvPr id="36" name="Рисунок 35">
            <a:extLst>
              <a:ext uri="{FF2B5EF4-FFF2-40B4-BE49-F238E27FC236}">
                <a16:creationId xmlns:a16="http://schemas.microsoft.com/office/drawing/2014/main" id="{B2937941-B549-9CF9-EC5D-6611088B703D}"/>
              </a:ext>
            </a:extLst>
          </p:cNvPr>
          <p:cNvPicPr>
            <a:picLocks noChangeAspect="1"/>
          </p:cNvPicPr>
          <p:nvPr/>
        </p:nvPicPr>
        <p:blipFill>
          <a:blip r:embed="rId24"/>
          <a:stretch>
            <a:fillRect/>
          </a:stretch>
        </p:blipFill>
        <p:spPr>
          <a:xfrm>
            <a:off x="882918" y="3756452"/>
            <a:ext cx="432000" cy="270001"/>
          </a:xfrm>
          <a:prstGeom prst="rect">
            <a:avLst/>
          </a:prstGeom>
        </p:spPr>
      </p:pic>
    </p:spTree>
    <p:extLst>
      <p:ext uri="{BB962C8B-B14F-4D97-AF65-F5344CB8AC3E}">
        <p14:creationId xmlns:p14="http://schemas.microsoft.com/office/powerpoint/2010/main" val="217189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9448800" y="6596000"/>
            <a:ext cx="2743200" cy="365125"/>
          </a:xfrm>
        </p:spPr>
        <p:txBody>
          <a:bodyPr/>
          <a:lstStyle/>
          <a:p>
            <a:fld id="{A8EBAC1C-CC7F-4E88-9759-5217FD4A440E}" type="slidenum">
              <a:rPr lang="ru-RU" smtClean="0"/>
              <a:t>20</a:t>
            </a:fld>
            <a:endParaRPr lang="ru-RU"/>
          </a:p>
        </p:txBody>
      </p:sp>
      <p:pic>
        <p:nvPicPr>
          <p:cNvPr id="8" name="Picture 2">
            <a:extLst>
              <a:ext uri="{FF2B5EF4-FFF2-40B4-BE49-F238E27FC236}">
                <a16:creationId xmlns:a16="http://schemas.microsoft.com/office/drawing/2014/main" id="{67D5BF5B-A391-1C74-CA63-AD1B371E66C9}"/>
              </a:ext>
            </a:extLst>
          </p:cNvPr>
          <p:cNvPicPr>
            <a:picLocks noChangeAspect="1" noChangeArrowheads="1"/>
          </p:cNvPicPr>
          <p:nvPr/>
        </p:nvPicPr>
        <p:blipFill>
          <a:blip r:embed="rId3" cstate="print"/>
          <a:srcRect/>
          <a:stretch>
            <a:fillRect/>
          </a:stretch>
        </p:blipFill>
        <p:spPr bwMode="auto">
          <a:xfrm>
            <a:off x="80329" y="1448192"/>
            <a:ext cx="4753352" cy="2848050"/>
          </a:xfrm>
          <a:prstGeom prst="rect">
            <a:avLst/>
          </a:prstGeom>
          <a:noFill/>
          <a:ln w="9525">
            <a:noFill/>
            <a:miter lim="800000"/>
            <a:headEnd/>
            <a:tailEnd/>
          </a:ln>
          <a:effectLst/>
        </p:spPr>
      </p:pic>
      <p:sp>
        <p:nvSpPr>
          <p:cNvPr id="9" name="Прямоугольник 8">
            <a:extLst>
              <a:ext uri="{FF2B5EF4-FFF2-40B4-BE49-F238E27FC236}">
                <a16:creationId xmlns:a16="http://schemas.microsoft.com/office/drawing/2014/main" id="{F8891579-E858-9B23-1792-D0EA960859BF}"/>
              </a:ext>
            </a:extLst>
          </p:cNvPr>
          <p:cNvSpPr/>
          <p:nvPr/>
        </p:nvSpPr>
        <p:spPr>
          <a:xfrm>
            <a:off x="1570612" y="759923"/>
            <a:ext cx="9249788" cy="461665"/>
          </a:xfrm>
          <a:prstGeom prst="rect">
            <a:avLst/>
          </a:prstGeom>
        </p:spPr>
        <p:txBody>
          <a:bodyPr wrap="square">
            <a:spAutoFit/>
          </a:bodyPr>
          <a:lstStyle/>
          <a:p>
            <a:pPr marL="0" lvl="1" algn="ctr"/>
            <a:r>
              <a:rPr lang="en-US" sz="2400" b="1" dirty="0">
                <a:solidFill>
                  <a:srgbClr val="4472C4"/>
                </a:solidFill>
              </a:rPr>
              <a:t>D-T generator for tagged neutron technique (TANGRA Project)</a:t>
            </a:r>
          </a:p>
        </p:txBody>
      </p:sp>
      <p:pic>
        <p:nvPicPr>
          <p:cNvPr id="3" name="Picture 14">
            <a:extLst>
              <a:ext uri="{FF2B5EF4-FFF2-40B4-BE49-F238E27FC236}">
                <a16:creationId xmlns:a16="http://schemas.microsoft.com/office/drawing/2014/main" id="{7B54FE95-26DC-87D1-53EA-19FC1463364C}"/>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08694" y="1373551"/>
            <a:ext cx="1823412" cy="1768157"/>
          </a:xfrm>
          <a:prstGeom prst="rect">
            <a:avLst/>
          </a:prstGeom>
          <a:noFill/>
          <a:ln>
            <a:noFill/>
          </a:ln>
        </p:spPr>
      </p:pic>
      <p:pic>
        <p:nvPicPr>
          <p:cNvPr id="4" name="Picture 2">
            <a:extLst>
              <a:ext uri="{FF2B5EF4-FFF2-40B4-BE49-F238E27FC236}">
                <a16:creationId xmlns:a16="http://schemas.microsoft.com/office/drawing/2014/main" id="{13495F54-B9E3-7B32-662E-CAAE6F19E08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437234" y="3069129"/>
            <a:ext cx="2754766" cy="17068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E:\home\dimitar\RAID\Grant\РНФ2023-Копач\Pic\text6713-9.png">
            <a:extLst>
              <a:ext uri="{FF2B5EF4-FFF2-40B4-BE49-F238E27FC236}">
                <a16:creationId xmlns:a16="http://schemas.microsoft.com/office/drawing/2014/main" id="{14F6E359-A5D2-E70E-8B7B-CDCCB97B0A7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2965" y="1310210"/>
            <a:ext cx="4571808" cy="312039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B5DB7F13-29D4-E765-4B6D-B98F12E7C82E}"/>
              </a:ext>
            </a:extLst>
          </p:cNvPr>
          <p:cNvSpPr/>
          <p:nvPr/>
        </p:nvSpPr>
        <p:spPr>
          <a:xfrm>
            <a:off x="4772275" y="4425366"/>
            <a:ext cx="4664959" cy="1200329"/>
          </a:xfrm>
          <a:prstGeom prst="rect">
            <a:avLst/>
          </a:prstGeom>
        </p:spPr>
        <p:txBody>
          <a:bodyPr wrap="square">
            <a:spAutoFit/>
          </a:bodyPr>
          <a:lstStyle/>
          <a:p>
            <a:r>
              <a:rPr lang="en-US" dirty="0">
                <a:cs typeface="Times New Roman" panose="02020603050405020304" pitchFamily="18" charset="0"/>
              </a:rPr>
              <a:t>In 2024 γ-ray emission cross sections for light elements was measured: B, C, N, O, F, Na, Mg, Al, Si, P, S, Cl, K, Ca, Ti, V, Cr, Mn, Fe, Co, Ni, Cu, Zn, Sn.</a:t>
            </a:r>
          </a:p>
        </p:txBody>
      </p:sp>
      <p:pic>
        <p:nvPicPr>
          <p:cNvPr id="7" name="Picture 1">
            <a:extLst>
              <a:ext uri="{FF2B5EF4-FFF2-40B4-BE49-F238E27FC236}">
                <a16:creationId xmlns:a16="http://schemas.microsoft.com/office/drawing/2014/main" id="{7E7CE06B-9F4E-8556-5DE9-1D5A24B79D4E}"/>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32403" y="4809748"/>
            <a:ext cx="2844349" cy="1890143"/>
          </a:xfrm>
          <a:prstGeom prst="rect">
            <a:avLst/>
          </a:prstGeom>
          <a:noFill/>
          <a:ln>
            <a:noFill/>
          </a:ln>
        </p:spPr>
      </p:pic>
      <p:sp>
        <p:nvSpPr>
          <p:cNvPr id="11" name="TextBox 10">
            <a:extLst>
              <a:ext uri="{FF2B5EF4-FFF2-40B4-BE49-F238E27FC236}">
                <a16:creationId xmlns:a16="http://schemas.microsoft.com/office/drawing/2014/main" id="{91C0110D-5393-969A-0526-57311451A2CD}"/>
              </a:ext>
            </a:extLst>
          </p:cNvPr>
          <p:cNvSpPr txBox="1"/>
          <p:nvPr/>
        </p:nvSpPr>
        <p:spPr>
          <a:xfrm>
            <a:off x="4724996" y="5754819"/>
            <a:ext cx="4664959" cy="923330"/>
          </a:xfrm>
          <a:prstGeom prst="rect">
            <a:avLst/>
          </a:prstGeom>
          <a:noFill/>
        </p:spPr>
        <p:txBody>
          <a:bodyPr wrap="square">
            <a:spAutoFit/>
          </a:bodyPr>
          <a:lstStyle/>
          <a:p>
            <a:pPr fontAlgn="base">
              <a:spcBef>
                <a:spcPct val="0"/>
              </a:spcBef>
              <a:spcAft>
                <a:spcPct val="0"/>
              </a:spcAft>
            </a:pPr>
            <a:r>
              <a:rPr lang="en-US" sz="1800" spc="50" dirty="0">
                <a:ln w="0"/>
                <a:solidFill>
                  <a:srgbClr val="000000"/>
                </a:solidFill>
                <a:effectLst>
                  <a:innerShdw blurRad="63500" dist="50800" dir="13500000">
                    <a:srgbClr val="000000">
                      <a:alpha val="50000"/>
                    </a:srgbClr>
                  </a:innerShdw>
                </a:effectLst>
              </a:rPr>
              <a:t>Gamma-spectra and angular distributions of gamma </a:t>
            </a:r>
            <a:r>
              <a:rPr lang="en-US" sz="1800" spc="50" dirty="0">
                <a:ln w="0"/>
                <a:effectLst>
                  <a:innerShdw blurRad="63500" dist="50800" dir="13500000">
                    <a:srgbClr val="000000">
                      <a:alpha val="50000"/>
                    </a:srgbClr>
                  </a:innerShdw>
                </a:effectLst>
              </a:rPr>
              <a:t>ray have been </a:t>
            </a:r>
            <a:r>
              <a:rPr lang="en-US" sz="1800" spc="50" dirty="0">
                <a:ln w="0"/>
                <a:solidFill>
                  <a:srgbClr val="000000"/>
                </a:solidFill>
                <a:effectLst>
                  <a:innerShdw blurRad="63500" dist="50800" dir="13500000">
                    <a:srgbClr val="000000">
                      <a:alpha val="50000"/>
                    </a:srgbClr>
                  </a:innerShdw>
                </a:effectLst>
              </a:rPr>
              <a:t>measured in inelastic neutron scattering reactions for 20 nuclei.</a:t>
            </a:r>
          </a:p>
        </p:txBody>
      </p:sp>
      <p:sp>
        <p:nvSpPr>
          <p:cNvPr id="16" name="TextBox 15">
            <a:extLst>
              <a:ext uri="{FF2B5EF4-FFF2-40B4-BE49-F238E27FC236}">
                <a16:creationId xmlns:a16="http://schemas.microsoft.com/office/drawing/2014/main" id="{12157A13-7BF9-31D5-9963-DD355E09CE78}"/>
              </a:ext>
            </a:extLst>
          </p:cNvPr>
          <p:cNvSpPr txBox="1"/>
          <p:nvPr/>
        </p:nvSpPr>
        <p:spPr>
          <a:xfrm>
            <a:off x="97845" y="1140415"/>
            <a:ext cx="4767581" cy="307777"/>
          </a:xfrm>
          <a:prstGeom prst="rect">
            <a:avLst/>
          </a:prstGeom>
          <a:noFill/>
        </p:spPr>
        <p:txBody>
          <a:bodyPr wrap="square">
            <a:spAutoFit/>
          </a:bodyPr>
          <a:lstStyle/>
          <a:p>
            <a:r>
              <a:rPr lang="en-US" sz="1400" b="1" i="1" dirty="0">
                <a:solidFill>
                  <a:srgbClr val="00B0F0"/>
                </a:solidFill>
              </a:rPr>
              <a:t>https://flnp.jinr.int/en-us/main/facilities/tangra-project-en</a:t>
            </a:r>
            <a:endParaRPr lang="ru-RU" sz="1400" b="1" i="1" dirty="0">
              <a:solidFill>
                <a:srgbClr val="00B0F0"/>
              </a:solidFill>
            </a:endParaRPr>
          </a:p>
        </p:txBody>
      </p:sp>
      <p:graphicFrame>
        <p:nvGraphicFramePr>
          <p:cNvPr id="27" name="Таблица 26">
            <a:extLst>
              <a:ext uri="{FF2B5EF4-FFF2-40B4-BE49-F238E27FC236}">
                <a16:creationId xmlns:a16="http://schemas.microsoft.com/office/drawing/2014/main" id="{80F8A8DD-C091-CB3F-4201-0306326D130F}"/>
              </a:ext>
            </a:extLst>
          </p:cNvPr>
          <p:cNvGraphicFramePr>
            <a:graphicFrameLocks noGrp="1"/>
          </p:cNvGraphicFramePr>
          <p:nvPr>
            <p:extLst>
              <p:ext uri="{D42A27DB-BD31-4B8C-83A1-F6EECF244321}">
                <p14:modId xmlns:p14="http://schemas.microsoft.com/office/powerpoint/2010/main" val="308621410"/>
              </p:ext>
            </p:extLst>
          </p:nvPr>
        </p:nvGraphicFramePr>
        <p:xfrm>
          <a:off x="822692" y="4696505"/>
          <a:ext cx="3794105" cy="2042160"/>
        </p:xfrm>
        <a:graphic>
          <a:graphicData uri="http://schemas.openxmlformats.org/drawingml/2006/table">
            <a:tbl>
              <a:tblPr firstRow="1" bandRow="1">
                <a:tableStyleId>{5C22544A-7EE6-4342-B048-85BDC9FD1C3A}</a:tableStyleId>
              </a:tblPr>
              <a:tblGrid>
                <a:gridCol w="3794105">
                  <a:extLst>
                    <a:ext uri="{9D8B030D-6E8A-4147-A177-3AD203B41FA5}">
                      <a16:colId xmlns:a16="http://schemas.microsoft.com/office/drawing/2014/main" val="1284749628"/>
                    </a:ext>
                  </a:extLst>
                </a:gridCol>
              </a:tblGrid>
              <a:tr h="3548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yield up to 10</a:t>
                      </a:r>
                      <a:r>
                        <a:rPr lang="en-US" sz="1800" baseline="30000" dirty="0"/>
                        <a:t>8 </a:t>
                      </a:r>
                      <a:r>
                        <a:rPr lang="en-US" sz="1800" dirty="0"/>
                        <a:t>c</a:t>
                      </a:r>
                      <a:r>
                        <a:rPr lang="en-US" sz="1800" baseline="30000" dirty="0"/>
                        <a:t>-1</a:t>
                      </a:r>
                    </a:p>
                  </a:txBody>
                  <a:tcPr/>
                </a:tc>
                <a:extLst>
                  <a:ext uri="{0D108BD9-81ED-4DB2-BD59-A6C34878D82A}">
                    <a16:rowId xmlns:a16="http://schemas.microsoft.com/office/drawing/2014/main" val="3541153839"/>
                  </a:ext>
                </a:extLst>
              </a:tr>
              <a:tr h="325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Set of </a:t>
                      </a:r>
                      <a:r>
                        <a:rPr lang="en-US" sz="1600" dirty="0" err="1"/>
                        <a:t>NaI</a:t>
                      </a:r>
                      <a:r>
                        <a:rPr lang="en-US" sz="1600" dirty="0"/>
                        <a:t>(Tl) detectors</a:t>
                      </a:r>
                    </a:p>
                  </a:txBody>
                  <a:tcPr/>
                </a:tc>
                <a:extLst>
                  <a:ext uri="{0D108BD9-81ED-4DB2-BD59-A6C34878D82A}">
                    <a16:rowId xmlns:a16="http://schemas.microsoft.com/office/drawing/2014/main" val="105929565"/>
                  </a:ext>
                </a:extLst>
              </a:tr>
              <a:tr h="325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Set of BGO detectors</a:t>
                      </a:r>
                    </a:p>
                  </a:txBody>
                  <a:tcPr/>
                </a:tc>
                <a:extLst>
                  <a:ext uri="{0D108BD9-81ED-4DB2-BD59-A6C34878D82A}">
                    <a16:rowId xmlns:a16="http://schemas.microsoft.com/office/drawing/2014/main" val="3303763723"/>
                  </a:ext>
                </a:extLst>
              </a:tr>
              <a:tr h="325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Set of LaBr detectors</a:t>
                      </a:r>
                      <a:endParaRPr lang="ru-RU" sz="1600" dirty="0"/>
                    </a:p>
                  </a:txBody>
                  <a:tcPr/>
                </a:tc>
                <a:extLst>
                  <a:ext uri="{0D108BD9-81ED-4DB2-BD59-A6C34878D82A}">
                    <a16:rowId xmlns:a16="http://schemas.microsoft.com/office/drawing/2014/main" val="135559490"/>
                  </a:ext>
                </a:extLst>
              </a:tr>
              <a:tr h="325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Set of detectors based on different plastics</a:t>
                      </a:r>
                      <a:endParaRPr lang="ru-RU" sz="1600" dirty="0"/>
                    </a:p>
                  </a:txBody>
                  <a:tcPr/>
                </a:tc>
                <a:extLst>
                  <a:ext uri="{0D108BD9-81ED-4DB2-BD59-A6C34878D82A}">
                    <a16:rowId xmlns:a16="http://schemas.microsoft.com/office/drawing/2014/main" val="2031847784"/>
                  </a:ext>
                </a:extLst>
              </a:tr>
              <a:tr h="325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t>HPGe</a:t>
                      </a:r>
                      <a:r>
                        <a:rPr lang="en-US" sz="1600" dirty="0"/>
                        <a:t> detector</a:t>
                      </a:r>
                      <a:endParaRPr lang="ru-RU" sz="1600" dirty="0"/>
                    </a:p>
                  </a:txBody>
                  <a:tcPr/>
                </a:tc>
                <a:extLst>
                  <a:ext uri="{0D108BD9-81ED-4DB2-BD59-A6C34878D82A}">
                    <a16:rowId xmlns:a16="http://schemas.microsoft.com/office/drawing/2014/main" val="3378439851"/>
                  </a:ext>
                </a:extLst>
              </a:tr>
            </a:tbl>
          </a:graphicData>
        </a:graphic>
      </p:graphicFrame>
      <p:pic>
        <p:nvPicPr>
          <p:cNvPr id="28" name="Рисунок 27" descr="Изображение выглядит как внутренний, оборудование, стол, сидит&#10;&#10;Автоматически созданное описание">
            <a:extLst>
              <a:ext uri="{FF2B5EF4-FFF2-40B4-BE49-F238E27FC236}">
                <a16:creationId xmlns:a16="http://schemas.microsoft.com/office/drawing/2014/main" id="{A6BB0442-4FC8-97B7-E627-35DD5BEBB6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9641" y="3157470"/>
            <a:ext cx="1398243" cy="1510422"/>
          </a:xfrm>
          <a:prstGeom prst="rect">
            <a:avLst/>
          </a:prstGeom>
        </p:spPr>
      </p:pic>
    </p:spTree>
    <p:extLst>
      <p:ext uri="{BB962C8B-B14F-4D97-AF65-F5344CB8AC3E}">
        <p14:creationId xmlns:p14="http://schemas.microsoft.com/office/powerpoint/2010/main" val="13661593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11804698" y="6492875"/>
            <a:ext cx="387302" cy="365125"/>
          </a:xfrm>
        </p:spPr>
        <p:txBody>
          <a:bodyPr/>
          <a:lstStyle/>
          <a:p>
            <a:fld id="{A8EBAC1C-CC7F-4E88-9759-5217FD4A440E}" type="slidenum">
              <a:rPr lang="ru-RU" smtClean="0"/>
              <a:t>21</a:t>
            </a:fld>
            <a:endParaRPr lang="ru-RU" dirty="0"/>
          </a:p>
        </p:txBody>
      </p:sp>
      <p:sp>
        <p:nvSpPr>
          <p:cNvPr id="3" name="TextBox 2">
            <a:extLst>
              <a:ext uri="{FF2B5EF4-FFF2-40B4-BE49-F238E27FC236}">
                <a16:creationId xmlns:a16="http://schemas.microsoft.com/office/drawing/2014/main" id="{06D53B6D-D171-3C76-5F55-24B25D21A147}"/>
              </a:ext>
            </a:extLst>
          </p:cNvPr>
          <p:cNvSpPr txBox="1"/>
          <p:nvPr/>
        </p:nvSpPr>
        <p:spPr>
          <a:xfrm>
            <a:off x="322972" y="892384"/>
            <a:ext cx="776495" cy="461665"/>
          </a:xfrm>
          <a:prstGeom prst="rect">
            <a:avLst/>
          </a:prstGeom>
          <a:noFill/>
        </p:spPr>
        <p:txBody>
          <a:bodyPr wrap="none" rtlCol="0">
            <a:spAutoFit/>
          </a:bodyPr>
          <a:lstStyle/>
          <a:p>
            <a:pPr algn="ctr">
              <a:defRPr/>
            </a:pPr>
            <a:r>
              <a:rPr lang="en-US" sz="2400" b="1" dirty="0">
                <a:solidFill>
                  <a:srgbClr val="4472C4"/>
                </a:solidFill>
              </a:rPr>
              <a:t>EG-5</a:t>
            </a:r>
          </a:p>
        </p:txBody>
      </p:sp>
      <p:pic>
        <p:nvPicPr>
          <p:cNvPr id="4" name="Picture 2">
            <a:extLst>
              <a:ext uri="{FF2B5EF4-FFF2-40B4-BE49-F238E27FC236}">
                <a16:creationId xmlns:a16="http://schemas.microsoft.com/office/drawing/2014/main" id="{50673493-0D30-20B2-0D4A-BC9FBA291105}"/>
              </a:ext>
            </a:extLst>
          </p:cNvPr>
          <p:cNvPicPr>
            <a:picLocks noChangeAspect="1" noChangeArrowheads="1"/>
          </p:cNvPicPr>
          <p:nvPr/>
        </p:nvPicPr>
        <p:blipFill>
          <a:blip r:embed="rId2" cstate="print"/>
          <a:srcRect/>
          <a:stretch>
            <a:fillRect/>
          </a:stretch>
        </p:blipFill>
        <p:spPr bwMode="auto">
          <a:xfrm>
            <a:off x="229205" y="1883801"/>
            <a:ext cx="2876300" cy="4507923"/>
          </a:xfrm>
          <a:prstGeom prst="rect">
            <a:avLst/>
          </a:prstGeom>
          <a:noFill/>
          <a:ln w="9525">
            <a:noFill/>
            <a:miter lim="800000"/>
            <a:headEnd/>
            <a:tailEnd/>
          </a:ln>
          <a:effectLst/>
        </p:spPr>
      </p:pic>
      <p:sp>
        <p:nvSpPr>
          <p:cNvPr id="6" name="Прямоугольник 5">
            <a:extLst>
              <a:ext uri="{FF2B5EF4-FFF2-40B4-BE49-F238E27FC236}">
                <a16:creationId xmlns:a16="http://schemas.microsoft.com/office/drawing/2014/main" id="{2A0D0318-AD49-E1F4-D3BA-9FE60D64C581}"/>
              </a:ext>
            </a:extLst>
          </p:cNvPr>
          <p:cNvSpPr/>
          <p:nvPr/>
        </p:nvSpPr>
        <p:spPr>
          <a:xfrm>
            <a:off x="133546" y="1281742"/>
            <a:ext cx="7800421" cy="400110"/>
          </a:xfrm>
          <a:prstGeom prst="rect">
            <a:avLst/>
          </a:prstGeom>
          <a:noFill/>
        </p:spPr>
        <p:txBody>
          <a:bodyPr wrap="square">
            <a:spAutoFit/>
          </a:bodyPr>
          <a:lstStyle/>
          <a:p>
            <a:r>
              <a:rPr lang="en-US" sz="2000" b="1" dirty="0"/>
              <a:t>Electrostatic Van de Graaff accelerator, was built in 1965. </a:t>
            </a:r>
          </a:p>
        </p:txBody>
      </p:sp>
      <p:sp>
        <p:nvSpPr>
          <p:cNvPr id="8" name="TextBox 7">
            <a:extLst>
              <a:ext uri="{FF2B5EF4-FFF2-40B4-BE49-F238E27FC236}">
                <a16:creationId xmlns:a16="http://schemas.microsoft.com/office/drawing/2014/main" id="{FC15A294-BE32-AED0-FF86-4B511F0AAFCF}"/>
              </a:ext>
            </a:extLst>
          </p:cNvPr>
          <p:cNvSpPr txBox="1"/>
          <p:nvPr/>
        </p:nvSpPr>
        <p:spPr>
          <a:xfrm>
            <a:off x="5704034" y="4535980"/>
            <a:ext cx="2136290" cy="461665"/>
          </a:xfrm>
          <a:prstGeom prst="rect">
            <a:avLst/>
          </a:prstGeom>
          <a:noFill/>
        </p:spPr>
        <p:txBody>
          <a:bodyPr wrap="none" rtlCol="0">
            <a:spAutoFit/>
          </a:bodyPr>
          <a:lstStyle/>
          <a:p>
            <a:r>
              <a:rPr lang="en-US" sz="2400" b="1" dirty="0"/>
              <a:t>600 hours/year</a:t>
            </a:r>
            <a:endParaRPr lang="ru-RU" sz="2400" b="1" dirty="0"/>
          </a:p>
        </p:txBody>
      </p:sp>
      <p:sp>
        <p:nvSpPr>
          <p:cNvPr id="9" name="TextBox 8">
            <a:extLst>
              <a:ext uri="{FF2B5EF4-FFF2-40B4-BE49-F238E27FC236}">
                <a16:creationId xmlns:a16="http://schemas.microsoft.com/office/drawing/2014/main" id="{B6EB609E-AC5E-6116-EC6C-9DF788DEF953}"/>
              </a:ext>
            </a:extLst>
          </p:cNvPr>
          <p:cNvSpPr txBox="1"/>
          <p:nvPr/>
        </p:nvSpPr>
        <p:spPr>
          <a:xfrm>
            <a:off x="3466264" y="1689419"/>
            <a:ext cx="4386132" cy="369332"/>
          </a:xfrm>
          <a:prstGeom prst="rect">
            <a:avLst/>
          </a:prstGeom>
          <a:noFill/>
        </p:spPr>
        <p:txBody>
          <a:bodyPr wrap="square">
            <a:spAutoFit/>
          </a:bodyPr>
          <a:lstStyle/>
          <a:p>
            <a:r>
              <a:rPr lang="ru-RU" u="sng" dirty="0"/>
              <a:t>The </a:t>
            </a:r>
            <a:r>
              <a:rPr lang="ru-RU" u="sng" dirty="0" err="1"/>
              <a:t>installation</a:t>
            </a:r>
            <a:r>
              <a:rPr lang="ru-RU" u="sng" dirty="0"/>
              <a:t> </a:t>
            </a:r>
            <a:r>
              <a:rPr lang="ru-RU" u="sng" dirty="0" err="1"/>
              <a:t>remains</a:t>
            </a:r>
            <a:r>
              <a:rPr lang="ru-RU" u="sng" dirty="0"/>
              <a:t> </a:t>
            </a:r>
            <a:r>
              <a:rPr lang="ru-RU" u="sng" dirty="0" err="1"/>
              <a:t>in</a:t>
            </a:r>
            <a:r>
              <a:rPr lang="ru-RU" u="sng" dirty="0"/>
              <a:t> </a:t>
            </a:r>
            <a:r>
              <a:rPr lang="ru-RU" u="sng" dirty="0" err="1"/>
              <a:t>demand</a:t>
            </a:r>
            <a:r>
              <a:rPr lang="ru-RU" u="sng" dirty="0"/>
              <a:t> </a:t>
            </a:r>
            <a:r>
              <a:rPr lang="ru-RU" u="sng" dirty="0" err="1"/>
              <a:t>today</a:t>
            </a:r>
            <a:r>
              <a:rPr lang="ru-RU" u="sng" dirty="0"/>
              <a:t>.</a:t>
            </a:r>
          </a:p>
        </p:txBody>
      </p:sp>
      <p:sp>
        <p:nvSpPr>
          <p:cNvPr id="10" name="Rectangle 66">
            <a:extLst>
              <a:ext uri="{FF2B5EF4-FFF2-40B4-BE49-F238E27FC236}">
                <a16:creationId xmlns:a16="http://schemas.microsoft.com/office/drawing/2014/main" id="{95336E2A-83F8-9F8C-F14E-CCE23F76E9BA}"/>
              </a:ext>
            </a:extLst>
          </p:cNvPr>
          <p:cNvSpPr>
            <a:spLocks noChangeArrowheads="1"/>
          </p:cNvSpPr>
          <p:nvPr/>
        </p:nvSpPr>
        <p:spPr bwMode="auto">
          <a:xfrm>
            <a:off x="5168067" y="5080491"/>
            <a:ext cx="3727111" cy="400110"/>
          </a:xfrm>
          <a:prstGeom prst="rect">
            <a:avLst/>
          </a:prstGeom>
          <a:noFill/>
          <a:ln w="9525">
            <a:noFill/>
            <a:miter lim="800000"/>
            <a:headEnd/>
            <a:tailEnd/>
          </a:ln>
          <a:effectLst/>
        </p:spPr>
        <p:txBody>
          <a:bodyPr wrap="none">
            <a:spAutoFit/>
          </a:bodyPr>
          <a:lstStyle/>
          <a:p>
            <a:r>
              <a:rPr lang="en-US" sz="2000" b="0" dirty="0"/>
              <a:t>Plan of modernization 2023-2026</a:t>
            </a:r>
            <a:r>
              <a:rPr lang="en-US" sz="2000" dirty="0"/>
              <a:t>:</a:t>
            </a:r>
            <a:endParaRPr lang="ru-RU" sz="2000" b="0" dirty="0"/>
          </a:p>
        </p:txBody>
      </p:sp>
      <p:graphicFrame>
        <p:nvGraphicFramePr>
          <p:cNvPr id="11" name="Group 90">
            <a:extLst>
              <a:ext uri="{FF2B5EF4-FFF2-40B4-BE49-F238E27FC236}">
                <a16:creationId xmlns:a16="http://schemas.microsoft.com/office/drawing/2014/main" id="{819B5387-5B46-4F6B-D97B-FBBE40EEF051}"/>
              </a:ext>
            </a:extLst>
          </p:cNvPr>
          <p:cNvGraphicFramePr>
            <a:graphicFrameLocks noGrp="1"/>
          </p:cNvGraphicFramePr>
          <p:nvPr>
            <p:extLst>
              <p:ext uri="{D42A27DB-BD31-4B8C-83A1-F6EECF244321}">
                <p14:modId xmlns:p14="http://schemas.microsoft.com/office/powerpoint/2010/main" val="1795109025"/>
              </p:ext>
            </p:extLst>
          </p:nvPr>
        </p:nvGraphicFramePr>
        <p:xfrm>
          <a:off x="4123205" y="5480601"/>
          <a:ext cx="6354337" cy="1280160"/>
        </p:xfrm>
        <a:graphic>
          <a:graphicData uri="http://schemas.openxmlformats.org/drawingml/2006/table">
            <a:tbl>
              <a:tblPr/>
              <a:tblGrid>
                <a:gridCol w="3248123">
                  <a:extLst>
                    <a:ext uri="{9D8B030D-6E8A-4147-A177-3AD203B41FA5}">
                      <a16:colId xmlns:a16="http://schemas.microsoft.com/office/drawing/2014/main" val="20000"/>
                    </a:ext>
                  </a:extLst>
                </a:gridCol>
                <a:gridCol w="3106214">
                  <a:extLst>
                    <a:ext uri="{9D8B030D-6E8A-4147-A177-3AD203B41FA5}">
                      <a16:colId xmlns:a16="http://schemas.microsoft.com/office/drawing/2014/main" val="20001"/>
                    </a:ext>
                  </a:extLst>
                </a:gridCol>
              </a:tblGrid>
              <a:tr h="128588">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800" b="1" i="0" u="none" strike="noStrike" cap="none" normalizeH="0" baseline="0" dirty="0" err="1">
                          <a:ln>
                            <a:noFill/>
                          </a:ln>
                          <a:solidFill>
                            <a:schemeClr val="tx1"/>
                          </a:solidFill>
                          <a:effectLst/>
                          <a:latin typeface="+mn-lt"/>
                          <a:ea typeface="Calibri" pitchFamily="34" charset="0"/>
                          <a:cs typeface="Times New Roman" pitchFamily="18" charset="0"/>
                        </a:rPr>
                        <a:t>Before</a:t>
                      </a:r>
                      <a:r>
                        <a:rPr kumimoji="0" lang="ru-RU" sz="1800" b="1" i="0" u="none" strike="noStrike" cap="none" normalizeH="0" baseline="0" dirty="0">
                          <a:ln>
                            <a:noFill/>
                          </a:ln>
                          <a:solidFill>
                            <a:schemeClr val="tx1"/>
                          </a:solidFill>
                          <a:effectLst/>
                          <a:latin typeface="+mn-lt"/>
                          <a:ea typeface="Calibri" pitchFamily="34" charset="0"/>
                          <a:cs typeface="Times New Roman" pitchFamily="18" charset="0"/>
                        </a:rPr>
                        <a:t> </a:t>
                      </a:r>
                      <a:r>
                        <a:rPr kumimoji="0" lang="ru-RU" sz="1800" b="1" i="0" u="none" strike="noStrike" cap="none" normalizeH="0" baseline="0" dirty="0" err="1">
                          <a:ln>
                            <a:noFill/>
                          </a:ln>
                          <a:solidFill>
                            <a:schemeClr val="tx1"/>
                          </a:solidFill>
                          <a:effectLst/>
                          <a:latin typeface="+mn-lt"/>
                          <a:ea typeface="Calibri" pitchFamily="34" charset="0"/>
                          <a:cs typeface="Times New Roman" pitchFamily="18" charset="0"/>
                        </a:rPr>
                        <a:t>modernization</a:t>
                      </a:r>
                      <a:endParaRPr kumimoji="0" lang="ru-RU" sz="1800" b="0" i="0" u="none" strike="noStrike" cap="none" normalizeH="0" baseline="0" dirty="0">
                        <a:ln>
                          <a:noFill/>
                        </a:ln>
                        <a:solidFill>
                          <a:schemeClr val="tx1"/>
                        </a:solidFill>
                        <a:effectLst/>
                        <a:latin typeface="+mn-lt"/>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800" b="1" i="0" u="none" strike="noStrike" cap="none" normalizeH="0" baseline="0" dirty="0" err="1">
                          <a:ln>
                            <a:noFill/>
                          </a:ln>
                          <a:solidFill>
                            <a:schemeClr val="tx1"/>
                          </a:solidFill>
                          <a:effectLst/>
                          <a:latin typeface="+mn-lt"/>
                          <a:ea typeface="Calibri" pitchFamily="34" charset="0"/>
                          <a:cs typeface="Times New Roman" pitchFamily="18" charset="0"/>
                        </a:rPr>
                        <a:t>After</a:t>
                      </a:r>
                      <a:r>
                        <a:rPr kumimoji="0" lang="ru-RU" sz="1800" b="1" i="0" u="none" strike="noStrike" cap="none" normalizeH="0" baseline="0" dirty="0">
                          <a:ln>
                            <a:noFill/>
                          </a:ln>
                          <a:solidFill>
                            <a:schemeClr val="tx1"/>
                          </a:solidFill>
                          <a:effectLst/>
                          <a:latin typeface="+mn-lt"/>
                          <a:ea typeface="Calibri" pitchFamily="34" charset="0"/>
                          <a:cs typeface="Times New Roman" pitchFamily="18" charset="0"/>
                        </a:rPr>
                        <a:t> </a:t>
                      </a:r>
                      <a:r>
                        <a:rPr kumimoji="0" lang="ru-RU" sz="1800" b="1" i="0" u="none" strike="noStrike" cap="none" normalizeH="0" baseline="0" dirty="0" err="1">
                          <a:ln>
                            <a:noFill/>
                          </a:ln>
                          <a:solidFill>
                            <a:schemeClr val="tx1"/>
                          </a:solidFill>
                          <a:effectLst/>
                          <a:latin typeface="+mn-lt"/>
                          <a:ea typeface="Calibri" pitchFamily="34" charset="0"/>
                          <a:cs typeface="Times New Roman" pitchFamily="18" charset="0"/>
                        </a:rPr>
                        <a:t>modernization</a:t>
                      </a:r>
                      <a:endParaRPr kumimoji="0" lang="ru-RU" sz="1800" b="0" i="0" u="none" strike="noStrike" cap="none" normalizeH="0" baseline="0" dirty="0">
                        <a:ln>
                          <a:noFill/>
                        </a:ln>
                        <a:solidFill>
                          <a:schemeClr val="tx1"/>
                        </a:solidFill>
                        <a:effectLst/>
                        <a:latin typeface="+mn-lt"/>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5150">
                <a:tc>
                  <a:txBody>
                    <a:bodyPr/>
                    <a:lstStyle/>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800" b="0" i="0" u="none" strike="noStrike" cap="none" normalizeH="0" baseline="0" dirty="0">
                          <a:ln>
                            <a:noFill/>
                          </a:ln>
                          <a:solidFill>
                            <a:schemeClr val="tx1"/>
                          </a:solidFill>
                          <a:effectLst/>
                          <a:latin typeface="+mn-lt"/>
                          <a:ea typeface="Calibri" pitchFamily="34" charset="0"/>
                          <a:cs typeface="Times New Roman" pitchFamily="18" charset="0"/>
                        </a:rPr>
                        <a:t>Terminal </a:t>
                      </a:r>
                      <a:r>
                        <a:rPr kumimoji="0" lang="ru-RU" sz="1800" b="0" i="0" u="none" strike="noStrike" cap="none" normalizeH="0" baseline="0" dirty="0" err="1">
                          <a:ln>
                            <a:noFill/>
                          </a:ln>
                          <a:solidFill>
                            <a:schemeClr val="tx1"/>
                          </a:solidFill>
                          <a:effectLst/>
                          <a:latin typeface="+mn-lt"/>
                          <a:ea typeface="Calibri" pitchFamily="34" charset="0"/>
                          <a:cs typeface="Times New Roman" pitchFamily="18" charset="0"/>
                        </a:rPr>
                        <a:t>voltage</a:t>
                      </a:r>
                      <a:r>
                        <a:rPr kumimoji="0" lang="ru-RU" sz="1800" b="0" i="0" u="none" strike="noStrike" cap="none" normalizeH="0" baseline="0" dirty="0">
                          <a:ln>
                            <a:noFill/>
                          </a:ln>
                          <a:solidFill>
                            <a:schemeClr val="tx1"/>
                          </a:solidFill>
                          <a:effectLst/>
                          <a:latin typeface="+mn-lt"/>
                          <a:ea typeface="Calibri" pitchFamily="34" charset="0"/>
                          <a:cs typeface="Times New Roman" pitchFamily="18" charset="0"/>
                        </a:rPr>
                        <a:t> - 2,</a:t>
                      </a:r>
                      <a:r>
                        <a:rPr kumimoji="0" lang="en-US" sz="1800" b="0" i="0" u="none" strike="noStrike" cap="none" normalizeH="0" baseline="0" dirty="0">
                          <a:ln>
                            <a:noFill/>
                          </a:ln>
                          <a:solidFill>
                            <a:schemeClr val="tx1"/>
                          </a:solidFill>
                          <a:effectLst/>
                          <a:latin typeface="+mn-lt"/>
                          <a:ea typeface="Calibri" pitchFamily="34" charset="0"/>
                          <a:cs typeface="Times New Roman" pitchFamily="18" charset="0"/>
                        </a:rPr>
                        <a:t>5</a:t>
                      </a:r>
                      <a:r>
                        <a:rPr kumimoji="0" lang="ru-RU" sz="1800" b="0" i="0" u="none" strike="noStrike" cap="none" normalizeH="0" baseline="0" dirty="0">
                          <a:ln>
                            <a:noFill/>
                          </a:ln>
                          <a:solidFill>
                            <a:schemeClr val="tx1"/>
                          </a:solidFill>
                          <a:effectLst/>
                          <a:latin typeface="+mn-lt"/>
                          <a:ea typeface="Calibri" pitchFamily="34" charset="0"/>
                          <a:cs typeface="Times New Roman" pitchFamily="18" charset="0"/>
                        </a:rPr>
                        <a:t> MV</a:t>
                      </a:r>
                    </a:p>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800" b="0" i="0" u="none" strike="noStrike" cap="none" normalizeH="0" baseline="0" dirty="0" err="1">
                          <a:ln>
                            <a:noFill/>
                          </a:ln>
                          <a:solidFill>
                            <a:schemeClr val="tx1"/>
                          </a:solidFill>
                          <a:effectLst/>
                          <a:latin typeface="+mn-lt"/>
                          <a:ea typeface="Calibri" pitchFamily="34" charset="0"/>
                          <a:cs typeface="Times New Roman" pitchFamily="18" charset="0"/>
                        </a:rPr>
                        <a:t>Beam</a:t>
                      </a:r>
                      <a:r>
                        <a:rPr kumimoji="0" lang="ru-RU" sz="1800" b="0" i="0" u="none" strike="noStrike" cap="none" normalizeH="0" baseline="0" dirty="0">
                          <a:ln>
                            <a:noFill/>
                          </a:ln>
                          <a:solidFill>
                            <a:schemeClr val="tx1"/>
                          </a:solidFill>
                          <a:effectLst/>
                          <a:latin typeface="+mn-lt"/>
                          <a:ea typeface="Calibri" pitchFamily="34" charset="0"/>
                          <a:cs typeface="Times New Roman" pitchFamily="18" charset="0"/>
                        </a:rPr>
                        <a:t> </a:t>
                      </a:r>
                      <a:r>
                        <a:rPr kumimoji="0" lang="ru-RU" sz="1800" b="0" i="0" u="none" strike="noStrike" cap="none" normalizeH="0" baseline="0" dirty="0" err="1">
                          <a:ln>
                            <a:noFill/>
                          </a:ln>
                          <a:solidFill>
                            <a:schemeClr val="tx1"/>
                          </a:solidFill>
                          <a:effectLst/>
                          <a:latin typeface="+mn-lt"/>
                          <a:ea typeface="Calibri" pitchFamily="34" charset="0"/>
                          <a:cs typeface="Times New Roman" pitchFamily="18" charset="0"/>
                        </a:rPr>
                        <a:t>current</a:t>
                      </a:r>
                      <a:r>
                        <a:rPr kumimoji="0" lang="ru-RU" sz="1800" b="0" i="0" u="none" strike="noStrike" cap="none" normalizeH="0" baseline="0" dirty="0">
                          <a:ln>
                            <a:noFill/>
                          </a:ln>
                          <a:solidFill>
                            <a:schemeClr val="tx1"/>
                          </a:solidFill>
                          <a:effectLst/>
                          <a:latin typeface="+mn-lt"/>
                          <a:ea typeface="Calibri" pitchFamily="34" charset="0"/>
                          <a:cs typeface="Times New Roman" pitchFamily="18" charset="0"/>
                        </a:rPr>
                        <a:t> – 100nA </a:t>
                      </a:r>
                    </a:p>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800" b="0" i="0" u="none" strike="noStrike" cap="none" normalizeH="0" baseline="0" dirty="0" err="1">
                          <a:ln>
                            <a:noFill/>
                          </a:ln>
                          <a:solidFill>
                            <a:schemeClr val="tx1"/>
                          </a:solidFill>
                          <a:effectLst/>
                          <a:latin typeface="+mn-lt"/>
                          <a:ea typeface="Calibri" pitchFamily="34" charset="0"/>
                          <a:cs typeface="Times New Roman" pitchFamily="18" charset="0"/>
                        </a:rPr>
                        <a:t>Ion</a:t>
                      </a:r>
                      <a:r>
                        <a:rPr kumimoji="0" lang="ru-RU" sz="1800" b="0" i="0" u="none" strike="noStrike" cap="none" normalizeH="0" baseline="0" dirty="0">
                          <a:ln>
                            <a:noFill/>
                          </a:ln>
                          <a:solidFill>
                            <a:schemeClr val="tx1"/>
                          </a:solidFill>
                          <a:effectLst/>
                          <a:latin typeface="+mn-lt"/>
                          <a:ea typeface="Calibri" pitchFamily="34" charset="0"/>
                          <a:cs typeface="Times New Roman" pitchFamily="18" charset="0"/>
                        </a:rPr>
                        <a:t> Energy – 2,</a:t>
                      </a:r>
                      <a:r>
                        <a:rPr kumimoji="0" lang="en-US" sz="1800" b="0" i="0" u="none" strike="noStrike" cap="none" normalizeH="0" baseline="0" dirty="0">
                          <a:ln>
                            <a:noFill/>
                          </a:ln>
                          <a:solidFill>
                            <a:schemeClr val="tx1"/>
                          </a:solidFill>
                          <a:effectLst/>
                          <a:latin typeface="+mn-lt"/>
                          <a:ea typeface="Calibri" pitchFamily="34" charset="0"/>
                          <a:cs typeface="Times New Roman" pitchFamily="18" charset="0"/>
                        </a:rPr>
                        <a:t>5</a:t>
                      </a:r>
                      <a:r>
                        <a:rPr kumimoji="0" lang="ru-RU" sz="1800" b="0" i="0" u="none" strike="noStrike" cap="none" normalizeH="0" baseline="0" dirty="0">
                          <a:ln>
                            <a:noFill/>
                          </a:ln>
                          <a:solidFill>
                            <a:schemeClr val="tx1"/>
                          </a:solidFill>
                          <a:effectLst/>
                          <a:latin typeface="+mn-lt"/>
                          <a:ea typeface="Calibri" pitchFamily="34" charset="0"/>
                          <a:cs typeface="Times New Roman" pitchFamily="18" charset="0"/>
                        </a:rPr>
                        <a:t> </a:t>
                      </a:r>
                      <a:r>
                        <a:rPr kumimoji="0" lang="ru-RU" sz="1800" b="0" i="0" u="none" strike="noStrike" cap="none" normalizeH="0" baseline="0" dirty="0" err="1">
                          <a:ln>
                            <a:noFill/>
                          </a:ln>
                          <a:solidFill>
                            <a:schemeClr val="tx1"/>
                          </a:solidFill>
                          <a:effectLst/>
                          <a:latin typeface="+mn-lt"/>
                          <a:ea typeface="Calibri" pitchFamily="34" charset="0"/>
                          <a:cs typeface="Times New Roman" pitchFamily="18" charset="0"/>
                        </a:rPr>
                        <a:t>MeV</a:t>
                      </a:r>
                      <a:endParaRPr kumimoji="0" lang="ru-RU" sz="1800" b="0" i="0" u="none" strike="noStrike" cap="none" normalizeH="0" baseline="0" dirty="0">
                        <a:ln>
                          <a:noFill/>
                        </a:ln>
                        <a:solidFill>
                          <a:schemeClr val="tx1"/>
                        </a:solidFill>
                        <a:effectLst/>
                        <a:latin typeface="+mn-lt"/>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800" b="0" i="0" u="none" strike="noStrike" cap="none" normalizeH="0" baseline="0" dirty="0">
                          <a:ln>
                            <a:noFill/>
                          </a:ln>
                          <a:solidFill>
                            <a:schemeClr val="tx1"/>
                          </a:solidFill>
                          <a:effectLst/>
                          <a:latin typeface="+mn-lt"/>
                          <a:ea typeface="Calibri" pitchFamily="34" charset="0"/>
                          <a:cs typeface="Times New Roman" pitchFamily="18" charset="0"/>
                        </a:rPr>
                        <a:t>Terminal </a:t>
                      </a:r>
                      <a:r>
                        <a:rPr kumimoji="0" lang="ru-RU" sz="1800" b="0" i="0" u="none" strike="noStrike" cap="none" normalizeH="0" baseline="0" dirty="0" err="1">
                          <a:ln>
                            <a:noFill/>
                          </a:ln>
                          <a:solidFill>
                            <a:schemeClr val="tx1"/>
                          </a:solidFill>
                          <a:effectLst/>
                          <a:latin typeface="+mn-lt"/>
                          <a:ea typeface="Calibri" pitchFamily="34" charset="0"/>
                          <a:cs typeface="Times New Roman" pitchFamily="18" charset="0"/>
                        </a:rPr>
                        <a:t>voltage</a:t>
                      </a:r>
                      <a:r>
                        <a:rPr kumimoji="0" lang="ru-RU" sz="1800" b="0" i="0" u="none" strike="noStrike" cap="none" normalizeH="0" baseline="0" dirty="0">
                          <a:ln>
                            <a:noFill/>
                          </a:ln>
                          <a:solidFill>
                            <a:schemeClr val="tx1"/>
                          </a:solidFill>
                          <a:effectLst/>
                          <a:latin typeface="+mn-lt"/>
                          <a:ea typeface="Calibri" pitchFamily="34" charset="0"/>
                          <a:cs typeface="Times New Roman" pitchFamily="18" charset="0"/>
                        </a:rPr>
                        <a:t> - </a:t>
                      </a:r>
                      <a:r>
                        <a:rPr kumimoji="0" lang="ru-RU" sz="1800" b="1" i="0" u="none" strike="noStrike" cap="none" normalizeH="0" baseline="0" dirty="0">
                          <a:ln>
                            <a:noFill/>
                          </a:ln>
                          <a:solidFill>
                            <a:srgbClr val="0000FF"/>
                          </a:solidFill>
                          <a:effectLst/>
                          <a:latin typeface="+mn-lt"/>
                          <a:ea typeface="Calibri" pitchFamily="34" charset="0"/>
                          <a:cs typeface="Times New Roman" pitchFamily="18" charset="0"/>
                        </a:rPr>
                        <a:t>4,1 MV</a:t>
                      </a:r>
                      <a:r>
                        <a:rPr kumimoji="0" lang="ru-RU" sz="1800" b="0" i="0" u="none" strike="noStrike" cap="none" normalizeH="0" baseline="0" dirty="0">
                          <a:ln>
                            <a:noFill/>
                          </a:ln>
                          <a:solidFill>
                            <a:schemeClr val="tx1"/>
                          </a:solidFill>
                          <a:effectLst/>
                          <a:latin typeface="+mn-lt"/>
                          <a:ea typeface="Calibri" pitchFamily="34" charset="0"/>
                          <a:cs typeface="Times New Roman" pitchFamily="18" charset="0"/>
                        </a:rPr>
                        <a:t> </a:t>
                      </a:r>
                    </a:p>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800" b="0" i="0" u="none" strike="noStrike" cap="none" normalizeH="0" baseline="0" dirty="0" err="1">
                          <a:ln>
                            <a:noFill/>
                          </a:ln>
                          <a:solidFill>
                            <a:schemeClr val="tx1"/>
                          </a:solidFill>
                          <a:effectLst/>
                          <a:latin typeface="+mn-lt"/>
                          <a:ea typeface="Calibri" pitchFamily="34" charset="0"/>
                          <a:cs typeface="Times New Roman" pitchFamily="18" charset="0"/>
                        </a:rPr>
                        <a:t>Beam</a:t>
                      </a:r>
                      <a:r>
                        <a:rPr kumimoji="0" lang="ru-RU" sz="1800" b="0" i="0" u="none" strike="noStrike" cap="none" normalizeH="0" baseline="0" dirty="0">
                          <a:ln>
                            <a:noFill/>
                          </a:ln>
                          <a:solidFill>
                            <a:schemeClr val="tx1"/>
                          </a:solidFill>
                          <a:effectLst/>
                          <a:latin typeface="+mn-lt"/>
                          <a:ea typeface="Calibri" pitchFamily="34" charset="0"/>
                          <a:cs typeface="Times New Roman" pitchFamily="18" charset="0"/>
                        </a:rPr>
                        <a:t> </a:t>
                      </a:r>
                      <a:r>
                        <a:rPr kumimoji="0" lang="ru-RU" sz="1800" b="0" i="0" u="none" strike="noStrike" cap="none" normalizeH="0" baseline="0" dirty="0" err="1">
                          <a:ln>
                            <a:noFill/>
                          </a:ln>
                          <a:solidFill>
                            <a:schemeClr val="tx1"/>
                          </a:solidFill>
                          <a:effectLst/>
                          <a:latin typeface="+mn-lt"/>
                          <a:ea typeface="Calibri" pitchFamily="34" charset="0"/>
                          <a:cs typeface="Times New Roman" pitchFamily="18" charset="0"/>
                        </a:rPr>
                        <a:t>current</a:t>
                      </a:r>
                      <a:r>
                        <a:rPr kumimoji="0" lang="ru-RU" sz="1800" b="0" i="0" u="none" strike="noStrike" cap="none" normalizeH="0" baseline="0" dirty="0">
                          <a:ln>
                            <a:noFill/>
                          </a:ln>
                          <a:solidFill>
                            <a:schemeClr val="tx1"/>
                          </a:solidFill>
                          <a:effectLst/>
                          <a:latin typeface="+mn-lt"/>
                          <a:ea typeface="Calibri" pitchFamily="34" charset="0"/>
                          <a:cs typeface="Times New Roman" pitchFamily="18" charset="0"/>
                        </a:rPr>
                        <a:t> – </a:t>
                      </a:r>
                      <a:r>
                        <a:rPr kumimoji="0" lang="ru-RU" sz="1800" b="1" i="0" u="none" strike="noStrike" cap="none" normalizeH="0" baseline="0" dirty="0">
                          <a:ln>
                            <a:noFill/>
                          </a:ln>
                          <a:solidFill>
                            <a:srgbClr val="0000FF"/>
                          </a:solidFill>
                          <a:effectLst/>
                          <a:latin typeface="+mn-lt"/>
                          <a:ea typeface="Calibri" pitchFamily="34" charset="0"/>
                          <a:cs typeface="Times New Roman" pitchFamily="18" charset="0"/>
                        </a:rPr>
                        <a:t>50-100mkA</a:t>
                      </a:r>
                      <a:r>
                        <a:rPr kumimoji="0" lang="ru-RU" sz="1800" b="0" i="0" u="none" strike="noStrike" cap="none" normalizeH="0" baseline="0" dirty="0">
                          <a:ln>
                            <a:noFill/>
                          </a:ln>
                          <a:solidFill>
                            <a:schemeClr val="tx1"/>
                          </a:solidFill>
                          <a:effectLst/>
                          <a:latin typeface="+mn-lt"/>
                          <a:ea typeface="Calibri" pitchFamily="34" charset="0"/>
                          <a:cs typeface="Times New Roman" pitchFamily="18" charset="0"/>
                        </a:rPr>
                        <a:t> </a:t>
                      </a:r>
                    </a:p>
                    <a:p>
                      <a:pPr marL="0" marR="0" lvl="0" indent="101600" algn="just" defTabSz="914400" rtl="0" eaLnBrk="1" fontAlgn="base" latinLnBrk="0" hangingPunct="1">
                        <a:lnSpc>
                          <a:spcPct val="100000"/>
                        </a:lnSpc>
                        <a:spcBef>
                          <a:spcPct val="0"/>
                        </a:spcBef>
                        <a:spcAft>
                          <a:spcPct val="0"/>
                        </a:spcAft>
                        <a:buClrTx/>
                        <a:buSzTx/>
                        <a:buFontTx/>
                        <a:buNone/>
                        <a:tabLst>
                          <a:tab pos="342900" algn="l"/>
                          <a:tab pos="457200" algn="l"/>
                        </a:tabLst>
                      </a:pPr>
                      <a:r>
                        <a:rPr kumimoji="0" lang="ru-RU" sz="1800" b="0" i="0" u="none" strike="noStrike" cap="none" normalizeH="0" baseline="0" dirty="0" err="1">
                          <a:ln>
                            <a:noFill/>
                          </a:ln>
                          <a:solidFill>
                            <a:schemeClr val="tx1"/>
                          </a:solidFill>
                          <a:effectLst/>
                          <a:latin typeface="+mn-lt"/>
                          <a:ea typeface="Calibri" pitchFamily="34" charset="0"/>
                          <a:cs typeface="Times New Roman" pitchFamily="18" charset="0"/>
                        </a:rPr>
                        <a:t>Ion</a:t>
                      </a:r>
                      <a:r>
                        <a:rPr kumimoji="0" lang="ru-RU" sz="1800" b="0" i="0" u="none" strike="noStrike" cap="none" normalizeH="0" baseline="0" dirty="0">
                          <a:ln>
                            <a:noFill/>
                          </a:ln>
                          <a:solidFill>
                            <a:schemeClr val="tx1"/>
                          </a:solidFill>
                          <a:effectLst/>
                          <a:latin typeface="+mn-lt"/>
                          <a:ea typeface="Calibri" pitchFamily="34" charset="0"/>
                          <a:cs typeface="Times New Roman" pitchFamily="18" charset="0"/>
                        </a:rPr>
                        <a:t> Energy – </a:t>
                      </a:r>
                      <a:r>
                        <a:rPr kumimoji="0" lang="ru-RU" sz="1800" b="1" i="0" u="none" strike="noStrike" cap="none" normalizeH="0" baseline="0" dirty="0">
                          <a:ln>
                            <a:noFill/>
                          </a:ln>
                          <a:solidFill>
                            <a:srgbClr val="0000FF"/>
                          </a:solidFill>
                          <a:effectLst/>
                          <a:latin typeface="+mn-lt"/>
                          <a:ea typeface="Calibri" pitchFamily="34" charset="0"/>
                          <a:cs typeface="Times New Roman" pitchFamily="18" charset="0"/>
                        </a:rPr>
                        <a:t>4,1 </a:t>
                      </a:r>
                      <a:r>
                        <a:rPr kumimoji="0" lang="ru-RU" sz="1800" b="1" i="0" u="none" strike="noStrike" cap="none" normalizeH="0" baseline="0" dirty="0" err="1">
                          <a:ln>
                            <a:noFill/>
                          </a:ln>
                          <a:solidFill>
                            <a:srgbClr val="0000FF"/>
                          </a:solidFill>
                          <a:effectLst/>
                          <a:latin typeface="+mn-lt"/>
                          <a:ea typeface="Calibri" pitchFamily="34" charset="0"/>
                          <a:cs typeface="Times New Roman" pitchFamily="18" charset="0"/>
                        </a:rPr>
                        <a:t>MeV</a:t>
                      </a:r>
                      <a:endParaRPr kumimoji="0" lang="ru-RU" sz="1800" b="1" i="0" u="none" strike="noStrike" cap="none" normalizeH="0" baseline="0" dirty="0">
                        <a:ln>
                          <a:noFill/>
                        </a:ln>
                        <a:solidFill>
                          <a:srgbClr val="0000FF"/>
                        </a:solidFill>
                        <a:effectLst/>
                        <a:latin typeface="+mn-lt"/>
                        <a:ea typeface="Calibri"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4" name="TextBox 13">
            <a:extLst>
              <a:ext uri="{FF2B5EF4-FFF2-40B4-BE49-F238E27FC236}">
                <a16:creationId xmlns:a16="http://schemas.microsoft.com/office/drawing/2014/main" id="{A4CFF2FF-4751-4078-8D8A-5650F5615C72}"/>
              </a:ext>
            </a:extLst>
          </p:cNvPr>
          <p:cNvSpPr txBox="1"/>
          <p:nvPr/>
        </p:nvSpPr>
        <p:spPr>
          <a:xfrm>
            <a:off x="1235312" y="950821"/>
            <a:ext cx="6094854" cy="369332"/>
          </a:xfrm>
          <a:prstGeom prst="rect">
            <a:avLst/>
          </a:prstGeom>
          <a:noFill/>
        </p:spPr>
        <p:txBody>
          <a:bodyPr wrap="square">
            <a:spAutoFit/>
          </a:bodyPr>
          <a:lstStyle/>
          <a:p>
            <a:r>
              <a:rPr lang="en-US" i="1" dirty="0">
                <a:solidFill>
                  <a:srgbClr val="0000FF"/>
                </a:solidFill>
              </a:rPr>
              <a:t>https://flnp.jinr.int/en-us/main/facilities/eg-5</a:t>
            </a:r>
            <a:endParaRPr lang="ru-RU" i="1" dirty="0">
              <a:solidFill>
                <a:srgbClr val="0000FF"/>
              </a:solidFill>
            </a:endParaRPr>
          </a:p>
        </p:txBody>
      </p:sp>
      <p:graphicFrame>
        <p:nvGraphicFramePr>
          <p:cNvPr id="15" name="Таблица 14">
            <a:extLst>
              <a:ext uri="{FF2B5EF4-FFF2-40B4-BE49-F238E27FC236}">
                <a16:creationId xmlns:a16="http://schemas.microsoft.com/office/drawing/2014/main" id="{1438BD47-F459-1E1C-9981-7D01619068AE}"/>
              </a:ext>
            </a:extLst>
          </p:cNvPr>
          <p:cNvGraphicFramePr>
            <a:graphicFrameLocks noGrp="1"/>
          </p:cNvGraphicFramePr>
          <p:nvPr>
            <p:extLst>
              <p:ext uri="{D42A27DB-BD31-4B8C-83A1-F6EECF244321}">
                <p14:modId xmlns:p14="http://schemas.microsoft.com/office/powerpoint/2010/main" val="3910368824"/>
              </p:ext>
            </p:extLst>
          </p:nvPr>
        </p:nvGraphicFramePr>
        <p:xfrm>
          <a:off x="3603530" y="2116656"/>
          <a:ext cx="3992183" cy="2225040"/>
        </p:xfrm>
        <a:graphic>
          <a:graphicData uri="http://schemas.openxmlformats.org/drawingml/2006/table">
            <a:tbl>
              <a:tblPr firstRow="1" bandRow="1">
                <a:tableStyleId>{5C22544A-7EE6-4342-B048-85BDC9FD1C3A}</a:tableStyleId>
              </a:tblPr>
              <a:tblGrid>
                <a:gridCol w="2375447">
                  <a:extLst>
                    <a:ext uri="{9D8B030D-6E8A-4147-A177-3AD203B41FA5}">
                      <a16:colId xmlns:a16="http://schemas.microsoft.com/office/drawing/2014/main" val="2164860048"/>
                    </a:ext>
                  </a:extLst>
                </a:gridCol>
                <a:gridCol w="1616736">
                  <a:extLst>
                    <a:ext uri="{9D8B030D-6E8A-4147-A177-3AD203B41FA5}">
                      <a16:colId xmlns:a16="http://schemas.microsoft.com/office/drawing/2014/main" val="842796782"/>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characteristics of EG-5 Accelerator: </a:t>
                      </a:r>
                      <a:endParaRPr lang="ru-RU" dirty="0"/>
                    </a:p>
                  </a:txBody>
                  <a:tcPr/>
                </a:tc>
                <a:tc hMerge="1">
                  <a:txBody>
                    <a:bodyPr/>
                    <a:lstStyle/>
                    <a:p>
                      <a:endParaRPr lang="ru-RU" dirty="0"/>
                    </a:p>
                  </a:txBody>
                  <a:tcPr/>
                </a:tc>
                <a:extLst>
                  <a:ext uri="{0D108BD9-81ED-4DB2-BD59-A6C34878D82A}">
                    <a16:rowId xmlns:a16="http://schemas.microsoft.com/office/drawing/2014/main" val="503398208"/>
                  </a:ext>
                </a:extLst>
              </a:tr>
              <a:tr h="370840">
                <a:tc>
                  <a:txBody>
                    <a:bodyPr/>
                    <a:lstStyle/>
                    <a:p>
                      <a:r>
                        <a:rPr lang="en-US" dirty="0"/>
                        <a:t>Energy region</a:t>
                      </a:r>
                      <a:endParaRPr lang="ru-RU" dirty="0"/>
                    </a:p>
                  </a:txBody>
                  <a:tcPr/>
                </a:tc>
                <a:tc>
                  <a:txBody>
                    <a:bodyPr/>
                    <a:lstStyle/>
                    <a:p>
                      <a:pPr algn="ctr"/>
                      <a:r>
                        <a:rPr lang="en-US" dirty="0"/>
                        <a:t>0.9 – 3.5 MeV </a:t>
                      </a:r>
                      <a:endParaRPr lang="ru-RU" dirty="0"/>
                    </a:p>
                  </a:txBody>
                  <a:tcPr/>
                </a:tc>
                <a:extLst>
                  <a:ext uri="{0D108BD9-81ED-4DB2-BD59-A6C34878D82A}">
                    <a16:rowId xmlns:a16="http://schemas.microsoft.com/office/drawing/2014/main" val="2101869327"/>
                  </a:ext>
                </a:extLst>
              </a:tr>
              <a:tr h="370840">
                <a:tc>
                  <a:txBody>
                    <a:bodyPr/>
                    <a:lstStyle/>
                    <a:p>
                      <a:r>
                        <a:rPr lang="en-US" dirty="0"/>
                        <a:t>Beam intensity for 𝐻+</a:t>
                      </a:r>
                      <a:endParaRPr lang="ru-RU" dirty="0"/>
                    </a:p>
                  </a:txBody>
                  <a:tcPr/>
                </a:tc>
                <a:tc>
                  <a:txBody>
                    <a:bodyPr/>
                    <a:lstStyle/>
                    <a:p>
                      <a:pPr algn="ctr"/>
                      <a:r>
                        <a:rPr lang="en-US" dirty="0"/>
                        <a:t>30 </a:t>
                      </a:r>
                      <a:r>
                        <a:rPr lang="en-US" dirty="0" err="1"/>
                        <a:t>μA</a:t>
                      </a:r>
                      <a:endParaRPr lang="ru-RU" dirty="0"/>
                    </a:p>
                  </a:txBody>
                  <a:tcPr/>
                </a:tc>
                <a:extLst>
                  <a:ext uri="{0D108BD9-81ED-4DB2-BD59-A6C34878D82A}">
                    <a16:rowId xmlns:a16="http://schemas.microsoft.com/office/drawing/2014/main" val="3003725447"/>
                  </a:ext>
                </a:extLst>
              </a:tr>
              <a:tr h="370840">
                <a:tc>
                  <a:txBody>
                    <a:bodyPr/>
                    <a:lstStyle/>
                    <a:p>
                      <a:r>
                        <a:rPr lang="en-US" dirty="0"/>
                        <a:t>Beam intensity for 𝐻𝑒+</a:t>
                      </a:r>
                      <a:endParaRPr lang="ru-RU"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10 </a:t>
                      </a:r>
                      <a:r>
                        <a:rPr lang="en-US" dirty="0" err="1"/>
                        <a:t>μA</a:t>
                      </a:r>
                      <a:r>
                        <a:rPr lang="en-US" dirty="0"/>
                        <a:t> </a:t>
                      </a:r>
                    </a:p>
                  </a:txBody>
                  <a:tcPr/>
                </a:tc>
                <a:extLst>
                  <a:ext uri="{0D108BD9-81ED-4DB2-BD59-A6C34878D82A}">
                    <a16:rowId xmlns:a16="http://schemas.microsoft.com/office/drawing/2014/main" val="3631520449"/>
                  </a:ext>
                </a:extLst>
              </a:tr>
              <a:tr h="370840">
                <a:tc>
                  <a:txBody>
                    <a:bodyPr/>
                    <a:lstStyle/>
                    <a:p>
                      <a:r>
                        <a:rPr lang="en-US" dirty="0"/>
                        <a:t>Energy spread </a:t>
                      </a:r>
                      <a:endParaRPr lang="ru-RU"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&lt; 500 eV </a:t>
                      </a:r>
                    </a:p>
                  </a:txBody>
                  <a:tcPr/>
                </a:tc>
                <a:extLst>
                  <a:ext uri="{0D108BD9-81ED-4DB2-BD59-A6C34878D82A}">
                    <a16:rowId xmlns:a16="http://schemas.microsoft.com/office/drawing/2014/main" val="3191250536"/>
                  </a:ext>
                </a:extLst>
              </a:tr>
              <a:tr h="370840">
                <a:tc>
                  <a:txBody>
                    <a:bodyPr/>
                    <a:lstStyle/>
                    <a:p>
                      <a:r>
                        <a:rPr lang="en-US" dirty="0"/>
                        <a:t>Number of beam lines</a:t>
                      </a:r>
                      <a:endParaRPr lang="ru-RU" dirty="0"/>
                    </a:p>
                  </a:txBody>
                  <a:tcPr/>
                </a:tc>
                <a:tc>
                  <a:txBody>
                    <a:bodyPr/>
                    <a:lstStyle/>
                    <a:p>
                      <a:pPr algn="ctr"/>
                      <a:r>
                        <a:rPr lang="en-US" dirty="0"/>
                        <a:t>6 </a:t>
                      </a:r>
                      <a:endParaRPr lang="ru-RU" dirty="0"/>
                    </a:p>
                  </a:txBody>
                  <a:tcPr/>
                </a:tc>
                <a:extLst>
                  <a:ext uri="{0D108BD9-81ED-4DB2-BD59-A6C34878D82A}">
                    <a16:rowId xmlns:a16="http://schemas.microsoft.com/office/drawing/2014/main" val="1692656303"/>
                  </a:ext>
                </a:extLst>
              </a:tr>
            </a:tbl>
          </a:graphicData>
        </a:graphic>
      </p:graphicFrame>
      <p:pic>
        <p:nvPicPr>
          <p:cNvPr id="16" name="Рисунок 15">
            <a:extLst>
              <a:ext uri="{FF2B5EF4-FFF2-40B4-BE49-F238E27FC236}">
                <a16:creationId xmlns:a16="http://schemas.microsoft.com/office/drawing/2014/main" id="{0064AFE2-5009-7C8C-5FF8-DEFBA3817558}"/>
              </a:ext>
            </a:extLst>
          </p:cNvPr>
          <p:cNvPicPr>
            <a:picLocks noChangeAspect="1"/>
          </p:cNvPicPr>
          <p:nvPr/>
        </p:nvPicPr>
        <p:blipFill>
          <a:blip r:embed="rId3"/>
          <a:stretch>
            <a:fillRect/>
          </a:stretch>
        </p:blipFill>
        <p:spPr>
          <a:xfrm>
            <a:off x="8338349" y="1028682"/>
            <a:ext cx="3720105" cy="3968963"/>
          </a:xfrm>
          <a:prstGeom prst="rect">
            <a:avLst/>
          </a:prstGeom>
        </p:spPr>
      </p:pic>
    </p:spTree>
    <p:extLst>
      <p:ext uri="{BB962C8B-B14F-4D97-AF65-F5344CB8AC3E}">
        <p14:creationId xmlns:p14="http://schemas.microsoft.com/office/powerpoint/2010/main" val="42898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11756570" y="6492875"/>
            <a:ext cx="435429" cy="365125"/>
          </a:xfrm>
        </p:spPr>
        <p:txBody>
          <a:bodyPr/>
          <a:lstStyle/>
          <a:p>
            <a:fld id="{A8EBAC1C-CC7F-4E88-9759-5217FD4A440E}" type="slidenum">
              <a:rPr lang="ru-RU" smtClean="0"/>
              <a:pPr/>
              <a:t>22</a:t>
            </a:fld>
            <a:endParaRPr lang="ru-RU" dirty="0"/>
          </a:p>
        </p:txBody>
      </p:sp>
      <p:sp>
        <p:nvSpPr>
          <p:cNvPr id="3" name="Text Box 6">
            <a:extLst>
              <a:ext uri="{FF2B5EF4-FFF2-40B4-BE49-F238E27FC236}">
                <a16:creationId xmlns:a16="http://schemas.microsoft.com/office/drawing/2014/main" id="{1A2D72CE-7856-2CE5-B5A5-61602E694482}"/>
              </a:ext>
            </a:extLst>
          </p:cNvPr>
          <p:cNvSpPr txBox="1">
            <a:spLocks noChangeArrowheads="1"/>
          </p:cNvSpPr>
          <p:nvPr/>
        </p:nvSpPr>
        <p:spPr bwMode="auto">
          <a:xfrm>
            <a:off x="2252000" y="1407570"/>
            <a:ext cx="2597150" cy="369332"/>
          </a:xfrm>
          <a:prstGeom prst="rect">
            <a:avLst/>
          </a:prstGeom>
          <a:noFill/>
          <a:ln w="9525">
            <a:solidFill>
              <a:srgbClr val="FF0000"/>
            </a:solidFill>
            <a:miter lim="800000"/>
            <a:headEnd/>
            <a:tailEnd/>
          </a:ln>
          <a:effectLst/>
        </p:spPr>
        <p:txBody>
          <a:bodyPr>
            <a:spAutoFit/>
          </a:bodyPr>
          <a:lstStyle/>
          <a:p>
            <a:pPr algn="ctr" fontAlgn="base">
              <a:spcBef>
                <a:spcPct val="0"/>
              </a:spcBef>
              <a:spcAft>
                <a:spcPct val="0"/>
              </a:spcAft>
            </a:pPr>
            <a:r>
              <a:rPr lang="ru-RU" b="1" dirty="0">
                <a:solidFill>
                  <a:prstClr val="black"/>
                </a:solidFill>
              </a:rPr>
              <a:t>Fast </a:t>
            </a:r>
            <a:r>
              <a:rPr lang="ru-RU" b="1" dirty="0" err="1">
                <a:solidFill>
                  <a:prstClr val="black"/>
                </a:solidFill>
              </a:rPr>
              <a:t>neutron</a:t>
            </a:r>
            <a:r>
              <a:rPr lang="ru-RU" b="1" dirty="0">
                <a:solidFill>
                  <a:prstClr val="black"/>
                </a:solidFill>
              </a:rPr>
              <a:t> </a:t>
            </a:r>
            <a:r>
              <a:rPr lang="ru-RU" b="1" dirty="0" err="1">
                <a:solidFill>
                  <a:prstClr val="black"/>
                </a:solidFill>
              </a:rPr>
              <a:t>reactions</a:t>
            </a:r>
            <a:endParaRPr lang="ru-RU" b="1" dirty="0">
              <a:solidFill>
                <a:prstClr val="black"/>
              </a:solidFill>
            </a:endParaRPr>
          </a:p>
        </p:txBody>
      </p:sp>
      <p:sp>
        <p:nvSpPr>
          <p:cNvPr id="4" name="Rectangle 7">
            <a:extLst>
              <a:ext uri="{FF2B5EF4-FFF2-40B4-BE49-F238E27FC236}">
                <a16:creationId xmlns:a16="http://schemas.microsoft.com/office/drawing/2014/main" id="{51C71280-6880-B78D-5491-F75E1CAF993A}"/>
              </a:ext>
            </a:extLst>
          </p:cNvPr>
          <p:cNvSpPr>
            <a:spLocks noChangeArrowheads="1"/>
          </p:cNvSpPr>
          <p:nvPr/>
        </p:nvSpPr>
        <p:spPr bwMode="auto">
          <a:xfrm>
            <a:off x="4840997" y="3601706"/>
            <a:ext cx="1696298"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baseline="30000" dirty="0">
                <a:solidFill>
                  <a:srgbClr val="1F497D"/>
                </a:solidFill>
              </a:rPr>
              <a:t>1</a:t>
            </a:r>
            <a:r>
              <a:rPr lang="en-US" dirty="0">
                <a:solidFill>
                  <a:srgbClr val="1F497D"/>
                </a:solidFill>
              </a:rPr>
              <a:t>H + </a:t>
            </a:r>
            <a:r>
              <a:rPr lang="en-US" baseline="30000" dirty="0">
                <a:solidFill>
                  <a:srgbClr val="1F497D"/>
                </a:solidFill>
              </a:rPr>
              <a:t>7</a:t>
            </a:r>
            <a:r>
              <a:rPr lang="en-US" dirty="0">
                <a:solidFill>
                  <a:srgbClr val="1F497D"/>
                </a:solidFill>
              </a:rPr>
              <a:t>Li </a:t>
            </a:r>
            <a:r>
              <a:rPr lang="ru-RU" dirty="0">
                <a:solidFill>
                  <a:srgbClr val="1F497D"/>
                </a:solidFill>
              </a:rPr>
              <a:t>- </a:t>
            </a:r>
            <a:r>
              <a:rPr lang="en-US" baseline="30000" dirty="0">
                <a:solidFill>
                  <a:srgbClr val="1F497D"/>
                </a:solidFill>
              </a:rPr>
              <a:t>7</a:t>
            </a:r>
            <a:r>
              <a:rPr lang="en-US" dirty="0">
                <a:solidFill>
                  <a:srgbClr val="1F497D"/>
                </a:solidFill>
              </a:rPr>
              <a:t>Be + n</a:t>
            </a:r>
            <a:endParaRPr lang="ru-RU" dirty="0">
              <a:solidFill>
                <a:srgbClr val="1F497D"/>
              </a:solidFill>
            </a:endParaRPr>
          </a:p>
        </p:txBody>
      </p:sp>
      <p:sp>
        <p:nvSpPr>
          <p:cNvPr id="5" name="Text Box 8">
            <a:extLst>
              <a:ext uri="{FF2B5EF4-FFF2-40B4-BE49-F238E27FC236}">
                <a16:creationId xmlns:a16="http://schemas.microsoft.com/office/drawing/2014/main" id="{072D1437-C822-33FE-53AA-39DEEA0BC4F8}"/>
              </a:ext>
            </a:extLst>
          </p:cNvPr>
          <p:cNvSpPr txBox="1">
            <a:spLocks noChangeArrowheads="1"/>
          </p:cNvSpPr>
          <p:nvPr/>
        </p:nvSpPr>
        <p:spPr bwMode="auto">
          <a:xfrm>
            <a:off x="2788648" y="3925346"/>
            <a:ext cx="3509321" cy="646331"/>
          </a:xfrm>
          <a:prstGeom prst="rect">
            <a:avLst/>
          </a:prstGeom>
          <a:noFill/>
          <a:ln w="9525">
            <a:noFill/>
            <a:miter lim="800000"/>
            <a:headEnd/>
            <a:tailEnd/>
          </a:ln>
          <a:effectLst/>
        </p:spPr>
        <p:txBody>
          <a:bodyPr wrap="square">
            <a:spAutoFit/>
          </a:bodyPr>
          <a:lstStyle/>
          <a:p>
            <a:pPr marL="0" lvl="4" algn="just" fontAlgn="base">
              <a:spcBef>
                <a:spcPct val="0"/>
              </a:spcBef>
              <a:spcAft>
                <a:spcPct val="0"/>
              </a:spcAft>
              <a:buFontTx/>
              <a:buChar char="-"/>
              <a:tabLst>
                <a:tab pos="444500" algn="l"/>
              </a:tabLst>
            </a:pPr>
            <a:r>
              <a:rPr lang="ru-RU" dirty="0">
                <a:solidFill>
                  <a:srgbClr val="1F497D"/>
                </a:solidFill>
              </a:rPr>
              <a:t>  </a:t>
            </a:r>
            <a:r>
              <a:rPr lang="en-US" dirty="0">
                <a:solidFill>
                  <a:srgbClr val="1F497D"/>
                </a:solidFill>
              </a:rPr>
              <a:t>Neutrons flux – 5 10</a:t>
            </a:r>
            <a:r>
              <a:rPr lang="en-US" baseline="30000" dirty="0">
                <a:solidFill>
                  <a:srgbClr val="1F497D"/>
                </a:solidFill>
              </a:rPr>
              <a:t>7 </a:t>
            </a:r>
            <a:r>
              <a:rPr lang="en-US" dirty="0">
                <a:solidFill>
                  <a:srgbClr val="1F497D"/>
                </a:solidFill>
              </a:rPr>
              <a:t>n/s sm</a:t>
            </a:r>
            <a:r>
              <a:rPr lang="en-US" baseline="30000" dirty="0">
                <a:solidFill>
                  <a:srgbClr val="1F497D"/>
                </a:solidFill>
              </a:rPr>
              <a:t>2</a:t>
            </a:r>
          </a:p>
          <a:p>
            <a:pPr marL="0" lvl="4" algn="just" fontAlgn="base">
              <a:spcBef>
                <a:spcPct val="0"/>
              </a:spcBef>
              <a:spcAft>
                <a:spcPct val="0"/>
              </a:spcAft>
              <a:tabLst>
                <a:tab pos="444500" algn="l"/>
              </a:tabLst>
            </a:pPr>
            <a:r>
              <a:rPr lang="ru-RU" dirty="0">
                <a:solidFill>
                  <a:srgbClr val="1F497D"/>
                </a:solidFill>
              </a:rPr>
              <a:t>- </a:t>
            </a:r>
            <a:r>
              <a:rPr lang="en-US" dirty="0">
                <a:solidFill>
                  <a:srgbClr val="1F497D"/>
                </a:solidFill>
              </a:rPr>
              <a:t>Energy region – 20 – 800keV </a:t>
            </a:r>
            <a:endParaRPr lang="ru-RU" dirty="0">
              <a:solidFill>
                <a:srgbClr val="1F497D"/>
              </a:solidFill>
            </a:endParaRPr>
          </a:p>
        </p:txBody>
      </p:sp>
      <p:grpSp>
        <p:nvGrpSpPr>
          <p:cNvPr id="6" name="Group 9">
            <a:extLst>
              <a:ext uri="{FF2B5EF4-FFF2-40B4-BE49-F238E27FC236}">
                <a16:creationId xmlns:a16="http://schemas.microsoft.com/office/drawing/2014/main" id="{6E5F8C03-BFE7-FE77-4C23-BAAF2F686F8D}"/>
              </a:ext>
            </a:extLst>
          </p:cNvPr>
          <p:cNvGrpSpPr>
            <a:grpSpLocks/>
          </p:cNvGrpSpPr>
          <p:nvPr/>
        </p:nvGrpSpPr>
        <p:grpSpPr bwMode="auto">
          <a:xfrm>
            <a:off x="702199" y="3608974"/>
            <a:ext cx="2105025" cy="781050"/>
            <a:chOff x="3107" y="1616"/>
            <a:chExt cx="2086" cy="907"/>
          </a:xfrm>
        </p:grpSpPr>
        <p:pic>
          <p:nvPicPr>
            <p:cNvPr id="7" name="Picture 10">
              <a:extLst>
                <a:ext uri="{FF2B5EF4-FFF2-40B4-BE49-F238E27FC236}">
                  <a16:creationId xmlns:a16="http://schemas.microsoft.com/office/drawing/2014/main" id="{166BD036-EB72-4746-4C99-5DC417FDB786}"/>
                </a:ext>
              </a:extLst>
            </p:cNvPr>
            <p:cNvPicPr>
              <a:picLocks noChangeAspect="1" noChangeArrowheads="1"/>
            </p:cNvPicPr>
            <p:nvPr/>
          </p:nvPicPr>
          <p:blipFill>
            <a:blip r:embed="rId2" cstate="print"/>
            <a:srcRect l="12177" t="25586" r="18678" b="21268"/>
            <a:stretch>
              <a:fillRect/>
            </a:stretch>
          </p:blipFill>
          <p:spPr bwMode="auto">
            <a:xfrm>
              <a:off x="3107" y="1616"/>
              <a:ext cx="2086" cy="902"/>
            </a:xfrm>
            <a:prstGeom prst="rect">
              <a:avLst/>
            </a:prstGeom>
            <a:noFill/>
            <a:ln w="9525">
              <a:noFill/>
              <a:miter lim="800000"/>
              <a:headEnd/>
              <a:tailEnd/>
            </a:ln>
            <a:effectLst/>
          </p:spPr>
        </p:pic>
        <p:pic>
          <p:nvPicPr>
            <p:cNvPr id="8" name="Picture 11">
              <a:extLst>
                <a:ext uri="{FF2B5EF4-FFF2-40B4-BE49-F238E27FC236}">
                  <a16:creationId xmlns:a16="http://schemas.microsoft.com/office/drawing/2014/main" id="{55EBCE31-68EF-DAE6-D3B4-C10CEDB82372}"/>
                </a:ext>
              </a:extLst>
            </p:cNvPr>
            <p:cNvPicPr>
              <a:picLocks noChangeAspect="1" noChangeArrowheads="1"/>
            </p:cNvPicPr>
            <p:nvPr/>
          </p:nvPicPr>
          <p:blipFill>
            <a:blip r:embed="rId3" cstate="print"/>
            <a:srcRect l="27672" t="47244" r="51306" b="15343"/>
            <a:stretch>
              <a:fillRect/>
            </a:stretch>
          </p:blipFill>
          <p:spPr bwMode="auto">
            <a:xfrm>
              <a:off x="4286" y="1616"/>
              <a:ext cx="906" cy="907"/>
            </a:xfrm>
            <a:prstGeom prst="rect">
              <a:avLst/>
            </a:prstGeom>
            <a:noFill/>
            <a:ln w="9525">
              <a:noFill/>
              <a:miter lim="800000"/>
              <a:headEnd/>
              <a:tailEnd/>
            </a:ln>
            <a:effectLst/>
          </p:spPr>
        </p:pic>
        <p:sp>
          <p:nvSpPr>
            <p:cNvPr id="9" name="Text Box 12">
              <a:extLst>
                <a:ext uri="{FF2B5EF4-FFF2-40B4-BE49-F238E27FC236}">
                  <a16:creationId xmlns:a16="http://schemas.microsoft.com/office/drawing/2014/main" id="{51096702-D605-3927-D7C2-2C965AED50E0}"/>
                </a:ext>
              </a:extLst>
            </p:cNvPr>
            <p:cNvSpPr txBox="1">
              <a:spLocks noChangeArrowheads="1"/>
            </p:cNvSpPr>
            <p:nvPr/>
          </p:nvSpPr>
          <p:spPr bwMode="auto">
            <a:xfrm>
              <a:off x="4605" y="1933"/>
              <a:ext cx="410" cy="429"/>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baseline="30000">
                  <a:solidFill>
                    <a:srgbClr val="1F497D"/>
                  </a:solidFill>
                </a:rPr>
                <a:t>7</a:t>
              </a:r>
              <a:r>
                <a:rPr lang="en-US">
                  <a:solidFill>
                    <a:srgbClr val="1F497D"/>
                  </a:solidFill>
                </a:rPr>
                <a:t>Li</a:t>
              </a:r>
              <a:endParaRPr lang="ru-RU">
                <a:solidFill>
                  <a:srgbClr val="1F497D"/>
                </a:solidFill>
              </a:endParaRPr>
            </a:p>
          </p:txBody>
        </p:sp>
      </p:grpSp>
      <p:sp>
        <p:nvSpPr>
          <p:cNvPr id="10" name="Text Box 13">
            <a:extLst>
              <a:ext uri="{FF2B5EF4-FFF2-40B4-BE49-F238E27FC236}">
                <a16:creationId xmlns:a16="http://schemas.microsoft.com/office/drawing/2014/main" id="{FA11F984-FEFA-5628-5271-79BA7F0B3E08}"/>
              </a:ext>
            </a:extLst>
          </p:cNvPr>
          <p:cNvSpPr txBox="1">
            <a:spLocks noChangeArrowheads="1"/>
          </p:cNvSpPr>
          <p:nvPr/>
        </p:nvSpPr>
        <p:spPr bwMode="auto">
          <a:xfrm>
            <a:off x="2538599" y="2618825"/>
            <a:ext cx="3854770" cy="646331"/>
          </a:xfrm>
          <a:prstGeom prst="rect">
            <a:avLst/>
          </a:prstGeom>
          <a:noFill/>
          <a:ln w="9525">
            <a:noFill/>
            <a:miter lim="800000"/>
            <a:headEnd/>
            <a:tailEnd/>
          </a:ln>
          <a:effectLst/>
        </p:spPr>
        <p:txBody>
          <a:bodyPr wrap="square">
            <a:spAutoFit/>
          </a:bodyPr>
          <a:lstStyle/>
          <a:p>
            <a:pPr marL="0" lvl="4" algn="just" fontAlgn="base">
              <a:spcBef>
                <a:spcPct val="0"/>
              </a:spcBef>
              <a:spcAft>
                <a:spcPct val="0"/>
              </a:spcAft>
              <a:buFontTx/>
              <a:buChar char="-"/>
              <a:tabLst>
                <a:tab pos="444500" algn="l"/>
              </a:tabLst>
            </a:pPr>
            <a:r>
              <a:rPr lang="en-US" dirty="0">
                <a:solidFill>
                  <a:srgbClr val="1F497D"/>
                </a:solidFill>
              </a:rPr>
              <a:t> Neutron flux – 5 10</a:t>
            </a:r>
            <a:r>
              <a:rPr lang="en-US" baseline="30000" dirty="0">
                <a:solidFill>
                  <a:srgbClr val="1F497D"/>
                </a:solidFill>
              </a:rPr>
              <a:t>7 </a:t>
            </a:r>
            <a:r>
              <a:rPr lang="en-US" dirty="0">
                <a:solidFill>
                  <a:srgbClr val="1F497D"/>
                </a:solidFill>
              </a:rPr>
              <a:t>n/s sm</a:t>
            </a:r>
            <a:r>
              <a:rPr lang="en-US" baseline="30000" dirty="0">
                <a:solidFill>
                  <a:srgbClr val="1F497D"/>
                </a:solidFill>
              </a:rPr>
              <a:t>2</a:t>
            </a:r>
          </a:p>
          <a:p>
            <a:pPr marL="0" lvl="4" algn="just" fontAlgn="base">
              <a:spcBef>
                <a:spcPct val="0"/>
              </a:spcBef>
              <a:spcAft>
                <a:spcPct val="0"/>
              </a:spcAft>
              <a:tabLst>
                <a:tab pos="444500" algn="l"/>
              </a:tabLst>
            </a:pPr>
            <a:r>
              <a:rPr lang="ru-RU" dirty="0">
                <a:solidFill>
                  <a:srgbClr val="1F497D"/>
                </a:solidFill>
              </a:rPr>
              <a:t>-</a:t>
            </a:r>
            <a:r>
              <a:rPr lang="ru-RU" baseline="30000" dirty="0">
                <a:solidFill>
                  <a:srgbClr val="1F497D"/>
                </a:solidFill>
              </a:rPr>
              <a:t> </a:t>
            </a:r>
            <a:r>
              <a:rPr lang="en-US" dirty="0">
                <a:solidFill>
                  <a:srgbClr val="1F497D"/>
                </a:solidFill>
              </a:rPr>
              <a:t>Max. neutrons energy - 5,5 ± 0,1 </a:t>
            </a:r>
            <a:r>
              <a:rPr lang="en-US" dirty="0" err="1">
                <a:solidFill>
                  <a:srgbClr val="1F497D"/>
                </a:solidFill>
              </a:rPr>
              <a:t>MeV</a:t>
            </a:r>
            <a:endParaRPr lang="ru-RU" dirty="0">
              <a:solidFill>
                <a:srgbClr val="1F497D"/>
              </a:solidFill>
            </a:endParaRPr>
          </a:p>
        </p:txBody>
      </p:sp>
      <p:pic>
        <p:nvPicPr>
          <p:cNvPr id="11" name="Picture 14">
            <a:extLst>
              <a:ext uri="{FF2B5EF4-FFF2-40B4-BE49-F238E27FC236}">
                <a16:creationId xmlns:a16="http://schemas.microsoft.com/office/drawing/2014/main" id="{84DD1F33-3D5D-21AF-6FCC-C2DCDF7E8594}"/>
              </a:ext>
            </a:extLst>
          </p:cNvPr>
          <p:cNvPicPr>
            <a:picLocks noChangeAspect="1" noChangeArrowheads="1"/>
          </p:cNvPicPr>
          <p:nvPr/>
        </p:nvPicPr>
        <p:blipFill>
          <a:blip r:embed="rId4" cstate="print"/>
          <a:srcRect l="42549" t="20316" r="9418" b="48381"/>
          <a:stretch>
            <a:fillRect/>
          </a:stretch>
        </p:blipFill>
        <p:spPr bwMode="auto">
          <a:xfrm>
            <a:off x="452576" y="1924430"/>
            <a:ext cx="2031507" cy="1378680"/>
          </a:xfrm>
          <a:prstGeom prst="rect">
            <a:avLst/>
          </a:prstGeom>
          <a:noFill/>
          <a:ln w="12600">
            <a:noFill/>
            <a:miter lim="800000"/>
            <a:headEnd/>
            <a:tailEnd/>
          </a:ln>
          <a:effectLst/>
        </p:spPr>
      </p:pic>
      <p:sp>
        <p:nvSpPr>
          <p:cNvPr id="14" name="Text Box 16">
            <a:extLst>
              <a:ext uri="{FF2B5EF4-FFF2-40B4-BE49-F238E27FC236}">
                <a16:creationId xmlns:a16="http://schemas.microsoft.com/office/drawing/2014/main" id="{AF164363-D824-1F9F-FC8F-46A95B29EE0F}"/>
              </a:ext>
            </a:extLst>
          </p:cNvPr>
          <p:cNvSpPr txBox="1">
            <a:spLocks noChangeArrowheads="1"/>
          </p:cNvSpPr>
          <p:nvPr/>
        </p:nvSpPr>
        <p:spPr bwMode="auto">
          <a:xfrm>
            <a:off x="2680138" y="2132755"/>
            <a:ext cx="2557549"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ru-RU" dirty="0">
                <a:solidFill>
                  <a:srgbClr val="1F497D"/>
                </a:solidFill>
              </a:rPr>
              <a:t>Gas Target</a:t>
            </a:r>
            <a:r>
              <a:rPr lang="en-US" dirty="0">
                <a:solidFill>
                  <a:srgbClr val="1F497D"/>
                </a:solidFill>
              </a:rPr>
              <a:t> </a:t>
            </a:r>
            <a:r>
              <a:rPr lang="ru-RU" dirty="0">
                <a:solidFill>
                  <a:srgbClr val="1F497D"/>
                </a:solidFill>
              </a:rPr>
              <a:t>D(</a:t>
            </a:r>
            <a:r>
              <a:rPr lang="ru-RU" dirty="0" err="1">
                <a:solidFill>
                  <a:srgbClr val="1F497D"/>
                </a:solidFill>
              </a:rPr>
              <a:t>d,n</a:t>
            </a:r>
            <a:r>
              <a:rPr lang="ru-RU" dirty="0">
                <a:solidFill>
                  <a:srgbClr val="1F497D"/>
                </a:solidFill>
              </a:rPr>
              <a:t>)</a:t>
            </a:r>
            <a:r>
              <a:rPr lang="ru-RU" baseline="30000" dirty="0">
                <a:solidFill>
                  <a:srgbClr val="1F497D"/>
                </a:solidFill>
              </a:rPr>
              <a:t>3</a:t>
            </a:r>
            <a:r>
              <a:rPr lang="ru-RU" dirty="0">
                <a:solidFill>
                  <a:srgbClr val="1F497D"/>
                </a:solidFill>
              </a:rPr>
              <a:t>He</a:t>
            </a:r>
          </a:p>
        </p:txBody>
      </p:sp>
      <p:sp>
        <p:nvSpPr>
          <p:cNvPr id="15" name="Rectangle 17">
            <a:extLst>
              <a:ext uri="{FF2B5EF4-FFF2-40B4-BE49-F238E27FC236}">
                <a16:creationId xmlns:a16="http://schemas.microsoft.com/office/drawing/2014/main" id="{ABDA018D-F0B9-6AEC-3831-C420099E2E37}"/>
              </a:ext>
            </a:extLst>
          </p:cNvPr>
          <p:cNvSpPr>
            <a:spLocks noChangeArrowheads="1"/>
          </p:cNvSpPr>
          <p:nvPr/>
        </p:nvSpPr>
        <p:spPr bwMode="auto">
          <a:xfrm>
            <a:off x="2834500" y="3574680"/>
            <a:ext cx="1782989"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ru-RU" dirty="0" err="1">
                <a:solidFill>
                  <a:srgbClr val="1F497D"/>
                </a:solidFill>
              </a:rPr>
              <a:t>Solid-state</a:t>
            </a:r>
            <a:r>
              <a:rPr lang="ru-RU" dirty="0">
                <a:solidFill>
                  <a:srgbClr val="1F497D"/>
                </a:solidFill>
              </a:rPr>
              <a:t> </a:t>
            </a:r>
            <a:r>
              <a:rPr lang="ru-RU" dirty="0" err="1">
                <a:solidFill>
                  <a:srgbClr val="1F497D"/>
                </a:solidFill>
              </a:rPr>
              <a:t>target</a:t>
            </a:r>
            <a:endParaRPr lang="ru-RU" dirty="0">
              <a:solidFill>
                <a:srgbClr val="1F497D"/>
              </a:solidFill>
            </a:endParaRPr>
          </a:p>
        </p:txBody>
      </p:sp>
      <p:sp>
        <p:nvSpPr>
          <p:cNvPr id="16" name="Text Box 18">
            <a:extLst>
              <a:ext uri="{FF2B5EF4-FFF2-40B4-BE49-F238E27FC236}">
                <a16:creationId xmlns:a16="http://schemas.microsoft.com/office/drawing/2014/main" id="{0BE2C166-5164-D175-3E89-C9F839854D38}"/>
              </a:ext>
            </a:extLst>
          </p:cNvPr>
          <p:cNvSpPr txBox="1">
            <a:spLocks noChangeArrowheads="1"/>
          </p:cNvSpPr>
          <p:nvPr/>
        </p:nvSpPr>
        <p:spPr bwMode="auto">
          <a:xfrm>
            <a:off x="452576" y="5306520"/>
            <a:ext cx="6083300" cy="369332"/>
          </a:xfrm>
          <a:prstGeom prst="rect">
            <a:avLst/>
          </a:prstGeom>
          <a:noFill/>
          <a:ln w="9525">
            <a:noFill/>
            <a:miter lim="800000"/>
            <a:headEnd/>
            <a:tailEnd/>
          </a:ln>
          <a:effectLst/>
        </p:spPr>
        <p:txBody>
          <a:bodyPr wrap="square">
            <a:spAutoFit/>
          </a:bodyPr>
          <a:lstStyle/>
          <a:p>
            <a:pPr fontAlgn="base">
              <a:spcBef>
                <a:spcPct val="0"/>
              </a:spcBef>
              <a:spcAft>
                <a:spcPct val="0"/>
              </a:spcAft>
              <a:buFontTx/>
              <a:buChar char="-"/>
            </a:pPr>
            <a:r>
              <a:rPr lang="en-US" dirty="0">
                <a:solidFill>
                  <a:srgbClr val="1F497D"/>
                </a:solidFill>
              </a:rPr>
              <a:t> Quasi-monochromatic neutrons in a wide range of energies </a:t>
            </a:r>
          </a:p>
        </p:txBody>
      </p:sp>
      <p:sp>
        <p:nvSpPr>
          <p:cNvPr id="17" name="Line 19">
            <a:extLst>
              <a:ext uri="{FF2B5EF4-FFF2-40B4-BE49-F238E27FC236}">
                <a16:creationId xmlns:a16="http://schemas.microsoft.com/office/drawing/2014/main" id="{25491612-08E4-C78F-68E5-12EDE9E3856C}"/>
              </a:ext>
            </a:extLst>
          </p:cNvPr>
          <p:cNvSpPr>
            <a:spLocks noChangeShapeType="1"/>
          </p:cNvSpPr>
          <p:nvPr/>
        </p:nvSpPr>
        <p:spPr bwMode="auto">
          <a:xfrm flipV="1">
            <a:off x="766844" y="4842240"/>
            <a:ext cx="4567238" cy="9525"/>
          </a:xfrm>
          <a:prstGeom prst="line">
            <a:avLst/>
          </a:prstGeom>
          <a:noFill/>
          <a:ln w="28575">
            <a:solidFill>
              <a:sysClr val="windowText" lastClr="000000"/>
            </a:solidFill>
            <a:round/>
            <a:headEnd/>
            <a:tailEnd type="triangl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ru-RU" b="0" i="0" u="none" strike="noStrike" kern="0" cap="none" spc="0" normalizeH="0" baseline="0" noProof="0">
              <a:ln>
                <a:noFill/>
              </a:ln>
              <a:solidFill>
                <a:srgbClr val="1F497D"/>
              </a:solidFill>
              <a:effectLst/>
              <a:uLnTx/>
              <a:uFillTx/>
            </a:endParaRPr>
          </a:p>
        </p:txBody>
      </p:sp>
      <p:sp>
        <p:nvSpPr>
          <p:cNvPr id="18" name="Line 20">
            <a:extLst>
              <a:ext uri="{FF2B5EF4-FFF2-40B4-BE49-F238E27FC236}">
                <a16:creationId xmlns:a16="http://schemas.microsoft.com/office/drawing/2014/main" id="{42DCBCBD-A37F-DBC2-7647-AE29F5BC9DCD}"/>
              </a:ext>
            </a:extLst>
          </p:cNvPr>
          <p:cNvSpPr>
            <a:spLocks noChangeShapeType="1"/>
          </p:cNvSpPr>
          <p:nvPr/>
        </p:nvSpPr>
        <p:spPr bwMode="auto">
          <a:xfrm>
            <a:off x="4329251" y="2694367"/>
            <a:ext cx="1587" cy="144463"/>
          </a:xfrm>
          <a:prstGeom prst="line">
            <a:avLst/>
          </a:prstGeom>
          <a:noFill/>
          <a:ln w="9525">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ru-RU" b="0" i="0" u="none" strike="noStrike" kern="0" cap="none" spc="0" normalizeH="0" baseline="0" noProof="0">
              <a:ln>
                <a:noFill/>
              </a:ln>
              <a:solidFill>
                <a:srgbClr val="1F497D"/>
              </a:solidFill>
              <a:effectLst/>
              <a:uLnTx/>
              <a:uFillTx/>
            </a:endParaRPr>
          </a:p>
        </p:txBody>
      </p:sp>
      <p:sp>
        <p:nvSpPr>
          <p:cNvPr id="19" name="Line 21">
            <a:extLst>
              <a:ext uri="{FF2B5EF4-FFF2-40B4-BE49-F238E27FC236}">
                <a16:creationId xmlns:a16="http://schemas.microsoft.com/office/drawing/2014/main" id="{23E4C199-6B1D-039F-63FF-F6EB6B70CDC0}"/>
              </a:ext>
            </a:extLst>
          </p:cNvPr>
          <p:cNvSpPr>
            <a:spLocks noChangeShapeType="1"/>
          </p:cNvSpPr>
          <p:nvPr/>
        </p:nvSpPr>
        <p:spPr bwMode="auto">
          <a:xfrm>
            <a:off x="3513219" y="4769215"/>
            <a:ext cx="1588" cy="144462"/>
          </a:xfrm>
          <a:prstGeom prst="line">
            <a:avLst/>
          </a:prstGeom>
          <a:noFill/>
          <a:ln w="9525">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ru-RU" b="0" i="0" u="none" strike="noStrike" kern="0" cap="none" spc="0" normalizeH="0" baseline="0" noProof="0">
              <a:ln>
                <a:noFill/>
              </a:ln>
              <a:solidFill>
                <a:srgbClr val="1F497D"/>
              </a:solidFill>
              <a:effectLst/>
              <a:uLnTx/>
              <a:uFillTx/>
            </a:endParaRPr>
          </a:p>
        </p:txBody>
      </p:sp>
      <p:sp>
        <p:nvSpPr>
          <p:cNvPr id="20" name="Text Box 22">
            <a:extLst>
              <a:ext uri="{FF2B5EF4-FFF2-40B4-BE49-F238E27FC236}">
                <a16:creationId xmlns:a16="http://schemas.microsoft.com/office/drawing/2014/main" id="{08A02E7C-90BB-9BE3-A046-96A8686C3EE1}"/>
              </a:ext>
            </a:extLst>
          </p:cNvPr>
          <p:cNvSpPr txBox="1">
            <a:spLocks noChangeArrowheads="1"/>
          </p:cNvSpPr>
          <p:nvPr/>
        </p:nvSpPr>
        <p:spPr bwMode="auto">
          <a:xfrm>
            <a:off x="749382" y="4940665"/>
            <a:ext cx="762325"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ru-RU">
                <a:solidFill>
                  <a:srgbClr val="C0504D"/>
                </a:solidFill>
              </a:rPr>
              <a:t>20</a:t>
            </a:r>
            <a:r>
              <a:rPr lang="en-US">
                <a:solidFill>
                  <a:srgbClr val="C0504D"/>
                </a:solidFill>
              </a:rPr>
              <a:t>keV</a:t>
            </a:r>
            <a:endParaRPr lang="ru-RU">
              <a:solidFill>
                <a:srgbClr val="C0504D"/>
              </a:solidFill>
            </a:endParaRPr>
          </a:p>
        </p:txBody>
      </p:sp>
      <p:sp>
        <p:nvSpPr>
          <p:cNvPr id="21" name="Text Box 23">
            <a:extLst>
              <a:ext uri="{FF2B5EF4-FFF2-40B4-BE49-F238E27FC236}">
                <a16:creationId xmlns:a16="http://schemas.microsoft.com/office/drawing/2014/main" id="{7D4A862A-8E2E-B68D-103A-DB8FA86B1948}"/>
              </a:ext>
            </a:extLst>
          </p:cNvPr>
          <p:cNvSpPr txBox="1">
            <a:spLocks noChangeArrowheads="1"/>
          </p:cNvSpPr>
          <p:nvPr/>
        </p:nvSpPr>
        <p:spPr bwMode="auto">
          <a:xfrm>
            <a:off x="2065419" y="4932727"/>
            <a:ext cx="879343"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solidFill>
                  <a:srgbClr val="C0504D"/>
                </a:solidFill>
              </a:rPr>
              <a:t>80</a:t>
            </a:r>
            <a:r>
              <a:rPr lang="ru-RU">
                <a:solidFill>
                  <a:srgbClr val="C0504D"/>
                </a:solidFill>
              </a:rPr>
              <a:t>0</a:t>
            </a:r>
            <a:r>
              <a:rPr lang="en-US">
                <a:solidFill>
                  <a:srgbClr val="C0504D"/>
                </a:solidFill>
              </a:rPr>
              <a:t>keV</a:t>
            </a:r>
            <a:endParaRPr lang="ru-RU">
              <a:solidFill>
                <a:srgbClr val="C0504D"/>
              </a:solidFill>
            </a:endParaRPr>
          </a:p>
        </p:txBody>
      </p:sp>
      <p:sp>
        <p:nvSpPr>
          <p:cNvPr id="22" name="Line 24">
            <a:extLst>
              <a:ext uri="{FF2B5EF4-FFF2-40B4-BE49-F238E27FC236}">
                <a16:creationId xmlns:a16="http://schemas.microsoft.com/office/drawing/2014/main" id="{A05108A3-0130-5770-3C15-B9925F5A5D42}"/>
              </a:ext>
            </a:extLst>
          </p:cNvPr>
          <p:cNvSpPr>
            <a:spLocks noChangeShapeType="1"/>
          </p:cNvSpPr>
          <p:nvPr/>
        </p:nvSpPr>
        <p:spPr bwMode="auto">
          <a:xfrm>
            <a:off x="5154694" y="4785090"/>
            <a:ext cx="1588" cy="144462"/>
          </a:xfrm>
          <a:prstGeom prst="line">
            <a:avLst/>
          </a:prstGeom>
          <a:noFill/>
          <a:ln w="9525">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ru-RU" b="0" i="0" u="none" strike="noStrike" kern="0" cap="none" spc="0" normalizeH="0" baseline="0" noProof="0">
              <a:ln>
                <a:noFill/>
              </a:ln>
              <a:solidFill>
                <a:srgbClr val="1F497D"/>
              </a:solidFill>
              <a:effectLst/>
              <a:uLnTx/>
              <a:uFillTx/>
            </a:endParaRPr>
          </a:p>
        </p:txBody>
      </p:sp>
      <p:sp>
        <p:nvSpPr>
          <p:cNvPr id="23" name="Text Box 25">
            <a:extLst>
              <a:ext uri="{FF2B5EF4-FFF2-40B4-BE49-F238E27FC236}">
                <a16:creationId xmlns:a16="http://schemas.microsoft.com/office/drawing/2014/main" id="{EFC0E849-825D-375A-A8F6-3F72ABA084F8}"/>
              </a:ext>
            </a:extLst>
          </p:cNvPr>
          <p:cNvSpPr txBox="1">
            <a:spLocks noChangeArrowheads="1"/>
          </p:cNvSpPr>
          <p:nvPr/>
        </p:nvSpPr>
        <p:spPr bwMode="auto">
          <a:xfrm>
            <a:off x="3111582" y="4935902"/>
            <a:ext cx="920445"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ru-RU">
                <a:solidFill>
                  <a:prstClr val="black"/>
                </a:solidFill>
              </a:rPr>
              <a:t>3.3</a:t>
            </a:r>
            <a:r>
              <a:rPr lang="en-US">
                <a:solidFill>
                  <a:prstClr val="black"/>
                </a:solidFill>
              </a:rPr>
              <a:t>MeV</a:t>
            </a:r>
            <a:endParaRPr lang="ru-RU">
              <a:solidFill>
                <a:prstClr val="black"/>
              </a:solidFill>
            </a:endParaRPr>
          </a:p>
        </p:txBody>
      </p:sp>
      <p:sp>
        <p:nvSpPr>
          <p:cNvPr id="24" name="Text Box 26">
            <a:extLst>
              <a:ext uri="{FF2B5EF4-FFF2-40B4-BE49-F238E27FC236}">
                <a16:creationId xmlns:a16="http://schemas.microsoft.com/office/drawing/2014/main" id="{3074F20E-D023-CE4A-B45F-49F2CC21D25F}"/>
              </a:ext>
            </a:extLst>
          </p:cNvPr>
          <p:cNvSpPr txBox="1">
            <a:spLocks noChangeArrowheads="1"/>
          </p:cNvSpPr>
          <p:nvPr/>
        </p:nvSpPr>
        <p:spPr bwMode="auto">
          <a:xfrm>
            <a:off x="4681619" y="4939077"/>
            <a:ext cx="973343"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solidFill>
                  <a:prstClr val="black"/>
                </a:solidFill>
              </a:rPr>
              <a:t>5,1 MeV</a:t>
            </a:r>
            <a:endParaRPr lang="ru-RU">
              <a:solidFill>
                <a:prstClr val="black"/>
              </a:solidFill>
            </a:endParaRPr>
          </a:p>
        </p:txBody>
      </p:sp>
      <p:sp>
        <p:nvSpPr>
          <p:cNvPr id="25" name="Line 27">
            <a:extLst>
              <a:ext uri="{FF2B5EF4-FFF2-40B4-BE49-F238E27FC236}">
                <a16:creationId xmlns:a16="http://schemas.microsoft.com/office/drawing/2014/main" id="{AFE09D17-B1D2-4722-CC66-791D70A57E41}"/>
              </a:ext>
            </a:extLst>
          </p:cNvPr>
          <p:cNvSpPr>
            <a:spLocks noChangeShapeType="1"/>
          </p:cNvSpPr>
          <p:nvPr/>
        </p:nvSpPr>
        <p:spPr bwMode="auto">
          <a:xfrm>
            <a:off x="935119" y="4845415"/>
            <a:ext cx="1631950" cy="7937"/>
          </a:xfrm>
          <a:prstGeom prst="line">
            <a:avLst/>
          </a:prstGeom>
          <a:noFill/>
          <a:ln w="38100">
            <a:solidFill>
              <a:srgbClr val="FF3399"/>
            </a:solidFill>
            <a:round/>
            <a:headEnd/>
            <a:tailEnd/>
          </a:ln>
          <a:effectLst/>
        </p:spPr>
        <p:txBody>
          <a:bodyPr/>
          <a:lstStyle/>
          <a:p>
            <a:pPr fontAlgn="base">
              <a:spcBef>
                <a:spcPct val="0"/>
              </a:spcBef>
              <a:spcAft>
                <a:spcPct val="0"/>
              </a:spcAft>
            </a:pPr>
            <a:endParaRPr lang="ru-RU">
              <a:solidFill>
                <a:srgbClr val="1F497D"/>
              </a:solidFill>
            </a:endParaRPr>
          </a:p>
        </p:txBody>
      </p:sp>
      <p:sp>
        <p:nvSpPr>
          <p:cNvPr id="26" name="Text Box 28">
            <a:extLst>
              <a:ext uri="{FF2B5EF4-FFF2-40B4-BE49-F238E27FC236}">
                <a16:creationId xmlns:a16="http://schemas.microsoft.com/office/drawing/2014/main" id="{7E53D405-A4A3-FC6B-B1A3-F90675DA1507}"/>
              </a:ext>
            </a:extLst>
          </p:cNvPr>
          <p:cNvSpPr txBox="1">
            <a:spLocks noChangeArrowheads="1"/>
          </p:cNvSpPr>
          <p:nvPr/>
        </p:nvSpPr>
        <p:spPr bwMode="auto">
          <a:xfrm>
            <a:off x="5245182" y="4646977"/>
            <a:ext cx="296876"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solidFill>
                  <a:prstClr val="black"/>
                </a:solidFill>
              </a:rPr>
              <a:t>E</a:t>
            </a:r>
            <a:endParaRPr lang="ru-RU">
              <a:solidFill>
                <a:prstClr val="black"/>
              </a:solidFill>
            </a:endParaRPr>
          </a:p>
        </p:txBody>
      </p:sp>
      <p:sp>
        <p:nvSpPr>
          <p:cNvPr id="27" name="Line 29">
            <a:extLst>
              <a:ext uri="{FF2B5EF4-FFF2-40B4-BE49-F238E27FC236}">
                <a16:creationId xmlns:a16="http://schemas.microsoft.com/office/drawing/2014/main" id="{D30D7342-6A73-7184-1ABE-29331AED4346}"/>
              </a:ext>
            </a:extLst>
          </p:cNvPr>
          <p:cNvSpPr>
            <a:spLocks noChangeShapeType="1"/>
          </p:cNvSpPr>
          <p:nvPr/>
        </p:nvSpPr>
        <p:spPr bwMode="auto">
          <a:xfrm>
            <a:off x="3530682" y="4842240"/>
            <a:ext cx="1631950" cy="7937"/>
          </a:xfrm>
          <a:prstGeom prst="line">
            <a:avLst/>
          </a:prstGeom>
          <a:noFill/>
          <a:ln w="38100">
            <a:solidFill>
              <a:srgbClr val="FF3399"/>
            </a:solidFill>
            <a:round/>
            <a:headEnd/>
            <a:tailEnd/>
          </a:ln>
          <a:effectLst/>
        </p:spPr>
        <p:txBody>
          <a:bodyPr/>
          <a:lstStyle/>
          <a:p>
            <a:pPr fontAlgn="base">
              <a:spcBef>
                <a:spcPct val="0"/>
              </a:spcBef>
              <a:spcAft>
                <a:spcPct val="0"/>
              </a:spcAft>
            </a:pPr>
            <a:endParaRPr lang="ru-RU">
              <a:solidFill>
                <a:srgbClr val="1F497D"/>
              </a:solidFill>
            </a:endParaRPr>
          </a:p>
        </p:txBody>
      </p:sp>
      <p:sp>
        <p:nvSpPr>
          <p:cNvPr id="28" name="Line 30">
            <a:extLst>
              <a:ext uri="{FF2B5EF4-FFF2-40B4-BE49-F238E27FC236}">
                <a16:creationId xmlns:a16="http://schemas.microsoft.com/office/drawing/2014/main" id="{ED1FD8AD-D380-9532-CBB8-BAD7B78248CB}"/>
              </a:ext>
            </a:extLst>
          </p:cNvPr>
          <p:cNvSpPr>
            <a:spLocks noChangeShapeType="1"/>
          </p:cNvSpPr>
          <p:nvPr/>
        </p:nvSpPr>
        <p:spPr bwMode="auto">
          <a:xfrm>
            <a:off x="933532" y="4754927"/>
            <a:ext cx="1587" cy="144463"/>
          </a:xfrm>
          <a:prstGeom prst="line">
            <a:avLst/>
          </a:prstGeom>
          <a:noFill/>
          <a:ln w="9525">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ru-RU" b="0" i="0" u="none" strike="noStrike" kern="0" cap="none" spc="0" normalizeH="0" baseline="0" noProof="0">
              <a:ln>
                <a:noFill/>
              </a:ln>
              <a:solidFill>
                <a:srgbClr val="1F497D"/>
              </a:solidFill>
              <a:effectLst/>
              <a:uLnTx/>
              <a:uFillTx/>
            </a:endParaRPr>
          </a:p>
        </p:txBody>
      </p:sp>
      <p:sp>
        <p:nvSpPr>
          <p:cNvPr id="29" name="Line 31">
            <a:extLst>
              <a:ext uri="{FF2B5EF4-FFF2-40B4-BE49-F238E27FC236}">
                <a16:creationId xmlns:a16="http://schemas.microsoft.com/office/drawing/2014/main" id="{0DD714FE-F088-8526-0D7A-D6CAE95469D2}"/>
              </a:ext>
            </a:extLst>
          </p:cNvPr>
          <p:cNvSpPr>
            <a:spLocks noChangeShapeType="1"/>
          </p:cNvSpPr>
          <p:nvPr/>
        </p:nvSpPr>
        <p:spPr bwMode="auto">
          <a:xfrm>
            <a:off x="2549607" y="4746990"/>
            <a:ext cx="1587" cy="144462"/>
          </a:xfrm>
          <a:prstGeom prst="line">
            <a:avLst/>
          </a:prstGeom>
          <a:noFill/>
          <a:ln w="9525">
            <a:solidFill>
              <a:sysClr val="windowText" lastClr="000000"/>
            </a:solidFill>
            <a:round/>
            <a:headEnd/>
            <a:tailEn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ru-RU" b="0" i="0" u="none" strike="noStrike" kern="0" cap="none" spc="0" normalizeH="0" baseline="0" noProof="0">
              <a:ln>
                <a:noFill/>
              </a:ln>
              <a:solidFill>
                <a:srgbClr val="1F497D"/>
              </a:solidFill>
              <a:effectLst/>
              <a:uLnTx/>
              <a:uFillTx/>
            </a:endParaRPr>
          </a:p>
        </p:txBody>
      </p:sp>
      <p:pic>
        <p:nvPicPr>
          <p:cNvPr id="30" name="Picture 32">
            <a:extLst>
              <a:ext uri="{FF2B5EF4-FFF2-40B4-BE49-F238E27FC236}">
                <a16:creationId xmlns:a16="http://schemas.microsoft.com/office/drawing/2014/main" id="{B653E32B-324C-6EB3-F0C1-939E0077F9B6}"/>
              </a:ext>
            </a:extLst>
          </p:cNvPr>
          <p:cNvPicPr>
            <a:picLocks noChangeAspect="1" noChangeArrowheads="1"/>
          </p:cNvPicPr>
          <p:nvPr/>
        </p:nvPicPr>
        <p:blipFill>
          <a:blip r:embed="rId5" cstate="print"/>
          <a:srcRect l="32285" t="14844" r="16106" b="15755"/>
          <a:stretch>
            <a:fillRect/>
          </a:stretch>
        </p:blipFill>
        <p:spPr bwMode="auto">
          <a:xfrm>
            <a:off x="7097851" y="2138742"/>
            <a:ext cx="2855911" cy="2160300"/>
          </a:xfrm>
          <a:prstGeom prst="rect">
            <a:avLst/>
          </a:prstGeom>
          <a:noFill/>
          <a:ln w="9525">
            <a:noFill/>
            <a:miter lim="800000"/>
            <a:headEnd/>
            <a:tailEnd/>
          </a:ln>
          <a:effectLst/>
        </p:spPr>
      </p:pic>
      <p:sp>
        <p:nvSpPr>
          <p:cNvPr id="31" name="Text Box 33">
            <a:extLst>
              <a:ext uri="{FF2B5EF4-FFF2-40B4-BE49-F238E27FC236}">
                <a16:creationId xmlns:a16="http://schemas.microsoft.com/office/drawing/2014/main" id="{83A4BDD5-0189-8035-F80C-174F2F59DB8F}"/>
              </a:ext>
            </a:extLst>
          </p:cNvPr>
          <p:cNvSpPr txBox="1">
            <a:spLocks noChangeArrowheads="1"/>
          </p:cNvSpPr>
          <p:nvPr/>
        </p:nvSpPr>
        <p:spPr bwMode="auto">
          <a:xfrm>
            <a:off x="6932498" y="4288071"/>
            <a:ext cx="4909151" cy="1754326"/>
          </a:xfrm>
          <a:prstGeom prst="rect">
            <a:avLst/>
          </a:prstGeom>
          <a:noFill/>
          <a:ln w="9525">
            <a:noFill/>
            <a:miter lim="800000"/>
            <a:headEnd/>
            <a:tailEnd/>
          </a:ln>
          <a:effectLst/>
        </p:spPr>
        <p:txBody>
          <a:bodyPr wrap="square">
            <a:spAutoFit/>
          </a:bodyPr>
          <a:lstStyle/>
          <a:p>
            <a:pPr marL="179388" indent="-179388" fontAlgn="base">
              <a:spcBef>
                <a:spcPct val="0"/>
              </a:spcBef>
              <a:spcAft>
                <a:spcPct val="0"/>
              </a:spcAft>
              <a:buFont typeface="Arial" panose="020B0604020202020204" pitchFamily="34" charset="0"/>
              <a:buChar char="•"/>
            </a:pPr>
            <a:r>
              <a:rPr lang="en-US" dirty="0">
                <a:solidFill>
                  <a:prstClr val="black"/>
                </a:solidFill>
              </a:rPr>
              <a:t>The elemental composition of multilayer systems, isotopic composition, stoichiometry of films.</a:t>
            </a:r>
          </a:p>
          <a:p>
            <a:pPr marL="179388" indent="-179388" fontAlgn="base">
              <a:spcBef>
                <a:spcPct val="0"/>
              </a:spcBef>
              <a:spcAft>
                <a:spcPct val="0"/>
              </a:spcAft>
              <a:buFont typeface="Arial" panose="020B0604020202020204" pitchFamily="34" charset="0"/>
              <a:buChar char="•"/>
            </a:pPr>
            <a:r>
              <a:rPr lang="en-US" dirty="0">
                <a:solidFill>
                  <a:prstClr val="black"/>
                </a:solidFill>
              </a:rPr>
              <a:t>Optical, electronic and electrical properties using complementary methods (ellipsometry voltammetry impedance spectroscopy).</a:t>
            </a:r>
            <a:endParaRPr lang="ru-RU" dirty="0">
              <a:solidFill>
                <a:prstClr val="black"/>
              </a:solidFill>
            </a:endParaRPr>
          </a:p>
        </p:txBody>
      </p:sp>
      <p:sp>
        <p:nvSpPr>
          <p:cNvPr id="32" name="Text Box 34">
            <a:extLst>
              <a:ext uri="{FF2B5EF4-FFF2-40B4-BE49-F238E27FC236}">
                <a16:creationId xmlns:a16="http://schemas.microsoft.com/office/drawing/2014/main" id="{A9C76B21-C03A-1C9A-7007-2ABD0E724088}"/>
              </a:ext>
            </a:extLst>
          </p:cNvPr>
          <p:cNvSpPr txBox="1">
            <a:spLocks noChangeArrowheads="1"/>
          </p:cNvSpPr>
          <p:nvPr/>
        </p:nvSpPr>
        <p:spPr bwMode="auto">
          <a:xfrm>
            <a:off x="7000760" y="1425955"/>
            <a:ext cx="3330828" cy="646331"/>
          </a:xfrm>
          <a:prstGeom prst="rect">
            <a:avLst/>
          </a:prstGeom>
          <a:noFill/>
          <a:ln w="9525">
            <a:solidFill>
              <a:srgbClr val="FF0000"/>
            </a:solidFill>
            <a:miter lim="800000"/>
            <a:headEnd/>
            <a:tailEnd/>
          </a:ln>
          <a:effectLst/>
        </p:spPr>
        <p:txBody>
          <a:bodyPr wrap="square">
            <a:spAutoFit/>
          </a:bodyPr>
          <a:lstStyle/>
          <a:p>
            <a:pPr algn="ctr" fontAlgn="base">
              <a:spcBef>
                <a:spcPct val="0"/>
              </a:spcBef>
              <a:spcAft>
                <a:spcPct val="0"/>
              </a:spcAft>
            </a:pPr>
            <a:r>
              <a:rPr lang="ru-RU" b="1" dirty="0" err="1">
                <a:solidFill>
                  <a:prstClr val="black"/>
                </a:solidFill>
              </a:rPr>
              <a:t>Ion</a:t>
            </a:r>
            <a:r>
              <a:rPr lang="ru-RU" b="1" dirty="0">
                <a:solidFill>
                  <a:prstClr val="black"/>
                </a:solidFill>
              </a:rPr>
              <a:t> </a:t>
            </a:r>
            <a:r>
              <a:rPr lang="ru-RU" b="1" dirty="0" err="1">
                <a:solidFill>
                  <a:prstClr val="black"/>
                </a:solidFill>
              </a:rPr>
              <a:t>Beam</a:t>
            </a:r>
            <a:r>
              <a:rPr lang="ru-RU" b="1" dirty="0">
                <a:solidFill>
                  <a:prstClr val="black"/>
                </a:solidFill>
              </a:rPr>
              <a:t> Analysis</a:t>
            </a:r>
            <a:r>
              <a:rPr lang="en-US" b="1" dirty="0">
                <a:solidFill>
                  <a:prstClr val="black"/>
                </a:solidFill>
              </a:rPr>
              <a:t> &amp;</a:t>
            </a:r>
            <a:r>
              <a:rPr lang="ru-RU" b="1" dirty="0">
                <a:solidFill>
                  <a:prstClr val="black"/>
                </a:solidFill>
              </a:rPr>
              <a:t> </a:t>
            </a:r>
            <a:r>
              <a:rPr lang="en-US" b="1" dirty="0">
                <a:solidFill>
                  <a:prstClr val="black"/>
                </a:solidFill>
              </a:rPr>
              <a:t>complementary methods </a:t>
            </a:r>
            <a:endParaRPr lang="ru-RU" b="1" dirty="0">
              <a:solidFill>
                <a:prstClr val="black"/>
              </a:solidFill>
            </a:endParaRPr>
          </a:p>
        </p:txBody>
      </p:sp>
      <p:pic>
        <p:nvPicPr>
          <p:cNvPr id="33" name="Picture 5">
            <a:extLst>
              <a:ext uri="{FF2B5EF4-FFF2-40B4-BE49-F238E27FC236}">
                <a16:creationId xmlns:a16="http://schemas.microsoft.com/office/drawing/2014/main" id="{0A729D72-588A-3E64-B04D-F9A8A7A8F63E}"/>
              </a:ext>
            </a:extLst>
          </p:cNvPr>
          <p:cNvPicPr>
            <a:picLocks noChangeAspect="1" noChangeArrowheads="1"/>
          </p:cNvPicPr>
          <p:nvPr/>
        </p:nvPicPr>
        <p:blipFill>
          <a:blip r:embed="rId6" cstate="print"/>
          <a:srcRect/>
          <a:stretch>
            <a:fillRect/>
          </a:stretch>
        </p:blipFill>
        <p:spPr bwMode="auto">
          <a:xfrm>
            <a:off x="10413345" y="1483294"/>
            <a:ext cx="1245912" cy="1018793"/>
          </a:xfrm>
          <a:prstGeom prst="rect">
            <a:avLst/>
          </a:prstGeom>
          <a:noFill/>
          <a:ln w="9525">
            <a:noFill/>
            <a:miter lim="800000"/>
            <a:headEnd/>
            <a:tailEnd/>
          </a:ln>
        </p:spPr>
      </p:pic>
      <p:pic>
        <p:nvPicPr>
          <p:cNvPr id="34" name="Picture 36" descr="Без названия (1)">
            <a:extLst>
              <a:ext uri="{FF2B5EF4-FFF2-40B4-BE49-F238E27FC236}">
                <a16:creationId xmlns:a16="http://schemas.microsoft.com/office/drawing/2014/main" id="{4B41A0A6-1FB2-5395-569A-0D1479D3997F}"/>
              </a:ext>
            </a:extLst>
          </p:cNvPr>
          <p:cNvPicPr>
            <a:picLocks noChangeAspect="1" noChangeArrowheads="1"/>
          </p:cNvPicPr>
          <p:nvPr/>
        </p:nvPicPr>
        <p:blipFill>
          <a:blip r:embed="rId7" cstate="print"/>
          <a:srcRect/>
          <a:stretch>
            <a:fillRect/>
          </a:stretch>
        </p:blipFill>
        <p:spPr bwMode="auto">
          <a:xfrm>
            <a:off x="10378985" y="3558566"/>
            <a:ext cx="1314632" cy="455612"/>
          </a:xfrm>
          <a:prstGeom prst="rect">
            <a:avLst/>
          </a:prstGeom>
          <a:noFill/>
        </p:spPr>
      </p:pic>
      <p:pic>
        <p:nvPicPr>
          <p:cNvPr id="35" name="Picture 37">
            <a:extLst>
              <a:ext uri="{FF2B5EF4-FFF2-40B4-BE49-F238E27FC236}">
                <a16:creationId xmlns:a16="http://schemas.microsoft.com/office/drawing/2014/main" id="{647A1ECB-6B2A-9E19-E38D-0E881611D26F}"/>
              </a:ext>
            </a:extLst>
          </p:cNvPr>
          <p:cNvPicPr>
            <a:picLocks noChangeAspect="1" noChangeArrowheads="1"/>
          </p:cNvPicPr>
          <p:nvPr/>
        </p:nvPicPr>
        <p:blipFill>
          <a:blip r:embed="rId8" cstate="print"/>
          <a:srcRect/>
          <a:stretch>
            <a:fillRect/>
          </a:stretch>
        </p:blipFill>
        <p:spPr bwMode="auto">
          <a:xfrm>
            <a:off x="10390628" y="2597980"/>
            <a:ext cx="1152249" cy="766954"/>
          </a:xfrm>
          <a:prstGeom prst="rect">
            <a:avLst/>
          </a:prstGeom>
          <a:noFill/>
          <a:ln w="9525" algn="ctr">
            <a:noFill/>
            <a:miter lim="800000"/>
            <a:headEnd/>
            <a:tailEnd/>
          </a:ln>
          <a:effectLst/>
        </p:spPr>
      </p:pic>
      <p:sp>
        <p:nvSpPr>
          <p:cNvPr id="36" name="Rectangle 43">
            <a:extLst>
              <a:ext uri="{FF2B5EF4-FFF2-40B4-BE49-F238E27FC236}">
                <a16:creationId xmlns:a16="http://schemas.microsoft.com/office/drawing/2014/main" id="{A8C8AB3A-8E0F-C389-B3A7-1807BE3F99CA}"/>
              </a:ext>
            </a:extLst>
          </p:cNvPr>
          <p:cNvSpPr>
            <a:spLocks noChangeArrowheads="1"/>
          </p:cNvSpPr>
          <p:nvPr/>
        </p:nvSpPr>
        <p:spPr bwMode="auto">
          <a:xfrm>
            <a:off x="343037" y="1364042"/>
            <a:ext cx="6340387" cy="4727375"/>
          </a:xfrm>
          <a:prstGeom prst="rect">
            <a:avLst/>
          </a:prstGeom>
          <a:noFill/>
          <a:ln w="9525">
            <a:solidFill>
              <a:sysClr val="windowText" lastClr="000000"/>
            </a:solidFill>
            <a:prstDash val="dash"/>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ru-RU" b="0" i="0" u="none" strike="noStrike" kern="0" cap="none" spc="0" normalizeH="0" baseline="0" noProof="0">
              <a:ln>
                <a:noFill/>
              </a:ln>
              <a:solidFill>
                <a:prstClr val="black"/>
              </a:solidFill>
              <a:effectLst/>
              <a:uLnTx/>
              <a:uFillTx/>
            </a:endParaRPr>
          </a:p>
        </p:txBody>
      </p:sp>
      <p:sp>
        <p:nvSpPr>
          <p:cNvPr id="37" name="Rectangle 44">
            <a:extLst>
              <a:ext uri="{FF2B5EF4-FFF2-40B4-BE49-F238E27FC236}">
                <a16:creationId xmlns:a16="http://schemas.microsoft.com/office/drawing/2014/main" id="{AD3A1070-9332-B44C-0A2F-154DF1D3141F}"/>
              </a:ext>
            </a:extLst>
          </p:cNvPr>
          <p:cNvSpPr>
            <a:spLocks noChangeArrowheads="1"/>
          </p:cNvSpPr>
          <p:nvPr/>
        </p:nvSpPr>
        <p:spPr bwMode="auto">
          <a:xfrm>
            <a:off x="6915037" y="1364042"/>
            <a:ext cx="5095916" cy="4727375"/>
          </a:xfrm>
          <a:prstGeom prst="rect">
            <a:avLst/>
          </a:prstGeom>
          <a:noFill/>
          <a:ln w="9525">
            <a:solidFill>
              <a:sysClr val="windowText" lastClr="000000"/>
            </a:solidFill>
            <a:prstDash val="dash"/>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ru-RU" b="0" i="0" u="none" strike="noStrike" kern="0" cap="none" spc="0" normalizeH="0" baseline="0" noProof="0">
              <a:ln>
                <a:noFill/>
              </a:ln>
              <a:solidFill>
                <a:prstClr val="black"/>
              </a:solidFill>
              <a:effectLst/>
              <a:uLnTx/>
              <a:uFillTx/>
            </a:endParaRPr>
          </a:p>
        </p:txBody>
      </p:sp>
      <p:sp>
        <p:nvSpPr>
          <p:cNvPr id="38" name="TextBox 37">
            <a:extLst>
              <a:ext uri="{FF2B5EF4-FFF2-40B4-BE49-F238E27FC236}">
                <a16:creationId xmlns:a16="http://schemas.microsoft.com/office/drawing/2014/main" id="{21582D14-316F-BBD7-BBF9-2B0D5C2792A9}"/>
              </a:ext>
            </a:extLst>
          </p:cNvPr>
          <p:cNvSpPr txBox="1"/>
          <p:nvPr/>
        </p:nvSpPr>
        <p:spPr>
          <a:xfrm>
            <a:off x="322972" y="892384"/>
            <a:ext cx="776495" cy="461665"/>
          </a:xfrm>
          <a:prstGeom prst="rect">
            <a:avLst/>
          </a:prstGeom>
          <a:noFill/>
        </p:spPr>
        <p:txBody>
          <a:bodyPr wrap="none" rtlCol="0">
            <a:spAutoFit/>
          </a:bodyPr>
          <a:lstStyle/>
          <a:p>
            <a:pPr algn="ctr">
              <a:defRPr/>
            </a:pPr>
            <a:r>
              <a:rPr lang="en-US" sz="2400" b="1" dirty="0">
                <a:solidFill>
                  <a:srgbClr val="4472C4"/>
                </a:solidFill>
              </a:rPr>
              <a:t>EG-5</a:t>
            </a:r>
          </a:p>
        </p:txBody>
      </p:sp>
    </p:spTree>
    <p:extLst>
      <p:ext uri="{BB962C8B-B14F-4D97-AF65-F5344CB8AC3E}">
        <p14:creationId xmlns:p14="http://schemas.microsoft.com/office/powerpoint/2010/main" val="427843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C1C90-08FF-609C-F46B-120EBF2AB6FB}"/>
            </a:ext>
          </a:extLst>
        </p:cNvPr>
        <p:cNvGrpSpPr/>
        <p:nvPr/>
      </p:nvGrpSpPr>
      <p:grpSpPr>
        <a:xfrm>
          <a:off x="0" y="0"/>
          <a:ext cx="0" cy="0"/>
          <a:chOff x="0" y="0"/>
          <a:chExt cx="0" cy="0"/>
        </a:xfrm>
      </p:grpSpPr>
      <p:sp>
        <p:nvSpPr>
          <p:cNvPr id="3" name="Заголовок 10">
            <a:extLst>
              <a:ext uri="{FF2B5EF4-FFF2-40B4-BE49-F238E27FC236}">
                <a16:creationId xmlns:a16="http://schemas.microsoft.com/office/drawing/2014/main" id="{51490D8F-6DC4-3C25-11E0-2D8ECE7AA1D1}"/>
              </a:ext>
            </a:extLst>
          </p:cNvPr>
          <p:cNvSpPr>
            <a:spLocks noGrp="1"/>
          </p:cNvSpPr>
          <p:nvPr/>
        </p:nvSpPr>
        <p:spPr>
          <a:xfrm>
            <a:off x="2266503" y="581748"/>
            <a:ext cx="8062117" cy="1143000"/>
          </a:xfrm>
          <a:prstGeom prst="rect">
            <a:avLst/>
          </a:prstGeom>
        </p:spPr>
        <p:txBody>
          <a:bodyPr anchor="ctr"/>
          <a:lst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Corbel" pitchFamily="34" charset="0"/>
              </a:defRPr>
            </a:lvl2pPr>
            <a:lvl3pPr algn="l" rtl="0" eaLnBrk="0" fontAlgn="base" hangingPunct="0">
              <a:spcBef>
                <a:spcPct val="0"/>
              </a:spcBef>
              <a:spcAft>
                <a:spcPct val="0"/>
              </a:spcAft>
              <a:defRPr sz="4300">
                <a:solidFill>
                  <a:srgbClr val="572314"/>
                </a:solidFill>
                <a:latin typeface="Corbel" pitchFamily="34" charset="0"/>
              </a:defRPr>
            </a:lvl3pPr>
            <a:lvl4pPr algn="l" rtl="0" eaLnBrk="0" fontAlgn="base" hangingPunct="0">
              <a:spcBef>
                <a:spcPct val="0"/>
              </a:spcBef>
              <a:spcAft>
                <a:spcPct val="0"/>
              </a:spcAft>
              <a:defRPr sz="4300">
                <a:solidFill>
                  <a:srgbClr val="572314"/>
                </a:solidFill>
                <a:latin typeface="Corbel" pitchFamily="34" charset="0"/>
              </a:defRPr>
            </a:lvl4pPr>
            <a:lvl5pPr algn="l" rtl="0" eaLnBrk="0" fontAlgn="base" hangingPunct="0">
              <a:spcBef>
                <a:spcPct val="0"/>
              </a:spcBef>
              <a:spcAft>
                <a:spcPct val="0"/>
              </a:spcAft>
              <a:defRPr sz="4300">
                <a:solidFill>
                  <a:srgbClr val="572314"/>
                </a:solidFill>
                <a:latin typeface="Corbel" pitchFamily="34" charset="0"/>
              </a:defRPr>
            </a:lvl5pPr>
            <a:lvl6pPr marL="457200" algn="l" rtl="0" fontAlgn="base">
              <a:spcBef>
                <a:spcPct val="0"/>
              </a:spcBef>
              <a:spcAft>
                <a:spcPct val="0"/>
              </a:spcAft>
              <a:defRPr sz="4300">
                <a:solidFill>
                  <a:srgbClr val="572314"/>
                </a:solidFill>
                <a:latin typeface="Corbel" pitchFamily="34" charset="0"/>
              </a:defRPr>
            </a:lvl6pPr>
            <a:lvl7pPr marL="914400" algn="l" rtl="0" fontAlgn="base">
              <a:spcBef>
                <a:spcPct val="0"/>
              </a:spcBef>
              <a:spcAft>
                <a:spcPct val="0"/>
              </a:spcAft>
              <a:defRPr sz="4300">
                <a:solidFill>
                  <a:srgbClr val="572314"/>
                </a:solidFill>
                <a:latin typeface="Corbel" pitchFamily="34" charset="0"/>
              </a:defRPr>
            </a:lvl7pPr>
            <a:lvl8pPr marL="1371600" algn="l" rtl="0" fontAlgn="base">
              <a:spcBef>
                <a:spcPct val="0"/>
              </a:spcBef>
              <a:spcAft>
                <a:spcPct val="0"/>
              </a:spcAft>
              <a:defRPr sz="4300">
                <a:solidFill>
                  <a:srgbClr val="572314"/>
                </a:solidFill>
                <a:latin typeface="Corbel" pitchFamily="34" charset="0"/>
              </a:defRPr>
            </a:lvl8pPr>
            <a:lvl9pPr marL="1828800" algn="l" rtl="0" fontAlgn="base">
              <a:spcBef>
                <a:spcPct val="0"/>
              </a:spcBef>
              <a:spcAft>
                <a:spcPct val="0"/>
              </a:spcAft>
              <a:defRPr sz="4300">
                <a:solidFill>
                  <a:srgbClr val="572314"/>
                </a:solidFill>
                <a:latin typeface="Corbel" pitchFamily="34" charset="0"/>
              </a:defRPr>
            </a:lvl9pPr>
            <a:extLst/>
          </a:lstStyle>
          <a:p>
            <a:pPr algn="ctr" eaLnBrk="1" hangingPunct="1">
              <a:defRPr/>
            </a:pPr>
            <a:r>
              <a:rPr lang="en-US" sz="2400" b="1" dirty="0">
                <a:solidFill>
                  <a:srgbClr val="4472C4"/>
                </a:solidFill>
                <a:latin typeface="+mn-lt"/>
                <a:ea typeface="+mn-ea"/>
                <a:cs typeface="+mn-cs"/>
              </a:rPr>
              <a:t>Development of neutron instruments elements :</a:t>
            </a:r>
            <a:endParaRPr lang="ru-RU" sz="3200" dirty="0"/>
          </a:p>
        </p:txBody>
      </p:sp>
      <p:sp>
        <p:nvSpPr>
          <p:cNvPr id="4" name="Прямоугольник: скругленные углы 3">
            <a:extLst>
              <a:ext uri="{FF2B5EF4-FFF2-40B4-BE49-F238E27FC236}">
                <a16:creationId xmlns:a16="http://schemas.microsoft.com/office/drawing/2014/main" id="{6DC7DCF0-2DCD-200C-E44D-AD8C7BF84229}"/>
              </a:ext>
            </a:extLst>
          </p:cNvPr>
          <p:cNvSpPr/>
          <p:nvPr/>
        </p:nvSpPr>
        <p:spPr>
          <a:xfrm>
            <a:off x="468812" y="1613461"/>
            <a:ext cx="6704561" cy="126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96646" indent="-514350" eaLnBrk="1" fontAlgn="auto" hangingPunct="1">
              <a:spcAft>
                <a:spcPts val="0"/>
              </a:spcAft>
              <a:buFont typeface="+mj-lt"/>
              <a:buAutoNum type="arabicPeriod"/>
              <a:defRPr/>
            </a:pPr>
            <a:r>
              <a:rPr lang="en-US" sz="2000" b="1" dirty="0"/>
              <a:t>Neutron detectors:</a:t>
            </a:r>
          </a:p>
          <a:p>
            <a:pPr marL="595313" indent="296863" eaLnBrk="1" fontAlgn="auto" hangingPunct="1">
              <a:spcAft>
                <a:spcPts val="0"/>
              </a:spcAft>
              <a:buFont typeface="Arial" panose="020B0604020202020204" pitchFamily="34" charset="0"/>
              <a:buChar char="•"/>
              <a:defRPr/>
            </a:pPr>
            <a:r>
              <a:rPr lang="en-US" dirty="0"/>
              <a:t>gaseous and scintillator</a:t>
            </a:r>
            <a:r>
              <a:rPr lang="en-US" sz="1800" dirty="0"/>
              <a:t> neutron detectors</a:t>
            </a:r>
            <a:r>
              <a:rPr lang="ru-RU" sz="1800" dirty="0"/>
              <a:t>;</a:t>
            </a:r>
          </a:p>
          <a:p>
            <a:pPr marL="595313" indent="296863" eaLnBrk="1" fontAlgn="auto" hangingPunct="1">
              <a:spcAft>
                <a:spcPts val="0"/>
              </a:spcAft>
              <a:buFont typeface="Arial" panose="020B0604020202020204" pitchFamily="34" charset="0"/>
              <a:buChar char="•"/>
              <a:defRPr/>
            </a:pPr>
            <a:r>
              <a:rPr lang="en-US" dirty="0"/>
              <a:t>d</a:t>
            </a:r>
            <a:r>
              <a:rPr lang="en-US" sz="1800" dirty="0"/>
              <a:t>evelopment of the technology of thin film B</a:t>
            </a:r>
            <a:r>
              <a:rPr lang="en-US" sz="1800" baseline="-25000" dirty="0"/>
              <a:t>4</a:t>
            </a:r>
            <a:r>
              <a:rPr lang="en-US" sz="1800" dirty="0"/>
              <a:t>C coverage;</a:t>
            </a:r>
          </a:p>
          <a:p>
            <a:pPr marL="595313" indent="296863" eaLnBrk="1" fontAlgn="auto" hangingPunct="1">
              <a:spcAft>
                <a:spcPts val="0"/>
              </a:spcAft>
              <a:buFont typeface="Arial" panose="020B0604020202020204" pitchFamily="34" charset="0"/>
              <a:buChar char="•"/>
              <a:defRPr/>
            </a:pPr>
            <a:r>
              <a:rPr lang="en-US" sz="1800" dirty="0"/>
              <a:t>detector electronics.</a:t>
            </a:r>
          </a:p>
        </p:txBody>
      </p:sp>
      <p:sp>
        <p:nvSpPr>
          <p:cNvPr id="5" name="Прямоугольник: скругленные углы 4">
            <a:extLst>
              <a:ext uri="{FF2B5EF4-FFF2-40B4-BE49-F238E27FC236}">
                <a16:creationId xmlns:a16="http://schemas.microsoft.com/office/drawing/2014/main" id="{ABCA374D-C2C8-A271-7612-41403C97DD00}"/>
              </a:ext>
            </a:extLst>
          </p:cNvPr>
          <p:cNvSpPr/>
          <p:nvPr/>
        </p:nvSpPr>
        <p:spPr>
          <a:xfrm>
            <a:off x="3216242" y="5061282"/>
            <a:ext cx="6633037" cy="126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96646" indent="-514350" eaLnBrk="1" fontAlgn="auto" hangingPunct="1">
              <a:spcAft>
                <a:spcPts val="0"/>
              </a:spcAft>
              <a:buFont typeface="+mj-lt"/>
              <a:buAutoNum type="arabicPeriod" startAt="3"/>
              <a:defRPr/>
            </a:pPr>
            <a:r>
              <a:rPr lang="en-US" sz="2000" b="1" dirty="0"/>
              <a:t>Developing of cold moderators:</a:t>
            </a:r>
          </a:p>
          <a:p>
            <a:pPr marL="595313" indent="296863" eaLnBrk="1" fontAlgn="auto" hangingPunct="1">
              <a:spcAft>
                <a:spcPts val="0"/>
              </a:spcAft>
              <a:buFont typeface="Arial" panose="020B0604020202020204" pitchFamily="34" charset="0"/>
              <a:buChar char="•"/>
              <a:defRPr/>
            </a:pPr>
            <a:r>
              <a:rPr lang="en-US" sz="2000" dirty="0"/>
              <a:t>developing of exist moderators' cryogenic system ;</a:t>
            </a:r>
          </a:p>
          <a:p>
            <a:pPr marL="595313" indent="296863" eaLnBrk="1" fontAlgn="auto" hangingPunct="1">
              <a:spcAft>
                <a:spcPts val="0"/>
              </a:spcAft>
              <a:buFont typeface="Arial" panose="020B0604020202020204" pitchFamily="34" charset="0"/>
              <a:buChar char="•"/>
              <a:defRPr/>
            </a:pPr>
            <a:r>
              <a:rPr lang="en-US" sz="2000" dirty="0"/>
              <a:t>developing of methane-based moderator.</a:t>
            </a:r>
          </a:p>
        </p:txBody>
      </p:sp>
      <p:sp>
        <p:nvSpPr>
          <p:cNvPr id="6" name="Прямоугольник: скругленные углы 5">
            <a:extLst>
              <a:ext uri="{FF2B5EF4-FFF2-40B4-BE49-F238E27FC236}">
                <a16:creationId xmlns:a16="http://schemas.microsoft.com/office/drawing/2014/main" id="{4645BEB9-3A24-DBBC-00D2-B6E7ABB939CD}"/>
              </a:ext>
            </a:extLst>
          </p:cNvPr>
          <p:cNvSpPr/>
          <p:nvPr/>
        </p:nvSpPr>
        <p:spPr>
          <a:xfrm>
            <a:off x="2266503" y="3354540"/>
            <a:ext cx="6704561" cy="126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96646" indent="-514350" eaLnBrk="1" fontAlgn="auto" hangingPunct="1">
              <a:spcAft>
                <a:spcPts val="0"/>
              </a:spcAft>
              <a:buFont typeface="+mj-lt"/>
              <a:buAutoNum type="arabicPeriod" startAt="2"/>
              <a:defRPr/>
            </a:pPr>
            <a:r>
              <a:rPr lang="en-US" sz="2000" b="1" dirty="0"/>
              <a:t>Tools for instrument development and optimization:</a:t>
            </a:r>
          </a:p>
          <a:p>
            <a:pPr marL="595313" indent="296863" eaLnBrk="1" fontAlgn="auto" hangingPunct="1">
              <a:spcAft>
                <a:spcPts val="0"/>
              </a:spcAft>
              <a:buFont typeface="Arial" panose="020B0604020202020204" pitchFamily="34" charset="0"/>
              <a:buChar char="•"/>
              <a:defRPr/>
            </a:pPr>
            <a:r>
              <a:rPr lang="en-US" dirty="0"/>
              <a:t>s</a:t>
            </a:r>
            <a:r>
              <a:rPr lang="en-US" sz="1800" dirty="0"/>
              <a:t>imulation of instruments;</a:t>
            </a:r>
          </a:p>
          <a:p>
            <a:pPr marL="595313" indent="296863" eaLnBrk="1" fontAlgn="auto" hangingPunct="1">
              <a:spcAft>
                <a:spcPts val="0"/>
              </a:spcAft>
              <a:buFont typeface="Arial" panose="020B0604020202020204" pitchFamily="34" charset="0"/>
              <a:buChar char="•"/>
              <a:defRPr/>
            </a:pPr>
            <a:r>
              <a:rPr lang="en-US" sz="1800" dirty="0"/>
              <a:t>sample environment systems</a:t>
            </a:r>
          </a:p>
          <a:p>
            <a:pPr marL="595313" indent="296863" eaLnBrk="1" fontAlgn="auto" hangingPunct="1">
              <a:spcAft>
                <a:spcPts val="0"/>
              </a:spcAft>
              <a:buFont typeface="Arial" panose="020B0604020202020204" pitchFamily="34" charset="0"/>
              <a:buChar char="•"/>
              <a:defRPr/>
            </a:pPr>
            <a:r>
              <a:rPr lang="en-US" dirty="0"/>
              <a:t>s</a:t>
            </a:r>
            <a:r>
              <a:rPr lang="en-US" sz="1800" dirty="0"/>
              <a:t>oftware</a:t>
            </a:r>
            <a:r>
              <a:rPr lang="en-US" sz="1800" dirty="0">
                <a:effectLst>
                  <a:outerShdw blurRad="38100" dist="38100" dir="2700000" algn="tl">
                    <a:srgbClr val="C0C0C0"/>
                  </a:outerShdw>
                </a:effectLst>
              </a:rPr>
              <a:t>.</a:t>
            </a:r>
          </a:p>
        </p:txBody>
      </p:sp>
      <p:pic>
        <p:nvPicPr>
          <p:cNvPr id="7" name="Picture 2" descr="206-206">
            <a:extLst>
              <a:ext uri="{FF2B5EF4-FFF2-40B4-BE49-F238E27FC236}">
                <a16:creationId xmlns:a16="http://schemas.microsoft.com/office/drawing/2014/main" id="{8EC48BE6-0847-57D1-14DC-3641E3A1DB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0515" y="1432424"/>
            <a:ext cx="1017252" cy="76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790C672A-9E50-34E7-7C0D-49A7C5F908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5661" y="2243461"/>
            <a:ext cx="1412959" cy="98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a:extLst>
              <a:ext uri="{FF2B5EF4-FFF2-40B4-BE49-F238E27FC236}">
                <a16:creationId xmlns:a16="http://schemas.microsoft.com/office/drawing/2014/main" id="{D9F1BFB0-98ED-A9BF-518C-2F366F835877}"/>
              </a:ext>
            </a:extLst>
          </p:cNvPr>
          <p:cNvPicPr>
            <a:picLocks noChangeAspect="1"/>
          </p:cNvPicPr>
          <p:nvPr/>
        </p:nvPicPr>
        <p:blipFill>
          <a:blip r:embed="rId4"/>
          <a:stretch>
            <a:fillRect/>
          </a:stretch>
        </p:blipFill>
        <p:spPr>
          <a:xfrm>
            <a:off x="10311665" y="875448"/>
            <a:ext cx="1759243" cy="1319432"/>
          </a:xfrm>
          <a:prstGeom prst="rect">
            <a:avLst/>
          </a:prstGeom>
        </p:spPr>
      </p:pic>
      <p:pic>
        <p:nvPicPr>
          <p:cNvPr id="10" name="Рисунок 9">
            <a:extLst>
              <a:ext uri="{FF2B5EF4-FFF2-40B4-BE49-F238E27FC236}">
                <a16:creationId xmlns:a16="http://schemas.microsoft.com/office/drawing/2014/main" id="{1406EA38-851D-5D44-E748-C1348C18B5B1}"/>
              </a:ext>
            </a:extLst>
          </p:cNvPr>
          <p:cNvPicPr>
            <a:picLocks noChangeAspect="1"/>
          </p:cNvPicPr>
          <p:nvPr/>
        </p:nvPicPr>
        <p:blipFill>
          <a:blip r:embed="rId5"/>
          <a:stretch>
            <a:fillRect/>
          </a:stretch>
        </p:blipFill>
        <p:spPr>
          <a:xfrm>
            <a:off x="10447145" y="2243461"/>
            <a:ext cx="1623763" cy="889593"/>
          </a:xfrm>
          <a:prstGeom prst="rect">
            <a:avLst/>
          </a:prstGeom>
        </p:spPr>
      </p:pic>
      <p:pic>
        <p:nvPicPr>
          <p:cNvPr id="11" name="Рисунок 10">
            <a:extLst>
              <a:ext uri="{FF2B5EF4-FFF2-40B4-BE49-F238E27FC236}">
                <a16:creationId xmlns:a16="http://schemas.microsoft.com/office/drawing/2014/main" id="{3D951A50-4289-0F2C-479B-935224ABF754}"/>
              </a:ext>
            </a:extLst>
          </p:cNvPr>
          <p:cNvPicPr>
            <a:picLocks noChangeAspect="1"/>
          </p:cNvPicPr>
          <p:nvPr/>
        </p:nvPicPr>
        <p:blipFill>
          <a:blip r:embed="rId6"/>
          <a:stretch>
            <a:fillRect/>
          </a:stretch>
        </p:blipFill>
        <p:spPr>
          <a:xfrm>
            <a:off x="24143" y="3386547"/>
            <a:ext cx="2047154" cy="1332815"/>
          </a:xfrm>
          <a:prstGeom prst="rect">
            <a:avLst/>
          </a:prstGeom>
        </p:spPr>
      </p:pic>
      <p:pic>
        <p:nvPicPr>
          <p:cNvPr id="14" name="Picture 8">
            <a:extLst>
              <a:ext uri="{FF2B5EF4-FFF2-40B4-BE49-F238E27FC236}">
                <a16:creationId xmlns:a16="http://schemas.microsoft.com/office/drawing/2014/main" id="{D0008ED5-9E0C-CDB6-15ED-2AFEF6C5A0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6777" y="3307430"/>
            <a:ext cx="2743200" cy="1545232"/>
          </a:xfrm>
          <a:prstGeom prst="rect">
            <a:avLst/>
          </a:prstGeom>
        </p:spPr>
      </p:pic>
      <p:pic>
        <p:nvPicPr>
          <p:cNvPr id="15" name="Рисунок 14">
            <a:extLst>
              <a:ext uri="{FF2B5EF4-FFF2-40B4-BE49-F238E27FC236}">
                <a16:creationId xmlns:a16="http://schemas.microsoft.com/office/drawing/2014/main" id="{2D47CBC8-3DEF-1993-66D3-24AA5CAD6657}"/>
              </a:ext>
            </a:extLst>
          </p:cNvPr>
          <p:cNvPicPr>
            <a:picLocks noChangeAspect="1"/>
          </p:cNvPicPr>
          <p:nvPr/>
        </p:nvPicPr>
        <p:blipFill>
          <a:blip r:embed="rId8"/>
          <a:stretch>
            <a:fillRect/>
          </a:stretch>
        </p:blipFill>
        <p:spPr>
          <a:xfrm>
            <a:off x="386370" y="5023673"/>
            <a:ext cx="1335986" cy="1651764"/>
          </a:xfrm>
          <a:prstGeom prst="rect">
            <a:avLst/>
          </a:prstGeom>
        </p:spPr>
      </p:pic>
      <p:pic>
        <p:nvPicPr>
          <p:cNvPr id="16" name="Рисунок 15">
            <a:extLst>
              <a:ext uri="{FF2B5EF4-FFF2-40B4-BE49-F238E27FC236}">
                <a16:creationId xmlns:a16="http://schemas.microsoft.com/office/drawing/2014/main" id="{878A5226-AFC5-77E4-D55D-E4AE75CF47C9}"/>
              </a:ext>
            </a:extLst>
          </p:cNvPr>
          <p:cNvPicPr>
            <a:picLocks noChangeAspect="1"/>
          </p:cNvPicPr>
          <p:nvPr/>
        </p:nvPicPr>
        <p:blipFill>
          <a:blip r:embed="rId9"/>
          <a:stretch>
            <a:fillRect/>
          </a:stretch>
        </p:blipFill>
        <p:spPr>
          <a:xfrm>
            <a:off x="1882685" y="4992072"/>
            <a:ext cx="1237605" cy="1773803"/>
          </a:xfrm>
          <a:prstGeom prst="rect">
            <a:avLst/>
          </a:prstGeom>
        </p:spPr>
      </p:pic>
      <p:pic>
        <p:nvPicPr>
          <p:cNvPr id="17" name="Рисунок 16">
            <a:extLst>
              <a:ext uri="{FF2B5EF4-FFF2-40B4-BE49-F238E27FC236}">
                <a16:creationId xmlns:a16="http://schemas.microsoft.com/office/drawing/2014/main" id="{4E600A71-B6AE-129B-A28C-ACA9E0F4953D}"/>
              </a:ext>
            </a:extLst>
          </p:cNvPr>
          <p:cNvPicPr>
            <a:picLocks noChangeAspect="1"/>
          </p:cNvPicPr>
          <p:nvPr/>
        </p:nvPicPr>
        <p:blipFill>
          <a:blip r:embed="rId10"/>
          <a:stretch>
            <a:fillRect/>
          </a:stretch>
        </p:blipFill>
        <p:spPr>
          <a:xfrm>
            <a:off x="10242388" y="4969847"/>
            <a:ext cx="1828520" cy="1849538"/>
          </a:xfrm>
          <a:prstGeom prst="rect">
            <a:avLst/>
          </a:prstGeom>
        </p:spPr>
      </p:pic>
      <p:sp>
        <p:nvSpPr>
          <p:cNvPr id="13" name="Номер слайда 12">
            <a:extLst>
              <a:ext uri="{FF2B5EF4-FFF2-40B4-BE49-F238E27FC236}">
                <a16:creationId xmlns:a16="http://schemas.microsoft.com/office/drawing/2014/main" id="{419C96F5-CAB1-3E9D-435D-1ABE7D01037E}"/>
              </a:ext>
            </a:extLst>
          </p:cNvPr>
          <p:cNvSpPr>
            <a:spLocks noGrp="1"/>
          </p:cNvSpPr>
          <p:nvPr>
            <p:ph type="sldNum" sz="quarter" idx="12"/>
          </p:nvPr>
        </p:nvSpPr>
        <p:spPr>
          <a:xfrm>
            <a:off x="9327708" y="6492874"/>
            <a:ext cx="2743200" cy="365125"/>
          </a:xfrm>
        </p:spPr>
        <p:txBody>
          <a:bodyPr/>
          <a:lstStyle/>
          <a:p>
            <a:fld id="{A8EBAC1C-CC7F-4E88-9759-5217FD4A440E}" type="slidenum">
              <a:rPr lang="ru-RU" smtClean="0"/>
              <a:t>23</a:t>
            </a:fld>
            <a:endParaRPr lang="ru-RU" dirty="0"/>
          </a:p>
        </p:txBody>
      </p:sp>
    </p:spTree>
    <p:extLst>
      <p:ext uri="{BB962C8B-B14F-4D97-AF65-F5344CB8AC3E}">
        <p14:creationId xmlns:p14="http://schemas.microsoft.com/office/powerpoint/2010/main" val="8353990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Рисунок 5">
            <a:extLst>
              <a:ext uri="{FF2B5EF4-FFF2-40B4-BE49-F238E27FC236}">
                <a16:creationId xmlns:a16="http://schemas.microsoft.com/office/drawing/2014/main" id="{925DEB39-A784-51C9-D0C5-25771466A422}"/>
              </a:ext>
            </a:extLst>
          </p:cNvPr>
          <p:cNvPicPr/>
          <p:nvPr/>
        </p:nvPicPr>
        <p:blipFill>
          <a:blip r:embed="rId2"/>
          <a:srcRect l="4326" t="10994" r="1992" b="6144"/>
          <a:stretch>
            <a:fillRect/>
          </a:stretch>
        </p:blipFill>
        <p:spPr bwMode="auto">
          <a:xfrm>
            <a:off x="234093" y="2538759"/>
            <a:ext cx="4447540" cy="2590556"/>
          </a:xfrm>
          <a:prstGeom prst="rect">
            <a:avLst/>
          </a:prstGeom>
        </p:spPr>
      </p:pic>
      <p:pic>
        <p:nvPicPr>
          <p:cNvPr id="51" name="Рисунок 10">
            <a:extLst>
              <a:ext uri="{FF2B5EF4-FFF2-40B4-BE49-F238E27FC236}">
                <a16:creationId xmlns:a16="http://schemas.microsoft.com/office/drawing/2014/main" id="{8BD25808-917B-E0B6-C1A4-72B8ACE5A392}"/>
              </a:ext>
            </a:extLst>
          </p:cNvPr>
          <p:cNvPicPr/>
          <p:nvPr/>
        </p:nvPicPr>
        <p:blipFill>
          <a:blip r:embed="rId3"/>
          <a:stretch>
            <a:fillRect/>
          </a:stretch>
        </p:blipFill>
        <p:spPr bwMode="auto">
          <a:xfrm>
            <a:off x="4681633" y="2529699"/>
            <a:ext cx="3479182" cy="2588511"/>
          </a:xfrm>
          <a:prstGeom prst="rect">
            <a:avLst/>
          </a:prstGeom>
        </p:spPr>
      </p:pic>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a:xfrm>
            <a:off x="817574" y="6492875"/>
            <a:ext cx="2743200" cy="365125"/>
          </a:xfrm>
        </p:spPr>
        <p:txBody>
          <a:bodyPr/>
          <a:lstStyle/>
          <a:p>
            <a:r>
              <a:rPr lang="ru-RU"/>
              <a:t>10.10.2024</a:t>
            </a:r>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8589974" y="6492875"/>
            <a:ext cx="2743200" cy="365125"/>
          </a:xfrm>
        </p:spPr>
        <p:txBody>
          <a:bodyPr/>
          <a:lstStyle/>
          <a:p>
            <a:fld id="{A8EBAC1C-CC7F-4E88-9759-5217FD4A440E}" type="slidenum">
              <a:rPr lang="ru-RU" smtClean="0"/>
              <a:t>24</a:t>
            </a:fld>
            <a:endParaRPr lang="ru-RU"/>
          </a:p>
        </p:txBody>
      </p:sp>
      <p:sp>
        <p:nvSpPr>
          <p:cNvPr id="5" name="Title 3">
            <a:extLst>
              <a:ext uri="{FF2B5EF4-FFF2-40B4-BE49-F238E27FC236}">
                <a16:creationId xmlns:a16="http://schemas.microsoft.com/office/drawing/2014/main" id="{D98EB3E8-D395-AAF3-8C3A-DFD46D1B5F86}"/>
              </a:ext>
            </a:extLst>
          </p:cNvPr>
          <p:cNvSpPr txBox="1">
            <a:spLocks/>
          </p:cNvSpPr>
          <p:nvPr/>
        </p:nvSpPr>
        <p:spPr>
          <a:xfrm>
            <a:off x="258785" y="1174995"/>
            <a:ext cx="3123627" cy="475200"/>
          </a:xfrm>
          <a:prstGeom prst="rect">
            <a:avLst/>
          </a:prstGeom>
        </p:spPr>
        <p:txBody>
          <a:bodyPr lIns="0" rIns="0" bIns="0">
            <a:noAutofit/>
          </a:bodyPr>
          <a:lstStyle>
            <a:lvl1pPr algn="l" rtl="0" eaLnBrk="1" latinLnBrk="0" hangingPunct="1">
              <a:spcBef>
                <a:spcPct val="0"/>
              </a:spcBef>
              <a:buNone/>
              <a:defRPr kumimoji="0" lang="en-CA" sz="3000" b="0" kern="1200" dirty="0">
                <a:ln>
                  <a:noFill/>
                </a:ln>
                <a:solidFill>
                  <a:srgbClr val="223E7E"/>
                </a:solidFill>
                <a:effectLst>
                  <a:outerShdw blurRad="38100" dist="38100" dir="2700000" algn="tl">
                    <a:srgbClr val="000000">
                      <a:alpha val="43137"/>
                    </a:srgbClr>
                  </a:outerShdw>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sng" strike="noStrike" kern="1200" cap="none" spc="0" normalizeH="0" baseline="0" noProof="0" dirty="0">
                <a:ln>
                  <a:noFill/>
                </a:ln>
                <a:solidFill>
                  <a:schemeClr val="tx1"/>
                </a:solidFill>
                <a:effectLst/>
                <a:uLnTx/>
                <a:uFillTx/>
                <a:latin typeface="+mn-lt"/>
                <a:ea typeface="+mj-ea"/>
                <a:cs typeface="+mj-cs"/>
              </a:rPr>
              <a:t>Inelastic Scattering</a:t>
            </a:r>
          </a:p>
        </p:txBody>
      </p:sp>
      <p:sp>
        <p:nvSpPr>
          <p:cNvPr id="15" name="TextBox 14">
            <a:extLst>
              <a:ext uri="{FF2B5EF4-FFF2-40B4-BE49-F238E27FC236}">
                <a16:creationId xmlns:a16="http://schemas.microsoft.com/office/drawing/2014/main" id="{634EE0F3-0132-E500-8E93-1D10C21C8EAC}"/>
              </a:ext>
            </a:extLst>
          </p:cNvPr>
          <p:cNvSpPr txBox="1"/>
          <p:nvPr/>
        </p:nvSpPr>
        <p:spPr>
          <a:xfrm>
            <a:off x="1094851" y="776116"/>
            <a:ext cx="8144115" cy="553998"/>
          </a:xfrm>
          <a:prstGeom prst="rect">
            <a:avLst/>
          </a:prstGeom>
          <a:noFill/>
        </p:spPr>
        <p:txBody>
          <a:bodyPr wrap="square" rtlCol="0">
            <a:spAutoFit/>
          </a:bodyPr>
          <a:lstStyle/>
          <a:p>
            <a:pPr algn="ctr"/>
            <a:r>
              <a:rPr lang="en-US" altLang="ko-KR" sz="3000" b="1" dirty="0">
                <a:solidFill>
                  <a:srgbClr val="4472C4"/>
                </a:solidFill>
              </a:rPr>
              <a:t>Neutron scattering in condensed matter physics</a:t>
            </a:r>
            <a:endParaRPr lang="ru-RU" sz="3000" dirty="0">
              <a:solidFill>
                <a:srgbClr val="4472C4"/>
              </a:solidFill>
            </a:endParaRPr>
          </a:p>
        </p:txBody>
      </p:sp>
      <p:pic>
        <p:nvPicPr>
          <p:cNvPr id="38" name="Google Shape;109;p4">
            <a:extLst>
              <a:ext uri="{FF2B5EF4-FFF2-40B4-BE49-F238E27FC236}">
                <a16:creationId xmlns:a16="http://schemas.microsoft.com/office/drawing/2014/main" id="{6EDC7EBF-1C92-B6A7-2C7E-63E14874D2C3}"/>
              </a:ext>
            </a:extLst>
          </p:cNvPr>
          <p:cNvPicPr preferRelativeResize="0"/>
          <p:nvPr/>
        </p:nvPicPr>
        <p:blipFill rotWithShape="1">
          <a:blip r:embed="rId4">
            <a:alphaModFix/>
          </a:blip>
          <a:srcRect/>
          <a:stretch/>
        </p:blipFill>
        <p:spPr>
          <a:xfrm>
            <a:off x="8613088" y="2074291"/>
            <a:ext cx="3479182" cy="2298071"/>
          </a:xfrm>
          <a:prstGeom prst="rect">
            <a:avLst/>
          </a:prstGeom>
          <a:noFill/>
          <a:ln>
            <a:noFill/>
          </a:ln>
        </p:spPr>
      </p:pic>
      <p:sp>
        <p:nvSpPr>
          <p:cNvPr id="39" name="TextBox 38">
            <a:extLst>
              <a:ext uri="{FF2B5EF4-FFF2-40B4-BE49-F238E27FC236}">
                <a16:creationId xmlns:a16="http://schemas.microsoft.com/office/drawing/2014/main" id="{0579E4FC-C40C-A986-82C6-00DC6C4FE600}"/>
              </a:ext>
            </a:extLst>
          </p:cNvPr>
          <p:cNvSpPr txBox="1"/>
          <p:nvPr/>
        </p:nvSpPr>
        <p:spPr>
          <a:xfrm>
            <a:off x="33644" y="1658793"/>
            <a:ext cx="5431125" cy="830997"/>
          </a:xfrm>
          <a:prstGeom prst="rect">
            <a:avLst/>
          </a:prstGeom>
          <a:noFill/>
        </p:spPr>
        <p:txBody>
          <a:bodyPr wrap="square">
            <a:spAutoFit/>
          </a:bodyPr>
          <a:lstStyle/>
          <a:p>
            <a:r>
              <a:rPr lang="en-US" sz="2400" b="1" dirty="0">
                <a:solidFill>
                  <a:srgbClr val="FF0000"/>
                </a:solidFill>
                <a:ea typeface="Calibri" panose="020F0502020204030204" pitchFamily="34" charset="0"/>
                <a:cs typeface="Times New Roman" panose="02020603050405020304" pitchFamily="18" charset="0"/>
              </a:rPr>
              <a:t>New inelastic neutron scattering spectrometer in inverse geometry</a:t>
            </a:r>
            <a:endParaRPr lang="pl-PL" sz="2400" b="1" dirty="0">
              <a:solidFill>
                <a:srgbClr val="FF0000"/>
              </a:solidFill>
              <a:ea typeface="Calibri" panose="020F0502020204030204" pitchFamily="34" charset="0"/>
              <a:cs typeface="Times New Roman" panose="02020603050405020304" pitchFamily="18" charset="0"/>
            </a:endParaRPr>
          </a:p>
        </p:txBody>
      </p:sp>
      <p:pic>
        <p:nvPicPr>
          <p:cNvPr id="40" name="Picture 4">
            <a:extLst>
              <a:ext uri="{FF2B5EF4-FFF2-40B4-BE49-F238E27FC236}">
                <a16:creationId xmlns:a16="http://schemas.microsoft.com/office/drawing/2014/main" id="{5DFE6A7E-1728-8724-B61D-68A19B3D4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3640" y="1747862"/>
            <a:ext cx="680477" cy="91745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a:extLst>
              <a:ext uri="{FF2B5EF4-FFF2-40B4-BE49-F238E27FC236}">
                <a16:creationId xmlns:a16="http://schemas.microsoft.com/office/drawing/2014/main" id="{224D790A-61E4-0207-1858-AEFF40153F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214" r="11774"/>
          <a:stretch/>
        </p:blipFill>
        <p:spPr bwMode="auto">
          <a:xfrm>
            <a:off x="5425591" y="1759167"/>
            <a:ext cx="759462" cy="89384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481748F8-17A3-D827-2C18-6DDBDD4E15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220" t="8630" r="12328" b="16557"/>
          <a:stretch/>
        </p:blipFill>
        <p:spPr bwMode="auto">
          <a:xfrm>
            <a:off x="6300963" y="1729005"/>
            <a:ext cx="680477" cy="940659"/>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5">
            <a:extLst>
              <a:ext uri="{FF2B5EF4-FFF2-40B4-BE49-F238E27FC236}">
                <a16:creationId xmlns:a16="http://schemas.microsoft.com/office/drawing/2014/main" id="{7CD57D8D-A524-7626-FEF1-C7DE612FBB10}"/>
              </a:ext>
            </a:extLst>
          </p:cNvPr>
          <p:cNvSpPr/>
          <p:nvPr/>
        </p:nvSpPr>
        <p:spPr>
          <a:xfrm>
            <a:off x="9380459" y="1386397"/>
            <a:ext cx="2377174" cy="707886"/>
          </a:xfrm>
          <a:prstGeom prst="rect">
            <a:avLst/>
          </a:prstGeom>
        </p:spPr>
        <p:txBody>
          <a:bodyPr wrap="square">
            <a:spAutoFit/>
          </a:bodyPr>
          <a:lstStyle/>
          <a:p>
            <a:pPr algn="ctr"/>
            <a:r>
              <a:rPr lang="en-US" sz="2000" b="1" dirty="0">
                <a:ln w="12700" cmpd="sng">
                  <a:solidFill>
                    <a:srgbClr val="FFC000"/>
                  </a:solidFill>
                  <a:prstDash val="solid"/>
                </a:ln>
                <a:solidFill>
                  <a:srgbClr val="FF0000"/>
                </a:solidFill>
              </a:rPr>
              <a:t>One of the top five in the world</a:t>
            </a:r>
            <a:endParaRPr lang="ru-RU" sz="2000" b="1" dirty="0">
              <a:ln w="12700" cmpd="sng">
                <a:solidFill>
                  <a:srgbClr val="FFC000"/>
                </a:solidFill>
                <a:prstDash val="solid"/>
              </a:ln>
              <a:solidFill>
                <a:srgbClr val="FF0000"/>
              </a:solidFill>
            </a:endParaRPr>
          </a:p>
        </p:txBody>
      </p:sp>
      <p:pic>
        <p:nvPicPr>
          <p:cNvPr id="44" name="Picture 2">
            <a:extLst>
              <a:ext uri="{FF2B5EF4-FFF2-40B4-BE49-F238E27FC236}">
                <a16:creationId xmlns:a16="http://schemas.microsoft.com/office/drawing/2014/main" id="{FF6459CF-F910-A58C-ED5F-E58E85596D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86450" y="6117840"/>
            <a:ext cx="805550" cy="80555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6">
            <a:extLst>
              <a:ext uri="{FF2B5EF4-FFF2-40B4-BE49-F238E27FC236}">
                <a16:creationId xmlns:a16="http://schemas.microsoft.com/office/drawing/2014/main" id="{0C4484D4-EF77-0ED8-3C49-6626C20E821A}"/>
              </a:ext>
            </a:extLst>
          </p:cNvPr>
          <p:cNvPicPr>
            <a:picLocks noChangeAspect="1"/>
          </p:cNvPicPr>
          <p:nvPr/>
        </p:nvPicPr>
        <p:blipFill>
          <a:blip r:embed="rId9"/>
          <a:stretch>
            <a:fillRect/>
          </a:stretch>
        </p:blipFill>
        <p:spPr>
          <a:xfrm rot="5400000">
            <a:off x="3492803" y="5208060"/>
            <a:ext cx="1521461" cy="1341761"/>
          </a:xfrm>
          <a:prstGeom prst="rect">
            <a:avLst/>
          </a:prstGeom>
        </p:spPr>
      </p:pic>
      <p:pic>
        <p:nvPicPr>
          <p:cNvPr id="47" name="Picture 25">
            <a:extLst>
              <a:ext uri="{FF2B5EF4-FFF2-40B4-BE49-F238E27FC236}">
                <a16:creationId xmlns:a16="http://schemas.microsoft.com/office/drawing/2014/main" id="{029B371C-C32B-BB34-2507-5FA12153977E}"/>
              </a:ext>
            </a:extLst>
          </p:cNvPr>
          <p:cNvPicPr>
            <a:picLocks noChangeAspect="1"/>
          </p:cNvPicPr>
          <p:nvPr/>
        </p:nvPicPr>
        <p:blipFill rotWithShape="1">
          <a:blip r:embed="rId10"/>
          <a:srcRect l="19090" t="15888" r="22371" b="41762"/>
          <a:stretch/>
        </p:blipFill>
        <p:spPr>
          <a:xfrm>
            <a:off x="2169681" y="4988956"/>
            <a:ext cx="1141712" cy="1788601"/>
          </a:xfrm>
          <a:prstGeom prst="rect">
            <a:avLst/>
          </a:prstGeom>
        </p:spPr>
      </p:pic>
      <p:sp>
        <p:nvSpPr>
          <p:cNvPr id="48" name="Oval 1">
            <a:extLst>
              <a:ext uri="{FF2B5EF4-FFF2-40B4-BE49-F238E27FC236}">
                <a16:creationId xmlns:a16="http://schemas.microsoft.com/office/drawing/2014/main" id="{FAC9BCDE-16A0-4CBA-F85A-7121CC26543D}"/>
              </a:ext>
            </a:extLst>
          </p:cNvPr>
          <p:cNvSpPr/>
          <p:nvPr/>
        </p:nvSpPr>
        <p:spPr>
          <a:xfrm>
            <a:off x="10340411" y="2101186"/>
            <a:ext cx="888490" cy="59344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Rectangle 2">
            <a:extLst>
              <a:ext uri="{FF2B5EF4-FFF2-40B4-BE49-F238E27FC236}">
                <a16:creationId xmlns:a16="http://schemas.microsoft.com/office/drawing/2014/main" id="{A10A58A1-6D8D-1D44-1B2F-9D19CEAFB78C}"/>
              </a:ext>
            </a:extLst>
          </p:cNvPr>
          <p:cNvSpPr/>
          <p:nvPr/>
        </p:nvSpPr>
        <p:spPr>
          <a:xfrm>
            <a:off x="3464891" y="1185137"/>
            <a:ext cx="5975354" cy="461665"/>
          </a:xfrm>
          <a:prstGeom prst="rect">
            <a:avLst/>
          </a:prstGeom>
        </p:spPr>
        <p:txBody>
          <a:bodyPr wrap="none">
            <a:spAutoFit/>
          </a:bodyPr>
          <a:lstStyle/>
          <a:p>
            <a:r>
              <a:rPr lang="pl-PL" sz="2400" b="1" i="1" dirty="0">
                <a:solidFill>
                  <a:srgbClr val="0070C0"/>
                </a:solidFill>
                <a:ea typeface="Calibri" panose="020F0502020204030204" pitchFamily="34" charset="0"/>
                <a:cs typeface="Times New Roman" panose="02020603050405020304" pitchFamily="18" charset="0"/>
              </a:rPr>
              <a:t>BJN</a:t>
            </a:r>
            <a:r>
              <a:rPr lang="pl-PL" sz="2400" b="1" dirty="0">
                <a:solidFill>
                  <a:srgbClr val="0070C0"/>
                </a:solidFill>
                <a:ea typeface="Calibri" panose="020F0502020204030204" pitchFamily="34" charset="0"/>
                <a:cs typeface="Times New Roman" panose="02020603050405020304" pitchFamily="18" charset="0"/>
              </a:rPr>
              <a:t> (</a:t>
            </a:r>
            <a:r>
              <a:rPr lang="pl-PL" sz="2400" b="1" i="1" dirty="0">
                <a:solidFill>
                  <a:srgbClr val="0070C0"/>
                </a:solidFill>
                <a:ea typeface="Calibri" panose="020F0502020204030204" pitchFamily="34" charset="0"/>
                <a:cs typeface="Times New Roman" panose="02020603050405020304" pitchFamily="18" charset="0"/>
              </a:rPr>
              <a:t>B</a:t>
            </a:r>
            <a:r>
              <a:rPr lang="pl-PL" sz="2400" i="1" dirty="0">
                <a:solidFill>
                  <a:srgbClr val="0070C0"/>
                </a:solidFill>
                <a:ea typeface="Calibri" panose="020F0502020204030204" pitchFamily="34" charset="0"/>
                <a:cs typeface="Times New Roman" panose="02020603050405020304" pitchFamily="18" charset="0"/>
              </a:rPr>
              <a:t>ajorek</a:t>
            </a:r>
            <a:r>
              <a:rPr lang="pl-PL" sz="2400" b="1" i="1" dirty="0">
                <a:solidFill>
                  <a:srgbClr val="0070C0"/>
                </a:solidFill>
                <a:ea typeface="Calibri" panose="020F0502020204030204" pitchFamily="34" charset="0"/>
                <a:cs typeface="Times New Roman" panose="02020603050405020304" pitchFamily="18" charset="0"/>
              </a:rPr>
              <a:t>-J</a:t>
            </a:r>
            <a:r>
              <a:rPr lang="pl-PL" sz="2400" i="1" dirty="0">
                <a:solidFill>
                  <a:srgbClr val="0070C0"/>
                </a:solidFill>
                <a:ea typeface="Calibri" panose="020F0502020204030204" pitchFamily="34" charset="0"/>
                <a:cs typeface="Times New Roman" panose="02020603050405020304" pitchFamily="18" charset="0"/>
              </a:rPr>
              <a:t>anik</a:t>
            </a:r>
            <a:r>
              <a:rPr lang="pl-PL" sz="2400" b="1" i="1" dirty="0">
                <a:solidFill>
                  <a:srgbClr val="0070C0"/>
                </a:solidFill>
                <a:ea typeface="Calibri" panose="020F0502020204030204" pitchFamily="34" charset="0"/>
                <a:cs typeface="Times New Roman" panose="02020603050405020304" pitchFamily="18" charset="0"/>
              </a:rPr>
              <a:t>-N</a:t>
            </a:r>
            <a:r>
              <a:rPr lang="pl-PL" sz="2400" i="1" dirty="0">
                <a:solidFill>
                  <a:srgbClr val="0070C0"/>
                </a:solidFill>
                <a:ea typeface="Calibri" panose="020F0502020204030204" pitchFamily="34" charset="0"/>
                <a:cs typeface="Times New Roman" panose="02020603050405020304" pitchFamily="18" charset="0"/>
              </a:rPr>
              <a:t>atkaniec</a:t>
            </a:r>
            <a:r>
              <a:rPr lang="pl-PL" sz="2400" b="1" dirty="0">
                <a:solidFill>
                  <a:srgbClr val="0070C0"/>
                </a:solidFill>
                <a:ea typeface="Calibri" panose="020F0502020204030204" pitchFamily="34" charset="0"/>
                <a:cs typeface="Times New Roman" panose="02020603050405020304" pitchFamily="18" charset="0"/>
              </a:rPr>
              <a:t>) spectrometer</a:t>
            </a:r>
            <a:endParaRPr lang="ru-RU" sz="2400" dirty="0"/>
          </a:p>
        </p:txBody>
      </p:sp>
      <p:sp>
        <p:nvSpPr>
          <p:cNvPr id="52" name="TextBox 51">
            <a:extLst>
              <a:ext uri="{FF2B5EF4-FFF2-40B4-BE49-F238E27FC236}">
                <a16:creationId xmlns:a16="http://schemas.microsoft.com/office/drawing/2014/main" id="{FD9CD801-F09F-5ADC-5132-562722EE75B2}"/>
              </a:ext>
            </a:extLst>
          </p:cNvPr>
          <p:cNvSpPr txBox="1"/>
          <p:nvPr/>
        </p:nvSpPr>
        <p:spPr>
          <a:xfrm>
            <a:off x="3382412" y="2818469"/>
            <a:ext cx="1882438" cy="369332"/>
          </a:xfrm>
          <a:prstGeom prst="rect">
            <a:avLst/>
          </a:prstGeom>
          <a:noFill/>
        </p:spPr>
        <p:txBody>
          <a:bodyPr wrap="none" rtlCol="0">
            <a:spAutoFit/>
          </a:bodyPr>
          <a:lstStyle/>
          <a:p>
            <a:r>
              <a:rPr lang="pl-PL" dirty="0"/>
              <a:t>1962 HOPG plates</a:t>
            </a:r>
            <a:endParaRPr lang="ru-RU" dirty="0"/>
          </a:p>
        </p:txBody>
      </p:sp>
      <p:sp>
        <p:nvSpPr>
          <p:cNvPr id="53" name="Rectangle 4">
            <a:extLst>
              <a:ext uri="{FF2B5EF4-FFF2-40B4-BE49-F238E27FC236}">
                <a16:creationId xmlns:a16="http://schemas.microsoft.com/office/drawing/2014/main" id="{98D530BF-BE19-8367-480E-847BA2614769}"/>
              </a:ext>
            </a:extLst>
          </p:cNvPr>
          <p:cNvSpPr/>
          <p:nvPr/>
        </p:nvSpPr>
        <p:spPr>
          <a:xfrm>
            <a:off x="8980353" y="4336723"/>
            <a:ext cx="2967988" cy="923330"/>
          </a:xfrm>
          <a:prstGeom prst="rect">
            <a:avLst/>
          </a:prstGeom>
        </p:spPr>
        <p:txBody>
          <a:bodyPr wrap="square">
            <a:spAutoFit/>
          </a:bodyPr>
          <a:lstStyle/>
          <a:p>
            <a:pPr algn="ctr"/>
            <a:r>
              <a:rPr lang="pl-PL" dirty="0"/>
              <a:t>T</a:t>
            </a:r>
            <a:r>
              <a:rPr lang="en-US" dirty="0"/>
              <a:t>he total </a:t>
            </a:r>
            <a:r>
              <a:rPr lang="en-US" b="1" dirty="0"/>
              <a:t>solid angle </a:t>
            </a:r>
            <a:r>
              <a:rPr lang="en-US" dirty="0"/>
              <a:t>coverage of the BJN spectrometer would be </a:t>
            </a:r>
            <a:r>
              <a:rPr lang="en-US" b="1" dirty="0"/>
              <a:t>5.8 Sr</a:t>
            </a:r>
            <a:r>
              <a:rPr lang="pl-PL" b="1" dirty="0"/>
              <a:t>.</a:t>
            </a:r>
            <a:endParaRPr lang="ru-RU" b="1" dirty="0"/>
          </a:p>
        </p:txBody>
      </p:sp>
      <p:sp>
        <p:nvSpPr>
          <p:cNvPr id="54" name="Rectangle 5">
            <a:extLst>
              <a:ext uri="{FF2B5EF4-FFF2-40B4-BE49-F238E27FC236}">
                <a16:creationId xmlns:a16="http://schemas.microsoft.com/office/drawing/2014/main" id="{CE9B9ECE-FF2C-6C9F-CDA2-7EF00DF24125}"/>
              </a:ext>
            </a:extLst>
          </p:cNvPr>
          <p:cNvSpPr/>
          <p:nvPr/>
        </p:nvSpPr>
        <p:spPr>
          <a:xfrm>
            <a:off x="8305191" y="5237501"/>
            <a:ext cx="3793416" cy="923330"/>
          </a:xfrm>
          <a:prstGeom prst="rect">
            <a:avLst/>
          </a:prstGeom>
        </p:spPr>
        <p:txBody>
          <a:bodyPr wrap="square">
            <a:spAutoFit/>
          </a:bodyPr>
          <a:lstStyle/>
          <a:p>
            <a:pPr algn="ctr"/>
            <a:r>
              <a:rPr lang="pl-PL" dirty="0">
                <a:ea typeface="Calibri" panose="020F0502020204030204" pitchFamily="34" charset="0"/>
              </a:rPr>
              <a:t>T</a:t>
            </a:r>
            <a:r>
              <a:rPr lang="en-US" dirty="0">
                <a:ea typeface="Calibri" panose="020F0502020204030204" pitchFamily="34" charset="0"/>
              </a:rPr>
              <a:t>he overall luminosity of the BJN spectrometer could be enhanced by up to 150 times relative to NERA.</a:t>
            </a:r>
            <a:endParaRPr lang="ru-RU" dirty="0"/>
          </a:p>
        </p:txBody>
      </p:sp>
      <p:grpSp>
        <p:nvGrpSpPr>
          <p:cNvPr id="57" name="Группа 56">
            <a:extLst>
              <a:ext uri="{FF2B5EF4-FFF2-40B4-BE49-F238E27FC236}">
                <a16:creationId xmlns:a16="http://schemas.microsoft.com/office/drawing/2014/main" id="{0D56B825-DE53-5689-72B6-1CE6E2868E0C}"/>
              </a:ext>
            </a:extLst>
          </p:cNvPr>
          <p:cNvGrpSpPr/>
          <p:nvPr/>
        </p:nvGrpSpPr>
        <p:grpSpPr>
          <a:xfrm>
            <a:off x="33644" y="4994534"/>
            <a:ext cx="1976142" cy="1783023"/>
            <a:chOff x="813858" y="5074977"/>
            <a:chExt cx="1976142" cy="1783023"/>
          </a:xfrm>
        </p:grpSpPr>
        <p:pic>
          <p:nvPicPr>
            <p:cNvPr id="45" name="Picture 19">
              <a:extLst>
                <a:ext uri="{FF2B5EF4-FFF2-40B4-BE49-F238E27FC236}">
                  <a16:creationId xmlns:a16="http://schemas.microsoft.com/office/drawing/2014/main" id="{AB9193DD-3A90-ADF1-8E2D-C6D7B39F4874}"/>
                </a:ext>
              </a:extLst>
            </p:cNvPr>
            <p:cNvPicPr>
              <a:picLocks noChangeAspect="1"/>
            </p:cNvPicPr>
            <p:nvPr/>
          </p:nvPicPr>
          <p:blipFill>
            <a:blip r:embed="rId11"/>
            <a:stretch>
              <a:fillRect/>
            </a:stretch>
          </p:blipFill>
          <p:spPr>
            <a:xfrm>
              <a:off x="907251" y="5161015"/>
              <a:ext cx="1882749" cy="1696985"/>
            </a:xfrm>
            <a:prstGeom prst="rect">
              <a:avLst/>
            </a:prstGeom>
          </p:spPr>
        </p:pic>
        <p:sp>
          <p:nvSpPr>
            <p:cNvPr id="55" name="TextBox 54">
              <a:extLst>
                <a:ext uri="{FF2B5EF4-FFF2-40B4-BE49-F238E27FC236}">
                  <a16:creationId xmlns:a16="http://schemas.microsoft.com/office/drawing/2014/main" id="{D69C8E1E-ED7F-8C26-0FF1-F281F5821699}"/>
                </a:ext>
              </a:extLst>
            </p:cNvPr>
            <p:cNvSpPr txBox="1"/>
            <p:nvPr/>
          </p:nvSpPr>
          <p:spPr>
            <a:xfrm>
              <a:off x="813858" y="5074977"/>
              <a:ext cx="1116459" cy="369332"/>
            </a:xfrm>
            <a:prstGeom prst="rect">
              <a:avLst/>
            </a:prstGeom>
            <a:noFill/>
          </p:spPr>
          <p:txBody>
            <a:bodyPr wrap="none" rtlCol="0">
              <a:spAutoFit/>
            </a:bodyPr>
            <a:lstStyle/>
            <a:p>
              <a:r>
                <a:rPr lang="pl-PL" dirty="0"/>
                <a:t>Prototype</a:t>
              </a:r>
              <a:endParaRPr lang="ru-RU" dirty="0"/>
            </a:p>
          </p:txBody>
        </p:sp>
      </p:grpSp>
      <p:pic>
        <p:nvPicPr>
          <p:cNvPr id="56" name="Picture 7">
            <a:extLst>
              <a:ext uri="{FF2B5EF4-FFF2-40B4-BE49-F238E27FC236}">
                <a16:creationId xmlns:a16="http://schemas.microsoft.com/office/drawing/2014/main" id="{8132CB8B-F2C5-34BD-BA68-D7A9D631A130}"/>
              </a:ext>
            </a:extLst>
          </p:cNvPr>
          <p:cNvPicPr>
            <a:picLocks noChangeAspect="1"/>
          </p:cNvPicPr>
          <p:nvPr/>
        </p:nvPicPr>
        <p:blipFill>
          <a:blip r:embed="rId12"/>
          <a:stretch>
            <a:fillRect/>
          </a:stretch>
        </p:blipFill>
        <p:spPr>
          <a:xfrm>
            <a:off x="5210836" y="5139018"/>
            <a:ext cx="2499450" cy="1275150"/>
          </a:xfrm>
          <a:prstGeom prst="rect">
            <a:avLst/>
          </a:prstGeom>
        </p:spPr>
      </p:pic>
      <p:sp>
        <p:nvSpPr>
          <p:cNvPr id="4" name="TextBox 3">
            <a:extLst>
              <a:ext uri="{FF2B5EF4-FFF2-40B4-BE49-F238E27FC236}">
                <a16:creationId xmlns:a16="http://schemas.microsoft.com/office/drawing/2014/main" id="{5E022DBC-5FF8-20DE-1EEA-16D2A5CFB31A}"/>
              </a:ext>
            </a:extLst>
          </p:cNvPr>
          <p:cNvSpPr txBox="1"/>
          <p:nvPr/>
        </p:nvSpPr>
        <p:spPr>
          <a:xfrm>
            <a:off x="4953012" y="6517600"/>
            <a:ext cx="6330264" cy="369332"/>
          </a:xfrm>
          <a:prstGeom prst="rect">
            <a:avLst/>
          </a:prstGeom>
          <a:noFill/>
        </p:spPr>
        <p:txBody>
          <a:bodyPr wrap="square">
            <a:spAutoFit/>
          </a:bodyPr>
          <a:lstStyle/>
          <a:p>
            <a:r>
              <a:rPr lang="ru-RU" b="1" i="1" dirty="0">
                <a:solidFill>
                  <a:srgbClr val="00B0F0"/>
                </a:solidFill>
              </a:rPr>
              <a:t>https://flnp.jinr.int/en-us/main/facilities/materials/bjn-project</a:t>
            </a:r>
          </a:p>
        </p:txBody>
      </p:sp>
    </p:spTree>
    <p:extLst>
      <p:ext uri="{BB962C8B-B14F-4D97-AF65-F5344CB8AC3E}">
        <p14:creationId xmlns:p14="http://schemas.microsoft.com/office/powerpoint/2010/main" val="16180583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81C6A-3005-3EC1-3875-B14E32FDD0B3}"/>
            </a:ext>
          </a:extLst>
        </p:cNvPr>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DEB0DB78-A08A-DB6E-0E0F-07BB10CB38B7}"/>
              </a:ext>
            </a:extLst>
          </p:cNvPr>
          <p:cNvSpPr>
            <a:spLocks noGrp="1"/>
          </p:cNvSpPr>
          <p:nvPr>
            <p:ph type="sldNum" sz="quarter" idx="12"/>
          </p:nvPr>
        </p:nvSpPr>
        <p:spPr>
          <a:xfrm>
            <a:off x="11797822" y="6492875"/>
            <a:ext cx="394177" cy="365125"/>
          </a:xfrm>
        </p:spPr>
        <p:txBody>
          <a:bodyPr/>
          <a:lstStyle/>
          <a:p>
            <a:fld id="{A8EBAC1C-CC7F-4E88-9759-5217FD4A440E}" type="slidenum">
              <a:rPr lang="ru-RU" smtClean="0"/>
              <a:t>25</a:t>
            </a:fld>
            <a:endParaRPr lang="ru-RU" dirty="0"/>
          </a:p>
        </p:txBody>
      </p:sp>
      <p:sp>
        <p:nvSpPr>
          <p:cNvPr id="2" name="TextBox 7">
            <a:extLst>
              <a:ext uri="{FF2B5EF4-FFF2-40B4-BE49-F238E27FC236}">
                <a16:creationId xmlns:a16="http://schemas.microsoft.com/office/drawing/2014/main" id="{0E690C19-92E5-CB55-7339-6A5F2FCEBF66}"/>
              </a:ext>
            </a:extLst>
          </p:cNvPr>
          <p:cNvSpPr txBox="1"/>
          <p:nvPr/>
        </p:nvSpPr>
        <p:spPr>
          <a:xfrm>
            <a:off x="6261100" y="942410"/>
            <a:ext cx="6064426" cy="400110"/>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n-GB" sz="2000" b="1" dirty="0">
                <a:solidFill>
                  <a:srgbClr val="C55A11"/>
                </a:solidFill>
              </a:rPr>
              <a:t>Experimental site for </a:t>
            </a:r>
            <a:r>
              <a:rPr lang="en-US" sz="2000" b="1" dirty="0">
                <a:solidFill>
                  <a:srgbClr val="C55A11"/>
                </a:solidFill>
              </a:rPr>
              <a:t>neutron </a:t>
            </a:r>
            <a:r>
              <a:rPr lang="en-GB" sz="2000" b="1" dirty="0">
                <a:solidFill>
                  <a:srgbClr val="C55A11"/>
                </a:solidFill>
              </a:rPr>
              <a:t>detector production</a:t>
            </a:r>
            <a:endParaRPr lang="ru-RU" sz="2000" b="1" dirty="0">
              <a:solidFill>
                <a:srgbClr val="C55A11"/>
              </a:solidFill>
            </a:endParaRPr>
          </a:p>
        </p:txBody>
      </p:sp>
      <p:pic>
        <p:nvPicPr>
          <p:cNvPr id="4" name="Рисунок 3">
            <a:extLst>
              <a:ext uri="{FF2B5EF4-FFF2-40B4-BE49-F238E27FC236}">
                <a16:creationId xmlns:a16="http://schemas.microsoft.com/office/drawing/2014/main" id="{8BCC3C40-6120-BF6B-A7CF-7823B42C5E2C}"/>
              </a:ext>
            </a:extLst>
          </p:cNvPr>
          <p:cNvPicPr/>
          <p:nvPr/>
        </p:nvPicPr>
        <p:blipFill>
          <a:blip r:embed="rId2"/>
          <a:stretch>
            <a:fillRect/>
          </a:stretch>
        </p:blipFill>
        <p:spPr>
          <a:xfrm>
            <a:off x="7011433" y="3227808"/>
            <a:ext cx="114300" cy="215900"/>
          </a:xfrm>
          <a:prstGeom prst="rect">
            <a:avLst/>
          </a:prstGeom>
        </p:spPr>
      </p:pic>
      <p:pic>
        <p:nvPicPr>
          <p:cNvPr id="5" name="Рисунок 4">
            <a:extLst>
              <a:ext uri="{FF2B5EF4-FFF2-40B4-BE49-F238E27FC236}">
                <a16:creationId xmlns:a16="http://schemas.microsoft.com/office/drawing/2014/main" id="{00C70AE8-E08D-C8AF-C5AF-9A39BD6371AE}"/>
              </a:ext>
            </a:extLst>
          </p:cNvPr>
          <p:cNvPicPr/>
          <p:nvPr/>
        </p:nvPicPr>
        <p:blipFill>
          <a:blip r:embed="rId2"/>
          <a:stretch>
            <a:fillRect/>
          </a:stretch>
        </p:blipFill>
        <p:spPr>
          <a:xfrm>
            <a:off x="7011433" y="3227808"/>
            <a:ext cx="114300" cy="215900"/>
          </a:xfrm>
          <a:prstGeom prst="rect">
            <a:avLst/>
          </a:prstGeom>
        </p:spPr>
      </p:pic>
      <p:pic>
        <p:nvPicPr>
          <p:cNvPr id="14" name="Рисунок 13">
            <a:extLst>
              <a:ext uri="{FF2B5EF4-FFF2-40B4-BE49-F238E27FC236}">
                <a16:creationId xmlns:a16="http://schemas.microsoft.com/office/drawing/2014/main" id="{B2B5D659-890D-4ACB-196A-2DEBB87D7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1100" y="1506323"/>
            <a:ext cx="3929027" cy="2784160"/>
          </a:xfrm>
          <a:prstGeom prst="rect">
            <a:avLst/>
          </a:prstGeom>
          <a:effectLst>
            <a:glow rad="63500">
              <a:schemeClr val="tx1">
                <a:alpha val="40000"/>
              </a:schemeClr>
            </a:glow>
          </a:effectLst>
        </p:spPr>
      </p:pic>
      <p:sp>
        <p:nvSpPr>
          <p:cNvPr id="15" name="TextBox 22">
            <a:extLst>
              <a:ext uri="{FF2B5EF4-FFF2-40B4-BE49-F238E27FC236}">
                <a16:creationId xmlns:a16="http://schemas.microsoft.com/office/drawing/2014/main" id="{8782DAF2-EE69-14AC-11AE-98E6EFF38DF2}"/>
              </a:ext>
            </a:extLst>
          </p:cNvPr>
          <p:cNvSpPr txBox="1"/>
          <p:nvPr/>
        </p:nvSpPr>
        <p:spPr>
          <a:xfrm>
            <a:off x="8262974" y="3511615"/>
            <a:ext cx="3929026" cy="1070678"/>
          </a:xfrm>
          <a:prstGeom prst="rect">
            <a:avLst/>
          </a:prstGeom>
          <a:solidFill>
            <a:srgbClr val="F1FBFC"/>
          </a:solidFill>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600" b="1" dirty="0">
                <a:solidFill>
                  <a:srgbClr val="000000"/>
                </a:solidFill>
                <a:latin typeface="Arial" panose="020B0604020202020204" pitchFamily="34" charset="0"/>
                <a:ea typeface="Calibri" panose="020F0502020204030204" pitchFamily="34" charset="0"/>
                <a:cs typeface="Arial" panose="020B0604020202020204" pitchFamily="34" charset="0"/>
              </a:rPr>
              <a:t>Spattering machine for B</a:t>
            </a:r>
            <a:r>
              <a:rPr lang="ru-RU" sz="1600" b="1" kern="1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4</a:t>
            </a:r>
            <a:r>
              <a:rPr lang="en-GB" sz="1600" b="1" dirty="0">
                <a:solidFill>
                  <a:srgbClr val="000000"/>
                </a:solidFill>
                <a:latin typeface="Arial" panose="020B0604020202020204" pitchFamily="34" charset="0"/>
                <a:ea typeface="Calibri" panose="020F0502020204030204" pitchFamily="34" charset="0"/>
                <a:cs typeface="Arial" panose="020B0604020202020204" pitchFamily="34" charset="0"/>
              </a:rPr>
              <a:t>C coverage</a:t>
            </a:r>
          </a:p>
          <a:p>
            <a:pPr>
              <a:lnSpc>
                <a:spcPct val="107000"/>
              </a:lnSpc>
              <a:spcAft>
                <a:spcPts val="800"/>
              </a:spcAft>
            </a:pPr>
            <a:r>
              <a:rPr lang="en-GB" sz="1600" b="1" dirty="0">
                <a:solidFill>
                  <a:srgbClr val="000000"/>
                </a:solidFill>
                <a:latin typeface="Arial" panose="020B0604020202020204" pitchFamily="34" charset="0"/>
                <a:cs typeface="Arial" panose="020B0604020202020204" pitchFamily="34" charset="0"/>
              </a:rPr>
              <a:t>Ferry Vatt company, Kazan, Russia</a:t>
            </a:r>
            <a:endParaRPr lang="ru-RU" sz="1600" b="1" dirty="0">
              <a:solidFill>
                <a:srgbClr val="000000"/>
              </a:solidFill>
              <a:latin typeface="Arial" panose="020B0604020202020204" pitchFamily="34" charset="0"/>
              <a:cs typeface="Arial" panose="020B0604020202020204" pitchFamily="34" charset="0"/>
            </a:endParaRPr>
          </a:p>
          <a:p>
            <a:r>
              <a:rPr lang="en-GB" sz="1600" b="1" dirty="0">
                <a:solidFill>
                  <a:srgbClr val="000000"/>
                </a:solidFill>
                <a:latin typeface="Arial" panose="020B0604020202020204" pitchFamily="34" charset="0"/>
                <a:cs typeface="Arial" panose="020B0604020202020204" pitchFamily="34" charset="0"/>
              </a:rPr>
              <a:t>Max</a:t>
            </a:r>
            <a:r>
              <a:rPr lang="ru-RU" sz="1600" b="1" dirty="0">
                <a:solidFill>
                  <a:srgbClr val="000000"/>
                </a:solidFill>
                <a:latin typeface="Arial" panose="020B0604020202020204" pitchFamily="34" charset="0"/>
                <a:cs typeface="Arial" panose="020B0604020202020204" pitchFamily="34" charset="0"/>
              </a:rPr>
              <a:t>. </a:t>
            </a:r>
            <a:r>
              <a:rPr lang="en-GB" sz="1600" b="1" dirty="0">
                <a:solidFill>
                  <a:srgbClr val="000000"/>
                </a:solidFill>
                <a:latin typeface="Arial" panose="020B0604020202020204" pitchFamily="34" charset="0"/>
                <a:cs typeface="Arial" panose="020B0604020202020204" pitchFamily="34" charset="0"/>
              </a:rPr>
              <a:t>coverage square</a:t>
            </a:r>
            <a:r>
              <a:rPr lang="ru-RU" sz="1600" b="1" dirty="0">
                <a:solidFill>
                  <a:srgbClr val="000000"/>
                </a:solidFill>
                <a:latin typeface="Arial" panose="020B0604020202020204" pitchFamily="34" charset="0"/>
                <a:cs typeface="Arial" panose="020B0604020202020204" pitchFamily="34" charset="0"/>
              </a:rPr>
              <a:t> 400х1200 </a:t>
            </a:r>
            <a:r>
              <a:rPr lang="en-GB" sz="1600" b="1" dirty="0">
                <a:solidFill>
                  <a:srgbClr val="000000"/>
                </a:solidFill>
                <a:latin typeface="Arial" panose="020B0604020202020204" pitchFamily="34" charset="0"/>
                <a:cs typeface="Arial" panose="020B0604020202020204" pitchFamily="34" charset="0"/>
              </a:rPr>
              <a:t>mm</a:t>
            </a:r>
            <a:r>
              <a:rPr lang="en-GB" sz="1600" b="1" baseline="30000" dirty="0">
                <a:solidFill>
                  <a:srgbClr val="000000"/>
                </a:solidFill>
                <a:latin typeface="Arial" panose="020B0604020202020204" pitchFamily="34" charset="0"/>
                <a:cs typeface="Arial" panose="020B0604020202020204" pitchFamily="34" charset="0"/>
              </a:rPr>
              <a:t>2</a:t>
            </a:r>
            <a:endParaRPr lang="en-US" sz="1600" dirty="0">
              <a:solidFill>
                <a:prstClr val="black"/>
              </a:solidFill>
              <a:latin typeface="Arial" panose="020B0604020202020204" pitchFamily="34" charset="0"/>
              <a:cs typeface="Arial" panose="020B0604020202020204" pitchFamily="34" charset="0"/>
            </a:endParaRPr>
          </a:p>
        </p:txBody>
      </p:sp>
      <p:pic>
        <p:nvPicPr>
          <p:cNvPr id="17" name="Рисунок 16">
            <a:extLst>
              <a:ext uri="{FF2B5EF4-FFF2-40B4-BE49-F238E27FC236}">
                <a16:creationId xmlns:a16="http://schemas.microsoft.com/office/drawing/2014/main" id="{1D87EE9F-B863-0B8D-4F55-2BA3B5E4ED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3412" y="5188489"/>
            <a:ext cx="3361628" cy="1632817"/>
          </a:xfrm>
          <a:prstGeom prst="rect">
            <a:avLst/>
          </a:prstGeom>
        </p:spPr>
      </p:pic>
      <p:pic>
        <p:nvPicPr>
          <p:cNvPr id="18" name="Рисунок 17">
            <a:extLst>
              <a:ext uri="{FF2B5EF4-FFF2-40B4-BE49-F238E27FC236}">
                <a16:creationId xmlns:a16="http://schemas.microsoft.com/office/drawing/2014/main" id="{F0EE8243-5C41-6D42-5FD6-1DF16A7E3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7198" y="4828282"/>
            <a:ext cx="3013801" cy="1629166"/>
          </a:xfrm>
          <a:prstGeom prst="rect">
            <a:avLst/>
          </a:prstGeom>
        </p:spPr>
      </p:pic>
      <p:sp>
        <p:nvSpPr>
          <p:cNvPr id="20" name="TextBox 6">
            <a:extLst>
              <a:ext uri="{FF2B5EF4-FFF2-40B4-BE49-F238E27FC236}">
                <a16:creationId xmlns:a16="http://schemas.microsoft.com/office/drawing/2014/main" id="{43C222C5-85B5-E0A9-E22D-CB06C40BB665}"/>
              </a:ext>
            </a:extLst>
          </p:cNvPr>
          <p:cNvSpPr txBox="1"/>
          <p:nvPr/>
        </p:nvSpPr>
        <p:spPr>
          <a:xfrm>
            <a:off x="6368874" y="4582293"/>
            <a:ext cx="3026097" cy="646331"/>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Modern equipment and engineer systems</a:t>
            </a:r>
            <a:endParaRPr lang="ru-RU" dirty="0">
              <a:solidFill>
                <a:prstClr val="black"/>
              </a:solidFill>
            </a:endParaRPr>
          </a:p>
        </p:txBody>
      </p:sp>
      <p:pic>
        <p:nvPicPr>
          <p:cNvPr id="21" name="Рисунок 20">
            <a:extLst>
              <a:ext uri="{FF2B5EF4-FFF2-40B4-BE49-F238E27FC236}">
                <a16:creationId xmlns:a16="http://schemas.microsoft.com/office/drawing/2014/main" id="{54B1AAF1-322B-21CE-36C6-B78D494A55E2}"/>
              </a:ext>
            </a:extLst>
          </p:cNvPr>
          <p:cNvPicPr>
            <a:picLocks noChangeAspect="1"/>
          </p:cNvPicPr>
          <p:nvPr/>
        </p:nvPicPr>
        <p:blipFill>
          <a:blip r:embed="rId6"/>
          <a:stretch>
            <a:fillRect/>
          </a:stretch>
        </p:blipFill>
        <p:spPr>
          <a:xfrm>
            <a:off x="224176" y="1424916"/>
            <a:ext cx="3084817" cy="1922630"/>
          </a:xfrm>
          <a:prstGeom prst="rect">
            <a:avLst/>
          </a:prstGeom>
        </p:spPr>
      </p:pic>
      <p:sp>
        <p:nvSpPr>
          <p:cNvPr id="22" name="TextBox 21">
            <a:extLst>
              <a:ext uri="{FF2B5EF4-FFF2-40B4-BE49-F238E27FC236}">
                <a16:creationId xmlns:a16="http://schemas.microsoft.com/office/drawing/2014/main" id="{4F65D925-8628-49A8-9F44-1F49BE0D9B64}"/>
              </a:ext>
            </a:extLst>
          </p:cNvPr>
          <p:cNvSpPr txBox="1"/>
          <p:nvPr/>
        </p:nvSpPr>
        <p:spPr>
          <a:xfrm>
            <a:off x="68458" y="3421555"/>
            <a:ext cx="3245732" cy="1477328"/>
          </a:xfrm>
          <a:prstGeom prst="rect">
            <a:avLst/>
          </a:prstGeom>
          <a:noFill/>
        </p:spPr>
        <p:txBody>
          <a:bodyPr wrap="square" rtlCol="0">
            <a:spAutoFit/>
          </a:bodyPr>
          <a:lstStyle/>
          <a:p>
            <a:pPr algn="ctr"/>
            <a:r>
              <a:rPr lang="en-US" b="1" dirty="0">
                <a:solidFill>
                  <a:srgbClr val="519ABB"/>
                </a:solidFill>
              </a:rPr>
              <a:t>New large aperture ZnS scintillator detector system covering scattering angles range 2</a:t>
            </a:r>
            <a:r>
              <a:rPr lang="en-US" b="1" i="1" dirty="0">
                <a:solidFill>
                  <a:srgbClr val="519ABB"/>
                </a:solidFill>
                <a:sym typeface="Symbol" panose="05050102010706020507" pitchFamily="18" charset="2"/>
              </a:rPr>
              <a:t></a:t>
            </a:r>
            <a:r>
              <a:rPr lang="en-US" b="1" dirty="0">
                <a:solidFill>
                  <a:srgbClr val="519ABB"/>
                </a:solidFill>
                <a:sym typeface="Symbol" panose="05050102010706020507" pitchFamily="18" charset="2"/>
              </a:rPr>
              <a:t> </a:t>
            </a:r>
            <a:r>
              <a:rPr lang="en-US" b="1" dirty="0">
                <a:solidFill>
                  <a:srgbClr val="519ABB"/>
                </a:solidFill>
              </a:rPr>
              <a:t>= 133-175</a:t>
            </a:r>
            <a:r>
              <a:rPr lang="en-US" b="1" dirty="0">
                <a:solidFill>
                  <a:srgbClr val="519ABB"/>
                </a:solidFill>
                <a:sym typeface="Symbol" panose="05050102010706020507" pitchFamily="18" charset="2"/>
              </a:rPr>
              <a:t></a:t>
            </a:r>
            <a:r>
              <a:rPr lang="en-US" b="1" dirty="0">
                <a:solidFill>
                  <a:srgbClr val="519ABB"/>
                </a:solidFill>
              </a:rPr>
              <a:t>, installed at the HRFD diffractometer</a:t>
            </a:r>
            <a:r>
              <a:rPr lang="ru-RU" b="1" dirty="0">
                <a:solidFill>
                  <a:srgbClr val="519ABB"/>
                </a:solidFill>
              </a:rPr>
              <a:t>.</a:t>
            </a:r>
          </a:p>
        </p:txBody>
      </p:sp>
      <p:pic>
        <p:nvPicPr>
          <p:cNvPr id="23" name="Рисунок 22" descr="Изображение выглядит как одежда, инжиниринг, Человеческое лицо, человек&#10;&#10;Автоматически созданное описание">
            <a:extLst>
              <a:ext uri="{FF2B5EF4-FFF2-40B4-BE49-F238E27FC236}">
                <a16:creationId xmlns:a16="http://schemas.microsoft.com/office/drawing/2014/main" id="{C4015DBD-9212-ADB2-2BC6-5A8425AC83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158" y="1424916"/>
            <a:ext cx="2403440" cy="3605783"/>
          </a:xfrm>
          <a:prstGeom prst="rect">
            <a:avLst/>
          </a:prstGeom>
        </p:spPr>
      </p:pic>
      <p:sp>
        <p:nvSpPr>
          <p:cNvPr id="25" name="TextBox 24">
            <a:extLst>
              <a:ext uri="{FF2B5EF4-FFF2-40B4-BE49-F238E27FC236}">
                <a16:creationId xmlns:a16="http://schemas.microsoft.com/office/drawing/2014/main" id="{C098DEAC-1DBD-EB7D-EF4B-0747A2D0E491}"/>
              </a:ext>
            </a:extLst>
          </p:cNvPr>
          <p:cNvSpPr txBox="1"/>
          <p:nvPr/>
        </p:nvSpPr>
        <p:spPr>
          <a:xfrm>
            <a:off x="-25399" y="973188"/>
            <a:ext cx="6165850" cy="369332"/>
          </a:xfrm>
          <a:prstGeom prst="rect">
            <a:avLst/>
          </a:prstGeom>
          <a:noFill/>
        </p:spPr>
        <p:txBody>
          <a:bodyPr wrap="square">
            <a:spAutoFit/>
          </a:bodyPr>
          <a:lstStyle/>
          <a:p>
            <a:pPr algn="ctr">
              <a:spcBef>
                <a:spcPct val="0"/>
              </a:spcBef>
            </a:pPr>
            <a:r>
              <a:rPr lang="en-US" sz="1800" b="1" dirty="0">
                <a:solidFill>
                  <a:srgbClr val="C55A11"/>
                </a:solidFill>
              </a:rPr>
              <a:t>New back scattering detector</a:t>
            </a:r>
            <a:endParaRPr lang="ru-RU" sz="1800" b="1" dirty="0">
              <a:solidFill>
                <a:srgbClr val="C55A1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BBF878F-7961-83C8-5BF0-A09030FAC1DA}"/>
                  </a:ext>
                </a:extLst>
              </p:cNvPr>
              <p:cNvSpPr txBox="1"/>
              <p:nvPr/>
            </p:nvSpPr>
            <p:spPr>
              <a:xfrm>
                <a:off x="495139" y="5257119"/>
                <a:ext cx="4603779" cy="1200329"/>
              </a:xfrm>
              <a:prstGeom prst="rect">
                <a:avLst/>
              </a:prstGeom>
              <a:noFill/>
            </p:spPr>
            <p:txBody>
              <a:bodyPr wrap="square">
                <a:spAutoFit/>
              </a:bodyPr>
              <a:lstStyle/>
              <a:p>
                <a:r>
                  <a:rPr lang="en-US" dirty="0">
                    <a:solidFill>
                      <a:prstClr val="black"/>
                    </a:solidFill>
                    <a:sym typeface="Symbol" panose="05050102010706020507" pitchFamily="18" charset="2"/>
                  </a:rPr>
                  <a:t></a:t>
                </a:r>
                <a:r>
                  <a:rPr lang="en-US" dirty="0">
                    <a:solidFill>
                      <a:prstClr val="black"/>
                    </a:solidFill>
                  </a:rPr>
                  <a:t>, sr2</a:t>
                </a:r>
              </a:p>
              <a:p>
                <a:r>
                  <a:rPr lang="en-US" dirty="0">
                    <a:solidFill>
                      <a:prstClr val="black"/>
                    </a:solidFill>
                  </a:rPr>
                  <a:t>The surface of scintillator S &gt; </a:t>
                </a:r>
                <a14:m>
                  <m:oMath xmlns:m="http://schemas.openxmlformats.org/officeDocument/2006/math">
                    <m:sSup>
                      <m:sSupPr>
                        <m:ctrlPr>
                          <a:rPr lang="ru-RU" i="1">
                            <a:solidFill>
                              <a:prstClr val="black"/>
                            </a:solidFill>
                            <a:latin typeface="Cambria Math" panose="02040503050406030204" pitchFamily="18" charset="0"/>
                          </a:rPr>
                        </m:ctrlPr>
                      </m:sSupPr>
                      <m:e>
                        <m:r>
                          <m:rPr>
                            <m:nor/>
                          </m:rPr>
                          <a:rPr lang="en-US">
                            <a:solidFill>
                              <a:prstClr val="black"/>
                            </a:solidFill>
                          </a:rPr>
                          <m:t>10</m:t>
                        </m:r>
                        <m:r>
                          <a:rPr lang="en-US">
                            <a:solidFill>
                              <a:prstClr val="black"/>
                            </a:solidFill>
                            <a:latin typeface="Cambria Math" panose="02040503050406030204" pitchFamily="18" charset="0"/>
                          </a:rPr>
                          <m:t> </m:t>
                        </m:r>
                        <m:r>
                          <a:rPr lang="en-US">
                            <a:solidFill>
                              <a:prstClr val="black"/>
                            </a:solidFill>
                            <a:latin typeface="Cambria Math" panose="02040503050406030204" pitchFamily="18" charset="0"/>
                          </a:rPr>
                          <m:t>𝑚</m:t>
                        </m:r>
                      </m:e>
                      <m:sup>
                        <m:r>
                          <a:rPr lang="en-US">
                            <a:solidFill>
                              <a:prstClr val="black"/>
                            </a:solidFill>
                            <a:latin typeface="Cambria Math" panose="02040503050406030204" pitchFamily="18" charset="0"/>
                          </a:rPr>
                          <m:t>2</m:t>
                        </m:r>
                      </m:sup>
                    </m:sSup>
                  </m:oMath>
                </a14:m>
                <a:endParaRPr lang="ru-RU" dirty="0">
                  <a:solidFill>
                    <a:prstClr val="black"/>
                  </a:solidFill>
                </a:endParaRPr>
              </a:p>
              <a:p>
                <a:r>
                  <a:rPr lang="en-US" dirty="0">
                    <a:solidFill>
                      <a:prstClr val="black"/>
                    </a:solidFill>
                  </a:rPr>
                  <a:t>The approximate length of fibers L=36000 m</a:t>
                </a:r>
                <a:endParaRPr lang="ru-RU" dirty="0">
                  <a:solidFill>
                    <a:prstClr val="black"/>
                  </a:solidFill>
                </a:endParaRPr>
              </a:p>
              <a:p>
                <a:pPr>
                  <a:buNone/>
                </a:pPr>
                <a:r>
                  <a:rPr lang="en-US" dirty="0">
                    <a:solidFill>
                      <a:prstClr val="black"/>
                    </a:solidFill>
                  </a:rPr>
                  <a:t>Photomultipliers : 216 </a:t>
                </a:r>
                <a:endParaRPr lang="ru-RU" dirty="0">
                  <a:solidFill>
                    <a:prstClr val="black"/>
                  </a:solidFill>
                </a:endParaRPr>
              </a:p>
            </p:txBody>
          </p:sp>
        </mc:Choice>
        <mc:Fallback xmlns="">
          <p:sp>
            <p:nvSpPr>
              <p:cNvPr id="7" name="TextBox 6">
                <a:extLst>
                  <a:ext uri="{FF2B5EF4-FFF2-40B4-BE49-F238E27FC236}">
                    <a16:creationId xmlns:a16="http://schemas.microsoft.com/office/drawing/2014/main" id="{0BBF878F-7961-83C8-5BF0-A09030FAC1DA}"/>
                  </a:ext>
                </a:extLst>
              </p:cNvPr>
              <p:cNvSpPr txBox="1">
                <a:spLocks noRot="1" noChangeAspect="1" noMove="1" noResize="1" noEditPoints="1" noAdjustHandles="1" noChangeArrowheads="1" noChangeShapeType="1" noTextEdit="1"/>
              </p:cNvSpPr>
              <p:nvPr/>
            </p:nvSpPr>
            <p:spPr>
              <a:xfrm>
                <a:off x="495139" y="5257119"/>
                <a:ext cx="4603779" cy="1200329"/>
              </a:xfrm>
              <a:prstGeom prst="rect">
                <a:avLst/>
              </a:prstGeom>
              <a:blipFill>
                <a:blip r:embed="rId8"/>
                <a:stretch>
                  <a:fillRect l="-1060" t="-3553" b="-7107"/>
                </a:stretch>
              </a:blipFill>
            </p:spPr>
            <p:txBody>
              <a:bodyPr/>
              <a:lstStyle/>
              <a:p>
                <a:r>
                  <a:rPr lang="en-US">
                    <a:noFill/>
                  </a:rPr>
                  <a:t> </a:t>
                </a:r>
              </a:p>
            </p:txBody>
          </p:sp>
        </mc:Fallback>
      </mc:AlternateContent>
    </p:spTree>
    <p:extLst>
      <p:ext uri="{BB962C8B-B14F-4D97-AF65-F5344CB8AC3E}">
        <p14:creationId xmlns:p14="http://schemas.microsoft.com/office/powerpoint/2010/main" val="37217440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11790946" y="6492875"/>
            <a:ext cx="401053" cy="365125"/>
          </a:xfrm>
        </p:spPr>
        <p:txBody>
          <a:bodyPr/>
          <a:lstStyle/>
          <a:p>
            <a:fld id="{A8EBAC1C-CC7F-4E88-9759-5217FD4A440E}" type="slidenum">
              <a:rPr lang="ru-RU" smtClean="0"/>
              <a:t>26</a:t>
            </a:fld>
            <a:endParaRPr lang="ru-RU"/>
          </a:p>
        </p:txBody>
      </p:sp>
      <p:sp>
        <p:nvSpPr>
          <p:cNvPr id="3" name="Прямоугольник 2">
            <a:extLst>
              <a:ext uri="{FF2B5EF4-FFF2-40B4-BE49-F238E27FC236}">
                <a16:creationId xmlns:a16="http://schemas.microsoft.com/office/drawing/2014/main" id="{6FB8282F-23DE-2FA4-97BE-1BB788DB9622}"/>
              </a:ext>
            </a:extLst>
          </p:cNvPr>
          <p:cNvSpPr/>
          <p:nvPr/>
        </p:nvSpPr>
        <p:spPr>
          <a:xfrm>
            <a:off x="2608122" y="2245440"/>
            <a:ext cx="6975756" cy="923330"/>
          </a:xfrm>
          <a:prstGeom prst="rect">
            <a:avLst/>
          </a:prstGeom>
          <a:noFill/>
        </p:spPr>
        <p:txBody>
          <a:bodyPr wrap="none" lIns="91440" tIns="45720" rIns="91440" bIns="45720">
            <a:spAutoFit/>
          </a:bodyPr>
          <a:lstStyle/>
          <a:p>
            <a:pPr algn="ctr"/>
            <a:r>
              <a:rPr lang="en-US" sz="5400" b="1" cap="none" spc="0" dirty="0">
                <a:ln w="0"/>
                <a:solidFill>
                  <a:srgbClr val="354A9E"/>
                </a:solidFill>
                <a:effectLst>
                  <a:reflection blurRad="6350" stA="53000" endA="300" endPos="35500" dir="5400000" sy="-90000" algn="bl" rotWithShape="0"/>
                </a:effectLst>
              </a:rPr>
              <a:t>Thank you for attention</a:t>
            </a:r>
          </a:p>
        </p:txBody>
      </p:sp>
      <p:sp>
        <p:nvSpPr>
          <p:cNvPr id="7" name="TextBox 6">
            <a:extLst>
              <a:ext uri="{FF2B5EF4-FFF2-40B4-BE49-F238E27FC236}">
                <a16:creationId xmlns:a16="http://schemas.microsoft.com/office/drawing/2014/main" id="{5A2BAEDD-8EF9-85EE-3E83-375934D91C34}"/>
              </a:ext>
            </a:extLst>
          </p:cNvPr>
          <p:cNvSpPr txBox="1"/>
          <p:nvPr/>
        </p:nvSpPr>
        <p:spPr>
          <a:xfrm>
            <a:off x="1887239" y="3999766"/>
            <a:ext cx="9044310" cy="923330"/>
          </a:xfrm>
          <a:prstGeom prst="rect">
            <a:avLst/>
          </a:prstGeom>
          <a:noFill/>
        </p:spPr>
        <p:txBody>
          <a:bodyPr wrap="square">
            <a:spAutoFit/>
          </a:bodyPr>
          <a:lstStyle/>
          <a:p>
            <a:r>
              <a:rPr kumimoji="0" lang="en-US" sz="5400" b="1" i="0" u="none" strike="noStrike" kern="1200" cap="none" spc="0" normalizeH="0" baseline="0" noProof="0" dirty="0">
                <a:ln w="0"/>
                <a:solidFill>
                  <a:srgbClr val="354A9E"/>
                </a:solidFill>
                <a:effectLst>
                  <a:reflection blurRad="6350" stA="53000" endA="300" endPos="35500" dir="5400000" sy="-90000" algn="bl" rotWithShape="0"/>
                </a:effectLst>
                <a:uLnTx/>
                <a:uFillTx/>
                <a:latin typeface="Calibri" panose="020F0502020204030204"/>
                <a:ea typeface="+mn-ea"/>
                <a:cs typeface="+mn-cs"/>
              </a:rPr>
              <a:t>we invite you to joint research</a:t>
            </a:r>
            <a:endParaRPr lang="ru-RU" dirty="0"/>
          </a:p>
        </p:txBody>
      </p:sp>
      <p:sp>
        <p:nvSpPr>
          <p:cNvPr id="11" name="TextBox 10">
            <a:extLst>
              <a:ext uri="{FF2B5EF4-FFF2-40B4-BE49-F238E27FC236}">
                <a16:creationId xmlns:a16="http://schemas.microsoft.com/office/drawing/2014/main" id="{10BF713B-DE15-F3A8-B561-036F5BAFFEDD}"/>
              </a:ext>
            </a:extLst>
          </p:cNvPr>
          <p:cNvSpPr txBox="1"/>
          <p:nvPr/>
        </p:nvSpPr>
        <p:spPr>
          <a:xfrm>
            <a:off x="3046855" y="3168770"/>
            <a:ext cx="609829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354A9E"/>
                </a:solidFill>
                <a:effectLst>
                  <a:reflection blurRad="6350" stA="53000" endA="300" endPos="35500" dir="5400000" sy="-90000" algn="bl" rotWithShape="0"/>
                </a:effectLst>
                <a:uLnTx/>
                <a:uFillTx/>
                <a:latin typeface="Calibri" panose="020F0502020204030204"/>
                <a:ea typeface="+mn-ea"/>
                <a:cs typeface="+mn-cs"/>
              </a:rPr>
              <a:t>and</a:t>
            </a:r>
            <a:endParaRPr kumimoji="0" lang="ru-RU" sz="5400" b="1" i="0" u="none" strike="noStrike" kern="1200" cap="none" spc="0" normalizeH="0" baseline="0" noProof="0" dirty="0">
              <a:ln w="0"/>
              <a:solidFill>
                <a:srgbClr val="354A9E"/>
              </a:solidFill>
              <a:effectLst>
                <a:reflection blurRad="6350" stA="53000" endA="300" endPos="35500" dir="5400000" sy="-90000" algn="bl" rotWithShape="0"/>
              </a:effectLst>
              <a:uLnTx/>
              <a:uFillTx/>
              <a:latin typeface="Calibri" panose="020F0502020204030204"/>
              <a:ea typeface="+mn-ea"/>
              <a:cs typeface="+mn-cs"/>
            </a:endParaRPr>
          </a:p>
        </p:txBody>
      </p:sp>
    </p:spTree>
    <p:extLst>
      <p:ext uri="{BB962C8B-B14F-4D97-AF65-F5344CB8AC3E}">
        <p14:creationId xmlns:p14="http://schemas.microsoft.com/office/powerpoint/2010/main" val="2959907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4D99D2-6376-CADA-5B88-2AC42BB011D9}"/>
              </a:ext>
            </a:extLst>
          </p:cNvPr>
          <p:cNvSpPr>
            <a:spLocks noGrp="1"/>
          </p:cNvSpPr>
          <p:nvPr>
            <p:ph type="dt" sz="half" idx="10"/>
          </p:nvPr>
        </p:nvSpPr>
        <p:spPr/>
        <p:txBody>
          <a:bodyPr/>
          <a:lstStyle/>
          <a:p>
            <a:fld id="{7A480229-9037-4475-8CAF-4E24F59086CF}" type="datetime1">
              <a:rPr lang="ru-RU" smtClean="0"/>
              <a:t>25.05.2025</a:t>
            </a:fld>
            <a:endParaRPr lang="en-GB" dirty="0"/>
          </a:p>
        </p:txBody>
      </p:sp>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p:txBody>
          <a:bodyPr/>
          <a:lstStyle/>
          <a:p>
            <a:fld id="{A8EBAC1C-CC7F-4E88-9759-5217FD4A440E}" type="slidenum">
              <a:rPr lang="ru-RU" smtClean="0"/>
              <a:t>3</a:t>
            </a:fld>
            <a:endParaRPr lang="ru-RU" dirty="0"/>
          </a:p>
        </p:txBody>
      </p:sp>
      <p:sp>
        <p:nvSpPr>
          <p:cNvPr id="5" name="TextBox 4">
            <a:extLst>
              <a:ext uri="{FF2B5EF4-FFF2-40B4-BE49-F238E27FC236}">
                <a16:creationId xmlns:a16="http://schemas.microsoft.com/office/drawing/2014/main" id="{C9DDC468-CF0D-ED0C-7642-42A50C1C467F}"/>
              </a:ext>
            </a:extLst>
          </p:cNvPr>
          <p:cNvSpPr txBox="1"/>
          <p:nvPr/>
        </p:nvSpPr>
        <p:spPr>
          <a:xfrm>
            <a:off x="465513" y="921114"/>
            <a:ext cx="4284907" cy="461665"/>
          </a:xfrm>
          <a:prstGeom prst="rect">
            <a:avLst/>
          </a:prstGeom>
          <a:noFill/>
        </p:spPr>
        <p:txBody>
          <a:bodyPr wrap="square">
            <a:spAutoFit/>
          </a:bodyPr>
          <a:lstStyle/>
          <a:p>
            <a:r>
              <a:rPr lang="en-US" sz="2400" b="1" dirty="0">
                <a:latin typeface="Calibri" panose="020F0502020204030204" pitchFamily="34" charset="0"/>
              </a:rPr>
              <a:t>FLNP staff breakdown</a:t>
            </a:r>
            <a:r>
              <a:rPr lang="ru-RU" sz="2400" b="1" dirty="0">
                <a:latin typeface="Calibri" panose="020F0502020204030204" pitchFamily="34" charset="0"/>
              </a:rPr>
              <a:t> (202</a:t>
            </a:r>
            <a:r>
              <a:rPr lang="en-US" sz="2400" b="1" dirty="0">
                <a:latin typeface="Calibri" panose="020F0502020204030204" pitchFamily="34" charset="0"/>
              </a:rPr>
              <a:t>4</a:t>
            </a:r>
            <a:r>
              <a:rPr lang="ru-RU" sz="2400" b="1" dirty="0">
                <a:latin typeface="Calibri" panose="020F0502020204030204" pitchFamily="34" charset="0"/>
              </a:rPr>
              <a:t>)</a:t>
            </a:r>
            <a:r>
              <a:rPr lang="en-US" b="1" dirty="0"/>
              <a:t>:</a:t>
            </a:r>
          </a:p>
        </p:txBody>
      </p:sp>
      <p:graphicFrame>
        <p:nvGraphicFramePr>
          <p:cNvPr id="6" name="Таблица 16">
            <a:extLst>
              <a:ext uri="{FF2B5EF4-FFF2-40B4-BE49-F238E27FC236}">
                <a16:creationId xmlns:a16="http://schemas.microsoft.com/office/drawing/2014/main" id="{BFF2E531-73CA-9E10-7227-D47A676A363F}"/>
              </a:ext>
            </a:extLst>
          </p:cNvPr>
          <p:cNvGraphicFramePr>
            <a:graphicFrameLocks noGrp="1"/>
          </p:cNvGraphicFramePr>
          <p:nvPr/>
        </p:nvGraphicFramePr>
        <p:xfrm>
          <a:off x="733543" y="1489852"/>
          <a:ext cx="3760631" cy="1849120"/>
        </p:xfrm>
        <a:graphic>
          <a:graphicData uri="http://schemas.openxmlformats.org/drawingml/2006/table">
            <a:tbl>
              <a:tblPr firstRow="1" bandRow="1">
                <a:tableStyleId>{6E25E649-3F16-4E02-A733-19D2CDBF48F0}</a:tableStyleId>
              </a:tblPr>
              <a:tblGrid>
                <a:gridCol w="3142445">
                  <a:extLst>
                    <a:ext uri="{9D8B030D-6E8A-4147-A177-3AD203B41FA5}">
                      <a16:colId xmlns:a16="http://schemas.microsoft.com/office/drawing/2014/main" val="716065233"/>
                    </a:ext>
                  </a:extLst>
                </a:gridCol>
                <a:gridCol w="618186">
                  <a:extLst>
                    <a:ext uri="{9D8B030D-6E8A-4147-A177-3AD203B41FA5}">
                      <a16:colId xmlns:a16="http://schemas.microsoft.com/office/drawing/2014/main" val="2113787685"/>
                    </a:ext>
                  </a:extLst>
                </a:gridCol>
              </a:tblGrid>
              <a:tr h="337478">
                <a:tc>
                  <a:txBody>
                    <a:bodyPr/>
                    <a:lstStyle/>
                    <a:p>
                      <a:r>
                        <a:rPr lang="en-US" dirty="0"/>
                        <a:t>Total</a:t>
                      </a:r>
                      <a:endParaRPr lang="ru-RU" dirty="0"/>
                    </a:p>
                  </a:txBody>
                  <a:tcPr>
                    <a:solidFill>
                      <a:srgbClr val="B4B8DD"/>
                    </a:solidFill>
                  </a:tcPr>
                </a:tc>
                <a:tc>
                  <a:txBody>
                    <a:bodyPr/>
                    <a:lstStyle/>
                    <a:p>
                      <a:r>
                        <a:rPr lang="en-US" dirty="0"/>
                        <a:t>557</a:t>
                      </a:r>
                      <a:endParaRPr lang="ru-RU" dirty="0"/>
                    </a:p>
                  </a:txBody>
                  <a:tcPr>
                    <a:solidFill>
                      <a:srgbClr val="B4B8DD"/>
                    </a:solidFill>
                  </a:tcPr>
                </a:tc>
                <a:extLst>
                  <a:ext uri="{0D108BD9-81ED-4DB2-BD59-A6C34878D82A}">
                    <a16:rowId xmlns:a16="http://schemas.microsoft.com/office/drawing/2014/main" val="128154403"/>
                  </a:ext>
                </a:extLst>
              </a:tr>
              <a:tr h="370840">
                <a:tc>
                  <a:txBody>
                    <a:bodyPr/>
                    <a:lstStyle/>
                    <a:p>
                      <a:r>
                        <a:rPr lang="en-US" dirty="0"/>
                        <a:t>Scientists </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a:t>
                      </a:r>
                      <a:endParaRPr lang="ru-RU" dirty="0"/>
                    </a:p>
                  </a:txBody>
                  <a:tcPr/>
                </a:tc>
                <a:extLst>
                  <a:ext uri="{0D108BD9-81ED-4DB2-BD59-A6C34878D82A}">
                    <a16:rowId xmlns:a16="http://schemas.microsoft.com/office/drawing/2014/main" val="524168364"/>
                  </a:ext>
                </a:extLst>
              </a:tr>
              <a:tr h="370840">
                <a:tc>
                  <a:txBody>
                    <a:bodyPr/>
                    <a:lstStyle/>
                    <a:p>
                      <a:r>
                        <a:rPr lang="en-US" dirty="0"/>
                        <a:t>Engineers and specialists</a:t>
                      </a:r>
                      <a:endParaRPr lang="ru-RU" dirty="0"/>
                    </a:p>
                  </a:txBody>
                  <a:tcPr/>
                </a:tc>
                <a:tc>
                  <a:txBody>
                    <a:bodyPr/>
                    <a:lstStyle/>
                    <a:p>
                      <a:r>
                        <a:rPr lang="en-US" dirty="0"/>
                        <a:t>152</a:t>
                      </a:r>
                      <a:endParaRPr lang="ru-RU" dirty="0"/>
                    </a:p>
                  </a:txBody>
                  <a:tcPr/>
                </a:tc>
                <a:extLst>
                  <a:ext uri="{0D108BD9-81ED-4DB2-BD59-A6C34878D82A}">
                    <a16:rowId xmlns:a16="http://schemas.microsoft.com/office/drawing/2014/main" val="4099968882"/>
                  </a:ext>
                </a:extLst>
              </a:tr>
              <a:tr h="370840">
                <a:tc>
                  <a:txBody>
                    <a:bodyPr/>
                    <a:lstStyle/>
                    <a:p>
                      <a:r>
                        <a:rPr lang="en-US" dirty="0"/>
                        <a:t>Workers</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171</a:t>
                      </a:r>
                      <a:endParaRPr lang="ru-RU" dirty="0"/>
                    </a:p>
                  </a:txBody>
                  <a:tcPr/>
                </a:tc>
                <a:extLst>
                  <a:ext uri="{0D108BD9-81ED-4DB2-BD59-A6C34878D82A}">
                    <a16:rowId xmlns:a16="http://schemas.microsoft.com/office/drawing/2014/main" val="3016918883"/>
                  </a:ext>
                </a:extLst>
              </a:tr>
              <a:tr h="370840">
                <a:tc>
                  <a:txBody>
                    <a:bodyPr/>
                    <a:lstStyle/>
                    <a:p>
                      <a:r>
                        <a:rPr lang="en-GB" dirty="0"/>
                        <a:t>Administrative staff</a:t>
                      </a:r>
                      <a:endParaRPr lang="ru-RU" dirty="0"/>
                    </a:p>
                  </a:txBody>
                  <a:tcPr/>
                </a:tc>
                <a:tc>
                  <a:txBody>
                    <a:bodyPr/>
                    <a:lstStyle/>
                    <a:p>
                      <a:r>
                        <a:rPr lang="en-US" dirty="0"/>
                        <a:t>32</a:t>
                      </a:r>
                      <a:endParaRPr lang="ru-RU" dirty="0"/>
                    </a:p>
                  </a:txBody>
                  <a:tcPr/>
                </a:tc>
                <a:extLst>
                  <a:ext uri="{0D108BD9-81ED-4DB2-BD59-A6C34878D82A}">
                    <a16:rowId xmlns:a16="http://schemas.microsoft.com/office/drawing/2014/main" val="832206589"/>
                  </a:ext>
                </a:extLst>
              </a:tr>
            </a:tbl>
          </a:graphicData>
        </a:graphic>
      </p:graphicFrame>
      <p:pic>
        <p:nvPicPr>
          <p:cNvPr id="7" name="Рисунок 6" descr="Изображение выглядит как одежда, человек, костюм, в помещении&#10;&#10;Автоматически созданное описание">
            <a:extLst>
              <a:ext uri="{FF2B5EF4-FFF2-40B4-BE49-F238E27FC236}">
                <a16:creationId xmlns:a16="http://schemas.microsoft.com/office/drawing/2014/main" id="{E76EC023-BB5C-5EC7-3993-5E480BE68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208" y="1128836"/>
            <a:ext cx="6560524" cy="3058049"/>
          </a:xfrm>
          <a:prstGeom prst="rect">
            <a:avLst/>
          </a:prstGeom>
        </p:spPr>
      </p:pic>
      <p:sp>
        <p:nvSpPr>
          <p:cNvPr id="9" name="TextBox 6">
            <a:extLst>
              <a:ext uri="{FF2B5EF4-FFF2-40B4-BE49-F238E27FC236}">
                <a16:creationId xmlns:a16="http://schemas.microsoft.com/office/drawing/2014/main" id="{437F1DB2-B08B-C78F-3BE5-DF7640805358}"/>
              </a:ext>
            </a:extLst>
          </p:cNvPr>
          <p:cNvSpPr txBox="1">
            <a:spLocks noChangeArrowheads="1"/>
          </p:cNvSpPr>
          <p:nvPr/>
        </p:nvSpPr>
        <p:spPr bwMode="auto">
          <a:xfrm>
            <a:off x="4175316" y="4378239"/>
            <a:ext cx="6920142" cy="46166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400" b="1" dirty="0"/>
              <a:t>THREE MAIN SCIENTIFIC DEPARTMENTS of FLNP: </a:t>
            </a:r>
            <a:endParaRPr lang="ru-RU" altLang="ru-RU" sz="2400" b="1" dirty="0"/>
          </a:p>
        </p:txBody>
      </p:sp>
      <p:sp>
        <p:nvSpPr>
          <p:cNvPr id="10" name="TextBox 7">
            <a:extLst>
              <a:ext uri="{FF2B5EF4-FFF2-40B4-BE49-F238E27FC236}">
                <a16:creationId xmlns:a16="http://schemas.microsoft.com/office/drawing/2014/main" id="{2397EB2C-4D77-059A-DF7C-8E6B8805D67F}"/>
              </a:ext>
            </a:extLst>
          </p:cNvPr>
          <p:cNvSpPr txBox="1">
            <a:spLocks noChangeArrowheads="1"/>
          </p:cNvSpPr>
          <p:nvPr/>
        </p:nvSpPr>
        <p:spPr bwMode="auto">
          <a:xfrm>
            <a:off x="3413493" y="4956538"/>
            <a:ext cx="844902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spcBef>
                <a:spcPct val="0"/>
              </a:spcBef>
            </a:pPr>
            <a:r>
              <a:rPr lang="en-US" altLang="ru-RU" sz="2000" b="1" dirty="0"/>
              <a:t>Department of nuclear physics </a:t>
            </a:r>
            <a:r>
              <a:rPr lang="en-US" altLang="ru-RU" sz="2000" dirty="0"/>
              <a:t> (</a:t>
            </a:r>
            <a:r>
              <a:rPr lang="ru-RU" altLang="ru-RU" sz="2000" dirty="0"/>
              <a:t>1</a:t>
            </a:r>
            <a:r>
              <a:rPr lang="en-GB" altLang="ru-RU" sz="2000" dirty="0"/>
              <a:t>39</a:t>
            </a:r>
            <a:r>
              <a:rPr lang="en-US" altLang="ru-RU" sz="2000" dirty="0"/>
              <a:t> persons)</a:t>
            </a:r>
          </a:p>
          <a:p>
            <a:pPr marL="285750" indent="-285750">
              <a:spcBef>
                <a:spcPct val="0"/>
              </a:spcBef>
            </a:pPr>
            <a:r>
              <a:rPr lang="en-US" altLang="ru-RU" sz="2000" b="1" dirty="0"/>
              <a:t>Department of Neutron Investigations  of Condensed Matter </a:t>
            </a:r>
            <a:r>
              <a:rPr lang="en-US" altLang="ru-RU" sz="2000" dirty="0"/>
              <a:t>(99 persons)</a:t>
            </a:r>
          </a:p>
          <a:p>
            <a:pPr marL="285750" indent="-285750">
              <a:spcBef>
                <a:spcPct val="0"/>
              </a:spcBef>
            </a:pPr>
            <a:r>
              <a:rPr lang="en-US" sz="2000" b="1" dirty="0"/>
              <a:t>Department of Spectrometers Complex IBR-2 </a:t>
            </a:r>
            <a:r>
              <a:rPr lang="en-US" altLang="ru-RU" sz="2000" dirty="0"/>
              <a:t>(51 persons)</a:t>
            </a:r>
          </a:p>
          <a:p>
            <a:pPr indent="268288">
              <a:spcBef>
                <a:spcPct val="0"/>
              </a:spcBef>
              <a:buNone/>
            </a:pPr>
            <a:r>
              <a:rPr lang="en-US" sz="2000" b="1" dirty="0"/>
              <a:t>+ Raman spectroscopy sector </a:t>
            </a:r>
            <a:r>
              <a:rPr lang="en-US" sz="2000" dirty="0"/>
              <a:t>(10</a:t>
            </a:r>
            <a:r>
              <a:rPr lang="en-GB" sz="2000" dirty="0"/>
              <a:t> </a:t>
            </a:r>
            <a:r>
              <a:rPr lang="en-US" sz="2000" dirty="0"/>
              <a:t>persons)</a:t>
            </a:r>
            <a:endParaRPr lang="ru-RU" sz="2000" dirty="0"/>
          </a:p>
          <a:p>
            <a:pPr indent="268288">
              <a:spcBef>
                <a:spcPct val="0"/>
              </a:spcBef>
              <a:buNone/>
            </a:pPr>
            <a:r>
              <a:rPr lang="en-US" sz="2000" b="1" dirty="0"/>
              <a:t>+ Sector of a new source and complex of moderators</a:t>
            </a:r>
            <a:r>
              <a:rPr lang="ru-RU" sz="2000" b="1" dirty="0"/>
              <a:t> </a:t>
            </a:r>
            <a:r>
              <a:rPr lang="en-US" sz="2000" b="1" dirty="0"/>
              <a:t>(</a:t>
            </a:r>
            <a:r>
              <a:rPr lang="en-US" sz="2000" dirty="0"/>
              <a:t>26</a:t>
            </a:r>
            <a:r>
              <a:rPr lang="en-GB" sz="2000" dirty="0"/>
              <a:t> </a:t>
            </a:r>
            <a:r>
              <a:rPr lang="en-US" sz="2000" dirty="0"/>
              <a:t>persons</a:t>
            </a:r>
            <a:r>
              <a:rPr lang="en-US" sz="2000" b="1" dirty="0"/>
              <a:t>)</a:t>
            </a:r>
            <a:endParaRPr lang="ru-RU" sz="2000" dirty="0"/>
          </a:p>
        </p:txBody>
      </p:sp>
      <p:sp>
        <p:nvSpPr>
          <p:cNvPr id="11" name="TextBox 10">
            <a:extLst>
              <a:ext uri="{FF2B5EF4-FFF2-40B4-BE49-F238E27FC236}">
                <a16:creationId xmlns:a16="http://schemas.microsoft.com/office/drawing/2014/main" id="{DB15A3DA-3519-7820-9E12-560AA4F2A0BD}"/>
              </a:ext>
            </a:extLst>
          </p:cNvPr>
          <p:cNvSpPr txBox="1"/>
          <p:nvPr/>
        </p:nvSpPr>
        <p:spPr>
          <a:xfrm>
            <a:off x="329484" y="3919486"/>
            <a:ext cx="3010786" cy="1631216"/>
          </a:xfrm>
          <a:prstGeom prst="rect">
            <a:avLst/>
          </a:prstGeom>
          <a:noFill/>
        </p:spPr>
        <p:txBody>
          <a:bodyPr wrap="square">
            <a:spAutoFit/>
          </a:bodyPr>
          <a:lstStyle/>
          <a:p>
            <a:r>
              <a:rPr lang="en-US" sz="2000" dirty="0"/>
              <a:t>Average age – 48.1 years</a:t>
            </a:r>
          </a:p>
          <a:p>
            <a:r>
              <a:rPr lang="en-US" sz="2000" dirty="0"/>
              <a:t>Women        – 27 %</a:t>
            </a:r>
          </a:p>
          <a:p>
            <a:r>
              <a:rPr lang="en-US" sz="2000" dirty="0"/>
              <a:t>Doctors        – 29 persons</a:t>
            </a:r>
          </a:p>
          <a:p>
            <a:r>
              <a:rPr lang="en-US" sz="2000" dirty="0"/>
              <a:t>PhD 	      – 108 persons</a:t>
            </a:r>
            <a:endParaRPr lang="ru-RU" sz="2000" dirty="0"/>
          </a:p>
          <a:p>
            <a:r>
              <a:rPr lang="en-US" sz="2000" dirty="0"/>
              <a:t>Foreigners</a:t>
            </a:r>
            <a:r>
              <a:rPr lang="ru-RU" sz="2000" dirty="0"/>
              <a:t> </a:t>
            </a:r>
            <a:r>
              <a:rPr lang="en-US" sz="2000" dirty="0"/>
              <a:t>–</a:t>
            </a:r>
            <a:r>
              <a:rPr lang="ru-RU" sz="2000" dirty="0"/>
              <a:t> </a:t>
            </a:r>
            <a:r>
              <a:rPr lang="en-US" sz="2000" dirty="0"/>
              <a:t>9</a:t>
            </a:r>
            <a:r>
              <a:rPr lang="ru-RU" sz="2000" dirty="0"/>
              <a:t>6 </a:t>
            </a:r>
            <a:r>
              <a:rPr lang="en-US" sz="2000" dirty="0"/>
              <a:t>persons  </a:t>
            </a:r>
          </a:p>
        </p:txBody>
      </p:sp>
    </p:spTree>
    <p:extLst>
      <p:ext uri="{BB962C8B-B14F-4D97-AF65-F5344CB8AC3E}">
        <p14:creationId xmlns:p14="http://schemas.microsoft.com/office/powerpoint/2010/main" val="1306636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11667194" y="6494086"/>
            <a:ext cx="524806" cy="365125"/>
          </a:xfrm>
        </p:spPr>
        <p:txBody>
          <a:bodyPr/>
          <a:lstStyle/>
          <a:p>
            <a:fld id="{A8EBAC1C-CC7F-4E88-9759-5217FD4A440E}" type="slidenum">
              <a:rPr lang="ru-RU" smtClean="0"/>
              <a:t>4</a:t>
            </a:fld>
            <a:endParaRPr lang="ru-RU" dirty="0"/>
          </a:p>
        </p:txBody>
      </p:sp>
      <p:sp>
        <p:nvSpPr>
          <p:cNvPr id="6" name="Text Box 10">
            <a:extLst>
              <a:ext uri="{FF2B5EF4-FFF2-40B4-BE49-F238E27FC236}">
                <a16:creationId xmlns:a16="http://schemas.microsoft.com/office/drawing/2014/main" id="{3357B0EC-C092-6697-ED75-CC164CBB5823}"/>
              </a:ext>
            </a:extLst>
          </p:cNvPr>
          <p:cNvSpPr txBox="1">
            <a:spLocks noChangeArrowheads="1"/>
          </p:cNvSpPr>
          <p:nvPr/>
        </p:nvSpPr>
        <p:spPr bwMode="auto">
          <a:xfrm>
            <a:off x="8197142" y="6557989"/>
            <a:ext cx="3059832" cy="323165"/>
          </a:xfrm>
          <a:prstGeom prst="rect">
            <a:avLst/>
          </a:prstGeom>
          <a:noFill/>
          <a:ln w="9525">
            <a:noFill/>
            <a:miter lim="800000"/>
            <a:headEnd/>
            <a:tailEnd/>
          </a:ln>
        </p:spPr>
        <p:txBody>
          <a:bodyPr wrap="square" anchor="b" anchorCtr="0">
            <a:spAutoFit/>
          </a:bodyPr>
          <a:lstStyle/>
          <a:p>
            <a:pPr algn="r"/>
            <a:r>
              <a:rPr lang="en-US" sz="1500" i="1" dirty="0">
                <a:solidFill>
                  <a:srgbClr val="7030A0"/>
                </a:solidFill>
                <a:ea typeface="Times New Roman" panose="02020603050405020304" pitchFamily="18" charset="0"/>
                <a:cs typeface="Arial" pitchFamily="34" charset="0"/>
              </a:rPr>
              <a:t>prepared by Dr. D. </a:t>
            </a:r>
            <a:r>
              <a:rPr lang="en-US" sz="1500" i="1" dirty="0" err="1">
                <a:solidFill>
                  <a:srgbClr val="7030A0"/>
                </a:solidFill>
                <a:ea typeface="Times New Roman" panose="02020603050405020304" pitchFamily="18" charset="0"/>
                <a:cs typeface="Arial" pitchFamily="34" charset="0"/>
              </a:rPr>
              <a:t>Chudoba</a:t>
            </a:r>
            <a:endParaRPr lang="en-US" sz="1500" i="1" dirty="0">
              <a:solidFill>
                <a:srgbClr val="7030A0"/>
              </a:solidFill>
              <a:ea typeface="Times New Roman" panose="02020603050405020304" pitchFamily="18" charset="0"/>
              <a:cs typeface="Arial" pitchFamily="34" charset="0"/>
            </a:endParaRPr>
          </a:p>
        </p:txBody>
      </p:sp>
      <p:sp>
        <p:nvSpPr>
          <p:cNvPr id="8" name="Prostokąt 8">
            <a:extLst>
              <a:ext uri="{FF2B5EF4-FFF2-40B4-BE49-F238E27FC236}">
                <a16:creationId xmlns:a16="http://schemas.microsoft.com/office/drawing/2014/main" id="{989C6406-50AD-23BD-3220-23C3C9BE95FE}"/>
              </a:ext>
            </a:extLst>
          </p:cNvPr>
          <p:cNvSpPr/>
          <p:nvPr/>
        </p:nvSpPr>
        <p:spPr>
          <a:xfrm>
            <a:off x="3731182" y="745305"/>
            <a:ext cx="3906947" cy="553998"/>
          </a:xfrm>
          <a:prstGeom prst="rect">
            <a:avLst/>
          </a:prstGeom>
          <a:noFill/>
        </p:spPr>
        <p:txBody>
          <a:bodyPr wrap="square">
            <a:spAutoFit/>
          </a:bodyPr>
          <a:lstStyle/>
          <a:p>
            <a:pPr algn="ctr" fontAlgn="auto">
              <a:spcBef>
                <a:spcPts val="0"/>
              </a:spcBef>
              <a:spcAft>
                <a:spcPts val="0"/>
              </a:spcAft>
              <a:defRPr/>
            </a:pPr>
            <a:r>
              <a:rPr lang="en-US" sz="3000" b="1" dirty="0">
                <a:solidFill>
                  <a:srgbClr val="4472C4"/>
                </a:solidFill>
                <a:ea typeface="+mj-ea"/>
                <a:cs typeface="+mj-cs"/>
              </a:rPr>
              <a:t>IBR-2 Pulsed Reactor</a:t>
            </a:r>
          </a:p>
        </p:txBody>
      </p:sp>
      <p:pic>
        <p:nvPicPr>
          <p:cNvPr id="9" name="Picture 8">
            <a:extLst>
              <a:ext uri="{FF2B5EF4-FFF2-40B4-BE49-F238E27FC236}">
                <a16:creationId xmlns:a16="http://schemas.microsoft.com/office/drawing/2014/main" id="{67575915-BE70-8AC2-0F53-D06AE80CCFC8}"/>
              </a:ext>
            </a:extLst>
          </p:cNvPr>
          <p:cNvPicPr>
            <a:picLocks noChangeAspect="1" noChangeArrowheads="1"/>
          </p:cNvPicPr>
          <p:nvPr/>
        </p:nvPicPr>
        <p:blipFill>
          <a:blip r:embed="rId2" cstate="print"/>
          <a:srcRect t="5816" b="5240"/>
          <a:stretch>
            <a:fillRect/>
          </a:stretch>
        </p:blipFill>
        <p:spPr bwMode="auto">
          <a:xfrm>
            <a:off x="82235" y="1682878"/>
            <a:ext cx="3130125" cy="18833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aphicFrame>
        <p:nvGraphicFramePr>
          <p:cNvPr id="10" name="Table 8">
            <a:extLst>
              <a:ext uri="{FF2B5EF4-FFF2-40B4-BE49-F238E27FC236}">
                <a16:creationId xmlns:a16="http://schemas.microsoft.com/office/drawing/2014/main" id="{E1BCB4D0-9273-A39A-C086-234F2BDEF9D4}"/>
              </a:ext>
            </a:extLst>
          </p:cNvPr>
          <p:cNvGraphicFramePr>
            <a:graphicFrameLocks noGrp="1"/>
          </p:cNvGraphicFramePr>
          <p:nvPr>
            <p:extLst>
              <p:ext uri="{D42A27DB-BD31-4B8C-83A1-F6EECF244321}">
                <p14:modId xmlns:p14="http://schemas.microsoft.com/office/powerpoint/2010/main" val="4282951097"/>
              </p:ext>
            </p:extLst>
          </p:nvPr>
        </p:nvGraphicFramePr>
        <p:xfrm>
          <a:off x="7514541" y="1627999"/>
          <a:ext cx="4572000" cy="4775200"/>
        </p:xfrm>
        <a:graphic>
          <a:graphicData uri="http://schemas.openxmlformats.org/drawingml/2006/table">
            <a:tbl>
              <a:tblPr firstRow="1" bandRow="1">
                <a:tableStyleId>{BC89EF96-8CEA-46FF-86C4-4CE0E7609802}</a:tableStyleId>
              </a:tblPr>
              <a:tblGrid>
                <a:gridCol w="2702668">
                  <a:extLst>
                    <a:ext uri="{9D8B030D-6E8A-4147-A177-3AD203B41FA5}">
                      <a16:colId xmlns:a16="http://schemas.microsoft.com/office/drawing/2014/main" val="20000"/>
                    </a:ext>
                  </a:extLst>
                </a:gridCol>
                <a:gridCol w="1869332">
                  <a:extLst>
                    <a:ext uri="{9D8B030D-6E8A-4147-A177-3AD203B41FA5}">
                      <a16:colId xmlns:a16="http://schemas.microsoft.com/office/drawing/2014/main" val="20001"/>
                    </a:ext>
                  </a:extLst>
                </a:gridCol>
              </a:tblGrid>
              <a:tr h="370840">
                <a:tc>
                  <a:txBody>
                    <a:bodyPr/>
                    <a:lstStyle/>
                    <a:p>
                      <a:pPr marL="0" algn="l" rtl="0" eaLnBrk="1" latinLnBrk="0" hangingPunct="1"/>
                      <a:r>
                        <a:rPr kumimoji="0" lang="pl-PL" sz="1800" kern="1200" dirty="0"/>
                        <a:t>Average power, MW</a:t>
                      </a:r>
                      <a:endParaRPr kumimoji="0" lang="pl-PL" sz="1800" b="0" kern="1200" dirty="0">
                        <a:solidFill>
                          <a:schemeClr val="tx1"/>
                        </a:solidFill>
                        <a:latin typeface="+mn-lt"/>
                        <a:ea typeface="+mn-ea"/>
                        <a:cs typeface="+mn-cs"/>
                      </a:endParaRPr>
                    </a:p>
                  </a:txBody>
                  <a:tcPr/>
                </a:tc>
                <a:tc>
                  <a:txBody>
                    <a:bodyPr/>
                    <a:lstStyle/>
                    <a:p>
                      <a:pPr marL="0" algn="ctr" rtl="0" eaLnBrk="1" latinLnBrk="0" hangingPunct="1"/>
                      <a:r>
                        <a:rPr kumimoji="0" lang="pl-PL" sz="1800" kern="1200" dirty="0"/>
                        <a:t>2</a:t>
                      </a:r>
                      <a:endParaRPr kumimoji="0" lang="pl-PL" sz="1800" b="0" kern="1200" dirty="0">
                        <a:solidFill>
                          <a:schemeClr val="tx1"/>
                        </a:solidFill>
                        <a:latin typeface="+mn-lt"/>
                        <a:ea typeface="+mn-ea"/>
                        <a:cs typeface="+mn-cs"/>
                      </a:endParaRPr>
                    </a:p>
                  </a:txBody>
                  <a:tcPr/>
                </a:tc>
                <a:extLst>
                  <a:ext uri="{0D108BD9-81ED-4DB2-BD59-A6C34878D82A}">
                    <a16:rowId xmlns:a16="http://schemas.microsoft.com/office/drawing/2014/main" val="10000"/>
                  </a:ext>
                </a:extLst>
              </a:tr>
              <a:tr h="370840">
                <a:tc>
                  <a:txBody>
                    <a:bodyPr/>
                    <a:lstStyle/>
                    <a:p>
                      <a:pPr marL="0" algn="l" rtl="0" eaLnBrk="1" latinLnBrk="0" hangingPunct="1"/>
                      <a:r>
                        <a:rPr kumimoji="0" lang="pl-PL" sz="1800" kern="1200" dirty="0"/>
                        <a:t>Fuel</a:t>
                      </a:r>
                      <a:endParaRPr kumimoji="0" lang="pl-PL" sz="1800" kern="1200" dirty="0">
                        <a:solidFill>
                          <a:schemeClr val="tx1"/>
                        </a:solidFill>
                        <a:latin typeface="+mn-lt"/>
                        <a:ea typeface="+mn-ea"/>
                        <a:cs typeface="+mn-cs"/>
                      </a:endParaRPr>
                    </a:p>
                  </a:txBody>
                  <a:tcPr/>
                </a:tc>
                <a:tc>
                  <a:txBody>
                    <a:bodyPr/>
                    <a:lstStyle/>
                    <a:p>
                      <a:pPr marL="0" algn="ctr" rtl="0" eaLnBrk="1" latinLnBrk="0" hangingPunct="1"/>
                      <a:r>
                        <a:rPr kumimoji="0" lang="pl-PL" sz="1800" kern="1200" dirty="0"/>
                        <a:t>PuO</a:t>
                      </a:r>
                      <a:r>
                        <a:rPr kumimoji="0" lang="pl-PL" sz="1800" kern="1200" baseline="-25000" dirty="0"/>
                        <a:t>2</a:t>
                      </a:r>
                      <a:endParaRPr kumimoji="0" lang="pl-PL" sz="1800" kern="1200" baseline="-25000" dirty="0">
                        <a:solidFill>
                          <a:schemeClr val="tx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r>
                        <a:rPr lang="pl-PL" sz="1800" dirty="0"/>
                        <a:t>Pulse repetit</a:t>
                      </a:r>
                      <a:r>
                        <a:rPr lang="en-US" sz="1800" dirty="0" err="1"/>
                        <a:t>i</a:t>
                      </a:r>
                      <a:r>
                        <a:rPr lang="pl-PL" sz="1800" dirty="0"/>
                        <a:t>on rate, Hz</a:t>
                      </a:r>
                      <a:endParaRPr lang="pl-PL" sz="1800" b="0" dirty="0"/>
                    </a:p>
                  </a:txBody>
                  <a:tcPr/>
                </a:tc>
                <a:tc>
                  <a:txBody>
                    <a:bodyPr/>
                    <a:lstStyle/>
                    <a:p>
                      <a:pPr algn="ctr"/>
                      <a:r>
                        <a:rPr lang="pl-PL" sz="1800" b="1" dirty="0"/>
                        <a:t>5</a:t>
                      </a:r>
                    </a:p>
                  </a:txBody>
                  <a:tcPr/>
                </a:tc>
                <a:extLst>
                  <a:ext uri="{0D108BD9-81ED-4DB2-BD59-A6C34878D82A}">
                    <a16:rowId xmlns:a16="http://schemas.microsoft.com/office/drawing/2014/main" val="10004"/>
                  </a:ext>
                </a:extLst>
              </a:tr>
              <a:tr h="370840">
                <a:tc>
                  <a:txBody>
                    <a:bodyPr/>
                    <a:lstStyle/>
                    <a:p>
                      <a:r>
                        <a:rPr lang="en-US" sz="1800" dirty="0"/>
                        <a:t>Pulse half-width, µs:</a:t>
                      </a:r>
                      <a:br>
                        <a:rPr lang="en-US" sz="1800" dirty="0"/>
                      </a:br>
                      <a:r>
                        <a:rPr lang="en-US" sz="1800" dirty="0"/>
                        <a:t>fast neutrons</a:t>
                      </a:r>
                      <a:br>
                        <a:rPr lang="en-US" sz="1800" dirty="0"/>
                      </a:br>
                      <a:r>
                        <a:rPr lang="en-US" sz="1800" dirty="0"/>
                        <a:t>thermal neutrons</a:t>
                      </a:r>
                      <a:endParaRPr lang="pl-PL" sz="1800" b="0" dirty="0"/>
                    </a:p>
                  </a:txBody>
                  <a:tcPr/>
                </a:tc>
                <a:tc>
                  <a:txBody>
                    <a:bodyPr/>
                    <a:lstStyle/>
                    <a:p>
                      <a:pPr algn="ctr"/>
                      <a:endParaRPr lang="pl-PL" sz="1800" dirty="0"/>
                    </a:p>
                    <a:p>
                      <a:pPr algn="ctr"/>
                      <a:r>
                        <a:rPr lang="en-US" sz="1800" dirty="0"/>
                        <a:t>  </a:t>
                      </a:r>
                      <a:r>
                        <a:rPr lang="pl-PL" sz="1800" dirty="0"/>
                        <a:t>200*</a:t>
                      </a:r>
                    </a:p>
                    <a:p>
                      <a:pPr algn="ctr"/>
                      <a:r>
                        <a:rPr lang="pl-PL" sz="1800" b="1" dirty="0"/>
                        <a:t>340</a:t>
                      </a:r>
                    </a:p>
                  </a:txBody>
                  <a:tcPr/>
                </a:tc>
                <a:extLst>
                  <a:ext uri="{0D108BD9-81ED-4DB2-BD59-A6C34878D82A}">
                    <a16:rowId xmlns:a16="http://schemas.microsoft.com/office/drawing/2014/main" val="10005"/>
                  </a:ext>
                </a:extLst>
              </a:tr>
              <a:tr h="370840">
                <a:tc>
                  <a:txBody>
                    <a:bodyPr/>
                    <a:lstStyle/>
                    <a:p>
                      <a:r>
                        <a:rPr lang="pl-PL" sz="1800" dirty="0"/>
                        <a:t>Rotation rate,</a:t>
                      </a:r>
                      <a:r>
                        <a:rPr lang="pl-PL" sz="1800" baseline="0" dirty="0"/>
                        <a:t> rev/min</a:t>
                      </a:r>
                    </a:p>
                    <a:p>
                      <a:pPr marL="285750" indent="-285750">
                        <a:buFont typeface="Arial" pitchFamily="34" charset="0"/>
                        <a:buChar char="•"/>
                      </a:pPr>
                      <a:r>
                        <a:rPr lang="pl-PL" sz="1800" baseline="0" dirty="0"/>
                        <a:t>Main reflector</a:t>
                      </a:r>
                    </a:p>
                    <a:p>
                      <a:pPr marL="285750" indent="-285750">
                        <a:buFont typeface="Arial" pitchFamily="34" charset="0"/>
                        <a:buChar char="•"/>
                      </a:pPr>
                      <a:r>
                        <a:rPr lang="pl-PL" sz="1800" baseline="0" dirty="0"/>
                        <a:t>Auxiliary reflector</a:t>
                      </a:r>
                      <a:endParaRPr lang="pl-PL" sz="1800" b="0" dirty="0"/>
                    </a:p>
                  </a:txBody>
                  <a:tcPr/>
                </a:tc>
                <a:tc>
                  <a:txBody>
                    <a:bodyPr/>
                    <a:lstStyle/>
                    <a:p>
                      <a:pPr algn="ctr"/>
                      <a:endParaRPr lang="pl-PL" sz="1800" dirty="0"/>
                    </a:p>
                    <a:p>
                      <a:pPr algn="ctr"/>
                      <a:r>
                        <a:rPr lang="pl-PL" sz="1800" dirty="0"/>
                        <a:t>600</a:t>
                      </a:r>
                    </a:p>
                    <a:p>
                      <a:pPr algn="ctr"/>
                      <a:r>
                        <a:rPr lang="pl-PL" sz="1800" dirty="0"/>
                        <a:t>300</a:t>
                      </a:r>
                      <a:endParaRPr lang="pl-PL" sz="1800" b="0" dirty="0"/>
                    </a:p>
                  </a:txBody>
                  <a:tcPr/>
                </a:tc>
                <a:extLst>
                  <a:ext uri="{0D108BD9-81ED-4DB2-BD59-A6C34878D82A}">
                    <a16:rowId xmlns:a16="http://schemas.microsoft.com/office/drawing/2014/main" val="10006"/>
                  </a:ext>
                </a:extLst>
              </a:tr>
              <a:tr h="370840">
                <a:tc>
                  <a:txBody>
                    <a:bodyPr/>
                    <a:lstStyle/>
                    <a:p>
                      <a:r>
                        <a:rPr lang="pl-PL" sz="1800" dirty="0"/>
                        <a:t>Background, %</a:t>
                      </a:r>
                      <a:endParaRPr lang="pl-PL" sz="1800" b="0" dirty="0"/>
                    </a:p>
                  </a:txBody>
                  <a:tcPr/>
                </a:tc>
                <a:tc>
                  <a:txBody>
                    <a:bodyPr/>
                    <a:lstStyle/>
                    <a:p>
                      <a:pPr algn="ctr"/>
                      <a:r>
                        <a:rPr lang="pl-PL" sz="1800" b="1" dirty="0"/>
                        <a:t>7</a:t>
                      </a:r>
                      <a:r>
                        <a:rPr lang="en-US" sz="1800" b="1" dirty="0"/>
                        <a:t>.5</a:t>
                      </a:r>
                      <a:endParaRPr lang="pl-PL" sz="1800" b="1" dirty="0"/>
                    </a:p>
                  </a:txBody>
                  <a:tcPr/>
                </a:tc>
                <a:extLst>
                  <a:ext uri="{0D108BD9-81ED-4DB2-BD59-A6C34878D82A}">
                    <a16:rowId xmlns:a16="http://schemas.microsoft.com/office/drawing/2014/main" val="10009"/>
                  </a:ext>
                </a:extLst>
              </a:tr>
              <a:tr h="370840">
                <a:tc>
                  <a:txBody>
                    <a:bodyPr/>
                    <a:lstStyle/>
                    <a:p>
                      <a:r>
                        <a:rPr lang="pl-PL" sz="1800" dirty="0"/>
                        <a:t>T</a:t>
                      </a:r>
                      <a:r>
                        <a:rPr lang="en-US" sz="1800" dirty="0"/>
                        <a:t>h</a:t>
                      </a:r>
                      <a:r>
                        <a:rPr lang="pl-PL" sz="1800" dirty="0"/>
                        <a:t>ermal</a:t>
                      </a:r>
                      <a:r>
                        <a:rPr lang="pl-PL" sz="1800" baseline="0" dirty="0"/>
                        <a:t> neutron flux density from the surface of the moderator</a:t>
                      </a:r>
                    </a:p>
                    <a:p>
                      <a:pPr marL="285750" indent="-285750">
                        <a:buFont typeface="Arial" pitchFamily="34" charset="0"/>
                        <a:buChar char="•"/>
                      </a:pPr>
                      <a:r>
                        <a:rPr lang="pl-PL" sz="1800" baseline="0" dirty="0"/>
                        <a:t>Time average</a:t>
                      </a:r>
                    </a:p>
                    <a:p>
                      <a:pPr marL="285750" indent="-285750">
                        <a:buFont typeface="Arial" pitchFamily="34" charset="0"/>
                        <a:buChar char="•"/>
                      </a:pPr>
                      <a:r>
                        <a:rPr lang="pl-PL" sz="1800" baseline="0" dirty="0"/>
                        <a:t>Burst maximum</a:t>
                      </a:r>
                      <a:endParaRPr lang="pl-PL" sz="1800" b="0" dirty="0"/>
                    </a:p>
                  </a:txBody>
                  <a:tcPr/>
                </a:tc>
                <a:tc>
                  <a:txBody>
                    <a:bodyPr/>
                    <a:lstStyle/>
                    <a:p>
                      <a:pPr algn="ctr"/>
                      <a:endParaRPr lang="pl-PL" sz="1800" dirty="0"/>
                    </a:p>
                    <a:p>
                      <a:pPr algn="ctr"/>
                      <a:endParaRPr lang="pl-PL" sz="1800" dirty="0"/>
                    </a:p>
                    <a:p>
                      <a:pPr algn="ctr"/>
                      <a:br>
                        <a:rPr lang="en-US" sz="1800" b="1" dirty="0"/>
                      </a:br>
                      <a:r>
                        <a:rPr lang="pl-PL" sz="1800" b="1" dirty="0"/>
                        <a:t>~10</a:t>
                      </a:r>
                      <a:r>
                        <a:rPr lang="pl-PL" sz="1800" b="1" baseline="30000" dirty="0"/>
                        <a:t>13</a:t>
                      </a:r>
                      <a:r>
                        <a:rPr lang="pl-PL" sz="1800" b="1" dirty="0"/>
                        <a:t> n/cm</a:t>
                      </a:r>
                      <a:r>
                        <a:rPr lang="pl-PL" sz="1800" b="1" baseline="30000" dirty="0"/>
                        <a:t>2</a:t>
                      </a:r>
                      <a:r>
                        <a:rPr lang="pl-PL" sz="1800" b="1" dirty="0"/>
                        <a:t> s</a:t>
                      </a:r>
                    </a:p>
                    <a:p>
                      <a:pPr marL="0" marR="0" indent="0" algn="ctr" defTabSz="914400" rtl="0" eaLnBrk="1" fontAlgn="auto" latinLnBrk="0" hangingPunct="1">
                        <a:lnSpc>
                          <a:spcPct val="100000"/>
                        </a:lnSpc>
                        <a:spcBef>
                          <a:spcPts val="0"/>
                        </a:spcBef>
                        <a:spcAft>
                          <a:spcPts val="0"/>
                        </a:spcAft>
                        <a:buClrTx/>
                        <a:buSzTx/>
                        <a:buFontTx/>
                        <a:buNone/>
                        <a:tabLst/>
                        <a:defRPr/>
                      </a:pPr>
                      <a:r>
                        <a:rPr lang="pl-PL" sz="1800" b="1" dirty="0"/>
                        <a:t>~10</a:t>
                      </a:r>
                      <a:r>
                        <a:rPr lang="pl-PL" sz="1800" b="1" baseline="30000" dirty="0"/>
                        <a:t>16</a:t>
                      </a:r>
                      <a:r>
                        <a:rPr lang="pl-PL" sz="1800" b="1" dirty="0"/>
                        <a:t> n/cm</a:t>
                      </a:r>
                      <a:r>
                        <a:rPr lang="pl-PL" sz="1800" b="1" baseline="30000" dirty="0"/>
                        <a:t>2</a:t>
                      </a:r>
                      <a:r>
                        <a:rPr lang="pl-PL" sz="1800" b="1" dirty="0"/>
                        <a:t> s</a:t>
                      </a:r>
                    </a:p>
                  </a:txBody>
                  <a:tcPr/>
                </a:tc>
                <a:extLst>
                  <a:ext uri="{0D108BD9-81ED-4DB2-BD59-A6C34878D82A}">
                    <a16:rowId xmlns:a16="http://schemas.microsoft.com/office/drawing/2014/main" val="10010"/>
                  </a:ext>
                </a:extLst>
              </a:tr>
            </a:tbl>
          </a:graphicData>
        </a:graphic>
      </p:graphicFrame>
      <p:sp>
        <p:nvSpPr>
          <p:cNvPr id="11" name="TextBox 10">
            <a:extLst>
              <a:ext uri="{FF2B5EF4-FFF2-40B4-BE49-F238E27FC236}">
                <a16:creationId xmlns:a16="http://schemas.microsoft.com/office/drawing/2014/main" id="{8ADF6062-2447-A204-A0B9-4E2047AEE51F}"/>
              </a:ext>
            </a:extLst>
          </p:cNvPr>
          <p:cNvSpPr txBox="1"/>
          <p:nvPr/>
        </p:nvSpPr>
        <p:spPr>
          <a:xfrm>
            <a:off x="7611270" y="6411795"/>
            <a:ext cx="2449489" cy="307777"/>
          </a:xfrm>
          <a:prstGeom prst="rect">
            <a:avLst/>
          </a:prstGeom>
          <a:noFill/>
        </p:spPr>
        <p:txBody>
          <a:bodyPr wrap="square">
            <a:spAutoFit/>
          </a:bodyPr>
          <a:lstStyle/>
          <a:p>
            <a:r>
              <a:rPr lang="en-US" sz="1400" dirty="0"/>
              <a:t>* at reactor </a:t>
            </a:r>
            <a:r>
              <a:rPr lang="en-US" sz="1400"/>
              <a:t>power of</a:t>
            </a:r>
            <a:r>
              <a:rPr lang="en-US" sz="1400" dirty="0"/>
              <a:t> 2MW </a:t>
            </a:r>
            <a:endParaRPr lang="ru-RU" sz="1400" dirty="0"/>
          </a:p>
        </p:txBody>
      </p:sp>
      <p:sp>
        <p:nvSpPr>
          <p:cNvPr id="12" name="TextBox 11">
            <a:extLst>
              <a:ext uri="{FF2B5EF4-FFF2-40B4-BE49-F238E27FC236}">
                <a16:creationId xmlns:a16="http://schemas.microsoft.com/office/drawing/2014/main" id="{D1DF6CCE-54E0-4D09-E846-D31E9A2FB979}"/>
              </a:ext>
            </a:extLst>
          </p:cNvPr>
          <p:cNvSpPr txBox="1"/>
          <p:nvPr/>
        </p:nvSpPr>
        <p:spPr>
          <a:xfrm>
            <a:off x="992732" y="1479809"/>
            <a:ext cx="2170338" cy="369332"/>
          </a:xfrm>
          <a:prstGeom prst="rect">
            <a:avLst/>
          </a:prstGeom>
          <a:noFill/>
        </p:spPr>
        <p:txBody>
          <a:bodyPr wrap="none" rtlCol="0">
            <a:spAutoFit/>
          </a:bodyPr>
          <a:lstStyle/>
          <a:p>
            <a:r>
              <a:rPr lang="en-US" dirty="0"/>
              <a:t>Operating since 1984</a:t>
            </a:r>
            <a:endParaRPr lang="ru-RU" dirty="0"/>
          </a:p>
        </p:txBody>
      </p:sp>
      <p:sp>
        <p:nvSpPr>
          <p:cNvPr id="14" name="TextBox 13">
            <a:extLst>
              <a:ext uri="{FF2B5EF4-FFF2-40B4-BE49-F238E27FC236}">
                <a16:creationId xmlns:a16="http://schemas.microsoft.com/office/drawing/2014/main" id="{1476AEE7-B017-6E9D-845D-66A3941A5E3A}"/>
              </a:ext>
            </a:extLst>
          </p:cNvPr>
          <p:cNvSpPr txBox="1"/>
          <p:nvPr/>
        </p:nvSpPr>
        <p:spPr>
          <a:xfrm>
            <a:off x="347851" y="3642217"/>
            <a:ext cx="2665058" cy="646331"/>
          </a:xfrm>
          <a:prstGeom prst="rect">
            <a:avLst/>
          </a:prstGeom>
          <a:noFill/>
        </p:spPr>
        <p:txBody>
          <a:bodyPr wrap="square" rtlCol="0">
            <a:spAutoFit/>
          </a:bodyPr>
          <a:lstStyle/>
          <a:p>
            <a:r>
              <a:rPr lang="en-US" dirty="0"/>
              <a:t>Deep modernization was carried out in 2006-2010</a:t>
            </a:r>
            <a:endParaRPr lang="ru-RU" dirty="0"/>
          </a:p>
        </p:txBody>
      </p:sp>
      <p:graphicFrame>
        <p:nvGraphicFramePr>
          <p:cNvPr id="15" name="Диаграмма 14">
            <a:extLst>
              <a:ext uri="{FF2B5EF4-FFF2-40B4-BE49-F238E27FC236}">
                <a16:creationId xmlns:a16="http://schemas.microsoft.com/office/drawing/2014/main" id="{0E78D55B-2B6D-F613-FAEB-D5915A3E4D2E}"/>
              </a:ext>
            </a:extLst>
          </p:cNvPr>
          <p:cNvGraphicFramePr/>
          <p:nvPr>
            <p:extLst>
              <p:ext uri="{D42A27DB-BD31-4B8C-83A1-F6EECF244321}">
                <p14:modId xmlns:p14="http://schemas.microsoft.com/office/powerpoint/2010/main" val="3408554707"/>
              </p:ext>
            </p:extLst>
          </p:nvPr>
        </p:nvGraphicFramePr>
        <p:xfrm>
          <a:off x="19897" y="4292944"/>
          <a:ext cx="3404483" cy="226965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B178017E-7665-E1DA-DB21-2BA5D4099953}"/>
              </a:ext>
            </a:extLst>
          </p:cNvPr>
          <p:cNvSpPr txBox="1"/>
          <p:nvPr/>
        </p:nvSpPr>
        <p:spPr>
          <a:xfrm>
            <a:off x="3452234" y="5170647"/>
            <a:ext cx="3977432" cy="1323439"/>
          </a:xfrm>
          <a:prstGeom prst="rect">
            <a:avLst/>
          </a:prstGeom>
          <a:noFill/>
        </p:spPr>
        <p:txBody>
          <a:bodyPr wrap="square">
            <a:spAutoFit/>
          </a:bodyPr>
          <a:lstStyle/>
          <a:p>
            <a:pPr marL="87313" indent="-87313">
              <a:buFont typeface="Arial" panose="020B0604020202020204" pitchFamily="34" charset="0"/>
              <a:buChar char="•"/>
            </a:pPr>
            <a:r>
              <a:rPr lang="en-US" sz="2000" dirty="0"/>
              <a:t>October 16</a:t>
            </a:r>
            <a:r>
              <a:rPr lang="ru-RU" sz="2000" dirty="0"/>
              <a:t>,</a:t>
            </a:r>
            <a:r>
              <a:rPr lang="en-US" sz="2000" dirty="0"/>
              <a:t> 2021 - February 17, 2025 – reactor </a:t>
            </a:r>
            <a:r>
              <a:rPr lang="en-US" sz="2000" b="1" dirty="0"/>
              <a:t>shutdown</a:t>
            </a:r>
            <a:endParaRPr lang="en-US" sz="2000" dirty="0"/>
          </a:p>
          <a:p>
            <a:pPr marL="87313" indent="-87313">
              <a:buFont typeface="Arial" panose="020B0604020202020204" pitchFamily="34" charset="0"/>
              <a:buChar char="•"/>
            </a:pPr>
            <a:r>
              <a:rPr lang="en-US" sz="2000" b="1" dirty="0">
                <a:solidFill>
                  <a:srgbClr val="00B050"/>
                </a:solidFill>
              </a:rPr>
              <a:t>Resumption</a:t>
            </a:r>
            <a:r>
              <a:rPr lang="en-US" sz="2000" dirty="0">
                <a:solidFill>
                  <a:srgbClr val="000000"/>
                </a:solidFill>
              </a:rPr>
              <a:t> of </a:t>
            </a:r>
            <a:r>
              <a:rPr lang="en-US" sz="2000" dirty="0">
                <a:solidFill>
                  <a:srgbClr val="102D69"/>
                </a:solidFill>
              </a:rPr>
              <a:t>operation</a:t>
            </a:r>
            <a:r>
              <a:rPr lang="en-US" sz="2000" b="1" dirty="0">
                <a:solidFill>
                  <a:srgbClr val="102D69"/>
                </a:solidFill>
              </a:rPr>
              <a:t>  </a:t>
            </a:r>
            <a:r>
              <a:rPr lang="en-US" sz="2000" dirty="0"/>
              <a:t>was done</a:t>
            </a:r>
            <a:r>
              <a:rPr lang="en-US" sz="2000" b="1" dirty="0">
                <a:solidFill>
                  <a:srgbClr val="00B050"/>
                </a:solidFill>
              </a:rPr>
              <a:t> in March 2025</a:t>
            </a:r>
            <a:endParaRPr lang="ru-RU" sz="2000" b="1" dirty="0">
              <a:solidFill>
                <a:srgbClr val="00B050"/>
              </a:solidFill>
            </a:endParaRPr>
          </a:p>
        </p:txBody>
      </p:sp>
      <p:sp>
        <p:nvSpPr>
          <p:cNvPr id="19" name="TextBox 18">
            <a:extLst>
              <a:ext uri="{FF2B5EF4-FFF2-40B4-BE49-F238E27FC236}">
                <a16:creationId xmlns:a16="http://schemas.microsoft.com/office/drawing/2014/main" id="{4CFD9003-9AB5-30CC-D673-2A2BEF1EBD2C}"/>
              </a:ext>
            </a:extLst>
          </p:cNvPr>
          <p:cNvSpPr txBox="1"/>
          <p:nvPr/>
        </p:nvSpPr>
        <p:spPr>
          <a:xfrm>
            <a:off x="3212360" y="1126889"/>
            <a:ext cx="4681525" cy="369332"/>
          </a:xfrm>
          <a:prstGeom prst="rect">
            <a:avLst/>
          </a:prstGeom>
          <a:noFill/>
        </p:spPr>
        <p:txBody>
          <a:bodyPr wrap="square">
            <a:spAutoFit/>
          </a:bodyPr>
          <a:lstStyle/>
          <a:p>
            <a:r>
              <a:rPr lang="ru-RU" b="1" i="1" dirty="0">
                <a:solidFill>
                  <a:srgbClr val="00B0F0"/>
                </a:solidFill>
              </a:rPr>
              <a:t>https://flnp.jinr.int/en-us/main/facilities/ibr-2</a:t>
            </a:r>
          </a:p>
        </p:txBody>
      </p:sp>
      <p:grpSp>
        <p:nvGrpSpPr>
          <p:cNvPr id="20" name="Группа 19">
            <a:extLst>
              <a:ext uri="{FF2B5EF4-FFF2-40B4-BE49-F238E27FC236}">
                <a16:creationId xmlns:a16="http://schemas.microsoft.com/office/drawing/2014/main" id="{BD5E9F1C-2CE7-BE77-BAC5-922498A18F61}"/>
              </a:ext>
            </a:extLst>
          </p:cNvPr>
          <p:cNvGrpSpPr/>
          <p:nvPr/>
        </p:nvGrpSpPr>
        <p:grpSpPr>
          <a:xfrm>
            <a:off x="3452234" y="1599427"/>
            <a:ext cx="3857161" cy="3236696"/>
            <a:chOff x="3452234" y="1599427"/>
            <a:chExt cx="3857161" cy="3236696"/>
          </a:xfrm>
        </p:grpSpPr>
        <p:grpSp>
          <p:nvGrpSpPr>
            <p:cNvPr id="17" name="Группа 16">
              <a:extLst>
                <a:ext uri="{FF2B5EF4-FFF2-40B4-BE49-F238E27FC236}">
                  <a16:creationId xmlns:a16="http://schemas.microsoft.com/office/drawing/2014/main" id="{F189E58F-CFF6-E942-D50C-B67F974F9DC6}"/>
                </a:ext>
              </a:extLst>
            </p:cNvPr>
            <p:cNvGrpSpPr/>
            <p:nvPr/>
          </p:nvGrpSpPr>
          <p:grpSpPr>
            <a:xfrm>
              <a:off x="3452234" y="1599427"/>
              <a:ext cx="3825990" cy="3190871"/>
              <a:chOff x="3535859" y="1080997"/>
              <a:chExt cx="3825990" cy="3190871"/>
            </a:xfrm>
          </p:grpSpPr>
          <p:pic>
            <p:nvPicPr>
              <p:cNvPr id="7" name="Рисунок 6">
                <a:extLst>
                  <a:ext uri="{FF2B5EF4-FFF2-40B4-BE49-F238E27FC236}">
                    <a16:creationId xmlns:a16="http://schemas.microsoft.com/office/drawing/2014/main" id="{66FF8D1D-776A-A2F5-E9D4-CEF226D408F9}"/>
                  </a:ext>
                </a:extLst>
              </p:cNvPr>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3535859" y="1102661"/>
                <a:ext cx="3825990" cy="3169207"/>
              </a:xfrm>
              <a:prstGeom prst="rect">
                <a:avLst/>
              </a:prstGeom>
              <a:solidFill>
                <a:srgbClr val="8678E4"/>
              </a:solidFill>
            </p:spPr>
          </p:pic>
          <p:sp>
            <p:nvSpPr>
              <p:cNvPr id="5" name="Прямоугольник 4">
                <a:extLst>
                  <a:ext uri="{FF2B5EF4-FFF2-40B4-BE49-F238E27FC236}">
                    <a16:creationId xmlns:a16="http://schemas.microsoft.com/office/drawing/2014/main" id="{C0DFDB92-0D78-4E25-9FA7-78D060A761FD}"/>
                  </a:ext>
                </a:extLst>
              </p:cNvPr>
              <p:cNvSpPr/>
              <p:nvPr/>
            </p:nvSpPr>
            <p:spPr>
              <a:xfrm>
                <a:off x="3535859" y="1080997"/>
                <a:ext cx="933013" cy="245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TextBox 2">
              <a:extLst>
                <a:ext uri="{FF2B5EF4-FFF2-40B4-BE49-F238E27FC236}">
                  <a16:creationId xmlns:a16="http://schemas.microsoft.com/office/drawing/2014/main" id="{8B5D4438-7D97-243D-F38E-A320B73D40CE}"/>
                </a:ext>
              </a:extLst>
            </p:cNvPr>
            <p:cNvSpPr txBox="1"/>
            <p:nvPr/>
          </p:nvSpPr>
          <p:spPr>
            <a:xfrm>
              <a:off x="6378499" y="4466791"/>
              <a:ext cx="930896" cy="369332"/>
            </a:xfrm>
            <a:prstGeom prst="rect">
              <a:avLst/>
            </a:prstGeom>
            <a:noFill/>
          </p:spPr>
          <p:txBody>
            <a:bodyPr wrap="none" rtlCol="0">
              <a:spAutoFit/>
            </a:bodyPr>
            <a:lstStyle/>
            <a:p>
              <a:r>
                <a:rPr lang="en-US" dirty="0"/>
                <a:t>V</a:t>
              </a:r>
              <a:r>
                <a:rPr lang="en-US" baseline="-25000" dirty="0"/>
                <a:t>AC</a:t>
              </a:r>
              <a:r>
                <a:rPr lang="en-US" dirty="0"/>
                <a:t>&lt;20 l</a:t>
              </a:r>
            </a:p>
          </p:txBody>
        </p:sp>
        <p:pic>
          <p:nvPicPr>
            <p:cNvPr id="16" name="Рисунок 15" descr="Изображение выглядит как в помещении, ваза, пьедестал, искусство&#10;&#10;Автоматически созданное описание">
              <a:extLst>
                <a:ext uri="{FF2B5EF4-FFF2-40B4-BE49-F238E27FC236}">
                  <a16:creationId xmlns:a16="http://schemas.microsoft.com/office/drawing/2014/main" id="{C93B2B11-850D-7CE0-F361-C3ACF0FF7E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0835" y="3034288"/>
              <a:ext cx="740199" cy="1449659"/>
            </a:xfrm>
            <a:prstGeom prst="rect">
              <a:avLst/>
            </a:prstGeom>
          </p:spPr>
        </p:pic>
      </p:grpSp>
    </p:spTree>
    <p:extLst>
      <p:ext uri="{BB962C8B-B14F-4D97-AF65-F5344CB8AC3E}">
        <p14:creationId xmlns:p14="http://schemas.microsoft.com/office/powerpoint/2010/main" val="34911189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11715320" y="6492875"/>
            <a:ext cx="476680" cy="365125"/>
          </a:xfrm>
        </p:spPr>
        <p:txBody>
          <a:bodyPr/>
          <a:lstStyle/>
          <a:p>
            <a:fld id="{A8EBAC1C-CC7F-4E88-9759-5217FD4A440E}" type="slidenum">
              <a:rPr lang="ru-RU" smtClean="0"/>
              <a:t>5</a:t>
            </a:fld>
            <a:endParaRPr lang="ru-RU" dirty="0"/>
          </a:p>
        </p:txBody>
      </p:sp>
      <p:sp>
        <p:nvSpPr>
          <p:cNvPr id="15" name="Title 3">
            <a:extLst>
              <a:ext uri="{FF2B5EF4-FFF2-40B4-BE49-F238E27FC236}">
                <a16:creationId xmlns:a16="http://schemas.microsoft.com/office/drawing/2014/main" id="{0814C5D9-394F-42BA-3834-0A92A1BF92ED}"/>
              </a:ext>
            </a:extLst>
          </p:cNvPr>
          <p:cNvSpPr txBox="1">
            <a:spLocks/>
          </p:cNvSpPr>
          <p:nvPr/>
        </p:nvSpPr>
        <p:spPr>
          <a:xfrm>
            <a:off x="1759400" y="803526"/>
            <a:ext cx="3644000" cy="474663"/>
          </a:xfrm>
          <a:prstGeom prst="rect">
            <a:avLst/>
          </a:prstGeom>
        </p:spPr>
        <p:txBody>
          <a:bodyPr/>
          <a:lstStyle/>
          <a:p>
            <a:pPr algn="ctr" fontAlgn="auto">
              <a:spcAft>
                <a:spcPts val="0"/>
              </a:spcAft>
              <a:defRPr/>
            </a:pPr>
            <a:r>
              <a:rPr lang="en-US" sz="3000" b="1" dirty="0">
                <a:solidFill>
                  <a:srgbClr val="4472C4"/>
                </a:solidFill>
                <a:ea typeface="+mj-ea"/>
                <a:cs typeface="+mj-cs"/>
              </a:rPr>
              <a:t>Neutron Instruments</a:t>
            </a:r>
            <a:endParaRPr lang="en-CA" sz="3000" b="1" dirty="0">
              <a:solidFill>
                <a:srgbClr val="4472C4"/>
              </a:solidFill>
              <a:ea typeface="+mj-ea"/>
              <a:cs typeface="+mj-cs"/>
            </a:endParaRPr>
          </a:p>
        </p:txBody>
      </p:sp>
      <p:sp>
        <p:nvSpPr>
          <p:cNvPr id="17" name="Rectangle 7">
            <a:extLst>
              <a:ext uri="{FF2B5EF4-FFF2-40B4-BE49-F238E27FC236}">
                <a16:creationId xmlns:a16="http://schemas.microsoft.com/office/drawing/2014/main" id="{5161FD46-67EB-90D0-D844-4DBA2C9B5566}"/>
              </a:ext>
            </a:extLst>
          </p:cNvPr>
          <p:cNvSpPr/>
          <p:nvPr/>
        </p:nvSpPr>
        <p:spPr>
          <a:xfrm>
            <a:off x="7821852" y="1173328"/>
            <a:ext cx="1473735" cy="2308324"/>
          </a:xfrm>
          <a:prstGeom prst="rect">
            <a:avLst/>
          </a:prstGeom>
        </p:spPr>
        <p:txBody>
          <a:bodyPr wrap="square">
            <a:spAutoFit/>
          </a:bodyPr>
          <a:lstStyle/>
          <a:p>
            <a:pPr algn="ctr"/>
            <a:r>
              <a:rPr lang="en-US" b="1" dirty="0">
                <a:solidFill>
                  <a:srgbClr val="2947DE"/>
                </a:solidFill>
                <a:cs typeface="Times New Roman" pitchFamily="18" charset="0"/>
              </a:rPr>
              <a:t>Diffraction:</a:t>
            </a:r>
          </a:p>
          <a:p>
            <a:pPr algn="ctr"/>
            <a:r>
              <a:rPr lang="en-US" dirty="0">
                <a:cs typeface="Times New Roman" pitchFamily="18" charset="0"/>
              </a:rPr>
              <a:t>HRFD</a:t>
            </a:r>
            <a:endParaRPr lang="pl-PL" dirty="0">
              <a:cs typeface="Times New Roman" pitchFamily="18" charset="0"/>
            </a:endParaRPr>
          </a:p>
          <a:p>
            <a:pPr algn="ctr"/>
            <a:r>
              <a:rPr lang="pl-PL" dirty="0">
                <a:cs typeface="Times New Roman" pitchFamily="18" charset="0"/>
              </a:rPr>
              <a:t>RTD</a:t>
            </a:r>
          </a:p>
          <a:p>
            <a:pPr algn="ctr"/>
            <a:r>
              <a:rPr lang="en-US" dirty="0">
                <a:cs typeface="Times New Roman" pitchFamily="18" charset="0"/>
              </a:rPr>
              <a:t>DN-</a:t>
            </a:r>
            <a:r>
              <a:rPr lang="pl-PL" dirty="0">
                <a:cs typeface="Times New Roman" pitchFamily="18" charset="0"/>
              </a:rPr>
              <a:t>6</a:t>
            </a:r>
          </a:p>
          <a:p>
            <a:pPr algn="ctr"/>
            <a:r>
              <a:rPr lang="en-US" dirty="0">
                <a:cs typeface="Times New Roman" pitchFamily="18" charset="0"/>
              </a:rPr>
              <a:t>EPSILON</a:t>
            </a:r>
            <a:endParaRPr lang="pl-PL" dirty="0">
              <a:cs typeface="Times New Roman" pitchFamily="18" charset="0"/>
            </a:endParaRPr>
          </a:p>
          <a:p>
            <a:pPr algn="ctr"/>
            <a:r>
              <a:rPr lang="en-US" dirty="0">
                <a:cs typeface="Times New Roman" pitchFamily="18" charset="0"/>
              </a:rPr>
              <a:t>SKAT</a:t>
            </a:r>
          </a:p>
          <a:p>
            <a:pPr algn="ctr"/>
            <a:r>
              <a:rPr lang="pl-PL" dirty="0">
                <a:cs typeface="Times New Roman" pitchFamily="18" charset="0"/>
              </a:rPr>
              <a:t>DN-12</a:t>
            </a:r>
          </a:p>
          <a:p>
            <a:pPr algn="ctr"/>
            <a:r>
              <a:rPr lang="en-US" dirty="0">
                <a:cs typeface="Times New Roman" pitchFamily="18" charset="0"/>
              </a:rPr>
              <a:t>FSD</a:t>
            </a:r>
          </a:p>
        </p:txBody>
      </p:sp>
      <p:sp>
        <p:nvSpPr>
          <p:cNvPr id="18" name="Rectangle 8">
            <a:extLst>
              <a:ext uri="{FF2B5EF4-FFF2-40B4-BE49-F238E27FC236}">
                <a16:creationId xmlns:a16="http://schemas.microsoft.com/office/drawing/2014/main" id="{9BB45B85-6E50-F91A-2BF6-9E1203270EA8}"/>
              </a:ext>
            </a:extLst>
          </p:cNvPr>
          <p:cNvSpPr/>
          <p:nvPr/>
        </p:nvSpPr>
        <p:spPr>
          <a:xfrm>
            <a:off x="9436741" y="1231125"/>
            <a:ext cx="2148346" cy="646331"/>
          </a:xfrm>
          <a:prstGeom prst="rect">
            <a:avLst/>
          </a:prstGeom>
        </p:spPr>
        <p:txBody>
          <a:bodyPr wrap="square">
            <a:spAutoFit/>
          </a:bodyPr>
          <a:lstStyle/>
          <a:p>
            <a:pPr algn="ctr"/>
            <a:r>
              <a:rPr lang="en-US" dirty="0">
                <a:ln>
                  <a:solidFill>
                    <a:srgbClr val="1BACE3"/>
                  </a:solidFill>
                </a:ln>
                <a:highlight>
                  <a:srgbClr val="FFFF00"/>
                </a:highlight>
                <a:cs typeface="Times New Roman" pitchFamily="18" charset="0"/>
              </a:rPr>
              <a:t>Small-Angle</a:t>
            </a:r>
            <a:r>
              <a:rPr lang="en-US" b="1" dirty="0">
                <a:ln>
                  <a:solidFill>
                    <a:srgbClr val="1BACE3"/>
                  </a:solidFill>
                </a:ln>
                <a:highlight>
                  <a:srgbClr val="FFFF00"/>
                </a:highlight>
                <a:cs typeface="Times New Roman" pitchFamily="18" charset="0"/>
              </a:rPr>
              <a:t> </a:t>
            </a:r>
            <a:endParaRPr lang="ru-RU" b="1" dirty="0">
              <a:ln>
                <a:solidFill>
                  <a:srgbClr val="1BACE3"/>
                </a:solidFill>
              </a:ln>
              <a:highlight>
                <a:srgbClr val="FFFF00"/>
              </a:highlight>
              <a:cs typeface="Times New Roman" pitchFamily="18" charset="0"/>
            </a:endParaRPr>
          </a:p>
          <a:p>
            <a:pPr algn="ctr"/>
            <a:r>
              <a:rPr lang="en-US" dirty="0" err="1">
                <a:cs typeface="Times New Roman" pitchFamily="18" charset="0"/>
              </a:rPr>
              <a:t>YuMo</a:t>
            </a:r>
            <a:endParaRPr lang="en-US" dirty="0">
              <a:cs typeface="Times New Roman" pitchFamily="18" charset="0"/>
            </a:endParaRPr>
          </a:p>
        </p:txBody>
      </p:sp>
      <p:sp>
        <p:nvSpPr>
          <p:cNvPr id="20" name="Rectangle 9">
            <a:extLst>
              <a:ext uri="{FF2B5EF4-FFF2-40B4-BE49-F238E27FC236}">
                <a16:creationId xmlns:a16="http://schemas.microsoft.com/office/drawing/2014/main" id="{71896CB4-23AA-D46F-6E9D-15600D117F78}"/>
              </a:ext>
            </a:extLst>
          </p:cNvPr>
          <p:cNvSpPr/>
          <p:nvPr/>
        </p:nvSpPr>
        <p:spPr>
          <a:xfrm>
            <a:off x="9511748" y="2162646"/>
            <a:ext cx="1901687" cy="1200329"/>
          </a:xfrm>
          <a:prstGeom prst="rect">
            <a:avLst/>
          </a:prstGeom>
        </p:spPr>
        <p:txBody>
          <a:bodyPr wrap="square">
            <a:spAutoFit/>
          </a:bodyPr>
          <a:lstStyle/>
          <a:p>
            <a:pPr algn="ctr"/>
            <a:r>
              <a:rPr lang="en-US" b="1" dirty="0">
                <a:solidFill>
                  <a:srgbClr val="FFB510"/>
                </a:solidFill>
                <a:cs typeface="Times New Roman" pitchFamily="18" charset="0"/>
              </a:rPr>
              <a:t>Reflectometry:</a:t>
            </a:r>
          </a:p>
          <a:p>
            <a:pPr algn="ctr"/>
            <a:r>
              <a:rPr lang="pl-PL" dirty="0">
                <a:cs typeface="Times New Roman" pitchFamily="18" charset="0"/>
              </a:rPr>
              <a:t>GRAINS</a:t>
            </a:r>
          </a:p>
          <a:p>
            <a:pPr algn="ctr"/>
            <a:r>
              <a:rPr lang="en-US" dirty="0">
                <a:cs typeface="Times New Roman" pitchFamily="18" charset="0"/>
              </a:rPr>
              <a:t>REMUR</a:t>
            </a:r>
            <a:endParaRPr lang="pl-PL" dirty="0">
              <a:cs typeface="Times New Roman" pitchFamily="18" charset="0"/>
            </a:endParaRPr>
          </a:p>
          <a:p>
            <a:pPr algn="ctr"/>
            <a:r>
              <a:rPr lang="en-US" dirty="0">
                <a:cs typeface="Times New Roman" pitchFamily="18" charset="0"/>
              </a:rPr>
              <a:t>REFLEX</a:t>
            </a:r>
          </a:p>
        </p:txBody>
      </p:sp>
      <p:sp>
        <p:nvSpPr>
          <p:cNvPr id="21" name="Rectangle 10">
            <a:extLst>
              <a:ext uri="{FF2B5EF4-FFF2-40B4-BE49-F238E27FC236}">
                <a16:creationId xmlns:a16="http://schemas.microsoft.com/office/drawing/2014/main" id="{233A1AD7-D8AE-D518-EFBE-9A50D13065AA}"/>
              </a:ext>
            </a:extLst>
          </p:cNvPr>
          <p:cNvSpPr/>
          <p:nvPr/>
        </p:nvSpPr>
        <p:spPr>
          <a:xfrm>
            <a:off x="7685339" y="3396465"/>
            <a:ext cx="1751402" cy="923330"/>
          </a:xfrm>
          <a:prstGeom prst="rect">
            <a:avLst/>
          </a:prstGeom>
        </p:spPr>
        <p:txBody>
          <a:bodyPr wrap="square">
            <a:spAutoFit/>
          </a:bodyPr>
          <a:lstStyle/>
          <a:p>
            <a:pPr algn="ctr"/>
            <a:r>
              <a:rPr lang="en-US" b="1" dirty="0">
                <a:solidFill>
                  <a:srgbClr val="03BA2D"/>
                </a:solidFill>
                <a:cs typeface="Times New Roman" pitchFamily="18" charset="0"/>
              </a:rPr>
              <a:t>Inelastic scattering:</a:t>
            </a:r>
          </a:p>
          <a:p>
            <a:pPr algn="ctr"/>
            <a:r>
              <a:rPr lang="en-US" dirty="0">
                <a:cs typeface="Times New Roman" pitchFamily="18" charset="0"/>
              </a:rPr>
              <a:t>NERA</a:t>
            </a:r>
            <a:endParaRPr lang="pl-PL" dirty="0"/>
          </a:p>
        </p:txBody>
      </p:sp>
      <p:sp>
        <p:nvSpPr>
          <p:cNvPr id="22" name="Rectangle 12">
            <a:extLst>
              <a:ext uri="{FF2B5EF4-FFF2-40B4-BE49-F238E27FC236}">
                <a16:creationId xmlns:a16="http://schemas.microsoft.com/office/drawing/2014/main" id="{85494A4C-6CD1-8727-8FA4-4F71E8EB4C6B}"/>
              </a:ext>
            </a:extLst>
          </p:cNvPr>
          <p:cNvSpPr/>
          <p:nvPr/>
        </p:nvSpPr>
        <p:spPr>
          <a:xfrm>
            <a:off x="9635213" y="3380853"/>
            <a:ext cx="1751402" cy="646331"/>
          </a:xfrm>
          <a:prstGeom prst="rect">
            <a:avLst/>
          </a:prstGeom>
        </p:spPr>
        <p:txBody>
          <a:bodyPr wrap="square">
            <a:spAutoFit/>
          </a:bodyPr>
          <a:lstStyle/>
          <a:p>
            <a:pPr algn="ctr"/>
            <a:r>
              <a:rPr lang="pl-PL" b="1" dirty="0">
                <a:solidFill>
                  <a:srgbClr val="A54038"/>
                </a:solidFill>
                <a:cs typeface="Times New Roman" pitchFamily="18" charset="0"/>
              </a:rPr>
              <a:t>NAA</a:t>
            </a:r>
            <a:r>
              <a:rPr lang="en-US" b="1" dirty="0">
                <a:solidFill>
                  <a:srgbClr val="A54038"/>
                </a:solidFill>
                <a:cs typeface="Times New Roman" pitchFamily="18" charset="0"/>
              </a:rPr>
              <a:t>:</a:t>
            </a:r>
          </a:p>
          <a:p>
            <a:pPr algn="ctr"/>
            <a:r>
              <a:rPr lang="pl-PL" dirty="0">
                <a:cs typeface="Times New Roman" pitchFamily="18" charset="0"/>
              </a:rPr>
              <a:t>REGATA</a:t>
            </a:r>
            <a:endParaRPr lang="pl-PL" dirty="0"/>
          </a:p>
        </p:txBody>
      </p:sp>
      <p:sp>
        <p:nvSpPr>
          <p:cNvPr id="23" name="TextBox 22">
            <a:extLst>
              <a:ext uri="{FF2B5EF4-FFF2-40B4-BE49-F238E27FC236}">
                <a16:creationId xmlns:a16="http://schemas.microsoft.com/office/drawing/2014/main" id="{E2C58695-A502-5498-CFCF-833F894DD44C}"/>
              </a:ext>
            </a:extLst>
          </p:cNvPr>
          <p:cNvSpPr txBox="1"/>
          <p:nvPr/>
        </p:nvSpPr>
        <p:spPr>
          <a:xfrm>
            <a:off x="7685339" y="4271435"/>
            <a:ext cx="4284314" cy="923330"/>
          </a:xfrm>
          <a:prstGeom prst="rect">
            <a:avLst/>
          </a:prstGeom>
          <a:noFill/>
        </p:spPr>
        <p:txBody>
          <a:bodyPr wrap="none" rtlCol="0">
            <a:spAutoFit/>
          </a:bodyPr>
          <a:lstStyle/>
          <a:p>
            <a:r>
              <a:rPr lang="en-US" b="1" dirty="0"/>
              <a:t>Under construction:</a:t>
            </a:r>
          </a:p>
          <a:p>
            <a:pPr marL="285750" indent="-285750">
              <a:buFont typeface="Arial" panose="020B0604020202020204" pitchFamily="34" charset="0"/>
              <a:buChar char="•"/>
            </a:pPr>
            <a:r>
              <a:rPr lang="en-US" b="1" dirty="0">
                <a:ln>
                  <a:solidFill>
                    <a:schemeClr val="accent1"/>
                  </a:solidFill>
                </a:ln>
                <a:highlight>
                  <a:srgbClr val="FFFF00"/>
                </a:highlight>
              </a:rPr>
              <a:t>SANSARA</a:t>
            </a:r>
            <a:r>
              <a:rPr lang="en-US" dirty="0"/>
              <a:t> – small angle + imaging (2026)</a:t>
            </a:r>
          </a:p>
          <a:p>
            <a:pPr marL="285750" indent="-285750">
              <a:buFont typeface="Arial" panose="020B0604020202020204" pitchFamily="34" charset="0"/>
              <a:buChar char="•"/>
            </a:pPr>
            <a:r>
              <a:rPr lang="en-US" b="1" dirty="0">
                <a:solidFill>
                  <a:srgbClr val="01B926"/>
                </a:solidFill>
              </a:rPr>
              <a:t>BJN</a:t>
            </a:r>
            <a:r>
              <a:rPr lang="en-US" dirty="0"/>
              <a:t> – inelastic scattering (2027)</a:t>
            </a:r>
            <a:endParaRPr lang="ru-RU" dirty="0"/>
          </a:p>
        </p:txBody>
      </p:sp>
      <p:sp>
        <p:nvSpPr>
          <p:cNvPr id="24" name="TextBox 23">
            <a:extLst>
              <a:ext uri="{FF2B5EF4-FFF2-40B4-BE49-F238E27FC236}">
                <a16:creationId xmlns:a16="http://schemas.microsoft.com/office/drawing/2014/main" id="{2F3E421C-3386-FC08-CA38-7031923B4179}"/>
              </a:ext>
            </a:extLst>
          </p:cNvPr>
          <p:cNvSpPr txBox="1"/>
          <p:nvPr/>
        </p:nvSpPr>
        <p:spPr>
          <a:xfrm>
            <a:off x="6705424" y="735146"/>
            <a:ext cx="5447582" cy="523220"/>
          </a:xfrm>
          <a:prstGeom prst="rect">
            <a:avLst/>
          </a:prstGeom>
          <a:noFill/>
        </p:spPr>
        <p:txBody>
          <a:bodyPr wrap="none" rtlCol="0">
            <a:spAutoFit/>
          </a:bodyPr>
          <a:lstStyle/>
          <a:p>
            <a:r>
              <a:rPr lang="pl-PL" sz="2800" b="1" u="sng" dirty="0">
                <a:solidFill>
                  <a:srgbClr val="002060"/>
                </a:solidFill>
              </a:rPr>
              <a:t>1</a:t>
            </a:r>
            <a:r>
              <a:rPr lang="en-US" sz="2800" b="1" u="sng" dirty="0">
                <a:solidFill>
                  <a:srgbClr val="002060"/>
                </a:solidFill>
              </a:rPr>
              <a:t>4</a:t>
            </a:r>
            <a:r>
              <a:rPr lang="pl-PL" sz="2800" b="1" dirty="0">
                <a:solidFill>
                  <a:srgbClr val="002060"/>
                </a:solidFill>
              </a:rPr>
              <a:t> </a:t>
            </a:r>
            <a:r>
              <a:rPr lang="pl-PL" sz="2000" b="1" dirty="0">
                <a:solidFill>
                  <a:srgbClr val="002060"/>
                </a:solidFill>
              </a:rPr>
              <a:t>INSTRUMENTS</a:t>
            </a:r>
            <a:r>
              <a:rPr lang="en-US" sz="2000" b="1" dirty="0">
                <a:solidFill>
                  <a:srgbClr val="002060"/>
                </a:solidFill>
              </a:rPr>
              <a:t> INCLUDED IN USER PROGRAM</a:t>
            </a:r>
            <a:endParaRPr lang="pl-PL" sz="2000" b="1" dirty="0">
              <a:solidFill>
                <a:srgbClr val="002060"/>
              </a:solidFill>
            </a:endParaRPr>
          </a:p>
        </p:txBody>
      </p:sp>
      <p:pic>
        <p:nvPicPr>
          <p:cNvPr id="25" name="Рисунок 24" descr="Изображение выглядит как снимок экрана&#10;&#10;Автоматически созданное описание">
            <a:extLst>
              <a:ext uri="{FF2B5EF4-FFF2-40B4-BE49-F238E27FC236}">
                <a16:creationId xmlns:a16="http://schemas.microsoft.com/office/drawing/2014/main" id="{CD8FDE03-BBEC-DFA0-7CA9-EE7AA1965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33" y="1231125"/>
            <a:ext cx="6772361" cy="4655998"/>
          </a:xfrm>
          <a:prstGeom prst="rect">
            <a:avLst/>
          </a:prstGeom>
        </p:spPr>
      </p:pic>
      <p:sp>
        <p:nvSpPr>
          <p:cNvPr id="26" name="TextBox 25">
            <a:extLst>
              <a:ext uri="{FF2B5EF4-FFF2-40B4-BE49-F238E27FC236}">
                <a16:creationId xmlns:a16="http://schemas.microsoft.com/office/drawing/2014/main" id="{A1EF7356-4E0E-5FD6-A7FE-51ED16AEDA60}"/>
              </a:ext>
            </a:extLst>
          </p:cNvPr>
          <p:cNvSpPr txBox="1"/>
          <p:nvPr/>
        </p:nvSpPr>
        <p:spPr>
          <a:xfrm>
            <a:off x="7410620" y="5278632"/>
            <a:ext cx="4832541" cy="646331"/>
          </a:xfrm>
          <a:prstGeom prst="rect">
            <a:avLst/>
          </a:prstGeom>
          <a:noFill/>
        </p:spPr>
        <p:txBody>
          <a:bodyPr wrap="none" rtlCol="0">
            <a:spAutoFit/>
          </a:bodyPr>
          <a:lstStyle/>
          <a:p>
            <a:r>
              <a:rPr lang="en-US" b="1" i="1" dirty="0"/>
              <a:t>Parameters of the instruments could be found at</a:t>
            </a:r>
          </a:p>
          <a:p>
            <a:r>
              <a:rPr lang="en-US" b="1" i="1" dirty="0"/>
              <a:t>https://flnp.jinr.int/en-us/main/facilities/ibr-2</a:t>
            </a:r>
            <a:endParaRPr lang="ru-RU" b="1" i="1" dirty="0"/>
          </a:p>
        </p:txBody>
      </p:sp>
      <p:sp>
        <p:nvSpPr>
          <p:cNvPr id="4" name="TextBox 3">
            <a:extLst>
              <a:ext uri="{FF2B5EF4-FFF2-40B4-BE49-F238E27FC236}">
                <a16:creationId xmlns:a16="http://schemas.microsoft.com/office/drawing/2014/main" id="{A2B8F528-8E9D-84FD-5A11-461AC069693E}"/>
              </a:ext>
            </a:extLst>
          </p:cNvPr>
          <p:cNvSpPr txBox="1"/>
          <p:nvPr/>
        </p:nvSpPr>
        <p:spPr>
          <a:xfrm>
            <a:off x="1" y="5784021"/>
            <a:ext cx="7004482" cy="830997"/>
          </a:xfrm>
          <a:prstGeom prst="rect">
            <a:avLst/>
          </a:prstGeom>
          <a:solidFill>
            <a:schemeClr val="bg1"/>
          </a:solidFill>
          <a:ln>
            <a:solidFill>
              <a:srgbClr val="FF0000"/>
            </a:solidFill>
          </a:ln>
        </p:spPr>
        <p:txBody>
          <a:bodyPr wrap="square">
            <a:spAutoFit/>
          </a:bodyPr>
          <a:lstStyle/>
          <a:p>
            <a:pPr marL="285750" indent="-285750">
              <a:buFont typeface="Arial" panose="020B0604020202020204" pitchFamily="34" charset="0"/>
              <a:buChar char="•"/>
            </a:pPr>
            <a:r>
              <a:rPr lang="en-US" sz="1600" dirty="0"/>
              <a:t>Length of neutron guides – up to ~30 m in the experimental halls and up to ~100 m in two pavilions.</a:t>
            </a:r>
          </a:p>
          <a:p>
            <a:pPr marL="285750" indent="-285750">
              <a:buFont typeface="Arial" panose="020B0604020202020204" pitchFamily="34" charset="0"/>
              <a:buChar char="•"/>
            </a:pPr>
            <a:r>
              <a:rPr lang="en-US" sz="1600" dirty="0"/>
              <a:t>Typical neutron flux density on the sample – ~10</a:t>
            </a:r>
            <a:r>
              <a:rPr lang="en-US" sz="1600" baseline="30000" dirty="0"/>
              <a:t>6 </a:t>
            </a:r>
            <a:r>
              <a:rPr lang="en-US" sz="1600" dirty="0"/>
              <a:t>cm</a:t>
            </a:r>
            <a:r>
              <a:rPr lang="en-US" sz="1600" baseline="30000" dirty="0"/>
              <a:t>-2</a:t>
            </a:r>
            <a:r>
              <a:rPr lang="en-US" sz="1600" dirty="0"/>
              <a:t>s</a:t>
            </a:r>
            <a:r>
              <a:rPr lang="en-US" sz="1600" baseline="30000" dirty="0"/>
              <a:t>1</a:t>
            </a:r>
            <a:r>
              <a:rPr lang="en-US" sz="1600" dirty="0"/>
              <a:t> (up to 4 x 10</a:t>
            </a:r>
            <a:r>
              <a:rPr lang="en-US" sz="1600" baseline="30000" dirty="0"/>
              <a:t>7</a:t>
            </a:r>
            <a:r>
              <a:rPr lang="en-US" sz="1600" dirty="0"/>
              <a:t> cm</a:t>
            </a:r>
            <a:r>
              <a:rPr lang="en-US" sz="1600" baseline="30000" dirty="0"/>
              <a:t>-2</a:t>
            </a:r>
            <a:r>
              <a:rPr lang="en-US" sz="1600" dirty="0"/>
              <a:t>s</a:t>
            </a:r>
            <a:r>
              <a:rPr lang="en-US" sz="1600" baseline="30000" dirty="0"/>
              <a:t>1</a:t>
            </a:r>
            <a:r>
              <a:rPr lang="en-US" sz="1600" dirty="0"/>
              <a:t>)</a:t>
            </a:r>
            <a:endParaRPr lang="ru-RU" sz="1600" dirty="0"/>
          </a:p>
        </p:txBody>
      </p:sp>
      <p:sp>
        <p:nvSpPr>
          <p:cNvPr id="5" name="TextBox 4">
            <a:extLst>
              <a:ext uri="{FF2B5EF4-FFF2-40B4-BE49-F238E27FC236}">
                <a16:creationId xmlns:a16="http://schemas.microsoft.com/office/drawing/2014/main" id="{545F20AE-8ED8-D4CE-16FB-0148D60BC9F1}"/>
              </a:ext>
            </a:extLst>
          </p:cNvPr>
          <p:cNvSpPr txBox="1"/>
          <p:nvPr/>
        </p:nvSpPr>
        <p:spPr>
          <a:xfrm>
            <a:off x="7259444" y="5993949"/>
            <a:ext cx="4932556" cy="646331"/>
          </a:xfrm>
          <a:prstGeom prst="rect">
            <a:avLst/>
          </a:prstGeom>
          <a:noFill/>
        </p:spPr>
        <p:txBody>
          <a:bodyPr wrap="square">
            <a:spAutoFit/>
          </a:bodyPr>
          <a:lstStyle/>
          <a:p>
            <a:pPr algn="ctr"/>
            <a:r>
              <a:rPr lang="en-US" b="1" dirty="0">
                <a:solidFill>
                  <a:srgbClr val="FF0000"/>
                </a:solidFill>
              </a:rPr>
              <a:t>NRT (neutron imaging) is included in the User Program in the second half of 2025</a:t>
            </a:r>
            <a:endParaRPr lang="ru-RU" b="1" dirty="0">
              <a:solidFill>
                <a:srgbClr val="FF0000"/>
              </a:solidFill>
            </a:endParaRPr>
          </a:p>
        </p:txBody>
      </p:sp>
    </p:spTree>
    <p:extLst>
      <p:ext uri="{BB962C8B-B14F-4D97-AF65-F5344CB8AC3E}">
        <p14:creationId xmlns:p14="http://schemas.microsoft.com/office/powerpoint/2010/main" val="1099859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516E0-7C2E-13A0-6513-E8357DF4C299}"/>
            </a:ext>
          </a:extLst>
        </p:cNvPr>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6D173D96-C97F-056C-3E38-5C3A3B381487}"/>
              </a:ext>
            </a:extLst>
          </p:cNvPr>
          <p:cNvSpPr>
            <a:spLocks noGrp="1"/>
          </p:cNvSpPr>
          <p:nvPr>
            <p:ph type="sldNum" sz="quarter" idx="12"/>
          </p:nvPr>
        </p:nvSpPr>
        <p:spPr>
          <a:xfrm>
            <a:off x="11660319" y="6492875"/>
            <a:ext cx="531680" cy="365125"/>
          </a:xfrm>
        </p:spPr>
        <p:txBody>
          <a:bodyPr/>
          <a:lstStyle/>
          <a:p>
            <a:fld id="{A8EBAC1C-CC7F-4E88-9759-5217FD4A440E}" type="slidenum">
              <a:rPr lang="ru-RU" smtClean="0"/>
              <a:t>6</a:t>
            </a:fld>
            <a:endParaRPr lang="ru-RU"/>
          </a:p>
        </p:txBody>
      </p:sp>
      <p:sp>
        <p:nvSpPr>
          <p:cNvPr id="4" name="Title 1">
            <a:extLst>
              <a:ext uri="{FF2B5EF4-FFF2-40B4-BE49-F238E27FC236}">
                <a16:creationId xmlns:a16="http://schemas.microsoft.com/office/drawing/2014/main" id="{FB8FAEBA-D04E-7F06-DA2C-B81CB8C857B7}"/>
              </a:ext>
            </a:extLst>
          </p:cNvPr>
          <p:cNvSpPr txBox="1">
            <a:spLocks/>
          </p:cNvSpPr>
          <p:nvPr/>
        </p:nvSpPr>
        <p:spPr>
          <a:xfrm>
            <a:off x="3918815" y="797522"/>
            <a:ext cx="3712643" cy="49021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pl-PL" sz="3000" b="1" dirty="0">
                <a:solidFill>
                  <a:srgbClr val="4472C4"/>
                </a:solidFill>
                <a:latin typeface="+mn-lt"/>
              </a:rPr>
              <a:t>FLNP User Program</a:t>
            </a:r>
          </a:p>
        </p:txBody>
      </p:sp>
      <p:sp>
        <p:nvSpPr>
          <p:cNvPr id="5" name="Content Placeholder 2">
            <a:extLst>
              <a:ext uri="{FF2B5EF4-FFF2-40B4-BE49-F238E27FC236}">
                <a16:creationId xmlns:a16="http://schemas.microsoft.com/office/drawing/2014/main" id="{F5E9CAB5-1EB8-CA96-CB35-C124F46050ED}"/>
              </a:ext>
            </a:extLst>
          </p:cNvPr>
          <p:cNvSpPr txBox="1">
            <a:spLocks/>
          </p:cNvSpPr>
          <p:nvPr/>
        </p:nvSpPr>
        <p:spPr>
          <a:xfrm>
            <a:off x="6278828" y="1310429"/>
            <a:ext cx="5812076" cy="2971188"/>
          </a:xfrm>
          <a:prstGeom prst="rect">
            <a:avLst/>
          </a:prstGeom>
          <a:solidFill>
            <a:schemeClr val="accent3">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002060"/>
                </a:solidFill>
                <a:cs typeface="Times New Roman" panose="02020603050405020304" pitchFamily="18" charset="0"/>
              </a:rPr>
              <a:t>Distribution of the beam time</a:t>
            </a:r>
          </a:p>
          <a:p>
            <a:pPr algn="just"/>
            <a:r>
              <a:rPr lang="en-US" sz="2000" dirty="0">
                <a:cs typeface="Times New Roman" pitchFamily="18" charset="0"/>
              </a:rPr>
              <a:t>In the </a:t>
            </a:r>
            <a:r>
              <a:rPr lang="pl-PL" sz="2000" dirty="0">
                <a:cs typeface="Times New Roman" pitchFamily="18" charset="0"/>
              </a:rPr>
              <a:t>FLNP</a:t>
            </a:r>
            <a:r>
              <a:rPr lang="en-US" sz="2000" dirty="0">
                <a:cs typeface="Times New Roman" pitchFamily="18" charset="0"/>
              </a:rPr>
              <a:t> J</a:t>
            </a:r>
            <a:r>
              <a:rPr lang="pl-PL" sz="2000" dirty="0">
                <a:cs typeface="Times New Roman" pitchFamily="18" charset="0"/>
              </a:rPr>
              <a:t>INR</a:t>
            </a:r>
            <a:r>
              <a:rPr lang="en-US" sz="2000" dirty="0">
                <a:cs typeface="Times New Roman" pitchFamily="18" charset="0"/>
              </a:rPr>
              <a:t> the neutron beam time at the high flux pulsed IBR-2 reactor is distributed between </a:t>
            </a:r>
            <a:r>
              <a:rPr lang="en-US" sz="2000" b="1" dirty="0">
                <a:cs typeface="Times New Roman" pitchFamily="18" charset="0"/>
              </a:rPr>
              <a:t>internal users </a:t>
            </a:r>
            <a:r>
              <a:rPr lang="en-US" sz="2000" dirty="0">
                <a:cs typeface="Times New Roman" pitchFamily="18" charset="0"/>
              </a:rPr>
              <a:t>(FLNP) and </a:t>
            </a:r>
            <a:r>
              <a:rPr lang="en-US" sz="2000" b="1" dirty="0">
                <a:cs typeface="Times New Roman" pitchFamily="18" charset="0"/>
              </a:rPr>
              <a:t>general science community </a:t>
            </a:r>
            <a:r>
              <a:rPr lang="en-US" sz="2000" dirty="0">
                <a:cs typeface="Times New Roman" pitchFamily="18" charset="0"/>
              </a:rPr>
              <a:t>(GSC) in the ratio of </a:t>
            </a:r>
            <a:endParaRPr lang="pl-PL" sz="2000" dirty="0">
              <a:cs typeface="Times New Roman" pitchFamily="18" charset="0"/>
            </a:endParaRPr>
          </a:p>
          <a:p>
            <a:pPr algn="just">
              <a:buFont typeface="Wingdings" panose="05000000000000000000" pitchFamily="2" charset="2"/>
              <a:buChar char="§"/>
            </a:pPr>
            <a:r>
              <a:rPr lang="en-US" sz="2000" b="1" dirty="0">
                <a:solidFill>
                  <a:srgbClr val="002060"/>
                </a:solidFill>
                <a:cs typeface="Times New Roman" pitchFamily="18" charset="0"/>
              </a:rPr>
              <a:t>35%</a:t>
            </a:r>
            <a:r>
              <a:rPr lang="en-US" sz="2000" dirty="0">
                <a:cs typeface="Times New Roman" pitchFamily="18" charset="0"/>
              </a:rPr>
              <a:t> (internal proposals)</a:t>
            </a:r>
            <a:endParaRPr lang="pl-PL" sz="2000" dirty="0">
              <a:cs typeface="Times New Roman" pitchFamily="18" charset="0"/>
            </a:endParaRPr>
          </a:p>
          <a:p>
            <a:pPr algn="just">
              <a:buFont typeface="Wingdings" panose="05000000000000000000" pitchFamily="2" charset="2"/>
              <a:buChar char="§"/>
            </a:pPr>
            <a:r>
              <a:rPr lang="en-US" sz="2000" b="1" dirty="0">
                <a:solidFill>
                  <a:srgbClr val="002060"/>
                </a:solidFill>
                <a:cs typeface="Times New Roman" pitchFamily="18" charset="0"/>
              </a:rPr>
              <a:t>55%</a:t>
            </a:r>
            <a:r>
              <a:rPr lang="en-US" sz="2000" dirty="0">
                <a:cs typeface="Times New Roman" pitchFamily="18" charset="0"/>
              </a:rPr>
              <a:t> (external regular proposals)</a:t>
            </a:r>
            <a:endParaRPr lang="pl-PL" sz="2000" dirty="0">
              <a:cs typeface="Times New Roman" pitchFamily="18" charset="0"/>
            </a:endParaRPr>
          </a:p>
          <a:p>
            <a:pPr algn="just">
              <a:buFont typeface="Wingdings" panose="05000000000000000000" pitchFamily="2" charset="2"/>
              <a:buChar char="§"/>
            </a:pPr>
            <a:r>
              <a:rPr lang="pl-PL" sz="2000" b="1" dirty="0">
                <a:solidFill>
                  <a:srgbClr val="002060"/>
                </a:solidFill>
                <a:cs typeface="Times New Roman" pitchFamily="18" charset="0"/>
              </a:rPr>
              <a:t>1</a:t>
            </a:r>
            <a:r>
              <a:rPr lang="en-US" sz="2000" b="1" dirty="0">
                <a:solidFill>
                  <a:srgbClr val="002060"/>
                </a:solidFill>
                <a:cs typeface="Times New Roman" pitchFamily="18" charset="0"/>
              </a:rPr>
              <a:t>0%</a:t>
            </a:r>
            <a:r>
              <a:rPr lang="pl-PL" sz="2000" dirty="0">
                <a:cs typeface="Times New Roman" pitchFamily="18" charset="0"/>
              </a:rPr>
              <a:t> </a:t>
            </a:r>
            <a:r>
              <a:rPr lang="en-US" sz="2000" dirty="0">
                <a:cs typeface="Times New Roman" pitchFamily="18" charset="0"/>
              </a:rPr>
              <a:t>(external urgent beam time requests)</a:t>
            </a:r>
            <a:endParaRPr lang="pl-PL" sz="2000" dirty="0">
              <a:cs typeface="Times New Roman" pitchFamily="18" charset="0"/>
            </a:endParaRPr>
          </a:p>
        </p:txBody>
      </p:sp>
      <p:sp>
        <p:nvSpPr>
          <p:cNvPr id="6" name="Rectangle 2">
            <a:extLst>
              <a:ext uri="{FF2B5EF4-FFF2-40B4-BE49-F238E27FC236}">
                <a16:creationId xmlns:a16="http://schemas.microsoft.com/office/drawing/2014/main" id="{1977FDCD-9DFA-FCCF-7DEB-990B87182818}"/>
              </a:ext>
            </a:extLst>
          </p:cNvPr>
          <p:cNvSpPr/>
          <p:nvPr/>
        </p:nvSpPr>
        <p:spPr>
          <a:xfrm>
            <a:off x="92099" y="1321447"/>
            <a:ext cx="6096000" cy="1938992"/>
          </a:xfrm>
          <a:prstGeom prst="rect">
            <a:avLst/>
          </a:prstGeom>
          <a:solidFill>
            <a:schemeClr val="accent6">
              <a:lumMod val="40000"/>
              <a:lumOff val="60000"/>
            </a:schemeClr>
          </a:solidFill>
        </p:spPr>
        <p:txBody>
          <a:bodyPr wrap="square">
            <a:spAutoFit/>
          </a:bodyPr>
          <a:lstStyle/>
          <a:p>
            <a:pPr algn="ctr">
              <a:buNone/>
            </a:pPr>
            <a:r>
              <a:rPr lang="en-US" sz="2400" b="1" dirty="0">
                <a:solidFill>
                  <a:srgbClr val="002060"/>
                </a:solidFill>
                <a:cs typeface="Times New Roman" panose="02020603050405020304" pitchFamily="18" charset="0"/>
              </a:rPr>
              <a:t>Who can apply for beam time</a:t>
            </a:r>
            <a:r>
              <a:rPr lang="pl-PL" sz="2400" b="1" dirty="0">
                <a:solidFill>
                  <a:srgbClr val="002060"/>
                </a:solidFill>
                <a:cs typeface="Times New Roman" panose="02020603050405020304" pitchFamily="18" charset="0"/>
              </a:rPr>
              <a:t>?</a:t>
            </a:r>
          </a:p>
          <a:p>
            <a:pPr marL="342900" indent="-342900">
              <a:buFont typeface="Arial" panose="020B0604020202020204" pitchFamily="34" charset="0"/>
              <a:buChar char="•"/>
            </a:pPr>
            <a:r>
              <a:rPr lang="en-US" sz="2400" dirty="0">
                <a:cs typeface="Times New Roman" pitchFamily="18" charset="0"/>
              </a:rPr>
              <a:t>Scientists from </a:t>
            </a:r>
            <a:r>
              <a:rPr lang="en-US" sz="2400" b="1" dirty="0">
                <a:cs typeface="Times New Roman" pitchFamily="18" charset="0"/>
              </a:rPr>
              <a:t>any country of the world </a:t>
            </a:r>
            <a:br>
              <a:rPr lang="en-US" sz="2400" b="1" dirty="0">
                <a:cs typeface="Times New Roman" pitchFamily="18" charset="0"/>
              </a:rPr>
            </a:br>
            <a:r>
              <a:rPr lang="en-US" sz="2400" dirty="0">
                <a:cs typeface="Times New Roman" pitchFamily="18" charset="0"/>
              </a:rPr>
              <a:t>can apply for beam time. </a:t>
            </a:r>
            <a:endParaRPr lang="pl-PL" sz="2400" dirty="0">
              <a:cs typeface="Times New Roman" pitchFamily="18" charset="0"/>
            </a:endParaRPr>
          </a:p>
          <a:p>
            <a:pPr marL="342900" indent="-342900" algn="just">
              <a:buFont typeface="Arial" panose="020B0604020202020204" pitchFamily="34" charset="0"/>
              <a:buChar char="•"/>
            </a:pPr>
            <a:r>
              <a:rPr lang="en-US" sz="2400" dirty="0">
                <a:cs typeface="Times New Roman" pitchFamily="18" charset="0"/>
              </a:rPr>
              <a:t>Scientists </a:t>
            </a:r>
            <a:r>
              <a:rPr lang="pl-PL" sz="2400" dirty="0">
                <a:cs typeface="Times New Roman" pitchFamily="18" charset="0"/>
              </a:rPr>
              <a:t>from </a:t>
            </a:r>
            <a:r>
              <a:rPr lang="en-US" sz="2400" dirty="0">
                <a:cs typeface="Times New Roman" pitchFamily="18" charset="0"/>
              </a:rPr>
              <a:t>member states </a:t>
            </a:r>
            <a:r>
              <a:rPr lang="pl-PL" sz="2400" dirty="0">
                <a:cs typeface="Times New Roman" pitchFamily="18" charset="0"/>
              </a:rPr>
              <a:t>of JINR </a:t>
            </a:r>
            <a:br>
              <a:rPr lang="en-US" sz="2400" dirty="0">
                <a:cs typeface="Times New Roman" pitchFamily="18" charset="0"/>
              </a:rPr>
            </a:br>
            <a:r>
              <a:rPr lang="en-US" sz="2400" dirty="0">
                <a:cs typeface="Times New Roman" pitchFamily="18" charset="0"/>
              </a:rPr>
              <a:t>get additional financial support.</a:t>
            </a:r>
            <a:endParaRPr lang="pl-PL" sz="2400" dirty="0">
              <a:cs typeface="Times New Roman" pitchFamily="18" charset="0"/>
            </a:endParaRPr>
          </a:p>
        </p:txBody>
      </p:sp>
      <p:sp>
        <p:nvSpPr>
          <p:cNvPr id="8" name="Rectangle 23">
            <a:extLst>
              <a:ext uri="{FF2B5EF4-FFF2-40B4-BE49-F238E27FC236}">
                <a16:creationId xmlns:a16="http://schemas.microsoft.com/office/drawing/2014/main" id="{6F158174-4951-3BF3-A6E4-69DB0579300A}"/>
              </a:ext>
            </a:extLst>
          </p:cNvPr>
          <p:cNvSpPr/>
          <p:nvPr/>
        </p:nvSpPr>
        <p:spPr>
          <a:xfrm>
            <a:off x="891188" y="3819952"/>
            <a:ext cx="4003468" cy="461665"/>
          </a:xfrm>
          <a:prstGeom prst="rect">
            <a:avLst/>
          </a:prstGeom>
        </p:spPr>
        <p:txBody>
          <a:bodyPr wrap="none">
            <a:spAutoFit/>
          </a:bodyPr>
          <a:lstStyle/>
          <a:p>
            <a:r>
              <a:rPr lang="en-US" sz="2400" b="1" dirty="0">
                <a:solidFill>
                  <a:srgbClr val="002060"/>
                </a:solidFill>
                <a:cs typeface="Times New Roman" pitchFamily="18" charset="0"/>
              </a:rPr>
              <a:t>I. </a:t>
            </a:r>
            <a:r>
              <a:rPr lang="pl-PL" sz="2400" b="1" dirty="0">
                <a:solidFill>
                  <a:srgbClr val="002060"/>
                </a:solidFill>
                <a:cs typeface="Times New Roman" pitchFamily="18" charset="0"/>
              </a:rPr>
              <a:t>Regular access </a:t>
            </a:r>
            <a:r>
              <a:rPr lang="en-US" sz="2400" b="1" dirty="0">
                <a:solidFill>
                  <a:srgbClr val="002060"/>
                </a:solidFill>
                <a:cs typeface="Times New Roman" pitchFamily="18" charset="0"/>
              </a:rPr>
              <a:t> applications</a:t>
            </a:r>
            <a:endParaRPr lang="pl-PL" sz="2400" dirty="0"/>
          </a:p>
        </p:txBody>
      </p:sp>
      <p:graphicFrame>
        <p:nvGraphicFramePr>
          <p:cNvPr id="9" name="Таблица 5">
            <a:extLst>
              <a:ext uri="{FF2B5EF4-FFF2-40B4-BE49-F238E27FC236}">
                <a16:creationId xmlns:a16="http://schemas.microsoft.com/office/drawing/2014/main" id="{6973EEAF-9C84-DC60-97B3-B64B35437737}"/>
              </a:ext>
            </a:extLst>
          </p:cNvPr>
          <p:cNvGraphicFramePr>
            <a:graphicFrameLocks noGrp="1"/>
          </p:cNvGraphicFramePr>
          <p:nvPr>
            <p:extLst>
              <p:ext uri="{D42A27DB-BD31-4B8C-83A1-F6EECF244321}">
                <p14:modId xmlns:p14="http://schemas.microsoft.com/office/powerpoint/2010/main" val="3420444631"/>
              </p:ext>
            </p:extLst>
          </p:nvPr>
        </p:nvGraphicFramePr>
        <p:xfrm>
          <a:off x="190043" y="4358863"/>
          <a:ext cx="4993387" cy="1920240"/>
        </p:xfrm>
        <a:graphic>
          <a:graphicData uri="http://schemas.openxmlformats.org/drawingml/2006/table">
            <a:tbl>
              <a:tblPr>
                <a:tableStyleId>{BC89EF96-8CEA-46FF-86C4-4CE0E7609802}</a:tableStyleId>
              </a:tblPr>
              <a:tblGrid>
                <a:gridCol w="1647072">
                  <a:extLst>
                    <a:ext uri="{9D8B030D-6E8A-4147-A177-3AD203B41FA5}">
                      <a16:colId xmlns:a16="http://schemas.microsoft.com/office/drawing/2014/main" val="20000"/>
                    </a:ext>
                  </a:extLst>
                </a:gridCol>
                <a:gridCol w="1731523">
                  <a:extLst>
                    <a:ext uri="{9D8B030D-6E8A-4147-A177-3AD203B41FA5}">
                      <a16:colId xmlns:a16="http://schemas.microsoft.com/office/drawing/2014/main" val="20001"/>
                    </a:ext>
                  </a:extLst>
                </a:gridCol>
                <a:gridCol w="1614792">
                  <a:extLst>
                    <a:ext uri="{9D8B030D-6E8A-4147-A177-3AD203B41FA5}">
                      <a16:colId xmlns:a16="http://schemas.microsoft.com/office/drawing/2014/main" val="20002"/>
                    </a:ext>
                  </a:extLst>
                </a:gridCol>
              </a:tblGrid>
              <a:tr h="0">
                <a:tc>
                  <a:txBody>
                    <a:bodyPr/>
                    <a:lstStyle/>
                    <a:p>
                      <a:endParaRPr lang="pl-PL" dirty="0"/>
                    </a:p>
                  </a:txBody>
                  <a:tcPr anchor="ctr"/>
                </a:tc>
                <a:tc>
                  <a:txBody>
                    <a:bodyPr/>
                    <a:lstStyle/>
                    <a:p>
                      <a:pPr algn="ctr"/>
                      <a:r>
                        <a:rPr lang="pl-PL" dirty="0"/>
                        <a:t>First round</a:t>
                      </a:r>
                    </a:p>
                  </a:txBody>
                  <a:tcPr anchor="ctr"/>
                </a:tc>
                <a:tc>
                  <a:txBody>
                    <a:bodyPr/>
                    <a:lstStyle/>
                    <a:p>
                      <a:pPr algn="ctr"/>
                      <a:r>
                        <a:rPr lang="pl-PL" dirty="0"/>
                        <a:t>Second round</a:t>
                      </a:r>
                    </a:p>
                  </a:txBody>
                  <a:tcPr anchor="ctr"/>
                </a:tc>
                <a:extLst>
                  <a:ext uri="{0D108BD9-81ED-4DB2-BD59-A6C34878D82A}">
                    <a16:rowId xmlns:a16="http://schemas.microsoft.com/office/drawing/2014/main" val="10000"/>
                  </a:ext>
                </a:extLst>
              </a:tr>
              <a:tr h="0">
                <a:tc>
                  <a:txBody>
                    <a:bodyPr/>
                    <a:lstStyle/>
                    <a:p>
                      <a:r>
                        <a:rPr lang="pl-PL" dirty="0"/>
                        <a:t>Period for proposal submission</a:t>
                      </a:r>
                    </a:p>
                  </a:txBody>
                  <a:tcPr anchor="ctr"/>
                </a:tc>
                <a:tc>
                  <a:txBody>
                    <a:bodyPr/>
                    <a:lstStyle/>
                    <a:p>
                      <a:pPr algn="ctr"/>
                      <a:r>
                        <a:rPr lang="pl-PL" dirty="0"/>
                        <a:t>September 1 - </a:t>
                      </a:r>
                      <a:r>
                        <a:rPr lang="pl-PL" dirty="0">
                          <a:solidFill>
                            <a:schemeClr val="tx1"/>
                          </a:solidFill>
                        </a:rPr>
                        <a:t>October 15</a:t>
                      </a:r>
                    </a:p>
                  </a:txBody>
                  <a:tcPr anchor="ctr"/>
                </a:tc>
                <a:tc>
                  <a:txBody>
                    <a:bodyPr/>
                    <a:lstStyle/>
                    <a:p>
                      <a:pPr algn="ctr"/>
                      <a:r>
                        <a:rPr lang="pl-PL" dirty="0"/>
                        <a:t>March 1 – </a:t>
                      </a:r>
                      <a:br>
                        <a:rPr lang="ru-RU" dirty="0"/>
                      </a:br>
                      <a:r>
                        <a:rPr lang="pl-PL" dirty="0"/>
                        <a:t>April 15</a:t>
                      </a:r>
                    </a:p>
                  </a:txBody>
                  <a:tcPr anchor="ctr"/>
                </a:tc>
                <a:extLst>
                  <a:ext uri="{0D108BD9-81ED-4DB2-BD59-A6C34878D82A}">
                    <a16:rowId xmlns:a16="http://schemas.microsoft.com/office/drawing/2014/main" val="10001"/>
                  </a:ext>
                </a:extLst>
              </a:tr>
              <a:tr h="0">
                <a:tc>
                  <a:txBody>
                    <a:bodyPr/>
                    <a:lstStyle/>
                    <a:p>
                      <a:r>
                        <a:rPr lang="pl-PL" dirty="0"/>
                        <a:t>Experiments time</a:t>
                      </a:r>
                    </a:p>
                  </a:txBody>
                  <a:tcPr anchor="ctr"/>
                </a:tc>
                <a:tc>
                  <a:txBody>
                    <a:bodyPr/>
                    <a:lstStyle/>
                    <a:p>
                      <a:pPr algn="ctr"/>
                      <a:r>
                        <a:rPr lang="pl-PL" dirty="0"/>
                        <a:t>1 half-year</a:t>
                      </a:r>
                    </a:p>
                  </a:txBody>
                  <a:tcPr anchor="ctr"/>
                </a:tc>
                <a:tc>
                  <a:txBody>
                    <a:bodyPr/>
                    <a:lstStyle/>
                    <a:p>
                      <a:pPr algn="ctr"/>
                      <a:r>
                        <a:rPr lang="pl-PL" dirty="0"/>
                        <a:t>2 half-year</a:t>
                      </a:r>
                    </a:p>
                  </a:txBody>
                  <a:tcPr anchor="ctr"/>
                </a:tc>
                <a:extLst>
                  <a:ext uri="{0D108BD9-81ED-4DB2-BD59-A6C34878D82A}">
                    <a16:rowId xmlns:a16="http://schemas.microsoft.com/office/drawing/2014/main" val="10002"/>
                  </a:ext>
                </a:extLst>
              </a:tr>
            </a:tbl>
          </a:graphicData>
        </a:graphic>
      </p:graphicFrame>
      <p:sp>
        <p:nvSpPr>
          <p:cNvPr id="11" name="Callout: Line 28">
            <a:extLst>
              <a:ext uri="{FF2B5EF4-FFF2-40B4-BE49-F238E27FC236}">
                <a16:creationId xmlns:a16="http://schemas.microsoft.com/office/drawing/2014/main" id="{38A0155C-0E88-AD1B-5C7B-2CA1CB829CD5}"/>
              </a:ext>
            </a:extLst>
          </p:cNvPr>
          <p:cNvSpPr/>
          <p:nvPr/>
        </p:nvSpPr>
        <p:spPr>
          <a:xfrm>
            <a:off x="7008570" y="5255366"/>
            <a:ext cx="4993387" cy="792088"/>
          </a:xfrm>
          <a:prstGeom prst="borderCallout1">
            <a:avLst>
              <a:gd name="adj1" fmla="val -7317"/>
              <a:gd name="adj2" fmla="val 50629"/>
              <a:gd name="adj3" fmla="val -47628"/>
              <a:gd name="adj4" fmla="val 50669"/>
            </a:avLst>
          </a:prstGeom>
        </p:spPr>
        <p:txBody>
          <a:bodyPr vert="horz" lIns="91440" tIns="45720" rIns="91440" bIns="45720" rtlCol="0">
            <a:noAutofit/>
          </a:bodyPr>
          <a:lstStyle/>
          <a:p>
            <a:pPr marL="342900" indent="-342900">
              <a:spcBef>
                <a:spcPts val="1000"/>
              </a:spcBef>
              <a:buClr>
                <a:schemeClr val="accent1"/>
              </a:buClr>
              <a:buSzPct val="80000"/>
              <a:buFont typeface="Wingdings 3" charset="2"/>
              <a:buChar char=""/>
            </a:pPr>
            <a:endParaRPr lang="pl-PL" dirty="0">
              <a:solidFill>
                <a:srgbClr val="212529"/>
              </a:solidFill>
              <a:cs typeface="Times New Roman" panose="02020603050405020304" pitchFamily="18" charset="0"/>
            </a:endParaRPr>
          </a:p>
        </p:txBody>
      </p:sp>
      <p:sp>
        <p:nvSpPr>
          <p:cNvPr id="14" name="Звезда: 32 точки 13">
            <a:extLst>
              <a:ext uri="{FF2B5EF4-FFF2-40B4-BE49-F238E27FC236}">
                <a16:creationId xmlns:a16="http://schemas.microsoft.com/office/drawing/2014/main" id="{44B94E63-005A-78F9-C4FF-71B286180C32}"/>
              </a:ext>
            </a:extLst>
          </p:cNvPr>
          <p:cNvSpPr/>
          <p:nvPr/>
        </p:nvSpPr>
        <p:spPr>
          <a:xfrm>
            <a:off x="5319275" y="4503248"/>
            <a:ext cx="6680900" cy="2117558"/>
          </a:xfrm>
          <a:prstGeom prst="star32">
            <a:avLst/>
          </a:prstGeom>
          <a:solidFill>
            <a:schemeClr val="accent2">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lstStyle/>
          <a:p>
            <a:pPr algn="ctr"/>
            <a:r>
              <a:rPr lang="en-US" sz="2400" b="1" dirty="0">
                <a:solidFill>
                  <a:srgbClr val="002060"/>
                </a:solidFill>
                <a:cs typeface="Times New Roman" pitchFamily="18" charset="0"/>
              </a:rPr>
              <a:t>II. </a:t>
            </a:r>
            <a:r>
              <a:rPr lang="pl-PL" sz="2400" b="1" dirty="0">
                <a:solidFill>
                  <a:srgbClr val="002060"/>
                </a:solidFill>
                <a:cs typeface="Times New Roman" pitchFamily="18" charset="0"/>
              </a:rPr>
              <a:t>Fast access </a:t>
            </a:r>
            <a:r>
              <a:rPr lang="en-US" sz="2400" b="1" dirty="0">
                <a:solidFill>
                  <a:srgbClr val="002060"/>
                </a:solidFill>
                <a:cs typeface="Times New Roman" pitchFamily="18" charset="0"/>
              </a:rPr>
              <a:t> applications</a:t>
            </a:r>
          </a:p>
          <a:p>
            <a:pPr marL="179388" indent="-179388">
              <a:buClr>
                <a:schemeClr val="accent1"/>
              </a:buClr>
              <a:buSzPct val="80000"/>
              <a:buFont typeface="Arial" panose="020B0604020202020204" pitchFamily="34" charset="0"/>
              <a:buChar char="•"/>
            </a:pPr>
            <a:r>
              <a:rPr lang="pl-PL" sz="2000" dirty="0">
                <a:solidFill>
                  <a:srgbClr val="212529"/>
                </a:solidFill>
                <a:cs typeface="Times New Roman" panose="02020603050405020304" pitchFamily="18" charset="0"/>
              </a:rPr>
              <a:t>NO DEADLINE</a:t>
            </a:r>
          </a:p>
          <a:p>
            <a:pPr marL="179388" indent="-179388">
              <a:buClr>
                <a:schemeClr val="accent1"/>
              </a:buClr>
              <a:buSzPct val="80000"/>
              <a:buFont typeface="Arial" panose="020B0604020202020204" pitchFamily="34" charset="0"/>
              <a:buChar char="•"/>
            </a:pPr>
            <a:r>
              <a:rPr lang="pl-PL" sz="2000" dirty="0">
                <a:solidFill>
                  <a:srgbClr val="212529"/>
                </a:solidFill>
                <a:cs typeface="Times New Roman" panose="02020603050405020304" pitchFamily="18" charset="0"/>
              </a:rPr>
              <a:t>Submission – via </a:t>
            </a:r>
            <a:r>
              <a:rPr lang="en-US" sz="2000" dirty="0">
                <a:solidFill>
                  <a:srgbClr val="212529"/>
                </a:solidFill>
                <a:cs typeface="Times New Roman" panose="02020603050405020304" pitchFamily="18" charset="0"/>
              </a:rPr>
              <a:t>FLNP scientific secretary</a:t>
            </a:r>
            <a:endParaRPr lang="pl-PL" sz="2000" dirty="0"/>
          </a:p>
        </p:txBody>
      </p:sp>
      <p:sp>
        <p:nvSpPr>
          <p:cNvPr id="10" name="TextBox 9">
            <a:extLst>
              <a:ext uri="{FF2B5EF4-FFF2-40B4-BE49-F238E27FC236}">
                <a16:creationId xmlns:a16="http://schemas.microsoft.com/office/drawing/2014/main" id="{2957EB81-1A9D-F8CA-57FA-EBD1D053B8AB}"/>
              </a:ext>
            </a:extLst>
          </p:cNvPr>
          <p:cNvSpPr txBox="1"/>
          <p:nvPr/>
        </p:nvSpPr>
        <p:spPr>
          <a:xfrm>
            <a:off x="583962" y="6425212"/>
            <a:ext cx="6097904" cy="369332"/>
          </a:xfrm>
          <a:prstGeom prst="rect">
            <a:avLst/>
          </a:prstGeom>
          <a:noFill/>
        </p:spPr>
        <p:txBody>
          <a:bodyPr wrap="square">
            <a:spAutoFit/>
          </a:bodyPr>
          <a:lstStyle/>
          <a:p>
            <a:r>
              <a:rPr lang="ru-RU" b="1" i="1" dirty="0">
                <a:solidFill>
                  <a:srgbClr val="00B0F0"/>
                </a:solidFill>
              </a:rPr>
              <a:t>https://flnp.jinr.int/en-us/main/your-experiment-at-flnp</a:t>
            </a:r>
          </a:p>
        </p:txBody>
      </p:sp>
      <p:sp>
        <p:nvSpPr>
          <p:cNvPr id="2" name="TextBox 1">
            <a:extLst>
              <a:ext uri="{FF2B5EF4-FFF2-40B4-BE49-F238E27FC236}">
                <a16:creationId xmlns:a16="http://schemas.microsoft.com/office/drawing/2014/main" id="{B8639A19-BD0C-78B6-541F-ED53CE498BBF}"/>
              </a:ext>
            </a:extLst>
          </p:cNvPr>
          <p:cNvSpPr txBox="1"/>
          <p:nvPr/>
        </p:nvSpPr>
        <p:spPr>
          <a:xfrm>
            <a:off x="1139038" y="3306468"/>
            <a:ext cx="3125279" cy="523220"/>
          </a:xfrm>
          <a:prstGeom prst="rect">
            <a:avLst/>
          </a:prstGeom>
          <a:noFill/>
        </p:spPr>
        <p:txBody>
          <a:bodyPr wrap="none" rtlCol="0">
            <a:spAutoFit/>
          </a:bodyPr>
          <a:lstStyle/>
          <a:p>
            <a:r>
              <a:rPr lang="en-US" sz="2800" b="1" dirty="0">
                <a:solidFill>
                  <a:srgbClr val="FF0000"/>
                </a:solidFill>
              </a:rPr>
              <a:t>https://ibr-2.jinr.int</a:t>
            </a:r>
            <a:endParaRPr lang="ru-RU" sz="2800" b="1" dirty="0">
              <a:solidFill>
                <a:srgbClr val="FF0000"/>
              </a:solidFill>
            </a:endParaRPr>
          </a:p>
        </p:txBody>
      </p:sp>
    </p:spTree>
    <p:extLst>
      <p:ext uri="{BB962C8B-B14F-4D97-AF65-F5344CB8AC3E}">
        <p14:creationId xmlns:p14="http://schemas.microsoft.com/office/powerpoint/2010/main" val="3447539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03770-4F70-311F-F8A5-85F732AB61C4}"/>
            </a:ext>
          </a:extLst>
        </p:cNvPr>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77857009-00E4-B849-ACF1-90CAC96F6371}"/>
              </a:ext>
            </a:extLst>
          </p:cNvPr>
          <p:cNvSpPr>
            <a:spLocks noGrp="1"/>
          </p:cNvSpPr>
          <p:nvPr>
            <p:ph type="sldNum" sz="quarter" idx="12"/>
          </p:nvPr>
        </p:nvSpPr>
        <p:spPr>
          <a:xfrm>
            <a:off x="11742820" y="6492875"/>
            <a:ext cx="449179" cy="365125"/>
          </a:xfrm>
        </p:spPr>
        <p:txBody>
          <a:bodyPr/>
          <a:lstStyle/>
          <a:p>
            <a:fld id="{A8EBAC1C-CC7F-4E88-9759-5217FD4A440E}" type="slidenum">
              <a:rPr lang="ru-RU" smtClean="0"/>
              <a:t>7</a:t>
            </a:fld>
            <a:endParaRPr lang="ru-RU" dirty="0"/>
          </a:p>
        </p:txBody>
      </p:sp>
      <p:sp>
        <p:nvSpPr>
          <p:cNvPr id="4" name="Title 1">
            <a:extLst>
              <a:ext uri="{FF2B5EF4-FFF2-40B4-BE49-F238E27FC236}">
                <a16:creationId xmlns:a16="http://schemas.microsoft.com/office/drawing/2014/main" id="{ABC81CA4-8C4D-6A23-7693-A5A830A314B2}"/>
              </a:ext>
            </a:extLst>
          </p:cNvPr>
          <p:cNvSpPr txBox="1">
            <a:spLocks/>
          </p:cNvSpPr>
          <p:nvPr/>
        </p:nvSpPr>
        <p:spPr>
          <a:xfrm>
            <a:off x="4239678" y="922607"/>
            <a:ext cx="3712643" cy="49021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pl-PL" sz="3000" b="1" dirty="0">
                <a:solidFill>
                  <a:srgbClr val="4472C4"/>
                </a:solidFill>
                <a:latin typeface="+mn-lt"/>
              </a:rPr>
              <a:t>FLNP User Program</a:t>
            </a:r>
          </a:p>
        </p:txBody>
      </p:sp>
      <p:sp>
        <p:nvSpPr>
          <p:cNvPr id="5" name="Прямоугольник 11">
            <a:extLst>
              <a:ext uri="{FF2B5EF4-FFF2-40B4-BE49-F238E27FC236}">
                <a16:creationId xmlns:a16="http://schemas.microsoft.com/office/drawing/2014/main" id="{7EC9441B-4043-1253-F311-030200E16ACC}"/>
              </a:ext>
            </a:extLst>
          </p:cNvPr>
          <p:cNvSpPr/>
          <p:nvPr/>
        </p:nvSpPr>
        <p:spPr>
          <a:xfrm>
            <a:off x="477276" y="1287732"/>
            <a:ext cx="5707124" cy="1624566"/>
          </a:xfrm>
          <a:prstGeom prst="rect">
            <a:avLst/>
          </a:prstGeom>
          <a:solidFill>
            <a:srgbClr val="F1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2060"/>
                </a:solidFill>
                <a:cs typeface="Times New Roman" pitchFamily="18" charset="0"/>
              </a:rPr>
              <a:t>The proposals are evaluated by </a:t>
            </a:r>
            <a:r>
              <a:rPr lang="pl-PL" sz="2000" b="1" dirty="0">
                <a:solidFill>
                  <a:srgbClr val="00B050"/>
                </a:solidFill>
                <a:cs typeface="Times New Roman" pitchFamily="18" charset="0"/>
              </a:rPr>
              <a:t>Experts </a:t>
            </a:r>
            <a:r>
              <a:rPr lang="en-US" sz="2000" b="1" dirty="0">
                <a:solidFill>
                  <a:srgbClr val="00B050"/>
                </a:solidFill>
                <a:cs typeface="Times New Roman" pitchFamily="18" charset="0"/>
              </a:rPr>
              <a:t>Committees</a:t>
            </a:r>
            <a:r>
              <a:rPr lang="pl-PL" sz="2000" b="1" dirty="0">
                <a:solidFill>
                  <a:srgbClr val="00B050"/>
                </a:solidFill>
                <a:cs typeface="Times New Roman" pitchFamily="18" charset="0"/>
              </a:rPr>
              <a:t> </a:t>
            </a:r>
            <a:r>
              <a:rPr lang="pl-PL" sz="2000" dirty="0">
                <a:solidFill>
                  <a:srgbClr val="002060"/>
                </a:solidFill>
                <a:cs typeface="Times New Roman" pitchFamily="18" charset="0"/>
              </a:rPr>
              <a:t>(</a:t>
            </a:r>
            <a:r>
              <a:rPr lang="pl-PL" sz="2000" b="1" dirty="0">
                <a:solidFill>
                  <a:srgbClr val="002060"/>
                </a:solidFill>
                <a:cs typeface="Times New Roman" pitchFamily="18" charset="0"/>
              </a:rPr>
              <a:t>technical and scientific</a:t>
            </a:r>
            <a:r>
              <a:rPr lang="pl-PL" sz="2000" dirty="0">
                <a:solidFill>
                  <a:srgbClr val="002060"/>
                </a:solidFill>
                <a:cs typeface="Times New Roman" pitchFamily="18" charset="0"/>
              </a:rPr>
              <a:t>)</a:t>
            </a:r>
            <a:r>
              <a:rPr lang="en-US" sz="2000" dirty="0">
                <a:solidFill>
                  <a:srgbClr val="002060"/>
                </a:solidFill>
                <a:cs typeface="Times New Roman" pitchFamily="18" charset="0"/>
              </a:rPr>
              <a:t> and beam</a:t>
            </a:r>
            <a:r>
              <a:rPr lang="pl-PL" sz="2000" dirty="0">
                <a:solidFill>
                  <a:srgbClr val="002060"/>
                </a:solidFill>
                <a:cs typeface="Times New Roman" pitchFamily="18" charset="0"/>
              </a:rPr>
              <a:t> </a:t>
            </a:r>
            <a:r>
              <a:rPr lang="en-US" sz="2000" dirty="0">
                <a:solidFill>
                  <a:srgbClr val="002060"/>
                </a:solidFill>
                <a:cs typeface="Times New Roman" pitchFamily="18" charset="0"/>
              </a:rPr>
              <a:t>time for experiments is granted upon </a:t>
            </a:r>
            <a:r>
              <a:rPr lang="pl-PL" sz="2000" dirty="0">
                <a:solidFill>
                  <a:srgbClr val="002060"/>
                </a:solidFill>
                <a:cs typeface="Times New Roman" pitchFamily="18" charset="0"/>
              </a:rPr>
              <a:t>possibility of </a:t>
            </a:r>
            <a:r>
              <a:rPr lang="pl-PL" sz="2000" u="sng" dirty="0">
                <a:solidFill>
                  <a:srgbClr val="002060"/>
                </a:solidFill>
                <a:cs typeface="Times New Roman" pitchFamily="18" charset="0"/>
              </a:rPr>
              <a:t>technical implementation </a:t>
            </a:r>
            <a:r>
              <a:rPr lang="pl-PL" sz="2000" dirty="0">
                <a:solidFill>
                  <a:srgbClr val="002060"/>
                </a:solidFill>
                <a:cs typeface="Times New Roman" pitchFamily="18" charset="0"/>
              </a:rPr>
              <a:t> and </a:t>
            </a:r>
            <a:r>
              <a:rPr lang="en-US" sz="2000" u="sng" dirty="0">
                <a:solidFill>
                  <a:srgbClr val="002060"/>
                </a:solidFill>
                <a:cs typeface="Times New Roman" pitchFamily="18" charset="0"/>
              </a:rPr>
              <a:t>scientific merit </a:t>
            </a:r>
            <a:r>
              <a:rPr lang="en-US" sz="2000" dirty="0">
                <a:solidFill>
                  <a:srgbClr val="002060"/>
                </a:solidFill>
                <a:cs typeface="Times New Roman" pitchFamily="18" charset="0"/>
              </a:rPr>
              <a:t>of the proposal</a:t>
            </a:r>
            <a:r>
              <a:rPr lang="pl-PL" sz="2000" dirty="0">
                <a:solidFill>
                  <a:srgbClr val="002060"/>
                </a:solidFill>
                <a:cs typeface="Times New Roman" pitchFamily="18" charset="0"/>
              </a:rPr>
              <a:t>.</a:t>
            </a:r>
          </a:p>
        </p:txBody>
      </p:sp>
      <p:sp>
        <p:nvSpPr>
          <p:cNvPr id="6" name="Content Placeholder 2">
            <a:extLst>
              <a:ext uri="{FF2B5EF4-FFF2-40B4-BE49-F238E27FC236}">
                <a16:creationId xmlns:a16="http://schemas.microsoft.com/office/drawing/2014/main" id="{EF748681-8382-CA02-ED62-09E2C8E04A0E}"/>
              </a:ext>
            </a:extLst>
          </p:cNvPr>
          <p:cNvSpPr>
            <a:spLocks noGrp="1"/>
          </p:cNvSpPr>
          <p:nvPr/>
        </p:nvSpPr>
        <p:spPr>
          <a:xfrm>
            <a:off x="5294953" y="3074906"/>
            <a:ext cx="6515559" cy="2431522"/>
          </a:xfrm>
          <a:prstGeom prst="rect">
            <a:avLst/>
          </a:prstGeom>
          <a:solidFill>
            <a:srgbClr val="F1FBFC"/>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None/>
            </a:pPr>
            <a:r>
              <a:rPr lang="pl-PL" sz="1800" b="1" dirty="0">
                <a:solidFill>
                  <a:srgbClr val="00B050"/>
                </a:solidFill>
                <a:cs typeface="Times New Roman" pitchFamily="18" charset="0"/>
              </a:rPr>
              <a:t>Scientific</a:t>
            </a:r>
            <a:r>
              <a:rPr lang="en-US" sz="1800" b="1" dirty="0">
                <a:solidFill>
                  <a:srgbClr val="00B050"/>
                </a:solidFill>
                <a:cs typeface="Times New Roman" pitchFamily="18" charset="0"/>
              </a:rPr>
              <a:t> </a:t>
            </a:r>
            <a:r>
              <a:rPr lang="pl-PL" sz="1800" b="1" dirty="0">
                <a:solidFill>
                  <a:srgbClr val="00B050"/>
                </a:solidFill>
                <a:cs typeface="Times New Roman" pitchFamily="18" charset="0"/>
              </a:rPr>
              <a:t>Experts </a:t>
            </a:r>
            <a:r>
              <a:rPr lang="en-US" sz="1800" b="1" dirty="0">
                <a:solidFill>
                  <a:srgbClr val="00B050"/>
                </a:solidFill>
                <a:cs typeface="Times New Roman" pitchFamily="18" charset="0"/>
              </a:rPr>
              <a:t>Committees:</a:t>
            </a:r>
            <a:endParaRPr lang="en-US" b="0" i="0" dirty="0">
              <a:solidFill>
                <a:srgbClr val="212529"/>
              </a:solidFill>
              <a:effectLst/>
              <a:cs typeface="Times New Roman" panose="02020603050405020304" pitchFamily="18" charset="0"/>
            </a:endParaRPr>
          </a:p>
          <a:p>
            <a:r>
              <a:rPr lang="en-US" b="0" i="0" dirty="0" err="1">
                <a:solidFill>
                  <a:srgbClr val="212529"/>
                </a:solidFill>
                <a:effectLst/>
                <a:cs typeface="Times New Roman" panose="02020603050405020304" pitchFamily="18" charset="0"/>
              </a:rPr>
              <a:t>Nanosystems</a:t>
            </a:r>
            <a:r>
              <a:rPr lang="en-US" b="0" i="0" dirty="0">
                <a:solidFill>
                  <a:srgbClr val="212529"/>
                </a:solidFill>
                <a:effectLst/>
                <a:cs typeface="Times New Roman" panose="02020603050405020304" pitchFamily="18" charset="0"/>
              </a:rPr>
              <a:t> and Sof</a:t>
            </a:r>
            <a:r>
              <a:rPr lang="pl-PL" dirty="0">
                <a:solidFill>
                  <a:srgbClr val="212529"/>
                </a:solidFill>
                <a:cs typeface="Times New Roman" panose="02020603050405020304" pitchFamily="18" charset="0"/>
              </a:rPr>
              <a:t>t </a:t>
            </a:r>
            <a:r>
              <a:rPr lang="en-US" b="0" i="0" dirty="0">
                <a:solidFill>
                  <a:srgbClr val="212529"/>
                </a:solidFill>
                <a:effectLst/>
                <a:cs typeface="Times New Roman" panose="02020603050405020304" pitchFamily="18" charset="0"/>
              </a:rPr>
              <a:t>Matter</a:t>
            </a:r>
            <a:r>
              <a:rPr lang="pl-PL" dirty="0">
                <a:solidFill>
                  <a:srgbClr val="212529"/>
                </a:solidFill>
                <a:cs typeface="Times New Roman" panose="02020603050405020304" pitchFamily="18" charset="0"/>
              </a:rPr>
              <a:t> </a:t>
            </a:r>
            <a:r>
              <a:rPr lang="en-US" b="0" i="0" dirty="0">
                <a:solidFill>
                  <a:srgbClr val="212529"/>
                </a:solidFill>
                <a:effectLst/>
                <a:cs typeface="Times New Roman" panose="02020603050405020304" pitchFamily="18" charset="0"/>
              </a:rPr>
              <a:t>(</a:t>
            </a:r>
            <a:r>
              <a:rPr lang="en-US" b="0" i="0" dirty="0" err="1">
                <a:solidFill>
                  <a:srgbClr val="212529"/>
                </a:solidFill>
                <a:effectLst/>
                <a:cs typeface="Times New Roman" panose="02020603050405020304" pitchFamily="18" charset="0"/>
              </a:rPr>
              <a:t>YuMO</a:t>
            </a:r>
            <a:r>
              <a:rPr lang="en-US" b="0" i="0" dirty="0">
                <a:solidFill>
                  <a:srgbClr val="212529"/>
                </a:solidFill>
                <a:effectLst/>
                <a:cs typeface="Times New Roman" panose="02020603050405020304" pitchFamily="18" charset="0"/>
              </a:rPr>
              <a:t>, GRAINS, REFLEX, REMUR)</a:t>
            </a:r>
            <a:endParaRPr lang="pl-PL" b="0" i="0" dirty="0">
              <a:solidFill>
                <a:srgbClr val="212529"/>
              </a:solidFill>
              <a:effectLst/>
              <a:cs typeface="Times New Roman" panose="02020603050405020304" pitchFamily="18" charset="0"/>
            </a:endParaRPr>
          </a:p>
          <a:p>
            <a:r>
              <a:rPr lang="en-US" b="0" i="0" dirty="0">
                <a:solidFill>
                  <a:srgbClr val="212529"/>
                </a:solidFill>
                <a:effectLst/>
                <a:cs typeface="Times New Roman" panose="02020603050405020304" pitchFamily="18" charset="0"/>
              </a:rPr>
              <a:t>Atomic and Magnetic Structure </a:t>
            </a:r>
            <a:endParaRPr lang="pl-PL" b="0" i="0" dirty="0">
              <a:solidFill>
                <a:srgbClr val="212529"/>
              </a:solidFill>
              <a:effectLst/>
              <a:cs typeface="Times New Roman" panose="02020603050405020304" pitchFamily="18" charset="0"/>
            </a:endParaRPr>
          </a:p>
          <a:p>
            <a:pPr marL="0" indent="0">
              <a:buNone/>
            </a:pPr>
            <a:r>
              <a:rPr lang="pl-PL" dirty="0">
                <a:solidFill>
                  <a:srgbClr val="212529"/>
                </a:solidFill>
                <a:cs typeface="Times New Roman" panose="02020603050405020304" pitchFamily="18" charset="0"/>
              </a:rPr>
              <a:t>      </a:t>
            </a:r>
            <a:r>
              <a:rPr lang="pl-PL" b="0" i="0" dirty="0">
                <a:solidFill>
                  <a:srgbClr val="212529"/>
                </a:solidFill>
                <a:effectLst/>
                <a:cs typeface="Times New Roman" panose="02020603050405020304" pitchFamily="18" charset="0"/>
              </a:rPr>
              <a:t>(</a:t>
            </a:r>
            <a:r>
              <a:rPr lang="en-US" b="0" i="0" dirty="0">
                <a:solidFill>
                  <a:srgbClr val="212529"/>
                </a:solidFill>
                <a:effectLst/>
                <a:cs typeface="Times New Roman" panose="02020603050405020304" pitchFamily="18" charset="0"/>
              </a:rPr>
              <a:t>RTD, DN-6, DN-12, SKAT, EPSILON, FSD, HRFD)</a:t>
            </a:r>
          </a:p>
          <a:p>
            <a:r>
              <a:rPr lang="en-US" b="0" i="0" dirty="0">
                <a:solidFill>
                  <a:srgbClr val="212529"/>
                </a:solidFill>
                <a:effectLst/>
                <a:cs typeface="Times New Roman" panose="02020603050405020304" pitchFamily="18" charset="0"/>
              </a:rPr>
              <a:t>Lattice and Molecular Dynamics (NERA) </a:t>
            </a:r>
            <a:endParaRPr lang="pl-PL" b="0" i="0" dirty="0">
              <a:solidFill>
                <a:srgbClr val="212529"/>
              </a:solidFill>
              <a:effectLst/>
              <a:cs typeface="Times New Roman" panose="02020603050405020304" pitchFamily="18" charset="0"/>
            </a:endParaRPr>
          </a:p>
          <a:p>
            <a:r>
              <a:rPr lang="pl-PL" b="0" i="0" dirty="0">
                <a:solidFill>
                  <a:srgbClr val="212529"/>
                </a:solidFill>
                <a:effectLst/>
                <a:cs typeface="Times New Roman" panose="02020603050405020304" pitchFamily="18" charset="0"/>
              </a:rPr>
              <a:t>Neutron Activation Analysis (REGATA)</a:t>
            </a:r>
            <a:endParaRPr lang="pl-PL" dirty="0">
              <a:cs typeface="Times New Roman" panose="02020603050405020304" pitchFamily="18" charset="0"/>
            </a:endParaRPr>
          </a:p>
        </p:txBody>
      </p:sp>
      <p:sp>
        <p:nvSpPr>
          <p:cNvPr id="7" name="TextBox 6">
            <a:extLst>
              <a:ext uri="{FF2B5EF4-FFF2-40B4-BE49-F238E27FC236}">
                <a16:creationId xmlns:a16="http://schemas.microsoft.com/office/drawing/2014/main" id="{68359038-0BD7-703B-3B33-EA9FB20F26CB}"/>
              </a:ext>
            </a:extLst>
          </p:cNvPr>
          <p:cNvSpPr txBox="1"/>
          <p:nvPr/>
        </p:nvSpPr>
        <p:spPr>
          <a:xfrm>
            <a:off x="477276" y="5433020"/>
            <a:ext cx="11714724" cy="923330"/>
          </a:xfrm>
          <a:prstGeom prst="rect">
            <a:avLst/>
          </a:prstGeom>
          <a:noFill/>
        </p:spPr>
        <p:txBody>
          <a:bodyPr wrap="square" rtlCol="0">
            <a:spAutoFit/>
          </a:bodyPr>
          <a:lstStyle/>
          <a:p>
            <a:r>
              <a:rPr lang="en-US" dirty="0"/>
              <a:t>Detailed information could be found at:</a:t>
            </a:r>
          </a:p>
          <a:p>
            <a:pPr marL="714375"/>
            <a:r>
              <a:rPr lang="en-US" i="1" dirty="0"/>
              <a:t>Sidorov N.E., Chudoba D.M., Gorshkova </a:t>
            </a:r>
            <a:r>
              <a:rPr lang="en-US" i="1" dirty="0" err="1"/>
              <a:t>Yu.E</a:t>
            </a:r>
            <a:r>
              <a:rPr lang="en-US" i="1" dirty="0"/>
              <a:t>., </a:t>
            </a:r>
            <a:r>
              <a:rPr lang="en-US" i="1" dirty="0" err="1"/>
              <a:t>Kochnev</a:t>
            </a:r>
            <a:r>
              <a:rPr lang="en-US" i="1" dirty="0"/>
              <a:t> P.O., Sadovsky D.A. </a:t>
            </a:r>
            <a:r>
              <a:rPr lang="en-US" i="1" dirty="0">
                <a:hlinkClick r:id="rId2"/>
              </a:rPr>
              <a:t>“User program for the neutron source reactor IBR-2 (FLNP JINR)”</a:t>
            </a:r>
            <a:r>
              <a:rPr lang="en-US" i="1" dirty="0"/>
              <a:t> Physics of Particles and Nuclei Letters, ISSN 1547-4771, 2024, Vol. 21, No. 3, pp. 553–559. </a:t>
            </a:r>
            <a:endParaRPr lang="ru-RU" i="1" dirty="0"/>
          </a:p>
        </p:txBody>
      </p:sp>
      <p:pic>
        <p:nvPicPr>
          <p:cNvPr id="8" name="Рисунок 7">
            <a:extLst>
              <a:ext uri="{FF2B5EF4-FFF2-40B4-BE49-F238E27FC236}">
                <a16:creationId xmlns:a16="http://schemas.microsoft.com/office/drawing/2014/main" id="{0EE0A8C4-4DD0-32DF-B473-9F8BB1F5044A}"/>
              </a:ext>
            </a:extLst>
          </p:cNvPr>
          <p:cNvPicPr>
            <a:picLocks noChangeAspect="1"/>
          </p:cNvPicPr>
          <p:nvPr/>
        </p:nvPicPr>
        <p:blipFill>
          <a:blip r:embed="rId3"/>
          <a:stretch>
            <a:fillRect/>
          </a:stretch>
        </p:blipFill>
        <p:spPr>
          <a:xfrm>
            <a:off x="7519452" y="1510362"/>
            <a:ext cx="2841456" cy="1483240"/>
          </a:xfrm>
          <a:prstGeom prst="rect">
            <a:avLst/>
          </a:prstGeom>
        </p:spPr>
      </p:pic>
      <p:pic>
        <p:nvPicPr>
          <p:cNvPr id="10" name="Рисунок 9">
            <a:extLst>
              <a:ext uri="{FF2B5EF4-FFF2-40B4-BE49-F238E27FC236}">
                <a16:creationId xmlns:a16="http://schemas.microsoft.com/office/drawing/2014/main" id="{6BB971ED-A4C0-DD6C-A03E-BEDFC3CB00E0}"/>
              </a:ext>
            </a:extLst>
          </p:cNvPr>
          <p:cNvPicPr>
            <a:picLocks noChangeAspect="1"/>
          </p:cNvPicPr>
          <p:nvPr/>
        </p:nvPicPr>
        <p:blipFill>
          <a:blip r:embed="rId4"/>
          <a:stretch>
            <a:fillRect/>
          </a:stretch>
        </p:blipFill>
        <p:spPr>
          <a:xfrm>
            <a:off x="1163946" y="3047852"/>
            <a:ext cx="2046768" cy="2093821"/>
          </a:xfrm>
          <a:prstGeom prst="rect">
            <a:avLst/>
          </a:prstGeom>
        </p:spPr>
      </p:pic>
    </p:spTree>
    <p:extLst>
      <p:ext uri="{BB962C8B-B14F-4D97-AF65-F5344CB8AC3E}">
        <p14:creationId xmlns:p14="http://schemas.microsoft.com/office/powerpoint/2010/main" val="28898549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11811572" y="6492875"/>
            <a:ext cx="380427" cy="365125"/>
          </a:xfrm>
        </p:spPr>
        <p:txBody>
          <a:bodyPr/>
          <a:lstStyle/>
          <a:p>
            <a:fld id="{A8EBAC1C-CC7F-4E88-9759-5217FD4A440E}" type="slidenum">
              <a:rPr lang="ru-RU" smtClean="0"/>
              <a:t>8</a:t>
            </a:fld>
            <a:endParaRPr lang="ru-RU" dirty="0"/>
          </a:p>
        </p:txBody>
      </p:sp>
      <p:sp>
        <p:nvSpPr>
          <p:cNvPr id="3" name="TextBox 2">
            <a:extLst>
              <a:ext uri="{FF2B5EF4-FFF2-40B4-BE49-F238E27FC236}">
                <a16:creationId xmlns:a16="http://schemas.microsoft.com/office/drawing/2014/main" id="{B7240158-F5FD-5BDA-EE23-3E8D7CF6AE91}"/>
              </a:ext>
            </a:extLst>
          </p:cNvPr>
          <p:cNvSpPr txBox="1"/>
          <p:nvPr/>
        </p:nvSpPr>
        <p:spPr>
          <a:xfrm>
            <a:off x="1980932" y="725861"/>
            <a:ext cx="8230135" cy="553998"/>
          </a:xfrm>
          <a:prstGeom prst="rect">
            <a:avLst/>
          </a:prstGeom>
          <a:noFill/>
        </p:spPr>
        <p:txBody>
          <a:bodyPr wrap="square" rtlCol="0">
            <a:spAutoFit/>
          </a:bodyPr>
          <a:lstStyle/>
          <a:p>
            <a:pPr algn="ctr"/>
            <a:r>
              <a:rPr lang="en-US" altLang="ko-KR" sz="3000" b="1" dirty="0">
                <a:solidFill>
                  <a:srgbClr val="4472C4"/>
                </a:solidFill>
              </a:rPr>
              <a:t>Neutron scattering in condensed matter physics</a:t>
            </a:r>
            <a:endParaRPr lang="ru-RU" sz="3000" dirty="0">
              <a:solidFill>
                <a:srgbClr val="4472C4"/>
              </a:solidFill>
            </a:endParaRPr>
          </a:p>
        </p:txBody>
      </p:sp>
      <p:sp>
        <p:nvSpPr>
          <p:cNvPr id="4" name="Прямоугольник: скругленные углы 3">
            <a:extLst>
              <a:ext uri="{FF2B5EF4-FFF2-40B4-BE49-F238E27FC236}">
                <a16:creationId xmlns:a16="http://schemas.microsoft.com/office/drawing/2014/main" id="{A885CC60-CAE5-4C2E-B759-B514E754F560}"/>
              </a:ext>
            </a:extLst>
          </p:cNvPr>
          <p:cNvSpPr/>
          <p:nvPr/>
        </p:nvSpPr>
        <p:spPr>
          <a:xfrm>
            <a:off x="3000969" y="1658414"/>
            <a:ext cx="5904656" cy="5760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Search for new properties of crystals, liquids, </a:t>
            </a:r>
            <a:r>
              <a:rPr lang="en-US" dirty="0" err="1"/>
              <a:t>nanosystems</a:t>
            </a:r>
            <a:endParaRPr lang="en-US" dirty="0"/>
          </a:p>
        </p:txBody>
      </p:sp>
      <p:sp>
        <p:nvSpPr>
          <p:cNvPr id="5" name="Прямоугольник: скругленные углы 4">
            <a:extLst>
              <a:ext uri="{FF2B5EF4-FFF2-40B4-BE49-F238E27FC236}">
                <a16:creationId xmlns:a16="http://schemas.microsoft.com/office/drawing/2014/main" id="{6FFCDFE4-F237-D841-5EAA-D0D515A01A29}"/>
              </a:ext>
            </a:extLst>
          </p:cNvPr>
          <p:cNvSpPr/>
          <p:nvPr/>
        </p:nvSpPr>
        <p:spPr>
          <a:xfrm>
            <a:off x="3000969" y="2309608"/>
            <a:ext cx="5904656" cy="6480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Study of materials with new properties promising for engineering, energy, biology and pharmacology</a:t>
            </a:r>
          </a:p>
        </p:txBody>
      </p:sp>
      <p:sp>
        <p:nvSpPr>
          <p:cNvPr id="6" name="Прямоугольник: скругленные углы 5">
            <a:extLst>
              <a:ext uri="{FF2B5EF4-FFF2-40B4-BE49-F238E27FC236}">
                <a16:creationId xmlns:a16="http://schemas.microsoft.com/office/drawing/2014/main" id="{33B82106-9645-FCA9-83D9-5D289A34267B}"/>
              </a:ext>
            </a:extLst>
          </p:cNvPr>
          <p:cNvSpPr/>
          <p:nvPr/>
        </p:nvSpPr>
        <p:spPr>
          <a:xfrm>
            <a:off x="2964965" y="3015319"/>
            <a:ext cx="5976664" cy="7920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Study of structure and deformations of materials for solving problems of materials science, archeology, geology</a:t>
            </a:r>
          </a:p>
        </p:txBody>
      </p:sp>
      <p:sp>
        <p:nvSpPr>
          <p:cNvPr id="7" name="Прямоугольник: скругленные углы 6">
            <a:extLst>
              <a:ext uri="{FF2B5EF4-FFF2-40B4-BE49-F238E27FC236}">
                <a16:creationId xmlns:a16="http://schemas.microsoft.com/office/drawing/2014/main" id="{F17D81E8-5D2D-8628-3FE8-62ADB68B3439}"/>
              </a:ext>
            </a:extLst>
          </p:cNvPr>
          <p:cNvSpPr/>
          <p:nvPr/>
        </p:nvSpPr>
        <p:spPr>
          <a:xfrm>
            <a:off x="2532917" y="3889591"/>
            <a:ext cx="6840760" cy="8602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Study of dynamics (phase transitions, diffusion, changes in magnetic fields) at the microscopic level in molecular crystals, nanostructured materials, biologically active materials, etc.</a:t>
            </a:r>
          </a:p>
        </p:txBody>
      </p:sp>
      <p:sp>
        <p:nvSpPr>
          <p:cNvPr id="8" name="Прямоугольник: скругленные углы 7">
            <a:extLst>
              <a:ext uri="{FF2B5EF4-FFF2-40B4-BE49-F238E27FC236}">
                <a16:creationId xmlns:a16="http://schemas.microsoft.com/office/drawing/2014/main" id="{FF20D8FA-F785-1FD1-7885-456598959AB4}"/>
              </a:ext>
            </a:extLst>
          </p:cNvPr>
          <p:cNvSpPr/>
          <p:nvPr/>
        </p:nvSpPr>
        <p:spPr>
          <a:xfrm>
            <a:off x="3775055" y="4854221"/>
            <a:ext cx="4356484" cy="646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Study of cultural heritage objects</a:t>
            </a:r>
            <a:endParaRPr lang="ru-RU" dirty="0"/>
          </a:p>
        </p:txBody>
      </p:sp>
      <p:pic>
        <p:nvPicPr>
          <p:cNvPr id="9" name="Рисунок 8">
            <a:extLst>
              <a:ext uri="{FF2B5EF4-FFF2-40B4-BE49-F238E27FC236}">
                <a16:creationId xmlns:a16="http://schemas.microsoft.com/office/drawing/2014/main" id="{D8C82383-0B9A-EDAA-ED20-AF29CAEE3965}"/>
              </a:ext>
            </a:extLst>
          </p:cNvPr>
          <p:cNvPicPr>
            <a:picLocks noChangeAspect="1"/>
          </p:cNvPicPr>
          <p:nvPr/>
        </p:nvPicPr>
        <p:blipFill>
          <a:blip r:embed="rId2"/>
          <a:stretch>
            <a:fillRect/>
          </a:stretch>
        </p:blipFill>
        <p:spPr>
          <a:xfrm>
            <a:off x="50174" y="5076711"/>
            <a:ext cx="3531226" cy="838324"/>
          </a:xfrm>
          <a:prstGeom prst="rect">
            <a:avLst/>
          </a:prstGeom>
        </p:spPr>
      </p:pic>
      <p:sp>
        <p:nvSpPr>
          <p:cNvPr id="10" name="TextBox 9">
            <a:extLst>
              <a:ext uri="{FF2B5EF4-FFF2-40B4-BE49-F238E27FC236}">
                <a16:creationId xmlns:a16="http://schemas.microsoft.com/office/drawing/2014/main" id="{6F1C1C8C-1B77-04C6-0079-0C67908FA286}"/>
              </a:ext>
            </a:extLst>
          </p:cNvPr>
          <p:cNvSpPr txBox="1"/>
          <p:nvPr/>
        </p:nvSpPr>
        <p:spPr>
          <a:xfrm>
            <a:off x="-6060" y="5915035"/>
            <a:ext cx="3781115" cy="246221"/>
          </a:xfrm>
          <a:prstGeom prst="rect">
            <a:avLst/>
          </a:prstGeom>
          <a:noFill/>
        </p:spPr>
        <p:txBody>
          <a:bodyPr wrap="square">
            <a:spAutoFit/>
          </a:bodyPr>
          <a:lstStyle/>
          <a:p>
            <a:r>
              <a:rPr lang="ru-RU" sz="1000" dirty="0"/>
              <a:t>https://flnp.jinr.int/images/Books/Blue_books/LifeSciencesBook.pdf</a:t>
            </a:r>
          </a:p>
        </p:txBody>
      </p:sp>
      <p:pic>
        <p:nvPicPr>
          <p:cNvPr id="11" name="Рисунок 10">
            <a:extLst>
              <a:ext uri="{FF2B5EF4-FFF2-40B4-BE49-F238E27FC236}">
                <a16:creationId xmlns:a16="http://schemas.microsoft.com/office/drawing/2014/main" id="{BD37CE54-70B9-1860-21E7-03C26C8B47D0}"/>
              </a:ext>
            </a:extLst>
          </p:cNvPr>
          <p:cNvPicPr>
            <a:picLocks noChangeAspect="1"/>
          </p:cNvPicPr>
          <p:nvPr/>
        </p:nvPicPr>
        <p:blipFill>
          <a:blip r:embed="rId3"/>
          <a:stretch>
            <a:fillRect/>
          </a:stretch>
        </p:blipFill>
        <p:spPr>
          <a:xfrm>
            <a:off x="4134365" y="5731497"/>
            <a:ext cx="3675166" cy="867697"/>
          </a:xfrm>
          <a:prstGeom prst="rect">
            <a:avLst/>
          </a:prstGeom>
        </p:spPr>
      </p:pic>
      <p:sp>
        <p:nvSpPr>
          <p:cNvPr id="12" name="TextBox 11">
            <a:extLst>
              <a:ext uri="{FF2B5EF4-FFF2-40B4-BE49-F238E27FC236}">
                <a16:creationId xmlns:a16="http://schemas.microsoft.com/office/drawing/2014/main" id="{E7F53B19-7A26-4AC5-6832-9342C8ADD461}"/>
              </a:ext>
            </a:extLst>
          </p:cNvPr>
          <p:cNvSpPr txBox="1"/>
          <p:nvPr/>
        </p:nvSpPr>
        <p:spPr>
          <a:xfrm>
            <a:off x="4155749" y="6610500"/>
            <a:ext cx="4060330" cy="246221"/>
          </a:xfrm>
          <a:prstGeom prst="rect">
            <a:avLst/>
          </a:prstGeom>
          <a:noFill/>
        </p:spPr>
        <p:txBody>
          <a:bodyPr wrap="square">
            <a:spAutoFit/>
          </a:bodyPr>
          <a:lstStyle/>
          <a:p>
            <a:r>
              <a:rPr lang="ru-RU" sz="1000" dirty="0"/>
              <a:t>https://flnp.jinr.int/images/box-slider/MaterialsScienceBook.pdf</a:t>
            </a:r>
          </a:p>
        </p:txBody>
      </p:sp>
      <p:pic>
        <p:nvPicPr>
          <p:cNvPr id="14" name="Рисунок 13">
            <a:extLst>
              <a:ext uri="{FF2B5EF4-FFF2-40B4-BE49-F238E27FC236}">
                <a16:creationId xmlns:a16="http://schemas.microsoft.com/office/drawing/2014/main" id="{ED7951AB-C543-6724-557E-4C820E721C35}"/>
              </a:ext>
            </a:extLst>
          </p:cNvPr>
          <p:cNvPicPr>
            <a:picLocks noChangeAspect="1"/>
          </p:cNvPicPr>
          <p:nvPr/>
        </p:nvPicPr>
        <p:blipFill>
          <a:blip r:embed="rId4"/>
          <a:stretch>
            <a:fillRect/>
          </a:stretch>
        </p:blipFill>
        <p:spPr>
          <a:xfrm>
            <a:off x="9821466" y="2358184"/>
            <a:ext cx="1990107" cy="3137689"/>
          </a:xfrm>
          <a:prstGeom prst="rect">
            <a:avLst/>
          </a:prstGeom>
        </p:spPr>
      </p:pic>
      <p:sp>
        <p:nvSpPr>
          <p:cNvPr id="15" name="TextBox 14">
            <a:extLst>
              <a:ext uri="{FF2B5EF4-FFF2-40B4-BE49-F238E27FC236}">
                <a16:creationId xmlns:a16="http://schemas.microsoft.com/office/drawing/2014/main" id="{6D9CD2A5-A43D-F429-B826-463C6E5531A2}"/>
              </a:ext>
            </a:extLst>
          </p:cNvPr>
          <p:cNvSpPr txBox="1"/>
          <p:nvPr/>
        </p:nvSpPr>
        <p:spPr>
          <a:xfrm>
            <a:off x="8610600" y="5581677"/>
            <a:ext cx="3683614" cy="246221"/>
          </a:xfrm>
          <a:prstGeom prst="rect">
            <a:avLst/>
          </a:prstGeom>
          <a:noFill/>
        </p:spPr>
        <p:txBody>
          <a:bodyPr wrap="square">
            <a:spAutoFit/>
          </a:bodyPr>
          <a:lstStyle/>
          <a:p>
            <a:r>
              <a:rPr lang="ru-RU" sz="1000" dirty="0"/>
              <a:t>https://flnp.jinr.int/images/Books/Main_page/culture_en.pdf</a:t>
            </a:r>
          </a:p>
        </p:txBody>
      </p:sp>
      <p:sp>
        <p:nvSpPr>
          <p:cNvPr id="17" name="TextBox 16">
            <a:extLst>
              <a:ext uri="{FF2B5EF4-FFF2-40B4-BE49-F238E27FC236}">
                <a16:creationId xmlns:a16="http://schemas.microsoft.com/office/drawing/2014/main" id="{3EBBB49D-54A0-09A2-5513-ED469C43B985}"/>
              </a:ext>
            </a:extLst>
          </p:cNvPr>
          <p:cNvSpPr txBox="1"/>
          <p:nvPr/>
        </p:nvSpPr>
        <p:spPr>
          <a:xfrm>
            <a:off x="2683042" y="1197831"/>
            <a:ext cx="7393675" cy="369332"/>
          </a:xfrm>
          <a:prstGeom prst="rect">
            <a:avLst/>
          </a:prstGeom>
          <a:noFill/>
        </p:spPr>
        <p:txBody>
          <a:bodyPr wrap="square">
            <a:spAutoFit/>
          </a:bodyPr>
          <a:lstStyle/>
          <a:p>
            <a:r>
              <a:rPr lang="en-US" b="1" i="1" dirty="0">
                <a:solidFill>
                  <a:srgbClr val="00B0F0"/>
                </a:solidFill>
              </a:rPr>
              <a:t>https://flnp.jinr.int/en-us/main/science/condensed-matter-physics</a:t>
            </a:r>
            <a:endParaRPr lang="ru-RU" b="1" i="1" dirty="0">
              <a:solidFill>
                <a:srgbClr val="00B0F0"/>
              </a:solidFill>
            </a:endParaRPr>
          </a:p>
        </p:txBody>
      </p:sp>
    </p:spTree>
    <p:extLst>
      <p:ext uri="{BB962C8B-B14F-4D97-AF65-F5344CB8AC3E}">
        <p14:creationId xmlns:p14="http://schemas.microsoft.com/office/powerpoint/2010/main" val="12497628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12">
            <a:extLst>
              <a:ext uri="{FF2B5EF4-FFF2-40B4-BE49-F238E27FC236}">
                <a16:creationId xmlns:a16="http://schemas.microsoft.com/office/drawing/2014/main" id="{EA1262A8-B000-62B5-9501-C9653C6DB373}"/>
              </a:ext>
            </a:extLst>
          </p:cNvPr>
          <p:cNvSpPr>
            <a:spLocks noGrp="1"/>
          </p:cNvSpPr>
          <p:nvPr>
            <p:ph type="sldNum" sz="quarter" idx="12"/>
          </p:nvPr>
        </p:nvSpPr>
        <p:spPr>
          <a:xfrm>
            <a:off x="9451604" y="6492875"/>
            <a:ext cx="2743200" cy="365125"/>
          </a:xfrm>
        </p:spPr>
        <p:txBody>
          <a:bodyPr/>
          <a:lstStyle/>
          <a:p>
            <a:fld id="{A8EBAC1C-CC7F-4E88-9759-5217FD4A440E}" type="slidenum">
              <a:rPr lang="ru-RU" smtClean="0"/>
              <a:t>9</a:t>
            </a:fld>
            <a:endParaRPr lang="ru-RU" dirty="0"/>
          </a:p>
        </p:txBody>
      </p:sp>
      <p:sp>
        <p:nvSpPr>
          <p:cNvPr id="3" name="TextBox 2">
            <a:extLst>
              <a:ext uri="{FF2B5EF4-FFF2-40B4-BE49-F238E27FC236}">
                <a16:creationId xmlns:a16="http://schemas.microsoft.com/office/drawing/2014/main" id="{B7240158-F5FD-5BDA-EE23-3E8D7CF6AE91}"/>
              </a:ext>
            </a:extLst>
          </p:cNvPr>
          <p:cNvSpPr txBox="1"/>
          <p:nvPr/>
        </p:nvSpPr>
        <p:spPr>
          <a:xfrm>
            <a:off x="1503106" y="791001"/>
            <a:ext cx="8144115" cy="553998"/>
          </a:xfrm>
          <a:prstGeom prst="rect">
            <a:avLst/>
          </a:prstGeom>
          <a:noFill/>
        </p:spPr>
        <p:txBody>
          <a:bodyPr wrap="square" rtlCol="0">
            <a:spAutoFit/>
          </a:bodyPr>
          <a:lstStyle/>
          <a:p>
            <a:pPr algn="ctr"/>
            <a:r>
              <a:rPr lang="en-US" altLang="ko-KR" sz="3000" b="1" dirty="0">
                <a:solidFill>
                  <a:srgbClr val="4472C4"/>
                </a:solidFill>
              </a:rPr>
              <a:t>Neutron scattering in condensed matter physics</a:t>
            </a:r>
            <a:endParaRPr lang="ru-RU" sz="3000" dirty="0">
              <a:solidFill>
                <a:srgbClr val="4472C4"/>
              </a:solidFill>
            </a:endParaRPr>
          </a:p>
        </p:txBody>
      </p:sp>
      <p:grpSp>
        <p:nvGrpSpPr>
          <p:cNvPr id="6" name="Группа 5">
            <a:extLst>
              <a:ext uri="{FF2B5EF4-FFF2-40B4-BE49-F238E27FC236}">
                <a16:creationId xmlns:a16="http://schemas.microsoft.com/office/drawing/2014/main" id="{1A29C4BB-D49D-A921-1F30-78E417AFB82E}"/>
              </a:ext>
            </a:extLst>
          </p:cNvPr>
          <p:cNvGrpSpPr/>
          <p:nvPr/>
        </p:nvGrpSpPr>
        <p:grpSpPr>
          <a:xfrm>
            <a:off x="0" y="1383300"/>
            <a:ext cx="9367024" cy="5143500"/>
            <a:chOff x="0" y="1383300"/>
            <a:chExt cx="9367024" cy="5143500"/>
          </a:xfrm>
        </p:grpSpPr>
        <p:pic>
          <p:nvPicPr>
            <p:cNvPr id="19" name="Picture 4" descr="C:\Users\NORBbI\Dropbox\workPC\work\FLNP\diffraction.gif">
              <a:extLst>
                <a:ext uri="{FF2B5EF4-FFF2-40B4-BE49-F238E27FC236}">
                  <a16:creationId xmlns:a16="http://schemas.microsoft.com/office/drawing/2014/main" id="{FC95F91C-887A-4692-6C8F-051EB4069E26}"/>
                </a:ext>
              </a:extLst>
            </p:cNvPr>
            <p:cNvPicPr>
              <a:picLocks noChangeAspect="1" noChangeArrowheads="1" noCrop="1"/>
            </p:cNvPicPr>
            <p:nvPr/>
          </p:nvPicPr>
          <p:blipFill>
            <a:blip r:embed="rId2" cstate="print"/>
            <a:srcRect/>
            <a:stretch>
              <a:fillRect/>
            </a:stretch>
          </p:blipFill>
          <p:spPr bwMode="auto">
            <a:xfrm>
              <a:off x="0" y="1383300"/>
              <a:ext cx="9367024" cy="5143500"/>
            </a:xfrm>
            <a:prstGeom prst="rect">
              <a:avLst/>
            </a:prstGeom>
            <a:noFill/>
          </p:spPr>
        </p:pic>
        <p:sp>
          <p:nvSpPr>
            <p:cNvPr id="4" name="Прямоугольник 3">
              <a:extLst>
                <a:ext uri="{FF2B5EF4-FFF2-40B4-BE49-F238E27FC236}">
                  <a16:creationId xmlns:a16="http://schemas.microsoft.com/office/drawing/2014/main" id="{6CB18044-F53F-A6A6-4EBF-9C934CEC7089}"/>
                </a:ext>
              </a:extLst>
            </p:cNvPr>
            <p:cNvSpPr/>
            <p:nvPr/>
          </p:nvSpPr>
          <p:spPr>
            <a:xfrm>
              <a:off x="6167044" y="2736325"/>
              <a:ext cx="2935705" cy="3361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Rectangle 4">
              <a:extLst>
                <a:ext uri="{FF2B5EF4-FFF2-40B4-BE49-F238E27FC236}">
                  <a16:creationId xmlns:a16="http://schemas.microsoft.com/office/drawing/2014/main" id="{28331E09-0088-E19D-7352-50DAA94F5654}"/>
                </a:ext>
              </a:extLst>
            </p:cNvPr>
            <p:cNvSpPr/>
            <p:nvPr/>
          </p:nvSpPr>
          <p:spPr>
            <a:xfrm>
              <a:off x="44888" y="1744236"/>
              <a:ext cx="1605158" cy="47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rgbClr val="FF0000"/>
                </a:solidFill>
              </a:endParaRPr>
            </a:p>
          </p:txBody>
        </p:sp>
      </p:grpSp>
      <p:sp>
        <p:nvSpPr>
          <p:cNvPr id="22" name="Prostokąt 48">
            <a:extLst>
              <a:ext uri="{FF2B5EF4-FFF2-40B4-BE49-F238E27FC236}">
                <a16:creationId xmlns:a16="http://schemas.microsoft.com/office/drawing/2014/main" id="{92DC0261-9B48-EF5D-1EF8-FE30533872C2}"/>
              </a:ext>
            </a:extLst>
          </p:cNvPr>
          <p:cNvSpPr/>
          <p:nvPr/>
        </p:nvSpPr>
        <p:spPr>
          <a:xfrm>
            <a:off x="6327625" y="2886322"/>
            <a:ext cx="5315422" cy="3077766"/>
          </a:xfrm>
          <a:prstGeom prst="rect">
            <a:avLst/>
          </a:prstGeom>
          <a:gradFill flip="none" rotWithShape="1">
            <a:gsLst>
              <a:gs pos="35000">
                <a:schemeClr val="accent1">
                  <a:lumMod val="5000"/>
                  <a:lumOff val="95000"/>
                </a:schemeClr>
              </a:gs>
              <a:gs pos="69000">
                <a:srgbClr val="D6E9ED"/>
              </a:gs>
              <a:gs pos="100000">
                <a:srgbClr val="B4B8DE"/>
              </a:gs>
              <a:gs pos="100000">
                <a:schemeClr val="accent1">
                  <a:lumMod val="30000"/>
                  <a:lumOff val="70000"/>
                </a:schemeClr>
              </a:gs>
            </a:gsLst>
            <a:lin ang="2700000" scaled="1"/>
            <a:tileRect/>
          </a:gradFill>
        </p:spPr>
        <p:txBody>
          <a:bodyPr wrap="square">
            <a:spAutoFit/>
          </a:bodyPr>
          <a:lstStyle/>
          <a:p>
            <a:pPr marL="263525" indent="-263525">
              <a:spcAft>
                <a:spcPts val="1200"/>
              </a:spcAft>
              <a:buClr>
                <a:srgbClr val="87CCF3"/>
              </a:buClr>
              <a:buFont typeface="Arial" panose="020B0604020202020204" pitchFamily="34" charset="0"/>
              <a:buChar char="•"/>
            </a:pPr>
            <a:r>
              <a:rPr lang="en-US" b="1" dirty="0">
                <a:solidFill>
                  <a:srgbClr val="223E7E"/>
                </a:solidFill>
                <a:latin typeface="+mj-lt"/>
                <a:ea typeface="+mj-ea"/>
                <a:cs typeface="+mj-cs"/>
              </a:rPr>
              <a:t>Crystal and magnetic structure of novel materials under ambient and extreme conditions</a:t>
            </a:r>
          </a:p>
          <a:p>
            <a:pPr marL="263525" indent="-263525">
              <a:spcAft>
                <a:spcPts val="1200"/>
              </a:spcAft>
              <a:buClr>
                <a:srgbClr val="87CCF3"/>
              </a:buClr>
              <a:buFont typeface="Arial" panose="020B0604020202020204" pitchFamily="34" charset="0"/>
              <a:buChar char="•"/>
            </a:pPr>
            <a:r>
              <a:rPr lang="en-US" b="1" dirty="0">
                <a:solidFill>
                  <a:srgbClr val="223E7E"/>
                </a:solidFill>
                <a:latin typeface="+mj-lt"/>
                <a:ea typeface="+mj-ea"/>
                <a:cs typeface="+mj-cs"/>
              </a:rPr>
              <a:t>Real-time studies of Li-based accumulators</a:t>
            </a:r>
          </a:p>
          <a:p>
            <a:pPr marL="263525" indent="-263525">
              <a:spcAft>
                <a:spcPts val="1200"/>
              </a:spcAft>
              <a:buClr>
                <a:srgbClr val="87CCF3"/>
              </a:buClr>
              <a:buFont typeface="Arial" panose="020B0604020202020204" pitchFamily="34" charset="0"/>
              <a:buChar char="•"/>
            </a:pPr>
            <a:r>
              <a:rPr lang="en-US" b="1" dirty="0">
                <a:solidFill>
                  <a:srgbClr val="223E7E"/>
                </a:solidFill>
                <a:latin typeface="+mj-lt"/>
                <a:ea typeface="+mj-ea"/>
                <a:cs typeface="+mj-cs"/>
              </a:rPr>
              <a:t>Phase transitions of H-based storage alloys</a:t>
            </a:r>
          </a:p>
          <a:p>
            <a:pPr marL="263525" indent="-263525">
              <a:spcAft>
                <a:spcPts val="1200"/>
              </a:spcAft>
              <a:buClr>
                <a:srgbClr val="87CCF3"/>
              </a:buClr>
              <a:buFont typeface="Arial" panose="020B0604020202020204" pitchFamily="34" charset="0"/>
              <a:buChar char="•"/>
            </a:pPr>
            <a:r>
              <a:rPr lang="en-US" b="1" dirty="0">
                <a:solidFill>
                  <a:srgbClr val="223E7E"/>
                </a:solidFill>
                <a:latin typeface="+mj-lt"/>
                <a:ea typeface="+mj-ea"/>
                <a:cs typeface="+mj-cs"/>
              </a:rPr>
              <a:t>Crystallographic texture of metals, rocks and biological objects</a:t>
            </a:r>
          </a:p>
          <a:p>
            <a:pPr marL="263525" indent="-263525">
              <a:spcAft>
                <a:spcPts val="1200"/>
              </a:spcAft>
              <a:buClr>
                <a:srgbClr val="87CCF3"/>
              </a:buClr>
              <a:buFont typeface="Arial" panose="020B0604020202020204" pitchFamily="34" charset="0"/>
              <a:buChar char="•"/>
            </a:pPr>
            <a:r>
              <a:rPr lang="en-US" b="1" dirty="0">
                <a:solidFill>
                  <a:srgbClr val="223E7E"/>
                </a:solidFill>
                <a:latin typeface="+mj-lt"/>
                <a:ea typeface="+mj-ea"/>
                <a:cs typeface="+mj-cs"/>
              </a:rPr>
              <a:t>Strain measurements in structural materials</a:t>
            </a:r>
          </a:p>
          <a:p>
            <a:pPr marL="263525" indent="-263525">
              <a:spcAft>
                <a:spcPts val="1200"/>
              </a:spcAft>
              <a:buClr>
                <a:srgbClr val="87CCF3"/>
              </a:buClr>
              <a:buFont typeface="Arial" panose="020B0604020202020204" pitchFamily="34" charset="0"/>
              <a:buChar char="•"/>
            </a:pPr>
            <a:r>
              <a:rPr lang="nl-NL" b="1" dirty="0">
                <a:solidFill>
                  <a:srgbClr val="223E7E"/>
                </a:solidFill>
                <a:latin typeface="+mj-lt"/>
                <a:ea typeface="+mj-ea"/>
                <a:cs typeface="+mj-cs"/>
              </a:rPr>
              <a:t>2D van der Waals magnetic materials</a:t>
            </a:r>
            <a:r>
              <a:rPr lang="en-US" b="1" dirty="0">
                <a:solidFill>
                  <a:srgbClr val="223E7E"/>
                </a:solidFill>
                <a:latin typeface="+mj-lt"/>
                <a:ea typeface="+mj-ea"/>
                <a:cs typeface="+mj-cs"/>
              </a:rPr>
              <a:t> </a:t>
            </a:r>
            <a:endParaRPr lang="de-DE" dirty="0">
              <a:solidFill>
                <a:srgbClr val="223E7E"/>
              </a:solidFill>
              <a:latin typeface="+mj-lt"/>
              <a:ea typeface="+mj-ea"/>
              <a:cs typeface="+mj-cs"/>
            </a:endParaRPr>
          </a:p>
        </p:txBody>
      </p:sp>
      <p:grpSp>
        <p:nvGrpSpPr>
          <p:cNvPr id="7" name="Group 2">
            <a:extLst>
              <a:ext uri="{FF2B5EF4-FFF2-40B4-BE49-F238E27FC236}">
                <a16:creationId xmlns:a16="http://schemas.microsoft.com/office/drawing/2014/main" id="{289B1D87-960D-5FEC-0FD4-B0C87EAB4E26}"/>
              </a:ext>
            </a:extLst>
          </p:cNvPr>
          <p:cNvGrpSpPr>
            <a:grpSpLocks noChangeAspect="1"/>
          </p:cNvGrpSpPr>
          <p:nvPr/>
        </p:nvGrpSpPr>
        <p:grpSpPr>
          <a:xfrm rot="16200000">
            <a:off x="9492469" y="854868"/>
            <a:ext cx="761318" cy="922434"/>
            <a:chOff x="482324" y="1488804"/>
            <a:chExt cx="2677412" cy="3244023"/>
          </a:xfrm>
        </p:grpSpPr>
        <p:pic>
          <p:nvPicPr>
            <p:cNvPr id="8" name="Picture 1">
              <a:extLst>
                <a:ext uri="{FF2B5EF4-FFF2-40B4-BE49-F238E27FC236}">
                  <a16:creationId xmlns:a16="http://schemas.microsoft.com/office/drawing/2014/main" id="{34FB89F4-A461-DE6B-A87A-CE8BCB54B1E9}"/>
                </a:ext>
              </a:extLst>
            </p:cNvPr>
            <p:cNvPicPr>
              <a:picLocks noChangeArrowheads="1"/>
            </p:cNvPicPr>
            <p:nvPr/>
          </p:nvPicPr>
          <p:blipFill>
            <a:blip r:embed="rId3" cstate="print"/>
            <a:srcRect l="25252" t="7900" r="13465" b="9155"/>
            <a:stretch>
              <a:fillRect/>
            </a:stretch>
          </p:blipFill>
          <p:spPr bwMode="auto">
            <a:xfrm rot="7200000">
              <a:off x="488074" y="2686857"/>
              <a:ext cx="2040220" cy="2051719"/>
            </a:xfrm>
            <a:prstGeom prst="rect">
              <a:avLst/>
            </a:prstGeom>
            <a:noFill/>
            <a:ln w="9525">
              <a:noFill/>
              <a:miter lim="800000"/>
              <a:headEnd/>
              <a:tailEnd/>
            </a:ln>
          </p:spPr>
        </p:pic>
        <p:pic>
          <p:nvPicPr>
            <p:cNvPr id="9" name="Рисунок 6" descr="media/image3.jpeg">
              <a:extLst>
                <a:ext uri="{FF2B5EF4-FFF2-40B4-BE49-F238E27FC236}">
                  <a16:creationId xmlns:a16="http://schemas.microsoft.com/office/drawing/2014/main" id="{02129529-945E-8A60-0AB4-4FF5CE5E3DD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0000">
              <a:off x="1701253" y="1488804"/>
              <a:ext cx="1458483"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2">
            <a:extLst>
              <a:ext uri="{FF2B5EF4-FFF2-40B4-BE49-F238E27FC236}">
                <a16:creationId xmlns:a16="http://schemas.microsoft.com/office/drawing/2014/main" id="{4929E49B-D35E-33E5-CEE9-1C5D17EDA072}"/>
              </a:ext>
            </a:extLst>
          </p:cNvPr>
          <p:cNvPicPr>
            <a:picLocks noChangeAspect="1" noChangeArrowheads="1"/>
          </p:cNvPicPr>
          <p:nvPr/>
        </p:nvPicPr>
        <p:blipFill>
          <a:blip r:embed="rId5" cstate="print"/>
          <a:srcRect/>
          <a:stretch>
            <a:fillRect/>
          </a:stretch>
        </p:blipFill>
        <p:spPr bwMode="auto">
          <a:xfrm>
            <a:off x="9451604" y="1874658"/>
            <a:ext cx="1937388" cy="939703"/>
          </a:xfrm>
          <a:prstGeom prst="rect">
            <a:avLst/>
          </a:prstGeom>
          <a:noFill/>
          <a:ln w="9525">
            <a:noFill/>
            <a:miter lim="800000"/>
            <a:headEnd/>
            <a:tailEnd/>
          </a:ln>
        </p:spPr>
      </p:pic>
      <p:pic>
        <p:nvPicPr>
          <p:cNvPr id="11" name="Picture 5">
            <a:extLst>
              <a:ext uri="{FF2B5EF4-FFF2-40B4-BE49-F238E27FC236}">
                <a16:creationId xmlns:a16="http://schemas.microsoft.com/office/drawing/2014/main" id="{981C52AF-B007-98D9-042C-492CD037F82F}"/>
              </a:ext>
            </a:extLst>
          </p:cNvPr>
          <p:cNvPicPr>
            <a:picLocks noChangeAspect="1"/>
          </p:cNvPicPr>
          <p:nvPr/>
        </p:nvPicPr>
        <p:blipFill rotWithShape="1">
          <a:blip r:embed="rId6"/>
          <a:srcRect r="29559"/>
          <a:stretch/>
        </p:blipFill>
        <p:spPr>
          <a:xfrm>
            <a:off x="10589962" y="892138"/>
            <a:ext cx="1450064" cy="931433"/>
          </a:xfrm>
          <a:prstGeom prst="rect">
            <a:avLst/>
          </a:prstGeom>
        </p:spPr>
      </p:pic>
      <p:pic>
        <p:nvPicPr>
          <p:cNvPr id="12" name="Picture 13">
            <a:extLst>
              <a:ext uri="{FF2B5EF4-FFF2-40B4-BE49-F238E27FC236}">
                <a16:creationId xmlns:a16="http://schemas.microsoft.com/office/drawing/2014/main" id="{3F7AF793-CAED-E314-5205-078DD49BD714}"/>
              </a:ext>
            </a:extLst>
          </p:cNvPr>
          <p:cNvPicPr>
            <a:picLocks noChangeAspect="1"/>
          </p:cNvPicPr>
          <p:nvPr/>
        </p:nvPicPr>
        <p:blipFill rotWithShape="1">
          <a:blip r:embed="rId7"/>
          <a:srcRect l="57509"/>
          <a:stretch/>
        </p:blipFill>
        <p:spPr>
          <a:xfrm>
            <a:off x="10420298" y="5404762"/>
            <a:ext cx="1431178" cy="1345480"/>
          </a:xfrm>
          <a:prstGeom prst="rect">
            <a:avLst/>
          </a:prstGeom>
        </p:spPr>
      </p:pic>
      <p:pic>
        <p:nvPicPr>
          <p:cNvPr id="15" name="Picture 10">
            <a:extLst>
              <a:ext uri="{FF2B5EF4-FFF2-40B4-BE49-F238E27FC236}">
                <a16:creationId xmlns:a16="http://schemas.microsoft.com/office/drawing/2014/main" id="{ED25A3B7-97F2-7CC9-9C4B-94E2483A270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492792" y="3077032"/>
            <a:ext cx="1792399" cy="1488019"/>
          </a:xfrm>
          <a:prstGeom prst="rect">
            <a:avLst/>
          </a:prstGeom>
        </p:spPr>
      </p:pic>
      <p:sp>
        <p:nvSpPr>
          <p:cNvPr id="17" name="Прямоугольник 16">
            <a:extLst>
              <a:ext uri="{FF2B5EF4-FFF2-40B4-BE49-F238E27FC236}">
                <a16:creationId xmlns:a16="http://schemas.microsoft.com/office/drawing/2014/main" id="{70CFE7ED-10F6-329A-298B-E0A7014E4049}"/>
              </a:ext>
            </a:extLst>
          </p:cNvPr>
          <p:cNvSpPr/>
          <p:nvPr/>
        </p:nvSpPr>
        <p:spPr>
          <a:xfrm>
            <a:off x="15828" y="1405042"/>
            <a:ext cx="2151934" cy="5168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itle 3">
            <a:extLst>
              <a:ext uri="{FF2B5EF4-FFF2-40B4-BE49-F238E27FC236}">
                <a16:creationId xmlns:a16="http://schemas.microsoft.com/office/drawing/2014/main" id="{B622241E-B474-5CDA-23E1-64900F5CC097}"/>
              </a:ext>
            </a:extLst>
          </p:cNvPr>
          <p:cNvSpPr txBox="1">
            <a:spLocks/>
          </p:cNvSpPr>
          <p:nvPr/>
        </p:nvSpPr>
        <p:spPr>
          <a:xfrm>
            <a:off x="0" y="1289305"/>
            <a:ext cx="1947970" cy="475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u="sng" dirty="0">
                <a:latin typeface="+mn-lt"/>
              </a:rPr>
              <a:t>Diffraction</a:t>
            </a:r>
            <a:endParaRPr lang="en-CA" sz="2400" b="1" u="sng" dirty="0">
              <a:latin typeface="+mn-lt"/>
            </a:endParaRPr>
          </a:p>
        </p:txBody>
      </p:sp>
      <p:sp>
        <p:nvSpPr>
          <p:cNvPr id="14" name="TextBox 13">
            <a:extLst>
              <a:ext uri="{FF2B5EF4-FFF2-40B4-BE49-F238E27FC236}">
                <a16:creationId xmlns:a16="http://schemas.microsoft.com/office/drawing/2014/main" id="{8FF51956-BE8A-BB58-FA86-74AE439BCC79}"/>
              </a:ext>
            </a:extLst>
          </p:cNvPr>
          <p:cNvSpPr txBox="1"/>
          <p:nvPr/>
        </p:nvSpPr>
        <p:spPr>
          <a:xfrm>
            <a:off x="160415" y="5883120"/>
            <a:ext cx="7085807" cy="646331"/>
          </a:xfrm>
          <a:prstGeom prst="rect">
            <a:avLst/>
          </a:prstGeom>
          <a:noFill/>
        </p:spPr>
        <p:txBody>
          <a:bodyPr wrap="square">
            <a:spAutoFit/>
          </a:bodyPr>
          <a:lstStyle/>
          <a:p>
            <a:r>
              <a:rPr lang="en-US" dirty="0"/>
              <a:t>Diffractometers equipped with Fourier choppers to achieve high resolution at short beamlines with long pulse of the reactor</a:t>
            </a:r>
          </a:p>
        </p:txBody>
      </p:sp>
    </p:spTree>
    <p:extLst>
      <p:ext uri="{BB962C8B-B14F-4D97-AF65-F5344CB8AC3E}">
        <p14:creationId xmlns:p14="http://schemas.microsoft.com/office/powerpoint/2010/main" val="3568775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15276</TotalTime>
  <Words>4540</Words>
  <Application>Microsoft Office PowerPoint</Application>
  <PresentationFormat>Широкоэкранный</PresentationFormat>
  <Paragraphs>474</Paragraphs>
  <Slides>26</Slides>
  <Notes>7</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1</vt:i4>
      </vt:variant>
      <vt:variant>
        <vt:lpstr>Заголовки слайдов</vt:lpstr>
      </vt:variant>
      <vt:variant>
        <vt:i4>26</vt:i4>
      </vt:variant>
    </vt:vector>
  </HeadingPairs>
  <TitlesOfParts>
    <vt:vector size="37" baseType="lpstr">
      <vt:lpstr>Arial</vt:lpstr>
      <vt:lpstr>Calibri</vt:lpstr>
      <vt:lpstr>Calibri Light</vt:lpstr>
      <vt:lpstr>Cambria Math</vt:lpstr>
      <vt:lpstr>Constantia</vt:lpstr>
      <vt:lpstr>Symbol</vt:lpstr>
      <vt:lpstr>Times New Roman</vt:lpstr>
      <vt:lpstr>Wingdings</vt:lpstr>
      <vt:lpstr>Wingdings 3</vt:lpstr>
      <vt:lpstr>Тема Office</vt:lpstr>
      <vt:lpstr>Graph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Egor Lychagin</dc:creator>
  <cp:lastModifiedBy>Egor Lychagin</cp:lastModifiedBy>
  <cp:revision>111</cp:revision>
  <dcterms:created xsi:type="dcterms:W3CDTF">2022-06-12T17:37:09Z</dcterms:created>
  <dcterms:modified xsi:type="dcterms:W3CDTF">2025-05-26T00:20:40Z</dcterms:modified>
</cp:coreProperties>
</file>