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77" r:id="rId3"/>
    <p:sldId id="291" r:id="rId4"/>
    <p:sldId id="257" r:id="rId5"/>
    <p:sldId id="261" r:id="rId6"/>
    <p:sldId id="258" r:id="rId7"/>
    <p:sldId id="293" r:id="rId8"/>
    <p:sldId id="294" r:id="rId9"/>
    <p:sldId id="296" r:id="rId10"/>
    <p:sldId id="292" r:id="rId11"/>
    <p:sldId id="297" r:id="rId12"/>
    <p:sldId id="299" r:id="rId13"/>
    <p:sldId id="264" r:id="rId14"/>
    <p:sldId id="268" r:id="rId15"/>
    <p:sldId id="272" r:id="rId16"/>
    <p:sldId id="271" r:id="rId17"/>
    <p:sldId id="303" r:id="rId18"/>
    <p:sldId id="263" r:id="rId19"/>
    <p:sldId id="301" r:id="rId20"/>
    <p:sldId id="270" r:id="rId21"/>
    <p:sldId id="304" r:id="rId22"/>
    <p:sldId id="269" r:id="rId23"/>
    <p:sldId id="279" r:id="rId24"/>
    <p:sldId id="305" r:id="rId25"/>
    <p:sldId id="267" r:id="rId26"/>
    <p:sldId id="283" r:id="rId27"/>
    <p:sldId id="306" r:id="rId28"/>
    <p:sldId id="585" r:id="rId29"/>
    <p:sldId id="586" r:id="rId30"/>
    <p:sldId id="274" r:id="rId31"/>
    <p:sldId id="307" r:id="rId32"/>
    <p:sldId id="266" r:id="rId3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60" autoAdjust="0"/>
    <p:restoredTop sz="94631" autoAdjust="0"/>
  </p:normalViewPr>
  <p:slideViewPr>
    <p:cSldViewPr>
      <p:cViewPr varScale="1">
        <p:scale>
          <a:sx n="112" d="100"/>
          <a:sy n="112" d="100"/>
        </p:scale>
        <p:origin x="69" y="11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11:04:24.438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1 12795 0 0,'0'0'-29'0'0,"6"6"-6456"0"0,-2-1 5843 0 0,-1 0 2490 0 0,6 9-1 0 0,-7-11-1421 0 0,-1-1 0 0 0,0 1-1 0 0,-1-1 1 0 0,1 0 0 0 0,0 1 0 0 0,-1-1-1 0 0,1 5 1 0 0,-1 2-390 0 0,-1 1 0 0 0,1-1-1 0 0,-2 1 1 0 0,1-1 0 0 0,-5 14 0 0 0,4-15-982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11:04:24.439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 1 4729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11:04:24.44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6 32 1144 0 0,'1'-2'5896'0'0,"1"-5"-4816"0"0,-1 6-339 0 0,-1-1-280 0 0,1 1 0 0 0,0-1 1 0 0,0 0-1 0 0,-1 0 0 0 0,1 1 1 0 0,3-4-1 0 0,-4 4-439 0 0,1 1 1 0 0,0-1-1 0 0,-1 1 0 0 0,1-1 0 0 0,0 1 1 0 0,-1-1-1 0 0,1 1 0 0 0,0 0 0 0 0,0-1 1 0 0,0 1-1 0 0,-1 0 0 0 0,1 0 0 0 0,0-1 1 0 0,0 1-1 0 0,-1 0 0 0 0,1 0 0 0 0,2 0 1 0 0,-3 0-4 0 0,1 0 0 0 0,-1 0 0 0 0,1 0 1 0 0,-1 0-1 0 0,1 0 0 0 0,-1 0 0 0 0,1 1 1 0 0,-1-1-1 0 0,1 0 0 0 0,-1 0 0 0 0,1 0 1 0 0,-1 1-1 0 0,1-1 0 0 0,-1 0 0 0 0,0 1 1 0 0,1-1-1 0 0,-1 0 0 0 0,1 1 0 0 0,-1-1 1 0 0,1 1-1 0 0,-1 0 11 0 0,1 0 1 0 0,-1-1-1 0 0,1 1 1 0 0,-1 0-1 0 0,0 0 1 0 0,1 0-1 0 0,-1 0 1 0 0,0 0-1 0 0,1 2 1 0 0,-1 2 34 0 0,0 1 0 0 0,0-1 1 0 0,-1 8-1 0 0,0-8-83 0 0,1-3 53 0 0,-1 5-26 0 0,0 0 1 0 0,0 0 0 0 0,0-1 0 0 0,-4 12-1 0 0,5-17 26 0 0,-1 0 0 0 0,1 1 0 0 0,-1-1 0 0 0,0 0 1 0 0,0 1-1 0 0,1-1 0 0 0,-1 0 0 0 0,0 0 0 0 0,0 0 0 0 0,0 0 0 0 0,0 0 0 0 0,0 0 0 0 0,0 0 0 0 0,0 0 0 0 0,-1 0 0 0 0,1 0 0 0 0,0-1 0 0 0,0 1 0 0 0,-1 0 0 0 0,1-1 0 0 0,-1 1 0 0 0,1-1 0 0 0,-1 0 0 0 0,1 1 0 0 0,0-1 0 0 0,-1 0 0 0 0,-1 0 0 0 0,3 0-19 0 0,-1 0-1 0 0,1 0 1 0 0,0 0-1 0 0,0 0 1 0 0,0 0-1 0 0,0 0 1 0 0,0 0-1 0 0,0 0 1 0 0,0 0-1 0 0,0 0 1 0 0,0 0-1 0 0,-1 0 1 0 0,1 0-1 0 0,0 0 1 0 0,0 0-1 0 0,0 0 1 0 0,0 0-1 0 0,0 0 1 0 0,0 0-1 0 0,0 0 1 0 0,0 0 0 0 0,0 0-1 0 0,0 0 1 0 0,-1 0-1 0 0,1 0 1 0 0,0 0-1 0 0,0 0 1 0 0,0 0-1 0 0,0 0 1 0 0,0 0-1 0 0,0 0 1 0 0,0 0-1 0 0,0-1 1 0 0,0 1-1 0 0,0 0 1 0 0,0 0-1 0 0,0 0 1 0 0,0 0-1 0 0,0 0 1 0 0,2-3 160 0 0,8-2-237 0 0,-8 4 100 0 0,1 0 0 0 0,0 1-1 0 0,5-1 1 0 0,-8 0-15 0 0,1 1 1 0 0,0 0-1 0 0,0 1 0 0 0,0-1 1 0 0,0 0-1 0 0,0 0 0 0 0,0 0 1 0 0,-1 0-1 0 0,1 1 0 0 0,0-1 1 0 0,0 0-1 0 0,0 1 0 0 0,0-1 0 0 0,-1 1 1 0 0,1-1-1 0 0,1 1 0 0 0,-1 0-164 0 0,6 5-175 0 0,-2-5-3960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11:04:24.440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0 0 13819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1-22T11:04:24.441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111 17 8186 0 0,'0'0'885'0'0,"-5"-3"1561"0"0,2 1-1727 0 0,-1 0-1 0 0,1 0 1 0 0,0 1-1 0 0,-7-3 1 0 0,9 4-668 0 0,-1-1 0 0 0,0 1 0 0 0,1-1 0 0 0,-1 1 0 0 0,1 0 0 0 0,-1 0 1 0 0,0 0-1 0 0,0 0 0 0 0,1 0 0 0 0,-1 1 0 0 0,0-1 0 0 0,-2 1 0 0 0,3 0-65 0 0,0-1 1 0 0,0 1-1 0 0,0 0 0 0 0,-1 0 0 0 0,1-1 1 0 0,0 1-1 0 0,0 0 0 0 0,0 0 0 0 0,-1 2 1 0 0,-7 12-94 0 0,5-9 51 0 0,-2 3 20 0 0,0 0 0 0 0,2 0 1 0 0,-1 1-1 0 0,-4 12 0 0 0,8-19 71 0 0,0 0 0 0 0,1 0 0 0 0,-1 0 0 0 0,1 1 0 0 0,0-1 0 0 0,0 0 0 0 0,0 0 0 0 0,0 1 0 0 0,0-1 0 0 0,1 0 1 0 0,-1 0-1 0 0,2 4 0 0 0,-1-5-3 0 0,-1 0 1 0 0,1 0 0 0 0,0 0 0 0 0,0 0 0 0 0,0-1 0 0 0,0 1-1 0 0,0-1 1 0 0,1 1 0 0 0,-1 0 0 0 0,0-1 0 0 0,1 0 0 0 0,-1 1-1 0 0,1-1 1 0 0,-1 0 0 0 0,0 0 0 0 0,1 0 0 0 0,0 0 0 0 0,0 0-1 0 0,-1 0 1 0 0,1 0 0 0 0,2 0 0 0 0,3 1 200 0 0,0-1 1 0 0,1 0-1 0 0,-1 0 0 0 0,0-1 1 0 0,0 0-1 0 0,1 0 1 0 0,-1-1-1 0 0,0 0 0 0 0,0 0 1 0 0,1 0-1 0 0,-1-1 0 0 0,0 0 1 0 0,-1-1-1 0 0,11-4 1 0 0,-16 6-443 0 0,0 0 0 0 0,1 0 1 0 0,0 0-1 0 0,-1 0 0 0 0,1 0 1 0 0,-1 0-1 0 0,0 0 0 0 0,1-1 1 0 0,-1 1-1 0 0,0-1 0 0 0,0 1 1 0 0,0-1-1 0 0,0 1 0 0 0,1-3 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B35CF2-B07B-41AE-B8AB-29A320BD5A8E}" type="datetimeFigureOut">
              <a:rPr lang="ru-RU" smtClean="0"/>
              <a:pPr/>
              <a:t>26.05.2025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F0AE9-A132-44CF-8195-F3D8E118CF9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661F165E-85EB-44ED-B829-091C6957AC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8857"/>
          </a:xfrm>
          <a:prstGeom prst="rect">
            <a:avLst/>
          </a:prstGeom>
        </p:spPr>
      </p:pic>
      <p:sp>
        <p:nvSpPr>
          <p:cNvPr id="22" name="Дата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D93377-1E87-4680-AE4A-1F5E34B515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2"/>
          </p:nvPr>
        </p:nvSpPr>
        <p:spPr>
          <a:xfrm>
            <a:off x="2987824" y="4731990"/>
            <a:ext cx="2895600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1510"/>
            <a:ext cx="45593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3377-1E87-4680-AE4A-1F5E34B5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3377-1E87-4680-AE4A-1F5E34B5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3377-1E87-4680-AE4A-1F5E34B5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3377-1E87-4680-AE4A-1F5E34B5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3377-1E87-4680-AE4A-1F5E34B5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3377-1E87-4680-AE4A-1F5E34B5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3377-1E87-4680-AE4A-1F5E34B5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3377-1E87-4680-AE4A-1F5E34B5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3377-1E87-4680-AE4A-1F5E34B5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D93377-1E87-4680-AE4A-1F5E34B5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>
                <a:alpha val="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D93377-1E87-4680-AE4A-1F5E34B515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1.em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0.png"/><Relationship Id="rId4" Type="http://schemas.openxmlformats.org/officeDocument/2006/relationships/image" Target="../media/image29.emf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.xml"/><Relationship Id="rId3" Type="http://schemas.openxmlformats.org/officeDocument/2006/relationships/image" Target="../media/image62.png"/><Relationship Id="rId12" Type="http://schemas.openxmlformats.org/officeDocument/2006/relationships/customXml" Target="../ink/ink4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390.png"/><Relationship Id="rId5" Type="http://schemas.openxmlformats.org/officeDocument/2006/relationships/image" Target="../media/image370.png"/><Relationship Id="rId15" Type="http://schemas.openxmlformats.org/officeDocument/2006/relationships/image" Target="../media/image63.png"/><Relationship Id="rId10" Type="http://schemas.openxmlformats.org/officeDocument/2006/relationships/customXml" Target="../ink/ink3.xml"/><Relationship Id="rId4" Type="http://schemas.openxmlformats.org/officeDocument/2006/relationships/customXml" Target="../ink/ink1.xml"/><Relationship Id="rId9" Type="http://schemas.openxmlformats.org/officeDocument/2006/relationships/image" Target="../media/image380.png"/><Relationship Id="rId14" Type="http://schemas.openxmlformats.org/officeDocument/2006/relationships/image" Target="../media/image40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" Type="http://schemas.openxmlformats.org/officeDocument/2006/relationships/image" Target="../media/image9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D93377-1E87-4680-AE4A-1F5E34B51568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2987824" y="4731990"/>
            <a:ext cx="3312368" cy="273844"/>
          </a:xfrm>
        </p:spPr>
        <p:txBody>
          <a:bodyPr/>
          <a:lstStyle/>
          <a:p>
            <a:r>
              <a:rPr lang="en-US" dirty="0"/>
              <a:t>ISINN-31, Dongguan China, May 26-30, 2025</a:t>
            </a:r>
            <a:endParaRPr lang="ru-RU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197514" y="681540"/>
            <a:ext cx="8802978" cy="189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300" b="1" dirty="0">
                <a:solidFill>
                  <a:srgbClr val="FF0000"/>
                </a:solidFill>
                <a:latin typeface="+mj-lt"/>
                <a:ea typeface="+mj-ea"/>
                <a:cs typeface="Arial" pitchFamily="34" charset="0"/>
              </a:rPr>
              <a:t>Review of Recent Activities on the Tagged Neutron Method at FLNP JINR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:a16="http://schemas.microsoft.com/office/drawing/2014/main" id="{E954E059-04DB-824F-B002-E2E5DF1A5ABB}"/>
              </a:ext>
            </a:extLst>
          </p:cNvPr>
          <p:cNvSpPr txBox="1">
            <a:spLocks/>
          </p:cNvSpPr>
          <p:nvPr/>
        </p:nvSpPr>
        <p:spPr>
          <a:xfrm>
            <a:off x="1385646" y="2733768"/>
            <a:ext cx="6264696" cy="1422158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Clr>
                <a:srgbClr val="87CCF3"/>
              </a:buClr>
              <a:buSzPct val="95000"/>
              <a:buFontTx/>
              <a:buNone/>
              <a:defRPr kumimoji="0" lang="en-US" sz="3600" b="1" kern="1200" dirty="0">
                <a:solidFill>
                  <a:srgbClr val="223E7E"/>
                </a:solidFill>
                <a:latin typeface="+mn-lt"/>
                <a:ea typeface="+mn-ea"/>
                <a:cs typeface="+mn-cs"/>
              </a:defRPr>
            </a:lvl1pPr>
            <a:lvl2pPr marL="0" indent="0" algn="ctr" rtl="0" eaLnBrk="1" latinLnBrk="0" hangingPunct="1">
              <a:spcBef>
                <a:spcPct val="20000"/>
              </a:spcBef>
              <a:buClr>
                <a:srgbClr val="87CCF3"/>
              </a:buClr>
              <a:buSzPct val="85000"/>
              <a:buFontTx/>
              <a:buNone/>
              <a:defRPr kumimoji="0" lang="en-US" sz="2500" b="1" kern="1200" dirty="0">
                <a:solidFill>
                  <a:srgbClr val="223E7E"/>
                </a:solidFill>
                <a:latin typeface="+mn-lt"/>
                <a:ea typeface="+mn-ea"/>
                <a:cs typeface="+mn-cs"/>
              </a:defRPr>
            </a:lvl2pPr>
            <a:lvl3pPr marL="0" indent="0" algn="l" rtl="0" eaLnBrk="1" latinLnBrk="0" hangingPunct="1">
              <a:spcBef>
                <a:spcPct val="20000"/>
              </a:spcBef>
              <a:buClr>
                <a:srgbClr val="87CCF3"/>
              </a:buClr>
              <a:buSzPct val="70000"/>
              <a:buFontTx/>
              <a:buNone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rgbClr val="87CCF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rgbClr val="87CCF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3000" dirty="0">
                <a:effectLst>
                  <a:outerShdw blurRad="38100" dist="25400" dir="5400000" algn="tl" rotWithShape="0">
                    <a:srgbClr val="AA6C5F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Yuri Kopatch</a:t>
            </a:r>
          </a:p>
          <a:p>
            <a:pPr fontAlgn="auto">
              <a:spcAft>
                <a:spcPts val="0"/>
              </a:spcAft>
            </a:pPr>
            <a:endParaRPr lang="en-US" sz="1900" dirty="0"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US" sz="1900" dirty="0">
                <a:latin typeface="Arial" pitchFamily="34" charset="0"/>
                <a:cs typeface="Arial" pitchFamily="34" charset="0"/>
              </a:rPr>
              <a:t>for the TANGRA collaboration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F07DB-EC9C-28C3-CF08-3EB3B6BCE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28ECBB-4036-D38D-89C1-0F1F886C7C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9E086-1B89-C539-9AE6-A2C6D2A9A7E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7977AC67-813B-BF70-1DD2-459C1B1DB5C7}"/>
              </a:ext>
            </a:extLst>
          </p:cNvPr>
          <p:cNvSpPr/>
          <p:nvPr/>
        </p:nvSpPr>
        <p:spPr>
          <a:xfrm>
            <a:off x="539552" y="411510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Project</a:t>
            </a:r>
            <a:r>
              <a:rPr lang="ru-RU" sz="20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TANGRA @ JINR: </a:t>
            </a:r>
            <a:r>
              <a:rPr lang="en-US" sz="2000" b="1" u="sng" kern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</a:t>
            </a:r>
            <a:r>
              <a:rPr lang="en-US" sz="2000" b="1" kern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gged</a:t>
            </a:r>
            <a:r>
              <a:rPr lang="en-US" sz="20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en-US" sz="20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eutrons and </a:t>
            </a:r>
            <a:r>
              <a:rPr lang="en-US" sz="2000" b="1" u="sng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ru-RU" sz="20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r>
              <a:rPr lang="en-US" sz="2000" b="1" kern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mma</a:t>
            </a:r>
            <a:r>
              <a:rPr lang="en-US" sz="20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u="sng" kern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000" b="1" kern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ys</a:t>
            </a:r>
            <a:r>
              <a:rPr lang="en-US" sz="20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7F207BA-1AB3-8B99-B3BE-DEEB1789A170}"/>
              </a:ext>
            </a:extLst>
          </p:cNvPr>
          <p:cNvSpPr/>
          <p:nvPr/>
        </p:nvSpPr>
        <p:spPr>
          <a:xfrm>
            <a:off x="539552" y="843558"/>
            <a:ext cx="77048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</a:rPr>
              <a:t>Development of the tagged neutron method for determining the elemental structure of matter and nuclear reactions research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6C99BE-7165-924C-49ED-F174ABB94B98}"/>
              </a:ext>
            </a:extLst>
          </p:cNvPr>
          <p:cNvSpPr/>
          <p:nvPr/>
        </p:nvSpPr>
        <p:spPr>
          <a:xfrm>
            <a:off x="755576" y="1851670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ja-JP" sz="1600" b="1" i="1" u="sng" dirty="0">
                <a:latin typeface="Arial" pitchFamily="34" charset="0"/>
                <a:ea typeface="MS Mincho" pitchFamily="49" charset="-128"/>
                <a:cs typeface="Arial" pitchFamily="34" charset="0"/>
              </a:rPr>
              <a:t>Main participants:</a:t>
            </a:r>
            <a:endParaRPr lang="ru-RU" altLang="ja-JP" sz="1600" b="1" i="1" u="sng" dirty="0">
              <a:latin typeface="Arial" pitchFamily="34" charset="0"/>
              <a:ea typeface="MS Mincho" pitchFamily="49" charset="-128"/>
              <a:cs typeface="Arial" pitchFamily="34" charset="0"/>
            </a:endParaRPr>
          </a:p>
          <a:p>
            <a:pPr algn="ctr"/>
            <a:endParaRPr lang="ru-RU" altLang="ja-JP" sz="1600" b="1" dirty="0"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altLang="ja-JP" sz="1600" b="1" i="1" dirty="0">
                <a:latin typeface="Arial" pitchFamily="34" charset="0"/>
                <a:cs typeface="Arial" pitchFamily="34" charset="0"/>
              </a:rPr>
              <a:t> JINR</a:t>
            </a:r>
            <a:r>
              <a:rPr lang="ru-RU" altLang="ja-JP" sz="1600" b="1" i="1" dirty="0">
                <a:latin typeface="Arial" pitchFamily="34" charset="0"/>
                <a:cs typeface="Arial" pitchFamily="34" charset="0"/>
              </a:rPr>
              <a:t> (</a:t>
            </a:r>
            <a:r>
              <a:rPr lang="en-US" altLang="ja-JP" sz="1600" b="1" i="1" dirty="0">
                <a:latin typeface="Arial" pitchFamily="34" charset="0"/>
                <a:cs typeface="Arial" pitchFamily="34" charset="0"/>
              </a:rPr>
              <a:t>FLNP</a:t>
            </a:r>
            <a:r>
              <a:rPr lang="ru-RU" altLang="ja-JP" sz="16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ja-JP" sz="1600" b="1" i="1" dirty="0">
                <a:latin typeface="Arial" pitchFamily="34" charset="0"/>
                <a:cs typeface="Arial" pitchFamily="34" charset="0"/>
              </a:rPr>
              <a:t>VBLHEP</a:t>
            </a:r>
            <a:r>
              <a:rPr lang="ru-RU" altLang="ja-JP" sz="16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ja-JP" sz="1600" b="1" i="1" dirty="0">
                <a:latin typeface="Arial" pitchFamily="34" charset="0"/>
                <a:cs typeface="Arial" pitchFamily="34" charset="0"/>
              </a:rPr>
              <a:t>DLNP</a:t>
            </a:r>
            <a:r>
              <a:rPr lang="ru-RU" altLang="ja-JP" sz="1600" b="1" i="1" dirty="0">
                <a:latin typeface="Arial" pitchFamily="34" charset="0"/>
                <a:cs typeface="Arial" pitchFamily="34" charset="0"/>
              </a:rPr>
              <a:t>, </a:t>
            </a:r>
            <a:r>
              <a:rPr lang="en-US" altLang="ja-JP" sz="1600" b="1" i="1" dirty="0">
                <a:latin typeface="Arial" pitchFamily="34" charset="0"/>
                <a:cs typeface="Arial" pitchFamily="34" charset="0"/>
              </a:rPr>
              <a:t>LRB</a:t>
            </a:r>
            <a:r>
              <a:rPr lang="ru-RU" altLang="ja-JP" sz="1600" b="1" i="1" dirty="0">
                <a:latin typeface="Arial" pitchFamily="34" charset="0"/>
                <a:cs typeface="Arial" pitchFamily="34" charset="0"/>
              </a:rPr>
              <a:t>), </a:t>
            </a:r>
            <a:r>
              <a:rPr lang="en-US" altLang="ja-JP" sz="1600" b="1" i="1" dirty="0" err="1">
                <a:latin typeface="Arial" pitchFamily="34" charset="0"/>
                <a:cs typeface="Arial" pitchFamily="34" charset="0"/>
              </a:rPr>
              <a:t>Dubna</a:t>
            </a:r>
            <a:r>
              <a:rPr lang="en-US" altLang="ja-JP" sz="1600" b="1" i="1" dirty="0">
                <a:latin typeface="Arial" pitchFamily="34" charset="0"/>
                <a:cs typeface="Arial" pitchFamily="34" charset="0"/>
              </a:rPr>
              <a:t>, Russia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ja-JP" sz="1600" b="1" i="1" dirty="0">
                <a:latin typeface="Arial" pitchFamily="34" charset="0"/>
                <a:cs typeface="Arial" pitchFamily="34" charset="0"/>
              </a:rPr>
              <a:t>N.L. Dukhov All-Russian Automation Research Institute, Moscow, Russia.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ja-JP" sz="1600" b="1" i="1" dirty="0">
                <a:latin typeface="Arial" pitchFamily="34" charset="0"/>
                <a:cs typeface="Arial" pitchFamily="34" charset="0"/>
              </a:rPr>
              <a:t>Lomonosov Moscow State University, Moscow, Russia.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1600" b="1" i="1" dirty="0">
                <a:latin typeface="Arial" pitchFamily="34" charset="0"/>
                <a:cs typeface="Arial" pitchFamily="34" charset="0"/>
              </a:rPr>
              <a:t> INRNE</a:t>
            </a:r>
            <a:r>
              <a:rPr lang="vi-VN" altLang="ja-JP" sz="1600" b="1" i="1" dirty="0">
                <a:latin typeface="Arial" pitchFamily="34" charset="0"/>
                <a:cs typeface="Arial" pitchFamily="34" charset="0"/>
              </a:rPr>
              <a:t>, Bulgarian Academy of Sciences, Sofia, Bulgaria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1600" b="1" i="1" dirty="0">
                <a:latin typeface="Arial" pitchFamily="34" charset="0"/>
                <a:cs typeface="Arial" pitchFamily="34" charset="0"/>
              </a:rPr>
              <a:t> </a:t>
            </a:r>
            <a:r>
              <a:rPr lang="vi-VN" altLang="ja-JP" sz="1600" b="1" i="1" dirty="0">
                <a:latin typeface="Arial" pitchFamily="34" charset="0"/>
                <a:cs typeface="Arial" pitchFamily="34" charset="0"/>
              </a:rPr>
              <a:t>Institute Ruđer Bošković, Zagreb, Croatia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1600" b="1" i="1" dirty="0">
                <a:latin typeface="Arial" pitchFamily="34" charset="0"/>
                <a:cs typeface="Arial" pitchFamily="34" charset="0"/>
              </a:rPr>
              <a:t> BHU Varanasi, India</a:t>
            </a:r>
          </a:p>
          <a:p>
            <a:pPr>
              <a:buFont typeface="Arial" pitchFamily="34" charset="0"/>
              <a:buChar char="•"/>
            </a:pPr>
            <a:r>
              <a:rPr lang="en-US" altLang="ja-JP" sz="1600" b="1" i="1" dirty="0">
                <a:latin typeface="Arial" pitchFamily="34" charset="0"/>
                <a:cs typeface="Arial" pitchFamily="34" charset="0"/>
              </a:rPr>
              <a:t> LLC DIAMANT, </a:t>
            </a:r>
            <a:r>
              <a:rPr lang="en-US" altLang="ja-JP" sz="1600" b="1" i="1" dirty="0" err="1">
                <a:latin typeface="Arial" pitchFamily="34" charset="0"/>
                <a:cs typeface="Arial" pitchFamily="34" charset="0"/>
              </a:rPr>
              <a:t>Dubna</a:t>
            </a:r>
            <a:r>
              <a:rPr lang="en-US" altLang="ja-JP" sz="1600" b="1" i="1" dirty="0">
                <a:latin typeface="Arial" pitchFamily="34" charset="0"/>
                <a:cs typeface="Arial" pitchFamily="34" charset="0"/>
              </a:rPr>
              <a:t>, Russia</a:t>
            </a:r>
          </a:p>
        </p:txBody>
      </p:sp>
    </p:spTree>
    <p:extLst>
      <p:ext uri="{BB962C8B-B14F-4D97-AF65-F5344CB8AC3E}">
        <p14:creationId xmlns:p14="http://schemas.microsoft.com/office/powerpoint/2010/main" val="1110150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D19B0-17C6-5A28-545A-ADC0EC795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C2C4361-5BE1-8DCA-95AB-C9229E216A83}"/>
              </a:ext>
            </a:extLst>
          </p:cNvPr>
          <p:cNvSpPr/>
          <p:nvPr/>
        </p:nvSpPr>
        <p:spPr>
          <a:xfrm>
            <a:off x="4211960" y="915566"/>
            <a:ext cx="4779640" cy="3744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2F3AC6F-1CE9-72B0-5D6D-BA203AB265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35280" y="2597097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51ABEE-B032-6FDC-CEE8-8E153519A24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647519F-35E8-B5F3-A7B8-13095BE0ECEE}"/>
              </a:ext>
            </a:extLst>
          </p:cNvPr>
          <p:cNvSpPr/>
          <p:nvPr/>
        </p:nvSpPr>
        <p:spPr>
          <a:xfrm>
            <a:off x="539552" y="411510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Multi-detector gamma-ray spectrometry system “</a:t>
            </a:r>
            <a:r>
              <a:rPr lang="en-US" sz="2000" b="1" kern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Romashka</a:t>
            </a:r>
            <a:r>
              <a:rPr lang="en-US" sz="20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</a:t>
            </a:r>
          </a:p>
        </p:txBody>
      </p:sp>
      <p:pic>
        <p:nvPicPr>
          <p:cNvPr id="16" name="Рисунок 15" descr="C:\Users\Нуртас\Desktop\ромашка.jpg">
            <a:extLst>
              <a:ext uri="{FF2B5EF4-FFF2-40B4-BE49-F238E27FC236}">
                <a16:creationId xmlns:a16="http://schemas.microsoft.com/office/drawing/2014/main" id="{32766A3F-DA94-4110-C3AD-DFAD7790FCB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24" y="1093089"/>
            <a:ext cx="3335776" cy="351441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08EE0B95-FA0D-7BBB-5C27-D1C3CEFCCADF}"/>
              </a:ext>
            </a:extLst>
          </p:cNvPr>
          <p:cNvGrpSpPr/>
          <p:nvPr/>
        </p:nvGrpSpPr>
        <p:grpSpPr>
          <a:xfrm>
            <a:off x="4283968" y="792818"/>
            <a:ext cx="2263952" cy="3790166"/>
            <a:chOff x="4176023" y="792380"/>
            <a:chExt cx="2263952" cy="3790166"/>
          </a:xfrm>
        </p:grpSpPr>
        <p:graphicFrame>
          <p:nvGraphicFramePr>
            <p:cNvPr id="15" name="Объект 14">
              <a:extLst>
                <a:ext uri="{FF2B5EF4-FFF2-40B4-BE49-F238E27FC236}">
                  <a16:creationId xmlns:a16="http://schemas.microsoft.com/office/drawing/2014/main" id="{E7E9D351-ABF3-E873-EF69-8A8F8C4B8D01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50138723"/>
                </p:ext>
              </p:extLst>
            </p:nvPr>
          </p:nvGraphicFramePr>
          <p:xfrm>
            <a:off x="4176023" y="792380"/>
            <a:ext cx="2263952" cy="2016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 6.0" r:id="rId3" imgW="7227360" imgH="6327360" progId="CorelDRAW.Graphic.6">
                    <p:embed/>
                  </p:oleObj>
                </mc:Choice>
                <mc:Fallback>
                  <p:oleObj name="CorelDRAW 6.0" r:id="rId3" imgW="7227360" imgH="6327360" progId="CorelDRAW.Graphic.6">
                    <p:embed/>
                    <p:pic>
                      <p:nvPicPr>
                        <p:cNvPr id="5" name="Объект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76023" y="792380"/>
                          <a:ext cx="2263952" cy="20163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3F352033-7BF6-62E9-E136-A117BC6BE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8753" y="2491000"/>
              <a:ext cx="1704363" cy="2091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DA8092B4-AC47-CC1A-6DB8-801044B522A0}"/>
              </a:ext>
            </a:extLst>
          </p:cNvPr>
          <p:cNvGrpSpPr/>
          <p:nvPr/>
        </p:nvGrpSpPr>
        <p:grpSpPr>
          <a:xfrm>
            <a:off x="6448425" y="1433416"/>
            <a:ext cx="2543175" cy="2978766"/>
            <a:chOff x="6516688" y="1554163"/>
            <a:chExt cx="2543175" cy="2978766"/>
          </a:xfrm>
        </p:grpSpPr>
        <p:graphicFrame>
          <p:nvGraphicFramePr>
            <p:cNvPr id="26" name="Объект 25">
              <a:extLst>
                <a:ext uri="{FF2B5EF4-FFF2-40B4-BE49-F238E27FC236}">
                  <a16:creationId xmlns:a16="http://schemas.microsoft.com/office/drawing/2014/main" id="{77161F95-97A2-76F1-3648-76387A5FF0F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2231286"/>
                </p:ext>
              </p:extLst>
            </p:nvPr>
          </p:nvGraphicFramePr>
          <p:xfrm>
            <a:off x="6516688" y="1554163"/>
            <a:ext cx="2543175" cy="22240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CorelDRAW 6.0" r:id="rId6" imgW="7648956" imgH="7142886" progId="CorelDRAW.Graphic.6">
                    <p:embed/>
                  </p:oleObj>
                </mc:Choice>
                <mc:Fallback>
                  <p:oleObj name="CorelDRAW 6.0" r:id="rId6" imgW="7648956" imgH="7142886" progId="CorelDRAW.Graphic.6">
                    <p:embed/>
                    <p:pic>
                      <p:nvPicPr>
                        <p:cNvPr id="3" name="Объект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16688" y="1554163"/>
                          <a:ext cx="2543175" cy="22240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85AF0DE7-0D16-D38A-E4BD-92982CC235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82" b="100000" l="0" r="100000">
                          <a14:foregroundMark x1="10690" y1="56080" x2="84187" y2="55898"/>
                          <a14:foregroundMark x1="10245" y1="56080" x2="10245" y2="59891"/>
                          <a14:foregroundMark x1="10245" y1="59710" x2="83742" y2="59528"/>
                          <a14:foregroundMark x1="84855" y1="55717" x2="84855" y2="60073"/>
                          <a14:foregroundMark x1="34521" y1="72595" x2="60579" y2="72051"/>
                          <a14:foregroundMark x1="61470" y1="72777" x2="61247" y2="78403"/>
                          <a14:foregroundMark x1="61024" y1="78947" x2="33630" y2="78947"/>
                          <a14:foregroundMark x1="33408" y1="73321" x2="33853" y2="78221"/>
                          <a14:foregroundMark x1="34298" y1="75862" x2="60579" y2="74229"/>
                          <a14:foregroundMark x1="1782" y1="92196" x2="92650" y2="92015"/>
                          <a14:foregroundMark x1="1559" y1="95826" x2="92873" y2="95281"/>
                          <a14:foregroundMark x1="89310" y1="96370" x2="89310" y2="97278"/>
                          <a14:foregroundMark x1="85746" y1="97822" x2="92650" y2="97822"/>
                          <a14:foregroundMark x1="56570" y1="97822" x2="97327" y2="97278"/>
                          <a14:foregroundMark x1="98441" y1="31034" x2="98664" y2="97641"/>
                          <a14:foregroundMark x1="94209" y1="55354" x2="94209" y2="55354"/>
                          <a14:foregroundMark x1="93318" y1="60436" x2="93318" y2="60436"/>
                          <a14:foregroundMark x1="93318" y1="66425" x2="93318" y2="66425"/>
                          <a14:foregroundMark x1="92205" y1="71325" x2="92205" y2="71325"/>
                          <a14:foregroundMark x1="37194" y1="58984" x2="37194" y2="91652"/>
                          <a14:foregroundMark x1="40980" y1="59347" x2="41203" y2="95281"/>
                          <a14:foregroundMark x1="54120" y1="53721" x2="54566" y2="95281"/>
                          <a14:foregroundMark x1="57461" y1="52995" x2="58129" y2="96370"/>
                          <a14:foregroundMark x1="76169" y1="58439" x2="76615" y2="95826"/>
                          <a14:foregroundMark x1="80401" y1="56624" x2="80846" y2="95281"/>
                          <a14:foregroundMark x1="58575" y1="53358" x2="58352" y2="94918"/>
                          <a14:backgroundMark x1="12027" y1="46279" x2="87082" y2="13975"/>
                          <a14:backgroundMark x1="30067" y1="19964" x2="65479" y2="53176"/>
                          <a14:backgroundMark x1="47216" y1="41561" x2="47884" y2="54809"/>
                          <a14:backgroundMark x1="48552" y1="60799" x2="48552" y2="60799"/>
                          <a14:backgroundMark x1="44989" y1="60617" x2="44989" y2="60617"/>
                          <a14:backgroundMark x1="43653" y1="55535" x2="44321" y2="51361"/>
                          <a14:backgroundMark x1="30067" y1="54446" x2="42094" y2="38475"/>
                          <a14:backgroundMark x1="55679" y1="31942" x2="91759" y2="30672"/>
                          <a14:backgroundMark x1="60579" y1="31579" x2="81960" y2="38113"/>
                          <a14:backgroundMark x1="55679" y1="36116" x2="81737" y2="45735"/>
                          <a14:backgroundMark x1="60134" y1="52087" x2="61247" y2="52632"/>
                          <a14:backgroundMark x1="70379" y1="54265" x2="59020" y2="54446"/>
                          <a14:backgroundMark x1="51448" y1="51724" x2="51448" y2="54446"/>
                          <a14:backgroundMark x1="38307" y1="50454" x2="31849" y2="54628"/>
                          <a14:backgroundMark x1="24499" y1="55172" x2="37194" y2="55354"/>
                          <a14:backgroundMark x1="52116" y1="55717" x2="51670" y2="52995"/>
                          <a14:backgroundMark x1="44098" y1="71325" x2="52561" y2="61343"/>
                          <a14:backgroundMark x1="69933" y1="62613" x2="70379" y2="88929"/>
                          <a14:backgroundMark x1="59911" y1="61525" x2="67706" y2="60799"/>
                          <a14:backgroundMark x1="59465" y1="61162" x2="61470" y2="61525"/>
                          <a14:backgroundMark x1="59688" y1="88929" x2="59688" y2="903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4926" y="2291645"/>
              <a:ext cx="1826383" cy="2241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16355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34F23-F2E2-0824-0171-B5A622A68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0B202C-B613-314E-D646-39AEA6ECD9B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5EEB1D2-C710-542C-7D18-4583C5AE3AD5}"/>
              </a:ext>
            </a:extLst>
          </p:cNvPr>
          <p:cNvSpPr/>
          <p:nvPr/>
        </p:nvSpPr>
        <p:spPr>
          <a:xfrm>
            <a:off x="539552" y="411510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Using gamma-ray detector system “</a:t>
            </a:r>
            <a:r>
              <a:rPr lang="en-US" sz="2000" b="1" kern="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Romashka</a:t>
            </a:r>
            <a:r>
              <a:rPr lang="en-US" sz="20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 with TNM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65417D1B-2811-D238-752A-155E676E66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84" b="7762"/>
          <a:stretch/>
        </p:blipFill>
        <p:spPr bwMode="auto">
          <a:xfrm>
            <a:off x="701650" y="812126"/>
            <a:ext cx="3006254" cy="1868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555D0A-081E-A268-D244-4BCDC61EF4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18045"/>
          <a:stretch/>
        </p:blipFill>
        <p:spPr bwMode="auto">
          <a:xfrm>
            <a:off x="701649" y="2741451"/>
            <a:ext cx="3006255" cy="1898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E6239928-0BF9-65B5-F42A-1DB0B1016537}"/>
              </a:ext>
            </a:extLst>
          </p:cNvPr>
          <p:cNvGrpSpPr/>
          <p:nvPr/>
        </p:nvGrpSpPr>
        <p:grpSpPr>
          <a:xfrm>
            <a:off x="3995936" y="1051270"/>
            <a:ext cx="4717601" cy="3162593"/>
            <a:chOff x="634193" y="2119398"/>
            <a:chExt cx="5010277" cy="3470035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755A1AA5-92DC-9D34-E225-6228D1112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4193" y="2119398"/>
              <a:ext cx="2542239" cy="3470035"/>
            </a:xfrm>
            <a:prstGeom prst="rect">
              <a:avLst/>
            </a:prstGeom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BBECE41F-5CDA-612C-76AD-978E83673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76432" y="2119398"/>
              <a:ext cx="2468038" cy="3470035"/>
            </a:xfrm>
            <a:prstGeom prst="rect">
              <a:avLst/>
            </a:prstGeom>
          </p:spPr>
        </p:pic>
      </p:grpSp>
      <p:sp>
        <p:nvSpPr>
          <p:cNvPr id="10" name="Номер слайда 9">
            <a:extLst>
              <a:ext uri="{FF2B5EF4-FFF2-40B4-BE49-F238E27FC236}">
                <a16:creationId xmlns:a16="http://schemas.microsoft.com/office/drawing/2014/main" id="{378231A7-420B-2A69-7524-12A831A122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D93377-1E87-4680-AE4A-1F5E34B5156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3135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1563930" y="351734"/>
            <a:ext cx="61455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Various configurations of gamma-ray detectors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8923D610-49C6-6693-8C92-8C8B6DFE08D7}"/>
              </a:ext>
            </a:extLst>
          </p:cNvPr>
          <p:cNvGrpSpPr/>
          <p:nvPr/>
        </p:nvGrpSpPr>
        <p:grpSpPr>
          <a:xfrm>
            <a:off x="919088" y="997949"/>
            <a:ext cx="7305824" cy="3520512"/>
            <a:chOff x="940939" y="811494"/>
            <a:chExt cx="7305824" cy="3520512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940939" y="811494"/>
              <a:ext cx="7209017" cy="2683394"/>
              <a:chOff x="315310" y="987572"/>
              <a:chExt cx="8577172" cy="3465026"/>
            </a:xfrm>
          </p:grpSpPr>
          <p:pic>
            <p:nvPicPr>
              <p:cNvPr id="37" name="Рисунок 36" descr="Z:\home\dimitar\RAID\dgrozdanov\My_Phd\Disser\Pictures\G4RomashaRomashka.png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310" y="1011058"/>
                <a:ext cx="5801712" cy="248888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8" name="Рисунок 37" descr="Z:\home\dimitar\RAID\dgrozdanov\My_Phd\Disser\Pictures\HPGe_simulation.png"/>
              <p:cNvPicPr/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450" t="7378" r="18509"/>
              <a:stretch/>
            </p:blipFill>
            <p:spPr bwMode="auto">
              <a:xfrm>
                <a:off x="6084170" y="987572"/>
                <a:ext cx="2808312" cy="2520280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9" name="TextBox 38"/>
              <p:cNvSpPr txBox="1"/>
              <p:nvPr/>
            </p:nvSpPr>
            <p:spPr>
              <a:xfrm>
                <a:off x="8540773" y="1019502"/>
                <a:ext cx="340159" cy="307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i="1" dirty="0"/>
                  <a:t>в)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915028" y="4056006"/>
                <a:ext cx="10567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0000CC"/>
                    </a:solidFill>
                  </a:rPr>
                  <a:t>Shielding</a:t>
                </a:r>
                <a:endParaRPr lang="ru-RU" b="1" dirty="0">
                  <a:solidFill>
                    <a:srgbClr val="0000CC"/>
                  </a:solidFill>
                </a:endParaRPr>
              </a:p>
            </p:txBody>
          </p:sp>
          <p:cxnSp>
            <p:nvCxnSpPr>
              <p:cNvPr id="41" name="Прямая со стрелкой 40"/>
              <p:cNvCxnSpPr/>
              <p:nvPr/>
            </p:nvCxnSpPr>
            <p:spPr bwMode="auto">
              <a:xfrm flipV="1">
                <a:off x="1587063" y="2659116"/>
                <a:ext cx="851338" cy="1376854"/>
              </a:xfrm>
              <a:prstGeom prst="straightConnector1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2" name="Прямая со стрелкой 41"/>
              <p:cNvCxnSpPr/>
              <p:nvPr/>
            </p:nvCxnSpPr>
            <p:spPr bwMode="auto">
              <a:xfrm flipV="1">
                <a:off x="1718442" y="1824418"/>
                <a:ext cx="4508371" cy="2216808"/>
              </a:xfrm>
              <a:prstGeom prst="straightConnector1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0000CC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3" name="TextBox 42"/>
              <p:cNvSpPr txBox="1"/>
              <p:nvPr/>
            </p:nvSpPr>
            <p:spPr>
              <a:xfrm>
                <a:off x="3665146" y="4083266"/>
                <a:ext cx="11049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Detectors</a:t>
                </a:r>
                <a:endParaRPr lang="ru-RU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4" name="Прямая со стрелкой 43"/>
              <p:cNvCxnSpPr/>
              <p:nvPr/>
            </p:nvCxnSpPr>
            <p:spPr bwMode="auto">
              <a:xfrm flipH="1" flipV="1">
                <a:off x="1492469" y="3457902"/>
                <a:ext cx="2385847" cy="599090"/>
              </a:xfrm>
              <a:prstGeom prst="straightConnector1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5" name="Прямая со стрелкой 44"/>
              <p:cNvCxnSpPr/>
              <p:nvPr/>
            </p:nvCxnSpPr>
            <p:spPr bwMode="auto">
              <a:xfrm flipV="1">
                <a:off x="4172608" y="3300245"/>
                <a:ext cx="462455" cy="672662"/>
              </a:xfrm>
              <a:prstGeom prst="straightConnector1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6" name="Прямая со стрелкой 45"/>
              <p:cNvCxnSpPr/>
              <p:nvPr/>
            </p:nvCxnSpPr>
            <p:spPr bwMode="auto">
              <a:xfrm flipV="1">
                <a:off x="4456387" y="2532991"/>
                <a:ext cx="3079531" cy="1524001"/>
              </a:xfrm>
              <a:prstGeom prst="straightConnector1">
                <a:avLst/>
              </a:prstGeom>
              <a:solidFill>
                <a:schemeClr val="bg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7" name="TextBox 46"/>
              <p:cNvSpPr txBox="1"/>
              <p:nvPr/>
            </p:nvSpPr>
            <p:spPr>
              <a:xfrm>
                <a:off x="6984269" y="4077070"/>
                <a:ext cx="8899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Sample</a:t>
                </a:r>
                <a:endParaRPr lang="ru-RU" b="1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48" name="Прямая со стрелкой 47"/>
              <p:cNvCxnSpPr/>
              <p:nvPr/>
            </p:nvCxnSpPr>
            <p:spPr bwMode="auto">
              <a:xfrm flipH="1" flipV="1">
                <a:off x="1597571" y="2659116"/>
                <a:ext cx="5638726" cy="1381948"/>
              </a:xfrm>
              <a:prstGeom prst="straightConnector1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9" name="Прямая со стрелкой 48"/>
              <p:cNvCxnSpPr/>
              <p:nvPr/>
            </p:nvCxnSpPr>
            <p:spPr bwMode="auto">
              <a:xfrm flipH="1" flipV="1">
                <a:off x="4593022" y="2469931"/>
                <a:ext cx="2751288" cy="1535132"/>
              </a:xfrm>
              <a:prstGeom prst="straightConnector1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0" name="Прямая со стрелкой 49"/>
              <p:cNvCxnSpPr>
                <a:stCxn id="47" idx="0"/>
              </p:cNvCxnSpPr>
              <p:nvPr/>
            </p:nvCxnSpPr>
            <p:spPr bwMode="auto">
              <a:xfrm flipV="1">
                <a:off x="7429267" y="2754247"/>
                <a:ext cx="511030" cy="1322824"/>
              </a:xfrm>
              <a:prstGeom prst="straightConnector1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3" name="Звезда: 7 точек 2">
              <a:extLst>
                <a:ext uri="{FF2B5EF4-FFF2-40B4-BE49-F238E27FC236}">
                  <a16:creationId xmlns:a16="http://schemas.microsoft.com/office/drawing/2014/main" id="{A8D52865-7ACC-8F99-0EE1-3BFE94AE7941}"/>
                </a:ext>
              </a:extLst>
            </p:cNvPr>
            <p:cNvSpPr/>
            <p:nvPr/>
          </p:nvSpPr>
          <p:spPr>
            <a:xfrm>
              <a:off x="4488592" y="1662812"/>
              <a:ext cx="113712" cy="73893"/>
            </a:xfrm>
            <a:prstGeom prst="star7">
              <a:avLst>
                <a:gd name="adj" fmla="val 41917"/>
                <a:gd name="hf" fmla="val 102572"/>
                <a:gd name="vf" fmla="val 10521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Звезда: 7 точек 5">
              <a:extLst>
                <a:ext uri="{FF2B5EF4-FFF2-40B4-BE49-F238E27FC236}">
                  <a16:creationId xmlns:a16="http://schemas.microsoft.com/office/drawing/2014/main" id="{B578F23A-2A60-CAD1-D02A-4475FD645F3C}"/>
                </a:ext>
              </a:extLst>
            </p:cNvPr>
            <p:cNvSpPr/>
            <p:nvPr/>
          </p:nvSpPr>
          <p:spPr>
            <a:xfrm>
              <a:off x="2771800" y="1097420"/>
              <a:ext cx="113712" cy="73893"/>
            </a:xfrm>
            <a:prstGeom prst="star7">
              <a:avLst>
                <a:gd name="adj" fmla="val 41917"/>
                <a:gd name="hf" fmla="val 102572"/>
                <a:gd name="vf" fmla="val 10521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Звезда: 7 точек 6">
              <a:extLst>
                <a:ext uri="{FF2B5EF4-FFF2-40B4-BE49-F238E27FC236}">
                  <a16:creationId xmlns:a16="http://schemas.microsoft.com/office/drawing/2014/main" id="{C1B139E9-31E2-2650-939A-3E54246429D5}"/>
                </a:ext>
              </a:extLst>
            </p:cNvPr>
            <p:cNvSpPr/>
            <p:nvPr/>
          </p:nvSpPr>
          <p:spPr>
            <a:xfrm>
              <a:off x="8027959" y="1190205"/>
              <a:ext cx="113712" cy="73893"/>
            </a:xfrm>
            <a:prstGeom prst="star7">
              <a:avLst>
                <a:gd name="adj" fmla="val 41917"/>
                <a:gd name="hf" fmla="val 102572"/>
                <a:gd name="vf" fmla="val 105210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EA9492F-FB65-2495-7117-E82CEB56D0D5}"/>
                </a:ext>
              </a:extLst>
            </p:cNvPr>
            <p:cNvSpPr txBox="1"/>
            <p:nvPr/>
          </p:nvSpPr>
          <p:spPr>
            <a:xfrm>
              <a:off x="957845" y="3962674"/>
              <a:ext cx="72889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22 </a:t>
              </a:r>
              <a:r>
                <a:rPr lang="en-US" b="1" dirty="0" err="1">
                  <a:solidFill>
                    <a:srgbClr val="002060"/>
                  </a:solidFill>
                </a:rPr>
                <a:t>NaI</a:t>
              </a:r>
              <a:r>
                <a:rPr lang="en-US" b="1" dirty="0">
                  <a:solidFill>
                    <a:srgbClr val="002060"/>
                  </a:solidFill>
                </a:rPr>
                <a:t>(</a:t>
              </a:r>
              <a:r>
                <a:rPr lang="en-US" b="1" dirty="0" err="1">
                  <a:solidFill>
                    <a:srgbClr val="002060"/>
                  </a:solidFill>
                </a:rPr>
                <a:t>Tl</a:t>
              </a:r>
              <a:r>
                <a:rPr lang="en-US" b="1" dirty="0">
                  <a:solidFill>
                    <a:srgbClr val="002060"/>
                  </a:solidFill>
                </a:rPr>
                <a:t>) detectors	18 BGO detectors		1 </a:t>
              </a:r>
              <a:r>
                <a:rPr lang="en-US" b="1" dirty="0" err="1">
                  <a:solidFill>
                    <a:srgbClr val="002060"/>
                  </a:solidFill>
                </a:rPr>
                <a:t>HPGe</a:t>
              </a:r>
              <a:r>
                <a:rPr lang="en-US" b="1" dirty="0">
                  <a:solidFill>
                    <a:srgbClr val="002060"/>
                  </a:solidFill>
                </a:rPr>
                <a:t> detector</a:t>
              </a:r>
              <a:endParaRPr lang="ru-RU" b="1" dirty="0">
                <a:solidFill>
                  <a:srgbClr val="002060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pic>
        <p:nvPicPr>
          <p:cNvPr id="6" name="Рисунок 5" descr="Z:\home\dimitar\RAID\dgrozdanov\My_Phd\Disser\Pictures\52Cr_angel_dist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43558"/>
            <a:ext cx="2880320" cy="345638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39952" y="1419622"/>
            <a:ext cx="1255275" cy="360040"/>
          </a:xfrm>
          <a:prstGeom prst="rect">
            <a:avLst/>
          </a:prstGeom>
          <a:noFill/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176" y="1347614"/>
            <a:ext cx="1728192" cy="510796"/>
          </a:xfrm>
          <a:prstGeom prst="rect">
            <a:avLst/>
          </a:prstGeom>
          <a:noFill/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3923928" y="771550"/>
            <a:ext cx="46805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Angular distributions</a:t>
            </a:r>
            <a:r>
              <a:rPr kumimoji="0" lang="en-US" sz="160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 of </a:t>
            </a:r>
            <a:r>
              <a:rPr kumimoji="0" lang="ru-RU" sz="160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γ-</a:t>
            </a:r>
            <a:r>
              <a:rPr kumimoji="0" lang="en-US" sz="160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rial" pitchFamily="34" charset="0"/>
                <a:cs typeface="Times New Roman" pitchFamily="18" charset="0"/>
              </a:rPr>
              <a:t>rays are the normalized differential cross sections:</a:t>
            </a:r>
            <a:endParaRPr kumimoji="0" lang="ru-RU" sz="240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499992" y="2067694"/>
          <a:ext cx="3384378" cy="2357628"/>
        </p:xfrm>
        <a:graphic>
          <a:graphicData uri="http://schemas.openxmlformats.org/drawingml/2006/table">
            <a:tbl>
              <a:tblPr/>
              <a:tblGrid>
                <a:gridCol w="646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98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65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928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E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  <a:sym typeface="Symbol"/>
                        </a:rPr>
                        <a:t>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(</a:t>
                      </a:r>
                      <a:r>
                        <a:rPr lang="en-US" sz="1050" b="0" kern="1200" dirty="0" err="1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keV</a:t>
                      </a: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)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Ref.</a:t>
                      </a:r>
                      <a:endParaRPr lang="ru-RU" sz="105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a</a:t>
                      </a:r>
                      <a:r>
                        <a:rPr lang="en-US" sz="1050" b="0" kern="1200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2</a:t>
                      </a:r>
                      <a:endParaRPr lang="ru-RU" sz="1050" b="0" kern="1200" baseline="-25000" dirty="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5671185" algn="l"/>
                        </a:tabLst>
                        <a:defRPr/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a</a:t>
                      </a:r>
                      <a:r>
                        <a:rPr lang="en-US" sz="1050" b="0" kern="1200" baseline="-250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4</a:t>
                      </a:r>
                      <a:endParaRPr lang="ru-RU" sz="1050" b="0" kern="1200" baseline="-25000" dirty="0">
                        <a:solidFill>
                          <a:schemeClr val="tx1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933">
                <a:tc row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935.5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en-US" sz="105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Our work</a:t>
                      </a:r>
                      <a:endParaRPr lang="ru-RU" sz="105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0.34 ± 0.02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*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9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Abbodanno1973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0.35 ± 0.09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*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9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Oblozinsky1992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0.27 ± 0.06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*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8933">
                <a:tc row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1333.6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en-US" sz="105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Our work</a:t>
                      </a:r>
                      <a:endParaRPr lang="ru-RU" sz="105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0.23 ± 0.02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*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9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Abbodanno1973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0.41 ± 0.09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*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89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Oblozinsky1992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0.30 ± 0.05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*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8933">
                <a:tc rowSpan="3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1434.1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en-US" sz="105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Our work</a:t>
                      </a:r>
                      <a:endParaRPr lang="ru-RU" sz="105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0.16 ± 0.01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-0.06 ± 0.02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189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Abbodanno1973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0.18 ± 0.05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-0.06 ± 0.07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189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Oblozinsky1992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0.13 ± 0.03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0.03± 0.04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18933">
                <a:tc rowSpan="2"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1530.7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Oblozinsky1992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-0.12 ± 0.31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*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1893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en-US" sz="105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Our work</a:t>
                      </a:r>
                      <a:endParaRPr lang="ru-RU" sz="105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0.14 ± 0.05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*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18933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2038.2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en-US" sz="105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Our work</a:t>
                      </a:r>
                      <a:endParaRPr lang="ru-RU" sz="105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0.15 ± 0.04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*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9280"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0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3128.9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en-US" sz="105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Our work</a:t>
                      </a:r>
                      <a:endParaRPr lang="ru-RU" sz="105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105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Arial"/>
                          <a:cs typeface="Arial" pitchFamily="34" charset="0"/>
                        </a:rPr>
                        <a:t>0.01 ± 0.03</a:t>
                      </a: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1050" b="1" kern="1200" dirty="0">
                        <a:solidFill>
                          <a:srgbClr val="FF0000"/>
                        </a:solidFill>
                        <a:latin typeface="Arial" pitchFamily="34" charset="0"/>
                        <a:ea typeface="Arial"/>
                        <a:cs typeface="Arial" pitchFamily="34" charset="0"/>
                      </a:endParaRPr>
                    </a:p>
                  </a:txBody>
                  <a:tcPr marL="35261" marR="3526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384123" y="391765"/>
            <a:ext cx="83757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Angular distributions of </a:t>
            </a:r>
            <a:r>
              <a:rPr lang="el-GR" sz="2000" b="1" dirty="0">
                <a:solidFill>
                  <a:srgbClr val="FF0000"/>
                </a:solidFill>
              </a:rPr>
              <a:t>γ</a:t>
            </a:r>
            <a:r>
              <a:rPr lang="en-US" sz="2000" b="1" dirty="0">
                <a:solidFill>
                  <a:srgbClr val="FF0000"/>
                </a:solidFill>
              </a:rPr>
              <a:t>-rays from inelastic scattering of 14.1 MeV neutrons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7544" y="4371950"/>
            <a:ext cx="30941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Angular distributions of </a:t>
            </a:r>
            <a:r>
              <a:rPr lang="ru-RU" sz="1200" b="1" i="1" dirty="0" err="1">
                <a:latin typeface="Times New Roman" pitchFamily="18" charset="0"/>
                <a:ea typeface="Arial" pitchFamily="34" charset="0"/>
                <a:cs typeface="Times New Roman" pitchFamily="18" charset="0"/>
              </a:rPr>
              <a:t>γ-</a:t>
            </a:r>
            <a:r>
              <a:rPr lang="en-US" sz="1200" b="1" i="1" dirty="0">
                <a:latin typeface="Times New Roman" pitchFamily="18" charset="0"/>
                <a:ea typeface="Arial" pitchFamily="34" charset="0"/>
                <a:cs typeface="Times New Roman" pitchFamily="18" charset="0"/>
              </a:rPr>
              <a:t>rays for chromium </a:t>
            </a:r>
            <a:endParaRPr lang="ru-RU" sz="12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899592" y="771550"/>
          <a:ext cx="7144392" cy="4084320"/>
        </p:xfrm>
        <a:graphic>
          <a:graphicData uri="http://schemas.openxmlformats.org/drawingml/2006/table">
            <a:tbl>
              <a:tblPr/>
              <a:tblGrid>
                <a:gridCol w="9082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3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54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13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82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63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63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780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</a:rPr>
                        <a:t>E</a:t>
                      </a:r>
                      <a:r>
                        <a:rPr lang="ru-RU" sz="900" b="1" baseline="-25000" dirty="0" err="1">
                          <a:latin typeface="Times New Roman"/>
                          <a:ea typeface="Times New Roman"/>
                        </a:rPr>
                        <a:t>γ</a:t>
                      </a:r>
                      <a:r>
                        <a:rPr lang="ru-RU" sz="900" b="1" dirty="0" err="1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900" b="1" dirty="0"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en-US" sz="900" b="1" dirty="0" err="1">
                          <a:latin typeface="Times New Roman"/>
                          <a:ea typeface="Times New Roman"/>
                        </a:rPr>
                        <a:t>keV</a:t>
                      </a:r>
                      <a:r>
                        <a:rPr lang="ru-RU" sz="900" b="1" dirty="0">
                          <a:latin typeface="Times New Roman"/>
                          <a:ea typeface="Times New Roman"/>
                        </a:rPr>
                        <a:t>)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</a:rPr>
                        <a:t>Reaction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</a:rPr>
                        <a:t>J</a:t>
                      </a:r>
                      <a:r>
                        <a:rPr lang="ru-RU" sz="900" b="1" baseline="-25000" dirty="0" err="1"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ru-RU" sz="900" b="1" baseline="30000" dirty="0" err="1">
                          <a:latin typeface="Times New Roman"/>
                          <a:ea typeface="Times New Roman"/>
                        </a:rPr>
                        <a:t>P</a:t>
                      </a:r>
                      <a:r>
                        <a:rPr lang="ru-RU" sz="900" b="1" baseline="30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900" b="1" dirty="0"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900" b="1" dirty="0" err="1">
                          <a:latin typeface="Times New Roman"/>
                          <a:ea typeface="Times New Roman"/>
                        </a:rPr>
                        <a:t>E</a:t>
                      </a:r>
                      <a:r>
                        <a:rPr lang="ru-RU" sz="900" b="1" baseline="-25000" dirty="0" err="1">
                          <a:latin typeface="Times New Roman"/>
                          <a:ea typeface="Times New Roman"/>
                        </a:rPr>
                        <a:t>i</a:t>
                      </a:r>
                      <a:r>
                        <a:rPr lang="ru-RU" sz="900" b="1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900" b="1" dirty="0" err="1">
                          <a:latin typeface="Times New Roman"/>
                          <a:ea typeface="Times New Roman"/>
                        </a:rPr>
                        <a:t>keV</a:t>
                      </a:r>
                      <a:r>
                        <a:rPr lang="ru-RU" sz="900" b="1" dirty="0">
                          <a:latin typeface="Times New Roman"/>
                          <a:ea typeface="Times New Roman"/>
                        </a:rPr>
                        <a:t>)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dirty="0" err="1">
                          <a:latin typeface="Times New Roman"/>
                          <a:ea typeface="Times New Roman"/>
                        </a:rPr>
                        <a:t>J</a:t>
                      </a:r>
                      <a:r>
                        <a:rPr lang="ru-RU" sz="900" b="1" baseline="-25000" dirty="0" err="1">
                          <a:latin typeface="Times New Roman"/>
                          <a:ea typeface="Times New Roman"/>
                        </a:rPr>
                        <a:t>j</a:t>
                      </a:r>
                      <a:r>
                        <a:rPr lang="ru-RU" sz="900" b="1" baseline="30000" dirty="0" err="1">
                          <a:latin typeface="Times New Roman"/>
                          <a:ea typeface="Times New Roman"/>
                        </a:rPr>
                        <a:t>P</a:t>
                      </a:r>
                      <a:r>
                        <a:rPr lang="ru-RU" sz="900" b="1" baseline="300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900" b="1" dirty="0">
                          <a:latin typeface="Times New Roman"/>
                          <a:ea typeface="Times New Roman"/>
                        </a:rPr>
                        <a:t>(</a:t>
                      </a:r>
                      <a:r>
                        <a:rPr lang="ru-RU" sz="900" b="1" dirty="0" err="1">
                          <a:latin typeface="Times New Roman"/>
                          <a:ea typeface="Times New Roman"/>
                        </a:rPr>
                        <a:t>E</a:t>
                      </a:r>
                      <a:r>
                        <a:rPr lang="ru-RU" sz="900" b="1" baseline="-25000" dirty="0" err="1">
                          <a:latin typeface="Times New Roman"/>
                          <a:ea typeface="Times New Roman"/>
                        </a:rPr>
                        <a:t>j</a:t>
                      </a:r>
                      <a:r>
                        <a:rPr lang="ru-RU" sz="900" b="1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en-US" sz="900" b="1" dirty="0" err="1">
                          <a:latin typeface="Times New Roman"/>
                          <a:ea typeface="Times New Roman"/>
                        </a:rPr>
                        <a:t>keV</a:t>
                      </a:r>
                      <a:r>
                        <a:rPr lang="ru-RU" sz="900" b="1" dirty="0">
                          <a:latin typeface="Times New Roman"/>
                          <a:ea typeface="Times New Roman"/>
                        </a:rPr>
                        <a:t>)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700" b="1" dirty="0" err="1">
                          <a:latin typeface="Times New Roman"/>
                          <a:ea typeface="Times New Roman"/>
                        </a:rPr>
                        <a:t>Y</a:t>
                      </a:r>
                      <a:r>
                        <a:rPr lang="ru-RU" sz="700" b="1" baseline="-25000" dirty="0" err="1">
                          <a:latin typeface="Times New Roman"/>
                          <a:ea typeface="Times New Roman"/>
                        </a:rPr>
                        <a:t>γ</a:t>
                      </a:r>
                      <a:r>
                        <a:rPr lang="ru-RU" sz="700" b="1" dirty="0" err="1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700" b="1" dirty="0">
                          <a:latin typeface="Times New Roman"/>
                          <a:ea typeface="Times New Roman"/>
                        </a:rPr>
                        <a:t>%</a:t>
                      </a:r>
                      <a:endParaRPr lang="ru-RU" sz="8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74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en-US" sz="900" b="1" dirty="0">
                          <a:latin typeface="Times New Roman"/>
                          <a:ea typeface="Times New Roman"/>
                        </a:rPr>
                        <a:t>Our work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>
                          <a:latin typeface="Times New Roman"/>
                          <a:ea typeface="Times New Roman"/>
                        </a:rPr>
                        <a:t>[42]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>
                          <a:latin typeface="Times New Roman"/>
                          <a:ea typeface="Times New Roman"/>
                        </a:rPr>
                        <a:t>[3]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dirty="0">
                          <a:latin typeface="Times New Roman"/>
                          <a:ea typeface="Times New Roman"/>
                        </a:rPr>
                        <a:t>124,4</a:t>
                      </a: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>
                          <a:latin typeface="Times New Roman"/>
                          <a:ea typeface="Times New Roman"/>
                        </a:rPr>
                        <a:t>Cr(n,p)</a:t>
                      </a:r>
                      <a:r>
                        <a:rPr lang="ru-RU" sz="900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>
                          <a:latin typeface="Times New Roman"/>
                          <a:ea typeface="Times New Roman"/>
                        </a:rPr>
                        <a:t>V</a:t>
                      </a: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(141,6)</a:t>
                      </a: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(17,2)</a:t>
                      </a: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2,4 (0,5)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226,3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aseline="30000" dirty="0">
                          <a:latin typeface="Times New Roman"/>
                          <a:ea typeface="Times New Roman"/>
                        </a:rPr>
                        <a:t>50</a:t>
                      </a:r>
                      <a:r>
                        <a:rPr lang="ru-RU" sz="900" dirty="0">
                          <a:latin typeface="Times New Roman"/>
                          <a:ea typeface="Times New Roman"/>
                        </a:rPr>
                        <a:t>Cr(</a:t>
                      </a:r>
                      <a:r>
                        <a:rPr lang="ru-RU" sz="900" dirty="0" err="1">
                          <a:latin typeface="Times New Roman"/>
                          <a:ea typeface="Times New Roman"/>
                        </a:rPr>
                        <a:t>n,p</a:t>
                      </a:r>
                      <a:r>
                        <a:rPr lang="ru-RU" sz="900" dirty="0">
                          <a:latin typeface="Times New Roman"/>
                          <a:ea typeface="Times New Roman"/>
                        </a:rPr>
                        <a:t>)</a:t>
                      </a:r>
                      <a:r>
                        <a:rPr lang="ru-RU" sz="900" baseline="30000" dirty="0">
                          <a:latin typeface="Times New Roman"/>
                          <a:ea typeface="Times New Roman"/>
                        </a:rPr>
                        <a:t>50</a:t>
                      </a:r>
                      <a:r>
                        <a:rPr lang="ru-RU" sz="900" dirty="0">
                          <a:latin typeface="Times New Roman"/>
                          <a:ea typeface="Times New Roman"/>
                        </a:rPr>
                        <a:t>V</a:t>
                      </a: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(226,2)</a:t>
                      </a: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>
                          <a:latin typeface="Times New Roman"/>
                          <a:ea typeface="Times New Roman"/>
                        </a:rPr>
                        <a:t>(0)</a:t>
                      </a: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3,0 (0,6)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320,1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baseline="30000" dirty="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Cr(</a:t>
                      </a:r>
                      <a:r>
                        <a:rPr lang="ru-RU" sz="900" i="1" dirty="0" err="1">
                          <a:latin typeface="Times New Roman"/>
                          <a:ea typeface="Times New Roman"/>
                        </a:rPr>
                        <a:t>n,d</a:t>
                      </a: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)</a:t>
                      </a:r>
                      <a:r>
                        <a:rPr lang="ru-RU" sz="900" i="1" baseline="30000" dirty="0">
                          <a:latin typeface="Times New Roman"/>
                          <a:ea typeface="Times New Roman"/>
                        </a:rPr>
                        <a:t>51</a:t>
                      </a: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V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(320,1)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(0)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2,2 (0,8)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1,8 (0,1)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567,0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baseline="30000" dirty="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Cr(</a:t>
                      </a:r>
                      <a:r>
                        <a:rPr lang="ru-RU" sz="900" i="1" dirty="0" err="1">
                          <a:latin typeface="Times New Roman"/>
                          <a:ea typeface="Times New Roman"/>
                        </a:rPr>
                        <a:t>n,n</a:t>
                      </a: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')</a:t>
                      </a:r>
                      <a:r>
                        <a:rPr lang="ru-RU" sz="900" i="1" baseline="30000" dirty="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(4039,2)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(3472,2)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5,0 (0,9)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600,2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baseline="30000" dirty="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Cr(</a:t>
                      </a:r>
                      <a:r>
                        <a:rPr lang="ru-RU" sz="900" i="1" dirty="0" err="1">
                          <a:latin typeface="Times New Roman"/>
                          <a:ea typeface="Times New Roman"/>
                        </a:rPr>
                        <a:t>n,n</a:t>
                      </a: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')</a:t>
                      </a:r>
                      <a:r>
                        <a:rPr lang="ru-RU" sz="900" i="1" baseline="30000" dirty="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(4015,5)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(3415,3)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10,0 (1,6)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645,7*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647,5*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en-US" sz="900" i="1" baseline="30000" dirty="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en-US" sz="900" i="1" dirty="0">
                          <a:latin typeface="Times New Roman"/>
                          <a:ea typeface="Times New Roman"/>
                        </a:rPr>
                        <a:t>Cr(</a:t>
                      </a:r>
                      <a:r>
                        <a:rPr lang="en-US" sz="900" i="1" dirty="0" err="1">
                          <a:latin typeface="Times New Roman"/>
                          <a:ea typeface="Times New Roman"/>
                        </a:rPr>
                        <a:t>n,p</a:t>
                      </a:r>
                      <a:r>
                        <a:rPr lang="en-US" sz="900" i="1" dirty="0">
                          <a:latin typeface="Times New Roman"/>
                          <a:ea typeface="Times New Roman"/>
                        </a:rPr>
                        <a:t>)</a:t>
                      </a:r>
                      <a:r>
                        <a:rPr lang="en-US" sz="900" i="1" baseline="30000" dirty="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en-US" sz="900" i="1" dirty="0">
                          <a:latin typeface="Times New Roman"/>
                          <a:ea typeface="Times New Roman"/>
                        </a:rPr>
                        <a:t>V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en-US" sz="900" i="1" baseline="30000" dirty="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en-US" sz="900" i="1" dirty="0">
                          <a:latin typeface="Times New Roman"/>
                          <a:ea typeface="Times New Roman"/>
                        </a:rPr>
                        <a:t>Cr(</a:t>
                      </a:r>
                      <a:r>
                        <a:rPr lang="en-US" sz="900" i="1" dirty="0" err="1">
                          <a:latin typeface="Times New Roman"/>
                          <a:ea typeface="Times New Roman"/>
                        </a:rPr>
                        <a:t>n,n</a:t>
                      </a:r>
                      <a:r>
                        <a:rPr lang="en-US" sz="900" i="1" dirty="0">
                          <a:latin typeface="Times New Roman"/>
                          <a:ea typeface="Times New Roman"/>
                        </a:rPr>
                        <a:t>')</a:t>
                      </a:r>
                      <a:r>
                        <a:rPr lang="en-US" sz="900" i="1" baseline="30000" dirty="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en-US" sz="900" i="1" dirty="0"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(793,5)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(3415,3)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(147,8)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(2767,8)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8,5 (1,0)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8,9 (0,3)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704,5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Cr(n,n')</a:t>
                      </a: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(3472,2)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(2767,8)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-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5,4 (0,2)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744,2*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749,1*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en-US" sz="900" i="1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en-US" sz="900" i="1">
                          <a:latin typeface="Times New Roman"/>
                          <a:ea typeface="Times New Roman"/>
                        </a:rPr>
                        <a:t>Cr(n,n')</a:t>
                      </a:r>
                      <a:r>
                        <a:rPr lang="en-US" sz="900" i="1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en-US" sz="900" i="1"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en-US" sz="900" i="1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en-US" sz="900" i="1">
                          <a:latin typeface="Times New Roman"/>
                          <a:ea typeface="Times New Roman"/>
                        </a:rPr>
                        <a:t>Cr(n,2n)</a:t>
                      </a:r>
                      <a:r>
                        <a:rPr lang="en-US" sz="900" i="1" baseline="30000">
                          <a:latin typeface="Times New Roman"/>
                          <a:ea typeface="Times New Roman"/>
                        </a:rPr>
                        <a:t>51</a:t>
                      </a:r>
                      <a:r>
                        <a:rPr lang="en-US" sz="900" i="1"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 (3113,9)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 (749,1)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(2369,6)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 (0)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12,3 (1,5)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16,3 (2,9)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9,1 (0,3)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5,4 (0,2)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783,3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50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Cr(n,n')</a:t>
                      </a: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50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 (783,3)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(0)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4,2 (0,5)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791,3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Cr(n,2n)</a:t>
                      </a: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51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 (4563,0)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 (3771,7)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2,9 (0,5)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834,9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54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Cr(n,n')</a:t>
                      </a: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54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 (834,9)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(0)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3,1 (0,4)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848,2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Cr(n,n')</a:t>
                      </a: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 (3615,9)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 (2767,8)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7,3 (0,5)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935,5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 baseline="30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Cr(n,n')</a:t>
                      </a:r>
                      <a:r>
                        <a:rPr lang="ru-RU" sz="900" b="1" i="1" baseline="30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(2369,6)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(1434,1)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33,5 (0,8)</a:t>
                      </a:r>
                      <a:endParaRPr lang="ru-RU" sz="9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26,9 (3,8)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30,3 (1,2)</a:t>
                      </a:r>
                      <a:endParaRPr lang="ru-RU" sz="9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1164,6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Cr(n,2n)</a:t>
                      </a: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51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(1164,6)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(0)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-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4,6 (0,2)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1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1246,3*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1247,7*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Cr(n,n')</a:t>
                      </a: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(3615,9)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(4015,5)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(2369,6)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(2767,8)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5,8 (0,9)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5,0 (0,2)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1289,5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53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Cr(n,n')</a:t>
                      </a: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53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(1289,5)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(0)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3,3 (0,7)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1333,7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 baseline="30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Cr(n,n')</a:t>
                      </a:r>
                      <a:r>
                        <a:rPr lang="ru-RU" sz="900" b="1" i="1" baseline="30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(2767,8)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(1434,1)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26,4 (0,8)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22,1 (4,0)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26,2 (1,0)</a:t>
                      </a:r>
                      <a:endParaRPr lang="ru-RU" sz="9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1434,1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 baseline="30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Cr(n,n')</a:t>
                      </a:r>
                      <a:r>
                        <a:rPr lang="ru-RU" sz="900" b="1" i="1" baseline="30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(1434,1)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(0)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9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100</a:t>
                      </a:r>
                      <a:endParaRPr lang="ru-RU" sz="9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1530,7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 baseline="30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Cr(n,n')</a:t>
                      </a:r>
                      <a:r>
                        <a:rPr lang="ru-RU" sz="900" b="1" i="1" baseline="30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(2964,8)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(1434,1)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6,8 (0,6)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9,5 (3,0)</a:t>
                      </a:r>
                      <a:endParaRPr lang="ru-RU" sz="9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5,1 (0,2)</a:t>
                      </a:r>
                      <a:endParaRPr lang="ru-RU" sz="9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514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1727,7*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1730,4*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Cr(n,n')</a:t>
                      </a: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 (3161,7)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 (4100,0)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 (1434,1)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 (2369,6)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5,7 (0,7)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dirty="0">
                          <a:latin typeface="Times New Roman"/>
                          <a:ea typeface="Times New Roman"/>
                        </a:rPr>
                        <a:t>3,3 (0,1)</a:t>
                      </a: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2038,2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 baseline="30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Cr(n,n')</a:t>
                      </a:r>
                      <a:r>
                        <a:rPr lang="ru-RU" sz="900" b="1" i="1" baseline="30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(3472,2)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(1434,1)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1,7 (0,5)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2257,7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Cr(n,n')</a:t>
                      </a: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(4627,3)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(2369,6)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1,1 (0,5)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2337,6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Cr(n,n')</a:t>
                      </a:r>
                      <a:r>
                        <a:rPr lang="ru-RU" sz="900" i="1" baseline="30000"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i="1"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(3771,7)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(1434,1)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i="1">
                          <a:latin typeface="Times New Roman"/>
                          <a:ea typeface="Times New Roman"/>
                        </a:rPr>
                        <a:t>2,1 (0,6)</a:t>
                      </a: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 dirty="0"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257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3128,9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 baseline="30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Cr(n,n')</a:t>
                      </a:r>
                      <a:r>
                        <a:rPr lang="ru-RU" sz="900" b="1" i="1" baseline="30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52</a:t>
                      </a: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Cr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(4563,0)</a:t>
                      </a:r>
                      <a:endParaRPr lang="ru-RU" sz="9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(1434,1)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r>
                        <a:rPr lang="ru-RU" sz="900" b="1" i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2,0 (0,7)</a:t>
                      </a: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5671185" algn="l"/>
                        </a:tabLst>
                      </a:pPr>
                      <a:endParaRPr lang="ru-RU" sz="900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40371" marR="403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691680" y="339502"/>
            <a:ext cx="53162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Table of gamma-ray yields for chromium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801"/>
            <a:ext cx="3595929" cy="2596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Z:\home\dimitar\RAID\dgrozdanov\My_Phd\Disser\Pictures\Cr2O3_gamma_window_E100_E350_HPG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304" y="984854"/>
            <a:ext cx="4464496" cy="2808312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547664" y="339502"/>
            <a:ext cx="62467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TNM with high resolution gamma spectrometry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744" y="1563638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BGO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92997" y="2115431"/>
            <a:ext cx="6735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HPGe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427984" y="3795886"/>
            <a:ext cx="4320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1" dirty="0">
                <a:solidFill>
                  <a:srgbClr val="0000CC"/>
                </a:solidFill>
              </a:rPr>
              <a:t>– energy spectrum in the coincidence window</a:t>
            </a:r>
            <a:r>
              <a:rPr lang="ru-RU" sz="1400" b="1" i="1" dirty="0"/>
              <a:t> </a:t>
            </a:r>
            <a:endParaRPr lang="en-US" sz="1400" b="1" i="1" dirty="0"/>
          </a:p>
          <a:p>
            <a:pPr algn="just"/>
            <a:r>
              <a:rPr lang="ru-RU" sz="1400" b="1" i="1" dirty="0">
                <a:solidFill>
                  <a:srgbClr val="777777"/>
                </a:solidFill>
              </a:rPr>
              <a:t>– </a:t>
            </a:r>
            <a:r>
              <a:rPr lang="en-US" sz="1400" b="1" i="1" dirty="0">
                <a:solidFill>
                  <a:srgbClr val="777777"/>
                </a:solidFill>
              </a:rPr>
              <a:t>random background in the same coincidence window</a:t>
            </a:r>
            <a:r>
              <a:rPr lang="ru-RU" sz="1400" b="1" i="1" dirty="0"/>
              <a:t> </a:t>
            </a:r>
            <a:endParaRPr lang="en-US" sz="1400" b="1" i="1" dirty="0"/>
          </a:p>
          <a:p>
            <a:pPr algn="just"/>
            <a:r>
              <a:rPr lang="ru-RU" sz="1400" b="1" i="1" dirty="0">
                <a:solidFill>
                  <a:srgbClr val="FF00FF"/>
                </a:solidFill>
              </a:rPr>
              <a:t>– </a:t>
            </a:r>
            <a:r>
              <a:rPr lang="en-US" sz="1400" b="1" i="1" dirty="0">
                <a:solidFill>
                  <a:srgbClr val="FF00FF"/>
                </a:solidFill>
              </a:rPr>
              <a:t>Pure spectrum after background </a:t>
            </a:r>
            <a:r>
              <a:rPr lang="en-US" sz="1400" b="1" i="1" dirty="0" err="1">
                <a:solidFill>
                  <a:srgbClr val="FF00FF"/>
                </a:solidFill>
              </a:rPr>
              <a:t>subraction</a:t>
            </a:r>
            <a:endParaRPr lang="ru-RU" sz="14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144B8-C414-4132-82DB-44D49831A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E2E7CF-DEA7-9107-4500-9F0465B995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94D9C8-109E-658B-607F-E6A14B27BC0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3" name="Заголовок 3">
            <a:extLst>
              <a:ext uri="{FF2B5EF4-FFF2-40B4-BE49-F238E27FC236}">
                <a16:creationId xmlns:a16="http://schemas.microsoft.com/office/drawing/2014/main" id="{EB658806-AA17-1B58-7E31-AC0FF446E1F3}"/>
              </a:ext>
            </a:extLst>
          </p:cNvPr>
          <p:cNvSpPr txBox="1">
            <a:spLocks/>
          </p:cNvSpPr>
          <p:nvPr/>
        </p:nvSpPr>
        <p:spPr>
          <a:xfrm>
            <a:off x="590891" y="364532"/>
            <a:ext cx="7739099" cy="695091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Developing and optimizing signal processing techniques</a:t>
            </a:r>
          </a:p>
          <a:p>
            <a:r>
              <a: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for the TANGRA project experimental setups</a:t>
            </a:r>
            <a:endParaRPr lang="ru-RU" sz="1800" b="1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2745953D-29B5-642A-D62B-E427B3B9A70F}"/>
              </a:ext>
            </a:extLst>
          </p:cNvPr>
          <p:cNvGrpSpPr/>
          <p:nvPr/>
        </p:nvGrpSpPr>
        <p:grpSpPr>
          <a:xfrm>
            <a:off x="569233" y="1087341"/>
            <a:ext cx="2884031" cy="1965005"/>
            <a:chOff x="535840" y="969666"/>
            <a:chExt cx="2884031" cy="1965005"/>
          </a:xfrm>
        </p:grpSpPr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5724B61B-1936-0ED1-3871-3DE07A177C75}"/>
                </a:ext>
              </a:extLst>
            </p:cNvPr>
            <p:cNvSpPr/>
            <p:nvPr/>
          </p:nvSpPr>
          <p:spPr>
            <a:xfrm>
              <a:off x="535840" y="969666"/>
              <a:ext cx="2884031" cy="19650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2884A2D-96A1-BD3A-8AEE-B8C7949D2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/>
          </p:blipFill>
          <p:spPr>
            <a:xfrm>
              <a:off x="644831" y="1031346"/>
              <a:ext cx="2580504" cy="177151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38236E-5E40-59A5-355C-AD65780B92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345" y="1115138"/>
            <a:ext cx="4452610" cy="305625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0793A17-30C1-8330-75CF-C684BCB7A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16" y="3466598"/>
            <a:ext cx="3495584" cy="1366232"/>
          </a:xfrm>
          <a:prstGeom prst="rect">
            <a:avLst/>
          </a:prstGeom>
        </p:spPr>
      </p:pic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id="{4A5D8959-6A01-433C-7CAB-BB21E932CD02}"/>
              </a:ext>
            </a:extLst>
          </p:cNvPr>
          <p:cNvSpPr/>
          <p:nvPr/>
        </p:nvSpPr>
        <p:spPr>
          <a:xfrm>
            <a:off x="2566257" y="2709037"/>
            <a:ext cx="165206" cy="7054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11" name="Стрелка: вправо 10">
            <a:extLst>
              <a:ext uri="{FF2B5EF4-FFF2-40B4-BE49-F238E27FC236}">
                <a16:creationId xmlns:a16="http://schemas.microsoft.com/office/drawing/2014/main" id="{756DBE70-1ECC-DFC1-08D6-0A0124B96B4E}"/>
              </a:ext>
            </a:extLst>
          </p:cNvPr>
          <p:cNvSpPr/>
          <p:nvPr/>
        </p:nvSpPr>
        <p:spPr>
          <a:xfrm>
            <a:off x="3582027" y="2829931"/>
            <a:ext cx="894979" cy="2738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761196-F4DA-45C1-5235-63F5DAAA95E2}"/>
              </a:ext>
            </a:extLst>
          </p:cNvPr>
          <p:cNvSpPr txBox="1"/>
          <p:nvPr/>
        </p:nvSpPr>
        <p:spPr>
          <a:xfrm>
            <a:off x="3279003" y="3057060"/>
            <a:ext cx="1112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How?</a:t>
            </a:r>
            <a:endParaRPr lang="ru-R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2E467-0EB9-65BF-5135-AE9823F10619}"/>
              </a:ext>
            </a:extLst>
          </p:cNvPr>
          <p:cNvSpPr txBox="1"/>
          <p:nvPr/>
        </p:nvSpPr>
        <p:spPr>
          <a:xfrm>
            <a:off x="4627937" y="4226911"/>
            <a:ext cx="4075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See report of P. Kharlamov at ISINN-31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9272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11760" y="-54725"/>
            <a:ext cx="3318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New experimental setup</a:t>
            </a:r>
            <a:endParaRPr lang="ru-RU" sz="2400" b="1" dirty="0">
              <a:solidFill>
                <a:srgbClr val="FF0000"/>
              </a:solidFill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250C6EC3-23FD-AFD7-9C4E-6B2ACFC68871}"/>
              </a:ext>
            </a:extLst>
          </p:cNvPr>
          <p:cNvGrpSpPr/>
          <p:nvPr/>
        </p:nvGrpSpPr>
        <p:grpSpPr>
          <a:xfrm>
            <a:off x="0" y="700343"/>
            <a:ext cx="9073008" cy="3168352"/>
            <a:chOff x="35496" y="915566"/>
            <a:chExt cx="9073008" cy="3168352"/>
          </a:xfrm>
        </p:grpSpPr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4D21A9E2-5388-D49B-EF94-9A6EDCCD063C}"/>
                </a:ext>
              </a:extLst>
            </p:cNvPr>
            <p:cNvSpPr/>
            <p:nvPr/>
          </p:nvSpPr>
          <p:spPr>
            <a:xfrm>
              <a:off x="35496" y="915566"/>
              <a:ext cx="9073008" cy="31683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1" name="Google Shape;131;p3">
              <a:extLst>
                <a:ext uri="{FF2B5EF4-FFF2-40B4-BE49-F238E27FC236}">
                  <a16:creationId xmlns:a16="http://schemas.microsoft.com/office/drawing/2014/main" id="{4FC4CDAD-E902-AA82-9C2C-B535158D73A2}"/>
                </a:ext>
              </a:extLst>
            </p:cNvPr>
            <p:cNvPicPr/>
            <p:nvPr/>
          </p:nvPicPr>
          <p:blipFill>
            <a:blip r:embed="rId2"/>
            <a:srcRect l="6459" r="3544"/>
            <a:stretch/>
          </p:blipFill>
          <p:spPr>
            <a:xfrm>
              <a:off x="107504" y="1022520"/>
              <a:ext cx="3042000" cy="27903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" name="Google Shape;132;p3">
              <a:extLst>
                <a:ext uri="{FF2B5EF4-FFF2-40B4-BE49-F238E27FC236}">
                  <a16:creationId xmlns:a16="http://schemas.microsoft.com/office/drawing/2014/main" id="{0C1574FB-9AA0-B138-F974-382F32F1ED6C}"/>
                </a:ext>
              </a:extLst>
            </p:cNvPr>
            <p:cNvPicPr/>
            <p:nvPr/>
          </p:nvPicPr>
          <p:blipFill>
            <a:blip r:embed="rId3"/>
            <a:srcRect l="4306"/>
            <a:stretch/>
          </p:blipFill>
          <p:spPr>
            <a:xfrm>
              <a:off x="3108464" y="1199640"/>
              <a:ext cx="2987640" cy="249120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" name="Google Shape;136;p3">
              <a:extLst>
                <a:ext uri="{FF2B5EF4-FFF2-40B4-BE49-F238E27FC236}">
                  <a16:creationId xmlns:a16="http://schemas.microsoft.com/office/drawing/2014/main" id="{231F61C0-302F-3988-9D40-AC6FCE8CBC2D}"/>
                </a:ext>
              </a:extLst>
            </p:cNvPr>
            <p:cNvSpPr/>
            <p:nvPr/>
          </p:nvSpPr>
          <p:spPr>
            <a:xfrm>
              <a:off x="2961224" y="3619560"/>
              <a:ext cx="1779840" cy="3956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ru" sz="1400" b="1" strike="noStrike" spc="-1">
                  <a:solidFill>
                    <a:srgbClr val="000000"/>
                  </a:solidFill>
                  <a:latin typeface="Roboto"/>
                  <a:ea typeface="Roboto"/>
                </a:rPr>
                <a:t>Side view</a:t>
              </a:r>
              <a:endParaRPr lang="en-US" sz="1400" b="0" strike="noStrike" spc="-1">
                <a:latin typeface="Arial"/>
              </a:endParaRPr>
            </a:p>
          </p:txBody>
        </p:sp>
        <p:sp>
          <p:nvSpPr>
            <p:cNvPr id="25" name="Google Shape;137;p3">
              <a:extLst>
                <a:ext uri="{FF2B5EF4-FFF2-40B4-BE49-F238E27FC236}">
                  <a16:creationId xmlns:a16="http://schemas.microsoft.com/office/drawing/2014/main" id="{8558B9B7-FB89-82EC-B3F8-FE62DACBB850}"/>
                </a:ext>
              </a:extLst>
            </p:cNvPr>
            <p:cNvSpPr/>
            <p:nvPr/>
          </p:nvSpPr>
          <p:spPr>
            <a:xfrm>
              <a:off x="6300224" y="3619560"/>
              <a:ext cx="1983240" cy="40011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tIns="91440" bIns="9144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ru" sz="1400" b="1" strike="noStrike" spc="-1" dirty="0">
                  <a:solidFill>
                    <a:srgbClr val="000000"/>
                  </a:solidFill>
                  <a:latin typeface="Roboto"/>
                  <a:ea typeface="Roboto"/>
                </a:rPr>
                <a:t>View from above</a:t>
              </a:r>
              <a:endParaRPr lang="en-US" sz="1400" b="0" strike="noStrike" spc="-1" dirty="0">
                <a:latin typeface="Arial"/>
              </a:endParaRPr>
            </a:p>
          </p:txBody>
        </p:sp>
        <p:pic>
          <p:nvPicPr>
            <p:cNvPr id="26" name="Google Shape;141;p3">
              <a:extLst>
                <a:ext uri="{FF2B5EF4-FFF2-40B4-BE49-F238E27FC236}">
                  <a16:creationId xmlns:a16="http://schemas.microsoft.com/office/drawing/2014/main" id="{00A6B041-3247-5E3E-E779-A7AC23A9D83F}"/>
                </a:ext>
              </a:extLst>
            </p:cNvPr>
            <p:cNvPicPr/>
            <p:nvPr/>
          </p:nvPicPr>
          <p:blipFill>
            <a:blip r:embed="rId4"/>
            <a:srcRect l="51728"/>
            <a:stretch/>
          </p:blipFill>
          <p:spPr>
            <a:xfrm>
              <a:off x="6017264" y="1155000"/>
              <a:ext cx="3042000" cy="25808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" name="Google Shape;142;p3">
              <a:extLst>
                <a:ext uri="{FF2B5EF4-FFF2-40B4-BE49-F238E27FC236}">
                  <a16:creationId xmlns:a16="http://schemas.microsoft.com/office/drawing/2014/main" id="{1E5B8EB1-BD92-9158-C54F-3F3BCE1728B0}"/>
                </a:ext>
              </a:extLst>
            </p:cNvPr>
            <p:cNvSpPr/>
            <p:nvPr/>
          </p:nvSpPr>
          <p:spPr>
            <a:xfrm>
              <a:off x="3170744" y="1292880"/>
              <a:ext cx="659160" cy="575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tIns="91440" bIns="91440" anchor="t">
              <a:noAutofit/>
            </a:bodyPr>
            <a:lstStyle/>
            <a:p>
              <a:pPr>
                <a:lnSpc>
                  <a:spcPct val="100000"/>
                </a:lnSpc>
                <a:buNone/>
                <a:tabLst>
                  <a:tab pos="0" algn="l"/>
                </a:tabLst>
              </a:pPr>
              <a:r>
                <a:rPr lang="ru" sz="1500" b="1" strike="noStrike" spc="-1">
                  <a:solidFill>
                    <a:srgbClr val="000000"/>
                  </a:solidFill>
                  <a:latin typeface="Arial"/>
                  <a:ea typeface="Arial"/>
                </a:rPr>
                <a:t>A)</a:t>
              </a:r>
              <a:endParaRPr lang="en-US" sz="1500" b="0" strike="noStrike" spc="-1">
                <a:latin typeface="Arial"/>
              </a:endParaRPr>
            </a:p>
          </p:txBody>
        </p:sp>
        <p:sp>
          <p:nvSpPr>
            <p:cNvPr id="34" name="TextBox 21">
              <a:extLst>
                <a:ext uri="{FF2B5EF4-FFF2-40B4-BE49-F238E27FC236}">
                  <a16:creationId xmlns:a16="http://schemas.microsoft.com/office/drawing/2014/main" id="{B65B3ABD-4BBC-E6CC-501C-120CB7EB6FCA}"/>
                </a:ext>
              </a:extLst>
            </p:cNvPr>
            <p:cNvSpPr/>
            <p:nvPr/>
          </p:nvSpPr>
          <p:spPr>
            <a:xfrm>
              <a:off x="785744" y="3368640"/>
              <a:ext cx="30924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en-US" sz="2000" b="0" strike="noStrike" spc="-1">
                  <a:solidFill>
                    <a:srgbClr val="000000"/>
                  </a:solidFill>
                  <a:latin typeface="Times New Roman"/>
                  <a:ea typeface="Arial"/>
                </a:rPr>
                <a:t>4</a:t>
              </a:r>
              <a:endParaRPr lang="en-US" sz="2000" b="0" strike="noStrike" spc="-1">
                <a:latin typeface="Arial"/>
              </a:endParaRPr>
            </a:p>
          </p:txBody>
        </p:sp>
        <p:sp>
          <p:nvSpPr>
            <p:cNvPr id="35" name="Straight Arrow Connector 22">
              <a:extLst>
                <a:ext uri="{FF2B5EF4-FFF2-40B4-BE49-F238E27FC236}">
                  <a16:creationId xmlns:a16="http://schemas.microsoft.com/office/drawing/2014/main" id="{987389A7-D80B-930E-0A47-B1E9AC938169}"/>
                </a:ext>
              </a:extLst>
            </p:cNvPr>
            <p:cNvSpPr/>
            <p:nvPr/>
          </p:nvSpPr>
          <p:spPr>
            <a:xfrm flipV="1">
              <a:off x="1016504" y="2652960"/>
              <a:ext cx="470160" cy="8074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>
              <a:solidFill>
                <a:srgbClr val="000000"/>
              </a:solidFill>
              <a:round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ru-RU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F0ECEA49-02C3-7805-A205-0B77A5B5FB62}"/>
              </a:ext>
            </a:extLst>
          </p:cNvPr>
          <p:cNvSpPr txBox="1"/>
          <p:nvPr/>
        </p:nvSpPr>
        <p:spPr>
          <a:xfrm>
            <a:off x="612068" y="3890837"/>
            <a:ext cx="78488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Setup for measurement of differential cross sections of γ-ray emission. Includes 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HPGe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 4 LaBr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detectors. The geometry is optimized using Geant4.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882FAE1-6E15-ACA8-F40F-21E9D400D2C0}"/>
              </a:ext>
            </a:extLst>
          </p:cNvPr>
          <p:cNvSpPr txBox="1"/>
          <p:nvPr/>
        </p:nvSpPr>
        <p:spPr>
          <a:xfrm>
            <a:off x="4644008" y="4414439"/>
            <a:ext cx="4075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See report of D. </a:t>
            </a:r>
            <a:r>
              <a:rPr lang="en-US" sz="1800" b="1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Grozdanov</a:t>
            </a:r>
            <a:r>
              <a: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at ISINN-31 </a:t>
            </a: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09019-C72B-EEC5-F10A-530BAAFF5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D5F975-C783-A0A7-85A0-D14AC23825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1F6812-3B37-3CB8-7642-4F8EBF98854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D73B8CA-803A-4E88-BB16-8619BEB25CE6}"/>
              </a:ext>
            </a:extLst>
          </p:cNvPr>
          <p:cNvSpPr/>
          <p:nvPr/>
        </p:nvSpPr>
        <p:spPr>
          <a:xfrm>
            <a:off x="2771800" y="-14923"/>
            <a:ext cx="20186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Data analysis: 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2" name="Google Shape;148;p4">
            <a:extLst>
              <a:ext uri="{FF2B5EF4-FFF2-40B4-BE49-F238E27FC236}">
                <a16:creationId xmlns:a16="http://schemas.microsoft.com/office/drawing/2014/main" id="{A8511910-5F08-1FF8-4616-D44B60099B62}"/>
              </a:ext>
            </a:extLst>
          </p:cNvPr>
          <p:cNvSpPr/>
          <p:nvPr/>
        </p:nvSpPr>
        <p:spPr>
          <a:xfrm>
            <a:off x="280882" y="2859782"/>
            <a:ext cx="2757531" cy="1581218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prstDash val="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>
              <a:lnSpc>
                <a:spcPct val="115000"/>
              </a:lnSpc>
              <a:buNone/>
              <a:tabLst>
                <a:tab pos="0" algn="l"/>
              </a:tabLst>
            </a:pPr>
            <a:r>
              <a:rPr lang="ru" sz="1400" b="0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Diagram energy (E</a:t>
            </a:r>
            <a:r>
              <a:rPr lang="ru" sz="1400" b="0" i="1" strike="noStrike" spc="-1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γ </a:t>
            </a:r>
            <a:r>
              <a:rPr lang="ru" sz="1400" b="0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) – the time between the registration of a γ–quantum and its corresponding α-particle (T</a:t>
            </a:r>
            <a:r>
              <a:rPr lang="ru" sz="1400" b="0" i="1" strike="noStrike" spc="-1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γ</a:t>
            </a:r>
            <a:r>
              <a:rPr lang="ru" sz="1400" b="0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- T</a:t>
            </a:r>
            <a:r>
              <a:rPr lang="ru" sz="1400" b="0" i="1" strike="noStrike" spc="-1" baseline="-25000" dirty="0">
                <a:solidFill>
                  <a:srgbClr val="000000"/>
                </a:solidFill>
                <a:latin typeface="Times New Roman"/>
                <a:ea typeface="Times New Roman"/>
              </a:rPr>
              <a:t>α </a:t>
            </a:r>
            <a:r>
              <a:rPr lang="ru" sz="1400" b="0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) formed as a result of reactions in the sample, with a highlighted coincidence window.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3" name="Google Shape;149;p4">
            <a:extLst>
              <a:ext uri="{FF2B5EF4-FFF2-40B4-BE49-F238E27FC236}">
                <a16:creationId xmlns:a16="http://schemas.microsoft.com/office/drawing/2014/main" id="{732FF8D0-796C-037C-9648-D37522BD14AB}"/>
              </a:ext>
            </a:extLst>
          </p:cNvPr>
          <p:cNvSpPr/>
          <p:nvPr/>
        </p:nvSpPr>
        <p:spPr>
          <a:xfrm>
            <a:off x="3275856" y="2859782"/>
            <a:ext cx="5616625" cy="1581218"/>
          </a:xfrm>
          <a:prstGeom prst="rect">
            <a:avLst/>
          </a:prstGeom>
          <a:solidFill>
            <a:srgbClr val="FFE599"/>
          </a:solidFill>
          <a:ln w="9525">
            <a:solidFill>
              <a:srgbClr val="000000"/>
            </a:solidFill>
            <a:prstDash val="dot"/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 anchor="ctr">
            <a:noAutofit/>
          </a:bodyPr>
          <a:lstStyle/>
          <a:p>
            <a:pPr algn="ctr">
              <a:lnSpc>
                <a:spcPct val="115000"/>
              </a:lnSpc>
              <a:buNone/>
            </a:pPr>
            <a:r>
              <a:rPr lang="ru" sz="1400" b="0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Example of time spectra</a:t>
            </a:r>
            <a:r>
              <a:rPr lang="en-US" sz="1400" b="0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(in the energy window of about 1 – 2 MeV)</a:t>
            </a:r>
            <a:r>
              <a:rPr lang="ru" sz="1400" b="0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for HPGe detector a) and LaBr detector b).</a:t>
            </a:r>
          </a:p>
          <a:p>
            <a:pPr algn="ctr">
              <a:lnSpc>
                <a:spcPct val="115000"/>
              </a:lnSpc>
              <a:buNone/>
            </a:pPr>
            <a:endParaRPr lang="en-US" sz="1400" b="0" strike="noStrike" spc="-1" dirty="0">
              <a:latin typeface="Arial"/>
            </a:endParaRPr>
          </a:p>
          <a:p>
            <a:pPr algn="ctr">
              <a:lnSpc>
                <a:spcPct val="115000"/>
              </a:lnSpc>
              <a:tabLst>
                <a:tab pos="0" algn="l"/>
              </a:tabLst>
            </a:pPr>
            <a:r>
              <a:rPr lang="en-US" sz="1400" b="0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Where</a:t>
            </a:r>
            <a:r>
              <a:rPr lang="ru-RU" sz="1400" b="0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: </a:t>
            </a:r>
            <a:r>
              <a:rPr lang="ru" sz="1400" i="1" spc="-1" dirty="0">
                <a:solidFill>
                  <a:srgbClr val="000000"/>
                </a:solidFill>
                <a:latin typeface="Times New Roman"/>
                <a:ea typeface="Times New Roman"/>
              </a:rPr>
              <a:t>A – </a:t>
            </a:r>
            <a:r>
              <a:rPr lang="en-US" sz="1400" i="1" spc="-1" dirty="0">
                <a:solidFill>
                  <a:srgbClr val="000000"/>
                </a:solidFill>
                <a:latin typeface="Times New Roman"/>
                <a:ea typeface="Times New Roman"/>
              </a:rPr>
              <a:t>With sample</a:t>
            </a:r>
            <a:r>
              <a:rPr lang="ru" sz="1400" i="1" spc="-1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sz="1400" i="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" sz="1400" i="1" spc="-1" dirty="0">
                <a:solidFill>
                  <a:srgbClr val="000000"/>
                </a:solidFill>
                <a:latin typeface="Times New Roman"/>
                <a:ea typeface="Times New Roman"/>
              </a:rPr>
              <a:t>B – </a:t>
            </a:r>
            <a:r>
              <a:rPr lang="en-US" sz="1400" i="1" spc="-1" dirty="0">
                <a:solidFill>
                  <a:srgbClr val="000000"/>
                </a:solidFill>
                <a:latin typeface="Times New Roman"/>
                <a:ea typeface="Times New Roman"/>
              </a:rPr>
              <a:t>Without sample</a:t>
            </a:r>
            <a:r>
              <a:rPr lang="ru" sz="1400" i="1" spc="-1" dirty="0">
                <a:solidFill>
                  <a:srgbClr val="000000"/>
                </a:solidFill>
                <a:latin typeface="Times New Roman"/>
                <a:ea typeface="Times New Roman"/>
              </a:rPr>
              <a:t>,</a:t>
            </a:r>
            <a:r>
              <a:rPr lang="en-US" sz="1400" i="1" spc="-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" sz="1400" i="1" spc="-1" dirty="0">
                <a:solidFill>
                  <a:srgbClr val="000000"/>
                </a:solidFill>
                <a:latin typeface="Times New Roman"/>
                <a:ea typeface="Times New Roman"/>
              </a:rPr>
              <a:t>C – </a:t>
            </a:r>
            <a:r>
              <a:rPr lang="en-US" sz="1400" i="1" spc="-1" dirty="0">
                <a:solidFill>
                  <a:srgbClr val="000000"/>
                </a:solidFill>
                <a:latin typeface="Times New Roman"/>
                <a:ea typeface="Times New Roman"/>
              </a:rPr>
              <a:t>Difference</a:t>
            </a:r>
            <a:r>
              <a:rPr lang="ru" sz="1400" i="1" spc="-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en-US" sz="1400" spc="-1" dirty="0"/>
          </a:p>
          <a:p>
            <a:pPr algn="ctr">
              <a:lnSpc>
                <a:spcPct val="115000"/>
              </a:lnSpc>
              <a:buNone/>
              <a:tabLst>
                <a:tab pos="0" algn="l"/>
              </a:tabLst>
            </a:pPr>
            <a:r>
              <a:rPr lang="en-US" sz="1400" b="0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1 – is </a:t>
            </a:r>
            <a:r>
              <a:rPr lang="en-US" sz="1400" b="0" i="1" strike="noStrike" spc="-1" dirty="0">
                <a:solidFill>
                  <a:srgbClr val="000000"/>
                </a:solidFill>
                <a:latin typeface="Symbol"/>
                <a:ea typeface="Times New Roman"/>
              </a:rPr>
              <a:t>g</a:t>
            </a:r>
            <a:r>
              <a:rPr lang="en-US" sz="1400" b="0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-from (Fe – </a:t>
            </a:r>
            <a:r>
              <a:rPr lang="en-US" sz="1400" b="0" i="1" strike="noStrike" spc="-1" dirty="0" err="1">
                <a:solidFill>
                  <a:srgbClr val="000000"/>
                </a:solidFill>
                <a:latin typeface="Times New Roman"/>
                <a:ea typeface="Times New Roman"/>
              </a:rPr>
              <a:t>Pb</a:t>
            </a:r>
            <a:r>
              <a:rPr lang="en-US" sz="1400" b="0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) - Collimator, 2 – </a:t>
            </a:r>
            <a:r>
              <a:rPr lang="en-US" sz="1400" b="0" i="1" strike="noStrike" spc="-1" dirty="0">
                <a:solidFill>
                  <a:srgbClr val="000000"/>
                </a:solidFill>
                <a:latin typeface="Symbol"/>
                <a:ea typeface="Times New Roman"/>
              </a:rPr>
              <a:t>g</a:t>
            </a:r>
            <a:r>
              <a:rPr lang="en-US" sz="1400" b="0" i="1" strike="noStrike" spc="-1" dirty="0">
                <a:solidFill>
                  <a:srgbClr val="000000"/>
                </a:solidFill>
                <a:latin typeface="Times New Roman"/>
                <a:ea typeface="Times New Roman"/>
              </a:rPr>
              <a:t> from sample, 3 – is scattered neutrons</a:t>
            </a:r>
            <a:endParaRPr lang="en-US" sz="1400" b="0" strike="noStrike" spc="-1" dirty="0">
              <a:latin typeface="Arial"/>
            </a:endParaRPr>
          </a:p>
        </p:txBody>
      </p:sp>
      <p:pic>
        <p:nvPicPr>
          <p:cNvPr id="6" name="Google Shape;153;p4">
            <a:extLst>
              <a:ext uri="{FF2B5EF4-FFF2-40B4-BE49-F238E27FC236}">
                <a16:creationId xmlns:a16="http://schemas.microsoft.com/office/drawing/2014/main" id="{C2E8E3F1-1E2C-2026-AA6F-49141155F55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29867" y="697982"/>
            <a:ext cx="2739032" cy="1794955"/>
          </a:xfrm>
          <a:prstGeom prst="rect">
            <a:avLst/>
          </a:prstGeom>
          <a:ln w="0">
            <a:noFill/>
          </a:ln>
        </p:spPr>
      </p:pic>
      <p:pic>
        <p:nvPicPr>
          <p:cNvPr id="8" name="Picture 3" descr="Z:\home\dimitar\Data\Presentacia\TOF_Spectra.png">
            <a:extLst>
              <a:ext uri="{FF2B5EF4-FFF2-40B4-BE49-F238E27FC236}">
                <a16:creationId xmlns:a16="http://schemas.microsoft.com/office/drawing/2014/main" id="{18031C1F-3394-432B-C1D0-5592933BD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285" y="598708"/>
            <a:ext cx="5881196" cy="2149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5238A3-7FEC-54E0-6D7F-F85247A47307}"/>
              </a:ext>
            </a:extLst>
          </p:cNvPr>
          <p:cNvSpPr txBox="1"/>
          <p:nvPr/>
        </p:nvSpPr>
        <p:spPr>
          <a:xfrm>
            <a:off x="4716016" y="4419466"/>
            <a:ext cx="4075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See report of D. </a:t>
            </a:r>
            <a:r>
              <a:rPr lang="en-US" sz="1800" b="1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Grozdanov</a:t>
            </a:r>
            <a:r>
              <a:rPr lang="en-US" sz="18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at ISINN-31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370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411510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 Tagged Neutron Method or Associated Particle Technique</a:t>
            </a:r>
            <a:endParaRPr lang="ru-RU" sz="20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5536" y="3147814"/>
            <a:ext cx="3456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J.D.L.H. Wood, A  SEALED-OFF  14 </a:t>
            </a:r>
            <a:r>
              <a:rPr lang="en-US" sz="1600" dirty="0" err="1"/>
              <a:t>MeV</a:t>
            </a:r>
            <a:r>
              <a:rPr lang="en-US" sz="1600" dirty="0"/>
              <a:t>  NEUTRON SOURCE  INCORPORATING A  SOLID  STATE  ALPHA-PARTICLE  DETECTOR, </a:t>
            </a:r>
            <a:r>
              <a:rPr lang="en-US" sz="1600" dirty="0" err="1"/>
              <a:t>Nucl</a:t>
            </a:r>
            <a:r>
              <a:rPr lang="en-US" sz="1600" dirty="0"/>
              <a:t>. Instr. Meth., pp.49-52, Jan.-Feb. </a:t>
            </a:r>
            <a:r>
              <a:rPr lang="en-US" sz="1600" b="1" dirty="0"/>
              <a:t>1963</a:t>
            </a:r>
            <a:r>
              <a:rPr lang="en-US" sz="1600" dirty="0"/>
              <a:t>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968" y="2571750"/>
            <a:ext cx="4176464" cy="206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79512" y="771550"/>
            <a:ext cx="8748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H. H. BARSCHALL,  I . ROSEN, R. F. TASCHEK, J. H. WILLIAMS, Rev. Mod. Phys., V. 24,  1 (</a:t>
            </a:r>
            <a:r>
              <a:rPr lang="en-US" b="1" dirty="0"/>
              <a:t>1952</a:t>
            </a:r>
            <a:r>
              <a:rPr lang="en-US" dirty="0"/>
              <a:t>): Since neutrons arise only from nuclear reactions, there always exist at the time of their formation one or more charged particles associated with each neutron. In some cases a one-to-one correspondence exists between neutron and charged particle, and the counting of these charged particles with known efficiency determines the associated neutron flux.</a:t>
            </a:r>
          </a:p>
          <a:p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043608" y="2355726"/>
            <a:ext cx="2088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D+D → He</a:t>
            </a:r>
            <a:r>
              <a:rPr lang="en-US" baseline="30000" dirty="0"/>
              <a:t>3</a:t>
            </a:r>
            <a:r>
              <a:rPr lang="en-US" dirty="0"/>
              <a:t>+n+Q</a:t>
            </a:r>
          </a:p>
          <a:p>
            <a:r>
              <a:rPr lang="en-US" dirty="0"/>
              <a:t>D+T → He</a:t>
            </a:r>
            <a:r>
              <a:rPr lang="en-US" baseline="30000" dirty="0"/>
              <a:t>4</a:t>
            </a:r>
            <a:r>
              <a:rPr lang="en-US" dirty="0"/>
              <a:t>+n+Q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99592" y="331456"/>
            <a:ext cx="65828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Differential cross sections of gamma-ray emission: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 current and expected results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E:\home\dimitar\RAID\Grant\РНФ2023-Копач\Pic\text6713-9.png">
            <a:extLst>
              <a:ext uri="{FF2B5EF4-FFF2-40B4-BE49-F238E27FC236}">
                <a16:creationId xmlns:a16="http://schemas.microsoft.com/office/drawing/2014/main" id="{3DA722E7-5C46-7B0B-C5B2-65A19F0F9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62453"/>
            <a:ext cx="5184576" cy="353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E2C3DE-24DA-3EE5-4D2B-BB7867BCA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D84128-DF19-B29F-11B7-9C8AEA6E79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44CE7-5156-B56C-F39A-F2C731C0CCE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F1A1CC-7550-4C9B-10DE-9BBF3BDF99E6}"/>
              </a:ext>
            </a:extLst>
          </p:cNvPr>
          <p:cNvSpPr txBox="1"/>
          <p:nvPr/>
        </p:nvSpPr>
        <p:spPr>
          <a:xfrm>
            <a:off x="4788024" y="4375212"/>
            <a:ext cx="40755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See report of C. Hramco at ISINN-31 </a:t>
            </a:r>
            <a:endParaRPr lang="ru-RU" dirty="0"/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904825F6-7FC6-AEC3-5137-2ED63DCAB9A0}"/>
              </a:ext>
            </a:extLst>
          </p:cNvPr>
          <p:cNvGrpSpPr/>
          <p:nvPr/>
        </p:nvGrpSpPr>
        <p:grpSpPr>
          <a:xfrm>
            <a:off x="109709" y="1347614"/>
            <a:ext cx="8924582" cy="2986705"/>
            <a:chOff x="107504" y="1140508"/>
            <a:chExt cx="8924582" cy="2986705"/>
          </a:xfrm>
        </p:grpSpPr>
        <p:pic>
          <p:nvPicPr>
            <p:cNvPr id="2" name="Picture 5" descr="D:\TANGRA_LaBr3_calib\ISINN31\IMG_20250523_110304_732.jpg">
              <a:extLst>
                <a:ext uri="{FF2B5EF4-FFF2-40B4-BE49-F238E27FC236}">
                  <a16:creationId xmlns:a16="http://schemas.microsoft.com/office/drawing/2014/main" id="{1E0F1CEE-2C22-986B-CF4A-C6E69F5427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85" t="21158" r="8766" b="23509"/>
            <a:stretch/>
          </p:blipFill>
          <p:spPr bwMode="auto">
            <a:xfrm>
              <a:off x="4067944" y="1203598"/>
              <a:ext cx="4964142" cy="29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D:\TANGRA_LaBr3_calib\ISINN31\IMG_20250523_110304_160.jpg">
              <a:extLst>
                <a:ext uri="{FF2B5EF4-FFF2-40B4-BE49-F238E27FC236}">
                  <a16:creationId xmlns:a16="http://schemas.microsoft.com/office/drawing/2014/main" id="{A64F75E6-E8C7-3664-7F05-3E166EFF57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211213"/>
              <a:ext cx="3888000" cy="29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55735CD-2C1F-FFFD-921E-2A6D6FD31557}"/>
                </a:ext>
              </a:extLst>
            </p:cNvPr>
            <p:cNvSpPr txBox="1"/>
            <p:nvPr/>
          </p:nvSpPr>
          <p:spPr>
            <a:xfrm rot="18879649">
              <a:off x="309298" y="1367275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LaBr</a:t>
              </a:r>
              <a:r>
                <a:rPr lang="en-US" sz="1600" b="1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1600" b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11C093-3102-6EB7-C31F-0E3BF4C02122}"/>
                </a:ext>
              </a:extLst>
            </p:cNvPr>
            <p:cNvSpPr txBox="1"/>
            <p:nvPr/>
          </p:nvSpPr>
          <p:spPr>
            <a:xfrm>
              <a:off x="251520" y="3667253"/>
              <a:ext cx="280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Sample + point gamma source</a:t>
              </a:r>
              <a:endParaRPr lang="ru-RU" sz="1600" b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431B0BA3-7CE4-B063-CAC6-FF867B69FE8F}"/>
                </a:ext>
              </a:extLst>
            </p:cNvPr>
            <p:cNvCxnSpPr>
              <a:stCxn id="17" idx="0"/>
            </p:cNvCxnSpPr>
            <p:nvPr/>
          </p:nvCxnSpPr>
          <p:spPr>
            <a:xfrm flipV="1">
              <a:off x="1655676" y="3003798"/>
              <a:ext cx="756084" cy="663455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376AF6-64BC-D257-CFF4-09090F338A4C}"/>
                </a:ext>
              </a:extLst>
            </p:cNvPr>
            <p:cNvSpPr txBox="1"/>
            <p:nvPr/>
          </p:nvSpPr>
          <p:spPr>
            <a:xfrm>
              <a:off x="7740352" y="2665244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LaBr</a:t>
              </a:r>
              <a:r>
                <a:rPr lang="en-US" sz="1600" b="1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1600" b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9A2DE91-6310-9AE3-6D89-1A17D5343FCE}"/>
                </a:ext>
              </a:extLst>
            </p:cNvPr>
            <p:cNvSpPr txBox="1"/>
            <p:nvPr/>
          </p:nvSpPr>
          <p:spPr>
            <a:xfrm>
              <a:off x="6516216" y="3003798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LaBr</a:t>
              </a:r>
              <a:r>
                <a:rPr lang="en-US" sz="1600" b="1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1600" b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FD93D87-66A4-7976-424C-C5DC14F58A98}"/>
                </a:ext>
              </a:extLst>
            </p:cNvPr>
            <p:cNvSpPr txBox="1"/>
            <p:nvPr/>
          </p:nvSpPr>
          <p:spPr>
            <a:xfrm>
              <a:off x="5220072" y="2787774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LaBr</a:t>
              </a:r>
              <a:r>
                <a:rPr lang="en-US" sz="1600" b="1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1600" b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2EA1A76-CBF9-D391-0981-0BF38FD25F20}"/>
                </a:ext>
              </a:extLst>
            </p:cNvPr>
            <p:cNvSpPr txBox="1"/>
            <p:nvPr/>
          </p:nvSpPr>
          <p:spPr>
            <a:xfrm>
              <a:off x="4283968" y="2787774"/>
              <a:ext cx="792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LaBr</a:t>
              </a:r>
              <a:r>
                <a:rPr lang="en-US" sz="1600" b="1" baseline="-25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ru-RU" sz="1600" b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0A579FC-669C-BEC4-FFA2-A73B1AA21FA6}"/>
                </a:ext>
              </a:extLst>
            </p:cNvPr>
            <p:cNvSpPr txBox="1"/>
            <p:nvPr/>
          </p:nvSpPr>
          <p:spPr>
            <a:xfrm>
              <a:off x="6223774" y="1873156"/>
              <a:ext cx="28083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Sample + point gamma source</a:t>
              </a:r>
              <a:endParaRPr lang="ru-RU" sz="1600" b="1" baseline="-25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Прямая со стрелкой 23">
              <a:extLst>
                <a:ext uri="{FF2B5EF4-FFF2-40B4-BE49-F238E27FC236}">
                  <a16:creationId xmlns:a16="http://schemas.microsoft.com/office/drawing/2014/main" id="{FA5156F0-6593-39FB-8A6E-0B569F6AFF0D}"/>
                </a:ext>
              </a:extLst>
            </p:cNvPr>
            <p:cNvCxnSpPr>
              <a:stCxn id="23" idx="1"/>
            </p:cNvCxnSpPr>
            <p:nvPr/>
          </p:nvCxnSpPr>
          <p:spPr>
            <a:xfrm flipH="1" flipV="1">
              <a:off x="5436096" y="1937242"/>
              <a:ext cx="787678" cy="10519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Прямая со стрелкой 24">
              <a:extLst>
                <a:ext uri="{FF2B5EF4-FFF2-40B4-BE49-F238E27FC236}">
                  <a16:creationId xmlns:a16="http://schemas.microsoft.com/office/drawing/2014/main" id="{99D6FD26-F62D-AAD0-BF3B-90F990DB0B3F}"/>
                </a:ext>
              </a:extLst>
            </p:cNvPr>
            <p:cNvCxnSpPr/>
            <p:nvPr/>
          </p:nvCxnSpPr>
          <p:spPr>
            <a:xfrm>
              <a:off x="3962137" y="1182112"/>
              <a:ext cx="609863" cy="426448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 стрелкой 25">
              <a:extLst>
                <a:ext uri="{FF2B5EF4-FFF2-40B4-BE49-F238E27FC236}">
                  <a16:creationId xmlns:a16="http://schemas.microsoft.com/office/drawing/2014/main" id="{FE985345-9650-93D6-6434-9D4E4F540C41}"/>
                </a:ext>
              </a:extLst>
            </p:cNvPr>
            <p:cNvCxnSpPr/>
            <p:nvPr/>
          </p:nvCxnSpPr>
          <p:spPr>
            <a:xfrm flipH="1">
              <a:off x="3131840" y="1182112"/>
              <a:ext cx="830297" cy="1605662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FF4F321-BEC4-D5FC-4C5C-209C8DD50612}"/>
              </a:ext>
            </a:extLst>
          </p:cNvPr>
          <p:cNvSpPr txBox="1"/>
          <p:nvPr/>
        </p:nvSpPr>
        <p:spPr>
          <a:xfrm>
            <a:off x="971600" y="469875"/>
            <a:ext cx="7344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Determination of the efficiency of the detector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sysmem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Analysis of chlorine neutron capture experiment for efficiency calculation validation 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530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 dirty="0"/>
          </a:p>
        </p:txBody>
      </p:sp>
      <p:pic>
        <p:nvPicPr>
          <p:cNvPr id="6" name="Picture 1095" descr="https://psv4.userapi.com/c237131/u472295635/docs/d21/b5f0d44935ee/Photo.jpg?extra=oHNZuZmwGllPIrOOwHrR82RAp6Xlmgfx6PG1dXjnYCgdPvuYWxBKDZQvNMgd-ER6Yz-H-itHvPbpS01WjMKTU7H3i0-ftu0j4uRIMjM9BWK-06wnzUa9WgAmcWWYmpSflc9I9Yz_io_H789bQrlP_PfhVQ">
            <a:extLst>
              <a:ext uri="{FF2B5EF4-FFF2-40B4-BE49-F238E27FC236}">
                <a16:creationId xmlns:a16="http://schemas.microsoft.com/office/drawing/2014/main" id="{A8A14B1A-0280-224B-9BF7-5D8C94752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r="2340"/>
          <a:stretch/>
        </p:blipFill>
        <p:spPr bwMode="auto">
          <a:xfrm>
            <a:off x="3923928" y="915566"/>
            <a:ext cx="4032448" cy="24629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Z:\home\dimitar\RAID\dgrozdanov\My_Phd\Disser\Pictures\Plastic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15566"/>
            <a:ext cx="2808312" cy="244827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/>
          <p:cNvSpPr/>
          <p:nvPr/>
        </p:nvSpPr>
        <p:spPr>
          <a:xfrm>
            <a:off x="696644" y="423843"/>
            <a:ext cx="7750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Measurement of differential cross sections of neutron scattering on 12C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3528" y="3435846"/>
            <a:ext cx="439248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480"/>
              </a:spcBef>
              <a:tabLst>
                <a:tab pos="0" algn="l"/>
              </a:tabLst>
              <a:defRPr/>
            </a:pPr>
            <a:r>
              <a:rPr lang="en-GB" sz="14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Scheme of the experimental setup with plastic detectors for measuring angular distributions of the scattered neutrons. </a:t>
            </a:r>
            <a:r>
              <a:rPr lang="en-GB" sz="1400" i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</a:t>
            </a:r>
            <a:r>
              <a:rPr lang="en-GB" sz="14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– ING-27 neutron generator, </a:t>
            </a:r>
            <a:r>
              <a:rPr lang="en-GB" sz="1400" i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</a:t>
            </a:r>
            <a:r>
              <a:rPr lang="en-GB" sz="14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– irradiated carbon sample, </a:t>
            </a:r>
            <a:r>
              <a:rPr lang="en-GB" sz="1400" i="1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3</a:t>
            </a:r>
            <a:r>
              <a:rPr lang="en-GB" sz="14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 – one of the 20 plastic detectors used in the registration system. </a:t>
            </a:r>
            <a:endParaRPr lang="en-US" sz="1400" spc="-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7_0">
            <a:extLst>
              <a:ext uri="{FF2B5EF4-FFF2-40B4-BE49-F238E27FC236}">
                <a16:creationId xmlns:a16="http://schemas.microsoft.com/office/drawing/2014/main" id="{3F856CEE-E170-2FFC-B467-4E42E404BC20}"/>
              </a:ext>
            </a:extLst>
          </p:cNvPr>
          <p:cNvSpPr/>
          <p:nvPr/>
        </p:nvSpPr>
        <p:spPr>
          <a:xfrm>
            <a:off x="4895528" y="3579862"/>
            <a:ext cx="4248472" cy="8957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9991" tIns="59995" rIns="119991" bIns="59995">
            <a:spAutoFit/>
          </a:bodyPr>
          <a:lstStyle>
            <a:lvl1pPr>
              <a:tabLst>
                <a:tab pos="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tabLst>
                <a:tab pos="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tabLst>
                <a:tab pos="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tabLst>
                <a:tab pos="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tabLst>
                <a:tab pos="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</a:tabLs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ts val="475"/>
              </a:spcBef>
            </a:pPr>
            <a:r>
              <a:rPr lang="en-GB" altLang="ru-RU" sz="1400" dirty="0">
                <a:latin typeface="Times New Roman" panose="02020603050405020304" pitchFamily="18" charset="0"/>
                <a:ea typeface="DejaVu Sans" pitchFamily="34" charset="0"/>
                <a:cs typeface="Times New Roman" panose="02020603050405020304" pitchFamily="18" charset="0"/>
              </a:rPr>
              <a:t>Neutron source: ING-27 generator</a:t>
            </a:r>
            <a:endParaRPr lang="en-US" altLang="ru-RU" sz="1400" dirty="0">
              <a:latin typeface="Times New Roman" panose="02020603050405020304" pitchFamily="18" charset="0"/>
              <a:ea typeface="DejaVu Sans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475"/>
              </a:spcBef>
            </a:pPr>
            <a:r>
              <a:rPr lang="en-GB" altLang="ru-RU" sz="1400" dirty="0">
                <a:latin typeface="Times New Roman" panose="02020603050405020304" pitchFamily="18" charset="0"/>
                <a:ea typeface="DejaVu Sans" pitchFamily="34" charset="0"/>
                <a:cs typeface="Times New Roman" panose="02020603050405020304" pitchFamily="18" charset="0"/>
              </a:rPr>
              <a:t>Sample: graphite block, 44 cm x 44 cm x 2 cm</a:t>
            </a:r>
            <a:endParaRPr lang="en-US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475"/>
              </a:spcBef>
            </a:pPr>
            <a:r>
              <a:rPr lang="en-GB" altLang="ru-RU" sz="1400" dirty="0">
                <a:latin typeface="Times New Roman" panose="02020603050405020304" pitchFamily="18" charset="0"/>
                <a:cs typeface="DejaVu Sans" pitchFamily="34" charset="0"/>
              </a:rPr>
              <a:t>Neutron detectors: </a:t>
            </a:r>
            <a:r>
              <a:rPr lang="en-GB" altLang="ru-RU" sz="1400" dirty="0" err="1">
                <a:latin typeface="Times New Roman" panose="02020603050405020304" pitchFamily="18" charset="0"/>
                <a:cs typeface="DejaVu Sans" pitchFamily="34" charset="0"/>
              </a:rPr>
              <a:t>polyphenyltoluene</a:t>
            </a:r>
            <a:r>
              <a:rPr lang="en-GB" altLang="ru-RU" sz="1400" dirty="0">
                <a:latin typeface="Times New Roman" panose="02020603050405020304" pitchFamily="18" charset="0"/>
                <a:cs typeface="DejaVu Sans" pitchFamily="34" charset="0"/>
              </a:rPr>
              <a:t> </a:t>
            </a:r>
            <a:r>
              <a:rPr lang="en-GB" altLang="ru-RU" sz="1400" dirty="0" err="1">
                <a:latin typeface="Times New Roman" panose="02020603050405020304" pitchFamily="18" charset="0"/>
                <a:cs typeface="DejaVu Sans" pitchFamily="34" charset="0"/>
              </a:rPr>
              <a:t>scintillators</a:t>
            </a:r>
            <a:endParaRPr lang="en-US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 dirty="0"/>
          </a:p>
        </p:txBody>
      </p:sp>
      <p:sp>
        <p:nvSpPr>
          <p:cNvPr id="11" name="Прямоугольник 7_0">
            <a:extLst>
              <a:ext uri="{FF2B5EF4-FFF2-40B4-BE49-F238E27FC236}">
                <a16:creationId xmlns:a16="http://schemas.microsoft.com/office/drawing/2014/main" id="{A362BC68-AF66-A180-3EF0-EEBB2F314DFE}"/>
              </a:ext>
            </a:extLst>
          </p:cNvPr>
          <p:cNvSpPr/>
          <p:nvPr/>
        </p:nvSpPr>
        <p:spPr>
          <a:xfrm>
            <a:off x="3491880" y="915566"/>
            <a:ext cx="5112568" cy="39734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9991" tIns="59995" rIns="119991" bIns="59995">
            <a:spAutoFit/>
          </a:bodyPr>
          <a:lstStyle/>
          <a:p>
            <a:pPr eaLnBrk="1" fontAlgn="auto" hangingPunct="1">
              <a:spcBef>
                <a:spcPts val="48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GB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Examples of the time-of-flight spectra obtained. Peaks are labelled with source reaction, registered particle is painted red. </a:t>
            </a:r>
          </a:p>
          <a:p>
            <a:pPr eaLnBrk="1" fontAlgn="auto" hangingPunct="1">
              <a:spcBef>
                <a:spcPts val="48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GB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A – is measurement with target (</a:t>
            </a:r>
            <a:r>
              <a:rPr lang="en-GB" sz="1200" spc="-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12</a:t>
            </a:r>
            <a:r>
              <a:rPr lang="en-GB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C), Time ~ 48h;</a:t>
            </a:r>
          </a:p>
          <a:p>
            <a:pPr eaLnBrk="1" fontAlgn="auto" hangingPunct="1">
              <a:spcBef>
                <a:spcPts val="48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GB" sz="1200" spc="-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– is </a:t>
            </a:r>
            <a:r>
              <a:rPr lang="en-GB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measurement without target (Background), Time ~ 28h,</a:t>
            </a:r>
          </a:p>
          <a:p>
            <a:pPr eaLnBrk="1" fontAlgn="auto" hangingPunct="1">
              <a:spcBef>
                <a:spcPts val="48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– Net spectra (without background)</a:t>
            </a:r>
          </a:p>
          <a:p>
            <a:pPr eaLnBrk="1" fontAlgn="auto" hangingPunct="1">
              <a:spcBef>
                <a:spcPts val="480"/>
              </a:spcBef>
              <a:spcAft>
                <a:spcPts val="0"/>
              </a:spcAft>
              <a:tabLst>
                <a:tab pos="0" algn="l"/>
              </a:tabLst>
              <a:defRPr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48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n,X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ING-27</a:t>
            </a:r>
          </a:p>
          <a:p>
            <a:pPr eaLnBrk="1" fontAlgn="auto" hangingPunct="1">
              <a:spcBef>
                <a:spcPts val="48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n,X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target (</a:t>
            </a:r>
            <a:r>
              <a:rPr lang="en-US" sz="1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  <a:p>
            <a:pPr eaLnBrk="1" fontAlgn="auto" hangingPunct="1">
              <a:spcBef>
                <a:spcPts val="48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n,X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2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from the opposite wall</a:t>
            </a:r>
          </a:p>
          <a:p>
            <a:pPr eaLnBrk="1" fontAlgn="auto" hangingPunct="1">
              <a:spcBef>
                <a:spcPts val="480"/>
              </a:spcBef>
              <a:spcAft>
                <a:spcPts val="0"/>
              </a:spcAft>
              <a:tabLst>
                <a:tab pos="0" algn="l"/>
              </a:tabLst>
              <a:defRPr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48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GB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(n,n</a:t>
            </a:r>
            <a:r>
              <a:rPr lang="en-GB" sz="1200" spc="-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0</a:t>
            </a:r>
            <a:r>
              <a:rPr lang="en-GB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) - elastic scattering</a:t>
            </a:r>
          </a:p>
          <a:p>
            <a:pPr eaLnBrk="1" fontAlgn="auto" hangingPunct="1">
              <a:spcBef>
                <a:spcPts val="48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GB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(n,n</a:t>
            </a:r>
            <a:r>
              <a:rPr lang="en-GB" sz="1200" spc="-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</a:t>
            </a:r>
            <a:r>
              <a:rPr lang="en-GB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) - inelastic scattering </a:t>
            </a:r>
            <a:r>
              <a:rPr lang="en-US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to the 1 excited state of </a:t>
            </a:r>
            <a:r>
              <a:rPr lang="en-US" sz="1200" spc="-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12</a:t>
            </a:r>
            <a:r>
              <a:rPr lang="en-US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 4.44MeV </a:t>
            </a:r>
            <a:endParaRPr lang="en-GB" sz="120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48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GB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(n,n</a:t>
            </a:r>
            <a:r>
              <a:rPr lang="en-GB" sz="1200" spc="-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2</a:t>
            </a:r>
            <a:r>
              <a:rPr lang="en-GB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) - inelastic scattering </a:t>
            </a:r>
            <a:r>
              <a:rPr lang="en-US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to the 2 excited state of </a:t>
            </a:r>
            <a:r>
              <a:rPr lang="en-US" sz="1200" spc="-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12</a:t>
            </a:r>
            <a:r>
              <a:rPr lang="en-US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 7.65MeV</a:t>
            </a:r>
            <a:endParaRPr lang="en-GB" sz="120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48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GB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(n,n</a:t>
            </a:r>
            <a:r>
              <a:rPr lang="en-GB" sz="1200" spc="-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3</a:t>
            </a:r>
            <a:r>
              <a:rPr lang="en-GB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) - inelastic scattering </a:t>
            </a:r>
            <a:r>
              <a:rPr lang="en-US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to the 3 excited state of </a:t>
            </a:r>
            <a:r>
              <a:rPr lang="en-US" sz="1200" spc="-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12</a:t>
            </a:r>
            <a:r>
              <a:rPr lang="en-US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 9.64MeV</a:t>
            </a:r>
            <a:endParaRPr lang="en-GB" sz="1200" spc="-1" dirty="0">
              <a:solidFill>
                <a:srgbClr val="000000"/>
              </a:solidFill>
              <a:latin typeface="Times New Roman" panose="02020603050405020304" pitchFamily="18" charset="0"/>
              <a:ea typeface="DejaVu Sans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48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GB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(n,n</a:t>
            </a:r>
            <a:r>
              <a:rPr lang="en-GB" sz="1200" spc="-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4</a:t>
            </a:r>
            <a:r>
              <a:rPr lang="en-GB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) - inelastic scattering </a:t>
            </a:r>
            <a:r>
              <a:rPr lang="en-US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to the 4 excited state of </a:t>
            </a:r>
            <a:r>
              <a:rPr lang="en-US" sz="1200" spc="-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12</a:t>
            </a:r>
            <a:r>
              <a:rPr lang="en-US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 10.30MeV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480"/>
              </a:spcBef>
              <a:spcAft>
                <a:spcPts val="0"/>
              </a:spcAft>
              <a:tabLst>
                <a:tab pos="0" algn="l"/>
              </a:tabLst>
              <a:defRPr/>
            </a:pPr>
            <a:r>
              <a:rPr lang="en-GB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(n,n</a:t>
            </a:r>
            <a:r>
              <a:rPr lang="en-GB" sz="1200" spc="-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5</a:t>
            </a:r>
            <a:r>
              <a:rPr lang="en-GB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) - inelastic scattering </a:t>
            </a:r>
            <a:r>
              <a:rPr lang="en-US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to the 5 excited state of </a:t>
            </a:r>
            <a:r>
              <a:rPr lang="en-US" sz="1200" spc="-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12</a:t>
            </a:r>
            <a:r>
              <a:rPr lang="en-US" sz="1200" spc="-1" dirty="0">
                <a:solidFill>
                  <a:srgbClr val="000000"/>
                </a:solidFill>
                <a:latin typeface="Times New Roman" panose="02020603050405020304" pitchFamily="18" charset="0"/>
                <a:ea typeface="DejaVu Sans"/>
                <a:cs typeface="Times New Roman" panose="02020603050405020304" pitchFamily="18" charset="0"/>
              </a:rPr>
              <a:t>C 10.84MeV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4">
            <a:extLst>
              <a:ext uri="{FF2B5EF4-FFF2-40B4-BE49-F238E27FC236}">
                <a16:creationId xmlns:a16="http://schemas.microsoft.com/office/drawing/2014/main" id="{898A015A-D985-575E-38E6-B047D1EB0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15566"/>
            <a:ext cx="2808312" cy="387101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FCF3894-EA3F-7284-10A2-BA8EBA4E373F}"/>
              </a:ext>
            </a:extLst>
          </p:cNvPr>
          <p:cNvSpPr/>
          <p:nvPr/>
        </p:nvSpPr>
        <p:spPr>
          <a:xfrm>
            <a:off x="696644" y="423843"/>
            <a:ext cx="7750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Measurement of differential cross sections of neutron scattering on 12C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05818-3475-B3F4-EBE6-7EB463B08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0CBDFAA-261B-3B1F-6FF9-E81268472C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3545AB-E54C-2FA5-7767-B4174B96F58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 dirty="0"/>
          </a:p>
        </p:txBody>
      </p:sp>
      <p:pic>
        <p:nvPicPr>
          <p:cNvPr id="2" name="Google Shape;55;p13">
            <a:extLst>
              <a:ext uri="{FF2B5EF4-FFF2-40B4-BE49-F238E27FC236}">
                <a16:creationId xmlns:a16="http://schemas.microsoft.com/office/drawing/2014/main" id="{A8AA2D3A-3D0F-F07F-F747-68012CEC18C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14869" y="968197"/>
            <a:ext cx="2860981" cy="177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56;p13">
            <a:extLst>
              <a:ext uri="{FF2B5EF4-FFF2-40B4-BE49-F238E27FC236}">
                <a16:creationId xmlns:a16="http://schemas.microsoft.com/office/drawing/2014/main" id="{1D7DF2E7-F89F-0483-4342-776B649235A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4216" y="1248578"/>
            <a:ext cx="2860981" cy="19125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57;p13">
            <a:extLst>
              <a:ext uri="{FF2B5EF4-FFF2-40B4-BE49-F238E27FC236}">
                <a16:creationId xmlns:a16="http://schemas.microsoft.com/office/drawing/2014/main" id="{A1287F8F-F685-D785-1F5D-DA67904003A0}"/>
              </a:ext>
            </a:extLst>
          </p:cNvPr>
          <p:cNvSpPr txBox="1"/>
          <p:nvPr/>
        </p:nvSpPr>
        <p:spPr>
          <a:xfrm>
            <a:off x="190310" y="2062789"/>
            <a:ext cx="19848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100" dirty="0"/>
              <a:t>T</a:t>
            </a:r>
            <a:r>
              <a:rPr lang="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 measured efficiency values vs the GEANT4 simulation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59;p13">
            <a:extLst>
              <a:ext uri="{FF2B5EF4-FFF2-40B4-BE49-F238E27FC236}">
                <a16:creationId xmlns:a16="http://schemas.microsoft.com/office/drawing/2014/main" id="{58009420-ABEA-4D86-EEDF-F6077B593B2A}"/>
              </a:ext>
            </a:extLst>
          </p:cNvPr>
          <p:cNvSpPr txBox="1"/>
          <p:nvPr/>
        </p:nvSpPr>
        <p:spPr>
          <a:xfrm>
            <a:off x="298637" y="1086560"/>
            <a:ext cx="17472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100" dirty="0"/>
              <a:t>T</a:t>
            </a:r>
            <a:r>
              <a:rPr lang="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 experimental setup consist</a:t>
            </a:r>
            <a:r>
              <a:rPr lang="ru" sz="1100" dirty="0"/>
              <a:t>ing</a:t>
            </a:r>
            <a:r>
              <a:rPr lang="ru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of 20 plastic E</a:t>
            </a:r>
            <a:r>
              <a:rPr lang="ru" sz="1100" dirty="0"/>
              <a:t>J-200 scintillators 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60;p13">
            <a:extLst>
              <a:ext uri="{FF2B5EF4-FFF2-40B4-BE49-F238E27FC236}">
                <a16:creationId xmlns:a16="http://schemas.microsoft.com/office/drawing/2014/main" id="{42A92CFE-0990-E8D3-0E07-306A5ECA8A01}"/>
              </a:ext>
            </a:extLst>
          </p:cNvPr>
          <p:cNvSpPr txBox="1"/>
          <p:nvPr/>
        </p:nvSpPr>
        <p:spPr>
          <a:xfrm>
            <a:off x="5467413" y="775778"/>
            <a:ext cx="3234585" cy="523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100" dirty="0"/>
              <a:t>The measured light output function for protons in comparison with other datasets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61;p13">
            <a:extLst>
              <a:ext uri="{FF2B5EF4-FFF2-40B4-BE49-F238E27FC236}">
                <a16:creationId xmlns:a16="http://schemas.microsoft.com/office/drawing/2014/main" id="{86776803-C159-5BD4-CE6F-7BF5ED8EF30A}"/>
              </a:ext>
            </a:extLst>
          </p:cNvPr>
          <p:cNvSpPr txBox="1"/>
          <p:nvPr/>
        </p:nvSpPr>
        <p:spPr>
          <a:xfrm>
            <a:off x="2771800" y="3182621"/>
            <a:ext cx="60033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normAutofit/>
          </a:bodyPr>
          <a:lstStyle/>
          <a:p>
            <a:pPr marL="457200" lvl="0" indent="-296862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75"/>
              <a:buChar char="●"/>
            </a:pPr>
            <a:r>
              <a:rPr lang="ru" sz="1075" dirty="0"/>
              <a:t>The new approach based on the tagged neutron method has been implemented </a:t>
            </a:r>
            <a:r>
              <a:rPr lang="ru" sz="1075" dirty="0">
                <a:solidFill>
                  <a:schemeClr val="dk1"/>
                </a:solidFill>
              </a:rPr>
              <a:t>to characterization of the organic scintillator based detectors. It was based on scattering of neutrons on carbon and hydrogen nuclei.</a:t>
            </a:r>
            <a:endParaRPr sz="1075" dirty="0">
              <a:solidFill>
                <a:schemeClr val="dk1"/>
              </a:solidFill>
            </a:endParaRPr>
          </a:p>
          <a:p>
            <a:pPr marL="457200" lvl="0" indent="-296862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75"/>
              <a:buChar char="●"/>
            </a:pPr>
            <a:r>
              <a:rPr lang="ru" sz="1075" dirty="0"/>
              <a:t>The light output functions for protons and α-particles were measured </a:t>
            </a:r>
            <a:endParaRPr sz="1075" dirty="0"/>
          </a:p>
          <a:p>
            <a:pPr marL="457200" lvl="0" indent="-296862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75"/>
              <a:buChar char="●"/>
            </a:pPr>
            <a:r>
              <a:rPr lang="ru" sz="1075" dirty="0"/>
              <a:t>The detection efficiency was experimentally measured relative to the the standard of the cross section of the elastic scattering of neutrons on hydrogen</a:t>
            </a:r>
            <a:endParaRPr sz="1075" dirty="0"/>
          </a:p>
          <a:p>
            <a:pPr marL="457200" lvl="0" indent="-296862" algn="just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075"/>
              <a:buChar char="●"/>
            </a:pPr>
            <a:r>
              <a:rPr lang="ru" sz="1075" dirty="0"/>
              <a:t>The results obtained has been used to calculate the cross section in the experiments on investigation of the neutron emission</a:t>
            </a:r>
            <a:endParaRPr sz="1075" dirty="0"/>
          </a:p>
        </p:txBody>
      </p:sp>
      <p:pic>
        <p:nvPicPr>
          <p:cNvPr id="15" name="Google Shape;58;p13">
            <a:extLst>
              <a:ext uri="{FF2B5EF4-FFF2-40B4-BE49-F238E27FC236}">
                <a16:creationId xmlns:a16="http://schemas.microsoft.com/office/drawing/2014/main" id="{9F6E9C14-461D-88F0-1A0A-D16E1283C9D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96" y="2802789"/>
            <a:ext cx="2947451" cy="196447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54;p13">
            <a:extLst>
              <a:ext uri="{FF2B5EF4-FFF2-40B4-BE49-F238E27FC236}">
                <a16:creationId xmlns:a16="http://schemas.microsoft.com/office/drawing/2014/main" id="{64196D68-A278-3A70-CE43-86C153B10F58}"/>
              </a:ext>
            </a:extLst>
          </p:cNvPr>
          <p:cNvSpPr txBox="1">
            <a:spLocks/>
          </p:cNvSpPr>
          <p:nvPr/>
        </p:nvSpPr>
        <p:spPr>
          <a:xfrm>
            <a:off x="899592" y="335457"/>
            <a:ext cx="6715472" cy="6327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12000"/>
              <a:buFont typeface="Arial"/>
              <a:buNone/>
            </a:pPr>
            <a:r>
              <a:rPr lang="en-US" sz="1800" b="1" dirty="0">
                <a:solidFill>
                  <a:srgbClr val="FF0000"/>
                </a:solidFill>
              </a:rPr>
              <a:t>Characterization of an EJ-200 plastic scintillator array for experiments with 14-MeV tagged neutrons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2DF39E-6E34-1E5B-08C6-DDC61014FCD3}"/>
              </a:ext>
            </a:extLst>
          </p:cNvPr>
          <p:cNvSpPr txBox="1"/>
          <p:nvPr/>
        </p:nvSpPr>
        <p:spPr>
          <a:xfrm>
            <a:off x="5465005" y="4452105"/>
            <a:ext cx="36434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See report of P. </a:t>
            </a:r>
            <a:r>
              <a:rPr lang="en-US" sz="1600" b="1" dirty="0" err="1">
                <a:solidFill>
                  <a:srgbClr val="FF0000"/>
                </a:solidFill>
              </a:rPr>
              <a:t>Prusachenko</a:t>
            </a: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at ISINN-31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131532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 dirty="0"/>
          </a:p>
        </p:txBody>
      </p:sp>
      <p:pic>
        <p:nvPicPr>
          <p:cNvPr id="6" name="Рисунок 5" descr="Изображение выглядит как зарисовка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D6F92D90-6375-D2F6-7679-3C5F50C91A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7" t="8486" r="24956" b="-433"/>
          <a:stretch/>
        </p:blipFill>
        <p:spPr>
          <a:xfrm>
            <a:off x="611560" y="915566"/>
            <a:ext cx="1479569" cy="2088232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3EFAF77D-8CF0-3B4B-1985-88016A3B3C15}"/>
              </a:ext>
            </a:extLst>
          </p:cNvPr>
          <p:cNvGrpSpPr/>
          <p:nvPr/>
        </p:nvGrpSpPr>
        <p:grpSpPr>
          <a:xfrm>
            <a:off x="2339752" y="915566"/>
            <a:ext cx="2520280" cy="2016224"/>
            <a:chOff x="6532436" y="2050527"/>
            <a:chExt cx="5213579" cy="402405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D144110-13E6-23BE-53EF-D7CB8B53D1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8042" r="5584"/>
            <a:stretch/>
          </p:blipFill>
          <p:spPr>
            <a:xfrm>
              <a:off x="6532436" y="2050527"/>
              <a:ext cx="5213579" cy="4024058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grpSp>
          <p:nvGrpSpPr>
            <p:cNvPr id="9" name="Группа 11">
              <a:extLst>
                <a:ext uri="{FF2B5EF4-FFF2-40B4-BE49-F238E27FC236}">
                  <a16:creationId xmlns:a16="http://schemas.microsoft.com/office/drawing/2014/main" id="{D293B0B7-378C-99F0-D827-E2F0E1EC387B}"/>
                </a:ext>
              </a:extLst>
            </p:cNvPr>
            <p:cNvGrpSpPr/>
            <p:nvPr/>
          </p:nvGrpSpPr>
          <p:grpSpPr>
            <a:xfrm>
              <a:off x="8666816" y="3702423"/>
              <a:ext cx="228960" cy="208440"/>
              <a:chOff x="8666816" y="3702423"/>
              <a:chExt cx="228960" cy="208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13" name="Рукописный ввод 20">
                    <a:extLst>
                      <a:ext uri="{FF2B5EF4-FFF2-40B4-BE49-F238E27FC236}">
                        <a16:creationId xmlns:a16="http://schemas.microsoft.com/office/drawing/2014/main" id="{8B89136C-8D24-2743-EA26-D54528087095}"/>
                      </a:ext>
                    </a:extLst>
                  </p14:cNvPr>
                  <p14:cNvContentPartPr/>
                  <p14:nvPr/>
                </p14:nvContentPartPr>
                <p14:xfrm>
                  <a:off x="8666816" y="3702423"/>
                  <a:ext cx="20880" cy="95400"/>
                </p14:xfrm>
              </p:contentPart>
            </mc:Choice>
            <mc:Fallback xmlns="">
              <p:pic>
                <p:nvPicPr>
                  <p:cNvPr id="10" name="Рукописный ввод 20">
                    <a:extLst>
                      <a:ext uri="{FF2B5EF4-FFF2-40B4-BE49-F238E27FC236}">
                        <a16:creationId xmlns:p14="http://schemas.microsoft.com/office/powerpoint/2010/main" xmlns="" xmlns:a16="http://schemas.microsoft.com/office/drawing/2014/main" id="{8B89136C-8D24-2743-EA26-D54528087095}"/>
                      </a:ext>
                    </a:extLst>
                  </p:cNvPr>
                  <p:cNvPicPr/>
                  <p:nvPr/>
                </p:nvPicPr>
                <p:blipFill>
                  <a:blip r:embed="rId5" cstate="print"/>
                  <a:stretch>
                    <a:fillRect/>
                  </a:stretch>
                </p:blipFill>
                <p:spPr>
                  <a:xfrm>
                    <a:off x="8657816" y="3693783"/>
                    <a:ext cx="3852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4" name="Рукописный ввод 21">
                    <a:extLst>
                      <a:ext uri="{FF2B5EF4-FFF2-40B4-BE49-F238E27FC236}">
                        <a16:creationId xmlns:a16="http://schemas.microsoft.com/office/drawing/2014/main" id="{3A634157-0F1D-50EB-8995-82409559DA43}"/>
                      </a:ext>
                    </a:extLst>
                  </p14:cNvPr>
                  <p14:cNvContentPartPr/>
                  <p14:nvPr/>
                </p14:nvContentPartPr>
                <p14:xfrm>
                  <a:off x="8712536" y="3730143"/>
                  <a:ext cx="360" cy="360"/>
                </p14:xfrm>
              </p:contentPart>
            </mc:Choice>
            <mc:Fallback xmlns="">
              <p:pic>
                <p:nvPicPr>
                  <p:cNvPr id="11" name="Рукописный ввод 21">
                    <a:extLst>
                      <a:ext uri="{FF2B5EF4-FFF2-40B4-BE49-F238E27FC236}">
                        <a16:creationId xmlns:p14="http://schemas.microsoft.com/office/powerpoint/2010/main" xmlns="" xmlns:a16="http://schemas.microsoft.com/office/drawing/2014/main" id="{3A634157-0F1D-50EB-8995-82409559DA43}"/>
                      </a:ext>
                    </a:extLst>
                  </p:cNvPr>
                  <p:cNvPicPr/>
                  <p:nvPr/>
                </p:nvPicPr>
                <p:blipFill>
                  <a:blip r:embed="rId9" cstate="print"/>
                  <a:stretch>
                    <a:fillRect/>
                  </a:stretch>
                </p:blipFill>
                <p:spPr>
                  <a:xfrm>
                    <a:off x="8703896" y="3721503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" name="Рукописный ввод 22">
                    <a:extLst>
                      <a:ext uri="{FF2B5EF4-FFF2-40B4-BE49-F238E27FC236}">
                        <a16:creationId xmlns:a16="http://schemas.microsoft.com/office/drawing/2014/main" id="{AF34B836-9AF6-549E-CCFA-67EC48CC0CBC}"/>
                      </a:ext>
                    </a:extLst>
                  </p14:cNvPr>
                  <p14:cNvContentPartPr/>
                  <p14:nvPr/>
                </p14:nvContentPartPr>
                <p14:xfrm>
                  <a:off x="8713616" y="3703863"/>
                  <a:ext cx="41040" cy="86760"/>
                </p14:xfrm>
              </p:contentPart>
            </mc:Choice>
            <mc:Fallback xmlns="">
              <p:pic>
                <p:nvPicPr>
                  <p:cNvPr id="12" name="Рукописный ввод 22">
                    <a:extLst>
                      <a:ext uri="{FF2B5EF4-FFF2-40B4-BE49-F238E27FC236}">
                        <a16:creationId xmlns:p14="http://schemas.microsoft.com/office/powerpoint/2010/main" xmlns="" xmlns:a16="http://schemas.microsoft.com/office/drawing/2014/main" id="{AF34B836-9AF6-549E-CCFA-67EC48CC0CBC}"/>
                      </a:ext>
                    </a:extLst>
                  </p:cNvPr>
                  <p:cNvPicPr/>
                  <p:nvPr/>
                </p:nvPicPr>
                <p:blipFill>
                  <a:blip r:embed="rId11" cstate="print"/>
                  <a:stretch>
                    <a:fillRect/>
                  </a:stretch>
                </p:blipFill>
                <p:spPr>
                  <a:xfrm>
                    <a:off x="8704976" y="3695223"/>
                    <a:ext cx="58680" cy="10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16" name="Рукописный ввод 23">
                    <a:extLst>
                      <a:ext uri="{FF2B5EF4-FFF2-40B4-BE49-F238E27FC236}">
                        <a16:creationId xmlns:a16="http://schemas.microsoft.com/office/drawing/2014/main" id="{CAC069A3-301C-31B0-5F4F-DB054859639A}"/>
                      </a:ext>
                    </a:extLst>
                  </p14:cNvPr>
                  <p14:cNvContentPartPr/>
                  <p14:nvPr/>
                </p14:nvContentPartPr>
                <p14:xfrm>
                  <a:off x="8849696" y="3799983"/>
                  <a:ext cx="360" cy="360"/>
                </p14:xfrm>
              </p:contentPart>
            </mc:Choice>
            <mc:Fallback xmlns="">
              <p:pic>
                <p:nvPicPr>
                  <p:cNvPr id="13" name="Рукописный ввод 23">
                    <a:extLst>
                      <a:ext uri="{FF2B5EF4-FFF2-40B4-BE49-F238E27FC236}">
                        <a16:creationId xmlns:p14="http://schemas.microsoft.com/office/powerpoint/2010/main" xmlns="" xmlns:a16="http://schemas.microsoft.com/office/drawing/2014/main" id="{CAC069A3-301C-31B0-5F4F-DB054859639A}"/>
                      </a:ext>
                    </a:extLst>
                  </p:cNvPr>
                  <p:cNvPicPr/>
                  <p:nvPr/>
                </p:nvPicPr>
                <p:blipFill>
                  <a:blip r:embed="rId9" cstate="print"/>
                  <a:stretch>
                    <a:fillRect/>
                  </a:stretch>
                </p:blipFill>
                <p:spPr>
                  <a:xfrm>
                    <a:off x="8840696" y="3790983"/>
                    <a:ext cx="18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7" name="Рукописный ввод 24">
                    <a:extLst>
                      <a:ext uri="{FF2B5EF4-FFF2-40B4-BE49-F238E27FC236}">
                        <a16:creationId xmlns:a16="http://schemas.microsoft.com/office/drawing/2014/main" id="{7A7C29DB-000D-F313-F8D6-840C575E5950}"/>
                      </a:ext>
                    </a:extLst>
                  </p14:cNvPr>
                  <p14:cNvContentPartPr/>
                  <p14:nvPr/>
                </p14:nvContentPartPr>
                <p14:xfrm>
                  <a:off x="8769056" y="3785943"/>
                  <a:ext cx="126720" cy="124920"/>
                </p14:xfrm>
              </p:contentPart>
            </mc:Choice>
            <mc:Fallback xmlns="">
              <p:pic>
                <p:nvPicPr>
                  <p:cNvPr id="14" name="Рукописный ввод 24">
                    <a:extLst>
                      <a:ext uri="{FF2B5EF4-FFF2-40B4-BE49-F238E27FC236}">
                        <a16:creationId xmlns:p14="http://schemas.microsoft.com/office/powerpoint/2010/main" xmlns="" xmlns:a16="http://schemas.microsoft.com/office/drawing/2014/main" id="{7A7C29DB-000D-F313-F8D6-840C575E5950}"/>
                      </a:ext>
                    </a:extLst>
                  </p:cNvPr>
                  <p:cNvPicPr/>
                  <p:nvPr/>
                </p:nvPicPr>
                <p:blipFill>
                  <a:blip r:embed="rId14" cstate="print"/>
                  <a:stretch>
                    <a:fillRect/>
                  </a:stretch>
                </p:blipFill>
                <p:spPr>
                  <a:xfrm>
                    <a:off x="8760416" y="3777303"/>
                    <a:ext cx="144360" cy="1425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15" name="Прямоугольник 14"/>
          <p:cNvSpPr/>
          <p:nvPr/>
        </p:nvSpPr>
        <p:spPr>
          <a:xfrm>
            <a:off x="323528" y="339502"/>
            <a:ext cx="82809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Experimental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and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theoretical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study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of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(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n-</a:t>
            </a:r>
            <a:r>
              <a:rPr lang="ru-RU" sz="2000" b="1" dirty="0" err="1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Symbol"/>
              </a:rPr>
              <a:t>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</a:t>
            </a:r>
            <a:r>
              <a:rPr lang="ru-RU" sz="2000" b="1" dirty="0" err="1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γ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)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angular correlations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148064" y="3142281"/>
            <a:ext cx="3851920" cy="1191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2000"/>
              </a:lnSpc>
            </a:pP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14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Symbol"/>
              </a:rPr>
              <a:t></a:t>
            </a:r>
            <a:r>
              <a:rPr lang="ru-RU" sz="1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,γ</a:t>
            </a:r>
            <a:r>
              <a:rPr lang="ru-RU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correlations are important for:</a:t>
            </a:r>
            <a:endParaRPr lang="ru-RU" sz="1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11045" indent="-311045" algn="just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Understanding the reaction mechanism</a:t>
            </a:r>
          </a:p>
          <a:p>
            <a:pPr marL="311045" indent="-311045" algn="just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Testing the theoretical predictions</a:t>
            </a:r>
          </a:p>
          <a:p>
            <a:pPr marL="311045" indent="-311045" algn="just">
              <a:lnSpc>
                <a:spcPct val="1020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Checking for nuclear forces invariance for </a:t>
            </a:r>
            <a:r>
              <a:rPr lang="en-US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and </a:t>
            </a:r>
            <a:r>
              <a:rPr lang="en-US" sz="14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108655" y="1000237"/>
            <a:ext cx="3781624" cy="1888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Объект 2">
            <a:extLst>
              <a:ext uri="{FF2B5EF4-FFF2-40B4-BE49-F238E27FC236}">
                <a16:creationId xmlns:a16="http://schemas.microsoft.com/office/drawing/2014/main" id="{0EE9E016-2A2C-BE69-CE6B-37469A1C4AD7}"/>
              </a:ext>
            </a:extLst>
          </p:cNvPr>
          <p:cNvSpPr txBox="1">
            <a:spLocks/>
          </p:cNvSpPr>
          <p:nvPr/>
        </p:nvSpPr>
        <p:spPr>
          <a:xfrm>
            <a:off x="179512" y="3219822"/>
            <a:ext cx="4824536" cy="140640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10 long (1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) plastic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scintillator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 detectors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with 2 PMT made by EPIC CRYSTALL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Detectors are placed at angles from 15° </a:t>
            </a:r>
            <a:r>
              <a:rPr lang="en-US" sz="1400" dirty="0">
                <a:latin typeface="Abadi Extra Light" panose="020B0204020104020204" pitchFamily="34" charset="0"/>
              </a:rPr>
              <a:t>to 135° with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step 30°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long detectors are placed above and below </a:t>
            </a:r>
            <a:r>
              <a:rPr lang="en-US" sz="1400" dirty="0">
                <a:latin typeface="Abadi Extra Light" panose="020B0204020104020204" pitchFamily="34" charset="0"/>
              </a:rPr>
              <a:t>the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badi Extra Light" panose="020B0204020104020204" pitchFamily="34" charset="0"/>
                <a:ea typeface="+mn-ea"/>
                <a:cs typeface="+mn-cs"/>
              </a:rPr>
              <a:t>target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D9B40A-EB50-4738-12F4-F30B65662145}"/>
              </a:ext>
            </a:extLst>
          </p:cNvPr>
          <p:cNvSpPr txBox="1"/>
          <p:nvPr/>
        </p:nvSpPr>
        <p:spPr>
          <a:xfrm>
            <a:off x="5356485" y="4403830"/>
            <a:ext cx="36434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See report of P. </a:t>
            </a:r>
            <a:r>
              <a:rPr lang="en-US" sz="1600" b="1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Filonchik</a:t>
            </a: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at ISINN-31 </a:t>
            </a:r>
            <a:endParaRPr lang="ru-RU" sz="1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307" y="915566"/>
            <a:ext cx="7321345" cy="3594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479B5A-6F6B-0B42-44FD-C702FF2E9741}"/>
              </a:ext>
            </a:extLst>
          </p:cNvPr>
          <p:cNvSpPr txBox="1"/>
          <p:nvPr/>
        </p:nvSpPr>
        <p:spPr>
          <a:xfrm>
            <a:off x="5364088" y="4463228"/>
            <a:ext cx="36434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See report of P. </a:t>
            </a:r>
            <a:r>
              <a:rPr lang="en-US" sz="1600" b="1" dirty="0" err="1">
                <a:solidFill>
                  <a:srgbClr val="FF0000"/>
                </a:solidFill>
                <a:latin typeface="+mn-lt"/>
                <a:ea typeface="+mn-ea"/>
                <a:cs typeface="+mn-cs"/>
              </a:rPr>
              <a:t>Filonchik</a:t>
            </a: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at ISINN-31 </a:t>
            </a:r>
            <a:endParaRPr lang="ru-RU" sz="1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33872" y="363439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Investigation of triple 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n-</a:t>
            </a:r>
            <a:r>
              <a:rPr lang="ru-RU" sz="2000" b="1" dirty="0" err="1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n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  <a:sym typeface="Symbol"/>
              </a:rPr>
              <a:t>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</a:t>
            </a:r>
            <a:r>
              <a:rPr lang="ru-RU" sz="20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γ)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correlations: theoretical description</a:t>
            </a:r>
            <a:endParaRPr lang="ru-RU" sz="2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30CA9-0E90-FCCD-6A4D-968CD3B48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BF76E6-554B-DFA2-01C0-DAC0EB5EC8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47F90B-31EE-A48D-82F1-C2D837DDDD5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C5B812A-1F60-0035-575E-F7757D5A529F}"/>
              </a:ext>
            </a:extLst>
          </p:cNvPr>
          <p:cNvSpPr/>
          <p:nvPr/>
        </p:nvSpPr>
        <p:spPr>
          <a:xfrm>
            <a:off x="899592" y="370593"/>
            <a:ext cx="6768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THEORETICAL DESCRIPTION OF ANGULAR DISTRIBUTION OF GAMMA RADIATION OF NEUTRON-NUCLEAR REACTION PRODUCTS</a:t>
            </a:r>
            <a:endParaRPr lang="ru-RU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5A1982-2366-B52E-4ADE-BFA766DA0C74}"/>
              </a:ext>
            </a:extLst>
          </p:cNvPr>
          <p:cNvSpPr txBox="1"/>
          <p:nvPr/>
        </p:nvSpPr>
        <p:spPr>
          <a:xfrm>
            <a:off x="5364088" y="4463228"/>
            <a:ext cx="36434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See </a:t>
            </a:r>
            <a:r>
              <a:rPr lang="en-US" sz="1600" b="1" dirty="0">
                <a:solidFill>
                  <a:srgbClr val="FF0000"/>
                </a:solidFill>
              </a:rPr>
              <a:t>poster</a:t>
            </a:r>
            <a:r>
              <a:rPr lang="en-US" sz="16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 of A. Andreev at ISINN-31 </a:t>
            </a:r>
            <a:endParaRPr lang="ru-RU" sz="1600" dirty="0"/>
          </a:p>
        </p:txBody>
      </p:sp>
      <p:pic>
        <p:nvPicPr>
          <p:cNvPr id="6" name="Рисунок 5" descr="Изображение выглядит как текст, снимок экрана, Шрифт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235A6C0-C808-9681-72AC-EFCF291F03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61265" r="49264" b="11151"/>
          <a:stretch/>
        </p:blipFill>
        <p:spPr>
          <a:xfrm>
            <a:off x="395536" y="1091143"/>
            <a:ext cx="4063825" cy="3280807"/>
          </a:xfrm>
          <a:prstGeom prst="rect">
            <a:avLst/>
          </a:prstGeom>
        </p:spPr>
      </p:pic>
      <p:pic>
        <p:nvPicPr>
          <p:cNvPr id="7" name="Рисунок 6" descr="Изображение выглядит как текст, снимок экрана, Шрифт, числ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717A6C9-6C87-8D77-989A-8B96DCA68B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0" t="53259" r="2611" b="19256"/>
          <a:stretch/>
        </p:blipFill>
        <p:spPr>
          <a:xfrm>
            <a:off x="4572000" y="1102976"/>
            <a:ext cx="3888432" cy="3268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818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71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омер слайда 16">
            <a:extLst>
              <a:ext uri="{FF2B5EF4-FFF2-40B4-BE49-F238E27FC236}">
                <a16:creationId xmlns:a16="http://schemas.microsoft.com/office/drawing/2014/main" id="{8CCEBCFA-7522-4825-BF24-487E8D5E2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8714" y="4889898"/>
            <a:ext cx="360362" cy="253603"/>
          </a:xfrm>
        </p:spPr>
        <p:txBody>
          <a:bodyPr/>
          <a:lstStyle/>
          <a:p>
            <a:pPr>
              <a:defRPr/>
            </a:pPr>
            <a:fld id="{041744E7-AE7A-413A-B0A0-DF0E08268CA7}" type="slidenum">
              <a:rPr lang="ru-RU"/>
              <a:pPr>
                <a:defRPr/>
              </a:pPr>
              <a:t>28</a:t>
            </a:fld>
            <a:endParaRPr lang="ru-RU" dirty="0"/>
          </a:p>
        </p:txBody>
      </p:sp>
      <p:sp>
        <p:nvSpPr>
          <p:cNvPr id="15" name="Заголовок 43"/>
          <p:cNvSpPr txBox="1">
            <a:spLocks/>
          </p:cNvSpPr>
          <p:nvPr/>
        </p:nvSpPr>
        <p:spPr>
          <a:xfrm>
            <a:off x="1403648" y="377123"/>
            <a:ext cx="6192688" cy="718149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1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Determination of carbon concentration in soil using the tagged neutron method</a:t>
            </a:r>
            <a:endParaRPr lang="ru-RU" sz="21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3509" y="1761661"/>
            <a:ext cx="5638514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115616" y="1437624"/>
            <a:ext cx="15661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BGO detectors</a:t>
            </a:r>
            <a:endParaRPr lang="ru-RU" sz="15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113838" y="1383618"/>
            <a:ext cx="307834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/>
              <a:t>distribution of reactions by depth</a:t>
            </a:r>
            <a:endParaRPr lang="ru-RU" sz="1500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5976157" y="1815666"/>
            <a:ext cx="2861321" cy="1620180"/>
            <a:chOff x="6941298" y="3429000"/>
            <a:chExt cx="4817325" cy="2105018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CDBA46E6-EBF8-4FD5-9104-22C609445E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941298" y="3429000"/>
              <a:ext cx="4817325" cy="2105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1" name="Прямая со стрелкой 20"/>
            <p:cNvCxnSpPr/>
            <p:nvPr/>
          </p:nvCxnSpPr>
          <p:spPr bwMode="auto">
            <a:xfrm flipH="1">
              <a:off x="9807992" y="4566091"/>
              <a:ext cx="163773" cy="382138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9867049" y="4306785"/>
              <a:ext cx="464738" cy="389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/>
                <a:t>C</a:t>
              </a:r>
              <a:endParaRPr lang="ru-RU" sz="1350" b="1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6084169" y="3651870"/>
            <a:ext cx="2754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Carbon concentration is determined by the amplitude of the characteristic 4.44 </a:t>
            </a:r>
            <a:r>
              <a:rPr lang="en-US" sz="1500" dirty="0" err="1"/>
              <a:t>MeV</a:t>
            </a:r>
            <a:r>
              <a:rPr lang="en-US" sz="1500" dirty="0"/>
              <a:t> gamma-line.</a:t>
            </a:r>
            <a:endParaRPr lang="ru-RU" sz="1500" dirty="0"/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54330605-8D6B-4AC9-0CBA-BEA06A481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ISINN-31, Dongguan China, May 26-30, 2025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11353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718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Номер слайда 16">
            <a:extLst>
              <a:ext uri="{FF2B5EF4-FFF2-40B4-BE49-F238E27FC236}">
                <a16:creationId xmlns:a16="http://schemas.microsoft.com/office/drawing/2014/main" id="{8CCEBCFA-7522-4825-BF24-487E8D5E2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8714" y="4889898"/>
            <a:ext cx="360362" cy="253603"/>
          </a:xfrm>
        </p:spPr>
        <p:txBody>
          <a:bodyPr/>
          <a:lstStyle/>
          <a:p>
            <a:pPr>
              <a:defRPr/>
            </a:pPr>
            <a:fld id="{041744E7-AE7A-413A-B0A0-DF0E08268CA7}" type="slidenum">
              <a:rPr lang="ru-RU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14" name="Заголовок 43"/>
          <p:cNvSpPr txBox="1">
            <a:spLocks/>
          </p:cNvSpPr>
          <p:nvPr/>
        </p:nvSpPr>
        <p:spPr>
          <a:xfrm>
            <a:off x="1439652" y="411511"/>
            <a:ext cx="5994666" cy="573527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defTabSz="685800">
              <a:spcBef>
                <a:spcPct val="0"/>
              </a:spcBef>
              <a:defRPr/>
            </a:pPr>
            <a:r>
              <a:rPr lang="en-US" sz="21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NAS: Neutron Analyzer of Soil</a:t>
            </a:r>
            <a:endParaRPr lang="ru-RU" sz="21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4" name="Picture 11">
            <a:extLst>
              <a:ext uri="{FF2B5EF4-FFF2-40B4-BE49-F238E27FC236}">
                <a16:creationId xmlns:a16="http://schemas.microsoft.com/office/drawing/2014/main" id="{B93811EF-0964-571E-49BE-A487214F6E0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057804"/>
            <a:ext cx="2232014" cy="1674186"/>
          </a:xfrm>
          <a:prstGeom prst="rect">
            <a:avLst/>
          </a:prstGeom>
        </p:spPr>
      </p:pic>
      <p:pic>
        <p:nvPicPr>
          <p:cNvPr id="25" name="Рисунок 24" descr="2048-1365-max.jpg"/>
          <p:cNvPicPr>
            <a:picLocks noChangeAspect="1"/>
          </p:cNvPicPr>
          <p:nvPr/>
        </p:nvPicPr>
        <p:blipFill>
          <a:blip r:embed="rId4" cstate="print"/>
          <a:srcRect l="14051" r="8254"/>
          <a:stretch>
            <a:fillRect/>
          </a:stretch>
        </p:blipFill>
        <p:spPr>
          <a:xfrm>
            <a:off x="6246186" y="1005576"/>
            <a:ext cx="2225038" cy="1890210"/>
          </a:xfrm>
          <a:prstGeom prst="rect">
            <a:avLst/>
          </a:prstGeom>
        </p:spPr>
      </p:pic>
      <p:pic>
        <p:nvPicPr>
          <p:cNvPr id="26" name="Рисунок 1">
            <a:extLst>
              <a:ext uri="{FF2B5EF4-FFF2-40B4-BE49-F238E27FC236}">
                <a16:creationId xmlns:a16="http://schemas.microsoft.com/office/drawing/2014/main" id="{0F6AE413-242B-914A-AE1D-B1B62276E2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838" y="1005577"/>
            <a:ext cx="2519025" cy="1888991"/>
          </a:xfrm>
          <a:prstGeom prst="rect">
            <a:avLst/>
          </a:prstGeom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9E41FF53-907B-5E37-B4FC-020942F8B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39" y="3003799"/>
            <a:ext cx="2535809" cy="194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9" y="2949792"/>
            <a:ext cx="2447252" cy="1979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164288" y="4677984"/>
            <a:ext cx="461906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70C0"/>
                </a:solidFill>
              </a:rPr>
              <a:t>NAS</a:t>
            </a:r>
            <a:endParaRPr lang="ru-RU" sz="105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-5400000">
            <a:off x="5500216" y="3721351"/>
            <a:ext cx="1472999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b="1" dirty="0">
                <a:solidFill>
                  <a:srgbClr val="0070C0"/>
                </a:solidFill>
              </a:rPr>
              <a:t>Chemical analysis</a:t>
            </a:r>
            <a:endParaRPr lang="ru-RU" sz="1050" b="1" dirty="0">
              <a:solidFill>
                <a:srgbClr val="0070C0"/>
              </a:solidFill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B4D3AF7C-650F-DAA3-F0DB-A91C88FFA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pic>
        <p:nvPicPr>
          <p:cNvPr id="3" name="Рисунок 2" descr="Изображение выглядит как игрушка&#10;&#10;Автоматически созданное описание">
            <a:extLst>
              <a:ext uri="{FF2B5EF4-FFF2-40B4-BE49-F238E27FC236}">
                <a16:creationId xmlns:a16="http://schemas.microsoft.com/office/drawing/2014/main" id="{75B4C5D9-75FF-A8E6-D509-17B8A5B40C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6" y="916811"/>
            <a:ext cx="2371622" cy="177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94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C8BAA3-7465-B29F-FC23-F5384A38F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21C984-FEFF-0D99-A4AC-A0A312E3F7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AF1D69-F4C5-52F1-081B-753DEEF9810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B631E07-1BC2-C79E-84AC-5984F076A3F7}"/>
              </a:ext>
            </a:extLst>
          </p:cNvPr>
          <p:cNvSpPr/>
          <p:nvPr/>
        </p:nvSpPr>
        <p:spPr>
          <a:xfrm>
            <a:off x="755576" y="411510"/>
            <a:ext cx="74168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Development and Applications of the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Tagged Neutron Method at JINR</a:t>
            </a:r>
            <a:endParaRPr lang="ru-RU" sz="20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DE6F4AD-7683-FB2F-0D07-AE4A4C6CC294}"/>
              </a:ext>
            </a:extLst>
          </p:cNvPr>
          <p:cNvSpPr/>
          <p:nvPr/>
        </p:nvSpPr>
        <p:spPr>
          <a:xfrm>
            <a:off x="1475656" y="1203598"/>
            <a:ext cx="37444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At the end of 1990</a:t>
            </a:r>
            <a:r>
              <a:rPr lang="en-US" sz="1400" baseline="30000" dirty="0"/>
              <a:t>th</a:t>
            </a:r>
            <a:r>
              <a:rPr lang="en-US" sz="1400" dirty="0"/>
              <a:t> </a:t>
            </a:r>
            <a:r>
              <a:rPr lang="en-US" sz="1400" b="1" dirty="0" err="1"/>
              <a:t>V.M.Bystritsky</a:t>
            </a:r>
            <a:r>
              <a:rPr lang="en-US" sz="1400" dirty="0"/>
              <a:t> and </a:t>
            </a:r>
            <a:r>
              <a:rPr lang="en-US" sz="1400" b="1" dirty="0" err="1"/>
              <a:t>M.G.Sapozhnikov</a:t>
            </a:r>
            <a:r>
              <a:rPr lang="en-US" sz="1400" dirty="0"/>
              <a:t> proposed to study the tagged neutron method using the Van de Graaff EG-5 electrostatic accelerator at FLNP. The first experiments were started in 1999.</a:t>
            </a:r>
          </a:p>
          <a:p>
            <a:pPr algn="just"/>
            <a:r>
              <a:rPr lang="en-US" sz="1400" dirty="0"/>
              <a:t>The first installation had a tritium target of 1.7 curie, a single-channel alpha detector based on ZnS and a gamma detector made of a </a:t>
            </a:r>
            <a:r>
              <a:rPr lang="en-US" sz="1400" dirty="0" err="1"/>
              <a:t>NaI</a:t>
            </a:r>
            <a:r>
              <a:rPr lang="en-US" sz="1400" dirty="0"/>
              <a:t>(Tl) crystal with a diameter of 200 mm.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3B19B12-3248-0134-1406-27664D0CB8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24" b="24088"/>
          <a:stretch/>
        </p:blipFill>
        <p:spPr bwMode="auto">
          <a:xfrm flipH="1">
            <a:off x="61313" y="1049759"/>
            <a:ext cx="1222470" cy="1496674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Изображение выглядит как Механический вентилятор, черно-белый, в помещении, фана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9414DE-989D-48B5-A93C-6651E5EC25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4" r="2"/>
          <a:stretch/>
        </p:blipFill>
        <p:spPr>
          <a:xfrm>
            <a:off x="5305081" y="1141845"/>
            <a:ext cx="1816088" cy="2093078"/>
          </a:xfrm>
          <a:prstGeom prst="rect">
            <a:avLst/>
          </a:prstGeom>
        </p:spPr>
      </p:pic>
      <p:pic>
        <p:nvPicPr>
          <p:cNvPr id="9" name="Рисунок 8" descr="Изображение выглядит как инжиниринг, машина, в помещении, стально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F3C9DFB-71DB-1E42-F2AC-097EBF8B6F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73"/>
          <a:stretch/>
        </p:blipFill>
        <p:spPr>
          <a:xfrm>
            <a:off x="7206178" y="1139331"/>
            <a:ext cx="953984" cy="209307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ческое лицо, человек, стена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1744916-D45A-36A0-CBFC-1E70E43FA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9680" y="2704751"/>
            <a:ext cx="950027" cy="14276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00C94B-18F0-6FD2-A124-B5FA7E54D19A}"/>
              </a:ext>
            </a:extLst>
          </p:cNvPr>
          <p:cNvSpPr txBox="1"/>
          <p:nvPr/>
        </p:nvSpPr>
        <p:spPr>
          <a:xfrm>
            <a:off x="1475656" y="3405899"/>
            <a:ext cx="463790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 err="1"/>
              <a:t>An</a:t>
            </a:r>
            <a:r>
              <a:rPr lang="ru-RU" sz="1400" dirty="0"/>
              <a:t> </a:t>
            </a:r>
            <a:r>
              <a:rPr lang="ru-RU" sz="1400" dirty="0" err="1"/>
              <a:t>important</a:t>
            </a:r>
            <a:r>
              <a:rPr lang="ru-RU" sz="1400" dirty="0"/>
              <a:t> </a:t>
            </a:r>
            <a:r>
              <a:rPr lang="ru-RU" sz="1400" dirty="0" err="1"/>
              <a:t>stage</a:t>
            </a:r>
            <a:r>
              <a:rPr lang="ru-RU" sz="1400" dirty="0"/>
              <a:t> </a:t>
            </a:r>
            <a:r>
              <a:rPr lang="ru-RU" sz="1400" dirty="0" err="1"/>
              <a:t>in</a:t>
            </a:r>
            <a:r>
              <a:rPr lang="ru-RU" sz="1400" dirty="0"/>
              <a:t> </a:t>
            </a:r>
            <a:r>
              <a:rPr lang="ru-RU" sz="1400" dirty="0" err="1"/>
              <a:t>the</a:t>
            </a:r>
            <a:r>
              <a:rPr lang="ru-RU" sz="1400" dirty="0"/>
              <a:t> </a:t>
            </a:r>
            <a:r>
              <a:rPr lang="ru-RU" sz="1400" dirty="0" err="1"/>
              <a:t>development</a:t>
            </a:r>
            <a:r>
              <a:rPr lang="ru-RU" sz="1400" dirty="0"/>
              <a:t> </a:t>
            </a:r>
            <a:r>
              <a:rPr lang="ru-RU" sz="1400" dirty="0" err="1"/>
              <a:t>of</a:t>
            </a:r>
            <a:r>
              <a:rPr lang="ru-RU" sz="1400" dirty="0"/>
              <a:t> </a:t>
            </a:r>
            <a:r>
              <a:rPr lang="ru-RU" sz="1400" dirty="0" err="1"/>
              <a:t>the</a:t>
            </a:r>
            <a:r>
              <a:rPr lang="ru-RU" sz="1400" dirty="0"/>
              <a:t> </a:t>
            </a:r>
            <a:r>
              <a:rPr lang="en-US" sz="1400" dirty="0"/>
              <a:t>TNM</a:t>
            </a:r>
            <a:r>
              <a:rPr lang="ru-RU" sz="1400" dirty="0"/>
              <a:t> </a:t>
            </a:r>
            <a:r>
              <a:rPr lang="ru-RU" sz="1400" dirty="0" err="1"/>
              <a:t>was</a:t>
            </a:r>
            <a:r>
              <a:rPr lang="ru-RU" sz="1400" dirty="0"/>
              <a:t> </a:t>
            </a:r>
            <a:r>
              <a:rPr lang="ru-RU" sz="1400" dirty="0" err="1"/>
              <a:t>the</a:t>
            </a:r>
            <a:r>
              <a:rPr lang="ru-RU" sz="1400" dirty="0"/>
              <a:t> </a:t>
            </a:r>
            <a:r>
              <a:rPr lang="en-US" sz="1400" dirty="0"/>
              <a:t>creation </a:t>
            </a:r>
            <a:r>
              <a:rPr lang="ru-RU" sz="1400" dirty="0" err="1"/>
              <a:t>of</a:t>
            </a:r>
            <a:r>
              <a:rPr lang="ru-RU" sz="1400" dirty="0"/>
              <a:t> a </a:t>
            </a:r>
            <a:r>
              <a:rPr lang="ru-RU" sz="1400" dirty="0" err="1"/>
              <a:t>portable</a:t>
            </a:r>
            <a:r>
              <a:rPr lang="ru-RU" sz="1400" dirty="0"/>
              <a:t> </a:t>
            </a:r>
            <a:r>
              <a:rPr lang="ru-RU" sz="1400" dirty="0" err="1"/>
              <a:t>neutron</a:t>
            </a:r>
            <a:r>
              <a:rPr lang="ru-RU" sz="1400" dirty="0"/>
              <a:t> </a:t>
            </a:r>
            <a:r>
              <a:rPr lang="ru-RU" sz="1400" dirty="0" err="1"/>
              <a:t>generator</a:t>
            </a:r>
            <a:r>
              <a:rPr lang="ru-RU" sz="1400" dirty="0"/>
              <a:t>, </a:t>
            </a:r>
            <a:r>
              <a:rPr lang="ru-RU" sz="1400" dirty="0" err="1"/>
              <a:t>which</a:t>
            </a:r>
            <a:r>
              <a:rPr lang="ru-RU" sz="1400" dirty="0"/>
              <a:t> </a:t>
            </a:r>
            <a:r>
              <a:rPr lang="ru-RU" sz="1400" dirty="0" err="1"/>
              <a:t>was</a:t>
            </a:r>
            <a:r>
              <a:rPr lang="ru-RU" sz="1400" dirty="0"/>
              <a:t> </a:t>
            </a:r>
            <a:r>
              <a:rPr lang="ru-RU" sz="1400" dirty="0" err="1"/>
              <a:t>carried</a:t>
            </a:r>
            <a:r>
              <a:rPr lang="ru-RU" sz="1400" dirty="0"/>
              <a:t> </a:t>
            </a:r>
            <a:r>
              <a:rPr lang="ru-RU" sz="1400" dirty="0" err="1"/>
              <a:t>out</a:t>
            </a:r>
            <a:r>
              <a:rPr lang="ru-RU" sz="1400" dirty="0"/>
              <a:t> </a:t>
            </a:r>
            <a:r>
              <a:rPr lang="ru-RU" sz="1400" dirty="0" err="1"/>
              <a:t>by</a:t>
            </a:r>
            <a:r>
              <a:rPr lang="ru-RU" sz="1400" dirty="0"/>
              <a:t> </a:t>
            </a:r>
            <a:r>
              <a:rPr lang="ru-RU" sz="1400" dirty="0" err="1"/>
              <a:t>the</a:t>
            </a:r>
            <a:r>
              <a:rPr lang="ru-RU" sz="1400" dirty="0"/>
              <a:t> N.L. </a:t>
            </a:r>
            <a:r>
              <a:rPr lang="ru-RU" sz="1400" dirty="0" err="1"/>
              <a:t>Dukhov</a:t>
            </a:r>
            <a:r>
              <a:rPr lang="ru-RU" sz="1400" dirty="0"/>
              <a:t> All-Russian Research Institute </a:t>
            </a:r>
            <a:r>
              <a:rPr lang="ru-RU" sz="1400" dirty="0" err="1"/>
              <a:t>of</a:t>
            </a:r>
            <a:r>
              <a:rPr lang="ru-RU" sz="1400" dirty="0"/>
              <a:t> A</a:t>
            </a:r>
            <a:r>
              <a:rPr lang="en-US" sz="1400" dirty="0" err="1"/>
              <a:t>utomatics</a:t>
            </a:r>
            <a:r>
              <a:rPr lang="en-US" sz="1400" dirty="0"/>
              <a:t>,</a:t>
            </a:r>
            <a:r>
              <a:rPr lang="ru-RU" sz="1400" dirty="0"/>
              <a:t> </a:t>
            </a:r>
            <a:r>
              <a:rPr lang="en-US" sz="1400" dirty="0"/>
              <a:t>Moscow </a:t>
            </a:r>
            <a:r>
              <a:rPr lang="ru-RU" sz="1400" dirty="0"/>
              <a:t>(</a:t>
            </a:r>
            <a:r>
              <a:rPr lang="en-US" sz="1400" b="1" dirty="0"/>
              <a:t>VNIIA</a:t>
            </a:r>
            <a:r>
              <a:rPr lang="ru-RU" sz="1400" dirty="0"/>
              <a:t>) </a:t>
            </a:r>
            <a:r>
              <a:rPr lang="ru-RU" sz="1400" dirty="0" err="1"/>
              <a:t>in</a:t>
            </a:r>
            <a:r>
              <a:rPr lang="ru-RU" sz="1400" dirty="0"/>
              <a:t> 2003, </a:t>
            </a:r>
            <a:r>
              <a:rPr lang="ru-RU" sz="1400" dirty="0" err="1"/>
              <a:t>according</a:t>
            </a:r>
            <a:r>
              <a:rPr lang="ru-RU" sz="1400" dirty="0"/>
              <a:t> </a:t>
            </a:r>
            <a:r>
              <a:rPr lang="ru-RU" sz="1400" dirty="0" err="1"/>
              <a:t>to</a:t>
            </a:r>
            <a:r>
              <a:rPr lang="ru-RU" sz="1400" dirty="0"/>
              <a:t> </a:t>
            </a:r>
            <a:r>
              <a:rPr lang="ru-RU" sz="1400" dirty="0" err="1"/>
              <a:t>the</a:t>
            </a:r>
            <a:r>
              <a:rPr lang="ru-RU" sz="1400" dirty="0"/>
              <a:t> </a:t>
            </a:r>
            <a:r>
              <a:rPr lang="ru-RU" sz="1400" dirty="0" err="1"/>
              <a:t>technical</a:t>
            </a:r>
            <a:r>
              <a:rPr lang="ru-RU" sz="1400" dirty="0"/>
              <a:t> </a:t>
            </a:r>
            <a:r>
              <a:rPr lang="ru-RU" sz="1400" dirty="0" err="1"/>
              <a:t>specifications</a:t>
            </a:r>
            <a:r>
              <a:rPr lang="ru-RU" sz="1400" dirty="0"/>
              <a:t> </a:t>
            </a:r>
            <a:r>
              <a:rPr lang="ru-RU" sz="1400" dirty="0" err="1"/>
              <a:t>developed</a:t>
            </a:r>
            <a:r>
              <a:rPr lang="ru-RU" sz="1400" dirty="0"/>
              <a:t> </a:t>
            </a:r>
            <a:r>
              <a:rPr lang="ru-RU" sz="1400" dirty="0" err="1"/>
              <a:t>at</a:t>
            </a:r>
            <a:r>
              <a:rPr lang="ru-RU" sz="1400" dirty="0"/>
              <a:t> JINR.</a:t>
            </a:r>
          </a:p>
        </p:txBody>
      </p:sp>
      <p:sp>
        <p:nvSpPr>
          <p:cNvPr id="15" name="Стрелка: вверх-вниз 14">
            <a:extLst>
              <a:ext uri="{FF2B5EF4-FFF2-40B4-BE49-F238E27FC236}">
                <a16:creationId xmlns:a16="http://schemas.microsoft.com/office/drawing/2014/main" id="{EA140419-1972-B820-FE2B-D999A1538EA9}"/>
              </a:ext>
            </a:extLst>
          </p:cNvPr>
          <p:cNvSpPr/>
          <p:nvPr/>
        </p:nvSpPr>
        <p:spPr>
          <a:xfrm>
            <a:off x="8760374" y="1119396"/>
            <a:ext cx="61664" cy="2100426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154B9C-3856-8981-6ABB-0C91FBD50B75}"/>
              </a:ext>
            </a:extLst>
          </p:cNvPr>
          <p:cNvSpPr txBox="1"/>
          <p:nvPr/>
        </p:nvSpPr>
        <p:spPr>
          <a:xfrm rot="16200000">
            <a:off x="8207108" y="2046024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~5 m</a:t>
            </a:r>
            <a:endParaRPr lang="ru-RU" dirty="0"/>
          </a:p>
        </p:txBody>
      </p:sp>
      <p:pic>
        <p:nvPicPr>
          <p:cNvPr id="17" name="Изображение 1" descr="P3240001.JPG">
            <a:extLst>
              <a:ext uri="{FF2B5EF4-FFF2-40B4-BE49-F238E27FC236}">
                <a16:creationId xmlns:a16="http://schemas.microsoft.com/office/drawing/2014/main" id="{A6117973-806B-E939-E847-47E07EEAD53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26254" t="15958" r="20978" b="7361"/>
          <a:stretch>
            <a:fillRect/>
          </a:stretch>
        </p:blipFill>
        <p:spPr bwMode="auto">
          <a:xfrm>
            <a:off x="7092280" y="3432599"/>
            <a:ext cx="1065542" cy="123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трелка: вверх-вниз 17">
            <a:extLst>
              <a:ext uri="{FF2B5EF4-FFF2-40B4-BE49-F238E27FC236}">
                <a16:creationId xmlns:a16="http://schemas.microsoft.com/office/drawing/2014/main" id="{0D45A09E-8F66-1D4D-EB5A-95F008698939}"/>
              </a:ext>
            </a:extLst>
          </p:cNvPr>
          <p:cNvSpPr/>
          <p:nvPr/>
        </p:nvSpPr>
        <p:spPr>
          <a:xfrm>
            <a:off x="8757336" y="3404019"/>
            <a:ext cx="47131" cy="1203842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9C2B65-3412-AF3A-733B-BB6187327A7F}"/>
              </a:ext>
            </a:extLst>
          </p:cNvPr>
          <p:cNvSpPr txBox="1"/>
          <p:nvPr/>
        </p:nvSpPr>
        <p:spPr>
          <a:xfrm rot="16200000">
            <a:off x="8133863" y="3806007"/>
            <a:ext cx="86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~30 cm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05777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1563638"/>
            <a:ext cx="4608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indent="-3175" algn="just"/>
            <a:r>
              <a:rPr lang="en-US" b="1" dirty="0"/>
              <a:t>The tagged neutron method (TNM) is an effective tool for studying the reactions of fast neutrons with nuclei, which makes it possible to successfully implement a program for measuring </a:t>
            </a:r>
            <a:r>
              <a:rPr lang="en-US" b="1" dirty="0">
                <a:sym typeface="Symbol"/>
              </a:rPr>
              <a:t>differential cross sections of </a:t>
            </a:r>
            <a:r>
              <a:rPr lang="en-US" b="1" dirty="0"/>
              <a:t>neutron scattering and </a:t>
            </a:r>
            <a:r>
              <a:rPr lang="en-US" b="1" dirty="0">
                <a:sym typeface="Symbol"/>
              </a:rPr>
              <a:t>-ray production, as well as a program for the application of the TNM for non-destructive elemental analysis.</a:t>
            </a:r>
            <a:endParaRPr lang="en-US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317448" y="599014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Conclusions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10" name="Google Shape;323;p13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5364088" y="1347614"/>
            <a:ext cx="2880320" cy="28668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77E673-4E4D-E1BD-9FDC-9FC22F60B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4603B39-6F18-88F2-BC89-AA58BE060A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FF1A1-7E29-2E0C-9204-4D5218BEDE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9E9E1DA-80C3-FD8E-58B9-7243D6EED48A}"/>
              </a:ext>
            </a:extLst>
          </p:cNvPr>
          <p:cNvSpPr/>
          <p:nvPr/>
        </p:nvSpPr>
        <p:spPr>
          <a:xfrm>
            <a:off x="2123728" y="854958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Acknowledgements: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68344E-C179-CA9F-2C2C-9CC5A7D33F8B}"/>
              </a:ext>
            </a:extLst>
          </p:cNvPr>
          <p:cNvSpPr txBox="1"/>
          <p:nvPr/>
        </p:nvSpPr>
        <p:spPr>
          <a:xfrm>
            <a:off x="323528" y="1707654"/>
            <a:ext cx="85689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 err="1">
                <a:solidFill>
                  <a:schemeClr val="tx2"/>
                </a:solidFill>
              </a:rPr>
              <a:t>Grozdanov</a:t>
            </a:r>
            <a:r>
              <a:rPr lang="ru-RU" sz="2400" b="1" i="1" dirty="0">
                <a:solidFill>
                  <a:schemeClr val="tx2"/>
                </a:solidFill>
              </a:rPr>
              <a:t> D.N, </a:t>
            </a:r>
            <a:r>
              <a:rPr lang="ru-RU" sz="2400" b="1" i="1" dirty="0" err="1">
                <a:solidFill>
                  <a:schemeClr val="tx2"/>
                </a:solidFill>
              </a:rPr>
              <a:t>Prusachenko</a:t>
            </a:r>
            <a:r>
              <a:rPr lang="ru-RU" sz="2400" b="1" i="1" dirty="0">
                <a:solidFill>
                  <a:schemeClr val="tx2"/>
                </a:solidFill>
              </a:rPr>
              <a:t> P.S., </a:t>
            </a:r>
            <a:r>
              <a:rPr lang="ru-RU" sz="2400" b="1" i="1" dirty="0" err="1">
                <a:solidFill>
                  <a:schemeClr val="tx2"/>
                </a:solidFill>
              </a:rPr>
              <a:t>Fedorov</a:t>
            </a:r>
            <a:r>
              <a:rPr lang="ru-RU" sz="2400" b="1" i="1" dirty="0">
                <a:solidFill>
                  <a:schemeClr val="tx2"/>
                </a:solidFill>
              </a:rPr>
              <a:t> N.A.,</a:t>
            </a:r>
            <a:r>
              <a:rPr lang="en-US" sz="2400" b="1" i="1" dirty="0">
                <a:solidFill>
                  <a:schemeClr val="tx2"/>
                </a:solidFill>
              </a:rPr>
              <a:t> </a:t>
            </a:r>
            <a:r>
              <a:rPr lang="ru-RU" sz="2400" b="1" i="1" dirty="0" err="1">
                <a:solidFill>
                  <a:schemeClr val="tx2"/>
                </a:solidFill>
              </a:rPr>
              <a:t>Tretyakova</a:t>
            </a:r>
            <a:r>
              <a:rPr lang="en-US" sz="2400" b="1" i="1" dirty="0">
                <a:solidFill>
                  <a:schemeClr val="tx2"/>
                </a:solidFill>
              </a:rPr>
              <a:t> </a:t>
            </a:r>
            <a:r>
              <a:rPr lang="ru-RU" sz="2400" b="1" i="1" dirty="0" err="1">
                <a:solidFill>
                  <a:schemeClr val="tx2"/>
                </a:solidFill>
              </a:rPr>
              <a:t>T.Yu</a:t>
            </a:r>
            <a:r>
              <a:rPr lang="ru-RU" sz="2400" b="1" i="1" dirty="0">
                <a:solidFill>
                  <a:schemeClr val="tx2"/>
                </a:solidFill>
              </a:rPr>
              <a:t>., </a:t>
            </a:r>
            <a:r>
              <a:rPr lang="ru-RU" sz="2400" b="1" i="1" dirty="0" err="1">
                <a:solidFill>
                  <a:schemeClr val="tx2"/>
                </a:solidFill>
              </a:rPr>
              <a:t>Pampushik</a:t>
            </a:r>
            <a:r>
              <a:rPr lang="ru-RU" sz="2400" b="1" i="1" dirty="0">
                <a:solidFill>
                  <a:schemeClr val="tx2"/>
                </a:solidFill>
              </a:rPr>
              <a:t> G.V., </a:t>
            </a:r>
            <a:r>
              <a:rPr lang="ru-RU" sz="2400" b="1" i="1" dirty="0" err="1">
                <a:solidFill>
                  <a:schemeClr val="tx2"/>
                </a:solidFill>
              </a:rPr>
              <a:t>Andreev</a:t>
            </a:r>
            <a:r>
              <a:rPr lang="ru-RU" sz="2400" b="1" i="1" dirty="0">
                <a:solidFill>
                  <a:schemeClr val="tx2"/>
                </a:solidFill>
              </a:rPr>
              <a:t> A.V., </a:t>
            </a:r>
            <a:r>
              <a:rPr lang="ru-RU" sz="2400" b="1" i="1" dirty="0" err="1">
                <a:solidFill>
                  <a:schemeClr val="tx2"/>
                </a:solidFill>
              </a:rPr>
              <a:t>Skoy</a:t>
            </a:r>
            <a:r>
              <a:rPr lang="ru-RU" sz="2400" b="1" i="1" dirty="0">
                <a:solidFill>
                  <a:schemeClr val="tx2"/>
                </a:solidFill>
              </a:rPr>
              <a:t> V.R.,</a:t>
            </a:r>
            <a:r>
              <a:rPr lang="en-US" sz="2400" b="1" i="1" dirty="0">
                <a:solidFill>
                  <a:schemeClr val="tx2"/>
                </a:solidFill>
              </a:rPr>
              <a:t> </a:t>
            </a:r>
            <a:r>
              <a:rPr lang="ru-RU" sz="2400" b="1" i="1" dirty="0" err="1">
                <a:solidFill>
                  <a:schemeClr val="tx2"/>
                </a:solidFill>
              </a:rPr>
              <a:t>Hramco</a:t>
            </a:r>
            <a:r>
              <a:rPr lang="ru-RU" sz="2400" b="1" i="1" dirty="0">
                <a:solidFill>
                  <a:schemeClr val="tx2"/>
                </a:solidFill>
              </a:rPr>
              <a:t> C., </a:t>
            </a:r>
            <a:r>
              <a:rPr lang="ru-RU" sz="2400" b="1" i="1" dirty="0" err="1">
                <a:solidFill>
                  <a:schemeClr val="tx2"/>
                </a:solidFill>
              </a:rPr>
              <a:t>Filonchik</a:t>
            </a:r>
            <a:r>
              <a:rPr lang="ru-RU" sz="2400" b="1" i="1" dirty="0">
                <a:solidFill>
                  <a:schemeClr val="tx2"/>
                </a:solidFill>
              </a:rPr>
              <a:t> P.G., </a:t>
            </a:r>
            <a:r>
              <a:rPr lang="ru-RU" sz="2400" b="1" i="1" dirty="0" err="1">
                <a:solidFill>
                  <a:schemeClr val="tx2"/>
                </a:solidFill>
              </a:rPr>
              <a:t>Kharlamov</a:t>
            </a:r>
            <a:r>
              <a:rPr lang="ru-RU" sz="2400" b="1" i="1" dirty="0">
                <a:solidFill>
                  <a:schemeClr val="tx2"/>
                </a:solidFill>
              </a:rPr>
              <a:t> P.I., </a:t>
            </a:r>
            <a:r>
              <a:rPr lang="ru-RU" sz="2400" b="1" i="1" dirty="0" err="1">
                <a:solidFill>
                  <a:schemeClr val="tx2"/>
                </a:solidFill>
              </a:rPr>
              <a:t>Barabanov</a:t>
            </a:r>
            <a:r>
              <a:rPr lang="ru-RU" sz="2400" b="1" i="1" dirty="0">
                <a:solidFill>
                  <a:schemeClr val="tx2"/>
                </a:solidFill>
              </a:rPr>
              <a:t> A.L.</a:t>
            </a:r>
            <a:r>
              <a:rPr lang="en-US" sz="2400" b="1" i="1" dirty="0">
                <a:solidFill>
                  <a:schemeClr val="tx2"/>
                </a:solidFill>
              </a:rPr>
              <a:t>, Ruskov I.N., Sapozhnikov M.G., Rogov </a:t>
            </a:r>
            <a:r>
              <a:rPr lang="en-US" sz="2400" b="1" i="1" dirty="0" err="1">
                <a:solidFill>
                  <a:schemeClr val="tx2"/>
                </a:solidFill>
              </a:rPr>
              <a:t>Yu.N</a:t>
            </a:r>
            <a:r>
              <a:rPr lang="en-US" sz="2400" b="1" i="1" dirty="0">
                <a:solidFill>
                  <a:schemeClr val="tx2"/>
                </a:solidFill>
              </a:rPr>
              <a:t>., </a:t>
            </a:r>
            <a:r>
              <a:rPr lang="en-US" sz="2400" b="1" i="1" dirty="0" err="1">
                <a:solidFill>
                  <a:schemeClr val="tx2"/>
                </a:solidFill>
              </a:rPr>
              <a:t>Alexakhin</a:t>
            </a:r>
            <a:r>
              <a:rPr lang="en-US" sz="2400" b="1" i="1" dirty="0">
                <a:solidFill>
                  <a:schemeClr val="tx2"/>
                </a:solidFill>
              </a:rPr>
              <a:t> </a:t>
            </a:r>
            <a:r>
              <a:rPr lang="en-US" sz="2400" b="1" i="1" dirty="0" err="1">
                <a:solidFill>
                  <a:schemeClr val="tx2"/>
                </a:solidFill>
              </a:rPr>
              <a:t>A.Yu</a:t>
            </a:r>
            <a:r>
              <a:rPr lang="en-US" sz="2400" b="1" i="1" dirty="0">
                <a:solidFill>
                  <a:schemeClr val="tx2"/>
                </a:solidFill>
              </a:rPr>
              <a:t>., </a:t>
            </a:r>
            <a:r>
              <a:rPr lang="en-US" sz="2400" b="1" i="1" dirty="0" err="1">
                <a:solidFill>
                  <a:schemeClr val="tx2"/>
                </a:solidFill>
              </a:rPr>
              <a:t>Razinkov</a:t>
            </a:r>
            <a:r>
              <a:rPr lang="en-US" sz="2400" b="1" i="1" dirty="0">
                <a:solidFill>
                  <a:schemeClr val="tx2"/>
                </a:solidFill>
              </a:rPr>
              <a:t> E.A., Borisov D.N., </a:t>
            </a:r>
            <a:r>
              <a:rPr lang="en-US" sz="2400" b="1" i="1" dirty="0" err="1">
                <a:solidFill>
                  <a:schemeClr val="tx2"/>
                </a:solidFill>
              </a:rPr>
              <a:t>Negovelov</a:t>
            </a:r>
            <a:r>
              <a:rPr lang="en-US" sz="2400" b="1" i="1" dirty="0">
                <a:solidFill>
                  <a:schemeClr val="tx2"/>
                </a:solidFill>
              </a:rPr>
              <a:t> S.I. </a:t>
            </a:r>
            <a:endParaRPr lang="ru-RU" sz="2400" b="1" i="1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04E440-4F3A-8FD8-39DB-18296A0391A8}"/>
              </a:ext>
            </a:extLst>
          </p:cNvPr>
          <p:cNvSpPr txBox="1"/>
          <p:nvPr/>
        </p:nvSpPr>
        <p:spPr>
          <a:xfrm>
            <a:off x="2339752" y="428854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Supported by the RSCF grant 23-12-00239</a:t>
            </a:r>
          </a:p>
        </p:txBody>
      </p:sp>
    </p:spTree>
    <p:extLst>
      <p:ext uri="{BB962C8B-B14F-4D97-AF65-F5344CB8AC3E}">
        <p14:creationId xmlns:p14="http://schemas.microsoft.com/office/powerpoint/2010/main" val="3646150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763688" y="1995686"/>
            <a:ext cx="5835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>
                <a:solidFill>
                  <a:schemeClr val="tx2"/>
                </a:solidFill>
              </a:rPr>
              <a:t>Thank you for your attention!</a:t>
            </a:r>
            <a:endParaRPr lang="ru-RU" sz="3600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411510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Portable  VNIIA  ING-27 n-generators</a:t>
            </a:r>
            <a:endParaRPr lang="ru-RU" sz="2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B35879-DF7E-0D8B-8BE0-0B76197634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4" b="100000" l="20277" r="83976">
                        <a14:foregroundMark x1="25519" y1="70423" x2="45203" y2="90757"/>
                        <a14:foregroundMark x1="66766" y1="91901" x2="68051" y2="94102"/>
                        <a14:foregroundMark x1="67755" y1="93662" x2="70030" y2="99296"/>
                        <a14:backgroundMark x1="61721" y1="92077" x2="65282" y2="99296"/>
                        <a14:backgroundMark x1="66271" y1="93926" x2="68348" y2="99736"/>
                        <a14:backgroundMark x1="50742" y1="61180" x2="54500" y2="60739"/>
                        <a14:backgroundMark x1="71019" y1="90493" x2="73294" y2="99912"/>
                      </a14:backgroundRemoval>
                    </a14:imgEffect>
                  </a14:imgLayer>
                </a14:imgProps>
              </a:ext>
            </a:extLst>
          </a:blip>
          <a:srcRect l="21784" t="4372" r="16862"/>
          <a:stretch/>
        </p:blipFill>
        <p:spPr>
          <a:xfrm>
            <a:off x="649413" y="1077449"/>
            <a:ext cx="930435" cy="1629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7AD39A-0E70-8E2F-AB2D-2592160AE7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7" b="85000" l="14933" r="79289"/>
                    </a14:imgEffect>
                  </a14:imgLayer>
                </a14:imgProps>
              </a:ext>
            </a:extLst>
          </a:blip>
          <a:srcRect l="13996" t="5484" r="20474" b="14353"/>
          <a:stretch/>
        </p:blipFill>
        <p:spPr>
          <a:xfrm>
            <a:off x="5024739" y="1158741"/>
            <a:ext cx="1035018" cy="1688149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975453ED-6348-403A-A9E1-EC1FD966E6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75" b="89858" l="7556" r="94593">
                        <a14:foregroundMark x1="80815" y1="77241" x2="87630" y2="75708"/>
                        <a14:foregroundMark x1="65407" y1="45755" x2="82519" y2="45165"/>
                        <a14:backgroundMark x1="92296" y1="22642" x2="89481" y2="74528"/>
                        <a14:backgroundMark x1="75556" y1="74528" x2="80074" y2="78066"/>
                        <a14:backgroundMark x1="92148" y1="22288" x2="88889" y2="78420"/>
                      </a14:backgroundRemoval>
                    </a14:imgEffect>
                  </a14:imgLayer>
                </a14:imgProps>
              </a:ext>
            </a:extLst>
          </a:blip>
          <a:srcRect l="7191" t="10953" r="5433" b="10504"/>
          <a:stretch/>
        </p:blipFill>
        <p:spPr>
          <a:xfrm>
            <a:off x="2142470" y="1347446"/>
            <a:ext cx="2117180" cy="1195477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85F652D-049B-D657-729D-34DFC0F520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00" l="810" r="98286">
                        <a14:foregroundMark x1="35810" y1="97133" x2="92429" y2="74633"/>
                        <a14:foregroundMark x1="92190" y1="66067" x2="92429" y2="74300"/>
                        <a14:foregroundMark x1="88619" y1="72333" x2="32476" y2="93200"/>
                        <a14:foregroundMark x1="83524" y1="29300" x2="83762" y2="35900"/>
                        <a14:foregroundMark x1="80429" y1="40367" x2="82476" y2="49100"/>
                        <a14:backgroundMark x1="86286" y1="49100" x2="86286" y2="52867"/>
                        <a14:backgroundMark x1="85524" y1="35700" x2="89381" y2="36800"/>
                        <a14:backgroundMark x1="85524" y1="37667" x2="86810" y2="38767"/>
                        <a14:backgroundMark x1="86810" y1="38767" x2="88095" y2="39300"/>
                        <a14:backgroundMark x1="26095" y1="52867" x2="38619" y2="630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2240" y="1006228"/>
            <a:ext cx="1297129" cy="185304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0A5DB573-7677-F3F4-FE27-07C2EBB54D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65" b="98581" l="10000" r="95000">
                        <a14:backgroundMark x1="82778" y1="29677" x2="82778" y2="6503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8677" y="2881667"/>
            <a:ext cx="1362823" cy="1955903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D78EF50E-8163-C10E-BF41-91E5621A47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65" b="92903" l="9894" r="89753">
                        <a14:foregroundMark x1="42403" y1="9161" x2="82509" y2="9161"/>
                        <a14:foregroundMark x1="84982" y1="69548" x2="82862" y2="70581"/>
                        <a14:foregroundMark x1="14488" y1="26323" x2="20671" y2="25419"/>
                        <a14:foregroundMark x1="21378" y1="25419" x2="33392" y2="2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4654" y="2767788"/>
            <a:ext cx="1496033" cy="2048454"/>
          </a:xfrm>
          <a:prstGeom prst="rect">
            <a:avLst/>
          </a:prstGeom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5776E7BE-E22A-0EE5-1E61-A15469359B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226" b="100000" l="3150" r="97008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4828" y="2871920"/>
            <a:ext cx="1602579" cy="1955903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E85976E4-2262-FE12-D964-CDD67979FE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9743" l="0" r="99711">
                        <a14:foregroundMark x1="7040" y1="49292" x2="49470" y2="45302"/>
                        <a14:foregroundMark x1="5882" y1="50837" x2="6461" y2="67954"/>
                        <a14:foregroundMark x1="10318" y1="77606" x2="56413" y2="72458"/>
                        <a14:foregroundMark x1="92864" y1="66795" x2="84185" y2="83526"/>
                        <a14:foregroundMark x1="5882" y1="67181" x2="9740" y2="77220"/>
                        <a14:backgroundMark x1="9740" y1="78893" x2="29122" y2="7696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96" y="3152046"/>
            <a:ext cx="2221070" cy="16641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pic>
        <p:nvPicPr>
          <p:cNvPr id="6" name="Изображение 1" descr="P3240001.JPG"/>
          <p:cNvPicPr>
            <a:picLocks noChangeAspect="1"/>
          </p:cNvPicPr>
          <p:nvPr/>
        </p:nvPicPr>
        <p:blipFill>
          <a:blip r:embed="rId2" cstate="print"/>
          <a:srcRect l="26254" t="15958" r="20978" b="7361"/>
          <a:stretch>
            <a:fillRect/>
          </a:stretch>
        </p:blipFill>
        <p:spPr bwMode="auto">
          <a:xfrm>
            <a:off x="755576" y="2859782"/>
            <a:ext cx="1695167" cy="1970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755576" y="1203599"/>
          <a:ext cx="7683062" cy="1565528"/>
        </p:xfrm>
        <a:graphic>
          <a:graphicData uri="http://schemas.openxmlformats.org/drawingml/2006/table">
            <a:tbl>
              <a:tblPr/>
              <a:tblGrid>
                <a:gridCol w="16426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54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5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1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76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9872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Type of NG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latin typeface="Times New Roman"/>
                          <a:ea typeface="Times New Roman"/>
                        </a:rPr>
                        <a:t>Metherial</a:t>
                      </a: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 of </a:t>
                      </a: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l-GR" sz="1400" b="1" dirty="0">
                          <a:latin typeface="Times New Roman"/>
                          <a:ea typeface="Times New Roman"/>
                        </a:rPr>
                        <a:t>α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-</a:t>
                      </a:r>
                      <a:r>
                        <a:rPr lang="en-US" sz="1400" b="1" dirty="0" err="1">
                          <a:latin typeface="Times New Roman"/>
                          <a:ea typeface="Times New Roman"/>
                        </a:rPr>
                        <a:t>detecor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Number of tagged beams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Pixel size (mm)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Distance between pixels</a:t>
                      </a:r>
                      <a:r>
                        <a:rPr lang="en-US" sz="1400" b="1" baseline="0" dirty="0">
                          <a:latin typeface="Times New Roman"/>
                          <a:ea typeface="Times New Roman"/>
                        </a:rPr>
                        <a:t> (mm)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Times New Roman"/>
                        </a:rPr>
                        <a:t>Sodern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, </a:t>
                      </a:r>
                      <a:r>
                        <a:rPr lang="ru-RU" sz="1400" b="1" dirty="0" err="1">
                          <a:latin typeface="Times New Roman"/>
                          <a:ea typeface="Times New Roman"/>
                        </a:rPr>
                        <a:t>Euritrack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Times New Roman"/>
                          <a:ea typeface="Times New Roman"/>
                        </a:rPr>
                        <a:t>Si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64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5.8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Times New Roman"/>
                          <a:ea typeface="Times New Roman"/>
                        </a:rPr>
                        <a:t>0.2</a:t>
                      </a:r>
                      <a:endParaRPr lang="ru-RU" sz="16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API-120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YAP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256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3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-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ING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-27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Si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9</a:t>
                      </a:r>
                      <a:endParaRPr lang="ru-RU" sz="1600" b="1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10</a:t>
                      </a:r>
                      <a:endParaRPr lang="ru-RU" sz="1600" b="1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ING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-27-</a:t>
                      </a: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64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Si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64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6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1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ING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-27-256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AsGa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256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4</a:t>
                      </a:r>
                      <a:endParaRPr lang="ru-RU" sz="1600" b="1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</a:rPr>
                        <a:t>0,1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051720" y="843558"/>
            <a:ext cx="4876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Some characteristics of commercial neutron generators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11867" y="411510"/>
            <a:ext cx="26874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Neutron generators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075806"/>
            <a:ext cx="4032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600" b="1" dirty="0">
                <a:ea typeface="Times New Roman" pitchFamily="18" charset="0"/>
                <a:cs typeface="Arial" pitchFamily="34" charset="0"/>
              </a:rPr>
              <a:t>Main characteristics:</a:t>
            </a:r>
          </a:p>
          <a:p>
            <a:pPr eaLnBrk="0" hangingPunct="0"/>
            <a:r>
              <a:rPr lang="en-US" sz="1600" b="1" dirty="0">
                <a:ea typeface="Times New Roman" pitchFamily="18" charset="0"/>
                <a:cs typeface="Arial" pitchFamily="34" charset="0"/>
              </a:rPr>
              <a:t>Maximal intensity		~</a:t>
            </a:r>
            <a:r>
              <a:rPr lang="ru-RU" sz="1600" b="1" dirty="0">
                <a:ea typeface="Times New Roman" pitchFamily="18" charset="0"/>
                <a:cs typeface="Arial" pitchFamily="34" charset="0"/>
              </a:rPr>
              <a:t>5</a:t>
            </a:r>
            <a:r>
              <a:rPr lang="en-US" sz="1600" b="1" dirty="0">
                <a:ea typeface="Times New Roman" pitchFamily="18" charset="0"/>
                <a:cs typeface="Arial" pitchFamily="34" charset="0"/>
                <a:sym typeface="Symbol" pitchFamily="18" charset="2"/>
              </a:rPr>
              <a:t></a:t>
            </a:r>
            <a:r>
              <a:rPr lang="ru-RU" sz="1600" b="1" dirty="0">
                <a:ea typeface="Times New Roman" pitchFamily="18" charset="0"/>
                <a:cs typeface="Arial" pitchFamily="34" charset="0"/>
              </a:rPr>
              <a:t>10</a:t>
            </a:r>
            <a:r>
              <a:rPr lang="ru-RU" sz="1600" b="1" baseline="30000" dirty="0">
                <a:ea typeface="Times New Roman" pitchFamily="18" charset="0"/>
                <a:cs typeface="Arial" pitchFamily="34" charset="0"/>
                <a:sym typeface="Symbol" pitchFamily="18" charset="2"/>
              </a:rPr>
              <a:t>7</a:t>
            </a:r>
            <a:r>
              <a:rPr lang="ru-RU" sz="1600" b="1" dirty="0">
                <a:ea typeface="Times New Roman" pitchFamily="18" charset="0"/>
                <a:cs typeface="Arial" pitchFamily="34" charset="0"/>
                <a:sym typeface="Symbol" pitchFamily="18" charset="2"/>
              </a:rPr>
              <a:t> с</a:t>
            </a:r>
            <a:r>
              <a:rPr lang="ru-RU" sz="1600" b="1" baseline="30000" dirty="0">
                <a:ea typeface="Times New Roman" pitchFamily="18" charset="0"/>
                <a:cs typeface="Arial" pitchFamily="34" charset="0"/>
                <a:sym typeface="Symbol" pitchFamily="18" charset="2"/>
              </a:rPr>
              <a:t>-1</a:t>
            </a:r>
            <a:r>
              <a:rPr lang="ru-RU" sz="1600" b="1" dirty="0">
                <a:ea typeface="Times New Roman" pitchFamily="18" charset="0"/>
                <a:cs typeface="Arial" pitchFamily="34" charset="0"/>
                <a:sym typeface="Symbol" pitchFamily="18" charset="2"/>
              </a:rPr>
              <a:t> </a:t>
            </a:r>
          </a:p>
          <a:p>
            <a:pPr eaLnBrk="0" hangingPunct="0"/>
            <a:r>
              <a:rPr lang="en-US" sz="1600" b="1" dirty="0">
                <a:ea typeface="Times New Roman" pitchFamily="18" charset="0"/>
                <a:cs typeface="Arial" pitchFamily="34" charset="0"/>
                <a:sym typeface="Symbol" pitchFamily="18" charset="2"/>
              </a:rPr>
              <a:t>Neutron energy</a:t>
            </a:r>
            <a:r>
              <a:rPr lang="ru-RU" sz="1600" b="1" dirty="0">
                <a:ea typeface="Times New Roman" pitchFamily="18" charset="0"/>
                <a:cs typeface="Arial" pitchFamily="34" charset="0"/>
                <a:sym typeface="Symbol" pitchFamily="18" charset="2"/>
              </a:rPr>
              <a:t>		14.1</a:t>
            </a:r>
            <a:r>
              <a:rPr lang="en-US" sz="1600" b="1" dirty="0">
                <a:ea typeface="Times New Roman" pitchFamily="18" charset="0"/>
                <a:cs typeface="Arial" pitchFamily="34" charset="0"/>
                <a:sym typeface="Symbol" pitchFamily="18" charset="2"/>
              </a:rPr>
              <a:t> M</a:t>
            </a:r>
            <a:r>
              <a:rPr lang="ru-RU" sz="1600" b="1" dirty="0">
                <a:ea typeface="Times New Roman" pitchFamily="18" charset="0"/>
                <a:cs typeface="Arial" pitchFamily="34" charset="0"/>
                <a:sym typeface="Symbol" pitchFamily="18" charset="2"/>
              </a:rPr>
              <a:t>эВ</a:t>
            </a:r>
          </a:p>
          <a:p>
            <a:pPr eaLnBrk="0" hangingPunct="0"/>
            <a:r>
              <a:rPr lang="en-US" sz="1600" b="1" dirty="0">
                <a:ea typeface="Times New Roman" pitchFamily="18" charset="0"/>
                <a:cs typeface="Arial" pitchFamily="34" charset="0"/>
                <a:sym typeface="Symbol" pitchFamily="18" charset="2"/>
              </a:rPr>
              <a:t>Neutron radiation mode	steady-state</a:t>
            </a:r>
            <a:endParaRPr lang="ru-RU" sz="1600" b="1" dirty="0">
              <a:ea typeface="Times New Roman" pitchFamily="18" charset="0"/>
              <a:cs typeface="Arial" pitchFamily="34" charset="0"/>
              <a:sym typeface="Symbol" pitchFamily="18" charset="2"/>
            </a:endParaRPr>
          </a:p>
          <a:p>
            <a:pPr eaLnBrk="0" hangingPunct="0"/>
            <a:r>
              <a:rPr lang="en-US" sz="1600" b="1" dirty="0">
                <a:ea typeface="Times New Roman" pitchFamily="18" charset="0"/>
                <a:cs typeface="Arial" pitchFamily="34" charset="0"/>
                <a:sym typeface="Symbol" pitchFamily="18" charset="2"/>
              </a:rPr>
              <a:t>Operation time</a:t>
            </a:r>
            <a:r>
              <a:rPr lang="ru-RU" sz="1600" b="1" dirty="0">
                <a:ea typeface="Times New Roman" pitchFamily="18" charset="0"/>
                <a:cs typeface="Arial" pitchFamily="34" charset="0"/>
                <a:sym typeface="Symbol" pitchFamily="18" charset="2"/>
              </a:rPr>
              <a:t>		</a:t>
            </a:r>
            <a:r>
              <a:rPr lang="en-US" sz="1600" b="1" dirty="0">
                <a:ea typeface="Times New Roman" pitchFamily="18" charset="0"/>
                <a:cs typeface="Arial" pitchFamily="34" charset="0"/>
                <a:sym typeface="Symbol" pitchFamily="18" charset="2"/>
              </a:rPr>
              <a:t>~</a:t>
            </a:r>
            <a:r>
              <a:rPr lang="ru-RU" sz="1600" b="1" dirty="0">
                <a:ea typeface="Times New Roman" pitchFamily="18" charset="0"/>
                <a:cs typeface="Arial" pitchFamily="34" charset="0"/>
                <a:sym typeface="Symbol" pitchFamily="18" charset="2"/>
              </a:rPr>
              <a:t>800 </a:t>
            </a:r>
            <a:r>
              <a:rPr lang="en-US" sz="1600" b="1" dirty="0">
                <a:ea typeface="Times New Roman" pitchFamily="18" charset="0"/>
                <a:cs typeface="Arial" pitchFamily="34" charset="0"/>
                <a:sym typeface="Symbol" pitchFamily="18" charset="2"/>
              </a:rPr>
              <a:t>hours</a:t>
            </a:r>
            <a:endParaRPr lang="ru-RU" sz="1600" b="1" dirty="0"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11760" y="3219822"/>
            <a:ext cx="2448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600" b="1" i="1" dirty="0">
                <a:solidFill>
                  <a:srgbClr val="C32D2E"/>
                </a:solidFill>
                <a:cs typeface="HGｺﾞｼｯｸE"/>
              </a:rPr>
              <a:t>Produced by </a:t>
            </a:r>
          </a:p>
          <a:p>
            <a:endParaRPr lang="en-US" altLang="ja-JP" sz="1600" b="1" i="1" dirty="0">
              <a:solidFill>
                <a:srgbClr val="C32D2E"/>
              </a:solidFill>
              <a:cs typeface="HGｺﾞｼｯｸE"/>
            </a:endParaRPr>
          </a:p>
          <a:p>
            <a:r>
              <a:rPr lang="en-US" altLang="ja-JP" sz="1600" b="1" i="1" dirty="0">
                <a:solidFill>
                  <a:srgbClr val="C32D2E"/>
                </a:solidFill>
                <a:cs typeface="HGｺﾞｼｯｸE"/>
              </a:rPr>
              <a:t>N.L. </a:t>
            </a:r>
            <a:r>
              <a:rPr lang="en-US" altLang="ja-JP" sz="1600" b="1" i="1" dirty="0" err="1">
                <a:solidFill>
                  <a:srgbClr val="C32D2E"/>
                </a:solidFill>
                <a:cs typeface="HGｺﾞｼｯｸE"/>
              </a:rPr>
              <a:t>Dukhov</a:t>
            </a:r>
            <a:r>
              <a:rPr lang="en-US" altLang="ja-JP" sz="1600" b="1" i="1" dirty="0">
                <a:solidFill>
                  <a:srgbClr val="C32D2E"/>
                </a:solidFill>
                <a:cs typeface="HGｺﾞｼｯｸE"/>
              </a:rPr>
              <a:t> All-Russian Automation Research Institute</a:t>
            </a:r>
            <a:endParaRPr lang="ru-RU" sz="16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pic>
        <p:nvPicPr>
          <p:cNvPr id="6" name="Рисунок 5" descr="TNM_colored.png">
            <a:extLst>
              <a:ext uri="{FF2B5EF4-FFF2-40B4-BE49-F238E27FC236}">
                <a16:creationId xmlns:a16="http://schemas.microsoft.com/office/drawing/2014/main" id="{41577596-28B7-4B88-A15D-A40772333C8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1203598"/>
            <a:ext cx="4813341" cy="3434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1419622"/>
            <a:ext cx="34563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The 14.1 </a:t>
            </a:r>
            <a:r>
              <a:rPr lang="en-US" sz="1600" b="1" dirty="0" err="1">
                <a:solidFill>
                  <a:schemeClr val="tx2"/>
                </a:solidFill>
              </a:rPr>
              <a:t>MeV</a:t>
            </a:r>
            <a:r>
              <a:rPr lang="en-US" sz="1600" b="1" dirty="0">
                <a:solidFill>
                  <a:schemeClr val="tx2"/>
                </a:solidFill>
              </a:rPr>
              <a:t> neutron is tagged in time and direction  by detecting the associated </a:t>
            </a:r>
            <a:r>
              <a:rPr lang="en-US" sz="1600" b="1" dirty="0">
                <a:solidFill>
                  <a:schemeClr val="tx2"/>
                </a:solidFill>
                <a:sym typeface="Symbol"/>
              </a:rPr>
              <a:t>-</a:t>
            </a:r>
            <a:r>
              <a:rPr lang="en-US" sz="1600" b="1" dirty="0">
                <a:solidFill>
                  <a:schemeClr val="tx2"/>
                </a:solidFill>
              </a:rPr>
              <a:t>particle released in the opposite direction.</a:t>
            </a:r>
          </a:p>
          <a:p>
            <a:endParaRPr lang="en-US" sz="1600" b="1" dirty="0">
              <a:solidFill>
                <a:schemeClr val="tx2"/>
              </a:solidFill>
            </a:endParaRPr>
          </a:p>
          <a:p>
            <a:r>
              <a:rPr lang="en-US" sz="1600" b="1" dirty="0">
                <a:solidFill>
                  <a:schemeClr val="tx2"/>
                </a:solidFill>
              </a:rPr>
              <a:t>Main advantages of the method:</a:t>
            </a:r>
          </a:p>
          <a:p>
            <a:endParaRPr lang="en-US" sz="1600" b="1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</a:rPr>
              <a:t> significantly reduced background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</a:rPr>
              <a:t> direct measurement of the neutron flux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</a:rPr>
              <a:t> position sensitivity</a:t>
            </a:r>
          </a:p>
          <a:p>
            <a:pPr>
              <a:buFont typeface="Arial" pitchFamily="34" charset="0"/>
              <a:buChar char="•"/>
            </a:pPr>
            <a:r>
              <a:rPr lang="en-US" sz="1600" b="1" dirty="0">
                <a:solidFill>
                  <a:schemeClr val="tx2"/>
                </a:solidFill>
              </a:rPr>
              <a:t> possibility to select time-correlated events using coincidences </a:t>
            </a:r>
            <a:endParaRPr lang="ru-RU" sz="1600" b="1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1560" y="411510"/>
            <a:ext cx="76569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The Tagged Neutron Method with ING-27 compact neutron generators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5">
            <a:extLst>
              <a:ext uri="{FF2B5EF4-FFF2-40B4-BE49-F238E27FC236}">
                <a16:creationId xmlns:a16="http://schemas.microsoft.com/office/drawing/2014/main" id="{9C113754-A69F-4264-90D5-3E2F82847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915566"/>
            <a:ext cx="381642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</a:rPr>
              <a:t>D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</a:rPr>
              <a:t>+ 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</a:rPr>
              <a:t>T 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sym typeface="Symbol" pitchFamily="18" charset="2"/>
              </a:rPr>
              <a:t>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ru-RU" sz="1600" b="1" i="0" u="none" strike="noStrike" kern="0" cap="none" spc="0" normalizeH="0" baseline="30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</a:rPr>
              <a:t>4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</a:rPr>
              <a:t>He (3.5М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</a:rPr>
              <a:t>eV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</a:rPr>
              <a:t>)  + </a:t>
            </a:r>
            <a:r>
              <a:rPr kumimoji="0" lang="ru-RU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</a:rPr>
              <a:t>n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</a:rPr>
              <a:t> (14.1М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</a:rPr>
              <a:t>eV</a:t>
            </a:r>
            <a:r>
              <a:rPr kumimoji="0" lang="ru-RU" sz="16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</a:rPr>
              <a:t>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9E69FC-8760-5A54-E679-88DFEC5299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41CFE8-E6E4-639D-2887-252E72FD2D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ADDE38-CA9D-C479-5CF6-D2916279D16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A4D179F-947A-2D1C-9E22-DBC3A8C2CA06}"/>
              </a:ext>
            </a:extLst>
          </p:cNvPr>
          <p:cNvSpPr/>
          <p:nvPr/>
        </p:nvSpPr>
        <p:spPr>
          <a:xfrm>
            <a:off x="539552" y="411510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Application of the TNM: detection of hazardous substances</a:t>
            </a:r>
            <a:endParaRPr lang="ru-RU" sz="20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 descr="Изображение выглядит как на открытом воздухе, человек, одежда,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5B7D3B-D929-06C3-0D9B-A602DA3C57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71600"/>
            <a:ext cx="3399605" cy="2395858"/>
          </a:xfrm>
          <a:prstGeom prst="rect">
            <a:avLst/>
          </a:prstGeom>
        </p:spPr>
      </p:pic>
      <p:pic>
        <p:nvPicPr>
          <p:cNvPr id="6" name="Picture 2" descr="http://ntech.jinr.ru/img/about/mmn.jpg">
            <a:extLst>
              <a:ext uri="{FF2B5EF4-FFF2-40B4-BE49-F238E27FC236}">
                <a16:creationId xmlns:a16="http://schemas.microsoft.com/office/drawing/2014/main" id="{7FC5DF28-095B-85AE-3890-81FAB7AB4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86481"/>
            <a:ext cx="3907313" cy="236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CAD0EB-F70B-0EE5-3B0F-9982761727D6}"/>
              </a:ext>
            </a:extLst>
          </p:cNvPr>
          <p:cNvSpPr txBox="1"/>
          <p:nvPr/>
        </p:nvSpPr>
        <p:spPr>
          <a:xfrm>
            <a:off x="611560" y="3640307"/>
            <a:ext cx="79208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400" b="1" dirty="0"/>
              <a:t>DVIN-1</a:t>
            </a:r>
            <a:r>
              <a:rPr lang="en-US" sz="1400" dirty="0"/>
              <a:t> is a portable system designed for detecting concealed explosives in inspected objects.</a:t>
            </a:r>
          </a:p>
          <a:p>
            <a:r>
              <a:rPr lang="en-US" sz="1400" dirty="0"/>
              <a:t>The </a:t>
            </a:r>
            <a:r>
              <a:rPr lang="en-US" sz="1400" b="1" dirty="0"/>
              <a:t>DVIN-1</a:t>
            </a:r>
            <a:r>
              <a:rPr lang="en-US" sz="1400" dirty="0"/>
              <a:t> analyzes the elemental composition of substances and can identify over </a:t>
            </a:r>
            <a:r>
              <a:rPr lang="en-US" sz="1400" b="1" dirty="0"/>
              <a:t>30 explosive materials. </a:t>
            </a:r>
            <a:r>
              <a:rPr lang="en-US" sz="1400" dirty="0"/>
              <a:t>The key advantage of </a:t>
            </a:r>
            <a:r>
              <a:rPr lang="en-US" sz="1400" b="1" dirty="0"/>
              <a:t>DVIN-1</a:t>
            </a:r>
            <a:r>
              <a:rPr lang="en-US" sz="1400" dirty="0"/>
              <a:t> over gas analyzers is its ability not only to detect the possible presence of explosives but also to </a:t>
            </a:r>
            <a:r>
              <a:rPr lang="en-US" sz="1400" b="1" dirty="0"/>
              <a:t>pinpoint their exact location</a:t>
            </a:r>
            <a:r>
              <a:rPr lang="en-US" sz="1400" dirty="0"/>
              <a:t> within the inspected object.</a:t>
            </a:r>
          </a:p>
        </p:txBody>
      </p:sp>
    </p:spTree>
    <p:extLst>
      <p:ext uri="{BB962C8B-B14F-4D97-AF65-F5344CB8AC3E}">
        <p14:creationId xmlns:p14="http://schemas.microsoft.com/office/powerpoint/2010/main" val="279264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ECDB4-DF07-1068-784F-934225A46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E1E24C-751D-8973-C791-EE2DFF9DC6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F3983F-6E5E-7764-6670-D7D00D42EAD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/>
              <a:t>ISINN-31, Dongguan China, May 26-30, 2025</a:t>
            </a:r>
            <a:endParaRPr lang="ru-RU"/>
          </a:p>
        </p:txBody>
      </p:sp>
      <p:pic>
        <p:nvPicPr>
          <p:cNvPr id="3" name="Рисунок 8" descr="alexahin4.png">
            <a:extLst>
              <a:ext uri="{FF2B5EF4-FFF2-40B4-BE49-F238E27FC236}">
                <a16:creationId xmlns:a16="http://schemas.microsoft.com/office/drawing/2014/main" id="{14514050-A561-9967-C305-5B1FF524A4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735" y="815162"/>
            <a:ext cx="2765491" cy="199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alexahin_02.png">
            <a:extLst>
              <a:ext uri="{FF2B5EF4-FFF2-40B4-BE49-F238E27FC236}">
                <a16:creationId xmlns:a16="http://schemas.microsoft.com/office/drawing/2014/main" id="{EEEAE0B6-4F0F-34B9-96AD-E74A049EA8C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48164" t="9891" b="12138"/>
          <a:stretch>
            <a:fillRect/>
          </a:stretch>
        </p:blipFill>
        <p:spPr bwMode="auto">
          <a:xfrm>
            <a:off x="251520" y="2825720"/>
            <a:ext cx="2785707" cy="1906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464C0AE-4B6F-3A04-A68C-81249AF77C6E}"/>
              </a:ext>
            </a:extLst>
          </p:cNvPr>
          <p:cNvSpPr/>
          <p:nvPr/>
        </p:nvSpPr>
        <p:spPr>
          <a:xfrm>
            <a:off x="3469275" y="4351765"/>
            <a:ext cx="335362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err="1"/>
              <a:t>V.Yu</a:t>
            </a:r>
            <a:r>
              <a:rPr lang="en-US" sz="1050" i="1" dirty="0"/>
              <a:t>. </a:t>
            </a:r>
            <a:r>
              <a:rPr lang="en-US" sz="1050" i="1" dirty="0" err="1"/>
              <a:t>Alexakhin</a:t>
            </a:r>
            <a:r>
              <a:rPr lang="en-US" sz="1050" i="1" dirty="0"/>
              <a:t> et al, reported at ISINN-23, </a:t>
            </a:r>
            <a:r>
              <a:rPr lang="en-US" sz="1050" i="1" dirty="0" err="1"/>
              <a:t>Dubna</a:t>
            </a:r>
            <a:r>
              <a:rPr lang="en-US" sz="1050" i="1" dirty="0"/>
              <a:t> (2015)</a:t>
            </a:r>
          </a:p>
          <a:p>
            <a:r>
              <a:rPr lang="en-US" sz="1050" i="1" dirty="0" err="1"/>
              <a:t>V.Yu</a:t>
            </a:r>
            <a:r>
              <a:rPr lang="en-US" sz="1050" i="1" dirty="0"/>
              <a:t>. </a:t>
            </a:r>
            <a:r>
              <a:rPr lang="en-US" sz="1050" i="1" dirty="0" err="1"/>
              <a:t>Alexakhin</a:t>
            </a:r>
            <a:r>
              <a:rPr lang="en-US" sz="1050" i="1" dirty="0"/>
              <a:t> et al, preprint of JINR (2015)</a:t>
            </a:r>
            <a:endParaRPr lang="ru-RU" sz="1050" i="1" dirty="0"/>
          </a:p>
        </p:txBody>
      </p:sp>
      <p:pic>
        <p:nvPicPr>
          <p:cNvPr id="9" name="Рисунок 9" descr="alexahin5.png">
            <a:extLst>
              <a:ext uri="{FF2B5EF4-FFF2-40B4-BE49-F238E27FC236}">
                <a16:creationId xmlns:a16="http://schemas.microsoft.com/office/drawing/2014/main" id="{BF91B0FE-D027-AB4C-D023-63130D461C3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rcRect l="20557" t="16409" r="24313" b="21468"/>
          <a:stretch>
            <a:fillRect/>
          </a:stretch>
        </p:blipFill>
        <p:spPr bwMode="auto">
          <a:xfrm>
            <a:off x="3427130" y="811487"/>
            <a:ext cx="3737158" cy="246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1" descr="alexahin6.png">
            <a:extLst>
              <a:ext uri="{FF2B5EF4-FFF2-40B4-BE49-F238E27FC236}">
                <a16:creationId xmlns:a16="http://schemas.microsoft.com/office/drawing/2014/main" id="{202F224D-DFE0-07E4-CFE9-C13BD0EB181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b="19809"/>
          <a:stretch>
            <a:fillRect/>
          </a:stretch>
        </p:blipFill>
        <p:spPr bwMode="auto">
          <a:xfrm>
            <a:off x="3427130" y="3367588"/>
            <a:ext cx="4902696" cy="96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96B41A0-E4BF-D1BD-66DB-60DF032A7AF7}"/>
              </a:ext>
            </a:extLst>
          </p:cNvPr>
          <p:cNvSpPr/>
          <p:nvPr/>
        </p:nvSpPr>
        <p:spPr>
          <a:xfrm>
            <a:off x="400708" y="365503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Application of the TNM: elemental composition of minerals</a:t>
            </a:r>
            <a:endParaRPr lang="ru-RU" sz="2000" b="1" kern="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F9EA4F-4558-A486-AADC-CF82FA8B21E8}"/>
              </a:ext>
            </a:extLst>
          </p:cNvPr>
          <p:cNvSpPr txBox="1"/>
          <p:nvPr/>
        </p:nvSpPr>
        <p:spPr>
          <a:xfrm>
            <a:off x="7164288" y="1617643"/>
            <a:ext cx="18722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itchFamily="34" charset="0"/>
                <a:cs typeface="Arial" pitchFamily="34" charset="0"/>
              </a:rPr>
              <a:t>Decomposition of the spectrum from dolomite (CaCO</a:t>
            </a:r>
            <a:r>
              <a:rPr lang="en-US" sz="14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xMgCO</a:t>
            </a:r>
            <a:r>
              <a:rPr lang="en-US" sz="1400" b="1" baseline="-25000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)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205594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C854B-8A8F-461F-E63B-EB2B5DFD8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2B2AE4-A3A4-5FC8-D6E0-3545137A73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956376" y="4767263"/>
            <a:ext cx="730424" cy="273844"/>
          </a:xfrm>
        </p:spPr>
        <p:txBody>
          <a:bodyPr/>
          <a:lstStyle/>
          <a:p>
            <a:fld id="{A0D93377-1E87-4680-AE4A-1F5E34B5156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8952D8-F901-C1F3-60B1-B0811E3DF0D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259632" y="4767263"/>
            <a:ext cx="6264696" cy="273844"/>
          </a:xfrm>
        </p:spPr>
        <p:txBody>
          <a:bodyPr/>
          <a:lstStyle/>
          <a:p>
            <a:r>
              <a:rPr lang="en-US" dirty="0"/>
              <a:t>ISINN-31, Dongguan China, May 26-30, 2025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F3E1EA4-35F6-267F-A1AF-2E853F726F46}"/>
              </a:ext>
            </a:extLst>
          </p:cNvPr>
          <p:cNvSpPr/>
          <p:nvPr/>
        </p:nvSpPr>
        <p:spPr>
          <a:xfrm>
            <a:off x="400708" y="365503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b="1" kern="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Application of the TNM: Search for large diamonds in kimberlite ore</a:t>
            </a:r>
          </a:p>
        </p:txBody>
      </p:sp>
      <p:pic>
        <p:nvPicPr>
          <p:cNvPr id="2" name="Изображение 1" descr="Fig.1-setup.JPG">
            <a:extLst>
              <a:ext uri="{FF2B5EF4-FFF2-40B4-BE49-F238E27FC236}">
                <a16:creationId xmlns:a16="http://schemas.microsoft.com/office/drawing/2014/main" id="{7D963DC3-5C0C-0303-53D0-AC42D36427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2" t="7407" r="2418" b="3704"/>
          <a:stretch>
            <a:fillRect/>
          </a:stretch>
        </p:blipFill>
        <p:spPr>
          <a:xfrm>
            <a:off x="323528" y="915566"/>
            <a:ext cx="2772308" cy="201622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87AAC44-569D-29C8-7530-45A0671D5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9666" y="915566"/>
            <a:ext cx="27985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Изображение 1" descr="Пример срабатывания проба 15.png">
            <a:extLst>
              <a:ext uri="{FF2B5EF4-FFF2-40B4-BE49-F238E27FC236}">
                <a16:creationId xmlns:a16="http://schemas.microsoft.com/office/drawing/2014/main" id="{FEE93A06-BC07-B7CF-CE1D-DB82C984FA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5" r="34674" b="9091"/>
          <a:stretch>
            <a:fillRect/>
          </a:stretch>
        </p:blipFill>
        <p:spPr>
          <a:xfrm>
            <a:off x="4500682" y="3057438"/>
            <a:ext cx="1542488" cy="1584176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90B45D4-EDB5-9140-7284-7663CF644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1996" y="925348"/>
            <a:ext cx="285767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971626F-C9F2-9D60-7C67-9211FA035F1A}"/>
              </a:ext>
            </a:extLst>
          </p:cNvPr>
          <p:cNvSpPr/>
          <p:nvPr/>
        </p:nvSpPr>
        <p:spPr>
          <a:xfrm>
            <a:off x="6174128" y="3335674"/>
            <a:ext cx="280831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• Separator productivity 1060 kg/h.</a:t>
            </a:r>
          </a:p>
          <a:p>
            <a:endParaRPr lang="en-US" sz="1400" dirty="0"/>
          </a:p>
          <a:p>
            <a:r>
              <a:rPr lang="en-US" sz="1400" dirty="0"/>
              <a:t>• Minimum diamond size 8 mm.</a:t>
            </a:r>
          </a:p>
          <a:p>
            <a:endParaRPr lang="en-US" sz="1400" dirty="0"/>
          </a:p>
          <a:p>
            <a:r>
              <a:rPr lang="en-US" sz="1400" dirty="0"/>
              <a:t>• False detection probability 3%.</a:t>
            </a:r>
            <a:endParaRPr lang="ru-RU" sz="14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8144CE3B-A276-C44E-77D9-002F0D626217}"/>
              </a:ext>
            </a:extLst>
          </p:cNvPr>
          <p:cNvSpPr/>
          <p:nvPr/>
        </p:nvSpPr>
        <p:spPr>
          <a:xfrm>
            <a:off x="323528" y="3012509"/>
            <a:ext cx="41361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Kimberlite ore is irradiated by 14.1 neutrons from the neutron generator.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Characteristic </a:t>
            </a:r>
            <a:r>
              <a:rPr lang="el-GR" sz="1400" dirty="0"/>
              <a:t>γ</a:t>
            </a:r>
            <a:r>
              <a:rPr lang="en-US" sz="1400" dirty="0"/>
              <a:t>-ray spectra are measured by the BGO detectors and analyzed separately for each ING-27 voxel.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The condition for finding the diamond is a local excess of the count rate for gamma-rays with energies ~4.43 MeV (characteristic line of carbon)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652456F-A9C9-536C-1DD2-CE0FB7CAAF50}"/>
              </a:ext>
            </a:extLst>
          </p:cNvPr>
          <p:cNvSpPr/>
          <p:nvPr/>
        </p:nvSpPr>
        <p:spPr>
          <a:xfrm>
            <a:off x="5466850" y="4596236"/>
            <a:ext cx="335362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i="1" dirty="0" err="1"/>
              <a:t>Yu.N</a:t>
            </a:r>
            <a:r>
              <a:rPr lang="en-US" sz="1050" i="1" dirty="0"/>
              <a:t>. Rogov et al, reported at ISINN-24, Dubna (2016)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FB2339-143A-15F6-7BBD-12DF7C4590C2}"/>
              </a:ext>
            </a:extLst>
          </p:cNvPr>
          <p:cNvSpPr txBox="1"/>
          <p:nvPr/>
        </p:nvSpPr>
        <p:spPr>
          <a:xfrm>
            <a:off x="6245675" y="2903518"/>
            <a:ext cx="273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Design of an ore separator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7208526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2270</TotalTime>
  <Words>2916</Words>
  <Application>Microsoft Office PowerPoint</Application>
  <PresentationFormat>Экран (16:9)</PresentationFormat>
  <Paragraphs>473</Paragraphs>
  <Slides>32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1" baseType="lpstr">
      <vt:lpstr>HGｺﾞｼｯｸE</vt:lpstr>
      <vt:lpstr>Abadi Extra Light</vt:lpstr>
      <vt:lpstr>Arial</vt:lpstr>
      <vt:lpstr>Calibri</vt:lpstr>
      <vt:lpstr>Roboto</vt:lpstr>
      <vt:lpstr>Symbol</vt:lpstr>
      <vt:lpstr>Times New Roman</vt:lpstr>
      <vt:lpstr>Тема Office</vt:lpstr>
      <vt:lpstr>CorelDRAW 6.0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YK</dc:creator>
  <cp:lastModifiedBy>Office</cp:lastModifiedBy>
  <cp:revision>97</cp:revision>
  <dcterms:created xsi:type="dcterms:W3CDTF">2024-04-14T20:36:04Z</dcterms:created>
  <dcterms:modified xsi:type="dcterms:W3CDTF">2025-05-26T05:52:04Z</dcterms:modified>
</cp:coreProperties>
</file>