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webp" ContentType="image/webp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995" r:id="rId1"/>
  </p:sldMasterIdLst>
  <p:notesMasterIdLst>
    <p:notesMasterId r:id="rId32"/>
  </p:notesMasterIdLst>
  <p:sldIdLst>
    <p:sldId id="901" r:id="rId2"/>
    <p:sldId id="1064" r:id="rId3"/>
    <p:sldId id="1065" r:id="rId4"/>
    <p:sldId id="1012" r:id="rId5"/>
    <p:sldId id="982" r:id="rId6"/>
    <p:sldId id="1013" r:id="rId7"/>
    <p:sldId id="998" r:id="rId8"/>
    <p:sldId id="270" r:id="rId9"/>
    <p:sldId id="951" r:id="rId10"/>
    <p:sldId id="1050" r:id="rId11"/>
    <p:sldId id="738" r:id="rId12"/>
    <p:sldId id="1051" r:id="rId13"/>
    <p:sldId id="1043" r:id="rId14"/>
    <p:sldId id="582" r:id="rId15"/>
    <p:sldId id="257" r:id="rId16"/>
    <p:sldId id="771" r:id="rId17"/>
    <p:sldId id="1020" r:id="rId18"/>
    <p:sldId id="292" r:id="rId19"/>
    <p:sldId id="314" r:id="rId20"/>
    <p:sldId id="307" r:id="rId21"/>
    <p:sldId id="459" r:id="rId22"/>
    <p:sldId id="1023" r:id="rId23"/>
    <p:sldId id="961" r:id="rId24"/>
    <p:sldId id="1040" r:id="rId25"/>
    <p:sldId id="850" r:id="rId26"/>
    <p:sldId id="965" r:id="rId27"/>
    <p:sldId id="967" r:id="rId28"/>
    <p:sldId id="1016" r:id="rId29"/>
    <p:sldId id="1066" r:id="rId30"/>
    <p:sldId id="539" r:id="rId31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лена Зинковская" initials="" lastIdx="1" clrIdx="0"/>
  <p:cmAuthor id="2" name="Inga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CCC8"/>
    <a:srgbClr val="EAD9AE"/>
    <a:srgbClr val="003399"/>
    <a:srgbClr val="000099"/>
    <a:srgbClr val="F0E9A8"/>
    <a:srgbClr val="66FFFF"/>
    <a:srgbClr val="008BBC"/>
    <a:srgbClr val="990000"/>
    <a:srgbClr val="008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45" autoAdjust="0"/>
    <p:restoredTop sz="86214" autoAdjust="0"/>
  </p:normalViewPr>
  <p:slideViewPr>
    <p:cSldViewPr>
      <p:cViewPr varScale="1">
        <p:scale>
          <a:sx n="86" d="100"/>
          <a:sy n="86" d="100"/>
        </p:scale>
        <p:origin x="1418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87ACE194-5BE8-4902-9C7A-3938DB69F34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9A1BED51-989B-4DB0-B7EC-143C6CA62D6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68D054A8-54C7-4EE2-AC6B-8985E17DD3E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7765" name="Rectangle 5">
            <a:extLst>
              <a:ext uri="{FF2B5EF4-FFF2-40B4-BE49-F238E27FC236}">
                <a16:creationId xmlns:a16="http://schemas.microsoft.com/office/drawing/2014/main" id="{C9C383A3-DE91-48EB-B542-9E2CF0A666C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7766" name="Rectangle 6">
            <a:extLst>
              <a:ext uri="{FF2B5EF4-FFF2-40B4-BE49-F238E27FC236}">
                <a16:creationId xmlns:a16="http://schemas.microsoft.com/office/drawing/2014/main" id="{70327398-CEFA-40F7-8FC4-6B7F9326299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7767" name="Rectangle 7">
            <a:extLst>
              <a:ext uri="{FF2B5EF4-FFF2-40B4-BE49-F238E27FC236}">
                <a16:creationId xmlns:a16="http://schemas.microsoft.com/office/drawing/2014/main" id="{62962874-F6DF-4BFF-A9B6-68EE098E7E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E358F7D-A8F7-4AC0-9B5E-D0627E8E85E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FAECACB1-886E-46A9-BD7C-5E1639B168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F3126FD3-7401-47BF-A6CB-5A892FE38E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B8E5F6B8-2772-43EF-90BF-4348C2944C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C6EF269C-78D6-4C3B-B6DE-B502CB2A5E21}" type="slidenum">
              <a:rPr lang="en-US" altLang="ru-RU" smtClean="0">
                <a:latin typeface="Calibri" panose="020F0502020204030204" pitchFamily="34" charset="0"/>
              </a:rPr>
              <a:pPr/>
              <a:t>1</a:t>
            </a:fld>
            <a:endParaRPr lang="en-US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>
            <a:extLst>
              <a:ext uri="{FF2B5EF4-FFF2-40B4-BE49-F238E27FC236}">
                <a16:creationId xmlns:a16="http://schemas.microsoft.com/office/drawing/2014/main" id="{7F1ADD67-0A96-4866-9AEF-FA93F16D2E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>
            <a:extLst>
              <a:ext uri="{FF2B5EF4-FFF2-40B4-BE49-F238E27FC236}">
                <a16:creationId xmlns:a16="http://schemas.microsoft.com/office/drawing/2014/main" id="{0A5B309F-056A-4D9F-A9EC-A846AFF113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65540" name="Slide Number Placeholder 3">
            <a:extLst>
              <a:ext uri="{FF2B5EF4-FFF2-40B4-BE49-F238E27FC236}">
                <a16:creationId xmlns:a16="http://schemas.microsoft.com/office/drawing/2014/main" id="{1CFCDF1A-CF91-42A4-820D-516007FC6F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D39665C7-0A92-489E-BCB4-A471DB022CFA}" type="slidenum">
              <a:rPr lang="ru-RU" altLang="ru-RU" smtClean="0">
                <a:latin typeface="Arial" panose="020B0604020202020204" pitchFamily="34" charset="0"/>
                <a:ea typeface="Batang" panose="02030600000101010101" pitchFamily="18" charset="-127"/>
              </a:rPr>
              <a:pPr/>
              <a:t>21</a:t>
            </a:fld>
            <a:endParaRPr lang="ru-RU" altLang="ru-RU">
              <a:latin typeface="Arial" panose="020B0604020202020204" pitchFamily="34" charset="0"/>
              <a:ea typeface="Batang" panose="02030600000101010101" pitchFamily="18" charset="-127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Образ слайда 1">
            <a:extLst>
              <a:ext uri="{FF2B5EF4-FFF2-40B4-BE49-F238E27FC236}">
                <a16:creationId xmlns:a16="http://schemas.microsoft.com/office/drawing/2014/main" id="{FE0A86B7-8DF5-48B4-98AF-B533C06333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Заметки 2">
            <a:extLst>
              <a:ext uri="{FF2B5EF4-FFF2-40B4-BE49-F238E27FC236}">
                <a16:creationId xmlns:a16="http://schemas.microsoft.com/office/drawing/2014/main" id="{26CF04A1-B2C4-4E13-A78B-4F431F5556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6804" name="Номер слайда 3">
            <a:extLst>
              <a:ext uri="{FF2B5EF4-FFF2-40B4-BE49-F238E27FC236}">
                <a16:creationId xmlns:a16="http://schemas.microsoft.com/office/drawing/2014/main" id="{67F9C6CE-A7BF-47D1-AE8B-34CFB02D56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112D0D86-7FAF-4F56-977C-BFF92F093D6F}" type="slidenum">
              <a:rPr lang="ru-RU" altLang="en-US" smtClean="0">
                <a:latin typeface="Arial" panose="020B0604020202020204" pitchFamily="34" charset="0"/>
                <a:ea typeface="Batang" panose="02030600000101010101" pitchFamily="18" charset="-127"/>
              </a:rPr>
              <a:pPr/>
              <a:t>25</a:t>
            </a:fld>
            <a:endParaRPr lang="ru-RU" altLang="en-US">
              <a:latin typeface="Arial" panose="020B0604020202020204" pitchFamily="34" charset="0"/>
              <a:ea typeface="Batang" panose="02030600000101010101" pitchFamily="18" charset="-127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>
            <a:extLst>
              <a:ext uri="{FF2B5EF4-FFF2-40B4-BE49-F238E27FC236}">
                <a16:creationId xmlns:a16="http://schemas.microsoft.com/office/drawing/2014/main" id="{EBC8B178-A676-A3CB-6F56-E4EAACAF16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>
            <a:extLst>
              <a:ext uri="{FF2B5EF4-FFF2-40B4-BE49-F238E27FC236}">
                <a16:creationId xmlns:a16="http://schemas.microsoft.com/office/drawing/2014/main" id="{6746D771-C410-612F-939F-C8E2FF063B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5476" name="Slide Number Placeholder 3">
            <a:extLst>
              <a:ext uri="{FF2B5EF4-FFF2-40B4-BE49-F238E27FC236}">
                <a16:creationId xmlns:a16="http://schemas.microsoft.com/office/drawing/2014/main" id="{17AC439E-2F56-84CC-EDBE-C027A06A68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BE38C4DF-9A84-4FBC-B33F-ED7566BAE0BA}" type="slidenum">
              <a:rPr lang="en-US" altLang="ru-RU" smtClean="0">
                <a:latin typeface="Calibri" panose="020F0502020204030204" pitchFamily="34" charset="0"/>
              </a:rPr>
              <a:pPr/>
              <a:t>28</a:t>
            </a:fld>
            <a:endParaRPr lang="en-US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>
            <a:extLst>
              <a:ext uri="{FF2B5EF4-FFF2-40B4-BE49-F238E27FC236}">
                <a16:creationId xmlns:a16="http://schemas.microsoft.com/office/drawing/2014/main" id="{BD58D355-87D5-4AB7-BC4D-1AC6A64590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>
            <a:extLst>
              <a:ext uri="{FF2B5EF4-FFF2-40B4-BE49-F238E27FC236}">
                <a16:creationId xmlns:a16="http://schemas.microsoft.com/office/drawing/2014/main" id="{876692C7-9441-4E91-989E-4D467FB803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3972" name="Slide Number Placeholder 3">
            <a:extLst>
              <a:ext uri="{FF2B5EF4-FFF2-40B4-BE49-F238E27FC236}">
                <a16:creationId xmlns:a16="http://schemas.microsoft.com/office/drawing/2014/main" id="{C415ACE3-9B20-4E1C-B6BC-DE6F63221F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C238D07C-11E1-47D6-B50F-EA93A0AD2EB7}" type="slidenum">
              <a:rPr lang="en-US" altLang="ru-RU" smtClean="0">
                <a:latin typeface="Arial" panose="020B0604020202020204" pitchFamily="34" charset="0"/>
                <a:ea typeface="Batang" panose="02030600000101010101" pitchFamily="18" charset="-127"/>
              </a:rPr>
              <a:pPr/>
              <a:t>30</a:t>
            </a:fld>
            <a:endParaRPr lang="en-US" altLang="ru-RU">
              <a:latin typeface="Arial" panose="020B0604020202020204" pitchFamily="34" charset="0"/>
              <a:ea typeface="Batang" panose="02030600000101010101" pitchFamily="18" charset="-127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2CD57016-C6AC-D644-6839-9260F93DFF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F7E03C29-DDD7-813F-29FE-70DEEA8D67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BEE1D07A-359A-9FD7-CDEA-69A1D2A0AA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44ECBD53-03E2-4E0A-AA0C-4C91AD8BE511}" type="slidenum">
              <a:rPr lang="en-US" altLang="ru-RU" smtClean="0">
                <a:latin typeface="Calibri" panose="020F0502020204030204" pitchFamily="34" charset="0"/>
              </a:rPr>
              <a:pPr/>
              <a:t>4</a:t>
            </a:fld>
            <a:endParaRPr lang="en-US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7A80C0B8-020D-4F3A-BE18-FD6BFC0637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17E72D9B-7471-4ABD-864C-3ED1CFE9AFDF}" type="slidenum">
              <a:rPr lang="en-US" altLang="ru-RU" smtClean="0">
                <a:latin typeface="Arial" panose="020B0604020202020204" pitchFamily="34" charset="0"/>
                <a:ea typeface="Batang" panose="02030600000101010101" pitchFamily="18" charset="-127"/>
              </a:rPr>
              <a:pPr/>
              <a:t>7</a:t>
            </a:fld>
            <a:endParaRPr lang="en-US" altLang="ru-RU">
              <a:latin typeface="Arial" panose="020B0604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72910131-2626-485D-A811-E4A13FD30E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5A530E4D-EED1-4CBF-AC10-9CC01E3A08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F7963259-52A9-4155-81EE-3AE6B7099C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87D55C26-BA65-46E9-A01F-C19887BAD5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3302FAE4-83B2-417E-8941-8A6EA27ADD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858E8B9B-2AA8-4ADB-A211-AC5CE6B83912}" type="slidenum">
              <a:rPr lang="en-US" altLang="ru-RU" smtClean="0">
                <a:latin typeface="Calibri" panose="020F0502020204030204" pitchFamily="34" charset="0"/>
              </a:rPr>
              <a:pPr/>
              <a:t>8</a:t>
            </a:fld>
            <a:endParaRPr lang="en-US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C2A4D803-2E68-455A-81E0-30559DCBC4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EB6B0576-57D2-4816-B726-DEC1AF9577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A81E1728-7B24-4E54-9EA6-0D8FD37E86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C71F01C8-91AD-4AC9-913F-DEDC11032EE0}" type="slidenum">
              <a:rPr lang="en-US" altLang="ru-RU" smtClean="0">
                <a:latin typeface="Calibri" panose="020F0502020204030204" pitchFamily="34" charset="0"/>
              </a:rPr>
              <a:pPr/>
              <a:t>11</a:t>
            </a:fld>
            <a:endParaRPr lang="en-US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BEA68B5E-9AE5-4F3A-AD59-C0EECE790F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12587815-C2DD-4326-86AF-70A3A724B4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877BB960-9175-4920-8BA3-9726FBD702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DB3C9867-DDA1-4FAD-87FE-5FDD26C73E20}" type="slidenum">
              <a:rPr lang="en-US" altLang="ru-RU" smtClean="0">
                <a:latin typeface="Arial" panose="020B0604020202020204" pitchFamily="34" charset="0"/>
                <a:ea typeface="Batang" panose="02030600000101010101" pitchFamily="18" charset="-127"/>
              </a:rPr>
              <a:pPr/>
              <a:t>16</a:t>
            </a:fld>
            <a:endParaRPr lang="en-US" altLang="ru-RU">
              <a:latin typeface="Arial" panose="020B0604020202020204" pitchFamily="34" charset="0"/>
              <a:ea typeface="Batang" panose="02030600000101010101" pitchFamily="18" charset="-127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358F7D-A8F7-4AC0-9B5E-D0627E8E85E3}" type="slidenum">
              <a:rPr lang="en-US" altLang="ru-RU" smtClean="0"/>
              <a:pPr>
                <a:defRPr/>
              </a:pPr>
              <a:t>17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71544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>
            <a:extLst>
              <a:ext uri="{FF2B5EF4-FFF2-40B4-BE49-F238E27FC236}">
                <a16:creationId xmlns:a16="http://schemas.microsoft.com/office/drawing/2014/main" id="{C06F1A14-ADE7-4AA9-9A1E-E1CDBB082B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>
            <a:extLst>
              <a:ext uri="{FF2B5EF4-FFF2-40B4-BE49-F238E27FC236}">
                <a16:creationId xmlns:a16="http://schemas.microsoft.com/office/drawing/2014/main" id="{30667050-92DA-4989-B8C6-32FB244B94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8372" name="Slide Number Placeholder 3">
            <a:extLst>
              <a:ext uri="{FF2B5EF4-FFF2-40B4-BE49-F238E27FC236}">
                <a16:creationId xmlns:a16="http://schemas.microsoft.com/office/drawing/2014/main" id="{E8E2FE71-F96D-4559-A8CF-D0233B25DB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C75BD645-D638-418E-B753-ED76E8549852}" type="slidenum">
              <a:rPr lang="en-US" altLang="ru-RU" smtClean="0">
                <a:latin typeface="Arial" panose="020B0604020202020204" pitchFamily="34" charset="0"/>
                <a:ea typeface="Batang" panose="02030600000101010101" pitchFamily="18" charset="-127"/>
              </a:rPr>
              <a:pPr/>
              <a:t>19</a:t>
            </a:fld>
            <a:endParaRPr lang="en-US" altLang="ru-RU">
              <a:latin typeface="Arial" panose="020B0604020202020204" pitchFamily="34" charset="0"/>
              <a:ea typeface="Batang" panose="02030600000101010101" pitchFamily="18" charset="-127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F0EAC95D-2162-4BC8-9BF7-D570B9D1CB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31349F01-7809-43D0-B11E-2BC4086325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0420" name="Slide Number Placeholder 3">
            <a:extLst>
              <a:ext uri="{FF2B5EF4-FFF2-40B4-BE49-F238E27FC236}">
                <a16:creationId xmlns:a16="http://schemas.microsoft.com/office/drawing/2014/main" id="{9DC54FBB-97AE-4CA8-95BA-F8F7F8C837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5506E468-A563-4C88-95FE-951D084F02D3}" type="slidenum">
              <a:rPr lang="en-US" altLang="ru-RU" smtClean="0">
                <a:latin typeface="Calibri" panose="020F0502020204030204" pitchFamily="34" charset="0"/>
              </a:rPr>
              <a:pPr/>
              <a:t>20</a:t>
            </a:fld>
            <a:endParaRPr lang="en-US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>
            <a:extLst>
              <a:ext uri="{FF2B5EF4-FFF2-40B4-BE49-F238E27FC236}">
                <a16:creationId xmlns:a16="http://schemas.microsoft.com/office/drawing/2014/main" id="{1CC8C51B-A9FB-4CA7-A5A1-11E1FC654F7D}"/>
              </a:ext>
            </a:extLst>
          </p:cNvPr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6" y="-8468"/>
            <a:chExt cx="9169804" cy="687493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6ED9F45-A949-44CA-A88B-C801F782A732}"/>
                </a:ext>
              </a:extLst>
            </p:cNvPr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1F804E4-9D0A-412B-962C-EB0C914392D7}"/>
                </a:ext>
              </a:extLst>
            </p:cNvPr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18">
              <a:extLst>
                <a:ext uri="{FF2B5EF4-FFF2-40B4-BE49-F238E27FC236}">
                  <a16:creationId xmlns:a16="http://schemas.microsoft.com/office/drawing/2014/main" id="{91C4FE49-8DC3-4A47-B710-106381D6453C}"/>
                </a:ext>
              </a:extLst>
            </p:cNvPr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19">
              <a:extLst>
                <a:ext uri="{FF2B5EF4-FFF2-40B4-BE49-F238E27FC236}">
                  <a16:creationId xmlns:a16="http://schemas.microsoft.com/office/drawing/2014/main" id="{2532FE35-7DDB-421A-AB5E-50C1D25826D7}"/>
                </a:ext>
              </a:extLst>
            </p:cNvPr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id="{4E010D1C-2DB2-45D9-A1C5-5E72C1791887}"/>
                </a:ext>
              </a:extLst>
            </p:cNvPr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id="{099711FA-4FAA-4322-98C9-B6C87F1FC9E3}"/>
                </a:ext>
              </a:extLst>
            </p:cNvPr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22">
              <a:extLst>
                <a:ext uri="{FF2B5EF4-FFF2-40B4-BE49-F238E27FC236}">
                  <a16:creationId xmlns:a16="http://schemas.microsoft.com/office/drawing/2014/main" id="{E132B3B1-82F1-49E3-91EF-84753CF0A867}"/>
                </a:ext>
              </a:extLst>
            </p:cNvPr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23">
              <a:extLst>
                <a:ext uri="{FF2B5EF4-FFF2-40B4-BE49-F238E27FC236}">
                  <a16:creationId xmlns:a16="http://schemas.microsoft.com/office/drawing/2014/main" id="{DE43449B-2337-4A81-B5F0-9CE1BE3813FB}"/>
                </a:ext>
              </a:extLst>
            </p:cNvPr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24">
              <a:extLst>
                <a:ext uri="{FF2B5EF4-FFF2-40B4-BE49-F238E27FC236}">
                  <a16:creationId xmlns:a16="http://schemas.microsoft.com/office/drawing/2014/main" id="{AEC342E2-535F-4DAE-9FEE-AB8AF8A7A735}"/>
                </a:ext>
              </a:extLst>
            </p:cNvPr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27">
              <a:extLst>
                <a:ext uri="{FF2B5EF4-FFF2-40B4-BE49-F238E27FC236}">
                  <a16:creationId xmlns:a16="http://schemas.microsoft.com/office/drawing/2014/main" id="{67E4A1ED-DBF8-4930-AF09-8DD4560A5972}"/>
                </a:ext>
              </a:extLst>
            </p:cNvPr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CE0A7024-07CF-41AD-9465-787529FFA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631B540-EEF9-4958-8CDA-25AD4F8F1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B4AF4CDA-2154-4483-99C7-24FB20994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6C1F2-151F-4D88-AEC0-C6642979ECC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149635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915C1-6738-4AE5-B871-4453160A2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24D69-FC85-45BC-A318-59FBE7A26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635D6-FF41-48DE-85E1-05AC815BA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D658-D8D6-4448-9BD9-3E96E3A9C75A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664713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0F8C71C-EBBA-4F35-A560-1150912AC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2DD09B-3350-4101-8238-086D2468C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6C73A0C-E4BE-47C0-A579-0D0515540D8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957A818-B0B9-495F-8C12-D4AD6A2C495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983EB5A-6D60-4BEC-8FA5-DA738A44A35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619FD-E9E2-4CC9-AFF8-111A1033F21D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240443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0622A-4865-47BE-ADEB-95D731620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AD00D-046A-4C9E-AE35-DD5C7CB7B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F6FDB8-9857-4228-B356-349F3C7F8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1AE9F-2CA5-4C06-BCD1-E83CA191EFE4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9708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8CA4C1E-66DC-4B52-B5A8-241CF89CC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>
                <a:solidFill>
                  <a:srgbClr val="C0E474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D2DF7C-A73E-4D8C-8D90-CCC89406C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>
                <a:solidFill>
                  <a:srgbClr val="C0E474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F1D5DC9-CAD4-486F-81B6-4A23FEAAA8F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6BC1F47-93F6-47BE-B9ED-F4D56AD5414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77D9D21-5DEB-45BF-A9B8-A4181D0AA1C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E9F33-9F7F-4E27-9CB3-8EC536F88F7D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88003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EB58B81-A24C-46B5-88D4-4B013345D63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00C91D8-4F44-4DF0-91D6-0EDBDE57D9E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1223B68-D324-4B81-8DE7-E61BDBC3C33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33A68-24CC-43C1-96CC-7EDCD95B8B3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47902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AC63E-292D-4FD5-A7C9-D10539084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7CE00-A3D6-4E72-A97B-AD53DDA0A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F8F99-DD50-40BD-ADBA-CFF04A862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F4D9B-DFCC-4A01-A8B5-B31FBF941DA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72336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47B63-F621-4E9E-B731-7E2B99370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3D473-C8BF-4666-81AB-2938392FA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C41535-BA9A-4F76-BEA1-533C16A2A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F5776-9C60-43E1-9DE5-B9563CEF8307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21080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0" y="728663"/>
            <a:ext cx="9144000" cy="6129337"/>
          </a:xfrm>
          <a:prstGeom prst="rect">
            <a:avLst/>
          </a:prstGeom>
          <a:noFill/>
        </p:spPr>
        <p:txBody>
          <a:bodyPr lIns="360000" tIns="288000" rIns="360000" bIns="72000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/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0969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A2882-380C-4F2C-B969-200BD5298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CF4B4-EE4D-44E9-8E9C-BD66DEB3B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EDDB4-F3A8-4567-BC19-64876958C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0FED3-3BC7-41C7-8FED-CEB9699A717C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235675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42719-6228-4A77-993D-BF2392326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335DB-92E5-4646-81C3-78530DFE0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CB5D8-6417-450D-B168-E036A4D09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E0B18-18B6-463A-AC17-B813F22C7C2A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55675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7E82571-E846-4205-B9B1-58F4557B4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9618683-F4C0-44AD-8A35-9C55C2526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F4D704-6643-4C23-AC84-38EC4C7B5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BF970-35E4-4623-8589-923C684E410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289909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E9D23B2-809D-4FB4-B047-33DD52521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AEDA9F7-EAC6-48B8-999C-2757EA75D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78DD8E7-5BE4-4650-AF3B-258453329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0C599-4F57-45E0-A6FF-DA8D0B8DAA6A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71559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D0F70A3-7E68-47F9-B7BB-DDA03E273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AF96901-D77B-40E5-948F-38FCBEAF5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67E3F2-F4AE-4F70-A60F-AA77618E7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214FD-27A5-47CC-8A41-4054AB48B077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3820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B1C5014-55F9-4A44-B8FC-DBAF91DE3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32E9758-455C-4516-8DAD-278F3660F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A74EC50-3C73-4C54-8B2D-476625830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00065-5691-49C5-B685-9661880EC97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631258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11C059B-4CC6-41D6-AC5B-4127565FA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9B0BA5C-BE52-4FD6-85F2-A68D59B96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58298B7-62BB-4CE1-B200-177DE8C44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E31C5-9843-4771-9388-1D3B8796D46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88563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D12D714-9B07-448D-8862-997E76518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4C3783B-8D60-406A-A311-D17F097E1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E02748C-69BE-4128-A90E-C938E34A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93317-2371-4502-B9E6-893481C6262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477834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>
            <a:extLst>
              <a:ext uri="{FF2B5EF4-FFF2-40B4-BE49-F238E27FC236}">
                <a16:creationId xmlns:a16="http://schemas.microsoft.com/office/drawing/2014/main" id="{CBAC97F5-2630-4D47-9FB5-E118BA7FD99D}"/>
              </a:ext>
            </a:extLst>
          </p:cNvPr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7" y="-8468"/>
            <a:chExt cx="9169805" cy="687493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3A9C06B-26DB-43D5-92DD-88F7130D658B}"/>
                </a:ext>
              </a:extLst>
            </p:cNvPr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6A58498-AA3D-447D-ACD9-1058ABE20332}"/>
                </a:ext>
              </a:extLst>
            </p:cNvPr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95701C9-01D8-4C7A-B49B-5E904A994208}"/>
                </a:ext>
              </a:extLst>
            </p:cNvPr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18EC4EB-205A-4CF5-8DCC-5D9045308125}"/>
                </a:ext>
              </a:extLst>
            </p:cNvPr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717F152-EB1F-4590-836D-BF7FD4982EF9}"/>
                </a:ext>
              </a:extLst>
            </p:cNvPr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0AF4D33-4C98-4CB1-B6D6-9FC4B87B9C7D}"/>
                </a:ext>
              </a:extLst>
            </p:cNvPr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35F4E59-8754-4D5F-91D8-7D7B2A1930C6}"/>
                </a:ext>
              </a:extLst>
            </p:cNvPr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C5866C03-CE4E-4BCE-92F0-47F1D6CEA24D}"/>
                </a:ext>
              </a:extLst>
            </p:cNvPr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66EC4D9-D7A0-47A8-8D6D-BFEA4E2AD0C8}"/>
                </a:ext>
              </a:extLst>
            </p:cNvPr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A7C6A77-81D7-48D2-A7DE-F13CA78DF959}"/>
                </a:ext>
              </a:extLst>
            </p:cNvPr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C6FE0716-D5CF-4C31-B7CB-1F3FA28C29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49FE3D53-8206-41EA-968D-E59F28CE46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160588"/>
            <a:ext cx="6348413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EC35C-287E-4DB2-8D22-179C7CDBAA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5438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921D9-59C5-42DA-A793-0765B65DA1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042025"/>
            <a:ext cx="462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07106-0101-4408-BF70-1C0E06089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45250" y="6042025"/>
            <a:ext cx="5127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9E5CF210-67E4-49EC-B6C2-07FA6DA1E315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34" r:id="rId1"/>
    <p:sldLayoutId id="2147487235" r:id="rId2"/>
    <p:sldLayoutId id="2147487236" r:id="rId3"/>
    <p:sldLayoutId id="2147487237" r:id="rId4"/>
    <p:sldLayoutId id="2147487238" r:id="rId5"/>
    <p:sldLayoutId id="2147487239" r:id="rId6"/>
    <p:sldLayoutId id="2147487240" r:id="rId7"/>
    <p:sldLayoutId id="2147487241" r:id="rId8"/>
    <p:sldLayoutId id="2147487242" r:id="rId9"/>
    <p:sldLayoutId id="2147487243" r:id="rId10"/>
    <p:sldLayoutId id="2147487244" r:id="rId11"/>
    <p:sldLayoutId id="2147487245" r:id="rId12"/>
    <p:sldLayoutId id="2147487246" r:id="rId13"/>
    <p:sldLayoutId id="2147487247" r:id="rId14"/>
    <p:sldLayoutId id="2147487248" r:id="rId15"/>
    <p:sldLayoutId id="2147487249" r:id="rId16"/>
    <p:sldLayoutId id="2147487250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wmf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tif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69.png"/><Relationship Id="rId18" Type="http://schemas.openxmlformats.org/officeDocument/2006/relationships/image" Target="../media/image72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microsoft.com/office/2007/relationships/hdphoto" Target="../media/hdphoto1.wdp"/><Relationship Id="rId17" Type="http://schemas.openxmlformats.org/officeDocument/2006/relationships/image" Target="../media/image71.jpg"/><Relationship Id="rId2" Type="http://schemas.openxmlformats.org/officeDocument/2006/relationships/notesSlide" Target="../notesSlides/notesSlide11.xml"/><Relationship Id="rId16" Type="http://schemas.microsoft.com/office/2007/relationships/hdphoto" Target="../media/hdphoto3.wdp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jpeg"/><Relationship Id="rId15" Type="http://schemas.openxmlformats.org/officeDocument/2006/relationships/image" Target="../media/image70.png"/><Relationship Id="rId10" Type="http://schemas.openxmlformats.org/officeDocument/2006/relationships/image" Target="../media/image67.bin"/><Relationship Id="rId19" Type="http://schemas.openxmlformats.org/officeDocument/2006/relationships/image" Target="../media/image73.tiff"/><Relationship Id="rId4" Type="http://schemas.openxmlformats.org/officeDocument/2006/relationships/image" Target="../media/image61.jpeg"/><Relationship Id="rId9" Type="http://schemas.openxmlformats.org/officeDocument/2006/relationships/image" Target="../media/image66.png"/><Relationship Id="rId1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eb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7D48F900-87BE-477D-A0C4-27E50EB5A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600" y="1700213"/>
            <a:ext cx="7669213" cy="1744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</a:pP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 TO NEUTRON ACTIVATION ANALYSIS AT THE IBR-2 REACTOR, FLNP JINR </a:t>
            </a:r>
            <a:endParaRPr lang="en-US" altLang="en-US" sz="3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483" name="Rectangle 4">
            <a:extLst>
              <a:ext uri="{FF2B5EF4-FFF2-40B4-BE49-F238E27FC236}">
                <a16:creationId xmlns:a16="http://schemas.microsoft.com/office/drawing/2014/main" id="{FE23EC95-6245-4635-B391-F9876CBFD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3546475"/>
            <a:ext cx="4572000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ru-RU" altLang="ru-RU" b="1" i="1">
              <a:solidFill>
                <a:schemeClr val="bg2"/>
              </a:solidFill>
              <a:latin typeface="Arial" panose="020B0604020202020204" pitchFamily="34" charset="0"/>
              <a:ea typeface="Batang" panose="02030600000101010101" pitchFamily="18" charset="-127"/>
            </a:endParaRPr>
          </a:p>
          <a:p>
            <a:pPr algn="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ru-RU" altLang="ru-RU" b="1" i="1">
              <a:solidFill>
                <a:schemeClr val="bg2"/>
              </a:solidFill>
              <a:latin typeface="Arial" panose="020B0604020202020204" pitchFamily="34" charset="0"/>
              <a:ea typeface="Batang" panose="02030600000101010101" pitchFamily="18" charset="-127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80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Inga Zinicovscaia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ru-RU" sz="2400">
              <a:solidFill>
                <a:srgbClr val="000099"/>
              </a:solidFill>
              <a:latin typeface="Arial" panose="020B0604020202020204" pitchFamily="34" charset="0"/>
              <a:ea typeface="Batang" panose="02030600000101010101" pitchFamily="18" charset="-127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000">
                <a:solidFill>
                  <a:srgbClr val="000099"/>
                </a:solidFill>
                <a:latin typeface="Times New Roman" panose="02020603050405020304" pitchFamily="18" charset="0"/>
                <a:ea typeface="Batang" panose="02030600000101010101" pitchFamily="18" charset="-127"/>
              </a:rPr>
              <a:t>inga@jinr.ru/zinikovskaia@mail.ru</a:t>
            </a:r>
          </a:p>
        </p:txBody>
      </p:sp>
      <p:sp>
        <p:nvSpPr>
          <p:cNvPr id="20484" name="Rectangle 5">
            <a:extLst>
              <a:ext uri="{FF2B5EF4-FFF2-40B4-BE49-F238E27FC236}">
                <a16:creationId xmlns:a16="http://schemas.microsoft.com/office/drawing/2014/main" id="{F567F421-564F-423A-A440-0304FC62B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038" y="5229225"/>
            <a:ext cx="76692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r>
              <a:rPr lang="en-GB" altLang="ru-RU" sz="1600" i="1" baseline="3000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1</a:t>
            </a:r>
            <a:r>
              <a:rPr lang="en-GB" altLang="ru-RU" sz="1600" i="1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Frank Laboratory of Neutron Physics, JINR, 6 Joliot-Curie Str., 1419890, Dubna, Russia, </a:t>
            </a:r>
            <a:r>
              <a:rPr lang="en-GB" altLang="ru-RU" sz="1600" i="1" baseline="3000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2</a:t>
            </a:r>
            <a:r>
              <a:rPr lang="en-US" altLang="ru-RU" sz="1600" i="1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Horia Hulubei National Institute for R&amp;D in Physics and Nuclear Engineering, 30 Reactorului Str. MG-6, Bucharest - Magurele, Romania</a:t>
            </a:r>
          </a:p>
        </p:txBody>
      </p:sp>
      <p:pic>
        <p:nvPicPr>
          <p:cNvPr id="20485" name="Picture 7">
            <a:extLst>
              <a:ext uri="{FF2B5EF4-FFF2-40B4-BE49-F238E27FC236}">
                <a16:creationId xmlns:a16="http://schemas.microsoft.com/office/drawing/2014/main" id="{863D2A38-C525-46E3-B38F-63956F5EC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80963"/>
            <a:ext cx="1522413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Рисунок 4">
            <a:extLst>
              <a:ext uri="{FF2B5EF4-FFF2-40B4-BE49-F238E27FC236}">
                <a16:creationId xmlns:a16="http://schemas.microsoft.com/office/drawing/2014/main" id="{755BFDB1-EA99-48E1-8A2A-509B69FE4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95250"/>
            <a:ext cx="1114425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1">
            <a:extLst>
              <a:ext uri="{FF2B5EF4-FFF2-40B4-BE49-F238E27FC236}">
                <a16:creationId xmlns:a16="http://schemas.microsoft.com/office/drawing/2014/main" id="{F407EBAF-1D62-41ED-B92D-891B49757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450850"/>
            <a:ext cx="3636963" cy="518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Рисунок 5">
            <a:extLst>
              <a:ext uri="{FF2B5EF4-FFF2-40B4-BE49-F238E27FC236}">
                <a16:creationId xmlns:a16="http://schemas.microsoft.com/office/drawing/2014/main" id="{261D79C6-06C4-42B9-9FF1-9309A500D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450850"/>
            <a:ext cx="3889375" cy="518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3">
            <a:extLst>
              <a:ext uri="{FF2B5EF4-FFF2-40B4-BE49-F238E27FC236}">
                <a16:creationId xmlns:a16="http://schemas.microsoft.com/office/drawing/2014/main" id="{64785280-FB64-4977-BAD3-063248D2F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5821363"/>
            <a:ext cx="6626225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indent="27463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ru-RU" altLang="ru-RU" sz="1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Left photo: KUKA KR</a:t>
            </a:r>
            <a:r>
              <a:rPr lang="en-US" altLang="ru-RU" sz="1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ru-RU" altLang="ru-RU" sz="1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ru-RU" sz="1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1100 </a:t>
            </a:r>
            <a:r>
              <a:rPr lang="ru-RU" altLang="ru-RU" sz="1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manipulator mounted on a stand</a:t>
            </a:r>
            <a:r>
              <a:rPr lang="en-US" altLang="ru-RU" sz="1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 photo: Manipulator gripper and cassette holder with containers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>
            <a:extLst>
              <a:ext uri="{FF2B5EF4-FFF2-40B4-BE49-F238E27FC236}">
                <a16:creationId xmlns:a16="http://schemas.microsoft.com/office/drawing/2014/main" id="{7B59C853-B4AA-44F5-86B9-EB9CD147E28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6700" y="3365500"/>
            <a:ext cx="4065588" cy="2260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Irradiation channel: Ch 2 (full neutron spectrum)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Weight of samples: 0.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ro-RO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-0.5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gram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Irradiation</a:t>
            </a:r>
            <a:r>
              <a:rPr lang="ro-RO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time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o-RO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1- 30 min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endParaRPr lang="en-US" sz="2400" dirty="0">
              <a:solidFill>
                <a:srgbClr val="00206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endParaRPr lang="en-US" sz="2800" dirty="0">
              <a:solidFill>
                <a:srgbClr val="00206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5843" name="Rectangle 1">
            <a:extLst>
              <a:ext uri="{FF2B5EF4-FFF2-40B4-BE49-F238E27FC236}">
                <a16:creationId xmlns:a16="http://schemas.microsoft.com/office/drawing/2014/main" id="{D677841A-A092-483D-A800-1734EED6F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2151063"/>
            <a:ext cx="36004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Mg, Al, Si, Cl, I, Ti, V, Cu, Mn, Ca, S and Dy</a:t>
            </a:r>
            <a:endParaRPr lang="en-US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D9081A37-3F0B-474F-B1EA-A605B9BCEC6B}"/>
              </a:ext>
            </a:extLst>
          </p:cNvPr>
          <p:cNvSpPr/>
          <p:nvPr/>
        </p:nvSpPr>
        <p:spPr>
          <a:xfrm>
            <a:off x="2097088" y="260350"/>
            <a:ext cx="4949825" cy="47625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Procedures of samples irradiation</a:t>
            </a:r>
            <a:endParaRPr lang="en-US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AD1BC671-6D91-4CA0-AFF9-90FE75690F4F}"/>
              </a:ext>
            </a:extLst>
          </p:cNvPr>
          <p:cNvSpPr/>
          <p:nvPr/>
        </p:nvSpPr>
        <p:spPr>
          <a:xfrm rot="16200000">
            <a:off x="4283868" y="-1248568"/>
            <a:ext cx="576263" cy="454660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0A9EA8B-C497-4851-9BF6-A06FA9A8B943}"/>
              </a:ext>
            </a:extLst>
          </p:cNvPr>
          <p:cNvSpPr/>
          <p:nvPr/>
        </p:nvSpPr>
        <p:spPr>
          <a:xfrm>
            <a:off x="1258888" y="1382713"/>
            <a:ext cx="1912937" cy="576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 irradiation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1DF5F0D-0E05-482E-9A00-8568F919CE1C}"/>
              </a:ext>
            </a:extLst>
          </p:cNvPr>
          <p:cNvSpPr/>
          <p:nvPr/>
        </p:nvSpPr>
        <p:spPr>
          <a:xfrm>
            <a:off x="5580063" y="1412875"/>
            <a:ext cx="1912937" cy="576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irradiation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48" name="Rectangle 8">
            <a:extLst>
              <a:ext uri="{FF2B5EF4-FFF2-40B4-BE49-F238E27FC236}">
                <a16:creationId xmlns:a16="http://schemas.microsoft.com/office/drawing/2014/main" id="{FEB95A97-37CE-4718-A8A5-290AB4273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2109788"/>
            <a:ext cx="4321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IN" altLang="en-US" b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Na, K, Sc, Cr, Fe, Co, Ni, Zn, Ga, As, Se, Mo, In, Sn, Br, Rb, Sr, Zr, Sb, Cs, Ba, Ag, Cs, La, Ce, Sm, Tb, Hf, Ta, Nd, Nb, Y, Yb, W, Re, Ir, Hg, Au, Th and U </a:t>
            </a:r>
            <a:endParaRPr lang="en-US" altLang="en-US" b="1">
              <a:solidFill>
                <a:srgbClr val="FF0000"/>
              </a:solidFill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B9F9C5DD-ED9D-4F81-BF5E-2EEAE2078576}"/>
              </a:ext>
            </a:extLst>
          </p:cNvPr>
          <p:cNvSpPr txBox="1">
            <a:spLocks noChangeArrowheads="1"/>
          </p:cNvSpPr>
          <p:nvPr/>
        </p:nvSpPr>
        <p:spPr>
          <a:xfrm>
            <a:off x="4643438" y="3402013"/>
            <a:ext cx="4321175" cy="2979737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defRPr/>
            </a:pPr>
            <a:r>
              <a:rPr lang="en-US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Irradiation channel: Ch 1 (Cd- screen, epithermal and fast neutrons)</a:t>
            </a:r>
          </a:p>
          <a:p>
            <a:pPr algn="just" fontAlgn="auto">
              <a:defRPr/>
            </a:pPr>
            <a:r>
              <a:rPr lang="en-US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Weight of samples: 0.</a:t>
            </a:r>
            <a:r>
              <a:rPr lang="ru-RU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ro-RO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-0.5</a:t>
            </a:r>
            <a:r>
              <a:rPr lang="en-US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gram</a:t>
            </a:r>
          </a:p>
          <a:p>
            <a:pPr algn="just" fontAlgn="auto">
              <a:defRPr/>
            </a:pPr>
            <a:r>
              <a:rPr lang="en-US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Irradiation</a:t>
            </a:r>
            <a:r>
              <a:rPr lang="ro-RO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time</a:t>
            </a:r>
            <a:r>
              <a:rPr lang="en-US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o-RO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3- 5 days</a:t>
            </a:r>
          </a:p>
          <a:p>
            <a:pPr algn="just" fontAlgn="auto">
              <a:defRPr/>
            </a:pPr>
            <a:r>
              <a:rPr lang="en-US" altLang="ru-RU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 -3.5 days/ Repacking </a:t>
            </a:r>
          </a:p>
          <a:p>
            <a:pPr algn="just" fontAlgn="auto">
              <a:defRPr/>
            </a:pPr>
            <a:r>
              <a:rPr lang="en-US" altLang="ru-RU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measurement- 30 min, directly after repacking </a:t>
            </a:r>
          </a:p>
          <a:p>
            <a:pPr algn="just" fontAlgn="auto">
              <a:defRPr/>
            </a:pPr>
            <a:r>
              <a:rPr lang="en-US" altLang="ru-RU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 time – 20 days after the end of irradiation/ Second measurement – </a:t>
            </a:r>
            <a:r>
              <a:rPr lang="ru-RU" altLang="ru-RU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ru-RU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hours </a:t>
            </a:r>
          </a:p>
          <a:p>
            <a:pPr fontAlgn="auto">
              <a:buFont typeface="Arial" charset="0"/>
              <a:buChar char="•"/>
              <a:defRPr/>
            </a:pPr>
            <a:endParaRPr lang="en-US" sz="4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buFont typeface="Arial" charset="0"/>
              <a:buChar char="•"/>
              <a:defRPr/>
            </a:pPr>
            <a:endParaRPr lang="en-US" sz="2400" dirty="0">
              <a:solidFill>
                <a:srgbClr val="002060"/>
              </a:solidFill>
            </a:endParaRPr>
          </a:p>
          <a:p>
            <a:pPr fontAlgn="auto">
              <a:buFont typeface="Arial" charset="0"/>
              <a:buChar char="•"/>
              <a:defRPr/>
            </a:pPr>
            <a:endParaRPr lang="en-US" sz="2800" dirty="0">
              <a:solidFill>
                <a:srgbClr val="002060"/>
              </a:solidFill>
            </a:endParaRPr>
          </a:p>
          <a:p>
            <a:pPr marL="0" indent="0" fontAlgn="auto">
              <a:buFontTx/>
              <a:buNone/>
              <a:defRPr/>
            </a:pP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Рисунок 5">
            <a:extLst>
              <a:ext uri="{FF2B5EF4-FFF2-40B4-BE49-F238E27FC236}">
                <a16:creationId xmlns:a16="http://schemas.microsoft.com/office/drawing/2014/main" id="{F09EEFEC-15D8-4E47-A615-47E690FF6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549275"/>
            <a:ext cx="4416425" cy="624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Рисунок 7">
            <a:extLst>
              <a:ext uri="{FF2B5EF4-FFF2-40B4-BE49-F238E27FC236}">
                <a16:creationId xmlns:a16="http://schemas.microsoft.com/office/drawing/2014/main" id="{C5AA0940-B049-4C65-91CB-3D381E3BD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615950"/>
            <a:ext cx="44450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C743A0CC-9362-4146-A796-5809B26F3692}"/>
              </a:ext>
            </a:extLst>
          </p:cNvPr>
          <p:cNvGraphicFramePr>
            <a:graphicFrameLocks noGrp="1"/>
          </p:cNvGraphicFramePr>
          <p:nvPr/>
        </p:nvGraphicFramePr>
        <p:xfrm>
          <a:off x="4624388" y="3146425"/>
          <a:ext cx="2827337" cy="3478372"/>
        </p:xfrm>
        <a:graphic>
          <a:graphicData uri="http://schemas.openxmlformats.org/drawingml/2006/table">
            <a:tbl>
              <a:tblPr/>
              <a:tblGrid>
                <a:gridCol w="547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3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66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432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Диапазон измерений,</a:t>
                      </a:r>
                      <a:endParaRPr kumimoji="0" lang="en-US" alt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r>
                        <a:rPr kumimoji="0" lang="ru-RU" altLang="ru-RU" sz="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(мг/кг)</a:t>
                      </a:r>
                      <a:endParaRPr kumimoji="0" lang="en-US" alt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внутрилабораторной прецизионности в относительных единицах σ</a:t>
                      </a:r>
                      <a:r>
                        <a:rPr kumimoji="0" lang="ru-RU" altLang="ru-RU" sz="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Rл</a:t>
                      </a: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988">
                <a:tc rowSpan="3"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100-1000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26,0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9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1000-40000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11,5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9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40000-500000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3,86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0988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1000-500000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19,3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0988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1000-5000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11,2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0988">
                <a:tc rowSpan="3"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1000-3000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20,5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09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3000-30000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09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30000-100000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8,08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0988">
                <a:tc rowSpan="3"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1000-15000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18,8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09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15000-35000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11,4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09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35000-400000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10,1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0988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1,0-50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11,4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0988">
                <a:tc rowSpan="3"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100-1000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17,9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09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1000-10000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15,3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09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10000-20000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6,78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0988">
                <a:tc rowSpan="2"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10,0-50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17,3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09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50-500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13,6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0988">
                <a:tc rowSpan="2"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10-100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27,2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09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100-500</a:t>
                      </a:r>
                      <a:endParaRPr kumimoji="0" lang="en-US" altLang="ru-RU" sz="800" b="0" i="0" u="none" strike="noStrike" cap="none" normalizeH="0" baseline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6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4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861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15,6</a:t>
                      </a:r>
                      <a:endParaRPr kumimoji="0" lang="en-US" alt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486113"/>
                        </a:solidFill>
                        <a:effectLst/>
                        <a:latin typeface="Times New Roman" panose="02020603050405020304" pitchFamily="18" charset="0"/>
                        <a:ea typeface="Arial Unicode MS"/>
                        <a:cs typeface="Arial Unicode MS"/>
                      </a:endParaRPr>
                    </a:p>
                  </a:txBody>
                  <a:tcPr marL="56168" marR="5616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37969" name="TextBox 10">
            <a:extLst>
              <a:ext uri="{FF2B5EF4-FFF2-40B4-BE49-F238E27FC236}">
                <a16:creationId xmlns:a16="http://schemas.microsoft.com/office/drawing/2014/main" id="{B2CA0596-E726-4984-8CE0-48B2F6496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0175" y="2798763"/>
            <a:ext cx="13938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ru-RU" sz="1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peech Bubble: Rectangle with Corners Rounded 5">
            <a:extLst>
              <a:ext uri="{FF2B5EF4-FFF2-40B4-BE49-F238E27FC236}">
                <a16:creationId xmlns:a16="http://schemas.microsoft.com/office/drawing/2014/main" id="{3E46EC82-8CB2-57CE-3FC5-F694B00CEBC2}"/>
              </a:ext>
            </a:extLst>
          </p:cNvPr>
          <p:cNvSpPr/>
          <p:nvPr/>
        </p:nvSpPr>
        <p:spPr>
          <a:xfrm>
            <a:off x="220468" y="96518"/>
            <a:ext cx="5760640" cy="434975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Certification of the methodology of INAA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Рисунок 20">
            <a:extLst>
              <a:ext uri="{FF2B5EF4-FFF2-40B4-BE49-F238E27FC236}">
                <a16:creationId xmlns:a16="http://schemas.microsoft.com/office/drawing/2014/main" id="{059E71E7-682D-4E87-951A-30B1375CC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8064500" cy="557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peech Bubble: Rectangle with Corners Rounded 5">
            <a:extLst>
              <a:ext uri="{FF2B5EF4-FFF2-40B4-BE49-F238E27FC236}">
                <a16:creationId xmlns:a16="http://schemas.microsoft.com/office/drawing/2014/main" id="{7983F992-1D7C-4F31-9ABB-4B36A2B4E89E}"/>
              </a:ext>
            </a:extLst>
          </p:cNvPr>
          <p:cNvSpPr/>
          <p:nvPr/>
        </p:nvSpPr>
        <p:spPr>
          <a:xfrm>
            <a:off x="107504" y="44450"/>
            <a:ext cx="3672408" cy="434975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Software of the SNAAPI</a:t>
            </a:r>
            <a:endParaRPr lang="en-US" alt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6" descr="world environment Day">
            <a:extLst>
              <a:ext uri="{FF2B5EF4-FFF2-40B4-BE49-F238E27FC236}">
                <a16:creationId xmlns:a16="http://schemas.microsoft.com/office/drawing/2014/main" id="{2F5A021C-ADB8-49CD-AC36-F966E2883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3375"/>
            <a:ext cx="8928100" cy="595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2">
            <a:extLst>
              <a:ext uri="{FF2B5EF4-FFF2-40B4-BE49-F238E27FC236}">
                <a16:creationId xmlns:a16="http://schemas.microsoft.com/office/drawing/2014/main" id="{740AC0BD-C4EC-4D09-9004-6FBA3BAF9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333375"/>
            <a:ext cx="7924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>
            <a:lvl1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lvl="1" algn="ctr" eaLnBrk="1" hangingPunct="1">
              <a:lnSpc>
                <a:spcPct val="120000"/>
              </a:lnSpc>
              <a:spcBef>
                <a:spcPct val="0"/>
              </a:spcBef>
              <a:buClrTx/>
              <a:buSzPct val="135000"/>
              <a:buFontTx/>
              <a:buNone/>
            </a:pPr>
            <a:r>
              <a:rPr lang="ro-RO" altLang="ru-RU" sz="4400" b="1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</a:rPr>
              <a:t>Scientific directions</a:t>
            </a:r>
            <a:endParaRPr lang="en-US" altLang="ru-RU" sz="3600" b="1">
              <a:solidFill>
                <a:srgbClr val="002060"/>
              </a:solidFill>
              <a:latin typeface="Arial" panose="020B0604020202020204" pitchFamily="34" charset="0"/>
              <a:ea typeface="Batang" panose="02030600000101010101" pitchFamily="18" charset="-127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Группа 1">
            <a:extLst>
              <a:ext uri="{FF2B5EF4-FFF2-40B4-BE49-F238E27FC236}">
                <a16:creationId xmlns:a16="http://schemas.microsoft.com/office/drawing/2014/main" id="{ECDDB18B-9CA1-480A-AB1F-AA5F9571F32E}"/>
              </a:ext>
            </a:extLst>
          </p:cNvPr>
          <p:cNvGrpSpPr>
            <a:grpSpLocks/>
          </p:cNvGrpSpPr>
          <p:nvPr/>
        </p:nvGrpSpPr>
        <p:grpSpPr bwMode="auto">
          <a:xfrm>
            <a:off x="0" y="836613"/>
            <a:ext cx="8656638" cy="5649912"/>
            <a:chOff x="0" y="410845"/>
            <a:chExt cx="9144000" cy="5916228"/>
          </a:xfrm>
        </p:grpSpPr>
        <p:sp>
          <p:nvSpPr>
            <p:cNvPr id="43015" name="Rectangle 2">
              <a:extLst>
                <a:ext uri="{FF2B5EF4-FFF2-40B4-BE49-F238E27FC236}">
                  <a16:creationId xmlns:a16="http://schemas.microsoft.com/office/drawing/2014/main" id="{FD2DC672-6424-468F-8F9F-7617F09910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892175"/>
              <a:ext cx="9144000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altLang="ru-RU" sz="1200">
                  <a:solidFill>
                    <a:schemeClr val="tx1"/>
                  </a:solidFill>
                  <a:latin typeface="Arial" panose="020B0604020202020204" pitchFamily="34" charset="0"/>
                  <a:ea typeface="Batang" panose="02030600000101010101" pitchFamily="18" charset="-127"/>
                  <a:cs typeface="Times New Roman" panose="02020603050405020304" pitchFamily="18" charset="0"/>
                </a:rPr>
                <a:t> 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>
                <a:solidFill>
                  <a:schemeClr val="tx1"/>
                </a:solidFill>
                <a:latin typeface="Arial" panose="020B0604020202020204" pitchFamily="34" charset="0"/>
                <a:ea typeface="Batang" panose="02030600000101010101" pitchFamily="18" charset="-127"/>
                <a:cs typeface="Times New Roman" panose="02020603050405020304" pitchFamily="18" charset="0"/>
              </a:endParaRPr>
            </a:p>
          </p:txBody>
        </p:sp>
        <p:grpSp>
          <p:nvGrpSpPr>
            <p:cNvPr id="43016" name="Group 3">
              <a:extLst>
                <a:ext uri="{FF2B5EF4-FFF2-40B4-BE49-F238E27FC236}">
                  <a16:creationId xmlns:a16="http://schemas.microsoft.com/office/drawing/2014/main" id="{10414595-B028-45FA-B003-62A5548814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000" y="690563"/>
              <a:ext cx="7620000" cy="4662488"/>
              <a:chOff x="960" y="435"/>
              <a:chExt cx="4800" cy="2937"/>
            </a:xfrm>
          </p:grpSpPr>
          <p:sp>
            <p:nvSpPr>
              <p:cNvPr id="43027" name="Text Box 4">
                <a:extLst>
                  <a:ext uri="{FF2B5EF4-FFF2-40B4-BE49-F238E27FC236}">
                    <a16:creationId xmlns:a16="http://schemas.microsoft.com/office/drawing/2014/main" id="{0945E19D-6183-435A-8F0A-E5DFC30BE9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0" y="2209"/>
                <a:ext cx="2640" cy="1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ru-RU" b="1">
                    <a:solidFill>
                      <a:srgbClr val="000099"/>
                    </a:solidFill>
                    <a:latin typeface="Arial" panose="020B0604020202020204" pitchFamily="34" charset="0"/>
                    <a:ea typeface="Batang" panose="02030600000101010101" pitchFamily="18" charset="-127"/>
                  </a:rPr>
                  <a:t> 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ru-RU" sz="2400" b="1">
                    <a:solidFill>
                      <a:srgbClr val="000099"/>
                    </a:solidFill>
                    <a:latin typeface="Arial" panose="020B0604020202020204" pitchFamily="34" charset="0"/>
                    <a:ea typeface="Batang" panose="02030600000101010101" pitchFamily="18" charset="-127"/>
                  </a:rPr>
                  <a:t>International Cooperative Programme on Effects of Air Pollution on Natural Vegetation and Crops</a:t>
                </a:r>
              </a:p>
            </p:txBody>
          </p:sp>
          <p:grpSp>
            <p:nvGrpSpPr>
              <p:cNvPr id="43028" name="Group 5">
                <a:extLst>
                  <a:ext uri="{FF2B5EF4-FFF2-40B4-BE49-F238E27FC236}">
                    <a16:creationId xmlns:a16="http://schemas.microsoft.com/office/drawing/2014/main" id="{BFD74512-F46D-48DC-8AF8-5862DF924DA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0" y="435"/>
                <a:ext cx="4666" cy="2692"/>
                <a:chOff x="960" y="435"/>
                <a:chExt cx="4666" cy="2692"/>
              </a:xfrm>
            </p:grpSpPr>
            <p:grpSp>
              <p:nvGrpSpPr>
                <p:cNvPr id="43029" name="Group 6">
                  <a:extLst>
                    <a:ext uri="{FF2B5EF4-FFF2-40B4-BE49-F238E27FC236}">
                      <a16:creationId xmlns:a16="http://schemas.microsoft.com/office/drawing/2014/main" id="{3983C8C6-AE53-4DD3-8E5C-102E5D72F6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82" y="435"/>
                  <a:ext cx="2544" cy="1629"/>
                  <a:chOff x="3082" y="435"/>
                  <a:chExt cx="2544" cy="1629"/>
                </a:xfrm>
              </p:grpSpPr>
              <p:pic>
                <p:nvPicPr>
                  <p:cNvPr id="43031" name="Picture 7">
                    <a:extLst>
                      <a:ext uri="{FF2B5EF4-FFF2-40B4-BE49-F238E27FC236}">
                        <a16:creationId xmlns:a16="http://schemas.microsoft.com/office/drawing/2014/main" id="{EE3A95F8-87B1-4FFC-A663-39DB94F143E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47" y="435"/>
                    <a:ext cx="672" cy="6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2" name="Text Box 8">
                    <a:extLst>
                      <a:ext uri="{FF2B5EF4-FFF2-40B4-BE49-F238E27FC236}">
                        <a16:creationId xmlns:a16="http://schemas.microsoft.com/office/drawing/2014/main" id="{06F3B7F0-D6E7-402F-B37D-AC667A046F8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04" y="550"/>
                    <a:ext cx="1197" cy="40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 eaLnBrk="1" fontAlgn="auto" hangingPunct="1">
                      <a:spcBef>
                        <a:spcPct val="5000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36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rPr>
                      <a:t>UNECE</a:t>
                    </a:r>
                  </a:p>
                </p:txBody>
              </p:sp>
              <p:sp>
                <p:nvSpPr>
                  <p:cNvPr id="23" name="Text Box 10">
                    <a:extLst>
                      <a:ext uri="{FF2B5EF4-FFF2-40B4-BE49-F238E27FC236}">
                        <a16:creationId xmlns:a16="http://schemas.microsoft.com/office/drawing/2014/main" id="{0F7CA749-72F2-4AF7-8B93-DE672B0DC69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82" y="1315"/>
                    <a:ext cx="2544" cy="74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2400" b="1" dirty="0">
                        <a:solidFill>
                          <a:srgbClr val="000099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rPr>
                      <a:t>United Nations Economic Commission for Europe</a:t>
                    </a:r>
                  </a:p>
                  <a:p>
                    <a:pPr eaLnBrk="1" fontAlgn="auto" hangingPunct="1">
                      <a:spcBef>
                        <a:spcPct val="50000"/>
                      </a:spcBef>
                      <a:spcAft>
                        <a:spcPts val="0"/>
                      </a:spcAft>
                      <a:defRPr/>
                    </a:pPr>
                    <a:endParaRPr lang="en-US" sz="1600" i="1" dirty="0">
                      <a:solidFill>
                        <a:srgbClr val="000099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20" name="Text Box 11">
                  <a:extLst>
                    <a:ext uri="{FF2B5EF4-FFF2-40B4-BE49-F238E27FC236}">
                      <a16:creationId xmlns:a16="http://schemas.microsoft.com/office/drawing/2014/main" id="{B0F194A8-0893-4FFA-AA5A-CA6463DD023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60" y="1056"/>
                  <a:ext cx="1968" cy="20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charset="0"/>
                    </a:rPr>
                    <a:t>CONVENTION ON</a:t>
                  </a:r>
                </a:p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charset="0"/>
                    </a:rPr>
                    <a:t> LONG-RANGE  TRANSBOUNDARY </a:t>
                  </a:r>
                </a:p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b="1" dirty="0">
                      <a:solidFill>
                        <a:srgbClr val="000099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charset="0"/>
                    </a:rPr>
                    <a:t>AIR</a:t>
                  </a:r>
                  <a:endParaRPr lang="en-US" sz="4000" b="1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endParaRPr>
                </a:p>
                <a:p>
                  <a:pPr eaLnBrk="1" fontAlgn="auto" hangingPunct="1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endParaRPr lang="en-US" sz="2000" dirty="0">
                    <a:latin typeface="Arial" charset="0"/>
                  </a:endParaRPr>
                </a:p>
              </p:txBody>
            </p:sp>
          </p:grpSp>
        </p:grpSp>
        <p:pic>
          <p:nvPicPr>
            <p:cNvPr id="43017" name="Picture 12">
              <a:extLst>
                <a:ext uri="{FF2B5EF4-FFF2-40B4-BE49-F238E27FC236}">
                  <a16:creationId xmlns:a16="http://schemas.microsoft.com/office/drawing/2014/main" id="{0A52E7E5-89D6-4F30-B9D1-32DF3BC436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2669" y="410845"/>
              <a:ext cx="2605087" cy="3694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8" name="Text Box 13">
              <a:extLst>
                <a:ext uri="{FF2B5EF4-FFF2-40B4-BE49-F238E27FC236}">
                  <a16:creationId xmlns:a16="http://schemas.microsoft.com/office/drawing/2014/main" id="{4A69E294-CF8C-430B-A2B3-E3E8811B6C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2064" y="5930198"/>
              <a:ext cx="48768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ru-RU" sz="2000" b="1">
                  <a:solidFill>
                    <a:srgbClr val="002060"/>
                  </a:solidFill>
                  <a:latin typeface="Arial" panose="020B0604020202020204" pitchFamily="34" charset="0"/>
                  <a:ea typeface="Batang" panose="02030600000101010101" pitchFamily="18" charset="-127"/>
                </a:rPr>
                <a:t>W</a:t>
              </a:r>
              <a:r>
                <a:rPr lang="en-US" altLang="ru-RU" sz="2000">
                  <a:solidFill>
                    <a:srgbClr val="002060"/>
                  </a:solidFill>
                  <a:latin typeface="Arial" panose="020B0604020202020204" pitchFamily="34" charset="0"/>
                  <a:ea typeface="Batang" panose="02030600000101010101" pitchFamily="18" charset="-127"/>
                </a:rPr>
                <a:t>orking </a:t>
              </a:r>
              <a:r>
                <a:rPr lang="en-US" altLang="ru-RU" sz="2000" b="1">
                  <a:solidFill>
                    <a:srgbClr val="002060"/>
                  </a:solidFill>
                  <a:latin typeface="Arial" panose="020B0604020202020204" pitchFamily="34" charset="0"/>
                  <a:ea typeface="Batang" panose="02030600000101010101" pitchFamily="18" charset="-127"/>
                </a:rPr>
                <a:t>G</a:t>
              </a:r>
              <a:r>
                <a:rPr lang="en-US" altLang="ru-RU" sz="2000">
                  <a:solidFill>
                    <a:srgbClr val="002060"/>
                  </a:solidFill>
                  <a:latin typeface="Arial" panose="020B0604020202020204" pitchFamily="34" charset="0"/>
                  <a:ea typeface="Batang" panose="02030600000101010101" pitchFamily="18" charset="-127"/>
                </a:rPr>
                <a:t>roup on </a:t>
              </a:r>
              <a:r>
                <a:rPr lang="en-US" altLang="ru-RU" sz="2000" b="1">
                  <a:solidFill>
                    <a:srgbClr val="002060"/>
                  </a:solidFill>
                  <a:latin typeface="Arial" panose="020B0604020202020204" pitchFamily="34" charset="0"/>
                  <a:ea typeface="Batang" panose="02030600000101010101" pitchFamily="18" charset="-127"/>
                </a:rPr>
                <a:t>E</a:t>
              </a:r>
              <a:r>
                <a:rPr lang="en-US" altLang="ru-RU" sz="2000">
                  <a:solidFill>
                    <a:srgbClr val="002060"/>
                  </a:solidFill>
                  <a:latin typeface="Arial" panose="020B0604020202020204" pitchFamily="34" charset="0"/>
                  <a:ea typeface="Batang" panose="02030600000101010101" pitchFamily="18" charset="-127"/>
                </a:rPr>
                <a:t>ffects - 1981</a:t>
              </a:r>
            </a:p>
          </p:txBody>
        </p:sp>
        <p:grpSp>
          <p:nvGrpSpPr>
            <p:cNvPr id="43019" name="Group 14">
              <a:extLst>
                <a:ext uri="{FF2B5EF4-FFF2-40B4-BE49-F238E27FC236}">
                  <a16:creationId xmlns:a16="http://schemas.microsoft.com/office/drawing/2014/main" id="{132262D0-F39D-4D9B-BAAB-30A4C6656E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62088" y="643734"/>
              <a:ext cx="2767198" cy="4021953"/>
              <a:chOff x="2932" y="1301"/>
              <a:chExt cx="5573" cy="7624"/>
            </a:xfrm>
          </p:grpSpPr>
          <p:pic>
            <p:nvPicPr>
              <p:cNvPr id="43022" name="Picture 15">
                <a:extLst>
                  <a:ext uri="{FF2B5EF4-FFF2-40B4-BE49-F238E27FC236}">
                    <a16:creationId xmlns:a16="http://schemas.microsoft.com/office/drawing/2014/main" id="{FA4646C5-885B-4BDD-B020-5E7F8EF4E4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73" y="1335"/>
                <a:ext cx="4832" cy="6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023" name="Rectangle 16">
                <a:extLst>
                  <a:ext uri="{FF2B5EF4-FFF2-40B4-BE49-F238E27FC236}">
                    <a16:creationId xmlns:a16="http://schemas.microsoft.com/office/drawing/2014/main" id="{F8E8CAD8-AC4D-4E29-9430-3584014BAE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6" y="7967"/>
                <a:ext cx="4665" cy="83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969696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2000">
                  <a:solidFill>
                    <a:schemeClr val="bg1"/>
                  </a:solidFill>
                  <a:latin typeface="Arial" panose="020B0604020202020204" pitchFamily="34" charset="0"/>
                  <a:ea typeface="Batang" panose="02030600000101010101" pitchFamily="18" charset="-127"/>
                </a:endParaRPr>
              </a:p>
            </p:txBody>
          </p:sp>
          <p:sp>
            <p:nvSpPr>
              <p:cNvPr id="43024" name="Text Box 17">
                <a:extLst>
                  <a:ext uri="{FF2B5EF4-FFF2-40B4-BE49-F238E27FC236}">
                    <a16:creationId xmlns:a16="http://schemas.microsoft.com/office/drawing/2014/main" id="{278FE729-BD4C-4875-9506-3865578C5C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33" y="1301"/>
                <a:ext cx="71" cy="6825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ru-RU" sz="1200">
                  <a:solidFill>
                    <a:schemeClr val="tx1"/>
                  </a:solidFill>
                  <a:latin typeface="Times New Roman" panose="02020603050405020304" pitchFamily="18" charset="0"/>
                  <a:ea typeface="Batang" panose="02030600000101010101" pitchFamily="18" charset="-127"/>
                </a:endParaRPr>
              </a:p>
            </p:txBody>
          </p:sp>
          <p:sp>
            <p:nvSpPr>
              <p:cNvPr id="43025" name="Text Box 18">
                <a:extLst>
                  <a:ext uri="{FF2B5EF4-FFF2-40B4-BE49-F238E27FC236}">
                    <a16:creationId xmlns:a16="http://schemas.microsoft.com/office/drawing/2014/main" id="{38646CB4-5AD8-4E45-830C-7DFDB36ABD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32" y="2130"/>
                <a:ext cx="143" cy="676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ru-RU" sz="1200">
                  <a:solidFill>
                    <a:schemeClr val="tx1"/>
                  </a:solidFill>
                  <a:latin typeface="Times New Roman" panose="02020603050405020304" pitchFamily="18" charset="0"/>
                  <a:ea typeface="Batang" panose="02030600000101010101" pitchFamily="18" charset="-127"/>
                </a:endParaRPr>
              </a:p>
            </p:txBody>
          </p:sp>
          <p:sp>
            <p:nvSpPr>
              <p:cNvPr id="43026" name="Line 19">
                <a:extLst>
                  <a:ext uri="{FF2B5EF4-FFF2-40B4-BE49-F238E27FC236}">
                    <a16:creationId xmlns:a16="http://schemas.microsoft.com/office/drawing/2014/main" id="{78F14B3D-B0C3-4EFA-A0FE-72310E9F1A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40" y="8820"/>
                <a:ext cx="75" cy="105"/>
              </a:xfrm>
              <a:prstGeom prst="line">
                <a:avLst/>
              </a:prstGeom>
              <a:noFill/>
              <a:ln w="6350">
                <a:solidFill>
                  <a:srgbClr val="96969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pic>
          <p:nvPicPr>
            <p:cNvPr id="43020" name="Picture 20" descr="сканирование0002">
              <a:extLst>
                <a:ext uri="{FF2B5EF4-FFF2-40B4-BE49-F238E27FC236}">
                  <a16:creationId xmlns:a16="http://schemas.microsoft.com/office/drawing/2014/main" id="{ABB48F1C-987B-45B9-B249-0A790E914C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245" y="1235075"/>
              <a:ext cx="2408237" cy="3438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1" name="Рисунок 20">
              <a:extLst>
                <a:ext uri="{FF2B5EF4-FFF2-40B4-BE49-F238E27FC236}">
                  <a16:creationId xmlns:a16="http://schemas.microsoft.com/office/drawing/2014/main" id="{8C1265A1-0D3C-438D-9B99-711070BB1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868" y="1999425"/>
              <a:ext cx="2405062" cy="3421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3011" name="Picture 2">
            <a:extLst>
              <a:ext uri="{FF2B5EF4-FFF2-40B4-BE49-F238E27FC236}">
                <a16:creationId xmlns:a16="http://schemas.microsoft.com/office/drawing/2014/main" id="{281E2ADB-A496-4E30-AC17-772463AC7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2936875"/>
            <a:ext cx="2401888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3">
            <a:extLst>
              <a:ext uri="{FF2B5EF4-FFF2-40B4-BE49-F238E27FC236}">
                <a16:creationId xmlns:a16="http://schemas.microsoft.com/office/drawing/2014/main" id="{9959281C-A8F2-4F5C-96E4-91CBBD469D63}"/>
              </a:ext>
            </a:extLst>
          </p:cNvPr>
          <p:cNvSpPr/>
          <p:nvPr/>
        </p:nvSpPr>
        <p:spPr>
          <a:xfrm>
            <a:off x="250825" y="2924175"/>
            <a:ext cx="2416175" cy="34210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B0227CFD-782D-4535-8649-61E4F6F8239F}"/>
              </a:ext>
            </a:extLst>
          </p:cNvPr>
          <p:cNvSpPr/>
          <p:nvPr/>
        </p:nvSpPr>
        <p:spPr>
          <a:xfrm>
            <a:off x="139700" y="100013"/>
            <a:ext cx="3505200" cy="434975"/>
          </a:xfrm>
          <a:prstGeom prst="wedgeRoundRectCallout">
            <a:avLst/>
          </a:prstGeom>
          <a:gradFill>
            <a:gsLst>
              <a:gs pos="0">
                <a:srgbClr val="66FFFF"/>
              </a:gs>
              <a:gs pos="100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3600000" scaled="0"/>
          </a:gradFill>
          <a:ln>
            <a:solidFill>
              <a:srgbClr val="008B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Passive biomonitoring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43014" name="Picture 1">
            <a:extLst>
              <a:ext uri="{FF2B5EF4-FFF2-40B4-BE49-F238E27FC236}">
                <a16:creationId xmlns:a16="http://schemas.microsoft.com/office/drawing/2014/main" id="{5469DFB8-B2E9-45E3-B1AC-81C2C5877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463" y="114300"/>
            <a:ext cx="1304925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>
            <a:extLst>
              <a:ext uri="{FF2B5EF4-FFF2-40B4-BE49-F238E27FC236}">
                <a16:creationId xmlns:a16="http://schemas.microsoft.com/office/drawing/2014/main" id="{172AEA0A-CEB4-42A0-914C-418454FDB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76200"/>
            <a:ext cx="4581525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1">
            <a:extLst>
              <a:ext uri="{FF2B5EF4-FFF2-40B4-BE49-F238E27FC236}">
                <a16:creationId xmlns:a16="http://schemas.microsoft.com/office/drawing/2014/main" id="{F71809BB-BF44-4ECC-A5E1-791F5D1B0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9" y="71014"/>
            <a:ext cx="4511675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Box 5">
            <a:extLst>
              <a:ext uri="{FF2B5EF4-FFF2-40B4-BE49-F238E27FC236}">
                <a16:creationId xmlns:a16="http://schemas.microsoft.com/office/drawing/2014/main" id="{D466AA0C-335F-48C6-8AE8-4BB9AD40E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260350"/>
            <a:ext cx="9826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</a:rPr>
              <a:t>As</a:t>
            </a:r>
          </a:p>
        </p:txBody>
      </p:sp>
      <p:sp>
        <p:nvSpPr>
          <p:cNvPr id="46085" name="TextBox 7">
            <a:extLst>
              <a:ext uri="{FF2B5EF4-FFF2-40B4-BE49-F238E27FC236}">
                <a16:creationId xmlns:a16="http://schemas.microsoft.com/office/drawing/2014/main" id="{E8DB9097-CFF5-451F-B50B-024F68445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275" y="260350"/>
            <a:ext cx="982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</a:rPr>
              <a:t>Cd</a:t>
            </a:r>
          </a:p>
        </p:txBody>
      </p:sp>
      <p:pic>
        <p:nvPicPr>
          <p:cNvPr id="46086" name="Picture 5">
            <a:extLst>
              <a:ext uri="{FF2B5EF4-FFF2-40B4-BE49-F238E27FC236}">
                <a16:creationId xmlns:a16="http://schemas.microsoft.com/office/drawing/2014/main" id="{E4690855-E16C-49A6-8948-8346FB688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3411538"/>
            <a:ext cx="4394200" cy="289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7">
            <a:extLst>
              <a:ext uri="{FF2B5EF4-FFF2-40B4-BE49-F238E27FC236}">
                <a16:creationId xmlns:a16="http://schemas.microsoft.com/office/drawing/2014/main" id="{BBA0C1E8-9691-42D0-91F4-382828292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448050"/>
            <a:ext cx="4267200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TextBox 7">
            <a:extLst>
              <a:ext uri="{FF2B5EF4-FFF2-40B4-BE49-F238E27FC236}">
                <a16:creationId xmlns:a16="http://schemas.microsoft.com/office/drawing/2014/main" id="{27829702-A2EC-4227-BE34-59DA6443B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3875088"/>
            <a:ext cx="982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2000" b="1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</a:rPr>
              <a:t>61.5%</a:t>
            </a:r>
            <a:endParaRPr lang="en-US" altLang="en-US" sz="2000" b="1">
              <a:solidFill>
                <a:srgbClr val="002060"/>
              </a:solidFill>
              <a:latin typeface="Arial" panose="020B0604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46089" name="TextBox 7">
            <a:extLst>
              <a:ext uri="{FF2B5EF4-FFF2-40B4-BE49-F238E27FC236}">
                <a16:creationId xmlns:a16="http://schemas.microsoft.com/office/drawing/2014/main" id="{BD8093F9-8CDF-4DE3-9CE5-6A902A433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860800"/>
            <a:ext cx="9826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2000" b="1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</a:rPr>
              <a:t>10.9%</a:t>
            </a:r>
            <a:endParaRPr lang="en-US" altLang="en-US" sz="2000" b="1">
              <a:solidFill>
                <a:srgbClr val="002060"/>
              </a:solidFill>
              <a:latin typeface="Arial" panose="020B0604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70B191AD-8836-6752-C18C-736AAD077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1196752"/>
            <a:ext cx="4572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20</a:t>
            </a:r>
            <a:r>
              <a:rPr lang="ru-RU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20/2022</a:t>
            </a:r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3300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 sampling sites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35855-1D35-461D-BD98-3DE4D2501C5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873" y="1401709"/>
            <a:ext cx="4536504" cy="43322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3B5CDE-6346-4402-9D53-32AA53C1B474}"/>
              </a:ext>
            </a:extLst>
          </p:cNvPr>
          <p:cNvSpPr/>
          <p:nvPr/>
        </p:nvSpPr>
        <p:spPr>
          <a:xfrm>
            <a:off x="4283968" y="5733997"/>
            <a:ext cx="4686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 of samples exposure in Kemerovo region</a:t>
            </a:r>
            <a:endParaRPr lang="ru-RU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07FFDD3C-6286-3B8C-83D1-6FB1C7F27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17" y="476672"/>
            <a:ext cx="3026133" cy="2020784"/>
          </a:xfrm>
          <a:prstGeom prst="rect">
            <a:avLst/>
          </a:prstGeom>
        </p:spPr>
      </p:pic>
      <p:pic>
        <p:nvPicPr>
          <p:cNvPr id="5" name="Picture 13" descr="VM-after1">
            <a:extLst>
              <a:ext uri="{FF2B5EF4-FFF2-40B4-BE49-F238E27FC236}">
                <a16:creationId xmlns:a16="http://schemas.microsoft.com/office/drawing/2014/main" id="{8BC57629-323C-628C-6D58-EBB0CE3E2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32656"/>
            <a:ext cx="1374726" cy="147455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7">
            <a:extLst>
              <a:ext uri="{FF2B5EF4-FFF2-40B4-BE49-F238E27FC236}">
                <a16:creationId xmlns:a16="http://schemas.microsoft.com/office/drawing/2014/main" id="{2CFA82E7-C973-1BD0-A27F-ED7DDCF6F0B4}"/>
              </a:ext>
            </a:extLst>
          </p:cNvPr>
          <p:cNvSpPr/>
          <p:nvPr/>
        </p:nvSpPr>
        <p:spPr>
          <a:xfrm>
            <a:off x="47822" y="0"/>
            <a:ext cx="3311525" cy="436562"/>
          </a:xfrm>
          <a:prstGeom prst="wedgeRoundRectCallout">
            <a:avLst/>
          </a:prstGeom>
          <a:gradFill>
            <a:gsLst>
              <a:gs pos="0">
                <a:srgbClr val="66FFFF"/>
              </a:gs>
              <a:gs pos="100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3600000" scaled="0"/>
          </a:gradFill>
          <a:ln>
            <a:solidFill>
              <a:srgbClr val="008B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Active biomonitoring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134E20AD-F0E3-4944-A379-8B8C16CE38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9" y="2854849"/>
            <a:ext cx="4007302" cy="30665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71675C-95AB-1A71-19F5-5C09A62A1F32}"/>
              </a:ext>
            </a:extLst>
          </p:cNvPr>
          <p:cNvSpPr txBox="1"/>
          <p:nvPr/>
        </p:nvSpPr>
        <p:spPr>
          <a:xfrm>
            <a:off x="-183728" y="6021288"/>
            <a:ext cx="45853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 of the elements in exposed moss samples compared to control</a:t>
            </a:r>
            <a:endParaRPr lang="ru-RU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661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0648"/>
            <a:ext cx="7560840" cy="40915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05CEC0-0E38-7FBB-8496-F25DB9177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4221088"/>
            <a:ext cx="6408712" cy="255073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Рисунок 1">
            <a:extLst>
              <a:ext uri="{FF2B5EF4-FFF2-40B4-BE49-F238E27FC236}">
                <a16:creationId xmlns:a16="http://schemas.microsoft.com/office/drawing/2014/main" id="{9E192082-F43E-497D-8CDB-4E6A514A2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6" t="10455" r="1962" b="4807"/>
          <a:stretch>
            <a:fillRect/>
          </a:stretch>
        </p:blipFill>
        <p:spPr bwMode="auto">
          <a:xfrm>
            <a:off x="179388" y="919163"/>
            <a:ext cx="8791575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27F9D8-6D3B-427A-AD3C-7990F081B2B2}"/>
              </a:ext>
            </a:extLst>
          </p:cNvPr>
          <p:cNvSpPr txBox="1"/>
          <p:nvPr/>
        </p:nvSpPr>
        <p:spPr>
          <a:xfrm>
            <a:off x="2052638" y="2763838"/>
            <a:ext cx="50387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25 </a:t>
            </a:r>
            <a:r>
              <a:rPr lang="ro-RO" sz="24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stations along South Africa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66E3AE-D652-42BB-89FF-24B4C99ABFE6}"/>
              </a:ext>
            </a:extLst>
          </p:cNvPr>
          <p:cNvSpPr txBox="1"/>
          <p:nvPr/>
        </p:nvSpPr>
        <p:spPr>
          <a:xfrm>
            <a:off x="6794500" y="3825875"/>
            <a:ext cx="20986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KwaZulu-Natal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BE1E1A-C049-4E2E-B0C5-623356DCEBDF}"/>
              </a:ext>
            </a:extLst>
          </p:cNvPr>
          <p:cNvSpPr txBox="1"/>
          <p:nvPr/>
        </p:nvSpPr>
        <p:spPr>
          <a:xfrm>
            <a:off x="7218363" y="2301875"/>
            <a:ext cx="17526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Mozambique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B27DE6-51CB-477C-BD72-D438DCEF1B5C}"/>
              </a:ext>
            </a:extLst>
          </p:cNvPr>
          <p:cNvSpPr txBox="1"/>
          <p:nvPr/>
        </p:nvSpPr>
        <p:spPr>
          <a:xfrm>
            <a:off x="179388" y="1728788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Namibia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731398-4208-4A20-8444-623B9B4458C5}"/>
              </a:ext>
            </a:extLst>
          </p:cNvPr>
          <p:cNvSpPr txBox="1"/>
          <p:nvPr/>
        </p:nvSpPr>
        <p:spPr>
          <a:xfrm>
            <a:off x="989013" y="5459413"/>
            <a:ext cx="15843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Cape Town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480F4D-61CE-41BE-90CF-EFE75D70B74C}"/>
              </a:ext>
            </a:extLst>
          </p:cNvPr>
          <p:cNvSpPr txBox="1"/>
          <p:nvPr/>
        </p:nvSpPr>
        <p:spPr>
          <a:xfrm>
            <a:off x="684213" y="4498975"/>
            <a:ext cx="15843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Saldanha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Bay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73A277-73B6-485D-BF13-159A83924251}"/>
              </a:ext>
            </a:extLst>
          </p:cNvPr>
          <p:cNvSpPr txBox="1"/>
          <p:nvPr/>
        </p:nvSpPr>
        <p:spPr>
          <a:xfrm>
            <a:off x="4575175" y="5541963"/>
            <a:ext cx="35290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Eastern Cape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651EF36-140B-49CE-8276-0C7CF0C804CE}"/>
              </a:ext>
            </a:extLst>
          </p:cNvPr>
          <p:cNvSpPr/>
          <p:nvPr/>
        </p:nvSpPr>
        <p:spPr>
          <a:xfrm>
            <a:off x="107950" y="44450"/>
            <a:ext cx="4176713" cy="434975"/>
          </a:xfrm>
          <a:prstGeom prst="wedgeRoundRectCallout">
            <a:avLst/>
          </a:prstGeom>
          <a:solidFill>
            <a:srgbClr val="66FFFF"/>
          </a:solidFill>
          <a:ln>
            <a:solidFill>
              <a:srgbClr val="008BBC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Assessment of water pollution</a:t>
            </a:r>
          </a:p>
        </p:txBody>
      </p:sp>
      <p:pic>
        <p:nvPicPr>
          <p:cNvPr id="57355" name="Picture 1">
            <a:extLst>
              <a:ext uri="{FF2B5EF4-FFF2-40B4-BE49-F238E27FC236}">
                <a16:creationId xmlns:a16="http://schemas.microsoft.com/office/drawing/2014/main" id="{AF0E2775-C356-4E7D-88E3-7B8908FB8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0" y="925513"/>
            <a:ext cx="2405063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952B4A8-2C69-D33A-380B-56B9D42F8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0" y="2107481"/>
            <a:ext cx="4091123" cy="2727415"/>
          </a:xfrm>
          <a:prstGeom prst="rect">
            <a:avLst/>
          </a:prstGeom>
        </p:spPr>
      </p:pic>
      <p:sp>
        <p:nvSpPr>
          <p:cNvPr id="23" name="Стрелка: шеврон 22">
            <a:extLst>
              <a:ext uri="{FF2B5EF4-FFF2-40B4-BE49-F238E27FC236}">
                <a16:creationId xmlns:a16="http://schemas.microsoft.com/office/drawing/2014/main" id="{96CF8EEA-0C2D-BACE-AE80-DCA216464760}"/>
              </a:ext>
            </a:extLst>
          </p:cNvPr>
          <p:cNvSpPr/>
          <p:nvPr/>
        </p:nvSpPr>
        <p:spPr>
          <a:xfrm>
            <a:off x="4694814" y="877407"/>
            <a:ext cx="3600400" cy="52322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geology</a:t>
            </a:r>
            <a:endParaRPr lang="ru-RU" dirty="0"/>
          </a:p>
        </p:txBody>
      </p:sp>
      <p:sp>
        <p:nvSpPr>
          <p:cNvPr id="24" name="Стрелка: шеврон 23">
            <a:extLst>
              <a:ext uri="{FF2B5EF4-FFF2-40B4-BE49-F238E27FC236}">
                <a16:creationId xmlns:a16="http://schemas.microsoft.com/office/drawing/2014/main" id="{3FC10F45-5545-2A89-EC7B-15734C87D5C7}"/>
              </a:ext>
            </a:extLst>
          </p:cNvPr>
          <p:cNvSpPr/>
          <p:nvPr/>
        </p:nvSpPr>
        <p:spPr>
          <a:xfrm>
            <a:off x="4728356" y="1884983"/>
            <a:ext cx="3600400" cy="52322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environment</a:t>
            </a:r>
            <a:endParaRPr lang="ru-RU" dirty="0"/>
          </a:p>
        </p:txBody>
      </p:sp>
      <p:sp>
        <p:nvSpPr>
          <p:cNvPr id="25" name="Стрелка: шеврон 24">
            <a:extLst>
              <a:ext uri="{FF2B5EF4-FFF2-40B4-BE49-F238E27FC236}">
                <a16:creationId xmlns:a16="http://schemas.microsoft.com/office/drawing/2014/main" id="{5216FD7C-AF4D-ACFD-47DC-017AB5A36E69}"/>
              </a:ext>
            </a:extLst>
          </p:cNvPr>
          <p:cNvSpPr/>
          <p:nvPr/>
        </p:nvSpPr>
        <p:spPr>
          <a:xfrm>
            <a:off x="4716016" y="2863898"/>
            <a:ext cx="3600400" cy="52322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materials science</a:t>
            </a:r>
            <a:endParaRPr lang="ru-RU" dirty="0"/>
          </a:p>
        </p:txBody>
      </p:sp>
      <p:sp>
        <p:nvSpPr>
          <p:cNvPr id="26" name="Стрелка: шеврон 25">
            <a:extLst>
              <a:ext uri="{FF2B5EF4-FFF2-40B4-BE49-F238E27FC236}">
                <a16:creationId xmlns:a16="http://schemas.microsoft.com/office/drawing/2014/main" id="{4B1F4A87-F7EE-D893-9695-FCEEE046CC15}"/>
              </a:ext>
            </a:extLst>
          </p:cNvPr>
          <p:cNvSpPr/>
          <p:nvPr/>
        </p:nvSpPr>
        <p:spPr>
          <a:xfrm>
            <a:off x="4716016" y="3876575"/>
            <a:ext cx="3600400" cy="52322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forensics</a:t>
            </a:r>
            <a:endParaRPr lang="ru-RU" dirty="0"/>
          </a:p>
        </p:txBody>
      </p:sp>
      <p:sp>
        <p:nvSpPr>
          <p:cNvPr id="27" name="Стрелка: шеврон 26">
            <a:extLst>
              <a:ext uri="{FF2B5EF4-FFF2-40B4-BE49-F238E27FC236}">
                <a16:creationId xmlns:a16="http://schemas.microsoft.com/office/drawing/2014/main" id="{D404931B-6A09-BEB4-A308-51DD90887168}"/>
              </a:ext>
            </a:extLst>
          </p:cNvPr>
          <p:cNvSpPr/>
          <p:nvPr/>
        </p:nvSpPr>
        <p:spPr>
          <a:xfrm>
            <a:off x="4694814" y="4855490"/>
            <a:ext cx="3600400" cy="52322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archeology</a:t>
            </a:r>
            <a:endParaRPr lang="ru-RU" dirty="0"/>
          </a:p>
        </p:txBody>
      </p:sp>
      <p:sp>
        <p:nvSpPr>
          <p:cNvPr id="28" name="Стрелка: шеврон 27">
            <a:extLst>
              <a:ext uri="{FF2B5EF4-FFF2-40B4-BE49-F238E27FC236}">
                <a16:creationId xmlns:a16="http://schemas.microsoft.com/office/drawing/2014/main" id="{743CE66A-D5A4-A378-38C7-20ACBA39996F}"/>
              </a:ext>
            </a:extLst>
          </p:cNvPr>
          <p:cNvSpPr/>
          <p:nvPr/>
        </p:nvSpPr>
        <p:spPr>
          <a:xfrm>
            <a:off x="4694814" y="5949280"/>
            <a:ext cx="3600400" cy="523220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nanotechnology</a:t>
            </a:r>
            <a:endParaRPr lang="ru-RU" dirty="0"/>
          </a:p>
        </p:txBody>
      </p:sp>
      <p:sp>
        <p:nvSpPr>
          <p:cNvPr id="29" name="Speech Bubble: Rectangle with Corners Rounded 5">
            <a:extLst>
              <a:ext uri="{FF2B5EF4-FFF2-40B4-BE49-F238E27FC236}">
                <a16:creationId xmlns:a16="http://schemas.microsoft.com/office/drawing/2014/main" id="{9CF56D25-FB22-DBF6-8184-35D57A332118}"/>
              </a:ext>
            </a:extLst>
          </p:cNvPr>
          <p:cNvSpPr/>
          <p:nvPr/>
        </p:nvSpPr>
        <p:spPr>
          <a:xfrm>
            <a:off x="65110" y="116632"/>
            <a:ext cx="3342445" cy="434975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Elemental analysis</a:t>
            </a:r>
          </a:p>
        </p:txBody>
      </p:sp>
    </p:spTree>
    <p:extLst>
      <p:ext uri="{BB962C8B-B14F-4D97-AF65-F5344CB8AC3E}">
        <p14:creationId xmlns:p14="http://schemas.microsoft.com/office/powerpoint/2010/main" val="3201927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>
            <a:extLst>
              <a:ext uri="{FF2B5EF4-FFF2-40B4-BE49-F238E27FC236}">
                <a16:creationId xmlns:a16="http://schemas.microsoft.com/office/drawing/2014/main" id="{414CB98C-C9F9-4663-959F-E4018BC5B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7998" y="332656"/>
            <a:ext cx="4398896" cy="2627033"/>
          </a:xfrm>
        </p:spPr>
        <p:txBody>
          <a:bodyPr rtlCol="0">
            <a:normAutofit lnSpcReduction="10000"/>
          </a:bodyPr>
          <a:lstStyle/>
          <a:p>
            <a:pPr algn="just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Al, Sc, V, Cr, Mn, Fe, Co, Th -</a:t>
            </a:r>
            <a:r>
              <a:rPr lang="en-US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terrigenous</a:t>
            </a:r>
          </a:p>
          <a:p>
            <a:pPr algn="just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Na, Mg, K, Cl, As, Br, I - </a:t>
            </a:r>
            <a:r>
              <a:rPr lang="en-US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salinity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Co, Ni, Sb, U</a:t>
            </a:r>
            <a:r>
              <a:rPr lang="en-US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anthropogenic</a:t>
            </a:r>
          </a:p>
          <a:p>
            <a:pPr algn="just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Ca, Sr </a:t>
            </a:r>
            <a:r>
              <a:rPr lang="en-US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deposition into shell and its construction</a:t>
            </a:r>
          </a:p>
          <a:p>
            <a:pPr algn="just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en-US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Na, Mg, Ca, As, Br, Sr, Cs -</a:t>
            </a:r>
            <a:r>
              <a:rPr lang="en-US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terrigenous (resuspension of bottom sediments)</a:t>
            </a:r>
          </a:p>
        </p:txBody>
      </p:sp>
      <p:grpSp>
        <p:nvGrpSpPr>
          <p:cNvPr id="59396" name="Группа 1">
            <a:extLst>
              <a:ext uri="{FF2B5EF4-FFF2-40B4-BE49-F238E27FC236}">
                <a16:creationId xmlns:a16="http://schemas.microsoft.com/office/drawing/2014/main" id="{0322D600-DABA-4258-BA8A-9742FFBE7600}"/>
              </a:ext>
            </a:extLst>
          </p:cNvPr>
          <p:cNvGrpSpPr>
            <a:grpSpLocks/>
          </p:cNvGrpSpPr>
          <p:nvPr/>
        </p:nvGrpSpPr>
        <p:grpSpPr bwMode="auto">
          <a:xfrm>
            <a:off x="345224" y="249758"/>
            <a:ext cx="3794728" cy="2747194"/>
            <a:chOff x="6094486" y="621978"/>
            <a:chExt cx="5286375" cy="4010025"/>
          </a:xfrm>
        </p:grpSpPr>
        <p:pic>
          <p:nvPicPr>
            <p:cNvPr id="59398" name="Object 1">
              <a:extLst>
                <a:ext uri="{FF2B5EF4-FFF2-40B4-BE49-F238E27FC236}">
                  <a16:creationId xmlns:a16="http://schemas.microsoft.com/office/drawing/2014/main" id="{F33AAD06-427A-40B4-BE43-75B30E9CBD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4486" y="621978"/>
              <a:ext cx="5286375" cy="401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CCE9877E-C7BB-4A5A-B3F0-6AAEC9BB8C44}"/>
                </a:ext>
              </a:extLst>
            </p:cNvPr>
            <p:cNvSpPr/>
            <p:nvPr/>
          </p:nvSpPr>
          <p:spPr>
            <a:xfrm>
              <a:off x="8951267" y="3928357"/>
              <a:ext cx="743461" cy="486122"/>
            </a:xfrm>
            <a:prstGeom prst="ellipse">
              <a:avLst/>
            </a:prstGeom>
            <a:solidFill>
              <a:schemeClr val="tx2">
                <a:lumMod val="20000"/>
                <a:lumOff val="80000"/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25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0D3B5522-6E92-4A7B-BAC6-712A577654D9}"/>
                </a:ext>
              </a:extLst>
            </p:cNvPr>
            <p:cNvSpPr/>
            <p:nvPr/>
          </p:nvSpPr>
          <p:spPr>
            <a:xfrm>
              <a:off x="7495151" y="3111220"/>
              <a:ext cx="628450" cy="716887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3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25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6DC04197-26BB-4762-A60B-69D3F0266CF8}"/>
                </a:ext>
              </a:extLst>
            </p:cNvPr>
            <p:cNvSpPr/>
            <p:nvPr/>
          </p:nvSpPr>
          <p:spPr>
            <a:xfrm>
              <a:off x="8304332" y="2870997"/>
              <a:ext cx="866686" cy="124272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3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25"/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9E9687D5-B39D-4BF5-8AD4-6F831130B74E}"/>
                </a:ext>
              </a:extLst>
            </p:cNvPr>
            <p:cNvSpPr/>
            <p:nvPr/>
          </p:nvSpPr>
          <p:spPr>
            <a:xfrm>
              <a:off x="9474975" y="2910719"/>
              <a:ext cx="839988" cy="97413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3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25"/>
            </a:p>
          </p:txBody>
        </p:sp>
      </p:grpSp>
      <p:sp>
        <p:nvSpPr>
          <p:cNvPr id="59397" name="TextBox 2">
            <a:extLst>
              <a:ext uri="{FF2B5EF4-FFF2-40B4-BE49-F238E27FC236}">
                <a16:creationId xmlns:a16="http://schemas.microsoft.com/office/drawing/2014/main" id="{7ECE3900-6D7C-4E47-844B-84865345E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24" y="3002835"/>
            <a:ext cx="36560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East Polluted stations (harbors at eastern coast of South Africa)</a:t>
            </a:r>
          </a:p>
        </p:txBody>
      </p:sp>
      <p:pic>
        <p:nvPicPr>
          <p:cNvPr id="3" name="Рисунок 5">
            <a:extLst>
              <a:ext uri="{FF2B5EF4-FFF2-40B4-BE49-F238E27FC236}">
                <a16:creationId xmlns:a16="http://schemas.microsoft.com/office/drawing/2014/main" id="{3F8358FA-220D-44B0-9998-0B352D636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684067"/>
            <a:ext cx="6192688" cy="294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BFCF85-6285-FC44-6A89-F08E236A246D}"/>
              </a:ext>
            </a:extLst>
          </p:cNvPr>
          <p:cNvSpPr txBox="1"/>
          <p:nvPr/>
        </p:nvSpPr>
        <p:spPr>
          <a:xfrm>
            <a:off x="16712" y="4789903"/>
            <a:ext cx="26460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Hazard indices </a:t>
            </a:r>
            <a:r>
              <a:rPr lang="en-US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(THQ </a:t>
            </a:r>
          </a:p>
          <a:p>
            <a:pPr algn="ctr"/>
            <a:r>
              <a:rPr lang="ro-RO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ru-RU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HI)</a:t>
            </a: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0DAC7A3-19C2-43F2-81F5-A6B2D1BEFE44}"/>
              </a:ext>
            </a:extLst>
          </p:cNvPr>
          <p:cNvSpPr/>
          <p:nvPr/>
        </p:nvSpPr>
        <p:spPr>
          <a:xfrm>
            <a:off x="107950" y="44450"/>
            <a:ext cx="3360738" cy="434975"/>
          </a:xfrm>
          <a:prstGeom prst="wedgeRoundRectCallou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Wastewater treatment</a:t>
            </a:r>
          </a:p>
        </p:txBody>
      </p:sp>
      <p:pic>
        <p:nvPicPr>
          <p:cNvPr id="2" name="Picture 65">
            <a:extLst>
              <a:ext uri="{FF2B5EF4-FFF2-40B4-BE49-F238E27FC236}">
                <a16:creationId xmlns:a16="http://schemas.microsoft.com/office/drawing/2014/main" id="{757CBD2A-7A9A-65A3-47C0-2DCD37560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12" y="851549"/>
            <a:ext cx="9057342" cy="1448058"/>
          </a:xfrm>
          <a:prstGeom prst="rect">
            <a:avLst/>
          </a:prstGeom>
        </p:spPr>
      </p:pic>
      <p:grpSp>
        <p:nvGrpSpPr>
          <p:cNvPr id="3" name="Group 1">
            <a:extLst>
              <a:ext uri="{FF2B5EF4-FFF2-40B4-BE49-F238E27FC236}">
                <a16:creationId xmlns:a16="http://schemas.microsoft.com/office/drawing/2014/main" id="{EB80AD28-EB63-4610-B3E1-7519DE779BD7}"/>
              </a:ext>
            </a:extLst>
          </p:cNvPr>
          <p:cNvGrpSpPr/>
          <p:nvPr/>
        </p:nvGrpSpPr>
        <p:grpSpPr>
          <a:xfrm>
            <a:off x="611560" y="2852936"/>
            <a:ext cx="8085116" cy="3638241"/>
            <a:chOff x="196950" y="3358020"/>
            <a:chExt cx="8085116" cy="3638241"/>
          </a:xfrm>
        </p:grpSpPr>
        <p:sp>
          <p:nvSpPr>
            <p:cNvPr id="5" name="TextBox 9">
              <a:extLst>
                <a:ext uri="{FF2B5EF4-FFF2-40B4-BE49-F238E27FC236}">
                  <a16:creationId xmlns:a16="http://schemas.microsoft.com/office/drawing/2014/main" id="{266E2042-9159-49DE-8D9C-DE1CA5D9DF20}"/>
                </a:ext>
              </a:extLst>
            </p:cNvPr>
            <p:cNvSpPr txBox="1"/>
            <p:nvPr/>
          </p:nvSpPr>
          <p:spPr>
            <a:xfrm>
              <a:off x="196950" y="6072931"/>
              <a:ext cx="40110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Uptake of Er, Ho, and Gd by </a:t>
              </a:r>
              <a:r>
                <a:rPr lang="en-US" altLang="en-US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spirulina 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biomass cultivated in a medium supplemented with REEs.</a:t>
              </a:r>
              <a:endPara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11">
              <a:extLst>
                <a:ext uri="{FF2B5EF4-FFF2-40B4-BE49-F238E27FC236}">
                  <a16:creationId xmlns:a16="http://schemas.microsoft.com/office/drawing/2014/main" id="{26706112-664C-CA3A-EB99-B717868670F7}"/>
                </a:ext>
              </a:extLst>
            </p:cNvPr>
            <p:cNvSpPr txBox="1"/>
            <p:nvPr/>
          </p:nvSpPr>
          <p:spPr>
            <a:xfrm>
              <a:off x="4311200" y="6106063"/>
              <a:ext cx="397086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Effects of rare earth elements on spirulina productivity</a:t>
              </a:r>
            </a:p>
          </p:txBody>
        </p:sp>
        <p:pic>
          <p:nvPicPr>
            <p:cNvPr id="7" name="Picture 67">
              <a:extLst>
                <a:ext uri="{FF2B5EF4-FFF2-40B4-BE49-F238E27FC236}">
                  <a16:creationId xmlns:a16="http://schemas.microsoft.com/office/drawing/2014/main" id="{61EDF6D8-48EC-AADA-11EE-276E007F5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0191" y="3358020"/>
              <a:ext cx="3310085" cy="2648678"/>
            </a:xfrm>
            <a:prstGeom prst="rect">
              <a:avLst/>
            </a:prstGeom>
          </p:spPr>
        </p:pic>
        <p:pic>
          <p:nvPicPr>
            <p:cNvPr id="8" name="Picture 68">
              <a:extLst>
                <a:ext uri="{FF2B5EF4-FFF2-40B4-BE49-F238E27FC236}">
                  <a16:creationId xmlns:a16="http://schemas.microsoft.com/office/drawing/2014/main" id="{7F5B23A6-B7FA-F0D1-3E3D-6E34132E2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85103" y="3413991"/>
              <a:ext cx="3603785" cy="264593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4">
            <a:extLst>
              <a:ext uri="{FF2B5EF4-FFF2-40B4-BE49-F238E27FC236}">
                <a16:creationId xmlns:a16="http://schemas.microsoft.com/office/drawing/2014/main" id="{A09F3F0D-CD28-1631-F99A-CE55596E7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0975" y="4114800"/>
            <a:ext cx="4572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9875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ts val="13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en-US" sz="200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7828" name="Rectangle 6">
            <a:extLst>
              <a:ext uri="{FF2B5EF4-FFF2-40B4-BE49-F238E27FC236}">
                <a16:creationId xmlns:a16="http://schemas.microsoft.com/office/drawing/2014/main" id="{A6717D99-AB79-9B08-D023-24E5B2698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963" y="5396605"/>
            <a:ext cx="38163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Location of the </a:t>
            </a:r>
            <a:r>
              <a:rPr lang="en-US" alt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Kumluca</a:t>
            </a: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wildfire (a), soil sampling from the study area according to different fire severity levels and aspects (b)</a:t>
            </a:r>
          </a:p>
        </p:txBody>
      </p:sp>
      <p:sp>
        <p:nvSpPr>
          <p:cNvPr id="2" name="Speech Bubble: Rectangle with Corners Rounded 5">
            <a:extLst>
              <a:ext uri="{FF2B5EF4-FFF2-40B4-BE49-F238E27FC236}">
                <a16:creationId xmlns:a16="http://schemas.microsoft.com/office/drawing/2014/main" id="{821FD28D-8C6B-7FFA-6FD8-04F7B201C603}"/>
              </a:ext>
            </a:extLst>
          </p:cNvPr>
          <p:cNvSpPr/>
          <p:nvPr/>
        </p:nvSpPr>
        <p:spPr>
          <a:xfrm>
            <a:off x="165100" y="106363"/>
            <a:ext cx="3975100" cy="434975"/>
          </a:xfrm>
          <a:prstGeom prst="wedgeRoundRectCallou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35000"/>
              <a:defRPr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Assessment of soil pollution</a:t>
            </a:r>
            <a:endParaRPr lang="ru-RU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2FCC16CF-8443-9CBC-A82F-DF2AECF98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63" y="836712"/>
            <a:ext cx="3875952" cy="4400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3AC45A-632F-4C20-87A0-6A16FA6CE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836712"/>
            <a:ext cx="2303910" cy="157767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489672F-EB15-E9D8-8295-3E13056B1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7801" y="862920"/>
            <a:ext cx="2179452" cy="151886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E788777-A0A9-7D60-06F4-D85D487489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4986" y="2436151"/>
            <a:ext cx="2376264" cy="160170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EBFB399-37BE-0B68-3C94-D4705EE9C8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8130" y="2500294"/>
            <a:ext cx="2364004" cy="153870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A4F5B06-BF70-A4D0-FCA6-9754FE4489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5251" y="4037860"/>
            <a:ext cx="2146794" cy="141247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145CF3C-0FFC-4177-E65B-0F8733EF12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7253" y="4047724"/>
            <a:ext cx="2176634" cy="154741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7CD275-C64E-8F79-A556-EB2FBE1E947B}"/>
              </a:ext>
            </a:extLst>
          </p:cNvPr>
          <p:cNvSpPr txBox="1"/>
          <p:nvPr/>
        </p:nvSpPr>
        <p:spPr>
          <a:xfrm>
            <a:off x="4256135" y="5728900"/>
            <a:ext cx="46622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Element concentrations in unburned and 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burned soils 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Рисунок 3">
            <a:extLst>
              <a:ext uri="{FF2B5EF4-FFF2-40B4-BE49-F238E27FC236}">
                <a16:creationId xmlns:a16="http://schemas.microsoft.com/office/drawing/2014/main" id="{6096AF05-694A-4DED-B12E-4CE2890B6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48" y="349773"/>
            <a:ext cx="4221163" cy="29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Прямоугольник 4">
            <a:extLst>
              <a:ext uri="{FF2B5EF4-FFF2-40B4-BE49-F238E27FC236}">
                <a16:creationId xmlns:a16="http://schemas.microsoft.com/office/drawing/2014/main" id="{B0582554-38BB-4725-9D5F-8413CD643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2164" y="1066403"/>
            <a:ext cx="43561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Leaves-soil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: K (TF</a:t>
            </a:r>
            <a:r>
              <a:rPr lang="en-US" altLang="en-US" baseline="-25000" dirty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L/S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=3.1), Zn (TF</a:t>
            </a:r>
            <a:r>
              <a:rPr lang="en-US" altLang="en-US" baseline="-25000" dirty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L/S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=2.1), Sr (TF</a:t>
            </a:r>
            <a:r>
              <a:rPr lang="en-US" altLang="en-US" baseline="-25000" dirty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L/S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=1.9), and Mo (TF</a:t>
            </a:r>
            <a:r>
              <a:rPr lang="en-US" altLang="en-US" baseline="-25000" dirty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L/S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=1.1) and Ca (TF</a:t>
            </a:r>
            <a:r>
              <a:rPr lang="en-US" altLang="en-US" baseline="-25000" dirty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L/S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=0.96). 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Fruits-soil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: K (TF</a:t>
            </a:r>
            <a:r>
              <a:rPr lang="en-US" altLang="en-US" baseline="-25000" dirty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F/S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= 1.6) and U (TF</a:t>
            </a:r>
            <a:r>
              <a:rPr lang="en-US" altLang="en-US" baseline="-25000" dirty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F/S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= 2.1). 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Fruits- leaves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: TF&gt; 1.0 was obtained for Na, Cl, and Cr.</a:t>
            </a:r>
            <a:endParaRPr lang="ru-RU" altLang="en-US" dirty="0">
              <a:solidFill>
                <a:srgbClr val="002060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69636" name="Прямоугольник 5">
            <a:extLst>
              <a:ext uri="{FF2B5EF4-FFF2-40B4-BE49-F238E27FC236}">
                <a16:creationId xmlns:a16="http://schemas.microsoft.com/office/drawing/2014/main" id="{0A88A177-E2CE-4C34-88CA-7CFBDB927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" y="65088"/>
            <a:ext cx="10406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</a:rPr>
              <a:t>A</a:t>
            </a:r>
            <a:r>
              <a:rPr lang="pl-PL" alt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</a:rPr>
              <a:t>pple</a:t>
            </a:r>
            <a:r>
              <a:rPr lang="en-US" alt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</a:rPr>
              <a:t>s</a:t>
            </a:r>
            <a:endParaRPr lang="ru-RU" altLang="en-US" sz="2000" b="1" dirty="0">
              <a:solidFill>
                <a:srgbClr val="002060"/>
              </a:solidFill>
              <a:latin typeface="Arial" panose="020B0604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69637" name="Прямоугольник 6">
            <a:extLst>
              <a:ext uri="{FF2B5EF4-FFF2-40B4-BE49-F238E27FC236}">
                <a16:creationId xmlns:a16="http://schemas.microsoft.com/office/drawing/2014/main" id="{F1068953-0325-4B65-B018-26B83040B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984" y="531019"/>
            <a:ext cx="457200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Transfer factors in system soil-leaf-apple</a:t>
            </a:r>
            <a:endParaRPr lang="ru-RU" altLang="en-US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3">
            <a:extLst>
              <a:ext uri="{FF2B5EF4-FFF2-40B4-BE49-F238E27FC236}">
                <a16:creationId xmlns:a16="http://schemas.microsoft.com/office/drawing/2014/main" id="{C45F92CF-7B06-4C96-A505-1520EF47F2F4}"/>
              </a:ext>
            </a:extLst>
          </p:cNvPr>
          <p:cNvGraphicFramePr>
            <a:graphicFrameLocks noGrp="1"/>
          </p:cNvGraphicFramePr>
          <p:nvPr/>
        </p:nvGraphicFramePr>
        <p:xfrm>
          <a:off x="598488" y="3795713"/>
          <a:ext cx="8064499" cy="28955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56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9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38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24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0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08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08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59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3657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080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080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880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Apple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Plum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Grape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14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Element</a:t>
                      </a:r>
                      <a:endParaRPr lang="ru-RU" sz="12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mg/kg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f.w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DIM, mg/day</a:t>
                      </a:r>
                      <a:endParaRPr lang="ru-RU" sz="12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HQ, mg/kg/day</a:t>
                      </a:r>
                      <a:endParaRPr lang="ru-RU" sz="12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mg/kg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f.w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DIM, mg/day</a:t>
                      </a:r>
                      <a:endParaRPr lang="ru-RU" sz="12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HQ, mg/kg/day</a:t>
                      </a:r>
                      <a:endParaRPr lang="ru-RU" sz="12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mg/kg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f.w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DIM, mg/day</a:t>
                      </a:r>
                      <a:endParaRPr lang="ru-RU" sz="12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HQ, mg/kg/day</a:t>
                      </a:r>
                      <a:endParaRPr lang="ru-RU" sz="12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ru-RU" sz="12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mg/day</a:t>
                      </a:r>
                      <a:endParaRPr lang="ru-RU" sz="12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3.9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0.48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0.004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0.07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0.75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8.8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10-60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Mn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0.5-5.0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6.7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Zn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9.9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7.5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6.4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</a:t>
                      </a:r>
                      <a:endParaRPr lang="ru-RU" sz="14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4" marR="68574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9754" name="Rectangle 1">
            <a:extLst>
              <a:ext uri="{FF2B5EF4-FFF2-40B4-BE49-F238E27FC236}">
                <a16:creationId xmlns:a16="http://schemas.microsoft.com/office/drawing/2014/main" id="{25BB16BE-025A-4E55-A586-58D56135F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313" y="3438525"/>
            <a:ext cx="75612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Estimated daily intake of metal (DIM) and potential health hazards (HQ) from fruit</a:t>
            </a:r>
            <a:endParaRPr lang="ru-RU" altLang="en-US" sz="1600" b="1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pic>
        <p:nvPicPr>
          <p:cNvPr id="2" name="Picture 2" descr="ÐÐ°ÑÑÐ¸Ð½ÐºÐ¸ Ð¿Ð¾ Ð·Ð°Ð¿ÑÐ¾ÑÑ Golden Delicious ÑÐ±Ð»Ð¾Ð½Ñ">
            <a:extLst>
              <a:ext uri="{FF2B5EF4-FFF2-40B4-BE49-F238E27FC236}">
                <a16:creationId xmlns:a16="http://schemas.microsoft.com/office/drawing/2014/main" id="{823E8717-B6F3-963D-7FE4-F37425486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46075"/>
            <a:ext cx="136815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309719BD-A77D-B4B8-4CA9-113E94319C57}"/>
              </a:ext>
            </a:extLst>
          </p:cNvPr>
          <p:cNvSpPr/>
          <p:nvPr/>
        </p:nvSpPr>
        <p:spPr>
          <a:xfrm>
            <a:off x="23813" y="55563"/>
            <a:ext cx="5843587" cy="434975"/>
          </a:xfrm>
          <a:prstGeom prst="wedgeRoundRectCallout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35000"/>
              <a:defRPr/>
            </a:pPr>
            <a:r>
              <a:rPr lang="en-US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 of quality and safety of foodstuffs</a:t>
            </a:r>
            <a:endParaRPr lang="ru-RU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5">
            <a:extLst>
              <a:ext uri="{FF2B5EF4-FFF2-40B4-BE49-F238E27FC236}">
                <a16:creationId xmlns:a16="http://schemas.microsoft.com/office/drawing/2014/main" id="{2719BF41-0A0E-487B-92BD-B2759B4B1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29000"/>
            <a:ext cx="3744416" cy="280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Rectangle 6">
            <a:extLst>
              <a:ext uri="{FF2B5EF4-FFF2-40B4-BE49-F238E27FC236}">
                <a16:creationId xmlns:a16="http://schemas.microsoft.com/office/drawing/2014/main" id="{0A8600FF-6124-4091-B18D-02B72C4C6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984" y="6309320"/>
            <a:ext cx="44640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PCA scores plot for medicinal plants</a:t>
            </a:r>
          </a:p>
        </p:txBody>
      </p:sp>
      <p:pic>
        <p:nvPicPr>
          <p:cNvPr id="72708" name="Picture 7">
            <a:extLst>
              <a:ext uri="{FF2B5EF4-FFF2-40B4-BE49-F238E27FC236}">
                <a16:creationId xmlns:a16="http://schemas.microsoft.com/office/drawing/2014/main" id="{6FA40298-ECA2-40A9-B51D-42E16543F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94" y="3394305"/>
            <a:ext cx="3901182" cy="291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Rectangle 8">
            <a:extLst>
              <a:ext uri="{FF2B5EF4-FFF2-40B4-BE49-F238E27FC236}">
                <a16:creationId xmlns:a16="http://schemas.microsoft.com/office/drawing/2014/main" id="{0E99D6C0-8383-4369-A5C9-F224419C3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4544" y="6330805"/>
            <a:ext cx="43799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Discriminant Analysis</a:t>
            </a:r>
          </a:p>
        </p:txBody>
      </p:sp>
      <p:pic>
        <p:nvPicPr>
          <p:cNvPr id="71684" name="Picture 3">
            <a:extLst>
              <a:ext uri="{FF2B5EF4-FFF2-40B4-BE49-F238E27FC236}">
                <a16:creationId xmlns:a16="http://schemas.microsoft.com/office/drawing/2014/main" id="{CE5322EC-D76C-4229-870C-5F20922F6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772" y="319119"/>
            <a:ext cx="4207071" cy="282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Box 3">
            <a:extLst>
              <a:ext uri="{FF2B5EF4-FFF2-40B4-BE49-F238E27FC236}">
                <a16:creationId xmlns:a16="http://schemas.microsoft.com/office/drawing/2014/main" id="{73509E9F-4B6C-466C-AB86-71C730959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7475" y="2972452"/>
            <a:ext cx="46085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TFs for K, Ca, Zn and Mo in medicinal plants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F4400AD7-6A5C-1CD5-BEDE-3A1B5AD51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56" y="764704"/>
            <a:ext cx="3637233" cy="202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peech Bubble: Rectangle with Corners Rounded 3">
            <a:extLst>
              <a:ext uri="{FF2B5EF4-FFF2-40B4-BE49-F238E27FC236}">
                <a16:creationId xmlns:a16="http://schemas.microsoft.com/office/drawing/2014/main" id="{FF8C8662-FA80-18BF-A2AE-42F04F706CA9}"/>
              </a:ext>
            </a:extLst>
          </p:cNvPr>
          <p:cNvSpPr/>
          <p:nvPr/>
        </p:nvSpPr>
        <p:spPr>
          <a:xfrm>
            <a:off x="107950" y="80963"/>
            <a:ext cx="2663850" cy="434975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eaLnBrk="1" hangingPunct="1">
              <a:lnSpc>
                <a:spcPct val="120000"/>
              </a:lnSpc>
              <a:spcBef>
                <a:spcPct val="0"/>
              </a:spcBef>
              <a:buClrTx/>
              <a:buSzPct val="135000"/>
              <a:buFont typeface="Wingdings 3" panose="05040102010807070707" pitchFamily="18" charset="2"/>
              <a:buNone/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Medicinal plants</a:t>
            </a:r>
            <a:endParaRPr lang="ru-RU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BE6287-62F1-8FDA-8743-61D535037917}"/>
              </a:ext>
            </a:extLst>
          </p:cNvPr>
          <p:cNvSpPr txBox="1"/>
          <p:nvPr/>
        </p:nvSpPr>
        <p:spPr>
          <a:xfrm>
            <a:off x="-213893" y="2829565"/>
            <a:ext cx="47345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 of samples collection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93DB0BB-E2EA-9FDB-D11A-7F7E82CCE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164" y="149842"/>
            <a:ext cx="1381845" cy="92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Origanum vulgare (Oregano) | North Carolina Extension Gardener Plant Toolbox">
            <a:extLst>
              <a:ext uri="{FF2B5EF4-FFF2-40B4-BE49-F238E27FC236}">
                <a16:creationId xmlns:a16="http://schemas.microsoft.com/office/drawing/2014/main" id="{538E2F19-40FB-3B47-3783-2A26F45B6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074" y="5355038"/>
            <a:ext cx="957402" cy="128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470E78AA-0FB7-AC2F-AB5D-7870A109D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558" y="3288366"/>
            <a:ext cx="738433" cy="98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AutoShape 10" descr="Картинки по запросу экспериментальные мыши">
            <a:extLst>
              <a:ext uri="{FF2B5EF4-FFF2-40B4-BE49-F238E27FC236}">
                <a16:creationId xmlns:a16="http://schemas.microsoft.com/office/drawing/2014/main" id="{5D8EE540-9411-4C62-87A4-9C9CF08A63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chemeClr val="bg1"/>
              </a:solidFill>
              <a:latin typeface="Arial" panose="020B0604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644D89A8-2E68-46B2-ABA7-12DDE86B4187}"/>
              </a:ext>
            </a:extLst>
          </p:cNvPr>
          <p:cNvSpPr/>
          <p:nvPr/>
        </p:nvSpPr>
        <p:spPr>
          <a:xfrm>
            <a:off x="92075" y="58738"/>
            <a:ext cx="2660650" cy="434975"/>
          </a:xfrm>
          <a:prstGeom prst="wedgeRoundRectCallou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35000"/>
              <a:defRPr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Nanotoxicology</a:t>
            </a:r>
            <a:endParaRPr lang="ru-RU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🌱 Купить Семена мяты перечной (Mentha piperita)">
            <a:extLst>
              <a:ext uri="{FF2B5EF4-FFF2-40B4-BE49-F238E27FC236}">
                <a16:creationId xmlns:a16="http://schemas.microsoft.com/office/drawing/2014/main" id="{6D166888-F8FD-A631-AB40-CB02E29EBE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24046" y="332656"/>
            <a:ext cx="339816" cy="3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🌱 Купить Семена мяты перечной (Mentha piperita)">
            <a:extLst>
              <a:ext uri="{FF2B5EF4-FFF2-40B4-BE49-F238E27FC236}">
                <a16:creationId xmlns:a16="http://schemas.microsoft.com/office/drawing/2014/main" id="{26A70F34-7171-C21C-2A5C-91E5D163CB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893954" y="511506"/>
            <a:ext cx="339816" cy="3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17">
            <a:extLst>
              <a:ext uri="{FF2B5EF4-FFF2-40B4-BE49-F238E27FC236}">
                <a16:creationId xmlns:a16="http://schemas.microsoft.com/office/drawing/2014/main" id="{A1C1F1A7-47C1-EBA0-49D9-32B19579A456}"/>
              </a:ext>
            </a:extLst>
          </p:cNvPr>
          <p:cNvGrpSpPr/>
          <p:nvPr/>
        </p:nvGrpSpPr>
        <p:grpSpPr>
          <a:xfrm>
            <a:off x="2549147" y="994279"/>
            <a:ext cx="6110867" cy="2905579"/>
            <a:chOff x="128692" y="42587"/>
            <a:chExt cx="5481181" cy="2475872"/>
          </a:xfrm>
        </p:grpSpPr>
        <p:pic>
          <p:nvPicPr>
            <p:cNvPr id="14" name="Рисунок 2">
              <a:extLst>
                <a:ext uri="{FF2B5EF4-FFF2-40B4-BE49-F238E27FC236}">
                  <a16:creationId xmlns:a16="http://schemas.microsoft.com/office/drawing/2014/main" id="{76008ACF-D949-C466-9209-573495413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5" y="85984"/>
              <a:ext cx="2334018" cy="1786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Рисунок 3">
              <a:extLst>
                <a:ext uri="{FF2B5EF4-FFF2-40B4-BE49-F238E27FC236}">
                  <a16:creationId xmlns:a16="http://schemas.microsoft.com/office/drawing/2014/main" id="{95534570-3F8E-C312-D51E-981E6CF80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862" y="294680"/>
              <a:ext cx="1214454" cy="826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92" descr="Картинки по запросу мозг">
              <a:extLst>
                <a:ext uri="{FF2B5EF4-FFF2-40B4-BE49-F238E27FC236}">
                  <a16:creationId xmlns:a16="http://schemas.microsoft.com/office/drawing/2014/main" id="{FB68C62F-C748-5005-6C60-82BC54DAA5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0847" y="42587"/>
              <a:ext cx="392827" cy="314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C8CFD721-17AA-EC5D-ED22-E35BDCD31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8692" y="1691914"/>
              <a:ext cx="1197402" cy="804095"/>
            </a:xfrm>
            <a:prstGeom prst="rect">
              <a:avLst/>
            </a:prstGeom>
          </p:spPr>
        </p:pic>
        <p:pic>
          <p:nvPicPr>
            <p:cNvPr id="18" name="Picture 5">
              <a:extLst>
                <a:ext uri="{FF2B5EF4-FFF2-40B4-BE49-F238E27FC236}">
                  <a16:creationId xmlns:a16="http://schemas.microsoft.com/office/drawing/2014/main" id="{5EA1F151-55A1-E49C-BF4A-521371991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03785" y="1714364"/>
              <a:ext cx="1224867" cy="804095"/>
            </a:xfrm>
            <a:prstGeom prst="rect">
              <a:avLst/>
            </a:prstGeom>
          </p:spPr>
        </p:pic>
        <p:pic>
          <p:nvPicPr>
            <p:cNvPr id="19" name="Picture 6" descr="HERB SPEARMINT GREEN MINT MENTHA SPICATA 4000 SEEDS 5060407962962 | eBay">
              <a:extLst>
                <a:ext uri="{FF2B5EF4-FFF2-40B4-BE49-F238E27FC236}">
                  <a16:creationId xmlns:a16="http://schemas.microsoft.com/office/drawing/2014/main" id="{C4F83466-B0AB-E07E-3D7D-8349BE8DFE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25" y="294680"/>
              <a:ext cx="1197402" cy="834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FAA05278-3A82-C349-4B35-D71ABEE14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10595" y="1082151"/>
              <a:ext cx="818329" cy="654663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C08E633-4571-2C51-09FE-F33958C25D7B}"/>
              </a:ext>
            </a:extLst>
          </p:cNvPr>
          <p:cNvSpPr txBox="1"/>
          <p:nvPr/>
        </p:nvSpPr>
        <p:spPr>
          <a:xfrm>
            <a:off x="4427984" y="3917139"/>
            <a:ext cx="1399225" cy="361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Microorganisms</a:t>
            </a:r>
            <a:endParaRPr lang="en-US" sz="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6B3FBD-4EED-5869-2747-A63F456CA48A}"/>
              </a:ext>
            </a:extLst>
          </p:cNvPr>
          <p:cNvSpPr txBox="1"/>
          <p:nvPr/>
        </p:nvSpPr>
        <p:spPr>
          <a:xfrm>
            <a:off x="2712109" y="2235618"/>
            <a:ext cx="1423054" cy="361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Medicinal plants</a:t>
            </a:r>
            <a:endParaRPr lang="en-US" sz="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CD5C0C-0C9A-83C3-ACB9-F0369D552B14}"/>
              </a:ext>
            </a:extLst>
          </p:cNvPr>
          <p:cNvSpPr txBox="1"/>
          <p:nvPr/>
        </p:nvSpPr>
        <p:spPr>
          <a:xfrm>
            <a:off x="4538214" y="2235618"/>
            <a:ext cx="855930" cy="361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Animals</a:t>
            </a:r>
            <a:endParaRPr lang="en-US" sz="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839909-2728-AD3E-A04B-C0E9739F7058}"/>
              </a:ext>
            </a:extLst>
          </p:cNvPr>
          <p:cNvSpPr txBox="1"/>
          <p:nvPr/>
        </p:nvSpPr>
        <p:spPr>
          <a:xfrm>
            <a:off x="2882584" y="3832481"/>
            <a:ext cx="789210" cy="361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ereals</a:t>
            </a:r>
            <a:endParaRPr lang="en-US" sz="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D3CF97-12D0-5C8C-304F-F62ABF46F13A}"/>
              </a:ext>
            </a:extLst>
          </p:cNvPr>
          <p:cNvSpPr txBox="1"/>
          <p:nvPr/>
        </p:nvSpPr>
        <p:spPr>
          <a:xfrm>
            <a:off x="6144185" y="3103457"/>
            <a:ext cx="2676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Accumulation of silver nanoparticles in mice and their offspring brain</a:t>
            </a:r>
            <a:endPara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rrow: Right 11">
            <a:extLst>
              <a:ext uri="{FF2B5EF4-FFF2-40B4-BE49-F238E27FC236}">
                <a16:creationId xmlns:a16="http://schemas.microsoft.com/office/drawing/2014/main" id="{3034F0C5-482F-BF60-D519-2421957C0623}"/>
              </a:ext>
            </a:extLst>
          </p:cNvPr>
          <p:cNvSpPr/>
          <p:nvPr/>
        </p:nvSpPr>
        <p:spPr>
          <a:xfrm>
            <a:off x="5705973" y="1933097"/>
            <a:ext cx="450014" cy="53653"/>
          </a:xfrm>
          <a:prstGeom prst="rightArrow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EECCB46-520F-3D6E-43CD-D6A3133F9A72}"/>
              </a:ext>
            </a:extLst>
          </p:cNvPr>
          <p:cNvGrpSpPr/>
          <p:nvPr/>
        </p:nvGrpSpPr>
        <p:grpSpPr>
          <a:xfrm>
            <a:off x="117844" y="857600"/>
            <a:ext cx="2609112" cy="1820948"/>
            <a:chOff x="1588846" y="571225"/>
            <a:chExt cx="5907284" cy="4922765"/>
          </a:xfrm>
        </p:grpSpPr>
        <p:sp>
          <p:nvSpPr>
            <p:cNvPr id="25" name="Rectangle 2">
              <a:extLst>
                <a:ext uri="{FF2B5EF4-FFF2-40B4-BE49-F238E27FC236}">
                  <a16:creationId xmlns:a16="http://schemas.microsoft.com/office/drawing/2014/main" id="{5289FF74-C126-1799-6323-F602FA4CC2BD}"/>
                </a:ext>
              </a:extLst>
            </p:cNvPr>
            <p:cNvSpPr/>
            <p:nvPr/>
          </p:nvSpPr>
          <p:spPr>
            <a:xfrm>
              <a:off x="5103658" y="678607"/>
              <a:ext cx="2392472" cy="83204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o-RO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1-100 mg/L</a:t>
              </a:r>
              <a:endPara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217D41FA-5688-D50F-0B72-E55C21F7F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5909" y="678607"/>
              <a:ext cx="2760522" cy="2760522"/>
            </a:xfrm>
            <a:prstGeom prst="rect">
              <a:avLst/>
            </a:prstGeom>
          </p:spPr>
        </p:pic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C5F3E8BF-FAE2-4B35-3E99-7F924A73A999}"/>
                </a:ext>
              </a:extLst>
            </p:cNvPr>
            <p:cNvGrpSpPr/>
            <p:nvPr/>
          </p:nvGrpSpPr>
          <p:grpSpPr>
            <a:xfrm>
              <a:off x="1588846" y="571225"/>
              <a:ext cx="5254470" cy="4922765"/>
              <a:chOff x="10891032" y="10278625"/>
              <a:chExt cx="10663847" cy="10057753"/>
            </a:xfrm>
          </p:grpSpPr>
          <p:grpSp>
            <p:nvGrpSpPr>
              <p:cNvPr id="35" name="Группа 34">
                <a:extLst>
                  <a:ext uri="{FF2B5EF4-FFF2-40B4-BE49-F238E27FC236}">
                    <a16:creationId xmlns:a16="http://schemas.microsoft.com/office/drawing/2014/main" id="{343D2F06-3AE3-68A3-87D3-195BF7B73349}"/>
                  </a:ext>
                </a:extLst>
              </p:cNvPr>
              <p:cNvGrpSpPr/>
              <p:nvPr/>
            </p:nvGrpSpPr>
            <p:grpSpPr>
              <a:xfrm>
                <a:off x="10891032" y="15860469"/>
                <a:ext cx="7548962" cy="4475909"/>
                <a:chOff x="10891032" y="15860469"/>
                <a:chExt cx="7548962" cy="4475909"/>
              </a:xfrm>
            </p:grpSpPr>
            <p:pic>
              <p:nvPicPr>
                <p:cNvPr id="42" name="Рисунок 41">
                  <a:extLst>
                    <a:ext uri="{FF2B5EF4-FFF2-40B4-BE49-F238E27FC236}">
                      <a16:creationId xmlns:a16="http://schemas.microsoft.com/office/drawing/2014/main" id="{4BE39485-B84A-15E0-AD06-25474DF912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10000" r="90000">
                              <a14:foregroundMark x1="36042" y1="69167" x2="64167" y2="80000"/>
                              <a14:foregroundMark x1="35625" y1="47500" x2="48125" y2="43889"/>
                              <a14:foregroundMark x1="56875" y1="50000" x2="65833" y2="47222"/>
                              <a14:backgroundMark x1="37292" y1="40556" x2="37292" y2="40556"/>
                              <a14:backgroundMark x1="29792" y1="47222" x2="29792" y2="47222"/>
                              <a14:backgroundMark x1="45208" y1="54167" x2="45208" y2="54167"/>
                              <a14:backgroundMark x1="45625" y1="50000" x2="45625" y2="50000"/>
                              <a14:backgroundMark x1="51458" y1="53056" x2="53750" y2="51944"/>
                              <a14:backgroundMark x1="21875" y1="56111" x2="42083" y2="54444"/>
                              <a14:backgroundMark x1="36042" y1="25278" x2="51250" y2="17222"/>
                              <a14:backgroundMark x1="51250" y1="17222" x2="51875" y2="16389"/>
                              <a14:backgroundMark x1="45625" y1="29444" x2="67083" y2="21389"/>
                              <a14:backgroundMark x1="66250" y1="17778" x2="63125" y2="18611"/>
                              <a14:backgroundMark x1="32708" y1="26389" x2="35208" y2="24444"/>
                              <a14:backgroundMark x1="29583" y1="43056" x2="36458" y2="40278"/>
                              <a14:backgroundMark x1="47290" y1="45876" x2="60833" y2="41667"/>
                              <a14:backgroundMark x1="33125" y1="50278" x2="34658" y2="49802"/>
                              <a14:backgroundMark x1="57917" y1="54722" x2="59375" y2="54722"/>
                              <a14:backgroundMark x1="54792" y1="51944" x2="56302" y2="51375"/>
                              <a14:backgroundMark x1="41667" y1="51111" x2="48958" y2="50278"/>
                              <a14:backgroundMark x1="11250" y1="45556" x2="12083" y2="50556"/>
                              <a14:backgroundMark x1="26042" y1="62500" x2="42917" y2="61389"/>
                              <a14:backgroundMark x1="49375" y1="61667" x2="53958" y2="61111"/>
                              <a14:backgroundMark x1="63750" y1="67222" x2="60208" y2="6694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160201" y="16786008"/>
                  <a:ext cx="2279793" cy="1618131"/>
                </a:xfrm>
                <a:prstGeom prst="rect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43" name="Рисунок 42">
                  <a:extLst>
                    <a:ext uri="{FF2B5EF4-FFF2-40B4-BE49-F238E27FC236}">
                      <a16:creationId xmlns:a16="http://schemas.microsoft.com/office/drawing/2014/main" id="{576AAC61-3AF3-D735-D54C-2E29BD208C7C}"/>
                    </a:ext>
                  </a:extLst>
                </p:cNvPr>
                <p:cNvPicPr preferRelativeResize="0"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91032" y="18602660"/>
                  <a:ext cx="2981293" cy="1733718"/>
                </a:xfrm>
                <a:prstGeom prst="rect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44" name="Прямая со стрелкой 43">
                  <a:extLst>
                    <a:ext uri="{FF2B5EF4-FFF2-40B4-BE49-F238E27FC236}">
                      <a16:creationId xmlns:a16="http://schemas.microsoft.com/office/drawing/2014/main" id="{A08A5CC9-0934-8176-850B-FD15118DC6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566831" y="15895459"/>
                  <a:ext cx="639023" cy="83005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Прямая со стрелкой 44">
                  <a:extLst>
                    <a:ext uri="{FF2B5EF4-FFF2-40B4-BE49-F238E27FC236}">
                      <a16:creationId xmlns:a16="http://schemas.microsoft.com/office/drawing/2014/main" id="{AF5D9BA7-769D-B966-4629-3278BA96B2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683427" y="15920107"/>
                  <a:ext cx="583908" cy="209246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Прямая со стрелкой 45">
                  <a:extLst>
                    <a:ext uri="{FF2B5EF4-FFF2-40B4-BE49-F238E27FC236}">
                      <a16:creationId xmlns:a16="http://schemas.microsoft.com/office/drawing/2014/main" id="{BFE73DD0-04AD-4E88-19AE-DDFF46532C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3414172" y="15889089"/>
                  <a:ext cx="891411" cy="301347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Прямая со стрелкой 46">
                  <a:extLst>
                    <a:ext uri="{FF2B5EF4-FFF2-40B4-BE49-F238E27FC236}">
                      <a16:creationId xmlns:a16="http://schemas.microsoft.com/office/drawing/2014/main" id="{1BBB4F83-71DA-9F32-8559-779A988D94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3414173" y="15860469"/>
                  <a:ext cx="575375" cy="86066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8" name="Рисунок 47">
                  <a:extLst>
                    <a:ext uri="{FF2B5EF4-FFF2-40B4-BE49-F238E27FC236}">
                      <a16:creationId xmlns:a16="http://schemas.microsoft.com/office/drawing/2014/main" id="{E7D54F60-BEE8-434C-91A4-F4624F508A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10000" r="90000">
                              <a14:foregroundMark x1="36042" y1="69167" x2="64167" y2="80000"/>
                              <a14:foregroundMark x1="35625" y1="47500" x2="48125" y2="43889"/>
                              <a14:foregroundMark x1="56875" y1="50000" x2="65833" y2="47222"/>
                              <a14:backgroundMark x1="37292" y1="40556" x2="37292" y2="40556"/>
                              <a14:backgroundMark x1="29792" y1="47222" x2="29792" y2="47222"/>
                              <a14:backgroundMark x1="45208" y1="54167" x2="45208" y2="54167"/>
                              <a14:backgroundMark x1="45625" y1="50000" x2="45625" y2="50000"/>
                              <a14:backgroundMark x1="51458" y1="53056" x2="53750" y2="51944"/>
                              <a14:backgroundMark x1="21875" y1="56111" x2="42083" y2="54444"/>
                              <a14:backgroundMark x1="36042" y1="25278" x2="51250" y2="17222"/>
                              <a14:backgroundMark x1="51250" y1="17222" x2="51875" y2="16389"/>
                              <a14:backgroundMark x1="45625" y1="29444" x2="67083" y2="21389"/>
                              <a14:backgroundMark x1="66250" y1="17778" x2="63125" y2="18611"/>
                              <a14:backgroundMark x1="32708" y1="26389" x2="35208" y2="24444"/>
                              <a14:backgroundMark x1="29583" y1="43056" x2="36458" y2="40278"/>
                              <a14:backgroundMark x1="47290" y1="45876" x2="60833" y2="41667"/>
                              <a14:backgroundMark x1="33125" y1="50278" x2="34658" y2="49802"/>
                              <a14:backgroundMark x1="57917" y1="54722" x2="59375" y2="54722"/>
                              <a14:backgroundMark x1="54792" y1="51944" x2="56302" y2="51375"/>
                              <a14:backgroundMark x1="41667" y1="51111" x2="48958" y2="50278"/>
                              <a14:backgroundMark x1="11250" y1="45556" x2="12083" y2="50556"/>
                              <a14:backgroundMark x1="26042" y1="62500" x2="42917" y2="61389"/>
                              <a14:backgroundMark x1="49375" y1="61667" x2="53958" y2="61111"/>
                              <a14:backgroundMark x1="63750" y1="67222" x2="60208" y2="6694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136894" y="16804285"/>
                  <a:ext cx="2279793" cy="1618130"/>
                </a:xfrm>
                <a:prstGeom prst="rect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49" name="Прямая со стрелкой 48">
                  <a:extLst>
                    <a:ext uri="{FF2B5EF4-FFF2-40B4-BE49-F238E27FC236}">
                      <a16:creationId xmlns:a16="http://schemas.microsoft.com/office/drawing/2014/main" id="{8A7AC0B8-FB2E-4E93-A0DF-9CEDF603F5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543524" y="15913738"/>
                  <a:ext cx="639022" cy="83004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Прямая со стрелкой 49">
                  <a:extLst>
                    <a:ext uri="{FF2B5EF4-FFF2-40B4-BE49-F238E27FC236}">
                      <a16:creationId xmlns:a16="http://schemas.microsoft.com/office/drawing/2014/main" id="{A6941894-BE2C-4801-8C5C-62F4C0731E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660120" y="15938384"/>
                  <a:ext cx="583908" cy="209246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Прямая со стрелкой 50">
                  <a:extLst>
                    <a:ext uri="{FF2B5EF4-FFF2-40B4-BE49-F238E27FC236}">
                      <a16:creationId xmlns:a16="http://schemas.microsoft.com/office/drawing/2014/main" id="{32CE50D2-E18C-4FF8-9E2C-A2F0C297F9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3390864" y="15907366"/>
                  <a:ext cx="891410" cy="301347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Прямая со стрелкой 51">
                  <a:extLst>
                    <a:ext uri="{FF2B5EF4-FFF2-40B4-BE49-F238E27FC236}">
                      <a16:creationId xmlns:a16="http://schemas.microsoft.com/office/drawing/2014/main" id="{875D830D-E1DD-49A8-82FC-83D32B612E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3390867" y="15878747"/>
                  <a:ext cx="575376" cy="86066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Группа 37">
                <a:extLst>
                  <a:ext uri="{FF2B5EF4-FFF2-40B4-BE49-F238E27FC236}">
                    <a16:creationId xmlns:a16="http://schemas.microsoft.com/office/drawing/2014/main" id="{DBBB88A2-6A2F-FF76-5A3E-0D45E2877AD3}"/>
                  </a:ext>
                </a:extLst>
              </p:cNvPr>
              <p:cNvGrpSpPr/>
              <p:nvPr/>
            </p:nvGrpSpPr>
            <p:grpSpPr>
              <a:xfrm>
                <a:off x="14726046" y="10278625"/>
                <a:ext cx="6828833" cy="3935241"/>
                <a:chOff x="14726046" y="10278625"/>
                <a:chExt cx="6828833" cy="3935241"/>
              </a:xfrm>
            </p:grpSpPr>
            <p:pic>
              <p:nvPicPr>
                <p:cNvPr id="39" name="Рисунок 38">
                  <a:extLst>
                    <a:ext uri="{FF2B5EF4-FFF2-40B4-BE49-F238E27FC236}">
                      <a16:creationId xmlns:a16="http://schemas.microsoft.com/office/drawing/2014/main" id="{DDF50FDF-28DE-932D-CA32-8BB774DBAA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6667" b="93000" l="10000" r="90000">
                              <a14:foregroundMark x1="70667" y1="6667" x2="69167" y2="11333"/>
                              <a14:foregroundMark x1="34333" y1="82000" x2="32000" y2="87333"/>
                              <a14:foregroundMark x1="31000" y1="86167" x2="30000" y2="88833"/>
                              <a14:backgroundMark x1="27000" y1="91667" x2="29667" y2="92167"/>
                              <a14:backgroundMark x1="28500" y1="93167" x2="27000" y2="91667"/>
                              <a14:backgroundMark x1="29000" y1="93500" x2="29000" y2="93500"/>
                              <a14:backgroundMark x1="29833" y1="93000" x2="29833" y2="93000"/>
                              <a14:backgroundMark x1="29333" y1="92500" x2="29333" y2="92500"/>
                              <a14:backgroundMark x1="29000" y1="93167" x2="29667" y2="9333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418359">
                  <a:off x="14749353" y="10278625"/>
                  <a:ext cx="3771783" cy="3916963"/>
                </a:xfrm>
                <a:prstGeom prst="rect">
                  <a:avLst/>
                </a:prstGeom>
              </p:spPr>
            </p:pic>
            <p:sp>
              <p:nvSpPr>
                <p:cNvPr id="40" name="TextBox 26">
                  <a:extLst>
                    <a:ext uri="{FF2B5EF4-FFF2-40B4-BE49-F238E27FC236}">
                      <a16:creationId xmlns:a16="http://schemas.microsoft.com/office/drawing/2014/main" id="{7EBBA10B-68C9-9DE5-7E60-4C485D63EB76}"/>
                    </a:ext>
                  </a:extLst>
                </p:cNvPr>
                <p:cNvSpPr txBox="1"/>
                <p:nvPr/>
              </p:nvSpPr>
              <p:spPr>
                <a:xfrm>
                  <a:off x="18416690" y="11669198"/>
                  <a:ext cx="3138189" cy="152996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AuNPs</a:t>
                  </a:r>
                  <a:endParaRPr lang="ru-RU" sz="1200" dirty="0"/>
                </a:p>
              </p:txBody>
            </p:sp>
            <p:pic>
              <p:nvPicPr>
                <p:cNvPr id="41" name="Рисунок 40">
                  <a:extLst>
                    <a:ext uri="{FF2B5EF4-FFF2-40B4-BE49-F238E27FC236}">
                      <a16:creationId xmlns:a16="http://schemas.microsoft.com/office/drawing/2014/main" id="{C3AEF216-1ADB-4FEE-9152-1903E5C8F9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6667" b="93000" l="10000" r="90000">
                              <a14:foregroundMark x1="70667" y1="6667" x2="69167" y2="11333"/>
                              <a14:foregroundMark x1="34333" y1="82000" x2="32000" y2="87333"/>
                              <a14:foregroundMark x1="31000" y1="86167" x2="30000" y2="88833"/>
                              <a14:backgroundMark x1="27000" y1="91667" x2="29667" y2="92167"/>
                              <a14:backgroundMark x1="28500" y1="93167" x2="27000" y2="91667"/>
                              <a14:backgroundMark x1="29000" y1="93500" x2="29000" y2="93500"/>
                              <a14:backgroundMark x1="29833" y1="93000" x2="29833" y2="93000"/>
                              <a14:backgroundMark x1="29333" y1="92500" x2="29333" y2="92500"/>
                              <a14:backgroundMark x1="29000" y1="93167" x2="29667" y2="9333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418359">
                  <a:off x="14726046" y="10296903"/>
                  <a:ext cx="3771784" cy="3916963"/>
                </a:xfrm>
                <a:prstGeom prst="rect">
                  <a:avLst/>
                </a:prstGeom>
              </p:spPr>
            </p:pic>
          </p:grpSp>
        </p:grp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D2DF2BFE-74BB-85B9-46B4-8B2A6EDA9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0030" y="3623779"/>
              <a:ext cx="916352" cy="916352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9330B50-FC31-5DE0-C324-4E3307A82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447292" y="4532003"/>
              <a:ext cx="874730" cy="406268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5EDCF1DA-9312-4BDE-8B52-451112CD1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546" y="3632725"/>
              <a:ext cx="916352" cy="916352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F02425F0-10A4-4B7F-A651-971E5450C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435807" y="4540949"/>
              <a:ext cx="874731" cy="406267"/>
            </a:xfrm>
            <a:prstGeom prst="rect">
              <a:avLst/>
            </a:prstGeom>
          </p:spPr>
        </p:pic>
      </p:grpSp>
      <p:sp>
        <p:nvSpPr>
          <p:cNvPr id="53" name="Стрелка: вправо 52">
            <a:extLst>
              <a:ext uri="{FF2B5EF4-FFF2-40B4-BE49-F238E27FC236}">
                <a16:creationId xmlns:a16="http://schemas.microsoft.com/office/drawing/2014/main" id="{07E87284-C86E-863F-8B33-032E6253F70F}"/>
              </a:ext>
            </a:extLst>
          </p:cNvPr>
          <p:cNvSpPr/>
          <p:nvPr/>
        </p:nvSpPr>
        <p:spPr>
          <a:xfrm rot="10800000">
            <a:off x="1859755" y="1716628"/>
            <a:ext cx="557479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трелка: вниз 53">
            <a:extLst>
              <a:ext uri="{FF2B5EF4-FFF2-40B4-BE49-F238E27FC236}">
                <a16:creationId xmlns:a16="http://schemas.microsoft.com/office/drawing/2014/main" id="{8EA94FED-EF99-AA27-71C5-BA2960DBB1EA}"/>
              </a:ext>
            </a:extLst>
          </p:cNvPr>
          <p:cNvSpPr/>
          <p:nvPr/>
        </p:nvSpPr>
        <p:spPr>
          <a:xfrm>
            <a:off x="912450" y="2678548"/>
            <a:ext cx="45719" cy="12545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Picture 14" descr="A graph of a bar chart&#10;&#10;Description automatically generated with medium confidence">
            <a:extLst>
              <a:ext uri="{FF2B5EF4-FFF2-40B4-BE49-F238E27FC236}">
                <a16:creationId xmlns:a16="http://schemas.microsoft.com/office/drawing/2014/main" id="{B150C2E5-6C09-4BDF-55BD-2D7BD8F793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" t="3584" r="6307" b="9194"/>
          <a:stretch/>
        </p:blipFill>
        <p:spPr bwMode="auto">
          <a:xfrm>
            <a:off x="-29818" y="4031198"/>
            <a:ext cx="3779146" cy="18608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F3566526-9BB4-D1C1-C1DF-6E5E8D57C4DC}"/>
              </a:ext>
            </a:extLst>
          </p:cNvPr>
          <p:cNvSpPr txBox="1"/>
          <p:nvPr/>
        </p:nvSpPr>
        <p:spPr>
          <a:xfrm>
            <a:off x="68449" y="5903788"/>
            <a:ext cx="361582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content of gold in soil samples under root irrigation condition (a) and foliar spraying with AuNPs (b)</a:t>
            </a:r>
            <a:endParaRPr lang="ru-RU" sz="1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06090A87-1F9B-1EBB-F3DF-1C5A99F86716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015499" y="4383460"/>
            <a:ext cx="2611946" cy="196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Стрелка: вниз 58">
            <a:extLst>
              <a:ext uri="{FF2B5EF4-FFF2-40B4-BE49-F238E27FC236}">
                <a16:creationId xmlns:a16="http://schemas.microsoft.com/office/drawing/2014/main" id="{914B1560-5475-8D9A-1EF1-08911FCDDE71}"/>
              </a:ext>
            </a:extLst>
          </p:cNvPr>
          <p:cNvSpPr/>
          <p:nvPr/>
        </p:nvSpPr>
        <p:spPr>
          <a:xfrm rot="19061776">
            <a:off x="5627300" y="3879940"/>
            <a:ext cx="141731" cy="51286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0E092F9-9B33-E0C0-E0C5-C990A9B90623}"/>
              </a:ext>
            </a:extLst>
          </p:cNvPr>
          <p:cNvSpPr txBox="1"/>
          <p:nvPr/>
        </p:nvSpPr>
        <p:spPr>
          <a:xfrm>
            <a:off x="4644008" y="6344782"/>
            <a:ext cx="42484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Spirulina platensis</a:t>
            </a:r>
            <a:r>
              <a:rPr lang="en-US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exposed to 0.05 µM </a:t>
            </a:r>
            <a:r>
              <a:rPr lang="en-US" sz="1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AgNPs</a:t>
            </a:r>
            <a:r>
              <a:rPr lang="en-US" sz="1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:a16="http://schemas.microsoft.com/office/drawing/2014/main" id="{AC52F2C7-A99E-4A1F-AF58-C6DFA9D5B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" t="-53" r="-40" b="-53"/>
          <a:stretch>
            <a:fillRect/>
          </a:stretch>
        </p:blipFill>
        <p:spPr bwMode="auto">
          <a:xfrm>
            <a:off x="3563888" y="146549"/>
            <a:ext cx="4896544" cy="363869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Прямоугольник 4">
            <a:extLst>
              <a:ext uri="{FF2B5EF4-FFF2-40B4-BE49-F238E27FC236}">
                <a16:creationId xmlns:a16="http://schemas.microsoft.com/office/drawing/2014/main" id="{1F6128FA-8D17-420F-8B25-0B8E85130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3" y="801688"/>
            <a:ext cx="1627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1pPr>
            <a:lvl2pPr marL="742950" indent="-285750"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2pPr>
            <a:lvl3pPr marL="1143000" indent="-228600"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3pPr>
            <a:lvl4pPr marL="1600200" indent="-228600"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4pPr>
            <a:lvl5pPr marL="2057400" indent="-228600"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9pPr>
          </a:lstStyle>
          <a:p>
            <a:r>
              <a:rPr lang="en-US" altLang="en-US" sz="1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 St. Nicholas</a:t>
            </a:r>
            <a:endParaRPr lang="en-US" altLang="en-US" sz="1800">
              <a:cs typeface="Times New Roman" panose="02020603050405020304" pitchFamily="18" charset="0"/>
            </a:endParaRPr>
          </a:p>
        </p:txBody>
      </p:sp>
      <p:sp>
        <p:nvSpPr>
          <p:cNvPr id="65540" name="Прямоугольник 5">
            <a:extLst>
              <a:ext uri="{FF2B5EF4-FFF2-40B4-BE49-F238E27FC236}">
                <a16:creationId xmlns:a16="http://schemas.microsoft.com/office/drawing/2014/main" id="{75F97988-8475-4B93-95D6-178A33462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1346200"/>
            <a:ext cx="2262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1pPr>
            <a:lvl2pPr marL="742950" indent="-285750"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2pPr>
            <a:lvl3pPr marL="1143000" indent="-228600"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3pPr>
            <a:lvl4pPr marL="1600200" indent="-228600"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4pPr>
            <a:lvl5pPr marL="2057400" indent="-228600"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9pPr>
          </a:lstStyle>
          <a:p>
            <a:r>
              <a:rPr lang="en-US" altLang="en-US" sz="1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(b) St. Basil the Great</a:t>
            </a:r>
          </a:p>
        </p:txBody>
      </p:sp>
      <p:sp>
        <p:nvSpPr>
          <p:cNvPr id="65541" name="Прямоугольник 7">
            <a:extLst>
              <a:ext uri="{FF2B5EF4-FFF2-40B4-BE49-F238E27FC236}">
                <a16:creationId xmlns:a16="http://schemas.microsoft.com/office/drawing/2014/main" id="{8E315786-97B2-4BEF-9FDC-815859172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3" y="2379663"/>
            <a:ext cx="1966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1pPr>
            <a:lvl2pPr marL="742950" indent="-285750"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2pPr>
            <a:lvl3pPr marL="1143000" indent="-228600"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3pPr>
            <a:lvl4pPr marL="1600200" indent="-228600"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4pPr>
            <a:lvl5pPr marL="2057400" indent="-228600"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9pPr>
          </a:lstStyle>
          <a:p>
            <a:r>
              <a:rPr lang="en-US" altLang="en-US" sz="1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(d) Mater Dolorosa</a:t>
            </a:r>
          </a:p>
        </p:txBody>
      </p:sp>
      <p:sp>
        <p:nvSpPr>
          <p:cNvPr id="65542" name="Прямоугольник 8">
            <a:extLst>
              <a:ext uri="{FF2B5EF4-FFF2-40B4-BE49-F238E27FC236}">
                <a16:creationId xmlns:a16="http://schemas.microsoft.com/office/drawing/2014/main" id="{2D6A448B-B4CE-4BE1-A7A0-D59190F37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" y="2986088"/>
            <a:ext cx="2092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1pPr>
            <a:lvl2pPr marL="742950" indent="-285750"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2pPr>
            <a:lvl3pPr marL="1143000" indent="-228600"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3pPr>
            <a:lvl4pPr marL="1600200" indent="-228600"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4pPr>
            <a:lvl5pPr marL="2057400" indent="-228600"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9pPr>
          </a:lstStyle>
          <a:p>
            <a:r>
              <a:rPr lang="en-US" altLang="en-US" sz="1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(e) Christ entering</a:t>
            </a:r>
          </a:p>
          <a:p>
            <a:r>
              <a:rPr lang="en-US" altLang="en-US" sz="1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Jerusalem</a:t>
            </a:r>
          </a:p>
        </p:txBody>
      </p:sp>
      <p:sp>
        <p:nvSpPr>
          <p:cNvPr id="65543" name="Прямоугольник 9">
            <a:extLst>
              <a:ext uri="{FF2B5EF4-FFF2-40B4-BE49-F238E27FC236}">
                <a16:creationId xmlns:a16="http://schemas.microsoft.com/office/drawing/2014/main" id="{75E2E2C4-D18B-4C15-BBE6-5E7C0E7B0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1892300"/>
            <a:ext cx="1954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1pPr>
            <a:lvl2pPr marL="742950" indent="-285750"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2pPr>
            <a:lvl3pPr marL="1143000" indent="-228600"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3pPr>
            <a:lvl4pPr marL="1600200" indent="-228600"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4pPr>
            <a:lvl5pPr marL="2057400" indent="-228600"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9pPr>
          </a:lstStyle>
          <a:p>
            <a:r>
              <a:rPr lang="en-US" altLang="en-US" sz="1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(c) St. John Baptist</a:t>
            </a:r>
          </a:p>
        </p:txBody>
      </p:sp>
      <p:sp>
        <p:nvSpPr>
          <p:cNvPr id="2" name="Speech Bubble: Rectangle with Corners Rounded 20">
            <a:extLst>
              <a:ext uri="{FF2B5EF4-FFF2-40B4-BE49-F238E27FC236}">
                <a16:creationId xmlns:a16="http://schemas.microsoft.com/office/drawing/2014/main" id="{760A4D3C-0959-40EE-48A7-522A80F00551}"/>
              </a:ext>
            </a:extLst>
          </p:cNvPr>
          <p:cNvSpPr/>
          <p:nvPr/>
        </p:nvSpPr>
        <p:spPr>
          <a:xfrm>
            <a:off x="176213" y="116632"/>
            <a:ext cx="2660650" cy="434975"/>
          </a:xfrm>
          <a:prstGeom prst="wedgeRoundRectCallout">
            <a:avLst/>
          </a:prstGeom>
          <a:solidFill>
            <a:srgbClr val="EAD9AE"/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o-RO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Cultural heritage 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BF68B4C-95AE-D4D7-41B4-D28BC7C031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559912"/>
              </p:ext>
            </p:extLst>
          </p:nvPr>
        </p:nvGraphicFramePr>
        <p:xfrm>
          <a:off x="395537" y="4597931"/>
          <a:ext cx="8280921" cy="21152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3219">
                  <a:extLst>
                    <a:ext uri="{9D8B030D-6E8A-4147-A177-3AD203B41FA5}">
                      <a16:colId xmlns:a16="http://schemas.microsoft.com/office/drawing/2014/main" val="2162342738"/>
                    </a:ext>
                  </a:extLst>
                </a:gridCol>
                <a:gridCol w="609800">
                  <a:extLst>
                    <a:ext uri="{9D8B030D-6E8A-4147-A177-3AD203B41FA5}">
                      <a16:colId xmlns:a16="http://schemas.microsoft.com/office/drawing/2014/main" val="522787610"/>
                    </a:ext>
                  </a:extLst>
                </a:gridCol>
                <a:gridCol w="609800">
                  <a:extLst>
                    <a:ext uri="{9D8B030D-6E8A-4147-A177-3AD203B41FA5}">
                      <a16:colId xmlns:a16="http://schemas.microsoft.com/office/drawing/2014/main" val="3367932534"/>
                    </a:ext>
                  </a:extLst>
                </a:gridCol>
                <a:gridCol w="545731">
                  <a:extLst>
                    <a:ext uri="{9D8B030D-6E8A-4147-A177-3AD203B41FA5}">
                      <a16:colId xmlns:a16="http://schemas.microsoft.com/office/drawing/2014/main" val="2394310918"/>
                    </a:ext>
                  </a:extLst>
                </a:gridCol>
                <a:gridCol w="545731">
                  <a:extLst>
                    <a:ext uri="{9D8B030D-6E8A-4147-A177-3AD203B41FA5}">
                      <a16:colId xmlns:a16="http://schemas.microsoft.com/office/drawing/2014/main" val="2865648921"/>
                    </a:ext>
                  </a:extLst>
                </a:gridCol>
                <a:gridCol w="545731">
                  <a:extLst>
                    <a:ext uri="{9D8B030D-6E8A-4147-A177-3AD203B41FA5}">
                      <a16:colId xmlns:a16="http://schemas.microsoft.com/office/drawing/2014/main" val="2437774199"/>
                    </a:ext>
                  </a:extLst>
                </a:gridCol>
                <a:gridCol w="534423">
                  <a:extLst>
                    <a:ext uri="{9D8B030D-6E8A-4147-A177-3AD203B41FA5}">
                      <a16:colId xmlns:a16="http://schemas.microsoft.com/office/drawing/2014/main" val="1581034980"/>
                    </a:ext>
                  </a:extLst>
                </a:gridCol>
                <a:gridCol w="506533">
                  <a:extLst>
                    <a:ext uri="{9D8B030D-6E8A-4147-A177-3AD203B41FA5}">
                      <a16:colId xmlns:a16="http://schemas.microsoft.com/office/drawing/2014/main" val="2331486187"/>
                    </a:ext>
                  </a:extLst>
                </a:gridCol>
                <a:gridCol w="524624">
                  <a:extLst>
                    <a:ext uri="{9D8B030D-6E8A-4147-A177-3AD203B41FA5}">
                      <a16:colId xmlns:a16="http://schemas.microsoft.com/office/drawing/2014/main" val="3493709655"/>
                    </a:ext>
                  </a:extLst>
                </a:gridCol>
                <a:gridCol w="524624">
                  <a:extLst>
                    <a:ext uri="{9D8B030D-6E8A-4147-A177-3AD203B41FA5}">
                      <a16:colId xmlns:a16="http://schemas.microsoft.com/office/drawing/2014/main" val="2184643466"/>
                    </a:ext>
                  </a:extLst>
                </a:gridCol>
                <a:gridCol w="487688">
                  <a:extLst>
                    <a:ext uri="{9D8B030D-6E8A-4147-A177-3AD203B41FA5}">
                      <a16:colId xmlns:a16="http://schemas.microsoft.com/office/drawing/2014/main" val="71572942"/>
                    </a:ext>
                  </a:extLst>
                </a:gridCol>
                <a:gridCol w="459046">
                  <a:extLst>
                    <a:ext uri="{9D8B030D-6E8A-4147-A177-3AD203B41FA5}">
                      <a16:colId xmlns:a16="http://schemas.microsoft.com/office/drawing/2014/main" val="2447449875"/>
                    </a:ext>
                  </a:extLst>
                </a:gridCol>
                <a:gridCol w="443971">
                  <a:extLst>
                    <a:ext uri="{9D8B030D-6E8A-4147-A177-3AD203B41FA5}">
                      <a16:colId xmlns:a16="http://schemas.microsoft.com/office/drawing/2014/main" val="1952734411"/>
                    </a:ext>
                  </a:extLst>
                </a:gridCol>
              </a:tblGrid>
              <a:tr h="11846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Icon</a:t>
                      </a:r>
                      <a:endParaRPr lang="ru-RU" sz="13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 anchor="ctr"/>
                </a:tc>
                <a:tc gridSpan="1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Elements, mg/kg</a:t>
                      </a:r>
                      <a:endParaRPr lang="ru-RU" sz="13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9067753"/>
                  </a:ext>
                </a:extLst>
              </a:tr>
              <a:tr h="4499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 (%)</a:t>
                      </a:r>
                      <a:endParaRPr lang="ru-RU" sz="13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 (%)</a:t>
                      </a:r>
                      <a:endParaRPr lang="ru-RU" sz="13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  (%)</a:t>
                      </a:r>
                      <a:endParaRPr lang="ru-RU" sz="13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 (%)</a:t>
                      </a:r>
                      <a:endParaRPr lang="ru-RU" sz="13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 (%)</a:t>
                      </a:r>
                      <a:endParaRPr lang="ru-RU" sz="13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 (%)</a:t>
                      </a:r>
                      <a:endParaRPr lang="ru-RU" sz="13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Zn</a:t>
                      </a:r>
                      <a:endParaRPr lang="ru-RU" sz="13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 </a:t>
                      </a:r>
                      <a:endParaRPr lang="ru-RU" sz="13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Sr </a:t>
                      </a:r>
                      <a:endParaRPr lang="ru-RU" sz="13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Sb </a:t>
                      </a:r>
                      <a:endParaRPr lang="ru-RU" sz="13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endParaRPr lang="ru-RU" sz="13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</a:t>
                      </a:r>
                      <a:endParaRPr lang="ru-RU" sz="13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extLst>
                  <a:ext uri="{0D108BD9-81ED-4DB2-BD59-A6C34878D82A}">
                    <a16:rowId xmlns:a16="http://schemas.microsoft.com/office/drawing/2014/main" val="479494572"/>
                  </a:ext>
                </a:extLst>
              </a:tr>
              <a:tr h="3859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Christ entering Jerusalem: yellow foil</a:t>
                      </a:r>
                      <a:endParaRPr lang="ru-RU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</a:t>
                      </a:r>
                      <a:endParaRPr lang="ru-RU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0.12</a:t>
                      </a:r>
                      <a:endParaRPr lang="ru-RU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</a:t>
                      </a:r>
                      <a:endParaRPr lang="ru-RU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ru-RU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ru-RU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1090</a:t>
                      </a:r>
                      <a:endParaRPr lang="ru-RU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</a:t>
                      </a:r>
                      <a:endParaRPr lang="ru-RU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</a:t>
                      </a:r>
                      <a:endParaRPr lang="ru-RU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extLst>
                  <a:ext uri="{0D108BD9-81ED-4DB2-BD59-A6C34878D82A}">
                    <a16:rowId xmlns:a16="http://schemas.microsoft.com/office/drawing/2014/main" val="3878357594"/>
                  </a:ext>
                </a:extLst>
              </a:tr>
              <a:tr h="3859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Christ entering Jerusalem: ocher fragment</a:t>
                      </a:r>
                      <a:endParaRPr lang="ru-RU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0.08</a:t>
                      </a:r>
                      <a:endParaRPr lang="ru-RU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</a:t>
                      </a:r>
                      <a:endParaRPr lang="ru-RU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</a:t>
                      </a:r>
                      <a:endParaRPr lang="ru-RU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</a:t>
                      </a:r>
                      <a:endParaRPr lang="ru-RU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ru-RU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950</a:t>
                      </a:r>
                      <a:endParaRPr lang="ru-RU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</a:t>
                      </a:r>
                      <a:endParaRPr lang="ru-RU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extLst>
                  <a:ext uri="{0D108BD9-81ED-4DB2-BD59-A6C34878D82A}">
                    <a16:rowId xmlns:a16="http://schemas.microsoft.com/office/drawing/2014/main" val="519649701"/>
                  </a:ext>
                </a:extLst>
              </a:tr>
              <a:tr h="3859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St. Basil the Great: wood fragment</a:t>
                      </a:r>
                      <a:endParaRPr lang="ru-RU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</a:t>
                      </a:r>
                      <a:endParaRPr lang="ru-RU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</a:t>
                      </a:r>
                      <a:endParaRPr lang="ru-RU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ru-RU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</a:t>
                      </a:r>
                      <a:endParaRPr lang="ru-RU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ru-RU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</a:t>
                      </a:r>
                      <a:endParaRPr lang="ru-RU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</a:t>
                      </a:r>
                      <a:endParaRPr lang="ru-RU" sz="13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</a:t>
                      </a:r>
                      <a:endParaRPr lang="ru-RU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3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3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903" marR="27903" marT="27903" marB="27903"/>
                </a:tc>
                <a:extLst>
                  <a:ext uri="{0D108BD9-81ED-4DB2-BD59-A6C34878D82A}">
                    <a16:rowId xmlns:a16="http://schemas.microsoft.com/office/drawing/2014/main" val="185813421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1F759F9-9117-8B8D-0B78-A3FD9DBB86C2}"/>
              </a:ext>
            </a:extLst>
          </p:cNvPr>
          <p:cNvSpPr txBox="1"/>
          <p:nvPr/>
        </p:nvSpPr>
        <p:spPr>
          <a:xfrm>
            <a:off x="935596" y="4019550"/>
            <a:ext cx="72728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The content of major elements and trace elements  as determined by NAA in some fragments of Russian icons. </a:t>
            </a:r>
            <a:endParaRPr lang="ru-RU" altLang="en-US" sz="1600" b="1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6">
            <a:extLst>
              <a:ext uri="{FF2B5EF4-FFF2-40B4-BE49-F238E27FC236}">
                <a16:creationId xmlns:a16="http://schemas.microsoft.com/office/drawing/2014/main" id="{07293D4A-E89C-4BA9-95A4-4BEE4CF0B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75" y="5933837"/>
            <a:ext cx="35176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1pPr>
            <a:lvl2pPr marL="742950" indent="-285750"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2pPr>
            <a:lvl3pPr marL="1143000" indent="-228600"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3pPr>
            <a:lvl4pPr marL="1600200" indent="-228600"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4pPr>
            <a:lvl5pPr marL="2057400" indent="-228600"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panose="020B0604020202020204" pitchFamily="34" charset="0"/>
                <a:ea typeface="Batang" panose="02030600000101010101" pitchFamily="18" charset="-127"/>
              </a:defRPr>
            </a:lvl9pPr>
          </a:lstStyle>
          <a:p>
            <a:pPr algn="ctr"/>
            <a:r>
              <a:rPr lang="ro-RO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The content of major (a) and  trace elements (b) in Chelyabinsk meteorite</a:t>
            </a:r>
            <a:endParaRPr lang="en-US" altLang="en-US" sz="1600" b="1" dirty="0">
              <a:solidFill>
                <a:srgbClr val="002060"/>
              </a:solidFill>
            </a:endParaRPr>
          </a:p>
        </p:txBody>
      </p:sp>
      <p:pic>
        <p:nvPicPr>
          <p:cNvPr id="68613" name="Picture 4" descr="Chelyabinsk Meteorite">
            <a:extLst>
              <a:ext uri="{FF2B5EF4-FFF2-40B4-BE49-F238E27FC236}">
                <a16:creationId xmlns:a16="http://schemas.microsoft.com/office/drawing/2014/main" id="{45DA289D-EFCE-48D0-AE47-546D4DD76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79576"/>
            <a:ext cx="1847031" cy="1029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peech Bubble: Rectangle with Corners Rounded 20">
            <a:extLst>
              <a:ext uri="{FF2B5EF4-FFF2-40B4-BE49-F238E27FC236}">
                <a16:creationId xmlns:a16="http://schemas.microsoft.com/office/drawing/2014/main" id="{1F9BF358-D7CD-1042-07BF-9AA9A947BB5B}"/>
              </a:ext>
            </a:extLst>
          </p:cNvPr>
          <p:cNvSpPr/>
          <p:nvPr/>
        </p:nvSpPr>
        <p:spPr>
          <a:xfrm>
            <a:off x="57150" y="83046"/>
            <a:ext cx="3589784" cy="434975"/>
          </a:xfrm>
          <a:prstGeom prst="wedgeRoundRectCallout">
            <a:avLst/>
          </a:prstGeom>
          <a:solidFill>
            <a:srgbClr val="D0CCC8"/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Extraterrestrial materials</a:t>
            </a: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02411CD9-A687-4DE8-6837-8C4B56EB3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509" y="486872"/>
            <a:ext cx="3482635" cy="312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178C4FF3-3EF0-0C10-6F73-59269192E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528" y="3629045"/>
            <a:ext cx="3096344" cy="236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E71518-1969-C3EB-BFA1-785FB7844786}"/>
              </a:ext>
            </a:extLst>
          </p:cNvPr>
          <p:cNvSpPr txBox="1"/>
          <p:nvPr/>
        </p:nvSpPr>
        <p:spPr>
          <a:xfrm>
            <a:off x="4283968" y="5933837"/>
            <a:ext cx="46045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Elemental composition of clean and contaminated fragments of the rolled cotton cloth determined by NAA, in µg/g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0F4138-5665-3841-FAFF-66F5CD69A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620" y="3747037"/>
            <a:ext cx="2953006" cy="20842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544B62-88B4-CC71-50E4-27EF8AD88D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930" y="1609570"/>
            <a:ext cx="2724386" cy="20194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1EC8153-385A-4C75-A1AE-C3E3CBDF2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" t="20078" r="4446" b="13239"/>
          <a:stretch>
            <a:fillRect/>
          </a:stretch>
        </p:blipFill>
        <p:spPr bwMode="auto">
          <a:xfrm>
            <a:off x="7814980" y="188640"/>
            <a:ext cx="856034" cy="1497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EDC7D18-2685-40AE-9969-A3C0635FA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2" r="-252" b="-336"/>
          <a:stretch>
            <a:fillRect/>
          </a:stretch>
        </p:blipFill>
        <p:spPr bwMode="auto">
          <a:xfrm>
            <a:off x="7236296" y="2228479"/>
            <a:ext cx="1577553" cy="100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4">
            <a:extLst>
              <a:ext uri="{FF2B5EF4-FFF2-40B4-BE49-F238E27FC236}">
                <a16:creationId xmlns:a16="http://schemas.microsoft.com/office/drawing/2014/main" id="{B1ACD757-33BA-DBFE-A9C8-83C660192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4868863"/>
            <a:ext cx="8950325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Picture 6">
            <a:extLst>
              <a:ext uri="{FF2B5EF4-FFF2-40B4-BE49-F238E27FC236}">
                <a16:creationId xmlns:a16="http://schemas.microsoft.com/office/drawing/2014/main" id="{F8CC7D3D-A5EA-9894-D0EC-00AFDD838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34925"/>
            <a:ext cx="9012237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CBAAAB-3152-555E-93C1-0CF8A4A8083D}"/>
              </a:ext>
            </a:extLst>
          </p:cNvPr>
          <p:cNvSpPr txBox="1"/>
          <p:nvPr/>
        </p:nvSpPr>
        <p:spPr>
          <a:xfrm>
            <a:off x="251520" y="548680"/>
            <a:ext cx="864096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 rtl="0"/>
            <a:r>
              <a:rPr lang="en-US" sz="18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27</a:t>
            </a:r>
          </a:p>
          <a:p>
            <a:pPr marR="0" algn="just" rtl="0"/>
            <a:endParaRPr lang="en-US" sz="1800" b="1" i="0" u="none" strike="noStrike" baseline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indent="-285750" algn="just" rtl="0">
              <a:buFont typeface="Wingdings" panose="05000000000000000000" pitchFamily="2" charset="2"/>
              <a:buChar char="Ø"/>
            </a:pPr>
            <a:r>
              <a:rPr lang="en-US" sz="18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Vladimir </a:t>
            </a:r>
            <a:r>
              <a:rPr lang="en-US" sz="18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Galustov</a:t>
            </a:r>
            <a:r>
              <a:rPr lang="en-US" sz="1800" b="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Dataset preparation software for training a neural network to determine the boundaries of full energy peaks in gamma spectra.</a:t>
            </a:r>
            <a:endParaRPr lang="ru-RU" sz="1800" b="0" i="0" u="none" strike="noStrike" baseline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just" rtl="0"/>
            <a:endParaRPr lang="en-US" sz="1800" b="0" i="0" u="none" strike="noStrike" baseline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just" rtl="0"/>
            <a:r>
              <a:rPr lang="en-US" sz="18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29</a:t>
            </a:r>
          </a:p>
          <a:p>
            <a:pPr marR="0" algn="just" rtl="0"/>
            <a:endParaRPr lang="en-US" sz="1800" b="1" i="0" u="none" strike="noStrike" baseline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indent="-285750" algn="just" rtl="0">
              <a:buFont typeface="Wingdings" panose="05000000000000000000" pitchFamily="2" charset="2"/>
              <a:buChar char="Ø"/>
            </a:pPr>
            <a:r>
              <a:rPr lang="en-US" sz="18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Marina </a:t>
            </a:r>
            <a:r>
              <a:rPr lang="en-US" sz="18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Frontasyeva</a:t>
            </a:r>
            <a:r>
              <a:rPr lang="en-US" sz="1800" b="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Air pollution studies in Asia and the Pacific based  on moss analysis by nuclear and related  analytical techniques.</a:t>
            </a:r>
          </a:p>
          <a:p>
            <a:pPr marL="285750" marR="0" indent="-285750" algn="just" rtl="0">
              <a:buFont typeface="Wingdings" panose="05000000000000000000" pitchFamily="2" charset="2"/>
              <a:buChar char="Ø"/>
            </a:pPr>
            <a:r>
              <a:rPr lang="en-US" sz="18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Alexandra </a:t>
            </a:r>
            <a:r>
              <a:rPr lang="en-US" sz="18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Peshkova</a:t>
            </a:r>
            <a:r>
              <a:rPr lang="en-US" sz="1800" b="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Risks assessment of gold nanoparticles exposure for the soil-plant-consumer system.</a:t>
            </a:r>
          </a:p>
          <a:p>
            <a:pPr marL="285750" marR="0" indent="-285750" algn="just" rtl="0">
              <a:buFont typeface="Wingdings" panose="05000000000000000000" pitchFamily="2" charset="2"/>
              <a:buChar char="Ø"/>
            </a:pPr>
            <a:r>
              <a:rPr lang="en-US" sz="18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Margarita Shvetsova</a:t>
            </a:r>
            <a:r>
              <a:rPr lang="en-US" sz="1800" b="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Assessment of the recreational zones in Moscow using neutron activation analysis and atomic absorption spectrometry.</a:t>
            </a:r>
          </a:p>
          <a:p>
            <a:pPr marL="285750" marR="0" indent="-285750" algn="just" rtl="0">
              <a:buFont typeface="Wingdings" panose="05000000000000000000" pitchFamily="2" charset="2"/>
              <a:buChar char="Ø"/>
            </a:pPr>
            <a:r>
              <a:rPr lang="en-US" sz="18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Aleksandra Kravtsova</a:t>
            </a:r>
            <a:r>
              <a:rPr lang="en-US" sz="1800" b="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Copper and nickel accumulation and translocation in leafy vegetables irrigated with metal-containing effluents.</a:t>
            </a:r>
          </a:p>
          <a:p>
            <a:pPr marL="285750" marR="0" indent="-285750" algn="just" rtl="0">
              <a:buFont typeface="Wingdings" panose="05000000000000000000" pitchFamily="2" charset="2"/>
              <a:buChar char="Ø"/>
            </a:pPr>
            <a:r>
              <a:rPr lang="en-US" sz="18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Vladimir </a:t>
            </a:r>
            <a:r>
              <a:rPr lang="en-US" sz="18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Zaichick</a:t>
            </a:r>
            <a:r>
              <a:rPr lang="en-US" sz="1800" b="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Activation by neutrons and related </a:t>
            </a:r>
            <a:r>
              <a:rPr lang="en-US" sz="1800" b="0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analitical</a:t>
            </a:r>
            <a:r>
              <a:rPr lang="en-US" sz="1800" b="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methods as a tool of medical </a:t>
            </a:r>
            <a:r>
              <a:rPr lang="en-US" sz="1800" b="0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elementology</a:t>
            </a:r>
            <a:r>
              <a:rPr lang="en-US" sz="1800" b="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marR="0" indent="-285750" algn="just" rtl="0">
              <a:buFont typeface="Wingdings" panose="05000000000000000000" pitchFamily="2" charset="2"/>
              <a:buChar char="Ø"/>
            </a:pPr>
            <a:r>
              <a:rPr lang="en-US" sz="1800" b="1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Octavian </a:t>
            </a:r>
            <a:r>
              <a:rPr lang="en-US" sz="1800" b="1" i="0" u="none" strike="noStrike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Duliu</a:t>
            </a:r>
            <a:r>
              <a:rPr lang="en-US" sz="1800" b="0" i="0" u="none" strike="noStrike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INAA and XRD investigation of the Serbian sector of the Danube river and its tributary.</a:t>
            </a:r>
          </a:p>
        </p:txBody>
      </p:sp>
    </p:spTree>
    <p:extLst>
      <p:ext uri="{BB962C8B-B14F-4D97-AF65-F5344CB8AC3E}">
        <p14:creationId xmlns:p14="http://schemas.microsoft.com/office/powerpoint/2010/main" val="2604462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064614-20E8-B577-E138-E72022E71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548680"/>
            <a:ext cx="7776864" cy="6040013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BFCF30D-EA79-6387-B15B-66987C87E665}"/>
              </a:ext>
            </a:extLst>
          </p:cNvPr>
          <p:cNvSpPr/>
          <p:nvPr/>
        </p:nvSpPr>
        <p:spPr>
          <a:xfrm>
            <a:off x="107504" y="43160"/>
            <a:ext cx="6912768" cy="434975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Analytical techniques applied  for element analysis</a:t>
            </a:r>
          </a:p>
        </p:txBody>
      </p:sp>
    </p:spTree>
    <p:extLst>
      <p:ext uri="{BB962C8B-B14F-4D97-AF65-F5344CB8AC3E}">
        <p14:creationId xmlns:p14="http://schemas.microsoft.com/office/powerpoint/2010/main" val="21345118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WordArt 3">
            <a:extLst>
              <a:ext uri="{FF2B5EF4-FFF2-40B4-BE49-F238E27FC236}">
                <a16:creationId xmlns:a16="http://schemas.microsoft.com/office/drawing/2014/main" id="{C2D35204-FEBB-4081-982F-A10B4599FC8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00113" y="3357563"/>
            <a:ext cx="3959225" cy="1236662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endParaRPr lang="ru-RU" sz="4800" kern="10" spc="-48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209923" name="Text Box 3">
            <a:extLst>
              <a:ext uri="{FF2B5EF4-FFF2-40B4-BE49-F238E27FC236}">
                <a16:creationId xmlns:a16="http://schemas.microsoft.com/office/drawing/2014/main" id="{4C04D775-AF2F-4C97-A86C-03D296BB5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548680"/>
            <a:ext cx="7848600" cy="7715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Thank you for attention!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950741-455D-DDB8-37CD-A0FBFA1B0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5" y="1712976"/>
            <a:ext cx="9144000" cy="514502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3768205-619B-E83C-32A7-C747C6F5D217}"/>
              </a:ext>
            </a:extLst>
          </p:cNvPr>
          <p:cNvGraphicFramePr>
            <a:graphicFrameLocks noGrp="1"/>
          </p:cNvGraphicFramePr>
          <p:nvPr/>
        </p:nvGraphicFramePr>
        <p:xfrm>
          <a:off x="395288" y="1268413"/>
          <a:ext cx="8353426" cy="41052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69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1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614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6503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Method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92" marR="76192" marT="76186" marB="76186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Detectable elements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92" marR="76192" marT="76186" marB="76186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Sensitivity*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92" marR="76192" marT="76186" marB="76186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503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ICP-OES/MS/SFMS</a:t>
                      </a:r>
                      <a:endParaRPr lang="en-US" sz="1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92" marR="76192" marT="76186" marB="76186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 to U</a:t>
                      </a:r>
                      <a:endParaRPr lang="en-US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92" marR="76192" marT="76186" marB="76186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ppm to ppt</a:t>
                      </a:r>
                      <a:endParaRPr lang="en-US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92" marR="76192" marT="76186" marB="76186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503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NAA</a:t>
                      </a:r>
                      <a:endParaRPr lang="en-US" sz="1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92" marR="76192" marT="76186" marB="76186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 to U</a:t>
                      </a:r>
                      <a:endParaRPr lang="en-US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92" marR="76192" marT="76186" marB="76186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ppm to ppt</a:t>
                      </a:r>
                      <a:endParaRPr lang="en-US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92" marR="76192" marT="76186" marB="76186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3249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AAS</a:t>
                      </a:r>
                      <a:endParaRPr lang="en-US" sz="1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92" marR="76192" marT="76186" marB="76186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Mainly metallic elements, up to 70 elements</a:t>
                      </a:r>
                      <a:endParaRPr lang="en-US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92" marR="76192" marT="76186" marB="76186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ppm</a:t>
                      </a:r>
                      <a:endParaRPr lang="en-US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92" marR="76192" marT="76186" marB="76186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503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CHNOS</a:t>
                      </a:r>
                      <a:endParaRPr lang="en-US" sz="1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92" marR="76192" marT="76186" marB="76186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C, H, N, O, S</a:t>
                      </a:r>
                      <a:endParaRPr lang="en-US" sz="1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92" marR="76192" marT="76186" marB="76186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0.05–0.1 </a:t>
                      </a:r>
                      <a:r>
                        <a:rPr lang="en-US" sz="17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wt</a:t>
                      </a: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US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92" marR="76192" marT="76186" marB="76186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503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XRF</a:t>
                      </a:r>
                      <a:endParaRPr lang="en-US" sz="1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92" marR="76192" marT="76186" marB="76186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 to U</a:t>
                      </a:r>
                      <a:endParaRPr lang="en-US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92" marR="76192" marT="76186" marB="76186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ppm–1 at%</a:t>
                      </a:r>
                      <a:endParaRPr lang="en-US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92" marR="76192" marT="76186" marB="76186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503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SEM-EDX</a:t>
                      </a:r>
                      <a:endParaRPr lang="en-US" sz="1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92" marR="76192" marT="76186" marB="76186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 except H, He, and Li</a:t>
                      </a:r>
                      <a:endParaRPr lang="en-US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92" marR="76192" marT="76186" marB="76186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0.1–1 at%</a:t>
                      </a:r>
                      <a:endParaRPr lang="en-US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92" marR="76192" marT="76186" marB="76186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503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ERDA</a:t>
                      </a:r>
                      <a:endParaRPr lang="en-US" sz="1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92" marR="76192" marT="76186" marB="76186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 to U</a:t>
                      </a:r>
                      <a:endParaRPr lang="en-US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92" marR="76192" marT="76186" marB="76186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0.1–0.5 at.%</a:t>
                      </a:r>
                      <a:endParaRPr lang="en-US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92" marR="76192" marT="76186" marB="76186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6503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RBS</a:t>
                      </a:r>
                      <a:endParaRPr lang="en-US" sz="17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92" marR="76192" marT="76186" marB="76186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 to U</a:t>
                      </a:r>
                      <a:endParaRPr lang="en-US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92" marR="76192" marT="76186" marB="76186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 at%</a:t>
                      </a:r>
                      <a:endParaRPr lang="en-US" sz="1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92" marR="76192" marT="76186" marB="76186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9500" name="Rectangle 5">
            <a:extLst>
              <a:ext uri="{FF2B5EF4-FFF2-40B4-BE49-F238E27FC236}">
                <a16:creationId xmlns:a16="http://schemas.microsoft.com/office/drawing/2014/main" id="{D83D8635-A51E-9DD4-774B-FA52D1258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6453188"/>
            <a:ext cx="91455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https://measurlabs.com/blog/elemental-analysis-applications-and-method-comparison</a:t>
            </a:r>
            <a:r>
              <a:rPr lang="en-US" altLang="en-US" sz="140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98E308A-2C32-642E-65B0-EC62696AF883}"/>
              </a:ext>
            </a:extLst>
          </p:cNvPr>
          <p:cNvSpPr/>
          <p:nvPr/>
        </p:nvSpPr>
        <p:spPr>
          <a:xfrm>
            <a:off x="71438" y="115888"/>
            <a:ext cx="7118350" cy="436562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elemental analysis techniques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>
            <a:extLst>
              <a:ext uri="{FF2B5EF4-FFF2-40B4-BE49-F238E27FC236}">
                <a16:creationId xmlns:a16="http://schemas.microsoft.com/office/drawing/2014/main" id="{2CF2E1A0-5925-C20C-43C0-912193AE2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763" y="758825"/>
            <a:ext cx="85740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Neutron activation analysis was first developed by G. Hevesy and H. Levi </a:t>
            </a:r>
            <a:r>
              <a:rPr lang="en-US" altLang="en-US">
                <a:solidFill>
                  <a:srgbClr val="FF33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in 1936. </a:t>
            </a: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They u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s</a:t>
            </a: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ed a neutron source (226Ra + Be) and a radiation detector (ionization chamber) and promptly recognized that the element Dy (dysprosium) in the sample became highly radioactive after exposure to the neutron source. </a:t>
            </a:r>
          </a:p>
        </p:txBody>
      </p:sp>
      <p:pic>
        <p:nvPicPr>
          <p:cNvPr id="21507" name="Picture 4">
            <a:extLst>
              <a:ext uri="{FF2B5EF4-FFF2-40B4-BE49-F238E27FC236}">
                <a16:creationId xmlns:a16="http://schemas.microsoft.com/office/drawing/2014/main" id="{073C3A01-62CB-5F73-02FC-D497353F0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781300"/>
            <a:ext cx="1962150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5">
            <a:extLst>
              <a:ext uri="{FF2B5EF4-FFF2-40B4-BE49-F238E27FC236}">
                <a16:creationId xmlns:a16="http://schemas.microsoft.com/office/drawing/2014/main" id="{9DD5E886-A8BD-A604-143B-FE26E8B80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913" y="5589588"/>
            <a:ext cx="16970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George de Hevesy</a:t>
            </a:r>
          </a:p>
        </p:txBody>
      </p:sp>
      <p:pic>
        <p:nvPicPr>
          <p:cNvPr id="21509" name="Picture 6">
            <a:extLst>
              <a:ext uri="{FF2B5EF4-FFF2-40B4-BE49-F238E27FC236}">
                <a16:creationId xmlns:a16="http://schemas.microsoft.com/office/drawing/2014/main" id="{DDF18C62-C25E-FDA7-536F-F10E668E1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88" y="2747963"/>
            <a:ext cx="1817687" cy="26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7">
            <a:extLst>
              <a:ext uri="{FF2B5EF4-FFF2-40B4-BE49-F238E27FC236}">
                <a16:creationId xmlns:a16="http://schemas.microsoft.com/office/drawing/2014/main" id="{1DADBF45-39CD-C3EE-D9DC-4C119DFF19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775" y="5610225"/>
            <a:ext cx="10699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Hilde Levi</a:t>
            </a:r>
          </a:p>
        </p:txBody>
      </p:sp>
      <p:pic>
        <p:nvPicPr>
          <p:cNvPr id="21511" name="Picture 8">
            <a:extLst>
              <a:ext uri="{FF2B5EF4-FFF2-40B4-BE49-F238E27FC236}">
                <a16:creationId xmlns:a16="http://schemas.microsoft.com/office/drawing/2014/main" id="{8925EE51-C5F3-A838-D877-FB4412092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79738"/>
            <a:ext cx="426085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Rectangle 9">
            <a:extLst>
              <a:ext uri="{FF2B5EF4-FFF2-40B4-BE49-F238E27FC236}">
                <a16:creationId xmlns:a16="http://schemas.microsoft.com/office/drawing/2014/main" id="{E6E15863-E5D9-2744-6661-F6D7BED53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543877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Gamma spectrum of dysprosium-165</a:t>
            </a:r>
          </a:p>
        </p:txBody>
      </p:sp>
      <p:sp>
        <p:nvSpPr>
          <p:cNvPr id="21513" name="Rectangle 3">
            <a:extLst>
              <a:ext uri="{FF2B5EF4-FFF2-40B4-BE49-F238E27FC236}">
                <a16:creationId xmlns:a16="http://schemas.microsoft.com/office/drawing/2014/main" id="{E329E7AD-A5DE-F5AD-8A7A-49D473930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0300" y="2035175"/>
            <a:ext cx="2782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aseline="3000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Calibri" panose="020F0502020204030204" pitchFamily="34" charset="0"/>
              </a:rPr>
              <a:t>4</a:t>
            </a: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Calibri" panose="020F0502020204030204" pitchFamily="34" charset="0"/>
              </a:rPr>
              <a:t>He+</a:t>
            </a:r>
            <a:r>
              <a:rPr lang="en-US" altLang="en-US" sz="2800" baseline="3000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Calibri" panose="020F0502020204030204" pitchFamily="34" charset="0"/>
              </a:rPr>
              <a:t>9</a:t>
            </a: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Calibri" panose="020F0502020204030204" pitchFamily="34" charset="0"/>
              </a:rPr>
              <a:t>Be→</a:t>
            </a:r>
            <a:r>
              <a:rPr lang="en-US" altLang="en-US" sz="2800" baseline="3000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Calibri" panose="020F0502020204030204" pitchFamily="34" charset="0"/>
              </a:rPr>
              <a:t>12</a:t>
            </a: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Calibri" panose="020F0502020204030204" pitchFamily="34" charset="0"/>
              </a:rPr>
              <a:t>C+</a:t>
            </a:r>
            <a:r>
              <a:rPr lang="en-US" altLang="en-US" sz="2800" baseline="3000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Calibri" panose="020F0502020204030204" pitchFamily="34" charset="0"/>
              </a:rPr>
              <a:t>1</a:t>
            </a: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Calibri" panose="020F0502020204030204" pitchFamily="34" charset="0"/>
              </a:rPr>
              <a:t>n</a:t>
            </a:r>
            <a:endParaRPr lang="en-US" altLang="en-US" sz="2800">
              <a:solidFill>
                <a:srgbClr val="002060"/>
              </a:solidFill>
              <a:latin typeface="Arial" panose="020B0604020202020204" pitchFamily="34" charset="0"/>
              <a:ea typeface="Batang" panose="02030600000101010101" pitchFamily="18" charset="-127"/>
              <a:cs typeface="Calibri" panose="020F0502020204030204" pitchFamily="34" charset="0"/>
            </a:endParaRPr>
          </a:p>
        </p:txBody>
      </p:sp>
      <p:sp>
        <p:nvSpPr>
          <p:cNvPr id="21514" name="Rectangle 4">
            <a:extLst>
              <a:ext uri="{FF2B5EF4-FFF2-40B4-BE49-F238E27FC236}">
                <a16:creationId xmlns:a16="http://schemas.microsoft.com/office/drawing/2014/main" id="{85BF7F2B-4AE8-8A66-5D98-AC9688D17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763" y="6253163"/>
            <a:ext cx="8777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G. Hevesy, Hilde Levi, The Action of Neutrons on the Rare Earth Elements, Det. Kgl. Danske Videnskabernes Selskab, Mathematisk-fysiske Meddelelser XIV, 5 (1936) 3–34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8E3EA07-BAE8-4DD5-EC94-D166AEC642D5}"/>
              </a:ext>
            </a:extLst>
          </p:cNvPr>
          <p:cNvSpPr/>
          <p:nvPr/>
        </p:nvSpPr>
        <p:spPr>
          <a:xfrm>
            <a:off x="107950" y="71438"/>
            <a:ext cx="4021138" cy="434975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Neutron activation analysis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Картинки по запросу neutron activation analysis scheme">
            <a:extLst>
              <a:ext uri="{FF2B5EF4-FFF2-40B4-BE49-F238E27FC236}">
                <a16:creationId xmlns:a16="http://schemas.microsoft.com/office/drawing/2014/main" id="{A2C5B658-9225-A958-5E0D-585FE6200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909638"/>
            <a:ext cx="8232775" cy="477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Прямоугольник 2">
            <a:extLst>
              <a:ext uri="{FF2B5EF4-FFF2-40B4-BE49-F238E27FC236}">
                <a16:creationId xmlns:a16="http://schemas.microsoft.com/office/drawing/2014/main" id="{E6212C62-E653-3B7C-9245-D4875979D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88913"/>
            <a:ext cx="8137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000" b="1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Diagram illustrating the process of neutron capture by a target nucleus followed by the emission of gamma rays</a:t>
            </a:r>
            <a:endParaRPr lang="ru-RU" altLang="ru-RU" sz="2000" b="1">
              <a:solidFill>
                <a:srgbClr val="002060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22532" name="Rectangle 8">
            <a:extLst>
              <a:ext uri="{FF2B5EF4-FFF2-40B4-BE49-F238E27FC236}">
                <a16:creationId xmlns:a16="http://schemas.microsoft.com/office/drawing/2014/main" id="{742A71E4-4EE7-ACA5-0744-CC767C75B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013" y="5999163"/>
            <a:ext cx="89296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The most common reaction occurring in NAA is the </a:t>
            </a:r>
            <a:r>
              <a:rPr lang="en-US" altLang="en-US" sz="2000">
                <a:solidFill>
                  <a:srgbClr val="C000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(n,γ) </a:t>
            </a:r>
            <a:r>
              <a:rPr lang="en-US" altLang="en-US" sz="200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reaction, but also reactions such as </a:t>
            </a:r>
            <a:r>
              <a:rPr lang="en-US" altLang="en-US" sz="2000">
                <a:solidFill>
                  <a:srgbClr val="C000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(n,p)</a:t>
            </a:r>
            <a:r>
              <a:rPr lang="en-US" altLang="en-US" sz="200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, </a:t>
            </a:r>
            <a:r>
              <a:rPr lang="en-US" altLang="en-US" sz="2000">
                <a:solidFill>
                  <a:srgbClr val="C000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(n,α), (n,n′) </a:t>
            </a:r>
            <a:r>
              <a:rPr lang="en-US" altLang="en-US" sz="200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and </a:t>
            </a:r>
            <a:r>
              <a:rPr lang="en-US" altLang="en-US" sz="2000">
                <a:solidFill>
                  <a:srgbClr val="C000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(n,2n) </a:t>
            </a:r>
            <a:r>
              <a:rPr lang="en-US" altLang="en-US" sz="200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are important.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C8342907-A2FB-4DC8-9B97-F24BF4989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733425"/>
            <a:ext cx="7839075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833CF842-2344-4E2F-9FBC-FC2C36F56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3284538"/>
            <a:ext cx="1081088" cy="592137"/>
          </a:xfrm>
          <a:prstGeom prst="ellipse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000">
              <a:solidFill>
                <a:schemeClr val="bg1"/>
              </a:solidFill>
              <a:latin typeface="Arial" panose="020B0604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1F2CC52-5CB3-4A4E-B2B5-9D3F5BD2593E}"/>
              </a:ext>
            </a:extLst>
          </p:cNvPr>
          <p:cNvSpPr/>
          <p:nvPr/>
        </p:nvSpPr>
        <p:spPr>
          <a:xfrm>
            <a:off x="107950" y="44450"/>
            <a:ext cx="6542088" cy="434975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Reactor and Radioanalytical complex REGATA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42691A7-D9D4-49E0-A842-29252F5D5A10}"/>
              </a:ext>
            </a:extLst>
          </p:cNvPr>
          <p:cNvSpPr/>
          <p:nvPr/>
        </p:nvSpPr>
        <p:spPr>
          <a:xfrm>
            <a:off x="107950" y="44450"/>
            <a:ext cx="6542088" cy="434975"/>
          </a:xfrm>
          <a:prstGeom prst="wedgeRoundRect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Reactor and Radioanalytical complex REGATA</a:t>
            </a:r>
          </a:p>
        </p:txBody>
      </p:sp>
      <p:pic>
        <p:nvPicPr>
          <p:cNvPr id="30723" name="Picture 2">
            <a:extLst>
              <a:ext uri="{FF2B5EF4-FFF2-40B4-BE49-F238E27FC236}">
                <a16:creationId xmlns:a16="http://schemas.microsoft.com/office/drawing/2014/main" id="{E6C7348E-FEEE-4262-AADA-8594A871C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620713"/>
            <a:ext cx="8640763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Box 7">
            <a:extLst>
              <a:ext uri="{FF2B5EF4-FFF2-40B4-BE49-F238E27FC236}">
                <a16:creationId xmlns:a16="http://schemas.microsoft.com/office/drawing/2014/main" id="{B61DAF5E-9E8B-4826-B7B1-4E74FA394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5" y="5622925"/>
            <a:ext cx="68405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ru-RU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channels for irradiations, one with Cd shield.</a:t>
            </a:r>
          </a:p>
        </p:txBody>
      </p:sp>
      <p:sp>
        <p:nvSpPr>
          <p:cNvPr id="30725" name="TextBox 9">
            <a:extLst>
              <a:ext uri="{FF2B5EF4-FFF2-40B4-BE49-F238E27FC236}">
                <a16:creationId xmlns:a16="http://schemas.microsoft.com/office/drawing/2014/main" id="{6B0F21FA-B714-4D54-9DBE-547104B87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5" y="6026150"/>
            <a:ext cx="7826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neutrons flux:  ~ 10</a:t>
            </a:r>
            <a:r>
              <a:rPr lang="en-US" altLang="ru-RU" sz="20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n/cm</a:t>
            </a:r>
            <a:r>
              <a:rPr lang="en-US" altLang="ru-RU" sz="20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  <a:p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Resonance neutrons flux: ~ 10</a:t>
            </a:r>
            <a:r>
              <a:rPr lang="en-US" altLang="ru-RU" sz="20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n/cm</a:t>
            </a:r>
            <a:r>
              <a:rPr lang="en-US" altLang="ru-RU" sz="20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alt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ru-RU" alt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FEA58AC7-0EA3-4312-9C92-E88A9E1AB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872681" cy="290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2">
            <a:extLst>
              <a:ext uri="{FF2B5EF4-FFF2-40B4-BE49-F238E27FC236}">
                <a16:creationId xmlns:a16="http://schemas.microsoft.com/office/drawing/2014/main" id="{BB0C6CE3-A441-49A6-9A29-6DB8D986A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33375"/>
            <a:ext cx="338613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4">
            <a:extLst>
              <a:ext uri="{FF2B5EF4-FFF2-40B4-BE49-F238E27FC236}">
                <a16:creationId xmlns:a16="http://schemas.microsoft.com/office/drawing/2014/main" id="{C8F44196-CCCC-A001-A9C6-5138F6EA5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74" y="3353763"/>
            <a:ext cx="3898835" cy="299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085CB9-3F1B-C6EB-1319-5565D6137615}"/>
              </a:ext>
            </a:extLst>
          </p:cNvPr>
          <p:cNvSpPr txBox="1"/>
          <p:nvPr/>
        </p:nvSpPr>
        <p:spPr>
          <a:xfrm>
            <a:off x="0" y="638893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ru-RU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Regata</a:t>
            </a:r>
            <a:r>
              <a:rPr lang="en-GB" alt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Control program interface</a:t>
            </a: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12792</TotalTime>
  <Words>1602</Words>
  <Application>Microsoft Office PowerPoint</Application>
  <PresentationFormat>Экран (4:3)</PresentationFormat>
  <Paragraphs>380</Paragraphs>
  <Slides>30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9" baseType="lpstr">
      <vt:lpstr>Arial</vt:lpstr>
      <vt:lpstr>Calibri</vt:lpstr>
      <vt:lpstr>Impact</vt:lpstr>
      <vt:lpstr>Palatino Linotype</vt:lpstr>
      <vt:lpstr>Times New Roman</vt:lpstr>
      <vt:lpstr>Trebuchet MS</vt:lpstr>
      <vt:lpstr>Wingdings</vt:lpstr>
      <vt:lpstr>Wingdings 3</vt:lpstr>
      <vt:lpstr>Facet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VG Computers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Синтез гидроксосульфатов  трехвалентного железа и  его устойчивость на поверхности Марса.</dc:title>
  <dc:creator>максим</dc:creator>
  <cp:lastModifiedBy>Инга Зиньковская</cp:lastModifiedBy>
  <cp:revision>1064</cp:revision>
  <dcterms:created xsi:type="dcterms:W3CDTF">2007-05-13T16:40:05Z</dcterms:created>
  <dcterms:modified xsi:type="dcterms:W3CDTF">2025-05-25T13:27:55Z</dcterms:modified>
</cp:coreProperties>
</file>