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2"/>
    <p:sldMasterId id="2147483666" r:id="rId3"/>
    <p:sldMasterId id="2147483678" r:id="rId4"/>
  </p:sldMasterIdLst>
  <p:notesMasterIdLst>
    <p:notesMasterId r:id="rId30"/>
  </p:notesMasterIdLst>
  <p:sldIdLst>
    <p:sldId id="256" r:id="rId5"/>
    <p:sldId id="257" r:id="rId6"/>
    <p:sldId id="260" r:id="rId7"/>
    <p:sldId id="261" r:id="rId8"/>
    <p:sldId id="263" r:id="rId9"/>
    <p:sldId id="264" r:id="rId10"/>
    <p:sldId id="288" r:id="rId11"/>
    <p:sldId id="273" r:id="rId12"/>
    <p:sldId id="266" r:id="rId13"/>
    <p:sldId id="267" r:id="rId14"/>
    <p:sldId id="271" r:id="rId15"/>
    <p:sldId id="289" r:id="rId16"/>
    <p:sldId id="290" r:id="rId17"/>
    <p:sldId id="275" r:id="rId18"/>
    <p:sldId id="326" r:id="rId19"/>
    <p:sldId id="291" r:id="rId20"/>
    <p:sldId id="317" r:id="rId21"/>
    <p:sldId id="321" r:id="rId22"/>
    <p:sldId id="322" r:id="rId23"/>
    <p:sldId id="320" r:id="rId24"/>
    <p:sldId id="279" r:id="rId25"/>
    <p:sldId id="324" r:id="rId26"/>
    <p:sldId id="325" r:id="rId27"/>
    <p:sldId id="270" r:id="rId28"/>
    <p:sldId id="283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E2E2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354" autoAdjust="0"/>
  </p:normalViewPr>
  <p:slideViewPr>
    <p:cSldViewPr snapToGrid="0">
      <p:cViewPr varScale="1">
        <p:scale>
          <a:sx n="83" d="100"/>
          <a:sy n="83" d="100"/>
        </p:scale>
        <p:origin x="2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0181B-1D44-45C9-8125-DA600A74BCB4}" type="datetimeFigureOut">
              <a:rPr lang="zh-CN" altLang="en-US" smtClean="0"/>
              <a:t>2025/5/27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3D462-FFD0-4092-AA87-403F406974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C(α, n)</a:t>
            </a:r>
            <a:r>
              <a:rPr lang="en-US" altLang="zh-CN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反应是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过程中子的主要来源之一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r>
              <a:rPr lang="en-US" altLang="zh-CN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N(n, p)</a:t>
            </a:r>
            <a:r>
              <a:rPr lang="en-US" altLang="zh-CN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反应在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keV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能区的截面相对其他反应道而言比较大，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r>
              <a:rPr lang="en-US" altLang="zh-CN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又是碳氮氧循环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链中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的主要产物之一，</a:t>
            </a:r>
            <a:r>
              <a:rPr lang="en-US" altLang="zh-CN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C(p, γ)</a:t>
            </a:r>
            <a:r>
              <a:rPr lang="en-US" altLang="zh-CN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因此，</a:t>
            </a:r>
            <a:r>
              <a:rPr lang="en-US" altLang="zh-CN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N(n, p)</a:t>
            </a:r>
            <a:r>
              <a:rPr lang="en-US" altLang="zh-CN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反应是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过程主中子源的最主要的毒药反应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（消耗中子）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19F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对恒星内部物理条件敏感，作为探针研究恒星核合成的图像；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19F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在渐近巨星支（红巨星发展第二阶段，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0.5-7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太阳质量，最终白矮星或者行星状星云）中超丰度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10B(n, α)6Li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，中子剂量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Angular distribution, relevant to the angular momentum and the parity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3C20B-E9B5-4F01-A363-AF95CE1DB1D2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3D462-FFD0-4092-AA87-403F406974F2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3D462-FFD0-4092-AA87-403F406974F2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3D462-FFD0-4092-AA87-403F406974F2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3D462-FFD0-4092-AA87-403F406974F2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0" i="0" dirty="0">
                <a:solidFill>
                  <a:srgbClr val="060607"/>
                </a:solidFill>
                <a:effectLst/>
                <a:latin typeface="-apple-system"/>
              </a:rPr>
              <a:t>the target was rotated by 30° to reduce the energy loss of particles emitted at large angels.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3D462-FFD0-4092-AA87-403F406974F2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melamine</a:t>
            </a:r>
          </a:p>
          <a:p>
            <a:r>
              <a:rPr lang="en-US" altLang="zh-CN" dirty="0"/>
              <a:t>lithium6 fluoride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3D462-FFD0-4092-AA87-403F406974F2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3D462-FFD0-4092-AA87-403F406974F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3D462-FFD0-4092-AA87-403F406974F2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3D462-FFD0-4092-AA87-403F406974F2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3D462-FFD0-4092-AA87-403F406974F2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3D462-FFD0-4092-AA87-403F406974F2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图标-单色.tif"/>
          <p:cNvPicPr>
            <a:picLocks noChangeAspect="1"/>
          </p:cNvPicPr>
          <p:nvPr/>
        </p:nvPicPr>
        <p:blipFill>
          <a:blip r:embed="rId2" cstate="email">
            <a:lum bright="5000"/>
          </a:blip>
          <a:srcRect/>
          <a:stretch>
            <a:fillRect/>
          </a:stretch>
        </p:blipFill>
        <p:spPr>
          <a:xfrm>
            <a:off x="0" y="2348880"/>
            <a:ext cx="7440149" cy="45091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495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23A4B-FA84-487D-830B-7F791726EA7D}" type="datetimeFigureOut">
              <a:rPr lang="zh-CN" altLang="en-US" smtClean="0"/>
              <a:t>2025/5/27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781CE-D14E-471E-9D9E-FC061AA82AB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矩形 8"/>
          <p:cNvSpPr/>
          <p:nvPr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矩形 10"/>
          <p:cNvSpPr/>
          <p:nvPr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30B-0013-4A9E-A5D9-C5936ED0CE20}" type="datetimeFigureOut">
              <a:rPr lang="zh-CN" altLang="en-US" smtClean="0">
                <a:solidFill>
                  <a:srgbClr val="153754"/>
                </a:solidFill>
              </a:rPr>
              <a:t>2025/5/27</a:t>
            </a:fld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C419-4446-4956-AD05-136A67937F2B}" type="slidenum">
              <a:rPr lang="zh-CN" altLang="en-US" smtClean="0">
                <a:solidFill>
                  <a:srgbClr val="153754"/>
                </a:solidFill>
              </a:rPr>
              <a:t>‹#›</a:t>
            </a:fld>
            <a:endParaRPr lang="zh-CN" altLang="en-US">
              <a:solidFill>
                <a:srgbClr val="153754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827479" y="349677"/>
            <a:ext cx="2848708" cy="1109760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11019" y="1690688"/>
            <a:ext cx="11605847" cy="0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30B-0013-4A9E-A5D9-C5936ED0CE20}" type="datetimeFigureOut">
              <a:rPr lang="zh-CN" altLang="en-US" smtClean="0">
                <a:solidFill>
                  <a:srgbClr val="153754"/>
                </a:solidFill>
              </a:rPr>
              <a:t>2025/5/27</a:t>
            </a:fld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C419-4446-4956-AD05-136A67937F2B}" type="slidenum">
              <a:rPr lang="zh-CN" altLang="en-US" smtClean="0">
                <a:solidFill>
                  <a:srgbClr val="153754"/>
                </a:solidFill>
              </a:rPr>
              <a:t>‹#›</a:t>
            </a:fld>
            <a:endParaRPr lang="zh-CN" altLang="en-US">
              <a:solidFill>
                <a:srgbClr val="153754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827479" y="349677"/>
            <a:ext cx="2848708" cy="110976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211019" y="1690688"/>
            <a:ext cx="11605847" cy="0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30B-0013-4A9E-A5D9-C5936ED0CE20}" type="datetimeFigureOut">
              <a:rPr lang="zh-CN" altLang="en-US" smtClean="0">
                <a:solidFill>
                  <a:srgbClr val="153754"/>
                </a:solidFill>
              </a:rPr>
              <a:t>2025/5/27</a:t>
            </a:fld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C419-4446-4956-AD05-136A67937F2B}" type="slidenum">
              <a:rPr lang="zh-CN" altLang="en-US" smtClean="0">
                <a:solidFill>
                  <a:srgbClr val="153754"/>
                </a:solidFill>
              </a:rPr>
              <a:t>‹#›</a:t>
            </a:fld>
            <a:endParaRPr lang="zh-CN" altLang="en-US">
              <a:solidFill>
                <a:srgbClr val="153754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827479" y="349677"/>
            <a:ext cx="2848708" cy="110976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01688" y="601820"/>
            <a:ext cx="5842000" cy="822168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600" y="1770069"/>
            <a:ext cx="6172200" cy="4454891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30B-0013-4A9E-A5D9-C5936ED0CE20}" type="datetimeFigureOut">
              <a:rPr lang="zh-CN" altLang="en-US" smtClean="0">
                <a:solidFill>
                  <a:srgbClr val="153754"/>
                </a:solidFill>
              </a:rPr>
              <a:t>2025/5/27</a:t>
            </a:fld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C419-4446-4956-AD05-136A67937F2B}" type="slidenum">
              <a:rPr lang="zh-CN" altLang="en-US" smtClean="0">
                <a:solidFill>
                  <a:srgbClr val="153754"/>
                </a:solidFill>
              </a:rPr>
              <a:t>‹#›</a:t>
            </a:fld>
            <a:endParaRPr lang="zh-CN" altLang="en-US">
              <a:solidFill>
                <a:srgbClr val="153754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827479" y="349677"/>
            <a:ext cx="2848708" cy="1109760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211019" y="1690688"/>
            <a:ext cx="11605847" cy="0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51683" y="1847856"/>
            <a:ext cx="617220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30B-0013-4A9E-A5D9-C5936ED0CE20}" type="datetimeFigureOut">
              <a:rPr lang="zh-CN" altLang="en-US" smtClean="0">
                <a:solidFill>
                  <a:srgbClr val="153754"/>
                </a:solidFill>
              </a:rPr>
              <a:t>2025/5/27</a:t>
            </a:fld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C419-4446-4956-AD05-136A67937F2B}" type="slidenum">
              <a:rPr lang="zh-CN" altLang="en-US" smtClean="0">
                <a:solidFill>
                  <a:srgbClr val="153754"/>
                </a:solidFill>
              </a:rPr>
              <a:t>‹#›</a:t>
            </a:fld>
            <a:endParaRPr lang="zh-CN" altLang="en-US">
              <a:solidFill>
                <a:srgbClr val="153754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827479" y="349677"/>
            <a:ext cx="2848708" cy="1109760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4876803" y="349683"/>
            <a:ext cx="23447" cy="5746323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30B-0013-4A9E-A5D9-C5936ED0CE20}" type="datetimeFigureOut">
              <a:rPr lang="zh-CN" altLang="en-US" smtClean="0">
                <a:solidFill>
                  <a:srgbClr val="153754"/>
                </a:solidFill>
              </a:rPr>
              <a:t>2025/5/27</a:t>
            </a:fld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C419-4446-4956-AD05-136A67937F2B}" type="slidenum">
              <a:rPr lang="zh-CN" altLang="en-US" smtClean="0">
                <a:solidFill>
                  <a:srgbClr val="153754"/>
                </a:solidFill>
              </a:rPr>
              <a:t>‹#›</a:t>
            </a:fld>
            <a:endParaRPr lang="zh-CN" altLang="en-US">
              <a:solidFill>
                <a:srgbClr val="153754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827479" y="349677"/>
            <a:ext cx="2848708" cy="110976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211019" y="1690688"/>
            <a:ext cx="11605847" cy="0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1562102"/>
            <a:ext cx="2628900" cy="461486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30B-0013-4A9E-A5D9-C5936ED0CE20}" type="datetimeFigureOut">
              <a:rPr lang="zh-CN" altLang="en-US" smtClean="0">
                <a:solidFill>
                  <a:srgbClr val="153754"/>
                </a:solidFill>
              </a:rPr>
              <a:t>2025/5/27</a:t>
            </a:fld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C419-4446-4956-AD05-136A67937F2B}" type="slidenum">
              <a:rPr lang="zh-CN" altLang="en-US" smtClean="0">
                <a:solidFill>
                  <a:srgbClr val="153754"/>
                </a:solidFill>
              </a:rPr>
              <a:t>‹#›</a:t>
            </a:fld>
            <a:endParaRPr lang="zh-CN" altLang="en-US">
              <a:solidFill>
                <a:srgbClr val="153754"/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8724900" y="269631"/>
            <a:ext cx="0" cy="5907332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11395" t="5994" r="11082" b="41489"/>
          <a:stretch>
            <a:fillRect/>
          </a:stretch>
        </p:blipFill>
        <p:spPr>
          <a:xfrm>
            <a:off x="-854869" y="129893"/>
            <a:ext cx="13848350" cy="5572637"/>
          </a:xfrm>
          <a:prstGeom prst="rect">
            <a:avLst/>
          </a:prstGeom>
          <a:effectLst/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-16670" y="4110043"/>
            <a:ext cx="12225339" cy="992400"/>
          </a:xfrm>
          <a:noFill/>
        </p:spPr>
        <p:txBody>
          <a:bodyPr anchor="b">
            <a:normAutofit/>
          </a:bodyPr>
          <a:lstStyle>
            <a:lvl1pPr algn="ctr">
              <a:defRPr sz="2475"/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" y="5099064"/>
            <a:ext cx="12208668" cy="1144596"/>
          </a:xfrm>
          <a:noFill/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30B-0013-4A9E-A5D9-C5936ED0CE20}" type="datetimeFigureOut">
              <a:rPr lang="zh-CN" altLang="en-US" smtClean="0">
                <a:solidFill>
                  <a:srgbClr val="153754"/>
                </a:solidFill>
              </a:rPr>
              <a:t>2025/5/27</a:t>
            </a:fld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C419-4446-4956-AD05-136A67937F2B}" type="slidenum">
              <a:rPr lang="zh-CN" altLang="en-US" smtClean="0">
                <a:solidFill>
                  <a:srgbClr val="153754"/>
                </a:solidFill>
              </a:rPr>
              <a:t>‹#›</a:t>
            </a:fld>
            <a:endParaRPr lang="zh-CN" altLang="en-US">
              <a:solidFill>
                <a:srgbClr val="153754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30B-0013-4A9E-A5D9-C5936ED0CE20}" type="datetimeFigureOut">
              <a:rPr lang="zh-CN" altLang="en-US" smtClean="0">
                <a:solidFill>
                  <a:srgbClr val="153754"/>
                </a:solidFill>
              </a:rPr>
              <a:t>2025/5/27</a:t>
            </a:fld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C419-4446-4956-AD05-136A67937F2B}" type="slidenum">
              <a:rPr lang="zh-CN" altLang="en-US" smtClean="0">
                <a:solidFill>
                  <a:srgbClr val="153754"/>
                </a:solidFill>
              </a:rPr>
              <a:t>‹#›</a:t>
            </a:fld>
            <a:endParaRPr lang="zh-CN" altLang="en-US">
              <a:solidFill>
                <a:srgbClr val="153754"/>
              </a:solidFill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11019" y="1690688"/>
            <a:ext cx="11605847" cy="0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827479" y="349677"/>
            <a:ext cx="2848708" cy="110976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30B-0013-4A9E-A5D9-C5936ED0CE20}" type="datetimeFigureOut">
              <a:rPr lang="zh-CN" altLang="en-US" smtClean="0">
                <a:solidFill>
                  <a:srgbClr val="153754"/>
                </a:solidFill>
              </a:rPr>
              <a:t>2025/5/27</a:t>
            </a:fld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C419-4446-4956-AD05-136A67937F2B}" type="slidenum">
              <a:rPr lang="zh-CN" altLang="en-US" smtClean="0">
                <a:solidFill>
                  <a:srgbClr val="153754"/>
                </a:solidFill>
              </a:rPr>
              <a:t>‹#›</a:t>
            </a:fld>
            <a:endParaRPr lang="zh-CN" altLang="en-US">
              <a:solidFill>
                <a:srgbClr val="153754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75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100" b="0" baseline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>
              <a:defRPr sz="1800" baseline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>
              <a:defRPr baseline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>
              <a:defRPr baseline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>
              <a:defRPr baseline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23A4B-FA84-487D-830B-7F791726EA7D}" type="datetimeFigureOut">
              <a:rPr lang="zh-CN" altLang="en-US" smtClean="0"/>
              <a:t>2025/5/27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781CE-D14E-471E-9D9E-FC061AA82AB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200" b="1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6" name="矩形 15"/>
          <p:cNvSpPr/>
          <p:nvPr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8" name="矩形 17"/>
          <p:cNvSpPr/>
          <p:nvPr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3" name="矩形 22"/>
          <p:cNvSpPr/>
          <p:nvPr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12251" y="59120"/>
            <a:ext cx="1323008" cy="7254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30B-0013-4A9E-A5D9-C5936ED0CE20}" type="datetimeFigureOut">
              <a:rPr lang="zh-CN" altLang="en-US" smtClean="0">
                <a:solidFill>
                  <a:srgbClr val="153754"/>
                </a:solidFill>
              </a:rPr>
              <a:t>2025/5/27</a:t>
            </a:fld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C419-4446-4956-AD05-136A67937F2B}" type="slidenum">
              <a:rPr lang="zh-CN" altLang="en-US" smtClean="0">
                <a:solidFill>
                  <a:srgbClr val="153754"/>
                </a:solidFill>
              </a:rPr>
              <a:t>‹#›</a:t>
            </a:fld>
            <a:endParaRPr lang="zh-CN" altLang="en-US">
              <a:solidFill>
                <a:srgbClr val="153754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827479" y="349677"/>
            <a:ext cx="2848708" cy="1109760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211019" y="1690688"/>
            <a:ext cx="11605847" cy="0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30B-0013-4A9E-A5D9-C5936ED0CE20}" type="datetimeFigureOut">
              <a:rPr lang="zh-CN" altLang="en-US" smtClean="0">
                <a:solidFill>
                  <a:srgbClr val="153754"/>
                </a:solidFill>
              </a:rPr>
              <a:t>2025/5/27</a:t>
            </a:fld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C419-4446-4956-AD05-136A67937F2B}" type="slidenum">
              <a:rPr lang="zh-CN" altLang="en-US" smtClean="0">
                <a:solidFill>
                  <a:srgbClr val="153754"/>
                </a:solidFill>
              </a:rPr>
              <a:t>‹#›</a:t>
            </a:fld>
            <a:endParaRPr lang="zh-CN" altLang="en-US">
              <a:solidFill>
                <a:srgbClr val="153754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827479" y="349677"/>
            <a:ext cx="2848708" cy="1109760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11019" y="1690688"/>
            <a:ext cx="11605847" cy="0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30B-0013-4A9E-A5D9-C5936ED0CE20}" type="datetimeFigureOut">
              <a:rPr lang="zh-CN" altLang="en-US" smtClean="0">
                <a:solidFill>
                  <a:srgbClr val="153754"/>
                </a:solidFill>
              </a:rPr>
              <a:t>2025/5/27</a:t>
            </a:fld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C419-4446-4956-AD05-136A67937F2B}" type="slidenum">
              <a:rPr lang="zh-CN" altLang="en-US" smtClean="0">
                <a:solidFill>
                  <a:srgbClr val="153754"/>
                </a:solidFill>
              </a:rPr>
              <a:t>‹#›</a:t>
            </a:fld>
            <a:endParaRPr lang="zh-CN" altLang="en-US">
              <a:solidFill>
                <a:srgbClr val="153754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827479" y="349677"/>
            <a:ext cx="2848708" cy="110976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211019" y="1690688"/>
            <a:ext cx="11605847" cy="0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30B-0013-4A9E-A5D9-C5936ED0CE20}" type="datetimeFigureOut">
              <a:rPr lang="zh-CN" altLang="en-US" smtClean="0">
                <a:solidFill>
                  <a:srgbClr val="153754"/>
                </a:solidFill>
              </a:rPr>
              <a:t>2025/5/27</a:t>
            </a:fld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C419-4446-4956-AD05-136A67937F2B}" type="slidenum">
              <a:rPr lang="zh-CN" altLang="en-US" smtClean="0">
                <a:solidFill>
                  <a:srgbClr val="153754"/>
                </a:solidFill>
              </a:rPr>
              <a:t>‹#›</a:t>
            </a:fld>
            <a:endParaRPr lang="zh-CN" altLang="en-US">
              <a:solidFill>
                <a:srgbClr val="153754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827479" y="349677"/>
            <a:ext cx="2848708" cy="110976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01688" y="601820"/>
            <a:ext cx="5842000" cy="822168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600" y="1770069"/>
            <a:ext cx="6172200" cy="4454891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30B-0013-4A9E-A5D9-C5936ED0CE20}" type="datetimeFigureOut">
              <a:rPr lang="zh-CN" altLang="en-US" smtClean="0">
                <a:solidFill>
                  <a:srgbClr val="153754"/>
                </a:solidFill>
              </a:rPr>
              <a:t>2025/5/27</a:t>
            </a:fld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C419-4446-4956-AD05-136A67937F2B}" type="slidenum">
              <a:rPr lang="zh-CN" altLang="en-US" smtClean="0">
                <a:solidFill>
                  <a:srgbClr val="153754"/>
                </a:solidFill>
              </a:rPr>
              <a:t>‹#›</a:t>
            </a:fld>
            <a:endParaRPr lang="zh-CN" altLang="en-US">
              <a:solidFill>
                <a:srgbClr val="153754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827479" y="349677"/>
            <a:ext cx="2848708" cy="1109760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211019" y="1690688"/>
            <a:ext cx="11605847" cy="0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51683" y="1847856"/>
            <a:ext cx="617220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30B-0013-4A9E-A5D9-C5936ED0CE20}" type="datetimeFigureOut">
              <a:rPr lang="zh-CN" altLang="en-US" smtClean="0">
                <a:solidFill>
                  <a:srgbClr val="153754"/>
                </a:solidFill>
              </a:rPr>
              <a:t>2025/5/27</a:t>
            </a:fld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C419-4446-4956-AD05-136A67937F2B}" type="slidenum">
              <a:rPr lang="zh-CN" altLang="en-US" smtClean="0">
                <a:solidFill>
                  <a:srgbClr val="153754"/>
                </a:solidFill>
              </a:rPr>
              <a:t>‹#›</a:t>
            </a:fld>
            <a:endParaRPr lang="zh-CN" altLang="en-US">
              <a:solidFill>
                <a:srgbClr val="153754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827479" y="349677"/>
            <a:ext cx="2848708" cy="1109760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4876803" y="349683"/>
            <a:ext cx="23447" cy="5746323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30B-0013-4A9E-A5D9-C5936ED0CE20}" type="datetimeFigureOut">
              <a:rPr lang="zh-CN" altLang="en-US" smtClean="0">
                <a:solidFill>
                  <a:srgbClr val="153754"/>
                </a:solidFill>
              </a:rPr>
              <a:t>2025/5/27</a:t>
            </a:fld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C419-4446-4956-AD05-136A67937F2B}" type="slidenum">
              <a:rPr lang="zh-CN" altLang="en-US" smtClean="0">
                <a:solidFill>
                  <a:srgbClr val="153754"/>
                </a:solidFill>
              </a:rPr>
              <a:t>‹#›</a:t>
            </a:fld>
            <a:endParaRPr lang="zh-CN" altLang="en-US">
              <a:solidFill>
                <a:srgbClr val="153754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827479" y="349677"/>
            <a:ext cx="2848708" cy="110976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211019" y="1690688"/>
            <a:ext cx="11605847" cy="0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1562102"/>
            <a:ext cx="2628900" cy="461486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30B-0013-4A9E-A5D9-C5936ED0CE20}" type="datetimeFigureOut">
              <a:rPr lang="zh-CN" altLang="en-US" smtClean="0">
                <a:solidFill>
                  <a:srgbClr val="153754"/>
                </a:solidFill>
              </a:rPr>
              <a:t>2025/5/27</a:t>
            </a:fld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C419-4446-4956-AD05-136A67937F2B}" type="slidenum">
              <a:rPr lang="zh-CN" altLang="en-US" smtClean="0">
                <a:solidFill>
                  <a:srgbClr val="153754"/>
                </a:solidFill>
              </a:rPr>
              <a:t>‹#›</a:t>
            </a:fld>
            <a:endParaRPr lang="zh-CN" altLang="en-US">
              <a:solidFill>
                <a:srgbClr val="153754"/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8724900" y="269631"/>
            <a:ext cx="0" cy="5907332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7099" t="5995" r="116" b="40864"/>
          <a:stretch>
            <a:fillRect/>
          </a:stretch>
        </p:blipFill>
        <p:spPr>
          <a:xfrm>
            <a:off x="2" y="1"/>
            <a:ext cx="12191999" cy="3938588"/>
          </a:xfrm>
          <a:prstGeom prst="rect">
            <a:avLst/>
          </a:prstGeom>
          <a:effectLst/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-16670" y="4110043"/>
            <a:ext cx="12225339" cy="992400"/>
          </a:xfrm>
          <a:noFill/>
        </p:spPr>
        <p:txBody>
          <a:bodyPr anchor="b">
            <a:normAutofit/>
          </a:bodyPr>
          <a:lstStyle>
            <a:lvl1pPr algn="ctr">
              <a:defRPr sz="3300"/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" y="5099064"/>
            <a:ext cx="12208668" cy="1144596"/>
          </a:xfrm>
          <a:noFill/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30B-0013-4A9E-A5D9-C5936ED0CE20}" type="datetimeFigureOut">
              <a:rPr lang="zh-CN" altLang="en-US" smtClean="0">
                <a:solidFill>
                  <a:srgbClr val="153754"/>
                </a:solidFill>
              </a:rPr>
              <a:t>2025/5/27</a:t>
            </a:fld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C419-4446-4956-AD05-136A67937F2B}" type="slidenum">
              <a:rPr lang="zh-CN" altLang="en-US" smtClean="0">
                <a:solidFill>
                  <a:srgbClr val="153754"/>
                </a:solidFill>
              </a:rPr>
              <a:t>‹#›</a:t>
            </a:fld>
            <a:endParaRPr lang="zh-CN" altLang="en-US">
              <a:solidFill>
                <a:srgbClr val="153754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30B-0013-4A9E-A5D9-C5936ED0CE20}" type="datetimeFigureOut">
              <a:rPr lang="zh-CN" altLang="en-US" smtClean="0">
                <a:solidFill>
                  <a:srgbClr val="153754"/>
                </a:solidFill>
              </a:rPr>
              <a:t>2025/5/27</a:t>
            </a:fld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C419-4446-4956-AD05-136A67937F2B}" type="slidenum">
              <a:rPr lang="zh-CN" altLang="en-US" smtClean="0">
                <a:solidFill>
                  <a:srgbClr val="153754"/>
                </a:solidFill>
              </a:rPr>
              <a:t>‹#›</a:t>
            </a:fld>
            <a:endParaRPr lang="zh-CN" altLang="en-US">
              <a:solidFill>
                <a:srgbClr val="153754"/>
              </a:solidFill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11017" y="1690688"/>
            <a:ext cx="11605847" cy="0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827477" y="349677"/>
            <a:ext cx="2848708" cy="110976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23A4B-FA84-487D-830B-7F791726EA7D}" type="datetimeFigureOut">
              <a:rPr lang="zh-CN" altLang="en-US" smtClean="0"/>
              <a:t>2025/5/27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781CE-D14E-471E-9D9E-FC061AA82A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30B-0013-4A9E-A5D9-C5936ED0CE20}" type="datetimeFigureOut">
              <a:rPr lang="zh-CN" altLang="en-US" smtClean="0">
                <a:solidFill>
                  <a:srgbClr val="153754"/>
                </a:solidFill>
              </a:rPr>
              <a:t>2025/5/27</a:t>
            </a:fld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C419-4446-4956-AD05-136A67937F2B}" type="slidenum">
              <a:rPr lang="zh-CN" altLang="en-US" smtClean="0">
                <a:solidFill>
                  <a:srgbClr val="153754"/>
                </a:solidFill>
              </a:rPr>
              <a:t>‹#›</a:t>
            </a:fld>
            <a:endParaRPr lang="zh-CN" altLang="en-US">
              <a:solidFill>
                <a:srgbClr val="153754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30B-0013-4A9E-A5D9-C5936ED0CE20}" type="datetimeFigureOut">
              <a:rPr lang="zh-CN" altLang="en-US" smtClean="0">
                <a:solidFill>
                  <a:srgbClr val="153754"/>
                </a:solidFill>
              </a:rPr>
              <a:t>2025/5/27</a:t>
            </a:fld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C419-4446-4956-AD05-136A67937F2B}" type="slidenum">
              <a:rPr lang="zh-CN" altLang="en-US" smtClean="0">
                <a:solidFill>
                  <a:srgbClr val="153754"/>
                </a:solidFill>
              </a:rPr>
              <a:t>‹#›</a:t>
            </a:fld>
            <a:endParaRPr lang="zh-CN" altLang="en-US">
              <a:solidFill>
                <a:srgbClr val="153754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827477" y="349677"/>
            <a:ext cx="2848708" cy="1109760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211017" y="1690688"/>
            <a:ext cx="11605847" cy="0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30B-0013-4A9E-A5D9-C5936ED0CE20}" type="datetimeFigureOut">
              <a:rPr lang="zh-CN" altLang="en-US" smtClean="0">
                <a:solidFill>
                  <a:srgbClr val="153754"/>
                </a:solidFill>
              </a:rPr>
              <a:t>2025/5/27</a:t>
            </a:fld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C419-4446-4956-AD05-136A67937F2B}" type="slidenum">
              <a:rPr lang="zh-CN" altLang="en-US" smtClean="0">
                <a:solidFill>
                  <a:srgbClr val="153754"/>
                </a:solidFill>
              </a:rPr>
              <a:t>‹#›</a:t>
            </a:fld>
            <a:endParaRPr lang="zh-CN" altLang="en-US">
              <a:solidFill>
                <a:srgbClr val="153754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827477" y="349677"/>
            <a:ext cx="2848708" cy="1109760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11017" y="1690688"/>
            <a:ext cx="11605847" cy="0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30B-0013-4A9E-A5D9-C5936ED0CE20}" type="datetimeFigureOut">
              <a:rPr lang="zh-CN" altLang="en-US" smtClean="0">
                <a:solidFill>
                  <a:srgbClr val="153754"/>
                </a:solidFill>
              </a:rPr>
              <a:t>2025/5/27</a:t>
            </a:fld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C419-4446-4956-AD05-136A67937F2B}" type="slidenum">
              <a:rPr lang="zh-CN" altLang="en-US" smtClean="0">
                <a:solidFill>
                  <a:srgbClr val="153754"/>
                </a:solidFill>
              </a:rPr>
              <a:t>‹#›</a:t>
            </a:fld>
            <a:endParaRPr lang="zh-CN" altLang="en-US">
              <a:solidFill>
                <a:srgbClr val="153754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827477" y="349677"/>
            <a:ext cx="2848708" cy="110976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211017" y="1690688"/>
            <a:ext cx="11605847" cy="0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30B-0013-4A9E-A5D9-C5936ED0CE20}" type="datetimeFigureOut">
              <a:rPr lang="zh-CN" altLang="en-US" smtClean="0">
                <a:solidFill>
                  <a:srgbClr val="153754"/>
                </a:solidFill>
              </a:rPr>
              <a:t>2025/5/27</a:t>
            </a:fld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C419-4446-4956-AD05-136A67937F2B}" type="slidenum">
              <a:rPr lang="zh-CN" altLang="en-US" smtClean="0">
                <a:solidFill>
                  <a:srgbClr val="153754"/>
                </a:solidFill>
              </a:rPr>
              <a:t>‹#›</a:t>
            </a:fld>
            <a:endParaRPr lang="zh-CN" altLang="en-US">
              <a:solidFill>
                <a:srgbClr val="153754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827477" y="349677"/>
            <a:ext cx="2848708" cy="110976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01688" y="601820"/>
            <a:ext cx="5842000" cy="822168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600" y="1770065"/>
            <a:ext cx="6172200" cy="445489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30B-0013-4A9E-A5D9-C5936ED0CE20}" type="datetimeFigureOut">
              <a:rPr lang="zh-CN" altLang="en-US" smtClean="0">
                <a:solidFill>
                  <a:srgbClr val="153754"/>
                </a:solidFill>
              </a:rPr>
              <a:t>2025/5/27</a:t>
            </a:fld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C419-4446-4956-AD05-136A67937F2B}" type="slidenum">
              <a:rPr lang="zh-CN" altLang="en-US" smtClean="0">
                <a:solidFill>
                  <a:srgbClr val="153754"/>
                </a:solidFill>
              </a:rPr>
              <a:t>‹#›</a:t>
            </a:fld>
            <a:endParaRPr lang="zh-CN" altLang="en-US">
              <a:solidFill>
                <a:srgbClr val="153754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827477" y="349677"/>
            <a:ext cx="2848708" cy="1109760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211017" y="1690688"/>
            <a:ext cx="11605847" cy="0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51683" y="1847852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30B-0013-4A9E-A5D9-C5936ED0CE20}" type="datetimeFigureOut">
              <a:rPr lang="zh-CN" altLang="en-US" smtClean="0">
                <a:solidFill>
                  <a:srgbClr val="153754"/>
                </a:solidFill>
              </a:rPr>
              <a:t>2025/5/27</a:t>
            </a:fld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C419-4446-4956-AD05-136A67937F2B}" type="slidenum">
              <a:rPr lang="zh-CN" altLang="en-US" smtClean="0">
                <a:solidFill>
                  <a:srgbClr val="153754"/>
                </a:solidFill>
              </a:rPr>
              <a:t>‹#›</a:t>
            </a:fld>
            <a:endParaRPr lang="zh-CN" altLang="en-US">
              <a:solidFill>
                <a:srgbClr val="153754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827477" y="349677"/>
            <a:ext cx="2848708" cy="1109760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4876801" y="349679"/>
            <a:ext cx="23447" cy="5746323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30B-0013-4A9E-A5D9-C5936ED0CE20}" type="datetimeFigureOut">
              <a:rPr lang="zh-CN" altLang="en-US" smtClean="0">
                <a:solidFill>
                  <a:srgbClr val="153754"/>
                </a:solidFill>
              </a:rPr>
              <a:t>2025/5/27</a:t>
            </a:fld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C419-4446-4956-AD05-136A67937F2B}" type="slidenum">
              <a:rPr lang="zh-CN" altLang="en-US" smtClean="0">
                <a:solidFill>
                  <a:srgbClr val="153754"/>
                </a:solidFill>
              </a:rPr>
              <a:t>‹#›</a:t>
            </a:fld>
            <a:endParaRPr lang="zh-CN" altLang="en-US">
              <a:solidFill>
                <a:srgbClr val="153754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827477" y="349677"/>
            <a:ext cx="2848708" cy="110976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211017" y="1690688"/>
            <a:ext cx="11605847" cy="0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1562101"/>
            <a:ext cx="2628900" cy="461486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30B-0013-4A9E-A5D9-C5936ED0CE20}" type="datetimeFigureOut">
              <a:rPr lang="zh-CN" altLang="en-US" smtClean="0">
                <a:solidFill>
                  <a:srgbClr val="153754"/>
                </a:solidFill>
              </a:rPr>
              <a:t>2025/5/27</a:t>
            </a:fld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C419-4446-4956-AD05-136A67937F2B}" type="slidenum">
              <a:rPr lang="zh-CN" altLang="en-US" smtClean="0">
                <a:solidFill>
                  <a:srgbClr val="153754"/>
                </a:solidFill>
              </a:rPr>
              <a:t>‹#›</a:t>
            </a:fld>
            <a:endParaRPr lang="zh-CN" altLang="en-US">
              <a:solidFill>
                <a:srgbClr val="153754"/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8724900" y="269631"/>
            <a:ext cx="0" cy="5907332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23A4B-FA84-487D-830B-7F791726EA7D}" type="datetimeFigureOut">
              <a:rPr lang="zh-CN" altLang="en-US" smtClean="0"/>
              <a:t>2025/5/27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781CE-D14E-471E-9D9E-FC061AA82A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23A4B-FA84-487D-830B-7F791726EA7D}" type="datetimeFigureOut">
              <a:rPr lang="zh-CN" altLang="en-US" smtClean="0"/>
              <a:t>2025/5/27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781CE-D14E-471E-9D9E-FC061AA82A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11395" t="5994" r="11082" b="41489"/>
          <a:stretch>
            <a:fillRect/>
          </a:stretch>
        </p:blipFill>
        <p:spPr>
          <a:xfrm>
            <a:off x="3" y="2099"/>
            <a:ext cx="12208669" cy="3505223"/>
          </a:xfrm>
          <a:prstGeom prst="rect">
            <a:avLst/>
          </a:prstGeom>
          <a:effectLst/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-16670" y="4110043"/>
            <a:ext cx="12225339" cy="992400"/>
          </a:xfrm>
          <a:noFill/>
        </p:spPr>
        <p:txBody>
          <a:bodyPr anchor="b">
            <a:normAutofit/>
          </a:bodyPr>
          <a:lstStyle>
            <a:lvl1pPr algn="ctr">
              <a:defRPr sz="2475"/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" y="5099064"/>
            <a:ext cx="12208668" cy="1144596"/>
          </a:xfrm>
          <a:noFill/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30B-0013-4A9E-A5D9-C5936ED0CE20}" type="datetimeFigureOut">
              <a:rPr lang="zh-CN" altLang="en-US" smtClean="0">
                <a:solidFill>
                  <a:srgbClr val="153754"/>
                </a:solidFill>
              </a:rPr>
              <a:t>2025/5/27</a:t>
            </a:fld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C419-4446-4956-AD05-136A67937F2B}" type="slidenum">
              <a:rPr lang="zh-CN" altLang="en-US" smtClean="0">
                <a:solidFill>
                  <a:srgbClr val="153754"/>
                </a:solidFill>
              </a:rPr>
              <a:t>‹#›</a:t>
            </a:fld>
            <a:endParaRPr lang="zh-CN" altLang="en-US">
              <a:solidFill>
                <a:srgbClr val="153754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30B-0013-4A9E-A5D9-C5936ED0CE20}" type="datetimeFigureOut">
              <a:rPr lang="zh-CN" altLang="en-US" smtClean="0">
                <a:solidFill>
                  <a:srgbClr val="153754"/>
                </a:solidFill>
              </a:rPr>
              <a:t>2025/5/27</a:t>
            </a:fld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C419-4446-4956-AD05-136A67937F2B}" type="slidenum">
              <a:rPr lang="zh-CN" altLang="en-US" smtClean="0">
                <a:solidFill>
                  <a:srgbClr val="153754"/>
                </a:solidFill>
              </a:rPr>
              <a:t>‹#›</a:t>
            </a:fld>
            <a:endParaRPr lang="zh-CN" altLang="en-US">
              <a:solidFill>
                <a:srgbClr val="153754"/>
              </a:solidFill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11019" y="1690688"/>
            <a:ext cx="11605847" cy="0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827479" y="349677"/>
            <a:ext cx="2848708" cy="110976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30B-0013-4A9E-A5D9-C5936ED0CE20}" type="datetimeFigureOut">
              <a:rPr lang="zh-CN" altLang="en-US" smtClean="0">
                <a:solidFill>
                  <a:srgbClr val="153754"/>
                </a:solidFill>
              </a:rPr>
              <a:t>2025/5/27</a:t>
            </a:fld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C419-4446-4956-AD05-136A67937F2B}" type="slidenum">
              <a:rPr lang="zh-CN" altLang="en-US" smtClean="0">
                <a:solidFill>
                  <a:srgbClr val="153754"/>
                </a:solidFill>
              </a:rPr>
              <a:t>‹#›</a:t>
            </a:fld>
            <a:endParaRPr lang="zh-CN" altLang="en-US">
              <a:solidFill>
                <a:srgbClr val="153754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30B-0013-4A9E-A5D9-C5936ED0CE20}" type="datetimeFigureOut">
              <a:rPr lang="zh-CN" altLang="en-US" smtClean="0">
                <a:solidFill>
                  <a:srgbClr val="153754"/>
                </a:solidFill>
              </a:rPr>
              <a:t>2025/5/27</a:t>
            </a:fld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53754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C419-4446-4956-AD05-136A67937F2B}" type="slidenum">
              <a:rPr lang="zh-CN" altLang="en-US" smtClean="0">
                <a:solidFill>
                  <a:srgbClr val="153754"/>
                </a:solidFill>
              </a:rPr>
              <a:t>‹#›</a:t>
            </a:fld>
            <a:endParaRPr lang="zh-CN" altLang="en-US">
              <a:solidFill>
                <a:srgbClr val="153754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827479" y="349677"/>
            <a:ext cx="2848708" cy="1109760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211019" y="1690688"/>
            <a:ext cx="11605847" cy="0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23A4B-FA84-487D-830B-7F791726EA7D}" type="datetimeFigureOut">
              <a:rPr lang="zh-CN" altLang="en-US" smtClean="0"/>
              <a:t>2025/5/27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781CE-D14E-471E-9D9E-FC061AA82A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BB2B30B-0013-4A9E-A5D9-C5936ED0CE20}" type="datetimeFigureOut">
              <a:rPr lang="zh-CN" altLang="en-US" smtClean="0">
                <a:solidFill>
                  <a:srgbClr val="153754"/>
                </a:solidFill>
                <a:latin typeface="Arial" panose="020B0604020202020204" pitchFamily="34" charset="0"/>
              </a:rPr>
              <a:t>2025/5/27</a:t>
            </a:fld>
            <a:endParaRPr lang="zh-CN" altLang="en-US">
              <a:solidFill>
                <a:srgbClr val="153754"/>
              </a:solidFill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153754"/>
              </a:solidFill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6AC419-4446-4956-AD05-136A67937F2B}" type="slidenum">
              <a:rPr lang="zh-CN" altLang="en-US" smtClean="0">
                <a:solidFill>
                  <a:srgbClr val="153754"/>
                </a:solidFill>
                <a:latin typeface="Arial" panose="020B0604020202020204" pitchFamily="34" charset="0"/>
              </a:rPr>
              <a:t>‹#›</a:t>
            </a:fld>
            <a:endParaRPr lang="zh-CN" altLang="en-US">
              <a:solidFill>
                <a:srgbClr val="153754"/>
              </a:solidFill>
              <a:latin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8827479" y="349677"/>
            <a:ext cx="2848708" cy="11097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ransition>
    <p:fade/>
  </p:transition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b="1" kern="1200">
          <a:solidFill>
            <a:schemeClr val="tx1">
              <a:lumMod val="75000"/>
            </a:schemeClr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</p:titleStyle>
    <p:bodyStyle>
      <a:lvl1pPr marL="128905" indent="-128905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>
              <a:lumMod val="75000"/>
            </a:schemeClr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38608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75000"/>
            </a:schemeClr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2pPr>
      <a:lvl3pPr marL="6432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>
              <a:lumMod val="75000"/>
            </a:schemeClr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3pPr>
      <a:lvl4pPr marL="9004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>
              <a:lumMod val="75000"/>
            </a:schemeClr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4pPr>
      <a:lvl5pPr marL="11576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>
              <a:lumMod val="75000"/>
            </a:schemeClr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5pPr>
      <a:lvl6pPr marL="141478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BB2B30B-0013-4A9E-A5D9-C5936ED0CE20}" type="datetimeFigureOut">
              <a:rPr lang="zh-CN" altLang="en-US" smtClean="0">
                <a:solidFill>
                  <a:srgbClr val="153754"/>
                </a:solidFill>
                <a:latin typeface="Arial" panose="020B0604020202020204" pitchFamily="34" charset="0"/>
              </a:rPr>
              <a:t>2025/5/27</a:t>
            </a:fld>
            <a:endParaRPr lang="zh-CN" altLang="en-US">
              <a:solidFill>
                <a:srgbClr val="153754"/>
              </a:solidFill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153754"/>
              </a:solidFill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6AC419-4446-4956-AD05-136A67937F2B}" type="slidenum">
              <a:rPr lang="zh-CN" altLang="en-US" smtClean="0">
                <a:solidFill>
                  <a:srgbClr val="153754"/>
                </a:solidFill>
                <a:latin typeface="Arial" panose="020B0604020202020204" pitchFamily="34" charset="0"/>
              </a:rPr>
              <a:t>‹#›</a:t>
            </a:fld>
            <a:endParaRPr lang="zh-CN" altLang="en-US">
              <a:solidFill>
                <a:srgbClr val="153754"/>
              </a:solidFill>
              <a:latin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8827479" y="349677"/>
            <a:ext cx="2848708" cy="11097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ransition>
    <p:fade/>
  </p:transition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b="1" kern="1200">
          <a:solidFill>
            <a:schemeClr val="tx1">
              <a:lumMod val="75000"/>
            </a:schemeClr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</p:titleStyle>
    <p:bodyStyle>
      <a:lvl1pPr marL="128905" indent="-128905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>
              <a:lumMod val="75000"/>
            </a:schemeClr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38608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75000"/>
            </a:schemeClr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2pPr>
      <a:lvl3pPr marL="6432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>
              <a:lumMod val="75000"/>
            </a:schemeClr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3pPr>
      <a:lvl4pPr marL="9004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>
              <a:lumMod val="75000"/>
            </a:schemeClr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4pPr>
      <a:lvl5pPr marL="11576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>
              <a:lumMod val="75000"/>
            </a:schemeClr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5pPr>
      <a:lvl6pPr marL="141478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BB2B30B-0013-4A9E-A5D9-C5936ED0CE20}" type="datetimeFigureOut">
              <a:rPr lang="zh-CN" altLang="en-US" smtClean="0">
                <a:solidFill>
                  <a:srgbClr val="153754"/>
                </a:solidFill>
                <a:latin typeface="Arial" panose="020B0604020202020204" pitchFamily="34" charset="0"/>
              </a:rPr>
              <a:t>2025/5/27</a:t>
            </a:fld>
            <a:endParaRPr lang="zh-CN" altLang="en-US">
              <a:solidFill>
                <a:srgbClr val="153754"/>
              </a:solidFill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153754"/>
              </a:solidFill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6AC419-4446-4956-AD05-136A67937F2B}" type="slidenum">
              <a:rPr lang="zh-CN" altLang="en-US" smtClean="0">
                <a:solidFill>
                  <a:srgbClr val="153754"/>
                </a:solidFill>
                <a:latin typeface="Arial" panose="020B0604020202020204" pitchFamily="34" charset="0"/>
              </a:rPr>
              <a:t>‹#›</a:t>
            </a:fld>
            <a:endParaRPr lang="zh-CN" altLang="en-US">
              <a:solidFill>
                <a:srgbClr val="153754"/>
              </a:solidFill>
              <a:latin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8827477" y="349677"/>
            <a:ext cx="2848708" cy="11097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>
              <a:lumMod val="75000"/>
            </a:schemeClr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75000"/>
            </a:schemeClr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</a:schemeClr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75000"/>
            </a:schemeClr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75000"/>
            </a:schemeClr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75000"/>
            </a:schemeClr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clrChange>
              <a:clrFrom>
                <a:srgbClr val="D8D8AA"/>
              </a:clrFrom>
              <a:clrTo>
                <a:srgbClr val="D8D8AA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3"/>
          <a:stretch>
            <a:fillRect/>
          </a:stretch>
        </p:blipFill>
        <p:spPr>
          <a:xfrm>
            <a:off x="7470843" y="281177"/>
            <a:ext cx="4721157" cy="3318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59000" endPos="50000" dir="5400000" sy="-100000" algn="bl" rotWithShape="0"/>
            <a:softEdge rad="3683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ctrTitle"/>
              </p:nvPr>
            </p:nvSpPr>
            <p:spPr>
              <a:xfrm>
                <a:off x="256440" y="2353883"/>
                <a:ext cx="11679120" cy="1169403"/>
              </a:xfrm>
              <a:effectLst>
                <a:reflection blurRad="6350" stA="52000" endA="300" endPos="35000" dir="5400000" sy="-100000" algn="bl" rotWithShape="0"/>
              </a:effectLst>
            </p:spPr>
            <p:txBody>
              <a:bodyPr/>
              <a:lstStyle/>
              <a:p>
                <a:r>
                  <a:rPr lang="en-US" altLang="zh-CN" sz="4400" b="0" dirty="0">
                    <a:ln w="0"/>
                    <a:solidFill>
                      <a:schemeClr val="tx2">
                        <a:lumMod val="60000"/>
                        <a:lumOff val="40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  <a:reflection blurRad="6350" stA="55000" endA="50" endPos="50000" dist="114300" dir="5400000" sy="-100000" algn="bl" rotWithShape="0"/>
                    </a:effectLst>
                    <a:latin typeface="Times New Roman" panose="02020603050405020304" pitchFamily="18" charset="0"/>
                    <a:ea typeface="华文宋体" panose="02010600040101010101" pitchFamily="2" charset="-122"/>
                    <a:cs typeface="Times New Roman" panose="02020603050405020304" pitchFamily="18" charset="0"/>
                  </a:rPr>
                  <a:t>Experimental Study on Differential Cross Section of </a:t>
                </a:r>
                <a:r>
                  <a:rPr lang="en-US" altLang="zh-CN" sz="4400" b="0" baseline="30000" dirty="0">
                    <a:ln w="0"/>
                    <a:solidFill>
                      <a:schemeClr val="tx2">
                        <a:lumMod val="60000"/>
                        <a:lumOff val="40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  <a:reflection blurRad="6350" stA="55000" endA="50" endPos="50000" dist="114300" dir="5400000" sy="-100000" algn="bl" rotWithShape="0"/>
                    </a:effectLst>
                    <a:latin typeface="Times New Roman" panose="02020603050405020304" pitchFamily="18" charset="0"/>
                    <a:ea typeface="华文宋体" panose="02010600040101010101" pitchFamily="2" charset="-122"/>
                    <a:cs typeface="Times New Roman" panose="02020603050405020304" pitchFamily="18" charset="0"/>
                  </a:rPr>
                  <a:t>14</a:t>
                </a:r>
                <a:r>
                  <a:rPr lang="en-US" altLang="zh-CN" sz="4400" b="0" dirty="0">
                    <a:ln w="0"/>
                    <a:solidFill>
                      <a:schemeClr val="tx2">
                        <a:lumMod val="60000"/>
                        <a:lumOff val="40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  <a:reflection blurRad="6350" stA="55000" endA="50" endPos="50000" dist="114300" dir="5400000" sy="-100000" algn="bl" rotWithShape="0"/>
                    </a:effectLst>
                    <a:latin typeface="Times New Roman" panose="02020603050405020304" pitchFamily="18" charset="0"/>
                    <a:ea typeface="华文宋体" panose="02010600040101010101" pitchFamily="2" charset="-122"/>
                    <a:cs typeface="Times New Roman" panose="02020603050405020304" pitchFamily="18" charset="0"/>
                  </a:rPr>
                  <a:t>N(</a:t>
                </a:r>
                <a14:m>
                  <m:oMath xmlns:m="http://schemas.openxmlformats.org/officeDocument/2006/math">
                    <m:r>
                      <a:rPr lang="en-US" altLang="zh-CN" sz="4400" b="0" i="1" dirty="0" smtClean="0">
                        <a:ln w="0"/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  <a:reflection blurRad="6350" stA="55000" endA="50" endPos="50000" dist="114300" dir="5400000" sy="-100000" algn="bl" rotWithShape="0"/>
                        </a:effectLst>
                        <a:latin typeface="Cambria Math" panose="02040503050406030204" pitchFamily="18" charset="0"/>
                        <a:ea typeface="华文宋体" panose="02010600040101010101" pitchFamily="2" charset="-122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altLang="zh-CN" sz="4400" b="0" i="1" dirty="0" smtClean="0">
                        <a:ln w="0"/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  <a:reflection blurRad="6350" stA="55000" endA="50" endPos="50000" dist="114300" dir="5400000" sy="-100000" algn="bl" rotWithShape="0"/>
                        </a:effectLst>
                        <a:latin typeface="Cambria Math" panose="02040503050406030204" pitchFamily="18" charset="0"/>
                        <a:ea typeface="华文宋体" panose="02010600040101010101" pitchFamily="2" charset="-122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altLang="zh-CN" sz="4400" b="0" i="1" dirty="0" smtClean="0">
                        <a:ln w="0"/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  <a:reflection blurRad="6350" stA="55000" endA="50" endPos="50000" dist="114300" dir="5400000" sy="-100000" algn="bl" rotWithShape="0"/>
                        </a:effectLst>
                        <a:latin typeface="Cambria Math" panose="02040503050406030204" pitchFamily="18" charset="0"/>
                        <a:ea typeface="华文宋体" panose="02010600040101010101" pitchFamily="2" charset="-122"/>
                        <a:cs typeface="Times New Roman" panose="02020603050405020304" pitchFamily="18" charset="0"/>
                      </a:rPr>
                      <m:t>𝑝</m:t>
                    </m:r>
                  </m:oMath>
                </a14:m>
                <a:r>
                  <a:rPr lang="en-US" altLang="zh-CN" sz="4400" b="0" dirty="0">
                    <a:ln w="0"/>
                    <a:solidFill>
                      <a:schemeClr val="tx2">
                        <a:lumMod val="60000"/>
                        <a:lumOff val="40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  <a:reflection blurRad="6350" stA="55000" endA="50" endPos="50000" dist="114300" dir="5400000" sy="-100000" algn="bl" rotWithShape="0"/>
                    </a:effectLst>
                    <a:latin typeface="Times New Roman" panose="02020603050405020304" pitchFamily="18" charset="0"/>
                    <a:ea typeface="华文宋体" panose="02010600040101010101" pitchFamily="2" charset="-122"/>
                    <a:cs typeface="Times New Roman" panose="02020603050405020304" pitchFamily="18" charset="0"/>
                  </a:rPr>
                  <a:t>)</a:t>
                </a:r>
                <a:r>
                  <a:rPr lang="en-US" altLang="zh-CN" sz="4400" b="0" baseline="30000" dirty="0">
                    <a:ln w="0"/>
                    <a:solidFill>
                      <a:schemeClr val="tx2">
                        <a:lumMod val="60000"/>
                        <a:lumOff val="40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  <a:reflection blurRad="6350" stA="55000" endA="50" endPos="50000" dist="114300" dir="5400000" sy="-100000" algn="bl" rotWithShape="0"/>
                    </a:effectLst>
                    <a:latin typeface="Times New Roman" panose="02020603050405020304" pitchFamily="18" charset="0"/>
                    <a:ea typeface="华文宋体" panose="02010600040101010101" pitchFamily="2" charset="-122"/>
                    <a:cs typeface="Times New Roman" panose="02020603050405020304" pitchFamily="18" charset="0"/>
                  </a:rPr>
                  <a:t>14</a:t>
                </a:r>
                <a:r>
                  <a:rPr lang="en-US" altLang="zh-CN" sz="4400" b="0" dirty="0">
                    <a:ln w="0"/>
                    <a:solidFill>
                      <a:schemeClr val="tx2">
                        <a:lumMod val="60000"/>
                        <a:lumOff val="40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  <a:reflection blurRad="6350" stA="55000" endA="50" endPos="50000" dist="114300" dir="5400000" sy="-100000" algn="bl" rotWithShape="0"/>
                    </a:effectLst>
                    <a:latin typeface="Times New Roman" panose="02020603050405020304" pitchFamily="18" charset="0"/>
                    <a:ea typeface="华文宋体" panose="02010600040101010101" pitchFamily="2" charset="-122"/>
                    <a:cs typeface="Times New Roman" panose="02020603050405020304" pitchFamily="18" charset="0"/>
                  </a:rPr>
                  <a:t>C Reaction</a:t>
                </a:r>
                <a:endParaRPr lang="zh-CN" altLang="en-US" sz="4400" b="0" dirty="0">
                  <a:ln w="0"/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  <a:reflection blurRad="6350" stA="55000" endA="50" endPos="50000" dist="114300" dir="5400000" sy="-100000" algn="bl" rotWithShape="0"/>
                  </a:effectLst>
                  <a:latin typeface="Times New Roman" panose="02020603050405020304" pitchFamily="18" charset="0"/>
                  <a:ea typeface="华文宋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标题 1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256440" y="2353883"/>
                <a:ext cx="11679120" cy="1169403"/>
              </a:xfrm>
              <a:blipFill rotWithShape="1">
                <a:blip r:embed="rId3"/>
                <a:stretch>
                  <a:fillRect l="-48" t="-7380" r="-43" b="-107762"/>
                </a:stretch>
              </a:blipFill>
              <a:effectLst>
                <a:reflection blurRad="6350" stA="52000" endA="300" endPos="35000" dir="5400000" sy="-100000" algn="bl" rotWithShape="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33432" y="4543262"/>
            <a:ext cx="11325136" cy="1616037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Qiuyue Luo, Wei Jiang, Kang Sun, et al.</a:t>
            </a:r>
          </a:p>
          <a:p>
            <a:r>
              <a:rPr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China Spallation Neutron Source (CSNS)</a:t>
            </a:r>
          </a:p>
          <a:p>
            <a:r>
              <a:rPr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2025-05-27</a:t>
            </a:r>
            <a:endParaRPr lang="zh-CN" altLang="en-US" sz="2800" b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71282" y="6472340"/>
            <a:ext cx="3649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ISINN-31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Counts of Selected Events (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N(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n,p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hannel ID=4     55.71°"/>
          <p:cNvSpPr txBox="1"/>
          <p:nvPr/>
        </p:nvSpPr>
        <p:spPr>
          <a:xfrm>
            <a:off x="1809263" y="6253212"/>
            <a:ext cx="2642581" cy="307777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>
            <a:lvl1pPr>
              <a:defRPr sz="18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pPr algn="ctr"/>
            <a:endParaRPr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06193" y="5619328"/>
            <a:ext cx="5655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</a:t>
            </a:r>
            <a:r>
              <a:rPr lang="en-US" altLang="zh-CN" sz="1600" kern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TOF</a:t>
            </a:r>
            <a:r>
              <a:rPr lang="zh-CN" altLang="en-US" sz="1600" kern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zh-CN" sz="1600" kern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of</a:t>
            </a:r>
            <a:r>
              <a:rPr lang="zh-CN" altLang="en-US" sz="1600" kern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zh-CN" sz="1600" kern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neutron</a:t>
            </a:r>
            <a:r>
              <a:rPr lang="zh-CN" altLang="en-US" sz="1600" kern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zh-CN" sz="1600" kern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is</a:t>
            </a:r>
            <a:r>
              <a:rPr lang="zh-CN" altLang="en-US" sz="1600" kern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zh-CN" sz="1600" kern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longer than ~3800 ns (the energy of neutron is lower than ~1.3 MeV or so), the protons are only from the side facing forward.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91362" y="5302598"/>
            <a:ext cx="3899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Fluence of Back-n neutron beam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83" y="1319174"/>
            <a:ext cx="5655436" cy="368153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628" y="1319174"/>
            <a:ext cx="5779832" cy="3786386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99213" y="5203828"/>
            <a:ext cx="4154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(*The background from Al has been subtracted)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 rot="1127019">
            <a:off x="755217" y="2598618"/>
            <a:ext cx="4750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>
                    <a:lumMod val="65000"/>
                    <a:alpha val="15000"/>
                  </a:schemeClr>
                </a:solidFill>
              </a:rPr>
              <a:t>Preliminary</a:t>
            </a:r>
            <a:endParaRPr lang="zh-CN" altLang="en-US" sz="6000" dirty="0">
              <a:solidFill>
                <a:schemeClr val="bg1">
                  <a:lumMod val="65000"/>
                  <a:alpha val="1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华文宋体" panose="02010600040101010101" pitchFamily="2" charset="-122"/>
                <a:cs typeface="Times New Roman" panose="02020603050405020304" pitchFamily="18" charset="0"/>
              </a:rPr>
              <a:t>The Differential Cross-Section of  </a:t>
            </a:r>
            <a:r>
              <a:rPr lang="en-US" altLang="zh-CN" baseline="30000" dirty="0">
                <a:latin typeface="Times New Roman" panose="02020603050405020304" pitchFamily="18" charset="0"/>
                <a:ea typeface="华文宋体" panose="02010600040101010101" pitchFamily="2" charset="-122"/>
                <a:cs typeface="Times New Roman" panose="02020603050405020304" pitchFamily="18" charset="0"/>
              </a:rPr>
              <a:t>6</a:t>
            </a:r>
            <a:r>
              <a:rPr lang="en-US" altLang="zh-CN" dirty="0">
                <a:latin typeface="Times New Roman" panose="02020603050405020304" pitchFamily="18" charset="0"/>
                <a:ea typeface="华文宋体" panose="02010600040101010101" pitchFamily="2" charset="-122"/>
                <a:cs typeface="Times New Roman" panose="02020603050405020304" pitchFamily="18" charset="0"/>
              </a:rPr>
              <a:t>Li(</a:t>
            </a:r>
            <a:r>
              <a:rPr lang="en-US" altLang="zh-CN" dirty="0" err="1">
                <a:latin typeface="Times New Roman" panose="02020603050405020304" pitchFamily="18" charset="0"/>
                <a:ea typeface="华文宋体" panose="02010600040101010101" pitchFamily="2" charset="-122"/>
                <a:cs typeface="Times New Roman" panose="02020603050405020304" pitchFamily="18" charset="0"/>
              </a:rPr>
              <a:t>n,t</a:t>
            </a:r>
            <a:r>
              <a:rPr lang="en-US" altLang="zh-CN" dirty="0">
                <a:latin typeface="Times New Roman" panose="02020603050405020304" pitchFamily="18" charset="0"/>
                <a:ea typeface="华文宋体" panose="02010600040101010101" pitchFamily="2" charset="-122"/>
                <a:cs typeface="Times New Roman" panose="02020603050405020304" pitchFamily="18" charset="0"/>
              </a:rPr>
              <a:t>)α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1"/>
              <p:cNvSpPr txBox="1"/>
              <p:nvPr/>
            </p:nvSpPr>
            <p:spPr>
              <a:xfrm>
                <a:off x="228022" y="3930965"/>
                <a:ext cx="11728005" cy="278418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57175" indent="-257175" algn="l" defTabSz="6858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750"/>
                  </a:spcAft>
                  <a:buClr>
                    <a:srgbClr val="FFC000"/>
                  </a:buClr>
                  <a:buSzPct val="80000"/>
                  <a:buFont typeface="Wingdings" panose="05000000000000000000" pitchFamily="2" charset="2"/>
                  <a:buChar char="n"/>
                  <a:defRPr sz="2100" b="0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defRPr>
                </a:lvl1pPr>
                <a:lvl2pPr marL="557530" indent="-21463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800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defRPr>
                </a:lvl2pPr>
                <a:lvl3pPr marL="8572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defRPr>
                </a:lvl3pPr>
                <a:lvl4pPr marL="12001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500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defRPr>
                </a:lvl4pPr>
                <a:lvl5pPr marL="15430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500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defRPr>
                </a:lvl5pPr>
                <a:lvl6pPr marL="18859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kumimoji="0" lang="en-US" altLang="zh-CN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宋体" panose="02010600030101010101" pitchFamily="2" charset="-122"/>
                  </a:rPr>
                  <a:t>The cross-section of </a:t>
                </a:r>
                <a:r>
                  <a:rPr kumimoji="0" lang="en-US" altLang="zh-CN" sz="20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宋体" panose="02010600030101010101" pitchFamily="2" charset="-122"/>
                  </a:rPr>
                  <a:t>6</a:t>
                </a:r>
                <a:r>
                  <a:rPr kumimoji="0" lang="en-US" altLang="zh-CN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宋体" panose="02010600030101010101" pitchFamily="2" charset="-122"/>
                  </a:rPr>
                  <a:t>Li(</a:t>
                </a:r>
                <a:r>
                  <a:rPr kumimoji="0" lang="en-US" altLang="zh-CN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宋体" panose="02010600030101010101" pitchFamily="2" charset="-122"/>
                  </a:rPr>
                  <a:t>n,t</a:t>
                </a:r>
                <a:r>
                  <a:rPr kumimoji="0" lang="en-US" altLang="zh-CN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宋体" panose="02010600030101010101" pitchFamily="2" charset="-122"/>
                  </a:rPr>
                  <a:t>)α is standard and isotropic.</a:t>
                </a:r>
                <a:endParaRPr lang="en-US" altLang="zh-CN" dirty="0"/>
              </a:p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the relative differential cross-section of </a:t>
                </a:r>
                <a:r>
                  <a:rPr lang="en-US" altLang="zh-CN" baseline="30000" dirty="0"/>
                  <a:t>14</a:t>
                </a:r>
                <a:r>
                  <a:rPr lang="en-US" altLang="zh-CN" dirty="0"/>
                  <a:t>N(</a:t>
                </a:r>
                <a:r>
                  <a:rPr lang="en-US" altLang="zh-CN" dirty="0" err="1"/>
                  <a:t>n,p</a:t>
                </a:r>
                <a:r>
                  <a:rPr lang="en-US" altLang="zh-CN" dirty="0"/>
                  <a:t>)</a:t>
                </a:r>
                <a:r>
                  <a:rPr lang="en-US" altLang="zh-CN" baseline="30000" dirty="0"/>
                  <a:t>14</a:t>
                </a:r>
                <a:r>
                  <a:rPr lang="en-US" altLang="zh-CN" dirty="0"/>
                  <a:t>C</a:t>
                </a:r>
              </a:p>
              <a:p>
                <a:pPr marL="0" indent="0" algn="ctr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den>
                    </m:f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e>
                    </m:d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CN" altLang="en-US" sz="2000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latin typeface="Cambria Math" panose="02040503050406030204" pitchFamily="18" charset="0"/>
                              </a:rPr>
                              <m:t>k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14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latin typeface="Cambria Math" panose="02040503050406030204" pitchFamily="18" charset="0"/>
                              </a:rPr>
                              <m:t>k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𝐿𝑖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den>
                    </m:f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𝑐𝑜𝑢𝑛𝑡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14</m:t>
                                </m:r>
                              </m:e>
                            </m:d>
                          </m:e>
                          <m:sub>
                            <m:sSub>
                              <m:sSub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latin typeface="Cambria Math" panose="02040503050406030204" pitchFamily="18" charset="0"/>
                              </a:rPr>
                              <m:t>flux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sub>
                        </m:sSub>
                      </m:den>
                    </m:f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zh-CN" sz="2000" i="1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</a:rPr>
                          <m:t>Ω</m:t>
                        </m:r>
                      </m:den>
                    </m:f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𝐿𝑖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6</m:t>
                        </m:r>
                      </m:e>
                    </m:d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CN" altLang="en-US" sz="2000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000" b="0" dirty="0"/>
                  <a:t> / </a:t>
                </a:r>
                <a:r>
                  <a:rPr lang="en-US" altLang="zh-CN" sz="2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𝑐𝑜𝑢𝑛𝑡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𝐿𝑖</m:t>
                                </m:r>
                              </m:e>
                            </m:d>
                          </m:e>
                          <m:sub>
                            <m:sSub>
                              <m:sSub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>
                                <a:latin typeface="Cambria Math" panose="02040503050406030204" pitchFamily="18" charset="0"/>
                              </a:rPr>
                              <m:t>flux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b>
                        </m:sSub>
                      </m:den>
                    </m:f>
                  </m:oMath>
                </a14:m>
                <a:r>
                  <a:rPr lang="en-US" altLang="zh-CN" dirty="0"/>
                  <a:t>               (2)</a:t>
                </a: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1800" b="0" i="0" smtClean="0">
                                <a:latin typeface="Cambria Math" panose="02040503050406030204" pitchFamily="18" charset="0"/>
                              </a:rPr>
                              <m:t>k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14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1800" b="0" i="0" smtClean="0">
                                <a:latin typeface="Cambria Math" panose="02040503050406030204" pitchFamily="18" charset="0"/>
                              </a:rPr>
                              <m:t>k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𝐿𝑖</m:t>
                            </m:r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den>
                    </m:f>
                    <m:r>
                      <a:rPr lang="en-US" altLang="zh-CN" sz="1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𝑝𝑟𝑜𝑡𝑜𝑛</m:t>
                        </m:r>
                        <m:d>
                          <m:d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b="0" i="1" baseline="30000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m:rPr>
                                <m:sty m:val="p"/>
                              </m:rPr>
                              <a:rPr lang="en-US" altLang="zh-CN" sz="1800" i="0">
                                <a:latin typeface="Cambria Math" panose="02040503050406030204" pitchFamily="18" charset="0"/>
                              </a:rPr>
                              <m:t>Li</m:t>
                            </m:r>
                            <m:r>
                              <m:rPr>
                                <m:sty m:val="p"/>
                              </m:rPr>
                              <a:rPr lang="en-US" altLang="zh-CN" sz="1800" b="0" i="0" smtClean="0">
                                <a:latin typeface="Cambria Math" panose="02040503050406030204" pitchFamily="18" charset="0"/>
                              </a:rPr>
                              <m:t>F</m:t>
                            </m:r>
                          </m:e>
                        </m:d>
                      </m:num>
                      <m:den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𝑝𝑟𝑜𝑡𝑜𝑛</m:t>
                        </m:r>
                        <m:d>
                          <m:d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b="0" i="1" baseline="30000" smtClean="0">
                                <a:latin typeface="Cambria Math" panose="02040503050406030204" pitchFamily="18" charset="0"/>
                              </a:rPr>
                              <m:t>14</m:t>
                            </m:r>
                            <m:r>
                              <m:rPr>
                                <m:sty m:val="p"/>
                              </m:rPr>
                              <a:rPr lang="en-US" altLang="zh-CN" sz="1800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</m:e>
                        </m:d>
                      </m:den>
                    </m:f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𝑡𝑎𝑟𝑔𝑒𝑡</m:t>
                        </m:r>
                        <m:d>
                          <m:d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b="0" i="1" baseline="30000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m:rPr>
                                <m:sty m:val="p"/>
                              </m:rPr>
                              <a:rPr lang="en-US" altLang="zh-CN" sz="1800" b="0" i="0" smtClean="0">
                                <a:latin typeface="Cambria Math" panose="02040503050406030204" pitchFamily="18" charset="0"/>
                              </a:rPr>
                              <m:t>Li</m:t>
                            </m:r>
                          </m:e>
                        </m:d>
                      </m:num>
                      <m:den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𝑡𝑎𝑟𝑔𝑒𝑡</m:t>
                        </m:r>
                        <m:d>
                          <m:d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b="0" i="1" baseline="30000" smtClean="0">
                                <a:latin typeface="Cambria Math" panose="02040503050406030204" pitchFamily="18" charset="0"/>
                              </a:rPr>
                              <m:t>14</m:t>
                            </m:r>
                            <m:r>
                              <m:rPr>
                                <m:sty m:val="p"/>
                              </m:rPr>
                              <a:rPr lang="en-US" altLang="zh-CN" sz="1800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</m:e>
                        </m:d>
                      </m:den>
                    </m:f>
                  </m:oMath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4" name="内容占位符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022" y="3930965"/>
                <a:ext cx="11728005" cy="2784183"/>
              </a:xfrm>
              <a:prstGeom prst="rect">
                <a:avLst/>
              </a:prstGeom>
              <a:blipFill rotWithShape="1">
                <a:blip r:embed="rId2"/>
                <a:stretch>
                  <a:fillRect t="-650" r="2" b="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>
              <a:xfrm>
                <a:off x="228022" y="968948"/>
                <a:ext cx="11963978" cy="2725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n-US" altLang="zh-CN" sz="2400">
                            <a:latin typeface="Cambria Math" panose="02040503050406030204" pitchFamily="18" charset="0"/>
                          </a:rPr>
                          <m:t>Ω</m:t>
                        </m:r>
                      </m:den>
                    </m:f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CN" altLang="en-US" sz="2400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𝑐𝑜𝑢𝑛𝑡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)⋅</m:t>
                        </m:r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𝑡𝑎𝑟𝑔𝑒𝑡</m:t>
                            </m:r>
                          </m:sub>
                        </m:s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40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400">
                                <a:latin typeface="Cambria Math" panose="02040503050406030204" pitchFamily="18" charset="0"/>
                              </a:rPr>
                              <m:t>det</m:t>
                            </m:r>
                          </m:sub>
                        </m:s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400">
                                <a:latin typeface="Cambria Math" panose="02040503050406030204" pitchFamily="18" charset="0"/>
                              </a:rPr>
                              <m:t>det</m:t>
                            </m:r>
                          </m:sub>
                        </m:sSub>
                      </m:den>
                    </m:f>
                    <m:r>
                      <a:rPr lang="en-US" altLang="zh-CN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>
                            <a:latin typeface="Cambria Math" panose="02040503050406030204" pitchFamily="18" charset="0"/>
                          </a:rPr>
                          <m:t>det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𝑐𝑜𝑢𝑛𝑡</m:t>
                        </m:r>
                        <m:d>
                          <m:d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𝑡𝑎𝑟𝑔𝑒𝑡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i="1" dirty="0">
                    <a:latin typeface="Cambria Math" panose="02040503050406030204" pitchFamily="18" charset="0"/>
                  </a:rPr>
                  <a:t>                 </a:t>
                </a:r>
                <a:r>
                  <a:rPr lang="en-US" altLang="zh-CN" dirty="0">
                    <a:latin typeface="Cambria Math" panose="02040503050406030204" pitchFamily="18" charset="0"/>
                  </a:rPr>
                  <a:t>(1)</a:t>
                </a:r>
              </a:p>
              <a:p>
                <a:pPr marL="285750" indent="-285750">
                  <a:lnSpc>
                    <a:spcPct val="150000"/>
                  </a:lnSpc>
                  <a:buFontTx/>
                  <a:buChar char="–"/>
                </a:pP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𝑐𝑜𝑢𝑛𝑡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count of proton at E</a:t>
                </a:r>
                <a:r>
                  <a:rPr lang="en-US" altLang="zh-CN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</a:p>
              <a:p>
                <a:pPr marL="285750" indent="-285750">
                  <a:lnSpc>
                    <a:spcPct val="150000"/>
                  </a:lnSpc>
                  <a:buFontTx/>
                  <a:buChar char="–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the number of the incident neutrons whose energy is equal to E</a:t>
                </a:r>
                <a:r>
                  <a:rPr lang="en-US" altLang="zh-CN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flux</m:t>
                        </m:r>
                      </m:e>
                      <m: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n-US" altLang="zh-CN">
                        <a:latin typeface="Cambria Math" panose="02040503050406030204" pitchFamily="18" charset="0"/>
                      </a:rPr>
                      <m:t>proton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Tx/>
                  <a:buChar char="–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𝑡𝑎𝑟𝑔𝑒𝑡</m:t>
                        </m:r>
                      </m:sub>
                    </m:sSub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the number of target nuclei</a:t>
                </a:r>
              </a:p>
              <a:p>
                <a:pPr marL="285750" indent="-285750">
                  <a:lnSpc>
                    <a:spcPct val="150000"/>
                  </a:lnSpc>
                  <a:buFontTx/>
                  <a:buChar char="–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det</m:t>
                        </m:r>
                      </m:sub>
                    </m:sSub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det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the solid angle and the detecting efficiency of the detectors</a:t>
                </a:r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022" y="968948"/>
                <a:ext cx="11963978" cy="2725170"/>
              </a:xfrm>
              <a:prstGeom prst="rect">
                <a:avLst/>
              </a:prstGeom>
              <a:blipFill rotWithShape="1">
                <a:blip r:embed="rId3"/>
                <a:stretch>
                  <a:fillRect t="-21" b="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椭圆 4"/>
          <p:cNvSpPr/>
          <p:nvPr/>
        </p:nvSpPr>
        <p:spPr>
          <a:xfrm>
            <a:off x="5916706" y="4904547"/>
            <a:ext cx="2873828" cy="909798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039650" y="4601458"/>
            <a:ext cx="301214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accent6">
                    <a:lumMod val="75000"/>
                  </a:schemeClr>
                </a:solidFill>
              </a:rPr>
              <a:t>“normalization coefficient”</a:t>
            </a:r>
            <a:endParaRPr lang="zh-CN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6039650" y="5678992"/>
            <a:ext cx="114492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5939758" y="5759706"/>
            <a:ext cx="1452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from dataset</a:t>
            </a:r>
            <a:endParaRPr lang="zh-CN" altLang="en-US" dirty="0">
              <a:solidFill>
                <a:srgbClr val="0070C0"/>
              </a:solidFill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7465037" y="5759706"/>
            <a:ext cx="11449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7392041" y="5825949"/>
            <a:ext cx="150607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measurement of </a:t>
            </a:r>
            <a:r>
              <a:rPr lang="en-US" altLang="zh-CN" baseline="30000" dirty="0">
                <a:solidFill>
                  <a:srgbClr val="C00000"/>
                </a:solidFill>
              </a:rPr>
              <a:t>6</a:t>
            </a:r>
            <a:r>
              <a:rPr lang="en-US" altLang="zh-CN" dirty="0">
                <a:solidFill>
                  <a:srgbClr val="C00000"/>
                </a:solidFill>
              </a:rPr>
              <a:t>Li(</a:t>
            </a:r>
            <a:r>
              <a:rPr lang="en-US" altLang="zh-CN" dirty="0" err="1">
                <a:solidFill>
                  <a:srgbClr val="C00000"/>
                </a:solidFill>
              </a:rPr>
              <a:t>n,t</a:t>
            </a:r>
            <a:r>
              <a:rPr lang="en-US" altLang="zh-CN" dirty="0">
                <a:solidFill>
                  <a:srgbClr val="C00000"/>
                </a:solidFill>
              </a:rPr>
              <a:t>)α</a:t>
            </a:r>
            <a:endParaRPr lang="zh-CN" alt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华文宋体" panose="02010600040101010101" pitchFamily="2" charset="-122"/>
                <a:cs typeface="Times New Roman" panose="02020603050405020304" pitchFamily="18" charset="0"/>
              </a:rPr>
              <a:t>The Cross-Section of  </a:t>
            </a:r>
            <a:r>
              <a:rPr lang="en-US" altLang="zh-CN" baseline="30000" dirty="0">
                <a:latin typeface="Times New Roman" panose="02020603050405020304" pitchFamily="18" charset="0"/>
                <a:ea typeface="华文宋体" panose="02010600040101010101" pitchFamily="2" charset="-122"/>
                <a:cs typeface="Times New Roman" panose="02020603050405020304" pitchFamily="18" charset="0"/>
              </a:rPr>
              <a:t>6</a:t>
            </a:r>
            <a:r>
              <a:rPr lang="en-US" altLang="zh-CN" dirty="0">
                <a:latin typeface="Times New Roman" panose="02020603050405020304" pitchFamily="18" charset="0"/>
                <a:ea typeface="华文宋体" panose="02010600040101010101" pitchFamily="2" charset="-122"/>
                <a:cs typeface="Times New Roman" panose="02020603050405020304" pitchFamily="18" charset="0"/>
              </a:rPr>
              <a:t>Li(</a:t>
            </a:r>
            <a:r>
              <a:rPr lang="en-US" altLang="zh-CN" dirty="0" err="1">
                <a:latin typeface="Times New Roman" panose="02020603050405020304" pitchFamily="18" charset="0"/>
                <a:ea typeface="华文宋体" panose="02010600040101010101" pitchFamily="2" charset="-122"/>
                <a:cs typeface="Times New Roman" panose="02020603050405020304" pitchFamily="18" charset="0"/>
              </a:rPr>
              <a:t>n,t</a:t>
            </a:r>
            <a:r>
              <a:rPr lang="en-US" altLang="zh-CN" dirty="0">
                <a:latin typeface="Times New Roman" panose="02020603050405020304" pitchFamily="18" charset="0"/>
                <a:ea typeface="华文宋体" panose="02010600040101010101" pitchFamily="2" charset="-122"/>
                <a:cs typeface="Times New Roman" panose="02020603050405020304" pitchFamily="18" charset="0"/>
              </a:rPr>
              <a:t>)α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1"/>
              <p:cNvSpPr txBox="1"/>
              <p:nvPr/>
            </p:nvSpPr>
            <p:spPr>
              <a:xfrm>
                <a:off x="207423" y="1133977"/>
                <a:ext cx="5613713" cy="435242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57175" indent="-257175" algn="l" defTabSz="6858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750"/>
                  </a:spcAft>
                  <a:buClr>
                    <a:srgbClr val="FFC000"/>
                  </a:buClr>
                  <a:buSzPct val="80000"/>
                  <a:buFont typeface="Wingdings" panose="05000000000000000000" pitchFamily="2" charset="2"/>
                  <a:buChar char="n"/>
                  <a:defRPr sz="2100" b="0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defRPr>
                </a:lvl1pPr>
                <a:lvl2pPr marL="557530" indent="-21463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800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defRPr>
                </a:lvl2pPr>
                <a:lvl3pPr marL="8572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defRPr>
                </a:lvl3pPr>
                <a:lvl4pPr marL="12001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500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defRPr>
                </a:lvl4pPr>
                <a:lvl5pPr marL="15430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500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defRPr>
                </a:lvl5pPr>
                <a:lvl6pPr marL="18859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  <a:spcAft>
                    <a:spcPts val="300"/>
                  </a:spcAft>
                </a:pPr>
                <a:r>
                  <a:rPr lang="en-US" altLang="zh-CN" sz="2000" kern="0" dirty="0">
                    <a:solidFill>
                      <a:srgbClr val="000000"/>
                    </a:solidFill>
                    <a:sym typeface="宋体" panose="02010600030101010101" pitchFamily="2" charset="-122"/>
                  </a:rPr>
                  <a:t>For differential cross-section (measurement):</a:t>
                </a:r>
              </a:p>
              <a:p>
                <a:pPr lvl="1">
                  <a:lnSpc>
                    <a:spcPts val="3100"/>
                  </a:lnSpc>
                  <a:spcBef>
                    <a:spcPts val="0"/>
                  </a:spcBef>
                </a:pPr>
                <a:r>
                  <a:rPr lang="en-US" altLang="zh-CN" kern="0" dirty="0">
                    <a:solidFill>
                      <a:srgbClr val="000000"/>
                    </a:solidFill>
                    <a:sym typeface="宋体" panose="02010600030101010101" pitchFamily="2" charset="-122"/>
                  </a:rPr>
                  <a:t>Fit it with Legendre Polynomials</a:t>
                </a:r>
              </a:p>
              <a:p>
                <a:pPr marL="342900" lvl="1" indent="0">
                  <a:lnSpc>
                    <a:spcPts val="8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unc>
                            <m:func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altLang="zh-CN" b="0" i="1" dirty="0">
                  <a:latin typeface="Cambria Math" panose="02040503050406030204" pitchFamily="18" charset="0"/>
                </a:endParaRPr>
              </a:p>
              <a:p>
                <a:pPr marL="342900" lvl="1" indent="0">
                  <a:lnSpc>
                    <a:spcPts val="8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func>
                            <m:func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altLang="zh-CN" b="0" i="1" dirty="0">
                  <a:latin typeface="Cambria Math" panose="02040503050406030204" pitchFamily="18" charset="0"/>
                </a:endParaRPr>
              </a:p>
              <a:p>
                <a:pPr marL="342900" lvl="1" indent="0" algn="ctr">
                  <a:lnSpc>
                    <a:spcPts val="8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p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func>
                          <m:func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altLang="zh-CN" dirty="0"/>
                  <a:t>       (3)</a:t>
                </a:r>
              </a:p>
            </p:txBody>
          </p:sp>
        </mc:Choice>
        <mc:Fallback xmlns="">
          <p:sp>
            <p:nvSpPr>
              <p:cNvPr id="6" name="内容占位符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423" y="1133977"/>
                <a:ext cx="5613713" cy="4352423"/>
              </a:xfrm>
              <a:prstGeom prst="rect">
                <a:avLst/>
              </a:prstGeom>
              <a:blipFill rotWithShape="1">
                <a:blip r:embed="rId2"/>
                <a:stretch>
                  <a:fillRect l="-7" t="-12" r="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1"/>
              <p:cNvSpPr txBox="1"/>
              <p:nvPr/>
            </p:nvSpPr>
            <p:spPr>
              <a:xfrm>
                <a:off x="207423" y="5273693"/>
                <a:ext cx="8275750" cy="144145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57175" indent="-257175" algn="l" defTabSz="6858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750"/>
                  </a:spcAft>
                  <a:buClr>
                    <a:srgbClr val="FFC000"/>
                  </a:buClr>
                  <a:buSzPct val="80000"/>
                  <a:buFont typeface="Wingdings" panose="05000000000000000000" pitchFamily="2" charset="2"/>
                  <a:buChar char="n"/>
                  <a:defRPr sz="2100" b="0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defRPr>
                </a:lvl1pPr>
                <a:lvl2pPr marL="557530" indent="-21463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800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defRPr>
                </a:lvl2pPr>
                <a:lvl3pPr marL="8572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defRPr>
                </a:lvl3pPr>
                <a:lvl4pPr marL="12001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500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defRPr>
                </a:lvl4pPr>
                <a:lvl5pPr marL="15430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500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defRPr>
                </a:lvl5pPr>
                <a:lvl6pPr marL="18859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  <a:spcAft>
                    <a:spcPts val="300"/>
                  </a:spcAft>
                </a:pPr>
                <a:r>
                  <a:rPr lang="en-US" altLang="zh-CN" sz="2000" kern="0" dirty="0">
                    <a:solidFill>
                      <a:srgbClr val="000000"/>
                    </a:solidFill>
                    <a:sym typeface="宋体" panose="02010600030101010101" pitchFamily="2" charset="-122"/>
                  </a:rPr>
                  <a:t>For cross-section (unnormalized)</a:t>
                </a:r>
              </a:p>
              <a:p>
                <a:pPr lvl="1">
                  <a:lnSpc>
                    <a:spcPts val="3100"/>
                  </a:lnSpc>
                  <a:spcBef>
                    <a:spcPts val="0"/>
                  </a:spcBef>
                </a:pPr>
                <a:r>
                  <a:rPr lang="en-US" altLang="zh-CN" kern="0" dirty="0">
                    <a:solidFill>
                      <a:srgbClr val="000000"/>
                    </a:solidFill>
                    <a:sym typeface="宋体" panose="02010600030101010101" pitchFamily="2" charset="-122"/>
                  </a:rPr>
                  <a:t>Integrate the fitting Legendre Polynomials along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i="1" kern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宋体" panose="02010600030101010101" pitchFamily="2" charset="-122"/>
                      </a:rPr>
                      <m:t>cos</m:t>
                    </m:r>
                    <m:r>
                      <a:rPr lang="en-US" altLang="zh-CN" i="1" kern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宋体" panose="02010600030101010101" pitchFamily="2" charset="-122"/>
                      </a:rPr>
                      <m:t>⁡(</m:t>
                    </m:r>
                    <m:r>
                      <a:rPr lang="en-US" altLang="zh-CN" i="1" kern="0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宋体" panose="02010600030101010101" pitchFamily="2" charset="-122"/>
                      </a:rPr>
                      <m:t>𝑑𝑒𝑡</m:t>
                    </m:r>
                    <m:r>
                      <a:rPr lang="en-US" altLang="zh-CN" i="1" kern="0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宋体" panose="02010600030101010101" pitchFamily="2" charset="-122"/>
                      </a:rPr>
                      <m:t>⁡_</m:t>
                    </m:r>
                    <m:r>
                      <a:rPr lang="en-US" altLang="zh-CN" i="1" kern="0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宋体" panose="02010600030101010101" pitchFamily="2" charset="-122"/>
                      </a:rPr>
                      <m:t>𝑡h𝑒𝑡𝑎</m:t>
                    </m:r>
                    <m:r>
                      <a:rPr lang="en-US" altLang="zh-CN" i="1" kern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宋体" panose="02010600030101010101" pitchFamily="2" charset="-122"/>
                      </a:rPr>
                      <m:t>)</m:t>
                    </m:r>
                  </m:oMath>
                </a14:m>
                <a:endParaRPr lang="en-US" altLang="zh-CN" kern="0" dirty="0">
                  <a:solidFill>
                    <a:srgbClr val="000000"/>
                  </a:solidFill>
                  <a:sym typeface="宋体" panose="02010600030101010101" pitchFamily="2" charset="-122"/>
                </a:endParaRPr>
              </a:p>
              <a:p>
                <a:pPr lvl="1">
                  <a:lnSpc>
                    <a:spcPts val="3100"/>
                  </a:lnSpc>
                  <a:spcBef>
                    <a:spcPts val="0"/>
                  </a:spcBef>
                </a:pPr>
                <a:r>
                  <a:rPr lang="en-US" altLang="zh-CN" b="0" dirty="0"/>
                  <a:t>Integral: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f>
                          <m:f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num>
                          <m:den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</a:rPr>
                              <m:t>Ω</m:t>
                            </m:r>
                          </m:den>
                        </m:f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func>
                              <m:func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altLang="zh-CN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func>
                          </m:e>
                        </m:d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d</m:t>
                        </m:r>
                        <m:func>
                          <m:func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e>
                    </m:nary>
                  </m:oMath>
                </a14:m>
                <a:r>
                  <a:rPr lang="en-US" altLang="zh-CN" dirty="0"/>
                  <a:t>    (4)</a:t>
                </a:r>
              </a:p>
            </p:txBody>
          </p:sp>
        </mc:Choice>
        <mc:Fallback xmlns="">
          <p:sp>
            <p:nvSpPr>
              <p:cNvPr id="7" name="内容占位符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423" y="5273693"/>
                <a:ext cx="8275750" cy="1441455"/>
              </a:xfrm>
              <a:prstGeom prst="rect">
                <a:avLst/>
              </a:prstGeom>
              <a:blipFill rotWithShape="1">
                <a:blip r:embed="rId3"/>
                <a:stretch>
                  <a:fillRect l="-5" t="-1" r="3" b="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984" y="1133977"/>
            <a:ext cx="6496457" cy="435242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 rot="1127019">
            <a:off x="6126967" y="2696003"/>
            <a:ext cx="4750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>
                    <a:lumMod val="65000"/>
                    <a:alpha val="15000"/>
                  </a:schemeClr>
                </a:solidFill>
              </a:rPr>
              <a:t>Preliminary</a:t>
            </a:r>
            <a:endParaRPr lang="zh-CN" altLang="en-US" sz="6000" dirty="0">
              <a:solidFill>
                <a:schemeClr val="bg1">
                  <a:lumMod val="65000"/>
                  <a:alpha val="1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华文宋体" panose="02010600040101010101" pitchFamily="2" charset="-122"/>
                <a:cs typeface="Times New Roman" panose="02020603050405020304" pitchFamily="18" charset="0"/>
              </a:rPr>
              <a:t>The Cross-Section of  </a:t>
            </a:r>
            <a:r>
              <a:rPr lang="en-US" altLang="zh-CN" baseline="30000" dirty="0">
                <a:latin typeface="Times New Roman" panose="02020603050405020304" pitchFamily="18" charset="0"/>
                <a:ea typeface="华文宋体" panose="02010600040101010101" pitchFamily="2" charset="-122"/>
                <a:cs typeface="Times New Roman" panose="02020603050405020304" pitchFamily="18" charset="0"/>
              </a:rPr>
              <a:t>6</a:t>
            </a:r>
            <a:r>
              <a:rPr lang="en-US" altLang="zh-CN" dirty="0">
                <a:latin typeface="Times New Roman" panose="02020603050405020304" pitchFamily="18" charset="0"/>
                <a:ea typeface="华文宋体" panose="02010600040101010101" pitchFamily="2" charset="-122"/>
                <a:cs typeface="Times New Roman" panose="02020603050405020304" pitchFamily="18" charset="0"/>
              </a:rPr>
              <a:t>Li(</a:t>
            </a:r>
            <a:r>
              <a:rPr lang="en-US" altLang="zh-CN" dirty="0" err="1">
                <a:latin typeface="Times New Roman" panose="02020603050405020304" pitchFamily="18" charset="0"/>
                <a:ea typeface="华文宋体" panose="02010600040101010101" pitchFamily="2" charset="-122"/>
                <a:cs typeface="Times New Roman" panose="02020603050405020304" pitchFamily="18" charset="0"/>
              </a:rPr>
              <a:t>n,t</a:t>
            </a:r>
            <a:r>
              <a:rPr lang="en-US" altLang="zh-CN" dirty="0">
                <a:latin typeface="Times New Roman" panose="02020603050405020304" pitchFamily="18" charset="0"/>
                <a:ea typeface="华文宋体" panose="02010600040101010101" pitchFamily="2" charset="-122"/>
                <a:cs typeface="Times New Roman" panose="02020603050405020304" pitchFamily="18" charset="0"/>
              </a:rPr>
              <a:t>)α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1"/>
              <p:cNvSpPr txBox="1"/>
              <p:nvPr/>
            </p:nvSpPr>
            <p:spPr>
              <a:xfrm>
                <a:off x="253527" y="1158673"/>
                <a:ext cx="8275750" cy="15861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57175" indent="-257175" algn="l" defTabSz="6858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750"/>
                  </a:spcAft>
                  <a:buClr>
                    <a:srgbClr val="FFC000"/>
                  </a:buClr>
                  <a:buSzPct val="80000"/>
                  <a:buFont typeface="Wingdings" panose="05000000000000000000" pitchFamily="2" charset="2"/>
                  <a:buChar char="n"/>
                  <a:defRPr sz="2100" b="0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defRPr>
                </a:lvl1pPr>
                <a:lvl2pPr marL="557530" indent="-21463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800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defRPr>
                </a:lvl2pPr>
                <a:lvl3pPr marL="8572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defRPr>
                </a:lvl3pPr>
                <a:lvl4pPr marL="12001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500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defRPr>
                </a:lvl4pPr>
                <a:lvl5pPr marL="15430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500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defRPr>
                </a:lvl5pPr>
                <a:lvl6pPr marL="18859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  <a:spcAft>
                    <a:spcPts val="300"/>
                  </a:spcAft>
                </a:pPr>
                <a:r>
                  <a:rPr lang="en-US" altLang="zh-CN" sz="2000" kern="0" dirty="0">
                    <a:solidFill>
                      <a:srgbClr val="000000"/>
                    </a:solidFill>
                    <a:sym typeface="宋体" panose="02010600030101010101" pitchFamily="2" charset="-122"/>
                  </a:rPr>
                  <a:t>Normalize the measurement to the standard cross-section</a:t>
                </a:r>
              </a:p>
              <a:p>
                <a:pPr lvl="1">
                  <a:lnSpc>
                    <a:spcPct val="150000"/>
                  </a:lnSpc>
                  <a:spcAft>
                    <a:spcPts val="3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𝐸𝑁𝐷𝐹𝐵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8−1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𝑖𝑛𝑡𝑒𝑔𝑟𝑎𝑙</m:t>
                        </m:r>
                      </m:sub>
                    </m:sSub>
                  </m:oMath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4" name="内容占位符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527" y="1158673"/>
                <a:ext cx="8275750" cy="1586171"/>
              </a:xfrm>
              <a:prstGeom prst="rect">
                <a:avLst/>
              </a:prstGeom>
              <a:blipFill rotWithShape="1">
                <a:blip r:embed="rId2"/>
                <a:stretch>
                  <a:fillRect l="-2" t="-27" r="7" b="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6746581" y="1702532"/>
                <a:ext cx="4752611" cy="622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zh-CN" sz="1800" i="1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n-US" altLang="zh-CN" sz="1800">
                            <a:latin typeface="Cambria Math" panose="02040503050406030204" pitchFamily="18" charset="0"/>
                          </a:rPr>
                          <m:t>Ω</m:t>
                        </m:r>
                      </m:den>
                    </m:f>
                    <m:d>
                      <m:d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𝐿𝑖</m:t>
                        </m:r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6</m:t>
                        </m:r>
                      </m:e>
                    </m:d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CN" altLang="en-US" sz="1800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1800" b="0" dirty="0"/>
                  <a:t> / </a:t>
                </a:r>
                <a:r>
                  <a:rPr lang="en-US" altLang="zh-CN" sz="1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𝑐𝑜𝑢𝑛𝑡</m:t>
                        </m:r>
                        <m:sSub>
                          <m:sSubPr>
                            <m:ctrlP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  <m:t>𝐿𝑖</m:t>
                                </m:r>
                              </m:e>
                            </m:d>
                          </m:e>
                          <m:sub>
                            <m:sSub>
                              <m:sSubPr>
                                <m:ctrlP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1800">
                                <a:latin typeface="Cambria Math" panose="02040503050406030204" pitchFamily="18" charset="0"/>
                              </a:rPr>
                              <m:t>flux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b>
                        </m:sSub>
                      </m:den>
                    </m:f>
                    <m:r>
                      <a:rPr lang="en-US" altLang="zh-CN" sz="18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800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𝑑𝑒𝑡𝑒𝑐𝑡𝑜𝑟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6581" y="1702532"/>
                <a:ext cx="4752611" cy="622478"/>
              </a:xfrm>
              <a:prstGeom prst="rect">
                <a:avLst/>
              </a:prstGeom>
              <a:blipFill rotWithShape="1">
                <a:blip r:embed="rId3"/>
                <a:stretch>
                  <a:fillRect l="-7" t="-16" r="13" b="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接箭头连接符 7"/>
          <p:cNvCxnSpPr/>
          <p:nvPr/>
        </p:nvCxnSpPr>
        <p:spPr>
          <a:xfrm>
            <a:off x="3601335" y="2013771"/>
            <a:ext cx="3065929" cy="158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957" y="2325010"/>
            <a:ext cx="5296083" cy="43655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527" y="2389626"/>
            <a:ext cx="5753100" cy="407304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 rot="1127019">
            <a:off x="835325" y="3883152"/>
            <a:ext cx="4750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>
                    <a:lumMod val="65000"/>
                    <a:alpha val="15000"/>
                  </a:schemeClr>
                </a:solidFill>
              </a:rPr>
              <a:t>Preliminary</a:t>
            </a:r>
            <a:endParaRPr lang="zh-CN" altLang="en-US" sz="6000" dirty="0">
              <a:solidFill>
                <a:schemeClr val="bg1">
                  <a:lumMod val="65000"/>
                  <a:alpha val="1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 rot="1127019">
            <a:off x="6747549" y="3945862"/>
            <a:ext cx="4750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>
                    <a:lumMod val="65000"/>
                    <a:alpha val="15000"/>
                  </a:schemeClr>
                </a:solidFill>
              </a:rPr>
              <a:t>Preliminary</a:t>
            </a:r>
            <a:endParaRPr lang="zh-CN" altLang="en-US" sz="6000" dirty="0">
              <a:solidFill>
                <a:schemeClr val="bg1">
                  <a:lumMod val="65000"/>
                  <a:alpha val="1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华文宋体" panose="02010600040101010101" pitchFamily="2" charset="-122"/>
                <a:cs typeface="Times New Roman" panose="02020603050405020304" pitchFamily="18" charset="0"/>
              </a:rPr>
              <a:t>The Differential Cross-Section of 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N(n, p)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883" y="6376594"/>
            <a:ext cx="16212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LAB frame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/>
              <p:cNvSpPr txBox="1"/>
              <p:nvPr/>
            </p:nvSpPr>
            <p:spPr>
              <a:xfrm>
                <a:off x="230671" y="1077158"/>
                <a:ext cx="5501618" cy="546871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57175" indent="-257175" algn="l" defTabSz="6858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750"/>
                  </a:spcAft>
                  <a:buClr>
                    <a:srgbClr val="FFC000"/>
                  </a:buClr>
                  <a:buSzPct val="80000"/>
                  <a:buFont typeface="Wingdings" panose="05000000000000000000" pitchFamily="2" charset="2"/>
                  <a:buChar char="n"/>
                  <a:defRPr sz="2100" b="0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defRPr>
                </a:lvl1pPr>
                <a:lvl2pPr marL="557530" indent="-21463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800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defRPr>
                </a:lvl2pPr>
                <a:lvl3pPr marL="8572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defRPr>
                </a:lvl3pPr>
                <a:lvl4pPr marL="12001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500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defRPr>
                </a:lvl4pPr>
                <a:lvl5pPr marL="15430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500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defRPr>
                </a:lvl5pPr>
                <a:lvl6pPr marL="18859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zh-CN" sz="2000" kern="0" dirty="0">
                    <a:solidFill>
                      <a:srgbClr val="000000"/>
                    </a:solidFill>
                    <a:sym typeface="宋体" panose="02010600030101010101" pitchFamily="2" charset="-122"/>
                  </a:rPr>
                  <a:t>F</a:t>
                </a:r>
                <a:r>
                  <a:rPr kumimoji="0" lang="en-US" altLang="zh-CN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宋体" panose="02010600030101010101" pitchFamily="2" charset="-122"/>
                  </a:rPr>
                  <a:t>irst</a:t>
                </a:r>
                <a:r>
                  <a:rPr kumimoji="0" lang="en-US" altLang="zh-CN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宋体" panose="02010600030101010101" pitchFamily="2" charset="-122"/>
                  </a:rPr>
                  <a:t> achieve the measurement of the differential cross-section globally</a:t>
                </a:r>
              </a:p>
              <a:p>
                <a:pPr>
                  <a:lnSpc>
                    <a:spcPct val="150000"/>
                  </a:lnSpc>
                </a:pPr>
                <a:r>
                  <a:rPr kumimoji="0" lang="en-US" altLang="zh-CN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宋体" panose="02010600030101010101" pitchFamily="2" charset="-122"/>
                  </a:rPr>
                  <a:t>range of neutron energy: </a:t>
                </a:r>
              </a:p>
              <a:p>
                <a:pPr marL="342900" lvl="1" indent="0">
                  <a:lnSpc>
                    <a:spcPct val="150000"/>
                  </a:lnSpc>
                  <a:buNone/>
                </a:pPr>
                <a:r>
                  <a:rPr kumimoji="0" lang="en-US" altLang="zh-CN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宋体" panose="02010600030101010101" pitchFamily="2" charset="-122"/>
                  </a:rPr>
                  <a:t>~50 keV— ~6.8 MeV</a:t>
                </a:r>
                <a:endParaRPr lang="en-US" altLang="zh-CN" dirty="0"/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altLang="zh-CN" dirty="0"/>
                  <a:t>resonance at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0.491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±0.005</m:t>
                    </m:r>
                  </m:oMath>
                </a14:m>
                <a:r>
                  <a:rPr lang="en-US" altLang="zh-CN" dirty="0"/>
                  <a:t> MeV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altLang="zh-CN" dirty="0"/>
                  <a:t>JENDL-5.0</a:t>
                </a:r>
                <a:r>
                  <a:rPr lang="zh-CN" altLang="en-US" dirty="0"/>
                  <a:t>：</a:t>
                </a:r>
                <a:r>
                  <a:rPr lang="en-US" altLang="zh-CN" dirty="0"/>
                  <a:t>0.4927 MeV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altLang="zh-CN" dirty="0"/>
                  <a:t>ENDF-BVIII.1</a:t>
                </a:r>
                <a:r>
                  <a:rPr lang="zh-CN" altLang="en-US" dirty="0"/>
                  <a:t>：</a:t>
                </a:r>
                <a:r>
                  <a:rPr lang="en-US" altLang="zh-CN" dirty="0"/>
                  <a:t>0.491 MeV</a:t>
                </a:r>
              </a:p>
              <a:p>
                <a:pPr>
                  <a:lnSpc>
                    <a:spcPct val="150000"/>
                  </a:lnSpc>
                  <a:spcBef>
                    <a:spcPts val="1800"/>
                  </a:spcBef>
                </a:pPr>
                <a:r>
                  <a:rPr lang="en-US" altLang="zh-CN" dirty="0"/>
                  <a:t>resonance at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0.6344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±0.0075</m:t>
                    </m:r>
                  </m:oMath>
                </a14:m>
                <a:r>
                  <a:rPr lang="en-US" altLang="zh-CN" dirty="0"/>
                  <a:t> MeV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altLang="zh-CN" dirty="0"/>
                  <a:t>JEDNL-5.0: 0.6351 MeV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altLang="zh-CN" dirty="0"/>
                  <a:t>ENDF-BVIII.1: 0.635 MeV</a:t>
                </a:r>
              </a:p>
            </p:txBody>
          </p:sp>
        </mc:Choice>
        <mc:Fallback xmlns="">
          <p:sp>
            <p:nvSpPr>
              <p:cNvPr id="2" name="内容占位符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671" y="1077158"/>
                <a:ext cx="5501618" cy="5468713"/>
              </a:xfrm>
              <a:prstGeom prst="rect">
                <a:avLst/>
              </a:prstGeom>
              <a:blipFill rotWithShape="1">
                <a:blip r:embed="rId3"/>
                <a:stretch>
                  <a:fillRect l="-3" t="-4" r="3" b="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9563" y="1545076"/>
            <a:ext cx="6527423" cy="517007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 rot="1127019">
            <a:off x="5845315" y="3631413"/>
            <a:ext cx="4750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>
                    <a:lumMod val="65000"/>
                    <a:alpha val="15000"/>
                  </a:schemeClr>
                </a:solidFill>
              </a:rPr>
              <a:t>Preliminary</a:t>
            </a:r>
            <a:endParaRPr lang="zh-CN" altLang="en-US" sz="6000" dirty="0">
              <a:solidFill>
                <a:schemeClr val="bg1">
                  <a:lumMod val="65000"/>
                  <a:alpha val="1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华文宋体" panose="02010600040101010101" pitchFamily="2" charset="-122"/>
                <a:cs typeface="Times New Roman" panose="02020603050405020304" pitchFamily="18" charset="0"/>
              </a:rPr>
              <a:t>The Differential Cross-Section of 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N(n, p)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883" y="6376594"/>
            <a:ext cx="16212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LAB frame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/>
              <p:cNvSpPr txBox="1"/>
              <p:nvPr/>
            </p:nvSpPr>
            <p:spPr>
              <a:xfrm>
                <a:off x="230671" y="1077158"/>
                <a:ext cx="5501618" cy="546871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57175" indent="-257175" algn="l" defTabSz="6858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750"/>
                  </a:spcAft>
                  <a:buClr>
                    <a:srgbClr val="FFC000"/>
                  </a:buClr>
                  <a:buSzPct val="80000"/>
                  <a:buFont typeface="Wingdings" panose="05000000000000000000" pitchFamily="2" charset="2"/>
                  <a:buChar char="n"/>
                  <a:defRPr sz="2100" b="0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defRPr>
                </a:lvl1pPr>
                <a:lvl2pPr marL="557530" indent="-21463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800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defRPr>
                </a:lvl2pPr>
                <a:lvl3pPr marL="8572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defRPr>
                </a:lvl3pPr>
                <a:lvl4pPr marL="12001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500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defRPr>
                </a:lvl4pPr>
                <a:lvl5pPr marL="15430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500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defRPr>
                </a:lvl5pPr>
                <a:lvl6pPr marL="18859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zh-CN" sz="2000" kern="0" dirty="0">
                    <a:solidFill>
                      <a:srgbClr val="000000"/>
                    </a:solidFill>
                    <a:sym typeface="宋体" panose="02010600030101010101" pitchFamily="2" charset="-122"/>
                  </a:rPr>
                  <a:t>F</a:t>
                </a:r>
                <a:r>
                  <a:rPr kumimoji="0" lang="en-US" altLang="zh-CN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宋体" panose="02010600030101010101" pitchFamily="2" charset="-122"/>
                  </a:rPr>
                  <a:t>irst</a:t>
                </a:r>
                <a:r>
                  <a:rPr kumimoji="0" lang="en-US" altLang="zh-CN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宋体" panose="02010600030101010101" pitchFamily="2" charset="-122"/>
                  </a:rPr>
                  <a:t> achieve the measurement of the differential cross-section globally</a:t>
                </a:r>
              </a:p>
              <a:p>
                <a:pPr>
                  <a:lnSpc>
                    <a:spcPct val="150000"/>
                  </a:lnSpc>
                </a:pPr>
                <a:r>
                  <a:rPr kumimoji="0" lang="en-US" altLang="zh-CN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宋体" panose="02010600030101010101" pitchFamily="2" charset="-122"/>
                  </a:rPr>
                  <a:t>range of neutron energy: </a:t>
                </a:r>
              </a:p>
              <a:p>
                <a:pPr marL="342900" lvl="1" indent="0">
                  <a:lnSpc>
                    <a:spcPct val="150000"/>
                  </a:lnSpc>
                  <a:buNone/>
                </a:pPr>
                <a:r>
                  <a:rPr kumimoji="0" lang="en-US" altLang="zh-CN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宋体" panose="02010600030101010101" pitchFamily="2" charset="-122"/>
                  </a:rPr>
                  <a:t>~50 keV— ~6.8 MeV</a:t>
                </a:r>
                <a:endParaRPr lang="en-US" altLang="zh-CN" dirty="0"/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altLang="zh-CN" dirty="0"/>
                  <a:t>resonance at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0.491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±0.005</m:t>
                    </m:r>
                  </m:oMath>
                </a14:m>
                <a:r>
                  <a:rPr lang="en-US" altLang="zh-CN" dirty="0"/>
                  <a:t> MeV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altLang="zh-CN" dirty="0"/>
                  <a:t>JENDL-5.0</a:t>
                </a:r>
                <a:r>
                  <a:rPr lang="zh-CN" altLang="en-US" dirty="0"/>
                  <a:t>：</a:t>
                </a:r>
                <a:r>
                  <a:rPr lang="en-US" altLang="zh-CN" dirty="0"/>
                  <a:t>0.4927 MeV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altLang="zh-CN" dirty="0"/>
                  <a:t>ENDF-BVIII.1</a:t>
                </a:r>
                <a:r>
                  <a:rPr lang="zh-CN" altLang="en-US" dirty="0"/>
                  <a:t>：</a:t>
                </a:r>
                <a:r>
                  <a:rPr lang="en-US" altLang="zh-CN" dirty="0"/>
                  <a:t>0.491 MeV</a:t>
                </a:r>
              </a:p>
              <a:p>
                <a:pPr>
                  <a:lnSpc>
                    <a:spcPct val="150000"/>
                  </a:lnSpc>
                  <a:spcBef>
                    <a:spcPts val="1800"/>
                  </a:spcBef>
                </a:pPr>
                <a:r>
                  <a:rPr lang="en-US" altLang="zh-CN" dirty="0"/>
                  <a:t>resonance at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0.6344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±0.0075</m:t>
                    </m:r>
                  </m:oMath>
                </a14:m>
                <a:r>
                  <a:rPr lang="en-US" altLang="zh-CN" dirty="0"/>
                  <a:t> MeV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altLang="zh-CN" dirty="0"/>
                  <a:t>JEDNL-5.0: 0.6351 MeV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altLang="zh-CN" dirty="0"/>
                  <a:t>ENDF-BVIII.1: 0.635 MeV</a:t>
                </a:r>
              </a:p>
            </p:txBody>
          </p:sp>
        </mc:Choice>
        <mc:Fallback xmlns="">
          <p:sp>
            <p:nvSpPr>
              <p:cNvPr id="2" name="内容占位符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671" y="1077158"/>
                <a:ext cx="5501618" cy="5468713"/>
              </a:xfrm>
              <a:prstGeom prst="rect">
                <a:avLst/>
              </a:prstGeom>
              <a:blipFill rotWithShape="1">
                <a:blip r:embed="rId3"/>
                <a:stretch>
                  <a:fillRect l="-3" t="-4" r="3" b="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9563" y="1545076"/>
            <a:ext cx="6527423" cy="517007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2079" y="1077158"/>
            <a:ext cx="5098278" cy="407763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 rot="1127019">
            <a:off x="6214149" y="3559460"/>
            <a:ext cx="4750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>
                    <a:lumMod val="65000"/>
                    <a:alpha val="15000"/>
                  </a:schemeClr>
                </a:solidFill>
              </a:rPr>
              <a:t>Preliminary</a:t>
            </a:r>
            <a:endParaRPr lang="zh-CN" altLang="en-US" sz="6000" dirty="0">
              <a:solidFill>
                <a:schemeClr val="bg1">
                  <a:lumMod val="65000"/>
                  <a:alpha val="1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华文宋体" panose="02010600040101010101" pitchFamily="2" charset="-122"/>
                <a:cs typeface="Times New Roman" panose="02020603050405020304" pitchFamily="18" charset="0"/>
              </a:rPr>
              <a:t>The Differential Cross-Section of 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N(n, p)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883" y="6376594"/>
            <a:ext cx="16212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LAB frame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1"/>
              <p:cNvSpPr txBox="1"/>
              <p:nvPr/>
            </p:nvSpPr>
            <p:spPr>
              <a:xfrm>
                <a:off x="346505" y="2135175"/>
                <a:ext cx="4673170" cy="289402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57175" indent="-257175" algn="l" defTabSz="6858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750"/>
                  </a:spcAft>
                  <a:buClr>
                    <a:srgbClr val="FFC000"/>
                  </a:buClr>
                  <a:buSzPct val="80000"/>
                  <a:buFont typeface="Wingdings" panose="05000000000000000000" pitchFamily="2" charset="2"/>
                  <a:buChar char="n"/>
                  <a:defRPr sz="2100" b="0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defRPr>
                </a:lvl1pPr>
                <a:lvl2pPr marL="557530" indent="-21463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800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defRPr>
                </a:lvl2pPr>
                <a:lvl3pPr marL="8572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defRPr>
                </a:lvl3pPr>
                <a:lvl4pPr marL="12001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500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defRPr>
                </a:lvl4pPr>
                <a:lvl5pPr marL="15430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500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defRPr>
                </a:lvl5pPr>
                <a:lvl6pPr marL="18859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zh-CN" sz="2000" dirty="0"/>
                  <a:t>remarkable angular distribution of the measured differential cross-section</a:t>
                </a:r>
                <a:r>
                  <a:rPr lang="en-US" altLang="zh-CN" sz="1600" dirty="0"/>
                  <a:t> </a:t>
                </a:r>
                <a:r>
                  <a:rPr lang="en-US" altLang="zh-CN" sz="2000" dirty="0"/>
                  <a:t>: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altLang="zh-CN" sz="2000" dirty="0"/>
                  <a:t>2.2~2.8MeV, 3~5MeV</a:t>
                </a:r>
              </a:p>
              <a:p>
                <a:pPr lvl="1">
                  <a:lnSpc>
                    <a:spcPts val="2600"/>
                  </a:lnSpc>
                </a:pPr>
                <a:r>
                  <a:rPr lang="en-US" altLang="zh-CN" sz="2000" b="0" dirty="0">
                    <a:sym typeface="Wingdings" panose="05000000000000000000" pitchFamily="2" charset="2"/>
                  </a:rPr>
                  <a:t>the total momentum of </a:t>
                </a:r>
                <a:r>
                  <a:rPr lang="en-US" altLang="zh-CN" sz="2000" b="0" baseline="30000" dirty="0">
                    <a:sym typeface="Wingdings" panose="05000000000000000000" pitchFamily="2" charset="2"/>
                  </a:rPr>
                  <a:t>15</a:t>
                </a:r>
                <a:r>
                  <a:rPr lang="en-US" altLang="zh-CN" sz="2000" b="0" dirty="0">
                    <a:sym typeface="Wingdings" panose="05000000000000000000" pitchFamily="2" charset="2"/>
                  </a:rPr>
                  <a:t>N excited states: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𝐽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&gt;</m:t>
                    </m:r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3</m:t>
                        </m:r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den>
                    </m:f>
                  </m:oMath>
                </a14:m>
                <a:endParaRPr lang="en-US" altLang="zh-CN" sz="2000" b="0" dirty="0">
                  <a:sym typeface="Wingdings" panose="05000000000000000000" pitchFamily="2" charset="2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altLang="zh-CN" sz="2000" dirty="0"/>
                  <a:t>contribute to calculating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i="0" dirty="0">
                        <a:latin typeface="Cambria Math" panose="02040503050406030204" pitchFamily="18" charset="0"/>
                      </a:rPr>
                      <m:t>J</m:t>
                    </m:r>
                  </m:oMath>
                </a14:m>
                <a:r>
                  <a:rPr lang="en-US" altLang="zh-CN" sz="2000" dirty="0"/>
                  <a:t> and the parity</a:t>
                </a:r>
              </a:p>
            </p:txBody>
          </p:sp>
        </mc:Choice>
        <mc:Fallback xmlns="">
          <p:sp>
            <p:nvSpPr>
              <p:cNvPr id="4" name="内容占位符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505" y="2135175"/>
                <a:ext cx="4673170" cy="2894025"/>
              </a:xfrm>
              <a:prstGeom prst="rect">
                <a:avLst/>
              </a:prstGeom>
              <a:blipFill rotWithShape="1">
                <a:blip r:embed="rId3"/>
                <a:stretch>
                  <a:fillRect l="-9" t="-11" b="-3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130" y="1239898"/>
            <a:ext cx="7062365" cy="54752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 rot="1127019">
            <a:off x="6260252" y="3275736"/>
            <a:ext cx="4750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>
                    <a:lumMod val="65000"/>
                    <a:alpha val="15000"/>
                  </a:schemeClr>
                </a:solidFill>
              </a:rPr>
              <a:t>Preliminary</a:t>
            </a:r>
            <a:endParaRPr lang="zh-CN" altLang="en-US" sz="6000" dirty="0">
              <a:solidFill>
                <a:schemeClr val="bg1">
                  <a:lumMod val="65000"/>
                  <a:alpha val="1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02763" y="75886"/>
            <a:ext cx="10763325" cy="725470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Fitting with Legendre Polynomials——Angular Distribution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84942" y="6155189"/>
            <a:ext cx="3732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differential cross-section of </a:t>
            </a:r>
            <a:r>
              <a:rPr kumimoji="0" lang="en-US" altLang="zh-CN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14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N(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n,p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(0.491MeV)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13241" y="6112399"/>
            <a:ext cx="4990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angular distribution of differential cross-section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0.491MeV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1187"/>
            <a:ext cx="6149058" cy="4834002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1921378" y="1126671"/>
            <a:ext cx="0" cy="498572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597" y="1284772"/>
            <a:ext cx="5888503" cy="46695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 rot="1127019">
            <a:off x="996741" y="3058834"/>
            <a:ext cx="4750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>
                    <a:lumMod val="65000"/>
                    <a:alpha val="15000"/>
                  </a:schemeClr>
                </a:solidFill>
              </a:rPr>
              <a:t>Preliminary</a:t>
            </a:r>
            <a:endParaRPr lang="zh-CN" altLang="en-US" sz="6000" dirty="0">
              <a:solidFill>
                <a:schemeClr val="bg1">
                  <a:lumMod val="65000"/>
                  <a:alpha val="1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 rot="1127019">
            <a:off x="7032960" y="3506634"/>
            <a:ext cx="4750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>
                    <a:lumMod val="65000"/>
                    <a:alpha val="15000"/>
                  </a:schemeClr>
                </a:solidFill>
              </a:rPr>
              <a:t>Preliminary</a:t>
            </a:r>
            <a:endParaRPr lang="zh-CN" altLang="en-US" sz="6000" dirty="0">
              <a:solidFill>
                <a:schemeClr val="bg1">
                  <a:lumMod val="65000"/>
                  <a:alpha val="1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02763" y="75886"/>
            <a:ext cx="10763325" cy="725470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Fitting with Legendre Polynomials——Angular Distribution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84942" y="6155189"/>
            <a:ext cx="3732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differential cross-section of </a:t>
            </a:r>
            <a:r>
              <a:rPr kumimoji="0" lang="en-US" altLang="zh-CN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14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N(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n,p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(2.4893MeV)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13241" y="6112399"/>
            <a:ext cx="4990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angular distribution of differential cross-section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(2.4893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MeV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2" y="1346848"/>
            <a:ext cx="6143093" cy="4765551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1943470" y="1126671"/>
            <a:ext cx="0" cy="498572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058" y="1201334"/>
            <a:ext cx="6000070" cy="465114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 rot="1127019">
            <a:off x="1096584" y="3221791"/>
            <a:ext cx="4750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>
                    <a:lumMod val="65000"/>
                    <a:alpha val="15000"/>
                  </a:schemeClr>
                </a:solidFill>
              </a:rPr>
              <a:t>Preliminary</a:t>
            </a:r>
            <a:endParaRPr lang="zh-CN" altLang="en-US" sz="6000" dirty="0">
              <a:solidFill>
                <a:schemeClr val="bg1">
                  <a:lumMod val="65000"/>
                  <a:alpha val="15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 rot="1127019">
            <a:off x="7404316" y="3221793"/>
            <a:ext cx="4750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>
                    <a:lumMod val="65000"/>
                    <a:alpha val="15000"/>
                  </a:schemeClr>
                </a:solidFill>
              </a:rPr>
              <a:t>Preliminary</a:t>
            </a:r>
            <a:endParaRPr lang="zh-CN" altLang="en-US" sz="6000" dirty="0">
              <a:solidFill>
                <a:schemeClr val="bg1">
                  <a:lumMod val="65000"/>
                  <a:alpha val="1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02763" y="75886"/>
            <a:ext cx="10763325" cy="725470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Fitting with Legendre Polynomials——Angular Distribution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84942" y="6155189"/>
            <a:ext cx="3732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differential cross-section of </a:t>
            </a:r>
            <a:r>
              <a:rPr kumimoji="0" lang="en-US" altLang="zh-CN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14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N(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n,p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(4.2777MeV)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13241" y="6112399"/>
            <a:ext cx="4990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angular distribution of differential cross-section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(4.2777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MeV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r="1110"/>
          <a:stretch>
            <a:fillRect/>
          </a:stretch>
        </p:blipFill>
        <p:spPr>
          <a:xfrm>
            <a:off x="42873" y="1346849"/>
            <a:ext cx="5819083" cy="4564866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4498893" y="1191305"/>
            <a:ext cx="0" cy="498572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420327"/>
            <a:ext cx="5943538" cy="423752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 rot="1127019">
            <a:off x="996740" y="3034356"/>
            <a:ext cx="4750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>
                    <a:lumMod val="65000"/>
                    <a:alpha val="15000"/>
                  </a:schemeClr>
                </a:solidFill>
              </a:rPr>
              <a:t>Preliminary</a:t>
            </a:r>
            <a:endParaRPr lang="zh-CN" altLang="en-US" sz="6000" dirty="0">
              <a:solidFill>
                <a:schemeClr val="bg1">
                  <a:lumMod val="65000"/>
                  <a:alpha val="1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 rot="1127019">
            <a:off x="6948253" y="2921167"/>
            <a:ext cx="4750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>
                    <a:lumMod val="65000"/>
                    <a:alpha val="15000"/>
                  </a:schemeClr>
                </a:solidFill>
              </a:rPr>
              <a:t>Preliminary</a:t>
            </a:r>
            <a:endParaRPr lang="zh-CN" altLang="en-US" sz="6000" dirty="0">
              <a:solidFill>
                <a:schemeClr val="bg1">
                  <a:lumMod val="65000"/>
                  <a:alpha val="1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ea typeface="华文宋体" panose="02010600040101010101" pitchFamily="2" charset="-122"/>
              </a:rPr>
              <a:t>Motivation and Background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ea typeface="华文宋体" panose="02010600040101010101" pitchFamily="2" charset="-122"/>
              </a:rPr>
              <a:t>Experimental Setup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ea typeface="华文宋体" panose="02010600040101010101" pitchFamily="2" charset="-122"/>
              </a:rPr>
              <a:t>Data Analysis</a:t>
            </a:r>
          </a:p>
          <a:p>
            <a:pPr lvl="1">
              <a:lnSpc>
                <a:spcPct val="150000"/>
              </a:lnSpc>
            </a:pPr>
            <a:r>
              <a:rPr lang="en-US" altLang="zh-CN" sz="2100" dirty="0">
                <a:ea typeface="华文宋体" panose="02010600040101010101" pitchFamily="2" charset="-122"/>
              </a:rPr>
              <a:t>Data Processing</a:t>
            </a:r>
          </a:p>
          <a:p>
            <a:pPr lvl="1">
              <a:lnSpc>
                <a:spcPct val="150000"/>
              </a:lnSpc>
            </a:pPr>
            <a:r>
              <a:rPr lang="en-US" altLang="zh-CN" sz="2100" dirty="0">
                <a:ea typeface="华文宋体" panose="02010600040101010101" pitchFamily="2" charset="-122"/>
              </a:rPr>
              <a:t>R-Matrix</a:t>
            </a:r>
            <a:r>
              <a:rPr lang="zh-CN" altLang="en-US" sz="2100" dirty="0">
                <a:ea typeface="华文宋体" panose="02010600040101010101" pitchFamily="2" charset="-122"/>
              </a:rPr>
              <a:t> </a:t>
            </a:r>
            <a:r>
              <a:rPr lang="en-US" altLang="zh-CN" sz="2100" dirty="0">
                <a:ea typeface="华文宋体" panose="02010600040101010101" pitchFamily="2" charset="-122"/>
              </a:rPr>
              <a:t>Fitting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ea typeface="华文宋体" panose="02010600040101010101" pitchFamily="2" charset="-122"/>
              </a:rPr>
              <a:t>Preliminary Results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ea typeface="华文宋体" panose="02010600040101010101" pitchFamily="2" charset="-122"/>
              </a:rPr>
              <a:t>Conclusion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02763" y="75886"/>
            <a:ext cx="11376282" cy="725470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Fitting with Legendre Polynomials——Angle-Integrated Cross-Section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内容占位符 1"/>
          <p:cNvSpPr txBox="1"/>
          <p:nvPr/>
        </p:nvSpPr>
        <p:spPr>
          <a:xfrm>
            <a:off x="6694788" y="991412"/>
            <a:ext cx="5698594" cy="6457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75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100" b="0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557530" indent="-21463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dirty="0"/>
              <a:t>vertical error: &lt;5% at resonance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表格 12"/>
              <p:cNvGraphicFramePr>
                <a:graphicFrameLocks noGrp="1"/>
              </p:cNvGraphicFramePr>
              <p:nvPr/>
            </p:nvGraphicFramePr>
            <p:xfrm>
              <a:off x="6773222" y="1585994"/>
              <a:ext cx="4732591" cy="2457388"/>
            </p:xfrm>
            <a:graphic>
              <a:graphicData uri="http://schemas.openxmlformats.org/drawingml/2006/table">
                <a:tbl>
                  <a:tblPr firstCol="1" bandRow="1">
                    <a:tableStyleId>{93296810-A885-4BE3-A3E7-6D5BEEA58F35}</a:tableStyleId>
                  </a:tblPr>
                  <a:tblGrid>
                    <a:gridCol w="119090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77963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76204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614347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1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B9D7EA"/>
                          </a:solidFill>
                        </a:lnL>
                        <a:lnR w="12700" cmpd="sng">
                          <a:solidFill>
                            <a:srgbClr val="B9D7EA"/>
                          </a:solidFill>
                        </a:lnR>
                        <a:lnT w="12700" cmpd="sng">
                          <a:solidFill>
                            <a:srgbClr val="B9D7EA"/>
                          </a:solidFill>
                          <a:prstDash val="solid"/>
                        </a:lnT>
                        <a:lnB w="12700" cmpd="sng">
                          <a:solidFill>
                            <a:srgbClr val="B9D7EA"/>
                          </a:solidFill>
                          <a:prstDash val="solid"/>
                        </a:lnB>
                        <a:solidFill>
                          <a:srgbClr val="B9D7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</a:t>
                          </a:r>
                        </a:p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(MeV)</a:t>
                          </a:r>
                          <a:endParaRPr lang="zh-CN" altLang="en-US" sz="1600" b="1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B9D7EA"/>
                          </a:solidFill>
                        </a:lnL>
                        <a:lnR w="12700" cmpd="sng">
                          <a:solidFill>
                            <a:srgbClr val="B9D7EA"/>
                          </a:solidFill>
                        </a:lnR>
                        <a:lnT w="12700" cmpd="sng">
                          <a:solidFill>
                            <a:srgbClr val="B9D7EA"/>
                          </a:solidFill>
                          <a:prstDash val="solid"/>
                        </a:lnT>
                        <a:lnB w="12700" cmpd="sng">
                          <a:solidFill>
                            <a:srgbClr val="B9D7EA"/>
                          </a:solidFill>
                          <a:prstDash val="solid"/>
                        </a:lnB>
                        <a:solidFill>
                          <a:srgbClr val="B9D7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cross-section</a:t>
                          </a:r>
                        </a:p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(barn)</a:t>
                          </a:r>
                          <a:endParaRPr lang="zh-CN" altLang="en-US" sz="1600" b="1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B9D7EA"/>
                          </a:solidFill>
                        </a:lnL>
                        <a:lnR w="12700" cmpd="sng">
                          <a:solidFill>
                            <a:srgbClr val="B9D7EA"/>
                          </a:solidFill>
                        </a:lnR>
                        <a:lnT w="12700" cmpd="sng">
                          <a:solidFill>
                            <a:srgbClr val="B9D7EA"/>
                          </a:solidFill>
                          <a:prstDash val="solid"/>
                        </a:lnT>
                        <a:lnB w="12700" cmpd="sng">
                          <a:solidFill>
                            <a:srgbClr val="B9D7EA"/>
                          </a:solidFill>
                          <a:prstDash val="solid"/>
                        </a:lnB>
                        <a:solidFill>
                          <a:srgbClr val="B9D7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6143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This work</a:t>
                          </a:r>
                          <a:endParaRPr lang="zh-CN" altLang="en-US" sz="1600" b="1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D6E6F2"/>
                          </a:solidFill>
                        </a:lnL>
                        <a:lnR w="12700" cmpd="sng">
                          <a:solidFill>
                            <a:srgbClr val="D6E6F2"/>
                          </a:solidFill>
                        </a:lnR>
                        <a:lnT w="12700" cmpd="sng">
                          <a:solidFill>
                            <a:srgbClr val="B9D7EA"/>
                          </a:solidFill>
                          <a:prstDash val="solid"/>
                        </a:lnT>
                        <a:lnB w="12700" cmpd="sng">
                          <a:solidFill>
                            <a:srgbClr val="DDDDDD"/>
                          </a:solidFill>
                          <a:prstDash val="solid"/>
                        </a:lnB>
                        <a:solidFill>
                          <a:srgbClr val="D6E6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0.4911±0.0016</m:t>
                                </m:r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D6E6F2"/>
                          </a:solidFill>
                        </a:lnL>
                        <a:lnR w="12700" cmpd="sng">
                          <a:solidFill>
                            <a:srgbClr val="F7FBFC"/>
                          </a:solidFill>
                        </a:lnR>
                        <a:lnT w="12700" cmpd="sng">
                          <a:solidFill>
                            <a:srgbClr val="B9D7EA"/>
                          </a:solidFill>
                          <a:prstDash val="solid"/>
                        </a:lnT>
                        <a:lnB w="12700" cmpd="sng">
                          <a:solidFill>
                            <a:srgbClr val="DDDDDD"/>
                          </a:solidFill>
                          <a:prstDash val="solid"/>
                        </a:lnB>
                        <a:solidFill>
                          <a:srgbClr val="F7FBF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0.2169±0.0090</m:t>
                                </m:r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7FBFC"/>
                          </a:solidFill>
                        </a:lnL>
                        <a:lnR w="12700" cmpd="sng">
                          <a:solidFill>
                            <a:srgbClr val="F7FBFC"/>
                          </a:solidFill>
                        </a:lnR>
                        <a:lnT w="12700" cmpd="sng">
                          <a:solidFill>
                            <a:srgbClr val="B9D7EA"/>
                          </a:solidFill>
                          <a:prstDash val="solid"/>
                        </a:lnT>
                        <a:lnB w="12700" cmpd="sng">
                          <a:solidFill>
                            <a:srgbClr val="DDDDDD"/>
                          </a:solidFill>
                          <a:prstDash val="solid"/>
                        </a:lnB>
                        <a:solidFill>
                          <a:srgbClr val="F7FBF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6143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JENDL-5.0</a:t>
                          </a:r>
                          <a:endParaRPr lang="zh-CN" altLang="en-US" sz="1600" b="1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D6E6F2"/>
                          </a:solidFill>
                        </a:lnL>
                        <a:lnR w="12700" cmpd="sng">
                          <a:solidFill>
                            <a:srgbClr val="D6E6F2"/>
                          </a:solidFill>
                        </a:lnR>
                        <a:lnT w="12700" cmpd="sng">
                          <a:solidFill>
                            <a:srgbClr val="DDDDDD"/>
                          </a:solidFill>
                          <a:prstDash val="solid"/>
                        </a:lnT>
                        <a:lnB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6E6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rgbClr val="0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0.4927</a:t>
                          </a:r>
                          <a:endParaRPr lang="zh-CN" altLang="en-US" sz="1400" dirty="0">
                            <a:solidFill>
                              <a:srgbClr val="000000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D6E6F2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DDDDDD"/>
                          </a:solidFill>
                          <a:prstDash val="solid"/>
                        </a:lnT>
                        <a:lnB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rgbClr val="0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0.27744</a:t>
                          </a:r>
                          <a:endParaRPr lang="zh-CN" altLang="en-US" sz="1400" dirty="0">
                            <a:solidFill>
                              <a:srgbClr val="000000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DDDDDD"/>
                          </a:solidFill>
                          <a:prstDash val="solid"/>
                        </a:lnT>
                        <a:lnB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6143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ENDF-BVIII.1</a:t>
                          </a:r>
                          <a:endParaRPr lang="zh-CN" altLang="en-US" sz="16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B9D7EA"/>
                          </a:solidFill>
                        </a:lnL>
                        <a:lnR w="12700" cmpd="sng">
                          <a:solidFill>
                            <a:srgbClr val="B9D7EA"/>
                          </a:solidFill>
                        </a:lnR>
                        <a:lnT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D6E6F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6E6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rgbClr val="0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0.491</a:t>
                          </a:r>
                          <a:endParaRPr lang="zh-CN" altLang="en-US" sz="1400" dirty="0">
                            <a:solidFill>
                              <a:srgbClr val="000000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B9D7EA"/>
                          </a:solidFill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D6E6F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7FBF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rgbClr val="0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0.382958</a:t>
                          </a:r>
                          <a:endParaRPr lang="zh-CN" altLang="en-US" sz="1400" dirty="0">
                            <a:solidFill>
                              <a:srgbClr val="000000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D6E6F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FBF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表格 12"/>
              <p:cNvGraphicFramePr>
                <a:graphicFrameLocks noGrp="1"/>
              </p:cNvGraphicFramePr>
              <p:nvPr/>
            </p:nvGraphicFramePr>
            <p:xfrm>
              <a:off x="6773222" y="1585994"/>
              <a:ext cx="4732591" cy="2457388"/>
            </p:xfrm>
            <a:graphic>
              <a:graphicData uri="http://schemas.openxmlformats.org/drawingml/2006/table">
                <a:tbl>
                  <a:tblPr firstCol="1" bandRow="1">
                    <a:tableStyleId>{93296810-A885-4BE3-A3E7-6D5BEEA58F35}</a:tableStyleId>
                  </a:tblPr>
                  <a:tblGrid>
                    <a:gridCol w="1190907"/>
                    <a:gridCol w="1779637"/>
                    <a:gridCol w="1762047"/>
                  </a:tblGrid>
                  <a:tr h="614347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1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B9D7EA"/>
                          </a:solidFill>
                        </a:lnL>
                        <a:lnR w="12700" cmpd="sng">
                          <a:solidFill>
                            <a:srgbClr val="B9D7EA"/>
                          </a:solidFill>
                        </a:lnR>
                        <a:lnT w="12700" cmpd="sng">
                          <a:solidFill>
                            <a:srgbClr val="B9D7EA"/>
                          </a:solidFill>
                          <a:prstDash val="solid"/>
                        </a:lnT>
                        <a:lnB w="12700" cmpd="sng">
                          <a:solidFill>
                            <a:srgbClr val="B9D7EA"/>
                          </a:solidFill>
                          <a:prstDash val="solid"/>
                        </a:lnB>
                        <a:solidFill>
                          <a:srgbClr val="B9D7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</a:t>
                          </a:r>
                          <a:endParaRPr lang="en-US" altLang="zh-CN" sz="1600" b="1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(MeV)</a:t>
                          </a:r>
                          <a:endParaRPr lang="zh-CN" altLang="en-US" sz="1600" b="1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B9D7EA"/>
                          </a:solidFill>
                        </a:lnL>
                        <a:lnR w="12700" cmpd="sng">
                          <a:solidFill>
                            <a:srgbClr val="B9D7EA"/>
                          </a:solidFill>
                        </a:lnR>
                        <a:lnT w="12700" cmpd="sng">
                          <a:solidFill>
                            <a:srgbClr val="B9D7EA"/>
                          </a:solidFill>
                          <a:prstDash val="solid"/>
                        </a:lnT>
                        <a:lnB w="12700" cmpd="sng">
                          <a:solidFill>
                            <a:srgbClr val="B9D7EA"/>
                          </a:solidFill>
                          <a:prstDash val="solid"/>
                        </a:lnB>
                        <a:solidFill>
                          <a:srgbClr val="B9D7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cross-section</a:t>
                          </a:r>
                          <a:endParaRPr lang="en-US" altLang="zh-CN" sz="1600" b="1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(barn)</a:t>
                          </a:r>
                          <a:endParaRPr lang="zh-CN" altLang="en-US" sz="1600" b="1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B9D7EA"/>
                          </a:solidFill>
                        </a:lnL>
                        <a:lnR w="12700" cmpd="sng">
                          <a:solidFill>
                            <a:srgbClr val="B9D7EA"/>
                          </a:solidFill>
                        </a:lnR>
                        <a:lnT w="12700" cmpd="sng">
                          <a:solidFill>
                            <a:srgbClr val="B9D7EA"/>
                          </a:solidFill>
                          <a:prstDash val="solid"/>
                        </a:lnT>
                        <a:lnB w="12700" cmpd="sng">
                          <a:solidFill>
                            <a:srgbClr val="B9D7EA"/>
                          </a:solidFill>
                          <a:prstDash val="solid"/>
                        </a:lnB>
                        <a:solidFill>
                          <a:srgbClr val="B9D7EA"/>
                        </a:solidFill>
                      </a:tcPr>
                    </a:tc>
                  </a:tr>
                  <a:tr h="6146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This work</a:t>
                          </a:r>
                          <a:endParaRPr lang="zh-CN" altLang="en-US" sz="1600" b="1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D6E6F2"/>
                          </a:solidFill>
                        </a:lnL>
                        <a:lnR w="12700" cmpd="sng">
                          <a:solidFill>
                            <a:srgbClr val="D6E6F2"/>
                          </a:solidFill>
                        </a:lnR>
                        <a:lnT w="12700" cmpd="sng">
                          <a:solidFill>
                            <a:srgbClr val="B9D7EA"/>
                          </a:solidFill>
                          <a:prstDash val="solid"/>
                        </a:lnT>
                        <a:lnB w="12700" cmpd="sng">
                          <a:solidFill>
                            <a:srgbClr val="DDDDDD"/>
                          </a:solidFill>
                          <a:prstDash val="solid"/>
                        </a:lnB>
                        <a:solidFill>
                          <a:srgbClr val="D6E6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D6E6F2"/>
                          </a:solidFill>
                        </a:lnL>
                        <a:lnR w="12700" cmpd="sng">
                          <a:solidFill>
                            <a:srgbClr val="F7FBFC"/>
                          </a:solidFill>
                        </a:lnR>
                        <a:lnT w="12700" cmpd="sng">
                          <a:solidFill>
                            <a:srgbClr val="B9D7EA"/>
                          </a:solidFill>
                          <a:prstDash val="solid"/>
                        </a:lnT>
                        <a:lnB w="12700" cmpd="sng">
                          <a:solidFill>
                            <a:srgbClr val="DDDDDD"/>
                          </a:solidFill>
                          <a:prstDash val="solid"/>
                        </a:lnB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F7FBFC"/>
                          </a:solidFill>
                        </a:lnL>
                        <a:lnR w="12700" cmpd="sng">
                          <a:solidFill>
                            <a:srgbClr val="F7FBFC"/>
                          </a:solidFill>
                        </a:lnR>
                        <a:lnT w="12700" cmpd="sng">
                          <a:solidFill>
                            <a:srgbClr val="B9D7EA"/>
                          </a:solidFill>
                          <a:prstDash val="solid"/>
                        </a:lnT>
                        <a:lnB w="12700" cmpd="sng">
                          <a:solidFill>
                            <a:srgbClr val="DDDDDD"/>
                          </a:solidFill>
                          <a:prstDash val="solid"/>
                        </a:lnB>
                        <a:blipFill>
                          <a:blip r:embed="rId2"/>
                        </a:blipFill>
                      </a:tcPr>
                    </a:tc>
                  </a:tr>
                  <a:tr h="6143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JENDL-5.0</a:t>
                          </a:r>
                          <a:endParaRPr lang="zh-CN" altLang="en-US" sz="1600" b="1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D6E6F2"/>
                          </a:solidFill>
                        </a:lnL>
                        <a:lnR w="12700" cmpd="sng">
                          <a:solidFill>
                            <a:srgbClr val="D6E6F2"/>
                          </a:solidFill>
                        </a:lnR>
                        <a:lnT w="12700" cmpd="sng">
                          <a:solidFill>
                            <a:srgbClr val="DDDDDD"/>
                          </a:solidFill>
                          <a:prstDash val="solid"/>
                        </a:lnT>
                        <a:lnB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6E6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rgbClr val="0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0.4927</a:t>
                          </a:r>
                          <a:endParaRPr lang="zh-CN" altLang="en-US" sz="1400" dirty="0">
                            <a:solidFill>
                              <a:srgbClr val="000000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D6E6F2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DDDDDD"/>
                          </a:solidFill>
                          <a:prstDash val="solid"/>
                        </a:lnT>
                        <a:lnB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rgbClr val="0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0.27744</a:t>
                          </a:r>
                          <a:endParaRPr lang="zh-CN" altLang="en-US" sz="1400" dirty="0">
                            <a:solidFill>
                              <a:srgbClr val="000000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DDDDDD"/>
                          </a:solidFill>
                          <a:prstDash val="solid"/>
                        </a:lnT>
                        <a:lnB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</a:tr>
                  <a:tr h="6143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ENDF-BVIII.1</a:t>
                          </a:r>
                          <a:endParaRPr lang="zh-CN" altLang="en-US" sz="16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B9D7EA"/>
                          </a:solidFill>
                        </a:lnL>
                        <a:lnR w="12700" cmpd="sng">
                          <a:solidFill>
                            <a:srgbClr val="B9D7EA"/>
                          </a:solidFill>
                        </a:lnR>
                        <a:lnT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D6E6F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6E6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rgbClr val="0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0.491</a:t>
                          </a:r>
                          <a:endParaRPr lang="zh-CN" altLang="en-US" sz="1400" dirty="0">
                            <a:solidFill>
                              <a:srgbClr val="000000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B9D7EA"/>
                          </a:solidFill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D6E6F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7FBF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rgbClr val="0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0.382958</a:t>
                          </a:r>
                          <a:endParaRPr lang="zh-CN" altLang="en-US" sz="1400" dirty="0">
                            <a:solidFill>
                              <a:srgbClr val="000000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D6E6F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FBFC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表格 14"/>
              <p:cNvGraphicFramePr>
                <a:graphicFrameLocks noGrp="1"/>
              </p:cNvGraphicFramePr>
              <p:nvPr/>
            </p:nvGraphicFramePr>
            <p:xfrm>
              <a:off x="6773222" y="4233438"/>
              <a:ext cx="4732592" cy="2457388"/>
            </p:xfrm>
            <a:graphic>
              <a:graphicData uri="http://schemas.openxmlformats.org/drawingml/2006/table">
                <a:tbl>
                  <a:tblPr firstCol="1" bandRow="1">
                    <a:tableStyleId>{93296810-A885-4BE3-A3E7-6D5BEEA58F35}</a:tableStyleId>
                  </a:tblPr>
                  <a:tblGrid>
                    <a:gridCol w="123023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71869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78366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614347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1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B9D7EA"/>
                          </a:solidFill>
                        </a:lnL>
                        <a:lnR w="12700" cmpd="sng">
                          <a:solidFill>
                            <a:srgbClr val="B9D7EA"/>
                          </a:solidFill>
                        </a:lnR>
                        <a:lnT w="12700" cmpd="sng">
                          <a:solidFill>
                            <a:srgbClr val="B9D7EA"/>
                          </a:solidFill>
                          <a:prstDash val="solid"/>
                        </a:lnT>
                        <a:lnB w="12700" cmpd="sng">
                          <a:solidFill>
                            <a:srgbClr val="B9D7EA"/>
                          </a:solidFill>
                          <a:prstDash val="solid"/>
                        </a:lnB>
                        <a:solidFill>
                          <a:srgbClr val="B9D7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</a:t>
                          </a:r>
                        </a:p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(MeV)</a:t>
                          </a:r>
                          <a:endParaRPr lang="zh-CN" altLang="en-US" sz="1600" b="1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B9D7EA"/>
                          </a:solidFill>
                        </a:lnL>
                        <a:lnR w="12700" cmpd="sng">
                          <a:solidFill>
                            <a:srgbClr val="B9D7EA"/>
                          </a:solidFill>
                        </a:lnR>
                        <a:lnT w="12700" cmpd="sng">
                          <a:solidFill>
                            <a:srgbClr val="B9D7EA"/>
                          </a:solidFill>
                          <a:prstDash val="solid"/>
                        </a:lnT>
                        <a:lnB w="12700" cap="flat" cmpd="sng" algn="ctr">
                          <a:solidFill>
                            <a:srgbClr val="B9D7E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9D7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cross-section</a:t>
                          </a:r>
                        </a:p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(barn)</a:t>
                          </a:r>
                          <a:endParaRPr lang="zh-CN" altLang="en-US" sz="1600" b="1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B9D7EA"/>
                          </a:solidFill>
                        </a:lnL>
                        <a:lnR w="12700" cmpd="sng">
                          <a:solidFill>
                            <a:srgbClr val="B9D7EA"/>
                          </a:solidFill>
                        </a:lnR>
                        <a:lnT w="12700" cmpd="sng">
                          <a:solidFill>
                            <a:srgbClr val="B9D7EA"/>
                          </a:solidFill>
                          <a:prstDash val="solid"/>
                        </a:lnT>
                        <a:lnB w="12700" cap="flat" cmpd="sng" algn="ctr">
                          <a:solidFill>
                            <a:srgbClr val="B9D7E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9D7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6143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This work</a:t>
                          </a:r>
                          <a:endParaRPr lang="zh-CN" altLang="en-US" sz="1600" b="1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D6E6F2"/>
                          </a:solidFill>
                        </a:lnL>
                        <a:lnR w="12700" cap="flat" cmpd="sng" algn="ctr">
                          <a:solidFill>
                            <a:srgbClr val="D6E6F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B9D7EA"/>
                          </a:solidFill>
                          <a:prstDash val="solid"/>
                        </a:lnT>
                        <a:lnB w="12700" cmpd="sng">
                          <a:solidFill>
                            <a:srgbClr val="DDDDDD"/>
                          </a:solidFill>
                          <a:prstDash val="solid"/>
                        </a:lnB>
                        <a:solidFill>
                          <a:srgbClr val="D6E6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0.6344±0.0075</m:t>
                                </m:r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D6E6F2"/>
                          </a:solidFill>
                        </a:lnL>
                        <a:lnR w="12700" cmpd="sng">
                          <a:solidFill>
                            <a:srgbClr val="F7FBFC"/>
                          </a:solidFill>
                        </a:lnR>
                        <a:lnT w="12700" cmpd="sng">
                          <a:solidFill>
                            <a:srgbClr val="B9D7EA"/>
                          </a:solidFill>
                          <a:prstDash val="solid"/>
                        </a:lnT>
                        <a:lnB w="12700" cmpd="sng">
                          <a:solidFill>
                            <a:srgbClr val="DDDDDD"/>
                          </a:solidFill>
                          <a:prstDash val="solid"/>
                        </a:lnB>
                        <a:solidFill>
                          <a:srgbClr val="F7FBF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0.2399±0.0051</m:t>
                                </m:r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7FBFC"/>
                          </a:solidFill>
                        </a:lnL>
                        <a:lnR w="12700" cmpd="sng">
                          <a:solidFill>
                            <a:srgbClr val="F7FBFC"/>
                          </a:solidFill>
                        </a:lnR>
                        <a:lnT w="12700" cmpd="sng">
                          <a:solidFill>
                            <a:srgbClr val="B9D7EA"/>
                          </a:solidFill>
                          <a:prstDash val="solid"/>
                        </a:lnT>
                        <a:lnB w="12700" cmpd="sng">
                          <a:solidFill>
                            <a:srgbClr val="DDDDDD"/>
                          </a:solidFill>
                          <a:prstDash val="solid"/>
                        </a:lnB>
                        <a:solidFill>
                          <a:srgbClr val="F7FBF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6143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JENDL-5.0</a:t>
                          </a:r>
                          <a:endParaRPr lang="zh-CN" altLang="en-US" sz="1600" b="1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D6E6F2"/>
                          </a:solidFill>
                        </a:lnL>
                        <a:lnR w="12700" cap="flat" cmpd="sng" algn="ctr">
                          <a:solidFill>
                            <a:srgbClr val="D6E6F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DDDDDD"/>
                          </a:solidFill>
                          <a:prstDash val="solid"/>
                        </a:lnT>
                        <a:lnB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6E6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0.6351</a:t>
                          </a:r>
                          <a:endParaRPr lang="zh-CN" altLang="en-US" sz="1400" dirty="0">
                            <a:latin typeface="Cambria" panose="020405030504060302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D6E6F2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DDDDDD"/>
                          </a:solidFill>
                          <a:prstDash val="solid"/>
                        </a:lnT>
                        <a:lnB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0.244517</a:t>
                          </a:r>
                          <a:endParaRPr lang="zh-CN" altLang="en-US" sz="1400" dirty="0">
                            <a:latin typeface="Cambria" panose="020405030504060302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DDDDDD"/>
                          </a:solidFill>
                          <a:prstDash val="solid"/>
                        </a:lnT>
                        <a:lnB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6143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ENDF-BVIII.1</a:t>
                          </a:r>
                          <a:endParaRPr lang="zh-CN" altLang="en-US" sz="16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B9D7EA"/>
                          </a:solidFill>
                        </a:lnL>
                        <a:lnR w="12700" cap="flat" cmpd="sng" algn="ctr">
                          <a:solidFill>
                            <a:srgbClr val="B9D7E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D6E6F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6E6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0.635</a:t>
                          </a:r>
                          <a:endParaRPr lang="zh-CN" altLang="en-US" sz="1400" dirty="0">
                            <a:latin typeface="Cambria" panose="020405030504060302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B9D7EA"/>
                          </a:solidFill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D6E6F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7FBF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0.279083</a:t>
                          </a:r>
                          <a:endParaRPr lang="zh-CN" altLang="en-US" sz="1400" dirty="0">
                            <a:latin typeface="Cambria" panose="02040503050406030204" pitchFamily="18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D6E6F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FBF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表格 14"/>
              <p:cNvGraphicFramePr>
                <a:graphicFrameLocks noGrp="1"/>
              </p:cNvGraphicFramePr>
              <p:nvPr/>
            </p:nvGraphicFramePr>
            <p:xfrm>
              <a:off x="6773222" y="4233438"/>
              <a:ext cx="4732592" cy="2457388"/>
            </p:xfrm>
            <a:graphic>
              <a:graphicData uri="http://schemas.openxmlformats.org/drawingml/2006/table">
                <a:tbl>
                  <a:tblPr firstCol="1" bandRow="1">
                    <a:tableStyleId>{93296810-A885-4BE3-A3E7-6D5BEEA58F35}</a:tableStyleId>
                  </a:tblPr>
                  <a:tblGrid>
                    <a:gridCol w="1230236"/>
                    <a:gridCol w="1718695"/>
                    <a:gridCol w="1783661"/>
                  </a:tblGrid>
                  <a:tr h="614347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1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B9D7EA"/>
                          </a:solidFill>
                        </a:lnL>
                        <a:lnR w="12700" cmpd="sng">
                          <a:solidFill>
                            <a:srgbClr val="B9D7EA"/>
                          </a:solidFill>
                        </a:lnR>
                        <a:lnT w="12700" cmpd="sng">
                          <a:solidFill>
                            <a:srgbClr val="B9D7EA"/>
                          </a:solidFill>
                          <a:prstDash val="solid"/>
                        </a:lnT>
                        <a:lnB w="12700" cmpd="sng">
                          <a:solidFill>
                            <a:srgbClr val="B9D7EA"/>
                          </a:solidFill>
                          <a:prstDash val="solid"/>
                        </a:lnB>
                        <a:solidFill>
                          <a:srgbClr val="B9D7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</a:t>
                          </a:r>
                          <a:endParaRPr lang="en-US" altLang="zh-CN" sz="1600" b="1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(MeV)</a:t>
                          </a:r>
                          <a:endParaRPr lang="zh-CN" altLang="en-US" sz="1600" b="1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B9D7EA"/>
                          </a:solidFill>
                        </a:lnL>
                        <a:lnR w="12700" cmpd="sng">
                          <a:solidFill>
                            <a:srgbClr val="B9D7EA"/>
                          </a:solidFill>
                        </a:lnR>
                        <a:lnT w="12700" cmpd="sng">
                          <a:solidFill>
                            <a:srgbClr val="B9D7EA"/>
                          </a:solidFill>
                          <a:prstDash val="solid"/>
                        </a:lnT>
                        <a:lnB w="12700" cap="flat" cmpd="sng" algn="ctr">
                          <a:solidFill>
                            <a:srgbClr val="B9D7E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9D7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cross-section</a:t>
                          </a:r>
                          <a:endParaRPr lang="en-US" altLang="zh-CN" sz="1600" b="1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(barn)</a:t>
                          </a:r>
                          <a:endParaRPr lang="zh-CN" altLang="en-US" sz="1600" b="1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B9D7EA"/>
                          </a:solidFill>
                        </a:lnL>
                        <a:lnR w="12700" cmpd="sng">
                          <a:solidFill>
                            <a:srgbClr val="B9D7EA"/>
                          </a:solidFill>
                        </a:lnR>
                        <a:lnT w="12700" cmpd="sng">
                          <a:solidFill>
                            <a:srgbClr val="B9D7EA"/>
                          </a:solidFill>
                          <a:prstDash val="solid"/>
                        </a:lnT>
                        <a:lnB w="12700" cap="flat" cmpd="sng" algn="ctr">
                          <a:solidFill>
                            <a:srgbClr val="B9D7E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9D7EA"/>
                        </a:solidFill>
                      </a:tcPr>
                    </a:tc>
                  </a:tr>
                  <a:tr h="6146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This work</a:t>
                          </a:r>
                          <a:endParaRPr lang="zh-CN" altLang="en-US" sz="1600" b="1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D6E6F2"/>
                          </a:solidFill>
                        </a:lnL>
                        <a:lnR w="12700" cap="flat" cmpd="sng" algn="ctr">
                          <a:solidFill>
                            <a:srgbClr val="D6E6F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B9D7EA"/>
                          </a:solidFill>
                          <a:prstDash val="solid"/>
                        </a:lnT>
                        <a:lnB w="12700" cmpd="sng">
                          <a:solidFill>
                            <a:srgbClr val="DDDDDD"/>
                          </a:solidFill>
                          <a:prstDash val="solid"/>
                        </a:lnB>
                        <a:solidFill>
                          <a:srgbClr val="D6E6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 anchorCtr="1">
                        <a:lnL w="12700" cmpd="sng">
                          <a:solidFill>
                            <a:srgbClr val="D6E6F2"/>
                          </a:solidFill>
                        </a:lnL>
                        <a:lnR w="12700" cmpd="sng">
                          <a:solidFill>
                            <a:srgbClr val="F7FBFC"/>
                          </a:solidFill>
                        </a:lnR>
                        <a:lnT w="12700" cmpd="sng">
                          <a:solidFill>
                            <a:srgbClr val="B9D7EA"/>
                          </a:solidFill>
                          <a:prstDash val="solid"/>
                        </a:lnT>
                        <a:lnB w="12700" cmpd="sng">
                          <a:solidFill>
                            <a:srgbClr val="DDDDDD"/>
                          </a:solidFill>
                          <a:prstDash val="solid"/>
                        </a:lnB>
                        <a:blipFill>
                          <a:blip r:embed="rId3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 anchorCtr="1">
                        <a:lnL w="12700" cmpd="sng">
                          <a:solidFill>
                            <a:srgbClr val="F7FBFC"/>
                          </a:solidFill>
                        </a:lnL>
                        <a:lnR w="12700" cmpd="sng">
                          <a:solidFill>
                            <a:srgbClr val="F7FBFC"/>
                          </a:solidFill>
                        </a:lnR>
                        <a:lnT w="12700" cmpd="sng">
                          <a:solidFill>
                            <a:srgbClr val="B9D7EA"/>
                          </a:solidFill>
                          <a:prstDash val="solid"/>
                        </a:lnT>
                        <a:lnB w="12700" cmpd="sng">
                          <a:solidFill>
                            <a:srgbClr val="DDDDDD"/>
                          </a:solidFill>
                          <a:prstDash val="solid"/>
                        </a:lnB>
                        <a:blipFill>
                          <a:blip r:embed="rId3"/>
                        </a:blipFill>
                      </a:tcPr>
                    </a:tc>
                  </a:tr>
                  <a:tr h="6143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JENDL-5.0</a:t>
                          </a:r>
                          <a:endParaRPr lang="zh-CN" altLang="en-US" sz="1600" b="1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D6E6F2"/>
                          </a:solidFill>
                        </a:lnL>
                        <a:lnR w="12700" cap="flat" cmpd="sng" algn="ctr">
                          <a:solidFill>
                            <a:srgbClr val="D6E6F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DDDDDD"/>
                          </a:solidFill>
                          <a:prstDash val="solid"/>
                        </a:lnT>
                        <a:lnB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6E6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0.6351</a:t>
                          </a:r>
                          <a:endParaRPr lang="zh-CN" altLang="en-US" sz="1400" dirty="0">
                            <a:latin typeface="Cambria" panose="020405030504060302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D6E6F2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DDDDDD"/>
                          </a:solidFill>
                          <a:prstDash val="solid"/>
                        </a:lnT>
                        <a:lnB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0.244517</a:t>
                          </a:r>
                          <a:endParaRPr lang="zh-CN" altLang="en-US" sz="1400" dirty="0">
                            <a:latin typeface="Cambria" panose="020405030504060302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DDDDDD"/>
                          </a:solidFill>
                          <a:prstDash val="solid"/>
                        </a:lnT>
                        <a:lnB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</a:tr>
                  <a:tr h="6143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ENDF-BVIII.1</a:t>
                          </a:r>
                          <a:endParaRPr lang="zh-CN" altLang="en-US" sz="16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B9D7EA"/>
                          </a:solidFill>
                        </a:lnL>
                        <a:lnR w="12700" cap="flat" cmpd="sng" algn="ctr">
                          <a:solidFill>
                            <a:srgbClr val="B9D7E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D6E6F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6E6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0.635</a:t>
                          </a:r>
                          <a:endParaRPr lang="zh-CN" altLang="en-US" sz="1400" dirty="0">
                            <a:latin typeface="Cambria" panose="020405030504060302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B9D7EA"/>
                          </a:solidFill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D6E6F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7FBF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0.279083</a:t>
                          </a:r>
                          <a:endParaRPr lang="zh-CN" altLang="en-US" sz="1400" dirty="0">
                            <a:latin typeface="Cambria" panose="02040503050406030204" pitchFamily="18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D6E6F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FBFC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04" y="1379623"/>
            <a:ext cx="6573043" cy="520133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 rot="1127019">
            <a:off x="1357839" y="3222325"/>
            <a:ext cx="4750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>
                    <a:lumMod val="65000"/>
                    <a:alpha val="15000"/>
                  </a:schemeClr>
                </a:solidFill>
              </a:rPr>
              <a:t>Preliminary</a:t>
            </a:r>
            <a:endParaRPr lang="zh-CN" altLang="en-US" sz="6000" dirty="0">
              <a:solidFill>
                <a:schemeClr val="bg1">
                  <a:lumMod val="65000"/>
                  <a:alpha val="1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R-Matrix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Fitting (0.49~0.9MeV in Lab frame)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6" name="表格 55"/>
              <p:cNvGraphicFramePr>
                <a:graphicFrameLocks noGrp="1"/>
              </p:cNvGraphicFramePr>
              <p:nvPr/>
            </p:nvGraphicFramePr>
            <p:xfrm>
              <a:off x="6425293" y="2974583"/>
              <a:ext cx="5694300" cy="1637435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0166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0258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7768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661307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889907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89201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769133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378676"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等线" panose="02010600030101010101" charset="-122"/>
                            <a:ea typeface="等线" panose="02010600030101010101" charset="-122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1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en-US" sz="1800" b="1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b="1" u="none" strike="noStrike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 fontAlgn="b"/>
                          <a:r>
                            <a:rPr lang="en-US" sz="1800" b="1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(MeV)</a:t>
                          </a:r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1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en-US" sz="1800" b="1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𝑵</m:t>
                                    </m:r>
                                    <m:r>
                                      <a:rPr lang="en-US" sz="1800" b="1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800" b="1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𝟏𝟓</m:t>
                                    </m:r>
                                    <m:r>
                                      <a:rPr lang="en-US" sz="1800" b="1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b="1" u="none" strike="noStrike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 fontAlgn="b"/>
                          <a:r>
                            <a:rPr lang="en-US" sz="1800" b="1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(MeV)</a:t>
                          </a:r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level spin</a:t>
                          </a:r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1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0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  <m:sub>
                                  <m:r>
                                    <a:rPr lang="en-US" sz="1800" b="1" i="0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𝐧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b="1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(eV)</a:t>
                          </a:r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800" b="1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1" i="0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  <m:sub>
                                  <m:r>
                                    <a:rPr lang="en-US" altLang="zh-CN" sz="1800" b="1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b="1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(eV)</a:t>
                          </a:r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800" b="1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1" i="0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  <m:sub>
                                  <m:r>
                                    <a:rPr lang="en-US" altLang="zh-CN" sz="1800" b="1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𝜸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8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(eV)</a:t>
                          </a:r>
                          <a:endParaRPr lang="en-US" sz="1800" b="1" i="0" u="none" strike="noStrike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75825"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This work</a:t>
                          </a: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-</a:t>
                          </a: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11.2929</a:t>
                          </a: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½-</a:t>
                          </a: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1060.29</a:t>
                          </a: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7125.15</a:t>
                          </a: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0.29</a:t>
                          </a:r>
                        </a:p>
                      </a:txBody>
                      <a:tcPr marL="6350" marR="6350" marT="6350" marB="0"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27455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Ref.</a:t>
                          </a: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0.4927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11.2928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½-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1900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6200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0.29</a:t>
                          </a:r>
                        </a:p>
                      </a:txBody>
                      <a:tcPr marL="6350" marR="6350" marT="6350" marB="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6" name="表格 55"/>
              <p:cNvGraphicFramePr>
                <a:graphicFrameLocks noGrp="1"/>
              </p:cNvGraphicFramePr>
              <p:nvPr/>
            </p:nvGraphicFramePr>
            <p:xfrm>
              <a:off x="6425293" y="2974583"/>
              <a:ext cx="5694300" cy="1637435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01669"/>
                    <a:gridCol w="702588"/>
                    <a:gridCol w="1077686"/>
                    <a:gridCol w="661307"/>
                    <a:gridCol w="889907"/>
                    <a:gridCol w="892010"/>
                    <a:gridCol w="769133"/>
                  </a:tblGrid>
                  <a:tr h="554990"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等线" panose="02010600030101010101" charset="-122"/>
                            <a:ea typeface="等线" panose="02010600030101010101" charset="-122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350" marR="6350" marT="6350" marB="0" anchor="ctr"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350" marR="6350" marT="6350" marB="0" anchor="ctr"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level spin</a:t>
                          </a:r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350" marR="6350" marT="6350" marB="0" anchor="ctr"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350" marR="6350" marT="6350" marB="0" anchor="ctr"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350" marR="6350" marT="6350" marB="0" anchor="ctr">
                        <a:blipFill>
                          <a:blip r:embed="rId2"/>
                        </a:blipFill>
                      </a:tcPr>
                    </a:tc>
                  </a:tr>
                  <a:tr h="475825"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This work</a:t>
                          </a:r>
                          <a:endParaRPr lang="en-US" altLang="zh-CN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11.2929</a:t>
                          </a:r>
                          <a:endParaRPr lang="en-US" altLang="zh-CN" sz="18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½-</a:t>
                          </a:r>
                          <a:endParaRPr lang="en-US" altLang="zh-CN" sz="18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1060.29</a:t>
                          </a:r>
                          <a:endParaRPr lang="en-US" altLang="zh-CN" sz="18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7125.15</a:t>
                          </a:r>
                          <a:endParaRPr lang="en-US" altLang="zh-CN" sz="18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0.29</a:t>
                          </a:r>
                          <a:endParaRPr lang="en-US" altLang="zh-CN" sz="18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</a:tr>
                  <a:tr h="527455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Ref.</a:t>
                          </a:r>
                          <a:endParaRPr lang="en-US" altLang="zh-CN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0.4927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11.2928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½-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1900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6200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0.29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</a:tr>
                </a:tbl>
              </a:graphicData>
            </a:graphic>
          </p:graphicFrame>
        </mc:Fallback>
      </mc:AlternateContent>
      <p:grpSp>
        <p:nvGrpSpPr>
          <p:cNvPr id="60" name="组合 59"/>
          <p:cNvGrpSpPr/>
          <p:nvPr/>
        </p:nvGrpSpPr>
        <p:grpSpPr>
          <a:xfrm>
            <a:off x="7228848" y="1180061"/>
            <a:ext cx="4201189" cy="646331"/>
            <a:chOff x="7228848" y="1146371"/>
            <a:chExt cx="4201189" cy="646331"/>
          </a:xfrm>
        </p:grpSpPr>
        <p:sp>
          <p:nvSpPr>
            <p:cNvPr id="57" name="文本框 56"/>
            <p:cNvSpPr txBox="1"/>
            <p:nvPr/>
          </p:nvSpPr>
          <p:spPr>
            <a:xfrm>
              <a:off x="7228848" y="1146371"/>
              <a:ext cx="42011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: data with only statistical error</a:t>
              </a:r>
            </a:p>
            <a:p>
              <a:r>
                <a:rPr lang="en-US" altLang="zh-CN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—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Azure2 fitting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69338" y="1178463"/>
              <a:ext cx="151678" cy="281688"/>
            </a:xfrm>
            <a:prstGeom prst="rect">
              <a:avLst/>
            </a:prstGeom>
          </p:spPr>
        </p:pic>
      </p:grpSp>
      <p:sp>
        <p:nvSpPr>
          <p:cNvPr id="61" name="文本框 60"/>
          <p:cNvSpPr txBox="1"/>
          <p:nvPr/>
        </p:nvSpPr>
        <p:spPr>
          <a:xfrm>
            <a:off x="6563241" y="6097185"/>
            <a:ext cx="5418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>
                <a:effectLst/>
              </a:rPr>
              <a:t>Ref. : Atlas of Neutron Resonances, 6th ed. (Elsevier, Amsterdam, 2018), pp. 89–822;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>
                <a:effectLst/>
              </a:rPr>
              <a:t>    F. </a:t>
            </a:r>
            <a:r>
              <a:rPr lang="en-US" altLang="zh-CN" sz="1200" dirty="0" err="1">
                <a:effectLst/>
              </a:rPr>
              <a:t>Ajzenberg-Selove</a:t>
            </a:r>
            <a:r>
              <a:rPr lang="en-US" altLang="zh-CN" sz="1200" dirty="0">
                <a:effectLst/>
              </a:rPr>
              <a:t>, Energy levels of light nuclei A = 13–15, Nuclear Physics A 523(1991) 1-196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zh-CN" altLang="en-US" sz="12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12" y="1715499"/>
            <a:ext cx="6217704" cy="4155604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2408425" y="85702"/>
            <a:ext cx="0" cy="6518396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1289957" y="6052934"/>
            <a:ext cx="4120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cross-section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fitted with R-Matrix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 rot="1127019">
            <a:off x="703723" y="3045592"/>
            <a:ext cx="4750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>
                    <a:lumMod val="65000"/>
                    <a:alpha val="15000"/>
                  </a:schemeClr>
                </a:solidFill>
              </a:rPr>
              <a:t>Preliminary</a:t>
            </a:r>
            <a:endParaRPr lang="zh-CN" altLang="en-US" sz="6000" dirty="0">
              <a:solidFill>
                <a:schemeClr val="bg1">
                  <a:lumMod val="65000"/>
                  <a:alpha val="1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R-Matrix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Fitting (0.49~0.9MeV in Lab frame)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4" name="表格 53"/>
              <p:cNvGraphicFramePr>
                <a:graphicFrameLocks noGrp="1"/>
              </p:cNvGraphicFramePr>
              <p:nvPr/>
            </p:nvGraphicFramePr>
            <p:xfrm>
              <a:off x="6838287" y="1974846"/>
              <a:ext cx="4982309" cy="1668092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61393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6921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3091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50921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771399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672964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672964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378676"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等线" panose="02010600030101010101" charset="-122"/>
                            <a:ea typeface="等线" panose="02010600030101010101" charset="-122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800" b="1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u="none" strike="noStrike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 fontAlgn="b"/>
                          <a:r>
                            <a:rPr lang="en-US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(MeV)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800" b="1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𝑵</m:t>
                                    </m:r>
                                    <m:r>
                                      <a:rPr lang="en-US" sz="1800" b="1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800" b="1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𝟏𝟓</m:t>
                                    </m:r>
                                    <m:r>
                                      <a:rPr lang="en-US" sz="1800" b="1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u="none" strike="noStrike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 fontAlgn="b"/>
                          <a:r>
                            <a:rPr lang="en-US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(MeV)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level spin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1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0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  <m:sub>
                                  <m:r>
                                    <a:rPr lang="en-US" sz="1800" b="1" i="0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𝐧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(eV)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800" b="1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1" i="0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  <m:sub>
                                  <m:r>
                                    <a:rPr lang="en-US" altLang="zh-CN" sz="1800" b="1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(eV)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800" b="1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1" i="0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  <m:sub>
                                  <m:r>
                                    <a:rPr lang="en-US" altLang="zh-CN" sz="1800" b="1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𝜸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8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(eV)</a:t>
                          </a:r>
                          <a:endParaRPr lang="en-US" sz="1800" b="1" i="0" u="none" strike="noStrike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91114"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This work</a:t>
                          </a: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-</a:t>
                          </a: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11.4277</a:t>
                          </a: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½+</a:t>
                          </a: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28050</a:t>
                          </a: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7140</a:t>
                          </a: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4.2</a:t>
                          </a:r>
                        </a:p>
                      </a:txBody>
                      <a:tcPr marL="6350" marR="6350" marT="6350" marB="0"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5811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Ref.</a:t>
                          </a: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0.644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11.429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½+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35000</a:t>
                          </a: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9200</a:t>
                          </a: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4.2</a:t>
                          </a:r>
                        </a:p>
                      </a:txBody>
                      <a:tcPr marL="6350" marR="6350" marT="6350" marB="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4" name="表格 53"/>
              <p:cNvGraphicFramePr>
                <a:graphicFrameLocks noGrp="1"/>
              </p:cNvGraphicFramePr>
              <p:nvPr/>
            </p:nvGraphicFramePr>
            <p:xfrm>
              <a:off x="6838287" y="1974846"/>
              <a:ext cx="4982309" cy="1668092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613935"/>
                    <a:gridCol w="769214"/>
                    <a:gridCol w="930912"/>
                    <a:gridCol w="550921"/>
                    <a:gridCol w="771399"/>
                    <a:gridCol w="672964"/>
                    <a:gridCol w="672964"/>
                  </a:tblGrid>
                  <a:tr h="554990"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等线" panose="02010600030101010101" charset="-122"/>
                            <a:ea typeface="等线" panose="02010600030101010101" charset="-122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350" marR="6350" marT="6350" marB="0" anchor="ctr"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350" marR="6350" marT="6350" marB="0" anchor="ctr"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level spin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350" marR="6350" marT="6350" marB="0" anchor="ctr"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350" marR="6350" marT="6350" marB="0" anchor="ctr"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350" marR="6350" marT="6350" marB="0" anchor="ctr">
                        <a:blipFill>
                          <a:blip r:embed="rId2"/>
                        </a:blipFill>
                      </a:tcPr>
                    </a:tc>
                  </a:tr>
                  <a:tr h="491114"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This work</a:t>
                          </a:r>
                          <a:endParaRPr lang="en-US" altLang="zh-CN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altLang="zh-CN" sz="18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11.4277</a:t>
                          </a:r>
                          <a:endParaRPr lang="en-US" altLang="zh-CN" sz="18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½+</a:t>
                          </a:r>
                          <a:endParaRPr lang="en-US" altLang="zh-CN" sz="18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28050</a:t>
                          </a:r>
                          <a:endParaRPr lang="en-US" altLang="zh-CN" sz="18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7140</a:t>
                          </a:r>
                          <a:endParaRPr lang="en-US" altLang="zh-CN" sz="18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4.2</a:t>
                          </a:r>
                          <a:endParaRPr lang="en-US" altLang="zh-CN" sz="18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</a:tr>
                  <a:tr h="55811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Ref.</a:t>
                          </a:r>
                          <a:endParaRPr lang="en-US" altLang="zh-CN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0.644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11.429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½+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35000</a:t>
                          </a:r>
                          <a:endParaRPr lang="en-US" altLang="zh-CN" sz="1800" u="none" strike="noStrike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9200</a:t>
                          </a:r>
                          <a:endParaRPr lang="en-US" altLang="zh-CN" sz="1800" u="none" strike="noStrike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4.2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</a:tr>
                </a:tbl>
              </a:graphicData>
            </a:graphic>
          </p:graphicFrame>
        </mc:Fallback>
      </mc:AlternateContent>
      <p:grpSp>
        <p:nvGrpSpPr>
          <p:cNvPr id="60" name="组合 59"/>
          <p:cNvGrpSpPr/>
          <p:nvPr/>
        </p:nvGrpSpPr>
        <p:grpSpPr>
          <a:xfrm>
            <a:off x="7228848" y="1180061"/>
            <a:ext cx="4201189" cy="646331"/>
            <a:chOff x="7228848" y="1146371"/>
            <a:chExt cx="4201189" cy="646331"/>
          </a:xfrm>
        </p:grpSpPr>
        <p:sp>
          <p:nvSpPr>
            <p:cNvPr id="57" name="文本框 56"/>
            <p:cNvSpPr txBox="1"/>
            <p:nvPr/>
          </p:nvSpPr>
          <p:spPr>
            <a:xfrm>
              <a:off x="7228848" y="1146371"/>
              <a:ext cx="42011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: data with only statistical error</a:t>
              </a:r>
            </a:p>
            <a:p>
              <a:r>
                <a:rPr lang="en-US" altLang="zh-CN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—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Azure2 fitting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69338" y="1178463"/>
              <a:ext cx="151678" cy="281688"/>
            </a:xfrm>
            <a:prstGeom prst="rect">
              <a:avLst/>
            </a:prstGeom>
          </p:spPr>
        </p:pic>
      </p:grpSp>
      <p:sp>
        <p:nvSpPr>
          <p:cNvPr id="61" name="文本框 60"/>
          <p:cNvSpPr txBox="1"/>
          <p:nvPr/>
        </p:nvSpPr>
        <p:spPr>
          <a:xfrm>
            <a:off x="6773596" y="6146171"/>
            <a:ext cx="5418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>
                <a:effectLst/>
              </a:rPr>
              <a:t>Ref. : Atlas of Neutron Resonances, 6th ed. (Elsevier, Amsterdam, 2018), pp. 89–822;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>
                <a:effectLst/>
              </a:rPr>
              <a:t>    F. </a:t>
            </a:r>
            <a:r>
              <a:rPr lang="en-US" altLang="zh-CN" sz="1200" dirty="0" err="1">
                <a:effectLst/>
              </a:rPr>
              <a:t>Ajzenberg-Selove</a:t>
            </a:r>
            <a:r>
              <a:rPr lang="en-US" altLang="zh-CN" sz="1200" dirty="0">
                <a:effectLst/>
              </a:rPr>
              <a:t>, Energy levels of light nuclei A = 13–15, Nuclear Physics A 523(1991) 1-196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zh-CN" altLang="en-US" sz="12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76" y="1739010"/>
            <a:ext cx="6217704" cy="41556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/>
              <p:cNvGraphicFramePr>
                <a:graphicFrameLocks noGrp="1"/>
              </p:cNvGraphicFramePr>
              <p:nvPr/>
            </p:nvGraphicFramePr>
            <p:xfrm>
              <a:off x="6838287" y="4060508"/>
              <a:ext cx="4982309" cy="1668092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61393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5288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4908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715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751114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770825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672964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378676"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等线" panose="02010600030101010101" charset="-122"/>
                            <a:ea typeface="等线" panose="02010600030101010101" charset="-122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800" b="1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u="none" strike="noStrike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 fontAlgn="b"/>
                          <a:r>
                            <a:rPr lang="en-US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(MeV)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800" b="1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𝑵</m:t>
                                    </m:r>
                                    <m:r>
                                      <a:rPr lang="en-US" sz="1800" b="1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800" b="1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𝟏𝟓</m:t>
                                    </m:r>
                                    <m:r>
                                      <a:rPr lang="en-US" sz="1800" b="1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u="none" strike="noStrike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 fontAlgn="b"/>
                          <a:r>
                            <a:rPr lang="en-US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(MeV)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level spin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1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0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  <m:sub>
                                  <m:r>
                                    <a:rPr lang="en-US" sz="1800" b="1" i="0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𝐧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(eV)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800" b="1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1" i="0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  <m:sub>
                                  <m:r>
                                    <a:rPr lang="en-US" altLang="zh-CN" sz="1800" b="1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(eV)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800" b="1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1" i="0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  <m:sub>
                                  <m:r>
                                    <a:rPr lang="en-US" altLang="zh-CN" sz="1800" b="1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𝜸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8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(eV)</a:t>
                          </a:r>
                          <a:endParaRPr lang="en-US" sz="1800" b="1" i="0" u="none" strike="noStrike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91114"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This work</a:t>
                          </a: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-</a:t>
                          </a: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11.615</a:t>
                          </a: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½+</a:t>
                          </a: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350.16</a:t>
                          </a: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118904</a:t>
                          </a: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20.92</a:t>
                          </a:r>
                        </a:p>
                      </a:txBody>
                      <a:tcPr marL="6350" marR="6350" marT="6350" marB="0"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5811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Ref.</a:t>
                          </a: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0.837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11.615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½+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4000</a:t>
                          </a: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400900</a:t>
                          </a: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19.2</a:t>
                          </a:r>
                        </a:p>
                      </a:txBody>
                      <a:tcPr marL="6350" marR="6350" marT="6350" marB="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/>
              <p:cNvGraphicFramePr>
                <a:graphicFrameLocks noGrp="1"/>
              </p:cNvGraphicFramePr>
              <p:nvPr/>
            </p:nvGraphicFramePr>
            <p:xfrm>
              <a:off x="6838287" y="4060508"/>
              <a:ext cx="4982309" cy="1668092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613935"/>
                    <a:gridCol w="752885"/>
                    <a:gridCol w="849086"/>
                    <a:gridCol w="571500"/>
                    <a:gridCol w="751114"/>
                    <a:gridCol w="770825"/>
                    <a:gridCol w="672964"/>
                  </a:tblGrid>
                  <a:tr h="554990"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等线" panose="02010600030101010101" charset="-122"/>
                            <a:ea typeface="等线" panose="02010600030101010101" charset="-122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350" marR="6350" marT="6350" marB="0" anchor="ctr">
                        <a:blipFill>
                          <a:blip r:embed="rId5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350" marR="6350" marT="6350" marB="0" anchor="ctr">
                        <a:blipFill>
                          <a:blip r:embed="rId5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level spin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350" marR="6350" marT="6350" marB="0" anchor="ctr">
                        <a:blipFill>
                          <a:blip r:embed="rId5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350" marR="6350" marT="6350" marB="0" anchor="ctr">
                        <a:blipFill>
                          <a:blip r:embed="rId5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350" marR="6350" marT="6350" marB="0" anchor="ctr">
                        <a:blipFill>
                          <a:blip r:embed="rId5"/>
                        </a:blipFill>
                      </a:tcPr>
                    </a:tc>
                  </a:tr>
                  <a:tr h="491114"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This work</a:t>
                          </a:r>
                          <a:endParaRPr lang="en-US" altLang="zh-CN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altLang="zh-CN" sz="18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11.615</a:t>
                          </a:r>
                          <a:endParaRPr lang="en-US" altLang="zh-CN" sz="18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½+</a:t>
                          </a:r>
                          <a:endParaRPr lang="en-US" altLang="zh-CN" sz="18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350.16</a:t>
                          </a:r>
                          <a:endParaRPr lang="en-US" altLang="zh-CN" sz="18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118904</a:t>
                          </a:r>
                          <a:endParaRPr lang="en-US" altLang="zh-CN" sz="18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20.92</a:t>
                          </a:r>
                          <a:endParaRPr lang="en-US" altLang="zh-CN" sz="18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</a:tr>
                  <a:tr h="55811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Ref.</a:t>
                          </a:r>
                          <a:endParaRPr lang="en-US" altLang="zh-CN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0.837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11.615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½+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4000</a:t>
                          </a:r>
                          <a:endParaRPr lang="en-US" altLang="zh-CN" sz="1800" u="none" strike="noStrike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400900</a:t>
                          </a:r>
                          <a:endParaRPr lang="en-US" altLang="zh-CN" sz="1800" u="none" strike="noStrike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19.2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</a:tr>
                </a:tbl>
              </a:graphicData>
            </a:graphic>
          </p:graphicFrame>
        </mc:Fallback>
      </mc:AlternateContent>
      <p:sp>
        <p:nvSpPr>
          <p:cNvPr id="7" name="文本框 6"/>
          <p:cNvSpPr txBox="1"/>
          <p:nvPr/>
        </p:nvSpPr>
        <p:spPr>
          <a:xfrm>
            <a:off x="1298121" y="5894614"/>
            <a:ext cx="4120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cross-section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fitted with R-Matrix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 rot="1127019">
            <a:off x="875792" y="3270461"/>
            <a:ext cx="4750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>
                    <a:lumMod val="65000"/>
                    <a:alpha val="15000"/>
                  </a:schemeClr>
                </a:solidFill>
              </a:rPr>
              <a:t>Preliminary</a:t>
            </a:r>
            <a:endParaRPr lang="zh-CN" altLang="en-US" sz="6000" dirty="0">
              <a:solidFill>
                <a:schemeClr val="bg1">
                  <a:lumMod val="65000"/>
                  <a:alpha val="1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R-Matrix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Fitting (0.49~0.9MeV in Lab frame)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4" name="表格 53"/>
              <p:cNvGraphicFramePr>
                <a:graphicFrameLocks noGrp="1"/>
              </p:cNvGraphicFramePr>
              <p:nvPr/>
            </p:nvGraphicFramePr>
            <p:xfrm>
              <a:off x="7075043" y="1974846"/>
              <a:ext cx="4982309" cy="1668092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61393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6921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3091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50921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771399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672964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672964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378676"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等线" panose="02010600030101010101" charset="-122"/>
                            <a:ea typeface="等线" panose="02010600030101010101" charset="-122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800" b="1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u="none" strike="noStrike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 fontAlgn="b"/>
                          <a:r>
                            <a:rPr lang="en-US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(MeV)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800" b="1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𝑵</m:t>
                                    </m:r>
                                    <m:r>
                                      <a:rPr lang="en-US" sz="1800" b="1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800" b="1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𝟏𝟓</m:t>
                                    </m:r>
                                    <m:r>
                                      <a:rPr lang="en-US" sz="1800" b="1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u="none" strike="noStrike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 fontAlgn="b"/>
                          <a:r>
                            <a:rPr lang="en-US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(MeV)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level spin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1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0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  <m:sub>
                                  <m:r>
                                    <a:rPr lang="en-US" sz="1800" b="1" i="0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𝐧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(eV)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800" b="1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1" i="0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  <m:sub>
                                  <m:r>
                                    <a:rPr lang="en-US" altLang="zh-CN" sz="1800" b="1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(eV)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800" b="1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1" i="0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  <m:sub>
                                  <m:r>
                                    <a:rPr lang="en-US" altLang="zh-CN" sz="1800" b="1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𝜸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8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(eV)</a:t>
                          </a:r>
                          <a:endParaRPr lang="en-US" sz="1800" b="1" i="0" u="none" strike="noStrike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91114"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This work</a:t>
                          </a: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-</a:t>
                          </a: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11.4277</a:t>
                          </a: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½+</a:t>
                          </a: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28050</a:t>
                          </a: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7140</a:t>
                          </a: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4.2</a:t>
                          </a:r>
                        </a:p>
                      </a:txBody>
                      <a:tcPr marL="6350" marR="6350" marT="6350" marB="0"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5811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Ref.</a:t>
                          </a: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0.644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11.429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½+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35000</a:t>
                          </a: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9200</a:t>
                          </a: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4.2</a:t>
                          </a:r>
                        </a:p>
                      </a:txBody>
                      <a:tcPr marL="6350" marR="6350" marT="6350" marB="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4" name="表格 53"/>
              <p:cNvGraphicFramePr>
                <a:graphicFrameLocks noGrp="1"/>
              </p:cNvGraphicFramePr>
              <p:nvPr/>
            </p:nvGraphicFramePr>
            <p:xfrm>
              <a:off x="7075043" y="1974846"/>
              <a:ext cx="4982309" cy="1668092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613935"/>
                    <a:gridCol w="769214"/>
                    <a:gridCol w="930912"/>
                    <a:gridCol w="550921"/>
                    <a:gridCol w="771399"/>
                    <a:gridCol w="672964"/>
                    <a:gridCol w="672964"/>
                  </a:tblGrid>
                  <a:tr h="554990"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等线" panose="02010600030101010101" charset="-122"/>
                            <a:ea typeface="等线" panose="02010600030101010101" charset="-122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350" marR="6350" marT="6350" marB="0" anchor="ctr">
                        <a:blipFill>
                          <a:blip r:embed="rId3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350" marR="6350" marT="6350" marB="0" anchor="ctr">
                        <a:blipFill>
                          <a:blip r:embed="rId3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level spin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350" marR="6350" marT="6350" marB="0" anchor="ctr">
                        <a:blipFill>
                          <a:blip r:embed="rId3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350" marR="6350" marT="6350" marB="0" anchor="ctr">
                        <a:blipFill>
                          <a:blip r:embed="rId3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350" marR="6350" marT="6350" marB="0" anchor="ctr">
                        <a:blipFill>
                          <a:blip r:embed="rId3"/>
                        </a:blipFill>
                      </a:tcPr>
                    </a:tc>
                  </a:tr>
                  <a:tr h="491114"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This work</a:t>
                          </a:r>
                          <a:endParaRPr lang="en-US" altLang="zh-CN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altLang="zh-CN" sz="18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11.4277</a:t>
                          </a:r>
                          <a:endParaRPr lang="en-US" altLang="zh-CN" sz="18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½+</a:t>
                          </a:r>
                          <a:endParaRPr lang="en-US" altLang="zh-CN" sz="18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28050</a:t>
                          </a:r>
                          <a:endParaRPr lang="en-US" altLang="zh-CN" sz="18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7140</a:t>
                          </a:r>
                          <a:endParaRPr lang="en-US" altLang="zh-CN" sz="18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4.2</a:t>
                          </a:r>
                          <a:endParaRPr lang="en-US" altLang="zh-CN" sz="18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</a:tr>
                  <a:tr h="55811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Ref.</a:t>
                          </a:r>
                          <a:endParaRPr lang="en-US" altLang="zh-CN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0.644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11.429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½+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35000</a:t>
                          </a:r>
                          <a:endParaRPr lang="en-US" altLang="zh-CN" sz="1800" u="none" strike="noStrike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9200</a:t>
                          </a:r>
                          <a:endParaRPr lang="en-US" altLang="zh-CN" sz="1800" u="none" strike="noStrike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4.2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</a:tr>
                </a:tbl>
              </a:graphicData>
            </a:graphic>
          </p:graphicFrame>
        </mc:Fallback>
      </mc:AlternateContent>
      <p:grpSp>
        <p:nvGrpSpPr>
          <p:cNvPr id="60" name="组合 59"/>
          <p:cNvGrpSpPr/>
          <p:nvPr/>
        </p:nvGrpSpPr>
        <p:grpSpPr>
          <a:xfrm>
            <a:off x="7228848" y="1180061"/>
            <a:ext cx="4201189" cy="646331"/>
            <a:chOff x="7228848" y="1146371"/>
            <a:chExt cx="4201189" cy="646331"/>
          </a:xfrm>
        </p:grpSpPr>
        <p:sp>
          <p:nvSpPr>
            <p:cNvPr id="57" name="文本框 56"/>
            <p:cNvSpPr txBox="1"/>
            <p:nvPr/>
          </p:nvSpPr>
          <p:spPr>
            <a:xfrm>
              <a:off x="7228848" y="1146371"/>
              <a:ext cx="42011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: data with only statistical error</a:t>
              </a:r>
            </a:p>
            <a:p>
              <a:r>
                <a:rPr lang="en-US" altLang="zh-CN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—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Azure2 fitting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69338" y="1178463"/>
              <a:ext cx="151678" cy="281688"/>
            </a:xfrm>
            <a:prstGeom prst="rect">
              <a:avLst/>
            </a:prstGeom>
          </p:spPr>
        </p:pic>
      </p:grpSp>
      <p:sp>
        <p:nvSpPr>
          <p:cNvPr id="61" name="文本框 60"/>
          <p:cNvSpPr txBox="1"/>
          <p:nvPr/>
        </p:nvSpPr>
        <p:spPr>
          <a:xfrm>
            <a:off x="6905630" y="6117524"/>
            <a:ext cx="5418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>
                <a:effectLst/>
              </a:rPr>
              <a:t>Ref. : Atlas of Neutron Resonances, 6th ed. (Elsevier, Amsterdam, 2018), pp. 89–822;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>
                <a:effectLst/>
              </a:rPr>
              <a:t>    F. </a:t>
            </a:r>
            <a:r>
              <a:rPr lang="en-US" altLang="zh-CN" sz="1200" dirty="0" err="1">
                <a:effectLst/>
              </a:rPr>
              <a:t>Ajzenberg-Selove</a:t>
            </a:r>
            <a:r>
              <a:rPr lang="en-US" altLang="zh-CN" sz="1200" dirty="0">
                <a:effectLst/>
              </a:rPr>
              <a:t>, Energy levels of light nuclei A = 13–15, Nuclear Physics A 523(1991) 1-196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zh-CN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/>
              <p:cNvGraphicFramePr>
                <a:graphicFrameLocks noGrp="1"/>
              </p:cNvGraphicFramePr>
              <p:nvPr/>
            </p:nvGraphicFramePr>
            <p:xfrm>
              <a:off x="7075043" y="4060508"/>
              <a:ext cx="4982309" cy="1668092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61393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5288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4908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715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751114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770825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672964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378676"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等线" panose="02010600030101010101" charset="-122"/>
                            <a:ea typeface="等线" panose="02010600030101010101" charset="-122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800" b="1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u="none" strike="noStrike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 fontAlgn="b"/>
                          <a:r>
                            <a:rPr lang="en-US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(MeV)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800" b="1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𝑵</m:t>
                                    </m:r>
                                    <m:r>
                                      <a:rPr lang="en-US" sz="1800" b="1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800" b="1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𝟏𝟓</m:t>
                                    </m:r>
                                    <m:r>
                                      <a:rPr lang="en-US" sz="1800" b="1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u="none" strike="noStrike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 fontAlgn="b"/>
                          <a:r>
                            <a:rPr lang="en-US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(MeV)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level spin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1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0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  <m:sub>
                                  <m:r>
                                    <a:rPr lang="en-US" sz="1800" b="1" i="0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𝐧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(eV)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800" b="1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1" i="0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  <m:sub>
                                  <m:r>
                                    <a:rPr lang="en-US" altLang="zh-CN" sz="1800" b="1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(eV)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800" b="1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1" i="0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  <m:sub>
                                  <m:r>
                                    <a:rPr lang="en-US" altLang="zh-CN" sz="1800" b="1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𝜸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8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(eV)</a:t>
                          </a:r>
                          <a:endParaRPr lang="en-US" sz="1800" b="1" i="0" u="none" strike="noStrike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91114"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This work</a:t>
                          </a: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-</a:t>
                          </a: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11.615</a:t>
                          </a: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½+</a:t>
                          </a: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350.16</a:t>
                          </a: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118904</a:t>
                          </a: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20.92</a:t>
                          </a:r>
                        </a:p>
                      </a:txBody>
                      <a:tcPr marL="6350" marR="6350" marT="6350" marB="0"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5811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Ref.</a:t>
                          </a: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0.837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11.615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½+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4000</a:t>
                          </a: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400900</a:t>
                          </a: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19.2</a:t>
                          </a:r>
                        </a:p>
                      </a:txBody>
                      <a:tcPr marL="6350" marR="6350" marT="6350" marB="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/>
              <p:cNvGraphicFramePr>
                <a:graphicFrameLocks noGrp="1"/>
              </p:cNvGraphicFramePr>
              <p:nvPr/>
            </p:nvGraphicFramePr>
            <p:xfrm>
              <a:off x="7075043" y="4060508"/>
              <a:ext cx="4982309" cy="1668092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613935"/>
                    <a:gridCol w="752885"/>
                    <a:gridCol w="849086"/>
                    <a:gridCol w="571500"/>
                    <a:gridCol w="751114"/>
                    <a:gridCol w="770825"/>
                    <a:gridCol w="672964"/>
                  </a:tblGrid>
                  <a:tr h="554990"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等线" panose="02010600030101010101" charset="-122"/>
                            <a:ea typeface="等线" panose="02010600030101010101" charset="-122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350" marR="6350" marT="6350" marB="0" anchor="ctr">
                        <a:blipFill>
                          <a:blip r:embed="rId5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350" marR="6350" marT="6350" marB="0" anchor="ctr">
                        <a:blipFill>
                          <a:blip r:embed="rId5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level spin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350" marR="6350" marT="6350" marB="0" anchor="ctr">
                        <a:blipFill>
                          <a:blip r:embed="rId5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350" marR="6350" marT="6350" marB="0" anchor="ctr">
                        <a:blipFill>
                          <a:blip r:embed="rId5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350" marR="6350" marT="6350" marB="0" anchor="ctr">
                        <a:blipFill>
                          <a:blip r:embed="rId5"/>
                        </a:blipFill>
                      </a:tcPr>
                    </a:tc>
                  </a:tr>
                  <a:tr h="491114"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This work</a:t>
                          </a:r>
                          <a:endParaRPr lang="en-US" altLang="zh-CN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en-US" altLang="zh-CN" sz="18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11.615</a:t>
                          </a:r>
                          <a:endParaRPr lang="en-US" altLang="zh-CN" sz="18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½+</a:t>
                          </a:r>
                          <a:endParaRPr lang="en-US" altLang="zh-CN" sz="18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350.16</a:t>
                          </a:r>
                          <a:endParaRPr lang="en-US" altLang="zh-CN" sz="18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118904</a:t>
                          </a:r>
                          <a:endParaRPr lang="en-US" altLang="zh-CN" sz="18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20.92</a:t>
                          </a:r>
                          <a:endParaRPr lang="en-US" altLang="zh-CN" sz="18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</a:tr>
                  <a:tr h="55811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Ref.</a:t>
                          </a:r>
                          <a:endParaRPr lang="en-US" altLang="zh-CN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0.837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11.615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½+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4000</a:t>
                          </a:r>
                          <a:endParaRPr lang="en-US" altLang="zh-CN" sz="1800" u="none" strike="noStrike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400900</a:t>
                          </a:r>
                          <a:endParaRPr lang="en-US" altLang="zh-CN" sz="1800" u="none" strike="noStrike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charset="-122"/>
                              <a:cs typeface="Times New Roman" panose="02020603050405020304" pitchFamily="18" charset="0"/>
                            </a:rPr>
                            <a:t>19.2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350" marR="6350" marT="6350" marB="0" anchor="ctr"/>
                    </a:tc>
                  </a:tr>
                </a:tbl>
              </a:graphicData>
            </a:graphic>
          </p:graphicFrame>
        </mc:Fallback>
      </mc:AlternateContent>
      <p:grpSp>
        <p:nvGrpSpPr>
          <p:cNvPr id="5" name="组合 4"/>
          <p:cNvGrpSpPr/>
          <p:nvPr/>
        </p:nvGrpSpPr>
        <p:grpSpPr>
          <a:xfrm>
            <a:off x="25932" y="1048799"/>
            <a:ext cx="6978866" cy="5484223"/>
            <a:chOff x="143606" y="1007456"/>
            <a:chExt cx="6978866" cy="5484223"/>
          </a:xfrm>
        </p:grpSpPr>
        <p:grpSp>
          <p:nvGrpSpPr>
            <p:cNvPr id="7" name="组合 6"/>
            <p:cNvGrpSpPr/>
            <p:nvPr/>
          </p:nvGrpSpPr>
          <p:grpSpPr>
            <a:xfrm>
              <a:off x="1586573" y="1007456"/>
              <a:ext cx="4599038" cy="3248439"/>
              <a:chOff x="1897626" y="1006995"/>
              <a:chExt cx="4599038" cy="3248439"/>
            </a:xfrm>
          </p:grpSpPr>
          <p:sp>
            <p:nvSpPr>
              <p:cNvPr id="12" name="文本框 11"/>
              <p:cNvSpPr txBox="1"/>
              <p:nvPr/>
            </p:nvSpPr>
            <p:spPr>
              <a:xfrm>
                <a:off x="1897627" y="1016550"/>
                <a:ext cx="10225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44.29°</a:t>
                </a:r>
                <a:endParaRPr lang="zh-CN" altLang="en-US" dirty="0"/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5402827" y="1006995"/>
                <a:ext cx="10225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67.14°</a:t>
                </a:r>
                <a:endParaRPr lang="zh-CN" altLang="en-US" dirty="0"/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1897626" y="3873907"/>
                <a:ext cx="123826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121.32°</a:t>
                </a:r>
                <a:endParaRPr lang="zh-CN" altLang="en-US" dirty="0"/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5331543" y="3886102"/>
                <a:ext cx="11651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146.41°</a:t>
                </a:r>
                <a:endParaRPr lang="zh-CN" altLang="en-US" dirty="0"/>
              </a:p>
            </p:txBody>
          </p:sp>
        </p:grp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3606" y="1376788"/>
              <a:ext cx="3436097" cy="229137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51412" y="1391485"/>
              <a:ext cx="3397824" cy="227667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3606" y="4191324"/>
              <a:ext cx="3436097" cy="2295213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86376" y="4191324"/>
              <a:ext cx="3436096" cy="2300355"/>
            </a:xfrm>
            <a:prstGeom prst="rect">
              <a:avLst/>
            </a:prstGeom>
          </p:spPr>
        </p:pic>
      </p:grpSp>
      <p:sp>
        <p:nvSpPr>
          <p:cNvPr id="16" name="文本框 15"/>
          <p:cNvSpPr txBox="1"/>
          <p:nvPr/>
        </p:nvSpPr>
        <p:spPr>
          <a:xfrm>
            <a:off x="1267120" y="6463309"/>
            <a:ext cx="5052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differential cross-section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fitted with R-Matrix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 rot="1127019">
            <a:off x="741237" y="3204631"/>
            <a:ext cx="59470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>
                <a:solidFill>
                  <a:schemeClr val="bg1">
                    <a:lumMod val="65000"/>
                    <a:alpha val="15000"/>
                  </a:schemeClr>
                </a:solidFill>
              </a:rPr>
              <a:t>Preliminary</a:t>
            </a:r>
            <a:endParaRPr lang="zh-CN" altLang="en-US" sz="8800" dirty="0">
              <a:solidFill>
                <a:schemeClr val="bg1">
                  <a:lumMod val="65000"/>
                  <a:alpha val="1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06301" y="1130739"/>
            <a:ext cx="7448938" cy="5727261"/>
          </a:xfrm>
        </p:spPr>
        <p:txBody>
          <a:bodyPr>
            <a:normAutofit/>
          </a:bodyPr>
          <a:lstStyle/>
          <a:p>
            <a:r>
              <a:rPr lang="en-US" altLang="zh-CN" dirty="0"/>
              <a:t>In 0.05~0.4 MeV, the measured result agrees better with the evaluation of JENDL-5.0.</a:t>
            </a:r>
          </a:p>
          <a:p>
            <a:r>
              <a:rPr lang="en-US" altLang="zh-CN" dirty="0">
                <a:ea typeface="华文宋体" panose="02010600040101010101" pitchFamily="2" charset="-122"/>
              </a:rPr>
              <a:t>The measured result at ~0.491 MeV is ~0.5 lower than the evaluation of JENDL-5.0 and ~1 lower than that of ENDF-BVIII.1.</a:t>
            </a:r>
          </a:p>
          <a:p>
            <a:r>
              <a:rPr lang="en-US" altLang="zh-CN" dirty="0">
                <a:ea typeface="华文宋体" panose="02010600040101010101" pitchFamily="2" charset="-122"/>
              </a:rPr>
              <a:t>The measured result at ~0.634 MeV agrees with the evaluation, within the measurement uncertainty.</a:t>
            </a:r>
          </a:p>
          <a:p>
            <a:r>
              <a:rPr lang="en-US" altLang="zh-CN" b="0" dirty="0">
                <a:latin typeface="Times New Roman" panose="02020603050405020304" pitchFamily="18" charset="0"/>
                <a:ea typeface="华文宋体" panose="02010600040101010101" pitchFamily="2" charset="-122"/>
                <a:cs typeface="Times New Roman" panose="02020603050405020304" pitchFamily="18" charset="0"/>
              </a:rPr>
              <a:t>Between 2.2~2.8 MeV, 3~6 MeV, the measured differential cross-section shows a distinct angular distribution, and the data fits well with Legendre polynomial.</a:t>
            </a:r>
          </a:p>
          <a:p>
            <a:r>
              <a:rPr lang="en-US" altLang="zh-CN" dirty="0"/>
              <a:t>The angle-integrated cross-section mostly agrees with the evaluations of the databases.</a:t>
            </a:r>
          </a:p>
          <a:p>
            <a:r>
              <a:rPr lang="en-US" altLang="zh-CN" dirty="0"/>
              <a:t>The parameters of resonances at ~0.491 MeV &amp; 0.634 MeV are generally consistent with those in the reference.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Conclusion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55239" y="868322"/>
            <a:ext cx="3913554" cy="307814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90794" y="3899090"/>
            <a:ext cx="3739243" cy="29589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rot="1127019">
            <a:off x="8065873" y="2040337"/>
            <a:ext cx="3601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chemeClr val="bg1">
                    <a:lumMod val="65000"/>
                    <a:alpha val="15000"/>
                  </a:schemeClr>
                </a:solidFill>
              </a:rPr>
              <a:t>Preliminary</a:t>
            </a:r>
            <a:endParaRPr lang="zh-CN" altLang="en-US" sz="4800" dirty="0">
              <a:solidFill>
                <a:schemeClr val="bg1">
                  <a:lumMod val="65000"/>
                  <a:alpha val="15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 rot="1127019">
            <a:off x="8065872" y="4959832"/>
            <a:ext cx="3601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chemeClr val="bg1">
                    <a:lumMod val="65000"/>
                    <a:alpha val="15000"/>
                  </a:schemeClr>
                </a:solidFill>
              </a:rPr>
              <a:t>Preliminary</a:t>
            </a:r>
            <a:endParaRPr lang="zh-CN" altLang="en-US" sz="4800" dirty="0">
              <a:solidFill>
                <a:schemeClr val="bg1">
                  <a:lumMod val="65000"/>
                  <a:alpha val="1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clrChange>
              <a:clrFrom>
                <a:srgbClr val="D8D8AA"/>
              </a:clrFrom>
              <a:clrTo>
                <a:srgbClr val="D8D8AA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3"/>
          <a:stretch>
            <a:fillRect/>
          </a:stretch>
        </p:blipFill>
        <p:spPr>
          <a:xfrm>
            <a:off x="7470843" y="281177"/>
            <a:ext cx="4721157" cy="3318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59000" endPos="50000" dir="5400000" sy="-100000" algn="bl" rotWithShape="0"/>
            <a:softEdge rad="368300"/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920" y="2683147"/>
            <a:ext cx="12054159" cy="1169403"/>
          </a:xfrm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r>
              <a:rPr lang="en-US" altLang="zh-CN" b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50" endPos="50000" dist="114300" dir="5400000" sy="-100000" algn="bl" rotWithShape="0"/>
                </a:effectLst>
                <a:latin typeface="Times New Roman" panose="02020603050405020304" pitchFamily="18" charset="0"/>
                <a:ea typeface="华文宋体" panose="02010600040101010101" pitchFamily="2" charset="-122"/>
                <a:cs typeface="Times New Roman" panose="02020603050405020304" pitchFamily="18" charset="0"/>
              </a:rPr>
              <a:t>Thanks for your attention!</a:t>
            </a:r>
            <a:endParaRPr lang="zh-CN" altLang="en-US" b="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50" endPos="50000" dist="114300" dir="5400000" sy="-100000" algn="bl" rotWithShape="0"/>
              </a:effectLst>
              <a:latin typeface="Times New Roman" panose="02020603050405020304" pitchFamily="18" charset="0"/>
              <a:ea typeface="华文宋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副标题 2"/>
          <p:cNvSpPr txBox="1"/>
          <p:nvPr/>
        </p:nvSpPr>
        <p:spPr>
          <a:xfrm>
            <a:off x="433432" y="4543262"/>
            <a:ext cx="11325136" cy="1616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Qiuyue Luo, Wei Jiang, Kang Sun, et al.</a:t>
            </a:r>
          </a:p>
          <a:p>
            <a:r>
              <a:rPr lang="en-US" altLang="zh-CN" sz="2800" b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China Spallation Neutron Source (CSNS)</a:t>
            </a:r>
          </a:p>
          <a:p>
            <a:r>
              <a:rPr lang="en-US" altLang="zh-CN" sz="2800" b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2025-05-27</a:t>
            </a:r>
            <a:endParaRPr lang="zh-CN" altLang="en-US" sz="2800" b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71282" y="6472340"/>
            <a:ext cx="3649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ISINN-31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Motivation and Background</a:t>
            </a:r>
            <a:endParaRPr lang="zh-CN" altLang="en-US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490543" y="1144996"/>
                <a:ext cx="11525288" cy="4878300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、</a:t>
                </a:r>
                <a:r>
                  <a:rPr lang="en-US" altLang="zh-CN" kern="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altLang="zh-CN" kern="1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</a:t>
                </a:r>
                <a:r>
                  <a:rPr lang="en-US" altLang="zh-CN" kern="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N(</a:t>
                </a:r>
                <a14:m>
                  <m:oMath xmlns:m="http://schemas.openxmlformats.org/officeDocument/2006/math">
                    <m:r>
                      <a:rPr lang="en-US" altLang="zh-CN" i="1" kern="10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altLang="zh-CN" b="0" i="1" kern="10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altLang="zh-CN" i="1" kern="10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</m:oMath>
                </a14:m>
                <a:r>
                  <a:rPr lang="en-US" altLang="zh-CN" kern="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kern="1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</a:t>
                </a:r>
                <a:r>
                  <a:rPr lang="en-US" altLang="zh-CN" kern="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 reaction is the most significant poison reaction </a:t>
                </a:r>
                <a:r>
                  <a:rPr lang="en-US" altLang="zh-CN" kern="100" dirty="0"/>
                  <a:t>in the </a:t>
                </a:r>
                <a14:m>
                  <m:oMath xmlns:m="http://schemas.openxmlformats.org/officeDocument/2006/math">
                    <m:r>
                      <a:rPr lang="en-US" altLang="zh-CN" i="1" kern="100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altLang="zh-CN" kern="100" dirty="0"/>
                  <a:t>-process nucleosynthesis</a:t>
                </a:r>
                <a:r>
                  <a:rPr lang="en-US" altLang="zh-CN" kern="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altLang="zh-CN" kern="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altLang="zh-CN" kern="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altLang="zh-CN" kern="100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CN" kern="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en-US" kern="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、</a:t>
                </a:r>
                <a:r>
                  <a:rPr lang="en-US" altLang="zh-CN" kern="100" dirty="0"/>
                  <a:t>It </a:t>
                </a:r>
                <a:r>
                  <a:rPr lang="en-US" altLang="zh-CN" dirty="0"/>
                  <a:t>is an important proton feeder for producing </a:t>
                </a:r>
                <a:r>
                  <a:rPr lang="en-US" altLang="zh-CN" baseline="30000" dirty="0"/>
                  <a:t>19</a:t>
                </a:r>
                <a:r>
                  <a:rPr lang="en-US" altLang="zh-CN" dirty="0"/>
                  <a:t>F.</a:t>
                </a: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:r>
                  <a:rPr lang="en-US" altLang="zh-CN" kern="1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</a:t>
                </a:r>
                <a:r>
                  <a:rPr lang="en-US" altLang="zh-CN" kern="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N(n, p)</a:t>
                </a:r>
                <a:r>
                  <a:rPr lang="en-US" altLang="zh-CN" kern="1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</a:t>
                </a:r>
                <a:r>
                  <a:rPr lang="en-US" altLang="zh-CN" kern="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C(α, γ)</a:t>
                </a:r>
                <a:r>
                  <a:rPr lang="en-US" altLang="zh-CN" kern="1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</a:t>
                </a:r>
                <a:r>
                  <a:rPr lang="en-US" altLang="zh-CN" kern="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O(p, α)</a:t>
                </a:r>
                <a:r>
                  <a:rPr lang="en-US" altLang="zh-CN" kern="1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</a:t>
                </a:r>
                <a:r>
                  <a:rPr lang="en-US" altLang="zh-CN" kern="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N(α, γ)</a:t>
                </a:r>
                <a:r>
                  <a:rPr lang="en-US" altLang="zh-CN" kern="1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</a:t>
                </a:r>
                <a:r>
                  <a:rPr lang="en-US" altLang="zh-CN" kern="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、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boron neutron capture therapy (BNCT), it </a:t>
                </a:r>
                <a:r>
                  <a:rPr lang="en-US" altLang="zh-CN" dirty="0"/>
                  <a:t>is crucial to determine the delivered neutron dose.</a:t>
                </a: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CN" dirty="0"/>
                  <a:t>4</a:t>
                </a:r>
                <a:r>
                  <a:rPr lang="zh-CN" altLang="en-US" dirty="0"/>
                  <a:t>、</a:t>
                </a:r>
                <a:r>
                  <a:rPr lang="en-US" altLang="zh-CN" dirty="0"/>
                  <a:t>The angular distribution of the differential cross section is helpful for testing some nuclear models.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0543" y="1144996"/>
                <a:ext cx="11525288" cy="4878300"/>
              </a:xfrm>
              <a:blipFill rotWithShape="1">
                <a:blip r:embed="rId3"/>
                <a:stretch>
                  <a:fillRect l="-3" t="-431" r="3" b="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752" y="1784087"/>
            <a:ext cx="1781402" cy="172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Motivation and Background</a:t>
            </a:r>
            <a:endParaRPr lang="zh-CN" altLang="en-US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0863" y="1002196"/>
            <a:ext cx="7075236" cy="5712952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err="1">
                <a:latin typeface="Times New Roman" panose="02020603050405020304" pitchFamily="18" charset="0"/>
                <a:ea typeface="华文宋体" panose="02010600040101010101" pitchFamily="2" charset="-122"/>
                <a:cs typeface="Times New Roman" panose="02020603050405020304" pitchFamily="18" charset="0"/>
              </a:rPr>
              <a:t>Wallner</a:t>
            </a:r>
            <a:r>
              <a:rPr lang="en-US" altLang="zh-CN" sz="2000" dirty="0">
                <a:ea typeface="华文宋体" panose="02010600040101010101" pitchFamily="2" charset="-122"/>
              </a:rPr>
              <a:t>, et al (2016)</a:t>
            </a:r>
            <a:r>
              <a:rPr lang="zh-CN" altLang="en-US" sz="2000" dirty="0">
                <a:ea typeface="华文宋体" panose="02010600040101010101" pitchFamily="2" charset="-122"/>
              </a:rPr>
              <a:t>：</a:t>
            </a:r>
            <a:r>
              <a:rPr lang="en-US" altLang="zh-CN" sz="2000" dirty="0">
                <a:latin typeface="Times New Roman" panose="02020603050405020304" pitchFamily="18" charset="0"/>
                <a:ea typeface="华文宋体" panose="02010600040101010101" pitchFamily="2" charset="-122"/>
                <a:cs typeface="Times New Roman" panose="02020603050405020304" pitchFamily="18" charset="0"/>
              </a:rPr>
              <a:t>Suggesting that th</a:t>
            </a:r>
            <a:r>
              <a:rPr lang="en-US" altLang="zh-CN" sz="2000" dirty="0">
                <a:ea typeface="华文宋体" panose="02010600040101010101" pitchFamily="2" charset="-122"/>
              </a:rPr>
              <a:t>e </a:t>
            </a:r>
            <a:r>
              <a:rPr lang="en-US" altLang="zh-CN" sz="2000" dirty="0">
                <a:latin typeface="Times New Roman" panose="02020603050405020304" pitchFamily="18" charset="0"/>
                <a:ea typeface="华文宋体" panose="02010600040101010101" pitchFamily="2" charset="-122"/>
                <a:cs typeface="Times New Roman" panose="02020603050405020304" pitchFamily="18" charset="0"/>
              </a:rPr>
              <a:t>cross section of the resonance at 493 keV should be ~3.3 lower than Morgan's (1979) experimental results.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ea typeface="华文宋体" panose="02010600040101010101" pitchFamily="2" charset="-122"/>
                <a:cs typeface="Times New Roman" panose="02020603050405020304" pitchFamily="18" charset="0"/>
              </a:rPr>
              <a:t>n-TOF (2023)</a:t>
            </a:r>
            <a:r>
              <a:rPr lang="zh-CN" altLang="en-US" sz="2000" dirty="0">
                <a:latin typeface="Times New Roman" panose="02020603050405020304" pitchFamily="18" charset="0"/>
                <a:ea typeface="华文宋体" panose="0201060004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2000" dirty="0">
                <a:latin typeface="Times New Roman" panose="02020603050405020304" pitchFamily="18" charset="0"/>
                <a:ea typeface="华文宋体" panose="02010600040101010101" pitchFamily="2" charset="-122"/>
                <a:cs typeface="Times New Roman" panose="02020603050405020304" pitchFamily="18" charset="0"/>
              </a:rPr>
              <a:t>The cross section at 493 keV</a:t>
            </a:r>
            <a:r>
              <a:rPr lang="en-US" altLang="zh-CN" sz="2000" dirty="0">
                <a:ea typeface="华文宋体" panose="02010600040101010101" pitchFamily="2" charset="-122"/>
              </a:rPr>
              <a:t> is consistent with the ENDF/</a:t>
            </a:r>
            <a:r>
              <a:rPr lang="en-US" altLang="zh-CN" sz="2000">
                <a:ea typeface="华文宋体" panose="02010600040101010101" pitchFamily="2" charset="-122"/>
              </a:rPr>
              <a:t>B-VIII.1 </a:t>
            </a:r>
            <a:r>
              <a:rPr lang="en-US" altLang="zh-CN" sz="2000" dirty="0">
                <a:ea typeface="华文宋体" panose="02010600040101010101" pitchFamily="2" charset="-122"/>
              </a:rPr>
              <a:t>evaluations.</a:t>
            </a:r>
            <a:endParaRPr lang="en-US" altLang="zh-CN" sz="2000" dirty="0">
              <a:latin typeface="Times New Roman" panose="02020603050405020304" pitchFamily="18" charset="0"/>
              <a:ea typeface="华文宋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ea typeface="华文宋体" panose="02010600040101010101" pitchFamily="2" charset="-122"/>
                <a:cs typeface="Times New Roman" panose="02020603050405020304" pitchFamily="18" charset="0"/>
              </a:rPr>
              <a:t>n-TOF (2023</a:t>
            </a:r>
            <a:r>
              <a:rPr lang="en-US" altLang="zh-CN" sz="2000" dirty="0">
                <a:ea typeface="华文宋体" panose="02010600040101010101" pitchFamily="2" charset="-122"/>
              </a:rPr>
              <a:t>)</a:t>
            </a:r>
            <a:r>
              <a:rPr lang="zh-CN" altLang="en-US" sz="2000" dirty="0">
                <a:ea typeface="华文宋体" panose="02010600040101010101" pitchFamily="2" charset="-122"/>
              </a:rPr>
              <a:t>：</a:t>
            </a:r>
            <a:r>
              <a:rPr lang="en-US" altLang="zh-CN" sz="2000" dirty="0">
                <a:ea typeface="华文宋体" panose="02010600040101010101" pitchFamily="2" charset="-122"/>
              </a:rPr>
              <a:t>The low-energy tail(100-450 keV) of the resonance at ~490 keV is lower than the ENDF/</a:t>
            </a:r>
            <a:r>
              <a:rPr lang="en-US" altLang="zh-CN" sz="2000">
                <a:ea typeface="华文宋体" panose="02010600040101010101" pitchFamily="2" charset="-122"/>
              </a:rPr>
              <a:t>B-VIII.1 </a:t>
            </a:r>
            <a:r>
              <a:rPr lang="en-US" altLang="zh-CN" sz="2000" dirty="0">
                <a:ea typeface="华文宋体" panose="02010600040101010101" pitchFamily="2" charset="-122"/>
              </a:rPr>
              <a:t>evaluation, where there are disagreements among existing experimental results.</a:t>
            </a:r>
            <a:endParaRPr lang="en-US" altLang="zh-CN" sz="2000" dirty="0">
              <a:latin typeface="Times New Roman" panose="02020603050405020304" pitchFamily="18" charset="0"/>
              <a:ea typeface="华文宋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ea typeface="华文宋体" panose="02010600040101010101" pitchFamily="2" charset="-122"/>
                <a:cs typeface="Times New Roman" panose="02020603050405020304" pitchFamily="18" charset="0"/>
              </a:rPr>
              <a:t>From 800keV</a:t>
            </a:r>
            <a:r>
              <a:rPr lang="en-US" altLang="zh-CN" sz="2000" dirty="0">
                <a:ea typeface="华文宋体" panose="02010600040101010101" pitchFamily="2" charset="-122"/>
              </a:rPr>
              <a:t> to </a:t>
            </a:r>
            <a:r>
              <a:rPr lang="en-US" altLang="zh-CN" sz="2000" dirty="0">
                <a:latin typeface="Times New Roman" panose="02020603050405020304" pitchFamily="18" charset="0"/>
                <a:ea typeface="华文宋体" panose="02010600040101010101" pitchFamily="2" charset="-122"/>
                <a:cs typeface="Times New Roman" panose="02020603050405020304" pitchFamily="18" charset="0"/>
              </a:rPr>
              <a:t>2.5MeV, some resonances are present in the JENDL-5.0 but not in the ENDF/</a:t>
            </a:r>
            <a:r>
              <a:rPr lang="en-US" altLang="zh-CN" sz="2000">
                <a:latin typeface="Times New Roman" panose="02020603050405020304" pitchFamily="18" charset="0"/>
                <a:ea typeface="华文宋体" panose="02010600040101010101" pitchFamily="2" charset="-122"/>
                <a:cs typeface="Times New Roman" panose="02020603050405020304" pitchFamily="18" charset="0"/>
              </a:rPr>
              <a:t>B-VIII.1.</a:t>
            </a:r>
            <a:endParaRPr lang="en-US" altLang="zh-CN" sz="2000" dirty="0">
              <a:latin typeface="Times New Roman" panose="02020603050405020304" pitchFamily="18" charset="0"/>
              <a:ea typeface="华文宋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ea typeface="华文宋体" panose="02010600040101010101" pitchFamily="2" charset="-122"/>
              </a:rPr>
              <a:t>There is a lack of differential cross section for the </a:t>
            </a:r>
            <a:r>
              <a:rPr lang="en-US" altLang="zh-CN" sz="2000" baseline="30000" dirty="0">
                <a:ea typeface="华文宋体" panose="02010600040101010101" pitchFamily="2" charset="-122"/>
              </a:rPr>
              <a:t>14</a:t>
            </a:r>
            <a:r>
              <a:rPr lang="en-US" altLang="zh-CN" sz="2000" dirty="0">
                <a:ea typeface="华文宋体" panose="02010600040101010101" pitchFamily="2" charset="-122"/>
              </a:rPr>
              <a:t>N(n, p)</a:t>
            </a:r>
            <a:r>
              <a:rPr lang="en-US" altLang="zh-CN" sz="2000" baseline="30000" dirty="0">
                <a:ea typeface="华文宋体" panose="02010600040101010101" pitchFamily="2" charset="-122"/>
              </a:rPr>
              <a:t>14</a:t>
            </a:r>
            <a:r>
              <a:rPr lang="en-US" altLang="zh-CN" sz="2000" dirty="0">
                <a:ea typeface="华文宋体" panose="02010600040101010101" pitchFamily="2" charset="-122"/>
              </a:rPr>
              <a:t>C reaction in the entire energy range.</a:t>
            </a:r>
            <a:endParaRPr lang="zh-CN" altLang="en-US" sz="2000" dirty="0">
              <a:latin typeface="Times New Roman" panose="02020603050405020304" pitchFamily="18" charset="0"/>
              <a:ea typeface="华文宋体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655015" y="4183095"/>
            <a:ext cx="4354672" cy="2472554"/>
            <a:chOff x="6815421" y="1292353"/>
            <a:chExt cx="4354672" cy="2472554"/>
          </a:xfrm>
        </p:grpSpPr>
        <p:pic>
          <p:nvPicPr>
            <p:cNvPr id="2050" name="Picture 2" descr="c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5421" y="1292353"/>
              <a:ext cx="4354672" cy="2472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椭圆 3"/>
            <p:cNvSpPr/>
            <p:nvPr/>
          </p:nvSpPr>
          <p:spPr>
            <a:xfrm>
              <a:off x="9511645" y="2762054"/>
              <a:ext cx="999242" cy="537327"/>
            </a:xfrm>
            <a:prstGeom prst="ellipse">
              <a:avLst/>
            </a:prstGeom>
            <a:noFill/>
            <a:ln w="952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374654" y="1051398"/>
            <a:ext cx="4915393" cy="2948621"/>
            <a:chOff x="6686144" y="3833135"/>
            <a:chExt cx="4915393" cy="2948621"/>
          </a:xfrm>
        </p:grpSpPr>
        <p:grpSp>
          <p:nvGrpSpPr>
            <p:cNvPr id="11" name="组合 10"/>
            <p:cNvGrpSpPr/>
            <p:nvPr/>
          </p:nvGrpSpPr>
          <p:grpSpPr>
            <a:xfrm>
              <a:off x="6686144" y="3833135"/>
              <a:ext cx="4915393" cy="2948621"/>
              <a:chOff x="6686144" y="3833135"/>
              <a:chExt cx="4915393" cy="2948621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6686144" y="3833135"/>
                <a:ext cx="4613227" cy="2808832"/>
                <a:chOff x="6610755" y="4267531"/>
                <a:chExt cx="3886200" cy="2343150"/>
              </a:xfrm>
            </p:grpSpPr>
            <p:pic>
              <p:nvPicPr>
                <p:cNvPr id="5" name="图片 4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610755" y="4267531"/>
                  <a:ext cx="3886200" cy="2343150"/>
                </a:xfrm>
                <a:prstGeom prst="rect">
                  <a:avLst/>
                </a:prstGeom>
              </p:spPr>
            </p:pic>
            <p:pic>
              <p:nvPicPr>
                <p:cNvPr id="7" name="图片 6"/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23673" r="15291" b="-1628"/>
                <a:stretch>
                  <a:fillRect/>
                </a:stretch>
              </p:blipFill>
              <p:spPr>
                <a:xfrm>
                  <a:off x="7213061" y="4617395"/>
                  <a:ext cx="1580744" cy="356681"/>
                </a:xfrm>
                <a:prstGeom prst="rect">
                  <a:avLst/>
                </a:prstGeom>
              </p:spPr>
            </p:pic>
            <p:pic>
              <p:nvPicPr>
                <p:cNvPr id="9" name="图片 8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26461" y="4989064"/>
                  <a:ext cx="1315463" cy="256030"/>
                </a:xfrm>
                <a:prstGeom prst="rect">
                  <a:avLst/>
                </a:prstGeom>
              </p:spPr>
            </p:pic>
          </p:grpSp>
          <p:sp>
            <p:nvSpPr>
              <p:cNvPr id="13" name="文本框 12"/>
              <p:cNvSpPr txBox="1"/>
              <p:nvPr/>
            </p:nvSpPr>
            <p:spPr>
              <a:xfrm>
                <a:off x="7721821" y="6520146"/>
                <a:ext cx="3879716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PHYSICAL REVIEW C 107, 064617 (2023)</a:t>
                </a:r>
                <a:endParaRPr lang="zh-CN" altLang="en-US" sz="10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椭圆 5"/>
            <p:cNvSpPr/>
            <p:nvPr/>
          </p:nvSpPr>
          <p:spPr>
            <a:xfrm>
              <a:off x="9757527" y="3833135"/>
              <a:ext cx="375501" cy="261610"/>
            </a:xfrm>
            <a:prstGeom prst="ellipse">
              <a:avLst/>
            </a:prstGeom>
            <a:noFill/>
            <a:ln w="952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6780413" y="5335951"/>
              <a:ext cx="3446884" cy="607823"/>
            </a:xfrm>
            <a:prstGeom prst="ellipse">
              <a:avLst/>
            </a:prstGeom>
            <a:noFill/>
            <a:ln w="952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13 Si-PIN</a:t>
            </a:r>
            <a:r>
              <a:rPr lang="zh-CN" altLang="en-US" dirty="0"/>
              <a:t> </a:t>
            </a:r>
            <a:r>
              <a:rPr lang="en-US" altLang="zh-CN" dirty="0"/>
              <a:t>detectors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Setup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内容占位符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033" y="2249453"/>
            <a:ext cx="4192889" cy="3144668"/>
          </a:xfrm>
          <a:prstGeom prst="rect">
            <a:avLst/>
          </a:prstGeom>
        </p:spPr>
      </p:pic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376132" y="5741832"/>
          <a:ext cx="6692340" cy="973316"/>
        </p:xfrm>
        <a:graphic>
          <a:graphicData uri="http://schemas.openxmlformats.org/drawingml/2006/table">
            <a:tbl>
              <a:tblPr firstRow="1" bandRow="1"/>
              <a:tblGrid>
                <a:gridCol w="942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1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13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13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13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1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13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13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1930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r>
                        <a:rPr lang="en-US" altLang="zh-CN" dirty="0"/>
                        <a:t>Detector</a:t>
                      </a:r>
                      <a:endParaRPr lang="zh-CN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r>
                        <a:rPr lang="en-US" altLang="zh-CN" dirty="0"/>
                        <a:t>F1</a:t>
                      </a:r>
                      <a:endParaRPr lang="zh-CN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r>
                        <a:rPr lang="en-US" altLang="zh-CN" dirty="0"/>
                        <a:t>F2</a:t>
                      </a:r>
                      <a:endParaRPr lang="zh-CN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r>
                        <a:rPr lang="en-US" altLang="zh-CN" dirty="0"/>
                        <a:t>F3</a:t>
                      </a:r>
                      <a:endParaRPr lang="zh-CN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r>
                        <a:rPr lang="en-US" altLang="zh-CN" dirty="0"/>
                        <a:t>F4</a:t>
                      </a:r>
                      <a:endParaRPr lang="zh-CN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r>
                        <a:rPr lang="en-US" altLang="zh-CN" dirty="0"/>
                        <a:t>F5</a:t>
                      </a:r>
                      <a:endParaRPr lang="zh-CN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r>
                        <a:rPr lang="en-US" altLang="zh-CN" dirty="0"/>
                        <a:t>F6</a:t>
                      </a:r>
                      <a:endParaRPr lang="zh-CN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r>
                        <a:rPr lang="en-US" altLang="zh-CN" dirty="0"/>
                        <a:t>F7</a:t>
                      </a:r>
                      <a:endParaRPr lang="zh-CN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99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r>
                        <a:rPr lang="en-US" altLang="zh-CN" dirty="0"/>
                        <a:t>Angle(°)</a:t>
                      </a:r>
                      <a:endParaRPr lang="zh-CN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r>
                        <a:rPr lang="en-US" altLang="zh-CN" dirty="0"/>
                        <a:t>21.4</a:t>
                      </a:r>
                      <a:endParaRPr lang="zh-CN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r>
                        <a:rPr lang="en-US" altLang="zh-CN" dirty="0"/>
                        <a:t>32.86</a:t>
                      </a:r>
                      <a:endParaRPr lang="zh-CN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r>
                        <a:rPr lang="en-US" altLang="zh-CN" dirty="0"/>
                        <a:t>44.29</a:t>
                      </a:r>
                      <a:endParaRPr lang="zh-CN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r>
                        <a:rPr lang="en-US" altLang="zh-CN" dirty="0"/>
                        <a:t>55.71</a:t>
                      </a:r>
                      <a:endParaRPr lang="zh-CN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r>
                        <a:rPr lang="en-US" altLang="zh-CN" dirty="0"/>
                        <a:t>67.14</a:t>
                      </a:r>
                      <a:endParaRPr lang="zh-CN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r>
                        <a:rPr lang="en-US" altLang="zh-CN" dirty="0"/>
                        <a:t>78.57</a:t>
                      </a:r>
                      <a:endParaRPr lang="zh-CN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r>
                        <a:rPr lang="en-US" altLang="zh-CN" dirty="0"/>
                        <a:t>90</a:t>
                      </a:r>
                      <a:endParaRPr lang="zh-CN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137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r>
                        <a:rPr lang="en-US" altLang="zh-CN" dirty="0"/>
                        <a:t>D(mm)</a:t>
                      </a:r>
                      <a:endParaRPr lang="zh-CN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r>
                        <a:rPr lang="en-US" altLang="zh-CN" dirty="0"/>
                        <a:t>189.5</a:t>
                      </a:r>
                      <a:endParaRPr lang="zh-CN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/>
                        <a:t>189.5</a:t>
                      </a:r>
                      <a:endParaRPr lang="zh-CN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/>
                        <a:t>189.5</a:t>
                      </a:r>
                      <a:endParaRPr lang="zh-CN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/>
                        <a:t>189.5</a:t>
                      </a:r>
                      <a:endParaRPr lang="zh-CN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/>
                        <a:t>189.5</a:t>
                      </a:r>
                      <a:endParaRPr lang="zh-CN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/>
                        <a:t>189.5</a:t>
                      </a:r>
                      <a:endParaRPr lang="zh-CN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/>
                        <a:t>189.5</a:t>
                      </a:r>
                      <a:endParaRPr lang="zh-CN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表格 4"/>
          <p:cNvGraphicFramePr>
            <a:graphicFrameLocks noGrp="1"/>
          </p:cNvGraphicFramePr>
          <p:nvPr/>
        </p:nvGraphicFramePr>
        <p:xfrm>
          <a:off x="7196618" y="5741832"/>
          <a:ext cx="4619250" cy="9520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9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9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9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98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98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57605">
                <a:tc>
                  <a:txBody>
                    <a:bodyPr/>
                    <a:lstStyle/>
                    <a:p>
                      <a:r>
                        <a:rPr lang="en-US" altLang="zh-CN" dirty="0"/>
                        <a:t>B1</a:t>
                      </a:r>
                      <a:endParaRPr lang="zh-CN" alt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B2</a:t>
                      </a:r>
                      <a:endParaRPr lang="zh-CN" alt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B3</a:t>
                      </a:r>
                      <a:endParaRPr lang="zh-CN" alt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B4</a:t>
                      </a:r>
                      <a:endParaRPr lang="zh-CN" alt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B5</a:t>
                      </a:r>
                      <a:endParaRPr lang="zh-CN" alt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B6</a:t>
                      </a:r>
                      <a:endParaRPr lang="zh-CN" alt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450">
                <a:tc>
                  <a:txBody>
                    <a:bodyPr/>
                    <a:lstStyle/>
                    <a:p>
                      <a:r>
                        <a:rPr lang="en-US" altLang="zh-CN" dirty="0"/>
                        <a:t>105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121.32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133.88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146.41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158.74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170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416">
                <a:tc>
                  <a:txBody>
                    <a:bodyPr/>
                    <a:lstStyle/>
                    <a:p>
                      <a:r>
                        <a:rPr lang="en-US" altLang="zh-CN" dirty="0"/>
                        <a:t>193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195.61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202.73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193.75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204.64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360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1" name="组合 10"/>
          <p:cNvGrpSpPr/>
          <p:nvPr/>
        </p:nvGrpSpPr>
        <p:grpSpPr>
          <a:xfrm>
            <a:off x="697171" y="1832481"/>
            <a:ext cx="6371301" cy="3561640"/>
            <a:chOff x="649983" y="2267375"/>
            <a:chExt cx="5950839" cy="319303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7171" y="2267375"/>
              <a:ext cx="5903651" cy="3193037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2658359" y="2460397"/>
              <a:ext cx="35821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F7</a:t>
              </a:r>
              <a:endParaRPr lang="zh-CN" altLang="en-US" sz="105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491007" y="4337903"/>
              <a:ext cx="35821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B5</a:t>
              </a:r>
              <a:endParaRPr lang="zh-CN" altLang="en-US" sz="105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649983" y="4127508"/>
              <a:ext cx="35821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B6</a:t>
              </a:r>
              <a:endParaRPr lang="zh-CN" altLang="en-US" sz="105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/>
              <p:cNvSpPr>
                <a:spLocks noGrp="1"/>
              </p:cNvSpPr>
              <p:nvPr>
                <p:ph idx="1"/>
              </p:nvPr>
            </p:nvSpPr>
            <p:spPr>
              <a:xfrm>
                <a:off x="529226" y="1649296"/>
                <a:ext cx="8052712" cy="4986396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0" lang="en-US" altLang="zh-CN" sz="2000" i="0" u="none" strike="noStrike" kern="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sym typeface="Arial" panose="020B0604020202020204"/>
                  </a:rPr>
                  <a:t>1#  </a:t>
                </a:r>
                <a:r>
                  <a:rPr kumimoji="0" lang="en-US" altLang="zh-CN" sz="2000" i="0" u="none" strike="noStrike" kern="0" cap="none" spc="0" normalizeH="0" baseline="30000" noProof="0" dirty="0">
                    <a:ln>
                      <a:noFill/>
                    </a:ln>
                    <a:effectLst/>
                    <a:uLnTx/>
                    <a:uFillTx/>
                    <a:sym typeface="Arial" panose="020B0604020202020204"/>
                  </a:rPr>
                  <a:t>241</a:t>
                </a:r>
                <a:r>
                  <a:rPr kumimoji="0" lang="en-US" altLang="zh-CN" sz="2000" i="0" u="none" strike="noStrike" kern="0" cap="none" spc="0" normalizeH="0" noProof="0" dirty="0">
                    <a:ln>
                      <a:noFill/>
                    </a:ln>
                    <a:effectLst/>
                    <a:uLnTx/>
                    <a:uFillTx/>
                    <a:sym typeface="Arial" panose="020B0604020202020204"/>
                  </a:rPr>
                  <a:t>Am+</a:t>
                </a:r>
                <a:r>
                  <a:rPr kumimoji="0" lang="en-US" altLang="zh-CN" sz="2000" i="0" u="none" strike="noStrike" kern="0" cap="none" spc="0" normalizeH="0" baseline="30000" noProof="0" dirty="0">
                    <a:ln>
                      <a:noFill/>
                    </a:ln>
                    <a:effectLst/>
                    <a:uLnTx/>
                    <a:uFillTx/>
                    <a:sym typeface="Arial" panose="020B0604020202020204"/>
                  </a:rPr>
                  <a:t>244</a:t>
                </a:r>
                <a:r>
                  <a:rPr kumimoji="0" lang="en-US" altLang="zh-CN" sz="2000" i="0" u="none" strike="noStrike" kern="0" cap="none" spc="0" normalizeH="0" noProof="0" dirty="0">
                    <a:ln>
                      <a:noFill/>
                    </a:ln>
                    <a:effectLst/>
                    <a:uLnTx/>
                    <a:uFillTx/>
                    <a:sym typeface="Arial" panose="020B0604020202020204"/>
                  </a:rPr>
                  <a:t>Cm</a:t>
                </a:r>
                <a:r>
                  <a:rPr kumimoji="0" lang="zh-CN" altLang="en-US" sz="2000" i="0" u="none" strike="noStrike" kern="0" cap="none" spc="0" normalizeH="0" noProof="0" dirty="0">
                    <a:ln>
                      <a:noFill/>
                    </a:ln>
                    <a:effectLst/>
                    <a:uLnTx/>
                    <a:uFillTx/>
                    <a:sym typeface="Arial" panose="020B0604020202020204"/>
                  </a:rPr>
                  <a:t>：</a:t>
                </a:r>
                <a:r>
                  <a:rPr kumimoji="0" lang="en-US" altLang="zh-CN" sz="2000" i="0" u="none" strike="noStrike" kern="0" cap="none" spc="0" normalizeH="0" noProof="0" dirty="0">
                    <a:ln>
                      <a:noFill/>
                    </a:ln>
                    <a:effectLst/>
                    <a:uLnTx/>
                    <a:uFillTx/>
                    <a:sym typeface="Arial" panose="020B0604020202020204"/>
                  </a:rPr>
                  <a:t>standard </a:t>
                </a:r>
                <a14:m>
                  <m:oMath xmlns:m="http://schemas.openxmlformats.org/officeDocument/2006/math">
                    <m:r>
                      <a:rPr kumimoji="0" lang="en-US" altLang="zh-CN" sz="2000" b="0" i="1" u="none" strike="noStrike" kern="0" cap="none" spc="0" normalizeH="0" noProof="0" smtClean="0">
                        <a:ln>
                          <a:noFill/>
                        </a:ln>
                        <a:effectLst/>
                        <a:uLnTx/>
                        <a:uFillTx/>
                        <a:latin typeface="Cambria Math" panose="02040503050406030204" pitchFamily="18" charset="0"/>
                        <a:sym typeface="Arial" panose="020B0604020202020204"/>
                      </a:rPr>
                      <m:t>𝛼</m:t>
                    </m:r>
                  </m:oMath>
                </a14:m>
                <a:r>
                  <a:rPr kumimoji="0" lang="zh-CN" altLang="en-US" sz="2000" i="0" u="none" strike="noStrike" kern="0" cap="none" spc="0" normalizeH="0" noProof="0" dirty="0">
                    <a:ln>
                      <a:noFill/>
                    </a:ln>
                    <a:effectLst/>
                    <a:uLnTx/>
                    <a:uFillTx/>
                    <a:sym typeface="Arial" panose="020B0604020202020204"/>
                  </a:rPr>
                  <a:t> </a:t>
                </a:r>
                <a:r>
                  <a:rPr kumimoji="0" lang="en-US" altLang="zh-CN" sz="2000" i="0" u="none" strike="noStrike" kern="0" cap="none" spc="0" normalizeH="0" noProof="0" dirty="0">
                    <a:ln>
                      <a:noFill/>
                    </a:ln>
                    <a:effectLst/>
                    <a:uLnTx/>
                    <a:uFillTx/>
                    <a:sym typeface="Arial" panose="020B0604020202020204"/>
                  </a:rPr>
                  <a:t>source</a:t>
                </a:r>
                <a:r>
                  <a:rPr lang="zh-CN" altLang="en-US" sz="2000" kern="0" dirty="0">
                    <a:sym typeface="Arial" panose="020B0604020202020204"/>
                  </a:rPr>
                  <a:t> </a:t>
                </a:r>
                <a:r>
                  <a:rPr lang="en-US" altLang="zh-CN" sz="2000" kern="0" dirty="0">
                    <a:sym typeface="Arial" panose="020B0604020202020204"/>
                  </a:rPr>
                  <a:t>for the system stability test</a:t>
                </a:r>
                <a:endParaRPr kumimoji="0" lang="en-US" altLang="zh-CN" sz="200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sym typeface="Arial" panose="020B0604020202020204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2000" kern="0" dirty="0">
                    <a:solidFill>
                      <a:srgbClr val="FF0000"/>
                    </a:solidFill>
                    <a:sym typeface="Arial" panose="020B0604020202020204"/>
                  </a:rPr>
                  <a:t>2#  </a:t>
                </a:r>
                <a:r>
                  <a:rPr lang="en-US" altLang="zh-CN" sz="2000" kern="0" dirty="0">
                    <a:sym typeface="Arial" panose="020B0604020202020204"/>
                  </a:rPr>
                  <a:t>Al</a:t>
                </a:r>
                <a:r>
                  <a:rPr lang="zh-CN" altLang="en-US" sz="2000" kern="0" dirty="0">
                    <a:sym typeface="Arial" panose="020B0604020202020204"/>
                  </a:rPr>
                  <a:t>：</a:t>
                </a:r>
                <a:r>
                  <a:rPr lang="en-US" altLang="zh-CN" sz="2000" kern="0" dirty="0">
                    <a:sym typeface="Arial" panose="020B0604020202020204"/>
                  </a:rPr>
                  <a:t>control target</a:t>
                </a:r>
              </a:p>
              <a:p>
                <a:pPr>
                  <a:lnSpc>
                    <a:spcPct val="150000"/>
                  </a:lnSpc>
                </a:pPr>
                <a:r>
                  <a:rPr kumimoji="0" lang="en-US" altLang="zh-CN" sz="2000" i="0" u="none" strike="noStrike" kern="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sym typeface="Arial" panose="020B0604020202020204"/>
                  </a:rPr>
                  <a:t>3#</a:t>
                </a:r>
                <a:r>
                  <a:rPr kumimoji="0" lang="en-US" altLang="zh-CN" sz="2000" i="0" u="none" strike="noStrike" kern="0" cap="none" spc="0" normalizeH="0" noProof="0" dirty="0">
                    <a:ln>
                      <a:noFill/>
                    </a:ln>
                    <a:effectLst/>
                    <a:uLnTx/>
                    <a:uFillTx/>
                    <a:sym typeface="Arial" panose="020B0604020202020204"/>
                  </a:rPr>
                  <a:t>  Al+</a:t>
                </a:r>
                <a:r>
                  <a:rPr kumimoji="0" lang="en-US" altLang="zh-CN" sz="20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sym typeface="Arial" panose="020B0604020202020204"/>
                  </a:rPr>
                  <a:t>C</a:t>
                </a:r>
                <a:r>
                  <a:rPr kumimoji="0" lang="en-US" altLang="zh-CN" sz="2000" i="0" u="none" strike="noStrike" kern="0" cap="none" spc="0" normalizeH="0" baseline="-25000" noProof="0" dirty="0">
                    <a:ln>
                      <a:noFill/>
                    </a:ln>
                    <a:effectLst/>
                    <a:uLnTx/>
                    <a:uFillTx/>
                    <a:sym typeface="Arial" panose="020B0604020202020204"/>
                  </a:rPr>
                  <a:t>3</a:t>
                </a:r>
                <a:r>
                  <a:rPr kumimoji="0" lang="en-US" altLang="zh-CN" sz="20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sym typeface="Arial" panose="020B0604020202020204"/>
                  </a:rPr>
                  <a:t>H</a:t>
                </a:r>
                <a:r>
                  <a:rPr kumimoji="0" lang="en-US" altLang="zh-CN" sz="2000" i="0" u="none" strike="noStrike" kern="0" cap="none" spc="0" normalizeH="0" baseline="-25000" noProof="0" dirty="0">
                    <a:ln>
                      <a:noFill/>
                    </a:ln>
                    <a:effectLst/>
                    <a:uLnTx/>
                    <a:uFillTx/>
                    <a:sym typeface="Arial" panose="020B0604020202020204"/>
                  </a:rPr>
                  <a:t>6</a:t>
                </a:r>
                <a:r>
                  <a:rPr kumimoji="0" lang="en-US" altLang="zh-CN" sz="20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sym typeface="Arial" panose="020B0604020202020204"/>
                  </a:rPr>
                  <a:t>N</a:t>
                </a:r>
                <a:r>
                  <a:rPr kumimoji="0" lang="en-US" altLang="zh-CN" sz="2000" i="0" u="none" strike="noStrike" kern="0" cap="none" spc="0" normalizeH="0" baseline="-25000" noProof="0" dirty="0">
                    <a:ln>
                      <a:noFill/>
                    </a:ln>
                    <a:effectLst/>
                    <a:uLnTx/>
                    <a:uFillTx/>
                    <a:sym typeface="Arial" panose="020B0604020202020204"/>
                  </a:rPr>
                  <a:t>6 </a:t>
                </a:r>
                <a:r>
                  <a:rPr lang="zh-CN" altLang="en-US" sz="2000" kern="0" dirty="0">
                    <a:sym typeface="Arial" panose="020B0604020202020204"/>
                  </a:rPr>
                  <a:t>：</a:t>
                </a:r>
                <a:r>
                  <a:rPr kumimoji="0" lang="en-US" altLang="zh-CN" sz="20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sym typeface="Arial" panose="020B0604020202020204"/>
                  </a:rPr>
                  <a:t>Double-sided target, with a single side coated at 200 </a:t>
                </a:r>
                <a:r>
                  <a:rPr kumimoji="0" lang="en-US" altLang="zh-CN" sz="2000" i="0" u="none" strike="noStrike" kern="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sym typeface="Arial" panose="020B0604020202020204"/>
                  </a:rPr>
                  <a:t>μg</a:t>
                </a:r>
                <a:r>
                  <a:rPr kumimoji="0" lang="en-US" altLang="zh-CN" sz="20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sym typeface="Arial" panose="020B0604020202020204"/>
                  </a:rPr>
                  <a:t>/cm², deposited on a 10.8 </a:t>
                </a:r>
                <a:r>
                  <a:rPr kumimoji="0" lang="en-US" altLang="zh-CN" sz="2000" i="0" u="none" strike="noStrike" kern="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sym typeface="Arial" panose="020B0604020202020204"/>
                  </a:rPr>
                  <a:t>μm</a:t>
                </a:r>
                <a:r>
                  <a:rPr kumimoji="0" lang="en-US" altLang="zh-CN" sz="20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sym typeface="Arial" panose="020B0604020202020204"/>
                  </a:rPr>
                  <a:t> Al substrate</a:t>
                </a:r>
                <a:r>
                  <a:rPr kumimoji="0" lang="zh-CN" altLang="en-US" sz="2000" i="0" u="none" strike="noStrike" kern="0" cap="none" spc="0" normalizeH="0" noProof="0" dirty="0">
                    <a:ln>
                      <a:noFill/>
                    </a:ln>
                    <a:effectLst/>
                    <a:uLnTx/>
                    <a:uFillTx/>
                    <a:sym typeface="Arial" panose="020B0604020202020204"/>
                  </a:rPr>
                  <a:t>。</a:t>
                </a:r>
                <a:endParaRPr kumimoji="0" lang="en-US" altLang="zh-CN" sz="200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sym typeface="Arial" panose="020B0604020202020204"/>
                </a:endParaRPr>
              </a:p>
              <a:p>
                <a:pPr>
                  <a:lnSpc>
                    <a:spcPct val="150000"/>
                  </a:lnSpc>
                </a:pPr>
                <a:r>
                  <a:rPr kumimoji="0" lang="en-US" altLang="zh-CN" sz="2000" i="0" u="none" strike="noStrike" kern="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sym typeface="Arial" panose="020B0604020202020204"/>
                  </a:rPr>
                  <a:t>4#  </a:t>
                </a:r>
                <a:r>
                  <a:rPr kumimoji="0" lang="en-US" altLang="zh-CN" sz="2000" i="0" u="none" strike="noStrike" kern="0" cap="none" spc="0" normalizeH="0" noProof="0" dirty="0">
                    <a:ln>
                      <a:noFill/>
                    </a:ln>
                    <a:effectLst/>
                    <a:uLnTx/>
                    <a:uFillTx/>
                    <a:sym typeface="Arial" panose="020B0604020202020204"/>
                  </a:rPr>
                  <a:t>Al+</a:t>
                </a:r>
                <a:r>
                  <a:rPr kumimoji="0" lang="en-US" altLang="zh-CN" sz="2000" i="0" u="none" strike="noStrike" kern="0" cap="none" spc="0" normalizeH="0" baseline="30000" noProof="0" dirty="0">
                    <a:ln>
                      <a:noFill/>
                    </a:ln>
                    <a:effectLst/>
                    <a:uLnTx/>
                    <a:uFillTx/>
                    <a:sym typeface="Arial" panose="020B0604020202020204"/>
                  </a:rPr>
                  <a:t>6</a:t>
                </a:r>
                <a:r>
                  <a:rPr kumimoji="0" lang="en-US" altLang="zh-CN" sz="20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sym typeface="Arial" panose="020B0604020202020204"/>
                  </a:rPr>
                  <a:t>LiF</a:t>
                </a:r>
                <a:r>
                  <a:rPr kumimoji="0" lang="zh-CN" altLang="en-US" sz="20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sym typeface="Arial" panose="020B0604020202020204"/>
                  </a:rPr>
                  <a:t>：</a:t>
                </a:r>
                <a:r>
                  <a:rPr kumimoji="0" lang="en-US" altLang="zh-CN" sz="20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sym typeface="Arial" panose="020B0604020202020204"/>
                  </a:rPr>
                  <a:t>Single-sided target, 360 </a:t>
                </a:r>
                <a:r>
                  <a:rPr kumimoji="0" lang="en-US" altLang="zh-CN" sz="2000" i="0" u="none" strike="noStrike" kern="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sym typeface="Arial" panose="020B0604020202020204"/>
                  </a:rPr>
                  <a:t>μg</a:t>
                </a:r>
                <a:r>
                  <a:rPr kumimoji="0" lang="en-US" altLang="zh-CN" sz="20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sym typeface="Arial" panose="020B0604020202020204"/>
                  </a:rPr>
                  <a:t>/cm², deposited on a 10 </a:t>
                </a:r>
                <a:r>
                  <a:rPr kumimoji="0" lang="en-US" altLang="zh-CN" sz="2000" i="0" u="none" strike="noStrike" kern="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sym typeface="Arial" panose="020B0604020202020204"/>
                  </a:rPr>
                  <a:t>μm</a:t>
                </a:r>
                <a:r>
                  <a:rPr kumimoji="0" lang="en-US" altLang="zh-CN" sz="20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sym typeface="Arial" panose="020B0604020202020204"/>
                  </a:rPr>
                  <a:t> Al substrate</a:t>
                </a:r>
                <a:r>
                  <a:rPr kumimoji="0" lang="zh-CN" altLang="en-US" sz="2000" i="0" u="none" strike="noStrike" kern="0" cap="none" spc="0" normalizeH="0" noProof="0" dirty="0">
                    <a:ln>
                      <a:noFill/>
                    </a:ln>
                    <a:effectLst/>
                    <a:uLnTx/>
                    <a:uFillTx/>
                    <a:sym typeface="Arial" panose="020B0604020202020204"/>
                  </a:rPr>
                  <a:t>。</a:t>
                </a:r>
                <a:endParaRPr lang="en-US" altLang="zh-CN" sz="2000" kern="0" dirty="0">
                  <a:sym typeface="Arial" panose="020B0604020202020204"/>
                </a:endParaRPr>
              </a:p>
              <a:p>
                <a:pPr lvl="1">
                  <a:lnSpc>
                    <a:spcPts val="1000"/>
                  </a:lnSpc>
                  <a:spcAft>
                    <a:spcPts val="1200"/>
                  </a:spcAft>
                </a:pPr>
                <a:r>
                  <a:rPr kumimoji="0" lang="en-US" altLang="zh-CN" sz="1700" i="0" u="none" strike="noStrike" kern="0" cap="none" spc="0" normalizeH="0" noProof="0" dirty="0">
                    <a:ln>
                      <a:noFill/>
                    </a:ln>
                    <a:effectLst/>
                    <a:uLnTx/>
                    <a:uFillTx/>
                    <a:sym typeface="Arial" panose="020B0604020202020204"/>
                  </a:rPr>
                  <a:t>For measurement and as the reference</a:t>
                </a:r>
                <a:endParaRPr kumimoji="0" lang="en-US" altLang="zh-CN" sz="200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2" name="内容占位符 1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9226" y="1649296"/>
                <a:ext cx="8052712" cy="4986396"/>
              </a:xfrm>
              <a:blipFill rotWithShape="1">
                <a:blip r:embed="rId3"/>
                <a:stretch>
                  <a:fillRect l="-3" t="-361" r="7" b="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Experiemental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Setup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9049561" y="1456176"/>
            <a:ext cx="1843580" cy="4351338"/>
            <a:chOff x="9184178" y="1618101"/>
            <a:chExt cx="1843580" cy="4351338"/>
          </a:xfrm>
        </p:grpSpPr>
        <p:pic>
          <p:nvPicPr>
            <p:cNvPr id="5" name="内容占位符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28" r="29727"/>
            <a:stretch>
              <a:fillRect/>
            </a:stretch>
          </p:blipFill>
          <p:spPr>
            <a:xfrm>
              <a:off x="9184178" y="1618101"/>
              <a:ext cx="1329447" cy="4351338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10689204" y="2928771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0689204" y="4066687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0689204" y="5204603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Processing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内容占位符 1"/>
          <p:cNvSpPr>
            <a:spLocks noGrp="1"/>
          </p:cNvSpPr>
          <p:nvPr>
            <p:ph idx="1"/>
          </p:nvPr>
        </p:nvSpPr>
        <p:spPr>
          <a:xfrm>
            <a:off x="420449" y="1338944"/>
            <a:ext cx="11417765" cy="4898571"/>
          </a:xfrm>
        </p:spPr>
        <p:txBody>
          <a:bodyPr numCol="2">
            <a:normAutofit fontScale="92500"/>
          </a:bodyPr>
          <a:lstStyle/>
          <a:p>
            <a:pPr marL="0" indent="0">
              <a:buSzPct val="95000"/>
              <a:buNone/>
            </a:pPr>
            <a:r>
              <a:rPr lang="en-US" altLang="zh-CN" sz="2600" b="1" dirty="0">
                <a:solidFill>
                  <a:srgbClr val="FFC000"/>
                </a:solidFill>
              </a:rPr>
              <a:t>1# </a:t>
            </a:r>
            <a:r>
              <a:rPr lang="en-US" altLang="zh-CN" sz="2600" dirty="0"/>
              <a:t>2D histogram of wave </a:t>
            </a:r>
            <a:r>
              <a:rPr lang="en-US" altLang="zh-CN" sz="2600" dirty="0" err="1"/>
              <a:t>peakvalue</a:t>
            </a:r>
            <a:r>
              <a:rPr lang="en-US" altLang="zh-CN" sz="2600" dirty="0"/>
              <a:t> vs. </a:t>
            </a:r>
            <a:r>
              <a:rPr lang="en-US" altLang="zh-CN" sz="2600" dirty="0" err="1"/>
              <a:t>nTOF</a:t>
            </a:r>
            <a:endParaRPr lang="en-US" altLang="zh-CN" sz="2600" dirty="0"/>
          </a:p>
          <a:p>
            <a:pPr lvl="1">
              <a:spcBef>
                <a:spcPts val="200"/>
              </a:spcBef>
              <a:spcAft>
                <a:spcPts val="1200"/>
              </a:spcAft>
            </a:pPr>
            <a:r>
              <a:rPr lang="en-US" altLang="zh-CN" sz="2200" dirty="0"/>
              <a:t>Energy </a:t>
            </a:r>
            <a:r>
              <a:rPr lang="en-US" altLang="zh-CN" sz="2200" dirty="0" err="1"/>
              <a:t>valibration</a:t>
            </a:r>
            <a:endParaRPr lang="en-US" altLang="zh-CN" sz="2200" dirty="0"/>
          </a:p>
          <a:p>
            <a:pPr lvl="1">
              <a:spcBef>
                <a:spcPts val="200"/>
              </a:spcBef>
              <a:spcAft>
                <a:spcPts val="1200"/>
              </a:spcAft>
            </a:pPr>
            <a:r>
              <a:rPr lang="en-US" altLang="zh-CN" sz="2200" dirty="0" err="1"/>
              <a:t>nTOF</a:t>
            </a:r>
            <a:r>
              <a:rPr lang="en-US" altLang="zh-CN" sz="2200" dirty="0"/>
              <a:t> calibration</a:t>
            </a:r>
          </a:p>
          <a:p>
            <a:pPr marL="0" indent="0">
              <a:spcBef>
                <a:spcPts val="600"/>
              </a:spcBef>
              <a:buSzPct val="95000"/>
              <a:buNone/>
            </a:pPr>
            <a:r>
              <a:rPr lang="en-US" altLang="zh-CN" sz="2600" b="1" dirty="0">
                <a:solidFill>
                  <a:srgbClr val="FFC000"/>
                </a:solidFill>
              </a:rPr>
              <a:t>2# </a:t>
            </a:r>
            <a:r>
              <a:rPr lang="en-US" altLang="zh-CN" sz="2600" dirty="0"/>
              <a:t>Double bunch unfolding</a:t>
            </a:r>
          </a:p>
          <a:p>
            <a:pPr marL="0" indent="0">
              <a:spcBef>
                <a:spcPts val="600"/>
              </a:spcBef>
              <a:buSzPct val="95000"/>
              <a:buNone/>
            </a:pPr>
            <a:r>
              <a:rPr lang="en-US" altLang="zh-CN" sz="2600" b="1" dirty="0">
                <a:solidFill>
                  <a:srgbClr val="FFC000"/>
                </a:solidFill>
              </a:rPr>
              <a:t>3# </a:t>
            </a:r>
            <a:r>
              <a:rPr lang="en-US" altLang="zh-CN" sz="2600" dirty="0"/>
              <a:t>Subtracting the background</a:t>
            </a:r>
          </a:p>
          <a:p>
            <a:pPr marL="0" indent="0">
              <a:spcBef>
                <a:spcPts val="600"/>
              </a:spcBef>
              <a:buSzPct val="95000"/>
              <a:buNone/>
            </a:pPr>
            <a:r>
              <a:rPr lang="en-US" altLang="zh-CN" sz="2600" b="1" dirty="0">
                <a:solidFill>
                  <a:srgbClr val="FFC000"/>
                </a:solidFill>
              </a:rPr>
              <a:t>4# </a:t>
            </a:r>
            <a:r>
              <a:rPr lang="en-US" altLang="zh-CN" sz="2600" dirty="0"/>
              <a:t>Selecting event</a:t>
            </a:r>
          </a:p>
          <a:p>
            <a:pPr lvl="1">
              <a:spcBef>
                <a:spcPts val="200"/>
              </a:spcBef>
              <a:spcAft>
                <a:spcPts val="1200"/>
              </a:spcAft>
            </a:pPr>
            <a:r>
              <a:rPr lang="en-US" altLang="zh-CN" sz="2200" dirty="0"/>
              <a:t>Event count</a:t>
            </a:r>
          </a:p>
          <a:p>
            <a:pPr lvl="1">
              <a:spcBef>
                <a:spcPts val="200"/>
              </a:spcBef>
              <a:spcAft>
                <a:spcPts val="1200"/>
              </a:spcAft>
            </a:pPr>
            <a:r>
              <a:rPr lang="en-US" altLang="zh-CN" sz="2200" dirty="0"/>
              <a:t>1D histogram of count vs. neutron energy</a:t>
            </a:r>
          </a:p>
          <a:p>
            <a:pPr marL="0" indent="0">
              <a:spcBef>
                <a:spcPts val="600"/>
              </a:spcBef>
              <a:buSzPct val="95000"/>
              <a:buNone/>
            </a:pPr>
            <a:r>
              <a:rPr lang="en-US" altLang="zh-CN" sz="2600" b="1" dirty="0">
                <a:solidFill>
                  <a:srgbClr val="FFC000"/>
                </a:solidFill>
              </a:rPr>
              <a:t>5# </a:t>
            </a:r>
            <a:r>
              <a:rPr lang="en-US" altLang="zh-CN" sz="2600" dirty="0"/>
              <a:t>Relative differential </a:t>
            </a:r>
            <a:r>
              <a:rPr lang="en-US" altLang="zh-CN" sz="2600" dirty="0" err="1"/>
              <a:t>corss</a:t>
            </a:r>
            <a:r>
              <a:rPr lang="en-US" altLang="zh-CN" sz="2600" dirty="0"/>
              <a:t>-section of </a:t>
            </a:r>
            <a:r>
              <a:rPr lang="en-US" altLang="zh-CN" sz="2600" baseline="30000" dirty="0"/>
              <a:t>14</a:t>
            </a:r>
            <a:r>
              <a:rPr lang="en-US" altLang="zh-CN" sz="2600" dirty="0"/>
              <a:t>N(</a:t>
            </a:r>
            <a:r>
              <a:rPr lang="en-US" altLang="zh-CN" sz="2600" dirty="0" err="1"/>
              <a:t>n,p</a:t>
            </a:r>
            <a:r>
              <a:rPr lang="en-US" altLang="zh-CN" sz="2600" dirty="0"/>
              <a:t>)</a:t>
            </a:r>
          </a:p>
          <a:p>
            <a:pPr lvl="1">
              <a:spcBef>
                <a:spcPts val="200"/>
              </a:spcBef>
              <a:spcAft>
                <a:spcPts val="1200"/>
              </a:spcAft>
            </a:pPr>
            <a:r>
              <a:rPr lang="en-US" altLang="zh-CN" sz="2200" dirty="0"/>
              <a:t>Referring to the standard cross-section of </a:t>
            </a:r>
            <a:r>
              <a:rPr lang="en-US" altLang="zh-CN" sz="2200" baseline="30000" dirty="0"/>
              <a:t>6</a:t>
            </a:r>
            <a:r>
              <a:rPr lang="en-US" altLang="zh-CN" sz="2200" dirty="0"/>
              <a:t>Li(</a:t>
            </a:r>
            <a:r>
              <a:rPr lang="en-US" altLang="zh-CN" sz="2200" dirty="0" err="1"/>
              <a:t>n,t</a:t>
            </a:r>
            <a:r>
              <a:rPr lang="en-US" altLang="zh-CN" sz="2200" dirty="0"/>
              <a:t>)</a:t>
            </a:r>
          </a:p>
          <a:p>
            <a:pPr lvl="1">
              <a:spcBef>
                <a:spcPts val="200"/>
              </a:spcBef>
              <a:spcAft>
                <a:spcPts val="1200"/>
              </a:spcAft>
            </a:pPr>
            <a:r>
              <a:rPr lang="en-US" altLang="zh-CN" sz="2200" dirty="0"/>
              <a:t>error</a:t>
            </a:r>
          </a:p>
          <a:p>
            <a:pPr marL="0" indent="0">
              <a:spcBef>
                <a:spcPts val="600"/>
              </a:spcBef>
              <a:buSzPct val="95000"/>
              <a:buNone/>
            </a:pPr>
            <a:r>
              <a:rPr lang="en-US" altLang="zh-CN" sz="2600" b="1" dirty="0">
                <a:solidFill>
                  <a:srgbClr val="FFC000"/>
                </a:solidFill>
              </a:rPr>
              <a:t>6# </a:t>
            </a:r>
            <a:r>
              <a:rPr lang="en-US" altLang="zh-CN" sz="2600" dirty="0"/>
              <a:t>Fitting with Legendre polynomial</a:t>
            </a:r>
          </a:p>
          <a:p>
            <a:pPr lvl="1">
              <a:spcBef>
                <a:spcPts val="200"/>
              </a:spcBef>
              <a:spcAft>
                <a:spcPts val="1200"/>
              </a:spcAft>
            </a:pPr>
            <a:r>
              <a:rPr lang="en-US" altLang="zh-CN" sz="2200" dirty="0"/>
              <a:t>Angular distribution of differential cross-section</a:t>
            </a:r>
          </a:p>
          <a:p>
            <a:pPr lvl="1">
              <a:spcBef>
                <a:spcPts val="200"/>
              </a:spcBef>
              <a:spcAft>
                <a:spcPts val="1200"/>
              </a:spcAft>
            </a:pPr>
            <a:r>
              <a:rPr lang="en-US" altLang="zh-CN" sz="2200" dirty="0"/>
              <a:t>Angle-integrated cross-section</a:t>
            </a:r>
          </a:p>
          <a:p>
            <a:pPr marL="0" indent="0">
              <a:spcBef>
                <a:spcPts val="600"/>
              </a:spcBef>
              <a:buSzPct val="95000"/>
              <a:buNone/>
            </a:pPr>
            <a:r>
              <a:rPr lang="en-US" altLang="zh-CN" sz="2600" b="1" dirty="0">
                <a:solidFill>
                  <a:srgbClr val="FFC000"/>
                </a:solidFill>
              </a:rPr>
              <a:t>7# </a:t>
            </a:r>
            <a:r>
              <a:rPr lang="en-US" altLang="zh-CN" sz="2600" dirty="0"/>
              <a:t>R-Matrix Fitting</a:t>
            </a:r>
          </a:p>
          <a:p>
            <a:pPr marL="342900" lvl="1" indent="0">
              <a:spcBef>
                <a:spcPts val="200"/>
              </a:spcBef>
              <a:spcAft>
                <a:spcPts val="1200"/>
              </a:spcAft>
              <a:buNone/>
            </a:pPr>
            <a:endParaRPr lang="en-US" altLang="zh-CN" sz="1200" dirty="0"/>
          </a:p>
          <a:p>
            <a:pPr marL="0" indent="0">
              <a:spcBef>
                <a:spcPts val="200"/>
              </a:spcBef>
              <a:spcAft>
                <a:spcPts val="1200"/>
              </a:spcAft>
              <a:buNone/>
            </a:pPr>
            <a:endParaRPr lang="en-US" altLang="zh-CN" sz="1400" dirty="0"/>
          </a:p>
          <a:p>
            <a:pPr lvl="1"/>
            <a:endParaRPr lang="en-US" altLang="zh-CN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20117" y="1045029"/>
            <a:ext cx="11671883" cy="65314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During the experiment, the gain of each detector remains essentially unchanged by default</a:t>
            </a:r>
            <a:endParaRPr lang="en-US" altLang="zh-CN" b="0" i="1" dirty="0">
              <a:latin typeface="Cambria Math" panose="02040503050406030204" pitchFamily="18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Calibration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096000" y="1874878"/>
            <a:ext cx="6094118" cy="4322295"/>
            <a:chOff x="6497766" y="3372931"/>
            <a:chExt cx="4415149" cy="313147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97766" y="3372931"/>
              <a:ext cx="4415149" cy="2872100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7972887" y="6251469"/>
              <a:ext cx="1856791" cy="252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/>
                <a:t>Channel 15 Calibration</a:t>
              </a:r>
              <a:endParaRPr lang="zh-CN" altLang="en-US" sz="1400" dirty="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75690" y="1876704"/>
            <a:ext cx="6017899" cy="4311337"/>
            <a:chOff x="666712" y="3372931"/>
            <a:chExt cx="4470978" cy="3203093"/>
          </a:xfrm>
        </p:grpSpPr>
        <p:sp>
          <p:nvSpPr>
            <p:cNvPr id="12" name="文本框 11"/>
            <p:cNvSpPr txBox="1"/>
            <p:nvPr/>
          </p:nvSpPr>
          <p:spPr>
            <a:xfrm>
              <a:off x="2070941" y="6316645"/>
              <a:ext cx="1856791" cy="259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/>
                <a:t>Channel 5 Calibration</a:t>
              </a:r>
              <a:endParaRPr lang="zh-CN" altLang="en-US" sz="1400" dirty="0"/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6712" y="3372931"/>
              <a:ext cx="4470978" cy="28721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接选取事例——N靶"/>
          <p:cNvSpPr txBox="1">
            <a:spLocks noGrp="1"/>
          </p:cNvSpPr>
          <p:nvPr>
            <p:ph type="title"/>
          </p:nvPr>
        </p:nvSpPr>
        <p:spPr>
          <a:xfrm>
            <a:off x="666750" y="142875"/>
            <a:ext cx="10763250" cy="72548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宋体" panose="02010600030101010101" pitchFamily="2" charset="-122"/>
              </a:rPr>
              <a:t>Double Bunch Unfolding</a:t>
            </a:r>
            <a:endParaRPr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048375" y="1975475"/>
            <a:ext cx="5982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With TOF calibration already done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内容占位符 1"/>
          <p:cNvSpPr txBox="1"/>
          <p:nvPr/>
        </p:nvSpPr>
        <p:spPr>
          <a:xfrm>
            <a:off x="369502" y="1080643"/>
            <a:ext cx="5315114" cy="1677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75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100" b="0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557530" indent="-21463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rPr>
              <a:t>Double bunch</a:t>
            </a:r>
            <a:r>
              <a:rPr lang="en-US" altLang="zh-CN" sz="2000" kern="0" dirty="0">
                <a:solidFill>
                  <a:srgbClr val="000000"/>
                </a:solidFill>
                <a:sym typeface="宋体" panose="02010600030101010101" pitchFamily="2" charset="-122"/>
              </a:rPr>
              <a:t>:</a:t>
            </a:r>
            <a:r>
              <a:rPr lang="zh-CN" altLang="en-US" sz="2000" kern="0" dirty="0">
                <a:solidFill>
                  <a:srgbClr val="000000"/>
                </a:solidFill>
                <a:sym typeface="宋体" panose="02010600030101010101" pitchFamily="2" charset="-122"/>
              </a:rPr>
              <a:t> </a:t>
            </a:r>
            <a:r>
              <a:rPr lang="en-US" altLang="zh-CN" sz="2000" kern="0" dirty="0">
                <a:solidFill>
                  <a:srgbClr val="000000"/>
                </a:solidFill>
                <a:sym typeface="宋体" panose="02010600030101010101" pitchFamily="2" charset="-122"/>
              </a:rPr>
              <a:t>the</a:t>
            </a:r>
            <a:r>
              <a:rPr lang="zh-CN" altLang="en-US" sz="2000" kern="0" dirty="0">
                <a:solidFill>
                  <a:srgbClr val="000000"/>
                </a:solidFill>
                <a:sym typeface="宋体" panose="02010600030101010101" pitchFamily="2" charset="-122"/>
              </a:rPr>
              <a:t> </a:t>
            </a:r>
            <a:r>
              <a:rPr lang="en-US" altLang="zh-CN" sz="2000" kern="0" dirty="0">
                <a:solidFill>
                  <a:srgbClr val="000000"/>
                </a:solidFill>
                <a:sym typeface="宋体" panose="02010600030101010101" pitchFamily="2" charset="-122"/>
              </a:rPr>
              <a:t>events</a:t>
            </a:r>
            <a:r>
              <a:rPr lang="zh-CN" altLang="en-US" sz="2000" kern="0" dirty="0">
                <a:solidFill>
                  <a:srgbClr val="000000"/>
                </a:solidFill>
                <a:sym typeface="宋体" panose="02010600030101010101" pitchFamily="2" charset="-122"/>
              </a:rPr>
              <a:t> </a:t>
            </a:r>
            <a:r>
              <a:rPr lang="en-US" altLang="zh-CN" sz="2000" kern="0" dirty="0">
                <a:solidFill>
                  <a:srgbClr val="000000"/>
                </a:solidFill>
                <a:sym typeface="宋体" panose="02010600030101010101" pitchFamily="2" charset="-122"/>
              </a:rPr>
              <a:t>outlined in red are produced from the first bunch while the ones in green are from the second bunch.</a:t>
            </a:r>
            <a:endParaRPr lang="en-US" altLang="zh-CN" dirty="0"/>
          </a:p>
          <a:p>
            <a:pPr>
              <a:lnSpc>
                <a:spcPct val="150000"/>
              </a:lnSpc>
            </a:pPr>
            <a:endParaRPr lang="en-US" altLang="zh-CN" dirty="0"/>
          </a:p>
        </p:txBody>
      </p:sp>
      <p:sp>
        <p:nvSpPr>
          <p:cNvPr id="15" name="内容占位符 1"/>
          <p:cNvSpPr txBox="1"/>
          <p:nvPr/>
        </p:nvSpPr>
        <p:spPr>
          <a:xfrm>
            <a:off x="6048375" y="1080643"/>
            <a:ext cx="5315114" cy="963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75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100" b="0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557530" indent="-21463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0" lang="en-US" altLang="zh-CN" sz="20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sym typeface="Arial" panose="020B0604020202020204"/>
              </a:rPr>
              <a:t>Al+</a:t>
            </a:r>
            <a:r>
              <a:rPr kumimoji="0" lang="en-US" altLang="zh-CN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sym typeface="Arial" panose="020B0604020202020204"/>
              </a:rPr>
              <a:t>C</a:t>
            </a:r>
            <a:r>
              <a:rPr kumimoji="0" lang="en-US" altLang="zh-CN" sz="2000" i="0" u="none" strike="noStrike" kern="0" cap="none" spc="0" normalizeH="0" baseline="-25000" noProof="0" dirty="0">
                <a:ln>
                  <a:noFill/>
                </a:ln>
                <a:effectLst/>
                <a:uLnTx/>
                <a:uFillTx/>
                <a:sym typeface="Arial" panose="020B0604020202020204"/>
              </a:rPr>
              <a:t>3</a:t>
            </a:r>
            <a:r>
              <a:rPr kumimoji="0" lang="en-US" altLang="zh-CN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sym typeface="Arial" panose="020B0604020202020204"/>
              </a:rPr>
              <a:t>H</a:t>
            </a:r>
            <a:r>
              <a:rPr kumimoji="0" lang="en-US" altLang="zh-CN" sz="2000" i="0" u="none" strike="noStrike" kern="0" cap="none" spc="0" normalizeH="0" baseline="-25000" noProof="0" dirty="0">
                <a:ln>
                  <a:noFill/>
                </a:ln>
                <a:effectLst/>
                <a:uLnTx/>
                <a:uFillTx/>
                <a:sym typeface="Arial" panose="020B0604020202020204"/>
              </a:rPr>
              <a:t>6</a:t>
            </a:r>
            <a:r>
              <a:rPr kumimoji="0" lang="en-US" altLang="zh-CN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sym typeface="Arial" panose="020B0604020202020204"/>
              </a:rPr>
              <a:t>N</a:t>
            </a:r>
            <a:r>
              <a:rPr kumimoji="0" lang="en-US" altLang="zh-CN" sz="2000" i="0" u="none" strike="noStrike" kern="0" cap="none" spc="0" normalizeH="0" baseline="-25000" noProof="0" dirty="0">
                <a:ln>
                  <a:noFill/>
                </a:ln>
                <a:effectLst/>
                <a:uLnTx/>
                <a:uFillTx/>
                <a:sym typeface="Arial" panose="020B0604020202020204"/>
              </a:rPr>
              <a:t>6 </a:t>
            </a:r>
            <a:r>
              <a:rPr lang="zh-CN" altLang="en-US" sz="2000" kern="0" dirty="0">
                <a:sym typeface="Arial" panose="020B0604020202020204"/>
              </a:rPr>
              <a:t>：</a:t>
            </a:r>
            <a:r>
              <a:rPr kumimoji="0" lang="en-US" altLang="zh-CN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sym typeface="Arial" panose="020B0604020202020204"/>
              </a:rPr>
              <a:t>Double-sided target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宋体" panose="02010600030101010101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79" y="2757666"/>
            <a:ext cx="5792850" cy="352716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2351968" y="6280287"/>
            <a:ext cx="1607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Before unfolding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574496" y="6280287"/>
            <a:ext cx="1607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unfolding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745" y="2757666"/>
            <a:ext cx="5753552" cy="352716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 rot="1127019">
            <a:off x="835325" y="3883152"/>
            <a:ext cx="4750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>
                    <a:lumMod val="65000"/>
                    <a:alpha val="15000"/>
                  </a:schemeClr>
                </a:solidFill>
              </a:rPr>
              <a:t>Preliminary</a:t>
            </a:r>
            <a:endParaRPr lang="zh-CN" altLang="en-US" sz="6000" dirty="0">
              <a:solidFill>
                <a:schemeClr val="bg1">
                  <a:lumMod val="65000"/>
                  <a:alpha val="1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 rot="1127019">
            <a:off x="7002682" y="4011144"/>
            <a:ext cx="4750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>
                    <a:lumMod val="65000"/>
                    <a:alpha val="15000"/>
                  </a:schemeClr>
                </a:solidFill>
              </a:rPr>
              <a:t>Preliminary</a:t>
            </a:r>
            <a:endParaRPr lang="zh-CN" altLang="en-US" sz="6000" dirty="0">
              <a:solidFill>
                <a:schemeClr val="bg1">
                  <a:lumMod val="65000"/>
                  <a:alpha val="1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主题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ackn">
  <a:themeElements>
    <a:clrScheme name="Backn">
      <a:dk1>
        <a:srgbClr val="153754"/>
      </a:dk1>
      <a:lt1>
        <a:srgbClr val="E7E6E6"/>
      </a:lt1>
      <a:dk2>
        <a:srgbClr val="BDD7EE"/>
      </a:dk2>
      <a:lt2>
        <a:srgbClr val="2B6EA9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Backn">
  <a:themeElements>
    <a:clrScheme name="Backn">
      <a:dk1>
        <a:srgbClr val="153754"/>
      </a:dk1>
      <a:lt1>
        <a:srgbClr val="E7E6E6"/>
      </a:lt1>
      <a:dk2>
        <a:srgbClr val="BDD7EE"/>
      </a:dk2>
      <a:lt2>
        <a:srgbClr val="2B6EA9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Backn">
  <a:themeElements>
    <a:clrScheme name="Backn">
      <a:dk1>
        <a:srgbClr val="153754"/>
      </a:dk1>
      <a:lt1>
        <a:srgbClr val="E7E6E6"/>
      </a:lt1>
      <a:dk2>
        <a:srgbClr val="BDD7EE"/>
      </a:dk2>
      <a:lt2>
        <a:srgbClr val="2B6EA9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主题1</Template>
  <TotalTime>0</TotalTime>
  <Words>9072</Words>
  <Application>Microsoft Office PowerPoint</Application>
  <PresentationFormat>宽屏</PresentationFormat>
  <Paragraphs>658</Paragraphs>
  <Slides>25</Slides>
  <Notes>12</Notes>
  <HiddenSlides>0</HiddenSlides>
  <MMClips>0</MMClips>
  <ScaleCrop>false</ScaleCrop>
  <HeadingPairs>
    <vt:vector size="4" baseType="variant">
      <vt:variant>
        <vt:lpstr>主题</vt:lpstr>
      </vt:variant>
      <vt:variant>
        <vt:i4>4</vt:i4>
      </vt:variant>
      <vt:variant>
        <vt:lpstr>幻灯片标题</vt:lpstr>
      </vt:variant>
      <vt:variant>
        <vt:i4>25</vt:i4>
      </vt:variant>
    </vt:vector>
  </HeadingPairs>
  <TitlesOfParts>
    <vt:vector size="29" baseType="lpstr">
      <vt:lpstr>主题1</vt:lpstr>
      <vt:lpstr>1_Backn</vt:lpstr>
      <vt:lpstr>2_Backn</vt:lpstr>
      <vt:lpstr>3_Backn</vt:lpstr>
      <vt:lpstr>Experimental Study on Differential Cross Section of 14N(n, p)14C Reaction</vt:lpstr>
      <vt:lpstr>Content</vt:lpstr>
      <vt:lpstr>Motivation and Background</vt:lpstr>
      <vt:lpstr>Motivation and Background</vt:lpstr>
      <vt:lpstr>Experimental Setup</vt:lpstr>
      <vt:lpstr>Experiemental Setup</vt:lpstr>
      <vt:lpstr>Data Processing</vt:lpstr>
      <vt:lpstr>Energy Calibration</vt:lpstr>
      <vt:lpstr>Double Bunch Unfolding</vt:lpstr>
      <vt:lpstr>Counts of Selected Events (14N(n,p)14C)</vt:lpstr>
      <vt:lpstr>The Differential Cross-Section of  6Li(n,t)α</vt:lpstr>
      <vt:lpstr>The Cross-Section of  6Li(n,t)α</vt:lpstr>
      <vt:lpstr>The Cross-Section of  6Li(n,t)α</vt:lpstr>
      <vt:lpstr>The Differential Cross-Section of 14N(n, p)14C</vt:lpstr>
      <vt:lpstr>The Differential Cross-Section of 14N(n, p)14C</vt:lpstr>
      <vt:lpstr>The Differential Cross-Section of 14N(n, p)14C</vt:lpstr>
      <vt:lpstr>Fitting with Legendre Polynomials——Angular Distribution </vt:lpstr>
      <vt:lpstr>Fitting with Legendre Polynomials——Angular Distribution </vt:lpstr>
      <vt:lpstr>Fitting with Legendre Polynomials——Angular Distribution </vt:lpstr>
      <vt:lpstr>Fitting with Legendre Polynomials——Angle-Integrated Cross-Section</vt:lpstr>
      <vt:lpstr>R-Matrix Fitting (0.49~0.9MeV in Lab frame)</vt:lpstr>
      <vt:lpstr>R-Matrix Fitting (0.49~0.9MeV in Lab frame)</vt:lpstr>
      <vt:lpstr>R-Matrix Fitting (0.49~0.9MeV in Lab frame)</vt:lpstr>
      <vt:lpstr>Conclusion</vt:lpstr>
      <vt:lpstr>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14N(n, p)及6Li(n, t)反应微分截面测量</dc:title>
  <dc:creator>E VA</dc:creator>
  <cp:lastModifiedBy>LUOQiuqiu</cp:lastModifiedBy>
  <cp:revision>106</cp:revision>
  <dcterms:created xsi:type="dcterms:W3CDTF">2023-09-18T06:36:00Z</dcterms:created>
  <dcterms:modified xsi:type="dcterms:W3CDTF">2025-05-27T02:43:59Z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2CCDBC7AD59D492AB4EA03E7E3D47DEA_12</vt:lpwstr>
  </property>
  <property fmtid="{D5CDD505-2E9C-101B-9397-08002B2CF9AE}" pid="3" name="KSOProductBuildVer">
    <vt:lpwstr>2052-12.1.0.21171</vt:lpwstr>
  </property>
</Properties>
</file>