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46" r:id="rId3"/>
    <p:sldId id="347" r:id="rId4"/>
    <p:sldId id="348" r:id="rId5"/>
    <p:sldId id="410" r:id="rId6"/>
    <p:sldId id="411" r:id="rId7"/>
    <p:sldId id="412" r:id="rId8"/>
    <p:sldId id="440" r:id="rId9"/>
    <p:sldId id="416" r:id="rId10"/>
    <p:sldId id="413" r:id="rId11"/>
    <p:sldId id="426" r:id="rId12"/>
    <p:sldId id="425" r:id="rId13"/>
    <p:sldId id="417" r:id="rId14"/>
    <p:sldId id="427" r:id="rId15"/>
    <p:sldId id="429" r:id="rId16"/>
    <p:sldId id="430" r:id="rId17"/>
    <p:sldId id="431" r:id="rId18"/>
    <p:sldId id="432" r:id="rId19"/>
    <p:sldId id="438" r:id="rId20"/>
    <p:sldId id="433" r:id="rId21"/>
    <p:sldId id="443" r:id="rId22"/>
    <p:sldId id="446" r:id="rId23"/>
    <p:sldId id="447" r:id="rId24"/>
    <p:sldId id="441" r:id="rId25"/>
    <p:sldId id="422" r:id="rId26"/>
    <p:sldId id="435" r:id="rId27"/>
    <p:sldId id="436" r:id="rId28"/>
    <p:sldId id="442" r:id="rId29"/>
    <p:sldId id="439" r:id="rId3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7" autoAdjust="0"/>
    <p:restoredTop sz="94851" autoAdjust="0"/>
  </p:normalViewPr>
  <p:slideViewPr>
    <p:cSldViewPr showGuides="1">
      <p:cViewPr varScale="1">
        <p:scale>
          <a:sx n="79" d="100"/>
          <a:sy n="79" d="100"/>
        </p:scale>
        <p:origin x="830" y="8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000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10480-707C-D94B-A7CD-E61C79624039}" type="datetime1">
              <a:rPr lang="x-none" altLang="zh-CN" smtClean="0"/>
              <a:t>5/26/2025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CDBB7-F4D5-41AC-BA39-6ADD25E93574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fld id="{FADD3977-A73C-4543-8C0A-AE4CEEDA13AB}" type="datetime1">
              <a:rPr lang="x-none" altLang="zh-CN" smtClean="0"/>
              <a:t>5/26/2025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B8729C3D-5D21-41C7-9A85-A7B59F51F2FD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29C3D-5D21-41C7-9A85-A7B59F51F2F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" y="1556792"/>
            <a:ext cx="12012084" cy="1052512"/>
            <a:chOff x="0" y="1536"/>
            <a:chExt cx="5675" cy="663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Group 6"/>
            <p:cNvGrpSpPr/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98862"/>
            <a:ext cx="2746077" cy="10258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85" y="98862"/>
            <a:ext cx="2182247" cy="881867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2384108" y="5949315"/>
            <a:ext cx="742378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altLang="zh-CN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Seminar on Interaction of Neutrons with Nuclei</a:t>
            </a:r>
          </a:p>
          <a:p>
            <a:pPr algn="ctr">
              <a:spcBef>
                <a:spcPts val="600"/>
              </a:spcBef>
            </a:pP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Dongguan, China, May 25-30,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A115EE12-D54F-4B9E-B4D5-EAF57C10366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34A81BE9-0D12-46A3-A484-987F09DB630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E3F5E22-481E-4C82-9040-A178699F841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0FBA13D-6EB2-4130-BB1E-A039F610847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EDA42B-6B5D-44B9-A552-265B0E526FA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D961C83-7598-4362-8530-29D3CBD09F1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B66425-018C-4CEF-94D9-DC0E93798D8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B20F40-250E-4854-9BF6-36008EC0C0A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ltGray">
          <a:xfrm>
            <a:off x="154518" y="403523"/>
            <a:ext cx="285749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1" name="Rectangle 3"/>
          <p:cNvSpPr>
            <a:spLocks noChangeArrowheads="1"/>
          </p:cNvSpPr>
          <p:nvPr userDrawn="1"/>
        </p:nvSpPr>
        <p:spPr bwMode="ltGray">
          <a:xfrm>
            <a:off x="440267" y="403523"/>
            <a:ext cx="285751" cy="2159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2" name="Rectangle 4"/>
          <p:cNvSpPr>
            <a:spLocks noChangeArrowheads="1"/>
          </p:cNvSpPr>
          <p:nvPr userDrawn="1"/>
        </p:nvSpPr>
        <p:spPr bwMode="ltGray">
          <a:xfrm>
            <a:off x="249767" y="617836"/>
            <a:ext cx="285751" cy="2143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3" name="Rectangle 5"/>
          <p:cNvSpPr>
            <a:spLocks noChangeArrowheads="1"/>
          </p:cNvSpPr>
          <p:nvPr userDrawn="1"/>
        </p:nvSpPr>
        <p:spPr bwMode="ltGray">
          <a:xfrm>
            <a:off x="440267" y="617836"/>
            <a:ext cx="381000" cy="21431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4" name="Rectangle 6"/>
          <p:cNvSpPr>
            <a:spLocks noChangeArrowheads="1"/>
          </p:cNvSpPr>
          <p:nvPr userDrawn="1"/>
        </p:nvSpPr>
        <p:spPr bwMode="ltGray">
          <a:xfrm>
            <a:off x="1" y="546398"/>
            <a:ext cx="345017" cy="2143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5" name="Rectangle 7"/>
          <p:cNvSpPr>
            <a:spLocks noChangeArrowheads="1"/>
          </p:cNvSpPr>
          <p:nvPr userDrawn="1"/>
        </p:nvSpPr>
        <p:spPr bwMode="gray">
          <a:xfrm>
            <a:off x="440267" y="260648"/>
            <a:ext cx="38100" cy="7858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6" name="Rectangle 8"/>
          <p:cNvSpPr>
            <a:spLocks noChangeArrowheads="1"/>
          </p:cNvSpPr>
          <p:nvPr userDrawn="1"/>
        </p:nvSpPr>
        <p:spPr bwMode="gray">
          <a:xfrm>
            <a:off x="139700" y="760711"/>
            <a:ext cx="11921067" cy="285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3" y="89710"/>
            <a:ext cx="1355729" cy="674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7" y="6292880"/>
            <a:ext cx="1148551" cy="464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5636" r="13776"/>
          <a:stretch>
            <a:fillRect/>
          </a:stretch>
        </p:blipFill>
        <p:spPr>
          <a:xfrm>
            <a:off x="10416480" y="6291755"/>
            <a:ext cx="1621419" cy="478793"/>
          </a:xfrm>
          <a:prstGeom prst="rect">
            <a:avLst/>
          </a:prstGeom>
        </p:spPr>
      </p:pic>
      <p:cxnSp>
        <p:nvCxnSpPr>
          <p:cNvPr id="14" name="直线连接符 8"/>
          <p:cNvCxnSpPr/>
          <p:nvPr userDrawn="1"/>
        </p:nvCxnSpPr>
        <p:spPr>
          <a:xfrm>
            <a:off x="0" y="6237312"/>
            <a:ext cx="12192000" cy="0"/>
          </a:xfrm>
          <a:prstGeom prst="line">
            <a:avLst/>
          </a:prstGeom>
          <a:ln w="1905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 userDrawn="1"/>
        </p:nvSpPr>
        <p:spPr>
          <a:xfrm>
            <a:off x="1965960" y="6308725"/>
            <a:ext cx="826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Yonghao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CHEN, Progress in the neutron-induced fission</a:t>
            </a:r>
            <a:r>
              <a:rPr lang="en-US" altLang="zh-CN" sz="1400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cross-section measurement at CSNS Back-n,</a:t>
            </a:r>
            <a:endParaRPr lang="en-US" altLang="zh-C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ISINN-31, Dongguan, China, May 25-30, 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image" Target="../media/image5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6.xml"/><Relationship Id="rId7" Type="http://schemas.openxmlformats.org/officeDocument/2006/relationships/image" Target="../media/image6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11524" y="1389045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Helvetica" panose="020B0604020202020204" pitchFamily="34" charset="0"/>
                <a:cs typeface="Helvetica" panose="020B0604020202020204" pitchFamily="34" charset="0"/>
              </a:rPr>
              <a:t>Progress in the measurement of the neutron-induced fission cross-section at CSNS Back-n</a:t>
            </a:r>
            <a:endParaRPr lang="zh-CN" alt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4538827" y="3140968"/>
            <a:ext cx="3114346" cy="3600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zh-CN" sz="2000" b="1" kern="0" dirty="0">
                <a:latin typeface="Helvetica"/>
                <a:cs typeface="Helvetica"/>
              </a:rPr>
              <a:t>Yonghao CHEN (</a:t>
            </a:r>
            <a:r>
              <a:rPr lang="zh-CN" altLang="en-US" sz="2000" b="1" kern="0" dirty="0">
                <a:latin typeface="Helvetica"/>
                <a:cs typeface="Helvetica"/>
              </a:rPr>
              <a:t>陈永浩</a:t>
            </a:r>
            <a:r>
              <a:rPr lang="en-US" altLang="zh-CN" sz="2000" b="1" kern="0" dirty="0">
                <a:latin typeface="Helvetica"/>
                <a:cs typeface="Helvetica"/>
              </a:rPr>
              <a:t>)</a:t>
            </a:r>
            <a:endParaRPr lang="en-US" altLang="zh-CN" sz="2000" b="1" kern="0" baseline="30000" dirty="0">
              <a:latin typeface="Helvetica"/>
              <a:cs typeface="Helvetic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6818" y="4077335"/>
            <a:ext cx="723836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altLang="zh-CN" sz="1600" dirty="0">
                <a:latin typeface="Helvetica"/>
                <a:cs typeface="Helvetica"/>
              </a:rPr>
              <a:t>Institute of High Energy Physics(IHEP)</a:t>
            </a:r>
            <a:r>
              <a:rPr lang="en-US" altLang="zh-CN" sz="1600" dirty="0">
                <a:latin typeface="Helvetica"/>
                <a:cs typeface="Helvetica"/>
              </a:rPr>
              <a:t>, </a:t>
            </a:r>
            <a:r>
              <a:rPr lang="fr-FR" altLang="zh-CN" sz="1600" dirty="0">
                <a:latin typeface="Helvetica"/>
                <a:cs typeface="Helvetica"/>
              </a:rPr>
              <a:t>Chinese Academy of Sciences (CAS)</a:t>
            </a:r>
            <a:endParaRPr lang="zh-CN" altLang="zh-CN" sz="1600" dirty="0">
              <a:latin typeface="Helvetica"/>
              <a:cs typeface="Helvetica"/>
            </a:endParaRPr>
          </a:p>
          <a:p>
            <a:pPr algn="ctr">
              <a:spcBef>
                <a:spcPts val="600"/>
              </a:spcBef>
            </a:pPr>
            <a:r>
              <a:rPr lang="fr-FR" altLang="zh-CN" sz="1600" dirty="0">
                <a:latin typeface="Helvetica"/>
                <a:cs typeface="Helvetica"/>
              </a:rPr>
              <a:t>Spallation Neutron Source Science Center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5380" y="836712"/>
            <a:ext cx="435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TOF method for calibrating neutron energy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559496" y="1340768"/>
          <a:ext cx="1550987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" name="公式" r:id="rId3" imgW="1106170" imgH="429895" progId="Equation.3">
                  <p:embed/>
                </p:oleObj>
              </mc:Choice>
              <mc:Fallback>
                <p:oleObj name="公式" r:id="rId3" imgW="1106170" imgH="429895" progId="Equation.3">
                  <p:embed/>
                  <p:pic>
                    <p:nvPicPr>
                      <p:cNvPr id="0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9496" y="1340768"/>
                        <a:ext cx="1550987" cy="608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 descr="T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" r="8660"/>
          <a:stretch>
            <a:fillRect/>
          </a:stretch>
        </p:blipFill>
        <p:spPr>
          <a:xfrm>
            <a:off x="1343472" y="3198946"/>
            <a:ext cx="4032448" cy="2966358"/>
          </a:xfrm>
          <a:prstGeom prst="rect">
            <a:avLst/>
          </a:prstGeom>
        </p:spPr>
      </p:pic>
      <p:pic>
        <p:nvPicPr>
          <p:cNvPr id="11" name="图片 10" descr="FlightPath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8031" r="8986"/>
          <a:stretch>
            <a:fillRect/>
          </a:stretch>
        </p:blipFill>
        <p:spPr>
          <a:xfrm>
            <a:off x="6744072" y="3198946"/>
            <a:ext cx="3730654" cy="2966358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515380" y="2279194"/>
            <a:ext cx="541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5900" algn="just"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1400" i="1" dirty="0">
                <a:latin typeface="Helvetica"/>
                <a:cs typeface="Helvetica"/>
              </a:rPr>
              <a:t>L</a:t>
            </a:r>
            <a:r>
              <a:rPr lang="en-US" altLang="zh-CN" sz="1400" dirty="0">
                <a:latin typeface="Helvetica"/>
                <a:cs typeface="Helvetica"/>
              </a:rPr>
              <a:t> is determined by the resonance peaks of </a:t>
            </a:r>
            <a:r>
              <a:rPr lang="en-US" altLang="zh-CN" sz="1400" baseline="30000" dirty="0">
                <a:latin typeface="Helvetica"/>
                <a:cs typeface="Helvetica"/>
              </a:rPr>
              <a:t>235</a:t>
            </a:r>
            <a:r>
              <a:rPr lang="en-US" altLang="zh-CN" sz="1400" dirty="0">
                <a:latin typeface="Helvetica"/>
                <a:cs typeface="Helvetica"/>
              </a:rPr>
              <a:t>U sample</a:t>
            </a:r>
          </a:p>
          <a:p>
            <a:pPr indent="215900" algn="just"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1400" i="1" dirty="0">
                <a:latin typeface="Helvetica"/>
                <a:cs typeface="Helvetica"/>
              </a:rPr>
              <a:t>T</a:t>
            </a:r>
            <a:r>
              <a:rPr lang="en-US" altLang="zh-CN" sz="1400" i="1" baseline="-25000" dirty="0">
                <a:latin typeface="Helvetica"/>
                <a:cs typeface="Helvetica"/>
              </a:rPr>
              <a:t>0</a:t>
            </a:r>
            <a:r>
              <a:rPr lang="en-US" altLang="zh-CN" sz="1400" dirty="0">
                <a:latin typeface="Helvetica"/>
                <a:cs typeface="Helvetica"/>
              </a:rPr>
              <a:t> is determined by the </a:t>
            </a:r>
            <a:r>
              <a:rPr lang="el-GR" altLang="zh-CN" sz="1400" dirty="0">
                <a:latin typeface="Helvetica"/>
                <a:cs typeface="Helvetica"/>
              </a:rPr>
              <a:t>γ</a:t>
            </a:r>
            <a:r>
              <a:rPr lang="en-US" altLang="zh-CN" sz="1400" dirty="0">
                <a:latin typeface="Helvetica"/>
                <a:cs typeface="Helvetica"/>
              </a:rPr>
              <a:t>-flash events</a:t>
            </a:r>
            <a:endParaRPr lang="zh-CN" altLang="en-US" sz="1400" dirty="0">
              <a:latin typeface="Helvetica"/>
              <a:cs typeface="Helvetic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19536" y="2905199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Time distribution of fission events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16080" y="2905199"/>
            <a:ext cx="369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Comparison of fission rate and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cross-section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" name="直线连接符 5"/>
          <p:cNvCxnSpPr/>
          <p:nvPr/>
        </p:nvCxnSpPr>
        <p:spPr>
          <a:xfrm flipH="1">
            <a:off x="2135562" y="5589240"/>
            <a:ext cx="360038" cy="132987"/>
          </a:xfrm>
          <a:prstGeom prst="line">
            <a:avLst/>
          </a:prstGeom>
          <a:ln w="127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423592" y="533689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Photon-induced fission events</a:t>
            </a:r>
            <a:endParaRPr lang="zh-CN" altLang="en-US" sz="1400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5380" y="836712"/>
            <a:ext cx="457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Double-bunch unfolding for TOF correction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390311" y="2492896"/>
                <a:ext cx="3411379" cy="671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+∆</m:t>
                          </m:r>
                        </m:sub>
                      </m:sSub>
                      <m:f>
                        <m:f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en-US" sz="1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11" y="2492896"/>
                <a:ext cx="3411379" cy="671979"/>
              </a:xfrm>
              <a:prstGeom prst="rect">
                <a:avLst/>
              </a:prstGeom>
              <a:blipFill rotWithShape="1">
                <a:blip r:embed="rId2"/>
                <a:stretch>
                  <a:fillRect l="-16" t="-78" r="2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4852" r="7255" b="50336"/>
          <a:stretch>
            <a:fillRect/>
          </a:stretch>
        </p:blipFill>
        <p:spPr>
          <a:xfrm>
            <a:off x="6564642" y="3501008"/>
            <a:ext cx="3779830" cy="25202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16080" y="321297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TOF spectrum before and after unfolding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5380" y="1340768"/>
            <a:ext cx="107651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Double-bunch mode: two identical proton bunches with a well-defined interval (410 ns)  in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proton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pulse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 uncertainty of 410 ns in TOF measurement is negligible for slow neutrons, but it is not the case for high energy neutrons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An iterative algorithm based on Bayes’ theorem is developed for unfolding the TOF spectrum (Han Yi et al, </a:t>
            </a:r>
            <a:r>
              <a:rPr lang="en-US" altLang="zh-CN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JINST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(2019) </a:t>
            </a:r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: 02011)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8" y="3501008"/>
            <a:ext cx="3493812" cy="25206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67608" y="4149080"/>
            <a:ext cx="194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Single-bunch mode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67608" y="5229200"/>
            <a:ext cx="194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Double-bunch mode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384" y="85819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Efficiency determination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r="6688"/>
          <a:stretch>
            <a:fillRect/>
          </a:stretch>
        </p:blipFill>
        <p:spPr>
          <a:xfrm>
            <a:off x="6283511" y="2966941"/>
            <a:ext cx="3800682" cy="255029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672064" y="1479862"/>
            <a:ext cx="1966063" cy="1373074"/>
            <a:chOff x="6998393" y="889856"/>
            <a:chExt cx="1966063" cy="13730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" t="-1" r="854" b="807"/>
            <a:stretch>
              <a:fillRect/>
            </a:stretch>
          </p:blipFill>
          <p:spPr>
            <a:xfrm>
              <a:off x="6998393" y="889856"/>
              <a:ext cx="1678063" cy="1373074"/>
            </a:xfrm>
            <a:prstGeom prst="rect">
              <a:avLst/>
            </a:prstGeom>
          </p:spPr>
        </p:pic>
        <p:cxnSp>
          <p:nvCxnSpPr>
            <p:cNvPr id="9" name="直接连接符 8"/>
            <p:cNvCxnSpPr/>
            <p:nvPr/>
          </p:nvCxnSpPr>
          <p:spPr>
            <a:xfrm>
              <a:off x="8388456" y="1628800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388000" y="1393200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8676456" y="1412776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8676456" y="1363379"/>
              <a:ext cx="28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t</a:t>
              </a:r>
              <a:r>
                <a:rPr lang="en-US" altLang="zh-CN" sz="1200" i="1" baseline="-25000" dirty="0"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  <a:endParaRPr lang="zh-CN" altLang="en-US" sz="1200" i="1" baseline="-25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8904312" y="1340768"/>
                <a:ext cx="2558073" cy="437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i="1" smtClean="0">
                          <a:latin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altLang="zh-CN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𝑜𝑠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𝑑𝑐𝑜𝑠</m:t>
                              </m:r>
                              <m:r>
                                <a:rPr lang="zh-CN" altLang="en-US" sz="1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1340768"/>
                <a:ext cx="2558073" cy="437492"/>
              </a:xfrm>
              <a:prstGeom prst="rect">
                <a:avLst/>
              </a:prstGeom>
              <a:blipFill rotWithShape="1">
                <a:blip r:embed="rId4"/>
                <a:stretch>
                  <a:fillRect l="-13" t="-65" r="-50" b="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0086650" y="2374944"/>
                <a:ext cx="901464" cy="332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zh-CN" altLang="en-US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650" y="2374944"/>
                <a:ext cx="901464" cy="332335"/>
              </a:xfrm>
              <a:prstGeom prst="rect">
                <a:avLst/>
              </a:prstGeom>
              <a:blipFill rotWithShape="1">
                <a:blip r:embed="rId5"/>
                <a:stretch>
                  <a:fillRect l="-34" t="-13" r="-203" b="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8904312" y="1971237"/>
                <a:ext cx="197695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=1+</m:t>
                      </m:r>
                      <m:d>
                        <m:d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CN" sz="12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zh-CN" altLang="en-US" sz="12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1971237"/>
                <a:ext cx="1976951" cy="184666"/>
              </a:xfrm>
              <a:prstGeom prst="rect">
                <a:avLst/>
              </a:prstGeom>
              <a:blipFill rotWithShape="1">
                <a:blip r:embed="rId6"/>
                <a:stretch>
                  <a:fillRect l="-17" t="-20739" r="27" b="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8904312" y="2348880"/>
                <a:ext cx="1078885" cy="3844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0°)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90°)</m:t>
                          </m:r>
                        </m:den>
                      </m:f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2348880"/>
                <a:ext cx="1078885" cy="384464"/>
              </a:xfrm>
              <a:prstGeom prst="rect">
                <a:avLst/>
              </a:prstGeom>
              <a:blipFill rotWithShape="1">
                <a:blip r:embed="rId7"/>
                <a:stretch>
                  <a:fillRect l="-32" t="-4" r="-202" b="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6023992" y="5589240"/>
            <a:ext cx="5764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Efficiency determination taking into account the angular distribution of the FFs: the </a:t>
            </a:r>
            <a:r>
              <a:rPr lang="en-US" altLang="zh-CN" sz="14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variation </a:t>
            </a:r>
            <a:r>
              <a:rPr lang="en-US" altLang="zh-CN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due to the anisotropy is less than 1%</a:t>
            </a:r>
            <a:endParaRPr lang="zh-CN" altLang="en-US" sz="14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/>
          <a:stretch>
            <a:fillRect/>
          </a:stretch>
        </p:blipFill>
        <p:spPr>
          <a:xfrm>
            <a:off x="1599531" y="4005064"/>
            <a:ext cx="3087940" cy="20658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9299" y="1317935"/>
            <a:ext cx="5504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Efficiency is usually determined based on the amplitude distribution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图片 17" descr="U5E2A-1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r="1144"/>
          <a:stretch>
            <a:fillRect/>
          </a:stretch>
        </p:blipFill>
        <p:spPr>
          <a:xfrm>
            <a:off x="1599530" y="1700808"/>
            <a:ext cx="3087940" cy="2114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/>
          <a:stretch>
            <a:fillRect/>
          </a:stretch>
        </p:blipFill>
        <p:spPr>
          <a:xfrm>
            <a:off x="623392" y="1484784"/>
            <a:ext cx="4350754" cy="36463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01" r="9050" b="3801"/>
          <a:stretch>
            <a:fillRect/>
          </a:stretch>
        </p:blipFill>
        <p:spPr>
          <a:xfrm rot="5400000">
            <a:off x="7059237" y="1529659"/>
            <a:ext cx="3096344" cy="30065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3392" y="5205100"/>
            <a:ext cx="46085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Jie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Wen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Annals </a:t>
            </a:r>
            <a:r>
              <a:rPr lang="en-US" altLang="zh-CN" sz="1400" i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Nucl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Energy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(2020) 140: 107301</a:t>
            </a:r>
          </a:p>
          <a:p>
            <a:pPr>
              <a:spcBef>
                <a:spcPts val="600"/>
              </a:spcBef>
            </a:pP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Zhizhou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Ren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Eur. Phys. J. A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59: 5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91944" y="5013176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easurement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up to 200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Important measurement reference in high energy region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measurement shows better agreement with IAEA standard and ENDF/B-VIII.0 than JENDL-5 and CENDL-3.2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376" y="114623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238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U(n, f) XS measurement from 0.5 to 200 MeV</a:t>
            </a:r>
            <a:endParaRPr lang="zh-CN" altLang="en-US" sz="1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80371"/>
            <a:ext cx="4320480" cy="34928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480371"/>
            <a:ext cx="2880320" cy="328613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38042" y="5088676"/>
            <a:ext cx="43792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Zhizhou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Ren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Rev. C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(2020) 102: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034604</a:t>
            </a:r>
          </a:p>
          <a:p>
            <a:pPr>
              <a:spcBef>
                <a:spcPts val="600"/>
              </a:spcBef>
            </a:pPr>
            <a:r>
              <a:rPr lang="en-US" altLang="zh-CN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Zhizhou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Ren et al., </a:t>
            </a:r>
            <a:r>
              <a:rPr lang="en-US" altLang="zh-CN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Eur. Phys. J. A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(2023) 59: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35960" y="5085184"/>
            <a:ext cx="5904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236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 is of interest because of its build-up in the equilibrium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fule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composition in the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/U cycle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up to 200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Important measurement reference in high energy region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9376" y="1141817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236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U(n, f) XS measurement from 0.4 to 200 MeV</a:t>
            </a:r>
            <a:endParaRPr lang="zh-CN" altLang="en-US" sz="1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9" r="1538"/>
          <a:stretch>
            <a:fillRect/>
          </a:stretch>
        </p:blipFill>
        <p:spPr>
          <a:xfrm>
            <a:off x="825801" y="1556791"/>
            <a:ext cx="4203693" cy="3411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556791"/>
            <a:ext cx="2744424" cy="27363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3813" y="5353327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Yijia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Qiu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Rev. C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2023) 107: 024606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35960" y="4653136"/>
            <a:ext cx="633670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239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 is very important isotope in the U/Pu cycle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from 4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keV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to 100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Large systematic uncertainties due to several reasons (sample, beam configuration, etc.)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 improved measurement is expected to be performed in the future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5761" y="1171526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239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Pu(n, f) XS measurement from 4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keV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100 MeV</a:t>
            </a:r>
            <a:endParaRPr lang="zh-CN" altLang="en-US" sz="1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9551" r="1963" b="38450"/>
          <a:stretch>
            <a:fillRect/>
          </a:stretch>
        </p:blipFill>
        <p:spPr>
          <a:xfrm>
            <a:off x="1055440" y="1772816"/>
            <a:ext cx="5141372" cy="20162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1384" y="836712"/>
            <a:ext cx="91450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400" dirty="0">
                <a:latin typeface="Helvetica"/>
                <a:cs typeface="Helvetica"/>
              </a:rPr>
              <a:t>Measurement combining fission chamber and </a:t>
            </a:r>
            <a:r>
              <a:rPr kumimoji="1" lang="el-GR" altLang="zh-CN" sz="1400" dirty="0">
                <a:latin typeface="Helvetica"/>
                <a:cs typeface="Helvetica"/>
              </a:rPr>
              <a:t>Δ</a:t>
            </a:r>
            <a:r>
              <a:rPr kumimoji="1" lang="en-US" altLang="zh-CN" sz="1400" dirty="0">
                <a:latin typeface="Helvetica"/>
                <a:cs typeface="Helvetica"/>
              </a:rPr>
              <a:t>E-E telescope by taking H(n, n) as reference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400" dirty="0">
                <a:latin typeface="Helvetica"/>
                <a:cs typeface="Helvetica"/>
              </a:rPr>
              <a:t>A fission chamber (FIXM) is used for measuring the fission events</a:t>
            </a:r>
            <a:endParaRPr kumimoji="1" lang="zh-CN" altLang="en-US" sz="1400" dirty="0">
              <a:latin typeface="Helvetica"/>
              <a:cs typeface="Helvetica"/>
            </a:endParaRP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400" dirty="0">
                <a:latin typeface="Helvetica"/>
                <a:cs typeface="Helvetica"/>
              </a:rPr>
              <a:t>Proton recoil telescope (PRT) is used for measuring the scattering protons</a:t>
            </a:r>
            <a:endParaRPr kumimoji="1" lang="zh-CN" altLang="en-US" sz="1400" dirty="0">
              <a:latin typeface="Helvetica"/>
              <a:cs typeface="Helvetic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r="30050"/>
          <a:stretch>
            <a:fillRect/>
          </a:stretch>
        </p:blipFill>
        <p:spPr>
          <a:xfrm rot="5400000">
            <a:off x="3876504" y="3928062"/>
            <a:ext cx="1872728" cy="222946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02490" y="3798656"/>
            <a:ext cx="257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PRT: Si (300 </a:t>
            </a:r>
            <a:r>
              <a:rPr kumimoji="1" lang="el-GR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μ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m)+ </a:t>
            </a:r>
            <a:r>
              <a:rPr kumimoji="1" lang="en-US" altLang="zh-CN" sz="1400" b="1" dirty="0" err="1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CsI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(3 cm)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002" y="4106433"/>
            <a:ext cx="2198420" cy="18727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30941" y="3798656"/>
            <a:ext cx="10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FIXM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93504" y="4300630"/>
            <a:ext cx="380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Si</a:t>
            </a:r>
            <a:endParaRPr lang="zh-CN" altLang="en-US" sz="14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4746442" y="4293096"/>
            <a:ext cx="463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 err="1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CsI</a:t>
            </a:r>
            <a:endParaRPr lang="zh-CN" altLang="en-US" sz="14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401" r="13251" b="2401"/>
          <a:stretch>
            <a:fillRect/>
          </a:stretch>
        </p:blipFill>
        <p:spPr>
          <a:xfrm rot="5400000">
            <a:off x="6960096" y="2735494"/>
            <a:ext cx="1469520" cy="14695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47241" y="2419715"/>
            <a:ext cx="49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U5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pic>
        <p:nvPicPr>
          <p:cNvPr id="14" name="图片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25040" b="32392"/>
          <a:stretch>
            <a:fillRect/>
          </a:stretch>
        </p:blipFill>
        <p:spPr bwMode="auto">
          <a:xfrm>
            <a:off x="6960095" y="4448049"/>
            <a:ext cx="4905641" cy="1531112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8001"/>
          <a:stretch>
            <a:fillRect/>
          </a:stretch>
        </p:blipFill>
        <p:spPr>
          <a:xfrm rot="5400000">
            <a:off x="8642435" y="2709340"/>
            <a:ext cx="1485593" cy="15379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3801"/>
          <a:stretch>
            <a:fillRect/>
          </a:stretch>
        </p:blipFill>
        <p:spPr>
          <a:xfrm rot="5400000">
            <a:off x="10370344" y="2709623"/>
            <a:ext cx="1469521" cy="152126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165300" y="2419715"/>
            <a:ext cx="49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 smtClean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U8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745064" y="241971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 smtClean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Th232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/>
          <a:stretch>
            <a:fillRect/>
          </a:stretch>
        </p:blipFill>
        <p:spPr>
          <a:xfrm>
            <a:off x="146066" y="3205440"/>
            <a:ext cx="3717686" cy="238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927" r="1176"/>
          <a:stretch>
            <a:fillRect/>
          </a:stretch>
        </p:blipFill>
        <p:spPr>
          <a:xfrm>
            <a:off x="4107673" y="3205440"/>
            <a:ext cx="3745128" cy="2383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8643" r="2750"/>
          <a:stretch>
            <a:fillRect/>
          </a:stretch>
        </p:blipFill>
        <p:spPr>
          <a:xfrm>
            <a:off x="8096721" y="3205440"/>
            <a:ext cx="3903935" cy="2383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27448" y="49138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p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16237" y="476987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d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87488" y="4625855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t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7585" y="2813054"/>
            <a:ext cx="233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E-E particle identification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0117" y="281305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Background subtraction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32564" y="281305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Efficiency simulation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0629" y="1210107"/>
            <a:ext cx="82107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E-E 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distribution is applied for identifying proton events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contribution from </a:t>
            </a:r>
            <a:r>
              <a:rPr lang="en-US" altLang="zh-CN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C(n, p) reaction is quantified by measuring a graphite sample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effective efficiency of PRT is obtained by Geant4 simulation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" r="9051" b="1405"/>
          <a:stretch>
            <a:fillRect/>
          </a:stretch>
        </p:blipFill>
        <p:spPr>
          <a:xfrm>
            <a:off x="6258845" y="1901054"/>
            <a:ext cx="4373659" cy="32946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701" r="8440"/>
          <a:stretch>
            <a:fillRect/>
          </a:stretch>
        </p:blipFill>
        <p:spPr>
          <a:xfrm>
            <a:off x="1226538" y="1901053"/>
            <a:ext cx="4293398" cy="32946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39716" y="853842"/>
            <a:ext cx="51125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232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Th(n, f) XS measurement from 1 to 300 MeV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Yonghao Chen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Lett. B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839: 137832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63552" y="159327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Comparison with other measurements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58888" y="1593275"/>
            <a:ext cx="258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Comparison with evaluations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67250" y="5229200"/>
            <a:ext cx="76575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respectively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f)【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1-300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MeV】and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H(n, n)【10-70 MeV】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Results obtained by two approaches/references agree with each other within uncertainties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Provide very scarce data in 200-300 MeV region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8263" b="341"/>
          <a:stretch>
            <a:fillRect/>
          </a:stretch>
        </p:blipFill>
        <p:spPr>
          <a:xfrm>
            <a:off x="263352" y="1484784"/>
            <a:ext cx="5700366" cy="45365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47528" y="1115452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232</a:t>
            </a:r>
            <a:r>
              <a:rPr lang="en-US" altLang="zh-CN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Th(n, f) XS measurement 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939072" y="3060538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Coincide with CENR </a:t>
            </a:r>
            <a:r>
              <a:rPr lang="en-US" altLang="zh-CN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n_TOF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data in 200 – 300 MeV region</a:t>
            </a:r>
          </a:p>
          <a:p>
            <a:pPr marL="284480"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D. </a:t>
            </a:r>
            <a:r>
              <a:rPr lang="en-US" altLang="zh-CN" sz="16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Tarrio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et al., </a:t>
            </a:r>
            <a:r>
              <a:rPr lang="en-US" altLang="zh-CN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Rev. C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107: 044616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8448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of the two datasets above 200 MeV</a:t>
            </a:r>
          </a:p>
          <a:p>
            <a:pPr marL="28448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Very important references for evaluation in high energy region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b="1" dirty="0">
                <a:latin typeface="Helvetica"/>
                <a:cs typeface="Helvetica"/>
              </a:rPr>
              <a:t>&amp; Back-n </a:t>
            </a:r>
            <a:r>
              <a:rPr kumimoji="1" lang="en-US" altLang="zh-CN" sz="2400" b="1" dirty="0" smtClean="0">
                <a:latin typeface="Helvetica"/>
                <a:cs typeface="Helvetica"/>
              </a:rPr>
              <a:t>facility</a:t>
            </a:r>
            <a:endParaRPr kumimoji="1" lang="en-US" altLang="zh-CN" sz="2400" b="1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004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dirty="0" smtClean="0">
                <a:latin typeface="Helvetica"/>
                <a:cs typeface="Helvetica"/>
              </a:rPr>
              <a:t>measurement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>
                <a:latin typeface="Helvetica"/>
                <a:cs typeface="Helvetica"/>
              </a:rPr>
              <a:t>3</a:t>
            </a:r>
            <a:r>
              <a:rPr kumimoji="1" lang="en-US" altLang="zh-CN" sz="2400" dirty="0" smtClean="0">
                <a:latin typeface="Helvetica"/>
                <a:cs typeface="Helvetica"/>
              </a:rPr>
              <a:t>. Prospects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4. Summary</a:t>
            </a:r>
            <a:endParaRPr kumimoji="1" lang="zh-CN" altLang="en-US" sz="2400" dirty="0"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" r="6918"/>
          <a:stretch>
            <a:fillRect/>
          </a:stretch>
        </p:blipFill>
        <p:spPr>
          <a:xfrm>
            <a:off x="1415480" y="1850001"/>
            <a:ext cx="4176463" cy="30545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6894" r="7475" b="-290"/>
          <a:stretch>
            <a:fillRect/>
          </a:stretch>
        </p:blipFill>
        <p:spPr>
          <a:xfrm>
            <a:off x="6096000" y="1850001"/>
            <a:ext cx="4581866" cy="30545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40993" y="908720"/>
            <a:ext cx="731001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235,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238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(n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f) XS measurement from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 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70 MeV relative to n-p scattering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Yonghao Chen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EPJ Web Conf.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284: 01013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1664" y="1628799"/>
            <a:ext cx="1296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XS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68207" y="1628800"/>
            <a:ext cx="1296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238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XS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9406" y="2009562"/>
            <a:ext cx="34531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Preliminary</a:t>
            </a:r>
            <a:endParaRPr lang="zh-CN" alt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52473" y="5085184"/>
            <a:ext cx="94870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Very meaningful data for neutron data standards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energy range might be extended in the future by upgrading the experimental setup (10-70 MeV -&gt; 7-100 MeV) 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7520" y="908720"/>
            <a:ext cx="10436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f) XS measurement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relative to 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Li(n, α) based on a Multi-purpose Time Projection Chamber (MTPC)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1185" r="37160" b="13187"/>
          <a:stretch>
            <a:fillRect/>
          </a:stretch>
        </p:blipFill>
        <p:spPr>
          <a:xfrm>
            <a:off x="3290666" y="1532888"/>
            <a:ext cx="1844465" cy="2099496"/>
          </a:xfrm>
          <a:prstGeom prst="rect">
            <a:avLst/>
          </a:prstGeom>
          <a:ln>
            <a:noFill/>
          </a:ln>
        </p:spPr>
      </p:pic>
      <p:pic>
        <p:nvPicPr>
          <p:cNvPr id="5" name="图片 20" descr="3-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90666" y="3893006"/>
            <a:ext cx="1844465" cy="15395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63352" y="1532888"/>
            <a:ext cx="2923262" cy="389969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1384" y="5432584"/>
            <a:ext cx="4273634" cy="7920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Developed by CSNS Back-n team and USTC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Gain structure: Micromegas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Signal: 1519 readout pads + cathode + </a:t>
            </a:r>
            <a:r>
              <a:rPr 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mesh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52" y="2348880"/>
            <a:ext cx="4160962" cy="1759760"/>
          </a:xfrm>
          <a:prstGeom prst="rect">
            <a:avLst/>
          </a:prstGeom>
        </p:spPr>
      </p:pic>
      <p:pic>
        <p:nvPicPr>
          <p:cNvPr id="11" name="图片 12" descr="图片1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516335" y="2629578"/>
            <a:ext cx="1479062" cy="147906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31659" y="4420721"/>
            <a:ext cx="6268997" cy="9041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0.5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eV ~ 10 keV, 43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Measured at 170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kW, 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beam configured with Φ30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mm, 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duration ~100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235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U(OH)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sample: 1.76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×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18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number of nuclei,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Φ40 mm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5880" y="5550939"/>
            <a:ext cx="69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lease refer to Dr. Han Yi’s talk for more </a:t>
            </a:r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details of the MTPC 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detector</a:t>
            </a:r>
          </a:p>
          <a:p>
            <a:pPr algn="ctr"/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May 26</a:t>
            </a:r>
            <a:r>
              <a:rPr lang="en-US" altLang="zh-CN" sz="1600" b="1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Parallel Session 1, 09:20 - 09:40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67808" y="126876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Courtesy of: Dr. </a:t>
            </a:r>
            <a:r>
              <a:rPr lang="en-US" altLang="zh-CN" sz="2000" i="1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Haofan</a:t>
            </a:r>
            <a:r>
              <a:rPr lang="en-US" altLang="zh-CN" sz="2000" i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Bai</a:t>
            </a:r>
            <a:endParaRPr lang="zh-CN" altLang="en-US" sz="2000" i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7520" y="908720"/>
            <a:ext cx="10436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f) XS measurement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relative to 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Li(n, α) based on a Multi-purpose Time Projection Chamber (MTPC)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67808" y="126876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Courtesy of: Dr. </a:t>
            </a:r>
            <a:r>
              <a:rPr lang="en-US" altLang="zh-CN" sz="2000" i="1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Haofan</a:t>
            </a:r>
            <a:r>
              <a:rPr lang="en-US" altLang="zh-CN" sz="2000" i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Bai</a:t>
            </a:r>
            <a:endParaRPr lang="zh-CN" altLang="en-US" sz="2000" i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图片 4" descr="Count=241-E=2041.50-L=36.99-ID=241-TimeStamp=6486-TOF0=49401.00-En=12699.07-Nhit=35-DeltaZ=190.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9" y="2034215"/>
            <a:ext cx="5597778" cy="1793105"/>
          </a:xfrm>
          <a:prstGeom prst="rect">
            <a:avLst/>
          </a:prstGeom>
        </p:spPr>
      </p:pic>
      <p:pic>
        <p:nvPicPr>
          <p:cNvPr id="6" name="图片 5" descr="Count=260-E=108.50-L=7.03-ID=260-TimeStamp=991875-TOF0=8258039.39-En=0.45-Nhit=5-DeltaZ=19.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9" y="4293096"/>
            <a:ext cx="5597778" cy="1793038"/>
          </a:xfrm>
          <a:prstGeom prst="rect">
            <a:avLst/>
          </a:prstGeom>
        </p:spPr>
      </p:pic>
      <p:pic>
        <p:nvPicPr>
          <p:cNvPr id="7" name="图片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014101"/>
            <a:ext cx="3960440" cy="28349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50715" y="1612619"/>
            <a:ext cx="2953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ea typeface="微软雅黑" panose="020B0503020204020204" charset="-122"/>
              </a:rPr>
              <a:t>Tracks of Fission Fragments</a:t>
            </a:r>
            <a:endParaRPr lang="en-US" altLang="zh-CN" sz="1600" b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7998" y="3933056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ea typeface="微软雅黑" panose="020B0503020204020204" charset="-122"/>
              </a:rPr>
              <a:t>Tracks of </a:t>
            </a:r>
            <a:r>
              <a:rPr lang="el-GR" altLang="zh-CN" sz="1600" b="1" dirty="0" smtClean="0">
                <a:latin typeface="Times New Roman" panose="02020603050405020304" pitchFamily="18" charset="0"/>
                <a:ea typeface="微软雅黑" panose="020B0503020204020204" charset="-122"/>
              </a:rPr>
              <a:t>α</a:t>
            </a:r>
            <a:r>
              <a:rPr lang="en-US" altLang="zh-CN" sz="1600" b="1" dirty="0" smtClean="0">
                <a:latin typeface="Times New Roman" panose="02020603050405020304" pitchFamily="18" charset="0"/>
                <a:ea typeface="微软雅黑" panose="020B0503020204020204" charset="-122"/>
              </a:rPr>
              <a:t> particles </a:t>
            </a:r>
            <a:endParaRPr lang="en-US" altLang="zh-CN" sz="1600" b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31335" y="1844824"/>
            <a:ext cx="2953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ea typeface="微软雅黑" panose="020B0503020204020204" charset="-122"/>
              </a:rPr>
              <a:t>Amplitude distribution</a:t>
            </a:r>
            <a:endParaRPr lang="en-US" altLang="zh-CN" sz="1600" b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00056" y="5031098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Distinguish fission fragments from </a:t>
            </a:r>
            <a:r>
              <a:rPr lang="el-GR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α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particles based on both track length and amplitude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6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7520" y="908720"/>
            <a:ext cx="10436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f) XS measurement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relative to 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Li(n, α) based on a Multi-purpose Time Projection Chamber (MTPC)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67808" y="126876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Courtesy of: Dr. </a:t>
            </a:r>
            <a:r>
              <a:rPr lang="en-US" altLang="zh-CN" sz="2000" i="1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Haofan</a:t>
            </a:r>
            <a:r>
              <a:rPr lang="en-US" altLang="zh-CN" sz="2000" i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Bai</a:t>
            </a:r>
            <a:endParaRPr lang="zh-CN" altLang="en-US" sz="2000" i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7123" r="8663" b="3573"/>
          <a:stretch/>
        </p:blipFill>
        <p:spPr>
          <a:xfrm>
            <a:off x="335360" y="1628800"/>
            <a:ext cx="4464496" cy="360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86" y="2130271"/>
            <a:ext cx="3392170" cy="2668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1" y="2131541"/>
            <a:ext cx="3390473" cy="26676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882471" y="1949931"/>
            <a:ext cx="35128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0.5 ~ 100 eV, 50 bins per magnitude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352111" y="1949931"/>
            <a:ext cx="35128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0.10 ~ 10 keV, 50 bins per magnitude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4820" y="5087620"/>
            <a:ext cx="9303588" cy="84423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Consistent with the data from five evaluations (especially for the resonance peak area)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Uncertainty (10 bins per magnitude): 3.1 ~ 9.0 %</a:t>
            </a:r>
          </a:p>
        </p:txBody>
      </p:sp>
    </p:spTree>
    <p:extLst>
      <p:ext uri="{BB962C8B-B14F-4D97-AF65-F5344CB8AC3E}">
        <p14:creationId xmlns:p14="http://schemas.microsoft.com/office/powerpoint/2010/main" val="371774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dirty="0">
                <a:latin typeface="Helvetica"/>
                <a:cs typeface="Helvetica"/>
              </a:rPr>
              <a:t>&amp; Back-n </a:t>
            </a:r>
            <a:r>
              <a:rPr kumimoji="1" lang="en-US" altLang="zh-CN" sz="2400" dirty="0" smtClean="0">
                <a:latin typeface="Helvetica"/>
                <a:cs typeface="Helvetica"/>
              </a:rPr>
              <a:t>facility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004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dirty="0" smtClean="0">
                <a:latin typeface="Helvetica"/>
                <a:cs typeface="Helvetica"/>
              </a:rPr>
              <a:t>measurement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2015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>
                <a:latin typeface="Helvetica"/>
                <a:cs typeface="Helvetica"/>
              </a:rPr>
              <a:t>3</a:t>
            </a:r>
            <a:r>
              <a:rPr kumimoji="1" lang="en-US" altLang="zh-CN" sz="2400" b="1" dirty="0" smtClean="0">
                <a:latin typeface="Helvetica"/>
                <a:cs typeface="Helvetica"/>
              </a:rPr>
              <a:t>. Prospects</a:t>
            </a:r>
            <a:endParaRPr kumimoji="1" lang="en-US" altLang="zh-CN" sz="2400" b="1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4. Summary</a:t>
            </a:r>
            <a:endParaRPr kumimoji="1" lang="zh-CN" altLang="en-US" sz="2400" dirty="0"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39" y="1467063"/>
            <a:ext cx="6214701" cy="4436631"/>
          </a:xfrm>
          <a:prstGeom prst="rect">
            <a:avLst/>
          </a:prstGeom>
          <a:noFill/>
        </p:spPr>
      </p:pic>
      <p:sp>
        <p:nvSpPr>
          <p:cNvPr id="16" name="TextBox 19"/>
          <p:cNvSpPr txBox="1"/>
          <p:nvPr/>
        </p:nvSpPr>
        <p:spPr bwMode="auto">
          <a:xfrm>
            <a:off x="2304646" y="1519452"/>
            <a:ext cx="97698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eaLnBrk="0" hangingPunct="0">
              <a:spcBef>
                <a:spcPts val="800"/>
              </a:spcBef>
              <a:buClr>
                <a:prstClr val="black"/>
              </a:buClr>
              <a:defRPr/>
            </a:pPr>
            <a:r>
              <a:rPr lang="en-US" altLang="zh-CN" sz="1400" b="1" dirty="0" err="1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Linac</a:t>
            </a:r>
            <a:endParaRPr lang="zh-CN" altLang="en-US" sz="1400" b="1" dirty="0">
              <a:solidFill>
                <a:srgbClr val="0070C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7" name="文本框 1"/>
          <p:cNvSpPr txBox="1"/>
          <p:nvPr/>
        </p:nvSpPr>
        <p:spPr>
          <a:xfrm>
            <a:off x="1089786" y="2113814"/>
            <a:ext cx="350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 err="1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Linac</a:t>
            </a: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upgrade from 80 MeV to 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300 MeV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8" name="文本框 2"/>
          <p:cNvSpPr txBox="1"/>
          <p:nvPr/>
        </p:nvSpPr>
        <p:spPr>
          <a:xfrm>
            <a:off x="1775520" y="2702232"/>
            <a:ext cx="2946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Beam power upgrade to 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500 kW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9" name="TextBox 20"/>
          <p:cNvSpPr txBox="1"/>
          <p:nvPr/>
        </p:nvSpPr>
        <p:spPr bwMode="auto">
          <a:xfrm>
            <a:off x="4932016" y="2875899"/>
            <a:ext cx="1452016" cy="625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0" fontAlgn="auto" hangingPunct="0"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Rapid Cycling </a:t>
            </a:r>
          </a:p>
          <a:p>
            <a:pPr marL="457200" indent="-457200" eaLnBrk="0" fontAlgn="auto" hangingPunct="0"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Synchrotron</a:t>
            </a:r>
          </a:p>
        </p:txBody>
      </p:sp>
      <p:sp>
        <p:nvSpPr>
          <p:cNvPr id="20" name="TextBox 23"/>
          <p:cNvSpPr txBox="1"/>
          <p:nvPr/>
        </p:nvSpPr>
        <p:spPr bwMode="auto">
          <a:xfrm>
            <a:off x="4439816" y="5570076"/>
            <a:ext cx="219664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eaLnBrk="0" fontAlgn="auto" hangingPunct="0">
              <a:spcAft>
                <a:spcPts val="0"/>
              </a:spcAft>
              <a:buClr>
                <a:prstClr val="black"/>
              </a:buClr>
              <a:defRPr/>
            </a:pP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Proton</a:t>
            </a:r>
            <a:r>
              <a: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&amp;</a:t>
            </a:r>
            <a:r>
              <a: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muon</a:t>
            </a:r>
          </a:p>
          <a:p>
            <a:pPr marL="457200" indent="-457200" algn="ctr" eaLnBrk="0" fontAlgn="auto" hangingPunct="0">
              <a:spcAft>
                <a:spcPts val="0"/>
              </a:spcAft>
              <a:buClr>
                <a:prstClr val="black"/>
              </a:buClr>
              <a:defRPr/>
            </a:pPr>
            <a:r>
              <a:rPr kumimoji="1" lang="en-GB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Experimental station</a:t>
            </a:r>
            <a:r>
              <a: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23" name="文本框 2"/>
          <p:cNvSpPr txBox="1"/>
          <p:nvPr/>
        </p:nvSpPr>
        <p:spPr>
          <a:xfrm>
            <a:off x="119336" y="4365807"/>
            <a:ext cx="211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Replacement of Target for 500 kW </a:t>
            </a:r>
            <a:endParaRPr kumimoji="1" lang="zh-CN" altLang="en-US" sz="1400" b="1" dirty="0">
              <a:solidFill>
                <a:srgbClr val="0070C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1179381" y="5426144"/>
            <a:ext cx="259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9</a:t>
            </a:r>
            <a:r>
              <a:rPr kumimoji="1" 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new neutron instruments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36461" y="1827229"/>
            <a:ext cx="536419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Project Budget: 2.9 BCNY (~380 MEUR) </a:t>
            </a:r>
          </a:p>
          <a:p>
            <a:pPr marL="284480" indent="-28448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Funded by central and local government</a:t>
            </a:r>
          </a:p>
          <a:p>
            <a:pPr marL="284480" indent="-28448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Design and R&amp;D completed</a:t>
            </a:r>
          </a:p>
          <a:p>
            <a:pPr marL="284480" indent="-28448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Construction duration (~6 years): </a:t>
            </a:r>
            <a:r>
              <a:rPr kumimoji="1"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2024.3~2029.12</a:t>
            </a:r>
          </a:p>
          <a:p>
            <a:pPr marL="284480" indent="-28448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User operation will be almost unaffected</a:t>
            </a:r>
            <a:r>
              <a:rPr lang="zh-CN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zh-CN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CSNS-II 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(beam availability ~5000 h/year)</a:t>
            </a:r>
            <a:endParaRPr kumimoji="1" lang="en-US" altLang="zh-CN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3452" y="899428"/>
            <a:ext cx="9865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CSNS-II upgrading project: </a:t>
            </a:r>
            <a:r>
              <a:rPr lang="en-US" altLang="zh-CN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 the beam power and built new instruments</a:t>
            </a:r>
            <a:endParaRPr lang="zh-CN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rot="20612813">
            <a:off x="2962812" y="3331099"/>
            <a:ext cx="1900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Back-n beam line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36461" y="4100879"/>
            <a:ext cx="536419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For Back-n beam line: flux will be increased by a factor of 5, which is advantageous for measurements involving small cross-sections and/or small sample quantities. </a:t>
            </a:r>
            <a:endParaRPr lang="zh-CN" alt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9466" y="899428"/>
            <a:ext cx="961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Accelerator bunch merging study @ CSNS/RCS: </a:t>
            </a:r>
            <a:r>
              <a:rPr lang="en-US" altLang="zh-CN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merge two bunches into one</a:t>
            </a:r>
            <a:endParaRPr lang="zh-CN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5380" y="1384320"/>
            <a:ext cx="9253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Double-bunch mode: two identical proton bunches with a well-defined interval (410 ns)  in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proton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pulse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Unfolding method works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but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inevitably introduces systematic error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Bunch merging (without reducing flux) is extremely important for the measurement of the high energy neutrons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1396" y="3658959"/>
            <a:ext cx="52145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A fast bunch merging has been proposed</a:t>
            </a:r>
          </a:p>
          <a:p>
            <a:pPr marL="575945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Desynchronization between the dipole and </a:t>
            </a:r>
            <a:r>
              <a:rPr lang="en-US" altLang="zh-CN" sz="1400" kern="0" dirty="0" err="1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rf</a:t>
            </a: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 system →</a:t>
            </a:r>
          </a:p>
          <a:p>
            <a:pPr marL="575945"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increasing the limited merging time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75945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Optimization/adjustment  of the </a:t>
            </a:r>
            <a:r>
              <a:rPr lang="en-US" altLang="zh-CN" sz="1400" kern="0" dirty="0" err="1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rf</a:t>
            </a: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 phase →</a:t>
            </a:r>
          </a:p>
          <a:p>
            <a:pPr marL="575945"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compensation of the high-intensity effects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26" y="2660619"/>
            <a:ext cx="2659390" cy="1680214"/>
          </a:xfrm>
          <a:prstGeom prst="rect">
            <a:avLst/>
          </a:prstGeom>
        </p:spPr>
      </p:pic>
      <p:pic>
        <p:nvPicPr>
          <p:cNvPr id="8" name="图片 7" descr="cavit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2660619"/>
            <a:ext cx="1753230" cy="168021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96709" y="2204864"/>
            <a:ext cx="255993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en-US" sz="1200" kern="0" dirty="0">
                <a:solidFill>
                  <a:srgbClr val="00B0F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The newly-installed magnet alloy </a:t>
            </a:r>
            <a:r>
              <a:rPr lang="en-US" altLang="en-US" sz="1200" kern="0" dirty="0" err="1">
                <a:solidFill>
                  <a:srgbClr val="00B0F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rf</a:t>
            </a:r>
            <a:r>
              <a:rPr lang="en-US" altLang="en-US" sz="1200" kern="0" dirty="0">
                <a:solidFill>
                  <a:srgbClr val="00B0F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rPr>
              <a:t> cavity for the CSNS-II (Sep. 2022)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1" y="4687108"/>
            <a:ext cx="1980220" cy="14860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676515" y="4374515"/>
            <a:ext cx="33477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Phys. Rev. </a:t>
            </a:r>
            <a:r>
              <a:rPr lang="en-US" altLang="zh-CN" sz="1200" b="1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Accel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. Beams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(2023) 26: 024201</a:t>
            </a:r>
            <a:endParaRPr lang="zh-CN" alt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5380" y="2564904"/>
            <a:ext cx="6033493" cy="846386"/>
            <a:chOff x="515380" y="2431956"/>
            <a:chExt cx="6033493" cy="846386"/>
          </a:xfrm>
        </p:grpSpPr>
        <p:sp>
          <p:nvSpPr>
            <p:cNvPr id="10" name="矩形 9"/>
            <p:cNvSpPr/>
            <p:nvPr/>
          </p:nvSpPr>
          <p:spPr>
            <a:xfrm>
              <a:off x="515380" y="2431956"/>
              <a:ext cx="5760640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en-US" altLang="zh-CN" sz="1600" b="1" kern="0" dirty="0">
                  <a:latin typeface="Helvetica" panose="020B0604020202020204" pitchFamily="34" charset="0"/>
                  <a:ea typeface="微软雅黑" panose="020B0503020204020204" charset="-122"/>
                  <a:cs typeface="Helvetica" panose="020B0604020202020204" pitchFamily="34" charset="0"/>
                  <a:sym typeface="+mn-ea"/>
                </a:rPr>
                <a:t>Challenges for bunch-merging in the high intensity RCS</a:t>
              </a:r>
              <a:endParaRPr lang="en-US" altLang="zh-CN" sz="1600" b="1" kern="0" dirty="0">
                <a:solidFill>
                  <a:srgbClr val="4D5E68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  <a:sym typeface="+mn-ea"/>
              </a:endParaRPr>
            </a:p>
            <a:p>
              <a:pPr marL="575945" indent="-285750" algn="just">
                <a:spcBef>
                  <a:spcPts val="600"/>
                </a:spcBef>
                <a:buClr>
                  <a:srgbClr val="FF0000"/>
                </a:buClr>
                <a:buSzPct val="90000"/>
                <a:buFont typeface="Wingdings" panose="05000000000000000000" pitchFamily="2" charset="2"/>
                <a:buChar char="l"/>
              </a:pPr>
              <a:r>
                <a:rPr lang="en-US" altLang="zh-CN" sz="1400" kern="0" dirty="0">
                  <a:latin typeface="Helvetica" panose="020B0604020202020204" pitchFamily="34" charset="0"/>
                  <a:ea typeface="微软雅黑" panose="020B0503020204020204" charset="-122"/>
                  <a:cs typeface="Helvetica" panose="020B0604020202020204" pitchFamily="34" charset="0"/>
                  <a:sym typeface="+mn-ea"/>
                </a:rPr>
                <a:t>Strong high-intensity effect → beam dipole oscillation</a:t>
              </a:r>
            </a:p>
            <a:p>
              <a:pPr marL="575945" indent="-285750" algn="just">
                <a:spcBef>
                  <a:spcPts val="0"/>
                </a:spcBef>
                <a:buClr>
                  <a:srgbClr val="FF0000"/>
                </a:buClr>
                <a:buSzPct val="90000"/>
                <a:buFont typeface="Wingdings" panose="05000000000000000000" pitchFamily="2" charset="2"/>
                <a:buChar char="l"/>
              </a:pPr>
              <a:r>
                <a:rPr lang="en-US" altLang="zh-CN" sz="1400" kern="0" dirty="0">
                  <a:latin typeface="Helvetica" panose="020B0604020202020204" pitchFamily="34" charset="0"/>
                  <a:ea typeface="微软雅黑" panose="020B0503020204020204" charset="-122"/>
                  <a:cs typeface="Helvetica" panose="020B0604020202020204" pitchFamily="34" charset="0"/>
                  <a:sym typeface="+mn-ea"/>
                </a:rPr>
                <a:t>Very short merging time → emittance growth</a:t>
              </a:r>
            </a:p>
          </p:txBody>
        </p:sp>
        <p:sp>
          <p:nvSpPr>
            <p:cNvPr id="14" name="右大括号 13"/>
            <p:cNvSpPr/>
            <p:nvPr/>
          </p:nvSpPr>
          <p:spPr>
            <a:xfrm>
              <a:off x="5400828" y="2932071"/>
              <a:ext cx="119108" cy="208897"/>
            </a:xfrm>
            <a:prstGeom prst="rightBrace">
              <a:avLst>
                <a:gd name="adj1" fmla="val 4942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492676" y="2882630"/>
              <a:ext cx="10561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Beam loss</a:t>
              </a:r>
              <a:endParaRPr lang="zh-CN" altLang="en-US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9396" y="899428"/>
            <a:ext cx="1087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More kinds of samples will 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be </a:t>
            </a:r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measured, and more types of detectors will be developed</a:t>
            </a:r>
            <a:endParaRPr lang="zh-CN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1404" y="1570872"/>
            <a:ext cx="507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Thanks to the increase of the neutron flux, we will be able to measure more kinds of samples like: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5591944" y="1556791"/>
            <a:ext cx="216024" cy="617295"/>
          </a:xfrm>
          <a:prstGeom prst="leftBrace">
            <a:avLst>
              <a:gd name="adj1" fmla="val 403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07968" y="1370818"/>
            <a:ext cx="26642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Small cross-sections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Small sample quantities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… 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72264" y="1655511"/>
            <a:ext cx="324036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For example, minor actinides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with small quantities.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378" y="2564904"/>
            <a:ext cx="11197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PPAC (Parallel Plate Avalanche Counter) is a good candidate that aligns with the future direction of fission measurement at Back-n, due to its good performance (fast signal, position sensitivity, and high counting rate, etc.)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 b="5818"/>
          <a:stretch>
            <a:fillRect/>
          </a:stretch>
        </p:blipFill>
        <p:spPr>
          <a:xfrm>
            <a:off x="3866382" y="3545632"/>
            <a:ext cx="4459237" cy="261967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83832" y="3194303"/>
            <a:ext cx="302433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PPAC @ IPN </a:t>
            </a:r>
            <a:r>
              <a:rPr lang="en-US" altLang="zh-CN" sz="1400" b="1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Orsay</a:t>
            </a:r>
            <a:r>
              <a:rPr lang="en-US" altLang="zh-CN" sz="14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 CERN </a:t>
            </a:r>
            <a:r>
              <a:rPr lang="en-US" altLang="zh-CN" sz="1400" b="1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n_TOF</a:t>
            </a:r>
            <a:endParaRPr lang="zh-CN" altLang="en-US" sz="14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dirty="0">
                <a:latin typeface="Helvetica"/>
                <a:cs typeface="Helvetica"/>
              </a:rPr>
              <a:t>&amp; Back-n </a:t>
            </a:r>
            <a:r>
              <a:rPr kumimoji="1" lang="en-US" altLang="zh-CN" sz="2400" dirty="0" smtClean="0">
                <a:latin typeface="Helvetica"/>
                <a:cs typeface="Helvetica"/>
              </a:rPr>
              <a:t>facility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004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dirty="0" smtClean="0">
                <a:latin typeface="Helvetica"/>
                <a:cs typeface="Helvetica"/>
              </a:rPr>
              <a:t>measurement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>
                <a:latin typeface="Helvetica"/>
                <a:cs typeface="Helvetica"/>
              </a:rPr>
              <a:t>3</a:t>
            </a:r>
            <a:r>
              <a:rPr kumimoji="1" lang="en-US" altLang="zh-CN" sz="2400" dirty="0" smtClean="0">
                <a:latin typeface="Helvetica"/>
                <a:cs typeface="Helvetica"/>
              </a:rPr>
              <a:t>. Prospects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 smtClean="0">
                <a:latin typeface="Helvetica"/>
                <a:cs typeface="Helvetica"/>
              </a:rPr>
              <a:t>4. Summary</a:t>
            </a:r>
            <a:endParaRPr kumimoji="1" lang="zh-CN" altLang="en-US" sz="2400" b="1" dirty="0"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51884" y="24148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4" y="2941659"/>
            <a:ext cx="4362193" cy="20997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1414" y="908720"/>
            <a:ext cx="105491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series of fission cross-sections have been measured at CSNS Back-n, and we continue to make contributions to nuclear data community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Back-n facility performance (flux, energy resolution) will be largely improved with the CSNS-II upgrading project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More kinds of samples and more types of detectors will be developed, adapting to the improvement of the facility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43472" y="5229200"/>
            <a:ext cx="9505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appreciate the support by:	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Natural Science Foundation of China (Grant No. 11905031)</a:t>
            </a:r>
          </a:p>
          <a:p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National Key Research and Development Program of China (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No. 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2023YFA1606602)</a:t>
            </a:r>
          </a:p>
          <a:p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Youth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Pro-motion Association CAS (Grant No. 2023014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Guangdong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and Applied Basic Research Foundation (Grant 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2022B1515120032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61066" y="4365104"/>
            <a:ext cx="4669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Thanks a lot!</a:t>
            </a:r>
            <a:endParaRPr lang="zh-CN" alt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4813" y="1619029"/>
            <a:ext cx="6415243" cy="3682179"/>
            <a:chOff x="5087888" y="1907061"/>
            <a:chExt cx="6415243" cy="368217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hqprint"/>
            <a:stretch>
              <a:fillRect/>
            </a:stretch>
          </p:blipFill>
          <p:spPr>
            <a:xfrm>
              <a:off x="5087888" y="1907061"/>
              <a:ext cx="6415243" cy="368217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200456" y="3068960"/>
              <a:ext cx="936104" cy="954107"/>
            </a:xfrm>
            <a:prstGeom prst="rect">
              <a:avLst/>
            </a:prstGeom>
            <a:solidFill>
              <a:srgbClr val="F0F0F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RCS</a:t>
              </a:r>
            </a:p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1.6 GeV</a:t>
              </a:r>
            </a:p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Proton</a:t>
              </a:r>
            </a:p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25 Hz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952" y="3240000"/>
              <a:ext cx="2613797" cy="233657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879976" y="1907061"/>
              <a:ext cx="153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80 MeV H</a:t>
              </a:r>
              <a:r>
                <a:rPr kumimoji="1" lang="en-US" altLang="zh-CN" sz="1400" b="1" baseline="30000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DTL</a:t>
              </a:r>
              <a:endPara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303912" y="4211796"/>
              <a:ext cx="194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Target station</a:t>
              </a:r>
              <a:endParaRPr lang="zh-CN" altLang="en-US" sz="16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CSNS </a:t>
            </a:r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layout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4072" y="2491375"/>
            <a:ext cx="5112568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1.6 GeV protons bombard tungsten target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Pulsed beam with 25 Hz repetition frequency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Current beam power: ~170 kW  (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2.65×10</a:t>
            </a:r>
            <a:r>
              <a:rPr lang="en-US" altLang="zh-CN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13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p/pulse)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Double-bunch/Single-bunch commissioning</a:t>
            </a:r>
          </a:p>
        </p:txBody>
      </p:sp>
      <p:sp>
        <p:nvSpPr>
          <p:cNvPr id="12" name="椭圆 11"/>
          <p:cNvSpPr/>
          <p:nvPr/>
        </p:nvSpPr>
        <p:spPr>
          <a:xfrm rot="20742083">
            <a:off x="3149231" y="3684371"/>
            <a:ext cx="1733411" cy="3837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4007768" y="4140000"/>
            <a:ext cx="0" cy="1404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685984" y="5507940"/>
            <a:ext cx="492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Back-streaming neutron (Back-n) </a:t>
            </a:r>
            <a:r>
              <a:rPr lang="en-US" altLang="zh-CN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beamline</a:t>
            </a:r>
            <a:endParaRPr lang="en-US" altLang="zh-CN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04112" y="3967896"/>
            <a:ext cx="4392488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Clr>
                <a:srgbClr val="FF0000"/>
              </a:buClr>
              <a:buSzPct val="85000"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CSNS is Mainly used for material study based on neutron scattering technique, but expanded applications of the beam are involved: </a:t>
            </a:r>
            <a:r>
              <a:rPr lang="en-US" altLang="zh-CN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white neutron beam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, proton beam, muon beam, etc.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95108" y="2636912"/>
            <a:ext cx="168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Spectrometers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直接箭头连接符 15"/>
          <p:cNvCxnSpPr>
            <a:stCxn id="10" idx="2"/>
          </p:cNvCxnSpPr>
          <p:nvPr/>
        </p:nvCxnSpPr>
        <p:spPr>
          <a:xfrm flipH="1">
            <a:off x="2512639" y="2975466"/>
            <a:ext cx="424581" cy="7595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0" idx="2"/>
          </p:cNvCxnSpPr>
          <p:nvPr/>
        </p:nvCxnSpPr>
        <p:spPr>
          <a:xfrm flipH="1">
            <a:off x="2876239" y="2975466"/>
            <a:ext cx="60981" cy="7089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0" idx="2"/>
          </p:cNvCxnSpPr>
          <p:nvPr/>
        </p:nvCxnSpPr>
        <p:spPr>
          <a:xfrm flipH="1">
            <a:off x="2203856" y="2975466"/>
            <a:ext cx="733364" cy="16817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0" idx="2"/>
          </p:cNvCxnSpPr>
          <p:nvPr/>
        </p:nvCxnSpPr>
        <p:spPr>
          <a:xfrm flipH="1">
            <a:off x="2440787" y="2975466"/>
            <a:ext cx="496433" cy="18795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10" idx="2"/>
          </p:cNvCxnSpPr>
          <p:nvPr/>
        </p:nvCxnSpPr>
        <p:spPr>
          <a:xfrm>
            <a:off x="2937220" y="2975466"/>
            <a:ext cx="236931" cy="1665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4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09" y="1349479"/>
            <a:ext cx="8572382" cy="2448272"/>
          </a:xfrm>
          <a:prstGeom prst="rect">
            <a:avLst/>
          </a:prstGeom>
        </p:spPr>
      </p:pic>
      <p:cxnSp>
        <p:nvCxnSpPr>
          <p:cNvPr id="25" name="直线箭头连接符 22"/>
          <p:cNvCxnSpPr/>
          <p:nvPr/>
        </p:nvCxnSpPr>
        <p:spPr>
          <a:xfrm flipH="1">
            <a:off x="3940368" y="2132856"/>
            <a:ext cx="3060000" cy="0"/>
          </a:xfrm>
          <a:prstGeom prst="straightConnector1">
            <a:avLst/>
          </a:prstGeom>
          <a:ln w="19050" cmpd="sng">
            <a:solidFill>
              <a:srgbClr val="0070C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文本框 13"/>
          <p:cNvSpPr txBox="1"/>
          <p:nvPr/>
        </p:nvSpPr>
        <p:spPr>
          <a:xfrm>
            <a:off x="3796274" y="1794302"/>
            <a:ext cx="337984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Helvetica"/>
                <a:cs typeface="Helvetica"/>
              </a:rPr>
              <a:t>Back-n beamline</a:t>
            </a:r>
            <a:endParaRPr kumimoji="1" lang="zh-CN" altLang="en-US" sz="1600" dirty="0">
              <a:solidFill>
                <a:srgbClr val="0070C0"/>
              </a:solidFill>
              <a:latin typeface="Helvetica"/>
              <a:cs typeface="Helvetica"/>
            </a:endParaRPr>
          </a:p>
        </p:txBody>
      </p:sp>
      <p:cxnSp>
        <p:nvCxnSpPr>
          <p:cNvPr id="27" name="直线箭头连接符 7"/>
          <p:cNvCxnSpPr/>
          <p:nvPr/>
        </p:nvCxnSpPr>
        <p:spPr>
          <a:xfrm flipH="1" flipV="1">
            <a:off x="4671876" y="3140968"/>
            <a:ext cx="848060" cy="226766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本框 16"/>
          <p:cNvSpPr txBox="1"/>
          <p:nvPr/>
        </p:nvSpPr>
        <p:spPr>
          <a:xfrm>
            <a:off x="1993725" y="367812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Bending magnet </a:t>
            </a:r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for incident proton 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beam </a:t>
            </a:r>
          </a:p>
          <a:p>
            <a:pPr algn="ctr"/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&amp;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Sweeping 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</a:t>
            </a:r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for back-streaming 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0" name="直线箭头连接符 7"/>
          <p:cNvCxnSpPr/>
          <p:nvPr/>
        </p:nvCxnSpPr>
        <p:spPr>
          <a:xfrm flipH="1">
            <a:off x="3433969" y="3077671"/>
            <a:ext cx="756000" cy="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4189969" y="2780928"/>
            <a:ext cx="249848" cy="9022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23"/>
          <p:cNvSpPr txBox="1"/>
          <p:nvPr/>
        </p:nvSpPr>
        <p:spPr>
          <a:xfrm>
            <a:off x="1775520" y="120546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CSNS tungsten target</a:t>
            </a:r>
            <a:endParaRPr lang="zh-CN" alt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H="1">
            <a:off x="2731576" y="1544018"/>
            <a:ext cx="160069" cy="886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26"/>
          <p:cNvSpPr txBox="1"/>
          <p:nvPr/>
        </p:nvSpPr>
        <p:spPr>
          <a:xfrm>
            <a:off x="6706035" y="1188040"/>
            <a:ext cx="209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End station 1 (ES#1)</a:t>
            </a:r>
          </a:p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@ 54-58 m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7752182" y="1772816"/>
            <a:ext cx="2" cy="5881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6"/>
          <p:cNvSpPr txBox="1"/>
          <p:nvPr/>
        </p:nvSpPr>
        <p:spPr>
          <a:xfrm rot="907600">
            <a:off x="4463847" y="3232627"/>
            <a:ext cx="116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Helvetica"/>
                <a:cs typeface="Helvetica"/>
              </a:rPr>
              <a:t>1.6 GeV p</a:t>
            </a:r>
            <a:endParaRPr kumimoji="1" lang="zh-CN" alt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1" name="文本框 37"/>
          <p:cNvSpPr txBox="1"/>
          <p:nvPr/>
        </p:nvSpPr>
        <p:spPr>
          <a:xfrm>
            <a:off x="3133026" y="3068960"/>
            <a:ext cx="116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Helvetica"/>
                <a:cs typeface="Helvetica"/>
              </a:rPr>
              <a:t>1.6 GeV p</a:t>
            </a:r>
            <a:endParaRPr kumimoji="1" lang="zh-CN" alt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2" name="文本框 38"/>
          <p:cNvSpPr txBox="1"/>
          <p:nvPr/>
        </p:nvSpPr>
        <p:spPr>
          <a:xfrm>
            <a:off x="3355574" y="4797152"/>
            <a:ext cx="548085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Time-of-flight (TOF) technique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Two end stations: ES#1 (~56 m) and ES#2 (~76 m)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Wide neutron energy range (from thermal to ~300 MeV)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Weak </a:t>
            </a: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γ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-flash due to back-streaming design</a:t>
            </a:r>
          </a:p>
        </p:txBody>
      </p:sp>
      <p:sp>
        <p:nvSpPr>
          <p:cNvPr id="19" name="文本框 26"/>
          <p:cNvSpPr txBox="1"/>
          <p:nvPr/>
        </p:nvSpPr>
        <p:spPr>
          <a:xfrm>
            <a:off x="8721400" y="1188040"/>
            <a:ext cx="209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End station 2 (ES#2)</a:t>
            </a:r>
          </a:p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@ 74-78 m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9768406" y="1772816"/>
            <a:ext cx="2" cy="5881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70" y="836712"/>
            <a:ext cx="8670594" cy="2784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8" y="4296578"/>
            <a:ext cx="10355424" cy="186872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9386" y="3635732"/>
            <a:ext cx="1105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neutron shutter and two collimators are used together to configure the beam by adjusting their apertures: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408368" y="4266008"/>
            <a:ext cx="180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─ Simulated data</a:t>
            </a:r>
            <a:endParaRPr lang="zh-CN" alt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3552" y="4680008"/>
            <a:ext cx="1080120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8816" y="4680008"/>
            <a:ext cx="1080120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241264" y="4680008"/>
            <a:ext cx="1080120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805181" y="4015430"/>
            <a:ext cx="4581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Jingyu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 Tang et al.,</a:t>
            </a:r>
            <a:r>
              <a:rPr lang="en-US" altLang="zh-CN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Nucl</a:t>
            </a:r>
            <a:r>
              <a:rPr lang="en-US" altLang="zh-CN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. Sci. Tech.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(2021) 32: 11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0"/>
          <p:cNvSpPr txBox="1"/>
          <p:nvPr/>
        </p:nvSpPr>
        <p:spPr>
          <a:xfrm>
            <a:off x="7505065" y="4358005"/>
            <a:ext cx="4531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 smtClean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Yonghao</a:t>
            </a:r>
            <a:r>
              <a:rPr lang="en-US" altLang="zh-CN" sz="1200" b="1" dirty="0" smtClean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 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Chen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EPJ.A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 (2024) 60: 63</a:t>
            </a:r>
            <a:endParaRPr lang="en-US" altLang="zh-CN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Yonghao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 Chen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EPJ Web of Conf.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 (2020) 239: 17018</a:t>
            </a:r>
            <a:endParaRPr lang="en-US" altLang="zh-CN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Yonghao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Chen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EPJA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(2019) 55: 115</a:t>
            </a: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Yijia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Qiu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NIMA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(2025) 1075: 170383</a:t>
            </a: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 smtClean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Binbin</a:t>
            </a:r>
            <a:r>
              <a:rPr lang="en-US" altLang="zh-CN" sz="1200" b="1" dirty="0" smtClean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 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Qi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NIMA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 (2020) 957: </a:t>
            </a:r>
            <a:r>
              <a:rPr lang="en-US" altLang="zh-CN" sz="1200" b="1" dirty="0" smtClean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163407</a:t>
            </a:r>
            <a:endParaRPr lang="en-US" altLang="zh-CN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6736"/>
          <a:stretch>
            <a:fillRect/>
          </a:stretch>
        </p:blipFill>
        <p:spPr>
          <a:xfrm>
            <a:off x="4106779" y="1253001"/>
            <a:ext cx="3213357" cy="22914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872662"/>
            <a:ext cx="3384376" cy="22926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22" y="1253001"/>
            <a:ext cx="3080527" cy="26196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 r="7863"/>
          <a:stretch>
            <a:fillRect/>
          </a:stretch>
        </p:blipFill>
        <p:spPr>
          <a:xfrm>
            <a:off x="4106779" y="3872662"/>
            <a:ext cx="3083165" cy="229264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6063" y="955242"/>
            <a:ext cx="287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Flux of ES#2 ─ Big collimators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1784" y="3625279"/>
            <a:ext cx="320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Flux comparison of ES#1 and ES#2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234194" y="945224"/>
            <a:ext cx="2964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Flux of ES#1 ─ small collimators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35172" y="955242"/>
            <a:ext cx="3573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Beam profile of ES#2 ─ big collimators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54963" y="3625278"/>
            <a:ext cx="2916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Thermal neutron Flux of ES#2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35" y="1263015"/>
            <a:ext cx="2933065" cy="2358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3369" y="999443"/>
            <a:ext cx="581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the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 neutron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moderation distance in the spallation target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7104110" y="1572736"/>
          <a:ext cx="3600400" cy="3931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65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US" altLang="zh-CN" sz="16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(eV)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E/E</a:t>
                      </a:r>
                    </a:p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14.5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3.8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17.4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4.5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zh-CN" altLang="en-US" sz="1600" baseline="30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zh-CN" altLang="en-US" sz="1600" baseline="30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13.6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3.5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13.3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3.6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9.8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9.2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2.9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-2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9.9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-1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19.8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-1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176118" y="99944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Energy resolution at Back-n ES#2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2417" r="1914" b="2415"/>
          <a:stretch>
            <a:fillRect/>
          </a:stretch>
        </p:blipFill>
        <p:spPr>
          <a:xfrm>
            <a:off x="479376" y="1772816"/>
            <a:ext cx="6202590" cy="32046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299607"/>
            <a:ext cx="3183705" cy="685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dirty="0">
                <a:latin typeface="Helvetica"/>
                <a:cs typeface="Helvetica"/>
              </a:rPr>
              <a:t>&amp; Back-n </a:t>
            </a:r>
            <a:r>
              <a:rPr kumimoji="1" lang="en-US" altLang="zh-CN" sz="2400" dirty="0" smtClean="0">
                <a:latin typeface="Helvetica"/>
                <a:cs typeface="Helvetica"/>
              </a:rPr>
              <a:t>facility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458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b="1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b="1" dirty="0" smtClean="0">
                <a:latin typeface="Helvetica"/>
                <a:cs typeface="Helvetica"/>
              </a:rPr>
              <a:t>measurement</a:t>
            </a:r>
            <a:endParaRPr kumimoji="1" lang="en-US" altLang="zh-CN" sz="2400" b="1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>
                <a:latin typeface="Helvetica"/>
                <a:cs typeface="Helvetica"/>
              </a:rPr>
              <a:t>3</a:t>
            </a:r>
            <a:r>
              <a:rPr kumimoji="1" lang="en-US" altLang="zh-CN" sz="2400" dirty="0" smtClean="0">
                <a:latin typeface="Helvetica"/>
                <a:cs typeface="Helvetica"/>
              </a:rPr>
              <a:t>. Prospects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4. Summary</a:t>
            </a:r>
            <a:endParaRPr kumimoji="1" lang="zh-CN" altLang="en-US" sz="2400" dirty="0"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35360" y="1628800"/>
          <a:ext cx="6048672" cy="40792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86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Year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Nucleus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Detector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Reference/Comment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2018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235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ANE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(2020) </a:t>
                      </a:r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140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107301 (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5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U/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8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 ratio)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2018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238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EPJA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59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5 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(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5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U/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8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 ratio)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2018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236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PRC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(2020)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102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034604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2019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232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Th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NST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34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115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2019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239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Pu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PRC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107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024606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2020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232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Th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FIXM+PRT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PLB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839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137832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2021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235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FIXM+PRT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EPJ Web of Conf.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(2023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)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284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01013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2021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238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FIXM+PRT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EPJ Web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of Conf.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(2023)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284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: 01013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2023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236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Analysis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 in progress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2025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235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TPC+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6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Li-Si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charset="-122"/>
                          <a:cs typeface="Helvetica" panose="020B0604020202020204" pitchFamily="34" charset="0"/>
                        </a:rPr>
                        <a:t>Analysis in progress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181454" y="1161585"/>
            <a:ext cx="435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Fission cross-section measured at Back-n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384032" y="1052736"/>
            <a:ext cx="2952328" cy="2138754"/>
            <a:chOff x="6528049" y="908720"/>
            <a:chExt cx="2952328" cy="213875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5" t="29000" r="45206" b="43700"/>
            <a:stretch>
              <a:fillRect/>
            </a:stretch>
          </p:blipFill>
          <p:spPr>
            <a:xfrm>
              <a:off x="6528049" y="908720"/>
              <a:ext cx="2952328" cy="1596180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 flipH="1" flipV="1">
              <a:off x="7200067" y="1986435"/>
              <a:ext cx="145694" cy="4237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6697026" y="2348880"/>
              <a:ext cx="1271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Helvetica" panose="020B0604020202020204" pitchFamily="34" charset="0"/>
                  <a:ea typeface="微软雅黑" panose="020B0503020204020204" charset="-122"/>
                  <a:cs typeface="Helvetica" panose="020B0604020202020204" pitchFamily="34" charset="0"/>
                </a:rPr>
                <a:t>Ref. sample </a:t>
              </a:r>
              <a:endParaRPr lang="zh-CN" altLang="en-US" sz="16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8754008" y="1993009"/>
              <a:ext cx="144016" cy="4105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7532796" y="1988840"/>
              <a:ext cx="1155492" cy="120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H="1" flipV="1">
              <a:off x="7742651" y="2009852"/>
              <a:ext cx="291276" cy="7710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V="1">
              <a:off x="8043142" y="1982900"/>
              <a:ext cx="436" cy="7980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V="1">
              <a:off x="8043142" y="1981472"/>
              <a:ext cx="280280" cy="7994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7271793" y="2708920"/>
              <a:ext cx="1560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Helvetica" panose="020B0604020202020204" pitchFamily="34" charset="0"/>
                  <a:ea typeface="微软雅黑" panose="020B0503020204020204" charset="-122"/>
                  <a:cs typeface="Helvetica" panose="020B0604020202020204" pitchFamily="34" charset="0"/>
                </a:rPr>
                <a:t>Target sample</a:t>
              </a:r>
              <a:endParaRPr lang="zh-CN" altLang="en-US" sz="1600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V="1">
              <a:off x="7358154" y="1987929"/>
              <a:ext cx="136896" cy="422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H="1" flipV="1">
              <a:off x="8616280" y="1986435"/>
              <a:ext cx="144016" cy="4105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8112224" y="2344829"/>
              <a:ext cx="1271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Helvetica" panose="020B0604020202020204" pitchFamily="34" charset="0"/>
                  <a:ea typeface="微软雅黑" panose="020B0503020204020204" charset="-122"/>
                  <a:cs typeface="Helvetica" panose="020B0604020202020204" pitchFamily="34" charset="0"/>
                </a:rPr>
                <a:t>Ref. sample </a:t>
              </a:r>
              <a:endParaRPr lang="zh-CN" altLang="en-US" sz="16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31100"/>
          <a:stretch>
            <a:fillRect/>
          </a:stretch>
        </p:blipFill>
        <p:spPr>
          <a:xfrm rot="5400000">
            <a:off x="9600771" y="3495593"/>
            <a:ext cx="2020046" cy="24048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5010" r="1459" b="2294"/>
          <a:stretch>
            <a:fillRect/>
          </a:stretch>
        </p:blipFill>
        <p:spPr>
          <a:xfrm>
            <a:off x="6528049" y="3687995"/>
            <a:ext cx="2536247" cy="2020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9329868" y="1165357"/>
                <a:ext cx="2814804" cy="540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𝐸𝑛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𝐸𝑛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𝐸𝑛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𝐸𝑛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868" y="1165357"/>
                <a:ext cx="2814804" cy="540917"/>
              </a:xfrm>
              <a:prstGeom prst="rect">
                <a:avLst/>
              </a:prstGeom>
              <a:blipFill rotWithShape="1">
                <a:blip r:embed="rId5"/>
                <a:stretch>
                  <a:fillRect l="-16" t="-24" r="11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9806829" y="1825079"/>
            <a:ext cx="190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(</a:t>
            </a: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x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-Target</a:t>
            </a:r>
            <a:r>
              <a:rPr lang="zh-CN" altLang="en-US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，</a:t>
            </a: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s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- Ref.)</a:t>
            </a:r>
            <a:endParaRPr lang="zh-CN" altLang="en-US" sz="1400" dirty="0"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536002" y="2258869"/>
            <a:ext cx="2447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i="1" dirty="0" err="1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E</a:t>
            </a:r>
            <a:r>
              <a:rPr lang="en-US" altLang="zh-CN" sz="1400" i="1" baseline="-25000" dirty="0" err="1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n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	Neutron energy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R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	Fission rate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l-GR" altLang="zh-CN" sz="1400" i="1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ε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	Efficiency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N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	Sample quantity</a:t>
            </a:r>
            <a:endParaRPr lang="zh-CN" altLang="en-US" sz="1400" dirty="0"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70.07874015748,&quot;width&quot;:5527.43149606299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35,&quot;left&quot;:399.35,&quot;top&quot;:159.3,&quot;width&quot;:557.3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35,&quot;left&quot;:399.35,&quot;top&quot;:159.3,&quot;width&quot;:557.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35,&quot;left&quot;:399.35,&quot;top&quot;:159.3,&quot;width&quot;:557.3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35,&quot;left&quot;:399.35,&quot;top&quot;:159.3,&quot;width&quot;:557.35}"/>
</p:tagLst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508</TotalTime>
  <Words>2337</Words>
  <Application>Microsoft Office PowerPoint</Application>
  <PresentationFormat>宽屏</PresentationFormat>
  <Paragraphs>341</Paragraphs>
  <Slides>29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等线</vt:lpstr>
      <vt:lpstr>宋体</vt:lpstr>
      <vt:lpstr>微软雅黑</vt:lpstr>
      <vt:lpstr>Arial</vt:lpstr>
      <vt:lpstr>Calibri</vt:lpstr>
      <vt:lpstr>Cambria Math</vt:lpstr>
      <vt:lpstr>Helvetica</vt:lpstr>
      <vt:lpstr>Tahoma</vt:lpstr>
      <vt:lpstr>Times New Roman</vt:lpstr>
      <vt:lpstr>Wingdings</vt:lpstr>
      <vt:lpstr>Blends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Yonghao Chen</cp:lastModifiedBy>
  <cp:revision>1259</cp:revision>
  <dcterms:created xsi:type="dcterms:W3CDTF">2013-05-13T13:16:00Z</dcterms:created>
  <dcterms:modified xsi:type="dcterms:W3CDTF">2025-05-26T08:55:16Z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535F2711B3354D2FA3A53F4CC56F27C6_12</vt:lpwstr>
  </property>
  <property fmtid="{D5CDD505-2E9C-101B-9397-08002B2CF9AE}" pid="3" name="KSOProductBuildVer">
    <vt:lpwstr>2052-12.1.0.21171</vt:lpwstr>
  </property>
</Properties>
</file>