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  <p:sldMasterId id="2147483773" r:id="rId2"/>
    <p:sldMasterId id="2147483785" r:id="rId3"/>
  </p:sldMasterIdLst>
  <p:notesMasterIdLst>
    <p:notesMasterId r:id="rId24"/>
  </p:notesMasterIdLst>
  <p:sldIdLst>
    <p:sldId id="256" r:id="rId4"/>
    <p:sldId id="257" r:id="rId5"/>
    <p:sldId id="366" r:id="rId6"/>
    <p:sldId id="373" r:id="rId7"/>
    <p:sldId id="370" r:id="rId8"/>
    <p:sldId id="385" r:id="rId9"/>
    <p:sldId id="391" r:id="rId10"/>
    <p:sldId id="374" r:id="rId11"/>
    <p:sldId id="377" r:id="rId12"/>
    <p:sldId id="378" r:id="rId13"/>
    <p:sldId id="379" r:id="rId14"/>
    <p:sldId id="375" r:id="rId15"/>
    <p:sldId id="376" r:id="rId16"/>
    <p:sldId id="386" r:id="rId17"/>
    <p:sldId id="387" r:id="rId18"/>
    <p:sldId id="389" r:id="rId19"/>
    <p:sldId id="393" r:id="rId20"/>
    <p:sldId id="392" r:id="rId21"/>
    <p:sldId id="388" r:id="rId22"/>
    <p:sldId id="39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75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615"/>
    <a:srgbClr val="BDD7E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81" autoAdjust="0"/>
    <p:restoredTop sz="85031" autoAdjust="0"/>
  </p:normalViewPr>
  <p:slideViewPr>
    <p:cSldViewPr snapToGrid="0">
      <p:cViewPr varScale="1">
        <p:scale>
          <a:sx n="87" d="100"/>
          <a:sy n="87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66DA0-E3A7-4609-9D22-6CE03606B0B3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19306-D05B-4D2F-8225-CD6858E535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567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19306-D05B-4D2F-8225-CD6858E535A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617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2907B-3C30-EF1A-BD15-BDDA9D64F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F2D85B8-4B16-D8AE-FF1E-CE1957A634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AD370CF-C5B3-49AB-4C7F-7261807A3A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66CDAF3-8D04-7BEF-F1B2-0BB686695A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19306-D05B-4D2F-8225-CD6858E535A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43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E5F3-0640-4C99-8561-287B478A6CA5}" type="datetime1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488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E0B86-17BC-4D48-8F33-FE83EB9A2F31}" type="datetime1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351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EE64-4EBE-4988-9A62-0EF19C9BD107}" type="datetime1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564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C57B-A068-4192-9411-7AA2D8C0B2FA}" type="datetime1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479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9C9B-475F-4518-87C4-B765FEBAA96D}" type="datetime1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284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4DD7-56E6-4336-9A3D-1BEC5AFF609B}" type="datetime1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609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7E50-5584-45B6-8BD1-EE9B67C3CB58}" type="datetime1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053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0D78-F2BF-430A-8092-1E78B1D9FF1A}" type="datetime1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708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0AD4-0D51-4441-A505-7F890938BA6D}" type="datetime1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92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11CA-A75C-4BE4-86E7-1F86DA7F58B4}" type="datetime1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431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2929-84A0-4BC5-8DE3-1BB93B0F5D72}" type="datetime1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29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9BB9-C2CB-4D9F-A82B-426275CA647F}" type="datetime1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937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8A8A-628A-41E7-AE4D-1AB3F0F5A489}" type="datetime1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60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0B6A-C325-4A54-A0E7-1F7B20F92694}" type="datetime1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270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495B-7479-492D-AD8E-26D60E8FAFA0}" type="datetime1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832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A770-4B20-49C6-8AF8-6AA3F0462A40}" type="datetime1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387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B98E-123D-4B0A-81A0-2DDB49E74674}" type="datetime1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596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BC52-6896-4801-BCA7-A97FB4DECBAB}" type="datetime1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770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C2E-0772-4338-B2F6-1828E3613795}" type="datetime1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8183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571-53F3-4254-822B-BA255364CD53}" type="datetime1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8366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F126C-9119-40DE-B625-84CC7C3BD46B}" type="datetime1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015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D6CD-ED14-4B57-BDD0-1597EBA8707F}" type="datetime1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43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24D9-3F4B-45C5-8849-EDA1871E26E9}" type="datetime1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9090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502A-3D85-4E7C-AFB3-500575B27ED8}" type="datetime1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0287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58AD3-2D3D-48E5-8B0A-CEAB7A62B1D9}" type="datetime1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2829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EB60-378E-43AC-ADEE-E724D82E83D5}" type="datetime1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2883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855E-7F63-4D55-A282-5EA3AE1F8D49}" type="datetime1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03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2BF0-8EF8-4EE9-9606-602DBACC82EF}" type="datetime1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15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B391-B9FE-444E-ABE7-74D073608C1B}" type="datetime1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17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F61A-4CF9-43F8-8D7B-B77A534AC35C}" type="datetime1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3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B25D-6949-43C8-A192-4FFEB2E2A839}" type="datetime1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28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36A3-6BEA-4A5E-A45E-7B528D35C0C3}" type="datetime1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0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DE94-7898-4BCA-9C57-D7C42DB77442}" type="datetime1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40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4E76BA7-F3F3-4F09-ADBE-C04A5A2450CE}" type="datetime1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457E4-AEA8-4862-907A-8F889A2AA2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03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C321BF6-4CDF-4621-887D-DC0D0EFD305B}" type="datetime1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457E4-AEA8-4862-907A-8F889A2AA2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10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DFF119-07C6-4E78-AB74-A0BAB0406E87}" type="datetime1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457E4-AEA8-4862-907A-8F889A2AA2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88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建筑与房屋的城市空拍图&#10;&#10;描述已自动生成">
            <a:extLst>
              <a:ext uri="{FF2B5EF4-FFF2-40B4-BE49-F238E27FC236}">
                <a16:creationId xmlns:a16="http://schemas.microsoft.com/office/drawing/2014/main" id="{2297223A-E5B3-041E-12FC-2BE3BE61E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2" b="30937"/>
          <a:stretch/>
        </p:blipFill>
        <p:spPr>
          <a:xfrm>
            <a:off x="0" y="1"/>
            <a:ext cx="12196097" cy="396490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2EDE0EFB-7CC7-4B55-AC1A-54A3BDD7EC60}"/>
              </a:ext>
            </a:extLst>
          </p:cNvPr>
          <p:cNvSpPr/>
          <p:nvPr/>
        </p:nvSpPr>
        <p:spPr>
          <a:xfrm>
            <a:off x="1" y="3964900"/>
            <a:ext cx="12191999" cy="2893099"/>
          </a:xfrm>
          <a:prstGeom prst="rect">
            <a:avLst/>
          </a:prstGeom>
          <a:solidFill>
            <a:schemeClr val="accent1">
              <a:lumMod val="60000"/>
              <a:lumOff val="4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zh-CN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BA0AD8E-C6D3-4922-91A7-56C79C4C2D0F}"/>
              </a:ext>
            </a:extLst>
          </p:cNvPr>
          <p:cNvSpPr/>
          <p:nvPr/>
        </p:nvSpPr>
        <p:spPr>
          <a:xfrm>
            <a:off x="146892" y="3964899"/>
            <a:ext cx="1189821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22487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Measurement of relative differential cross sections of the </a:t>
            </a:r>
            <a:r>
              <a:rPr lang="en-US" altLang="zh-CN" sz="3000" b="1" i="1" dirty="0">
                <a:solidFill>
                  <a:srgbClr val="22487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n-p</a:t>
            </a:r>
            <a:r>
              <a:rPr lang="en-US" altLang="zh-CN" sz="3000" b="1" dirty="0">
                <a:solidFill>
                  <a:srgbClr val="22487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scattering reaction in the neutron energy range from 0.45 MeV to 8.5 MeV</a:t>
            </a:r>
            <a:r>
              <a:rPr lang="en-US" altLang="zh-CN" sz="2800" b="1" dirty="0">
                <a:solidFill>
                  <a:srgbClr val="22487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altLang="zh-CN" sz="22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 algn="ctr"/>
            <a:r>
              <a:rPr lang="en-US" altLang="zh-C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Kang SUN(</a:t>
            </a:r>
            <a:r>
              <a:rPr lang="zh-CN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孙康</a:t>
            </a:r>
            <a:r>
              <a:rPr lang="en-US" altLang="zh-C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Wei JIANG, </a:t>
            </a:r>
            <a:r>
              <a:rPr lang="en-US" altLang="zh-CN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Ruirui</a:t>
            </a:r>
            <a:r>
              <a:rPr lang="en-US" altLang="zh-C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FAN, </a:t>
            </a:r>
            <a:r>
              <a:rPr lang="en-US" altLang="zh-CN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Wenkai</a:t>
            </a:r>
            <a:r>
              <a:rPr lang="en-US" altLang="zh-C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REN, Han YI, </a:t>
            </a:r>
            <a:r>
              <a:rPr lang="en-US" altLang="zh-CN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Yonghao</a:t>
            </a:r>
            <a:r>
              <a:rPr lang="en-US" altLang="zh-C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CHEN, et al.</a:t>
            </a:r>
          </a:p>
          <a:p>
            <a:pPr algn="ctr"/>
            <a:r>
              <a:rPr lang="en-US" altLang="zh-CN" sz="2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Back-n Cooperation Group, CSNS</a:t>
            </a:r>
            <a:endParaRPr lang="en-US" altLang="zh-CN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CN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May. 27, 2025</a:t>
            </a:r>
            <a:endParaRPr lang="zh-CN" altLang="en-US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268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22A83-80A0-0275-6182-29DC6E912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内容占位符 2">
            <a:extLst>
              <a:ext uri="{FF2B5EF4-FFF2-40B4-BE49-F238E27FC236}">
                <a16:creationId xmlns:a16="http://schemas.microsoft.com/office/drawing/2014/main" id="{CA069B7C-32BB-05A4-6B1D-16DA14716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58" y="2449481"/>
            <a:ext cx="5506142" cy="384348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F7CB8936-522F-14EB-5F8B-4CC4955D1B34}"/>
              </a:ext>
            </a:extLst>
          </p:cNvPr>
          <p:cNvSpPr/>
          <p:nvPr/>
        </p:nvSpPr>
        <p:spPr>
          <a:xfrm>
            <a:off x="0" y="1"/>
            <a:ext cx="12192000" cy="11156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3610DF4-A7BD-2569-934A-10F8C22AFAA1}"/>
              </a:ext>
            </a:extLst>
          </p:cNvPr>
          <p:cNvSpPr/>
          <p:nvPr/>
        </p:nvSpPr>
        <p:spPr>
          <a:xfrm>
            <a:off x="0" y="1115692"/>
            <a:ext cx="12192002" cy="2054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8">
            <a:extLst>
              <a:ext uri="{FF2B5EF4-FFF2-40B4-BE49-F238E27FC236}">
                <a16:creationId xmlns:a16="http://schemas.microsoft.com/office/drawing/2014/main" id="{03A56816-2FFC-F786-2B2F-0276D3C98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509" y="250825"/>
            <a:ext cx="7882982" cy="614042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dirty="0">
                <a:solidFill>
                  <a:srgbClr val="FF56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Amplitude – TOF spectrum</a:t>
            </a:r>
            <a:endParaRPr lang="zh-CN" altLang="en-US" sz="3200" dirty="0">
              <a:solidFill>
                <a:srgbClr val="FF56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46CFA93-9910-00EE-C92C-0B3AFDFD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10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D1CFBF9-99AA-AAC3-2451-978BDDF24E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400" b="-9400"/>
          <a:stretch/>
        </p:blipFill>
        <p:spPr>
          <a:xfrm>
            <a:off x="9960905" y="199232"/>
            <a:ext cx="1924935" cy="7498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2864750-9EDF-3F52-13F8-441F84474C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0" y="203928"/>
            <a:ext cx="1389475" cy="748682"/>
          </a:xfrm>
          <a:prstGeom prst="rect">
            <a:avLst/>
          </a:prstGeom>
        </p:spPr>
      </p:pic>
      <p:sp>
        <p:nvSpPr>
          <p:cNvPr id="55" name="文本框 54">
            <a:extLst>
              <a:ext uri="{FF2B5EF4-FFF2-40B4-BE49-F238E27FC236}">
                <a16:creationId xmlns:a16="http://schemas.microsoft.com/office/drawing/2014/main" id="{6203C849-8638-FF16-546A-D09092E0474F}"/>
              </a:ext>
            </a:extLst>
          </p:cNvPr>
          <p:cNvSpPr txBox="1"/>
          <p:nvPr/>
        </p:nvSpPr>
        <p:spPr>
          <a:xfrm>
            <a:off x="589858" y="1529245"/>
            <a:ext cx="86056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000" b="0" i="0" u="none" strike="noStrike" baseline="0" dirty="0">
                <a:solidFill>
                  <a:srgbClr val="FF5615"/>
                </a:solidFill>
                <a:latin typeface="Times-Roman"/>
              </a:rPr>
              <a:t>Amplitude – TOF spectra at different angles using big spots</a:t>
            </a:r>
            <a:endParaRPr lang="en-US" altLang="zh-CN" sz="2000" b="0" i="0" u="none" strike="noStrike" baseline="0" dirty="0">
              <a:solidFill>
                <a:srgbClr val="131413"/>
              </a:solidFill>
              <a:latin typeface="Times-Roman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EB8E0A5B-B06C-E6F8-9E04-3F6746B88521}"/>
              </a:ext>
            </a:extLst>
          </p:cNvPr>
          <p:cNvSpPr txBox="1">
            <a:spLocks/>
          </p:cNvSpPr>
          <p:nvPr/>
        </p:nvSpPr>
        <p:spPr>
          <a:xfrm>
            <a:off x="1380432" y="2013037"/>
            <a:ext cx="3924993" cy="352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A2  33.8° 18.95 cm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159A2FA5-81AD-1C23-9BB5-3A8DB48F7A07}"/>
              </a:ext>
            </a:extLst>
          </p:cNvPr>
          <p:cNvCxnSpPr>
            <a:cxnSpLocks/>
          </p:cNvCxnSpPr>
          <p:nvPr/>
        </p:nvCxnSpPr>
        <p:spPr>
          <a:xfrm flipH="1">
            <a:off x="1895302" y="4322618"/>
            <a:ext cx="816725" cy="5735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5B2BB11C-DEBC-124B-778A-39679D1729ED}"/>
              </a:ext>
            </a:extLst>
          </p:cNvPr>
          <p:cNvCxnSpPr>
            <a:cxnSpLocks/>
          </p:cNvCxnSpPr>
          <p:nvPr/>
        </p:nvCxnSpPr>
        <p:spPr>
          <a:xfrm flipH="1" flipV="1">
            <a:off x="1695635" y="5888221"/>
            <a:ext cx="483177" cy="6714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64135FD9-1C73-EEC3-7C83-FCE97496FFC7}"/>
              </a:ext>
            </a:extLst>
          </p:cNvPr>
          <p:cNvSpPr txBox="1"/>
          <p:nvPr/>
        </p:nvSpPr>
        <p:spPr>
          <a:xfrm>
            <a:off x="2712027" y="4123498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protons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7192283-BB0B-9CEC-8916-1905DF890F98}"/>
              </a:ext>
            </a:extLst>
          </p:cNvPr>
          <p:cNvSpPr txBox="1"/>
          <p:nvPr/>
        </p:nvSpPr>
        <p:spPr>
          <a:xfrm>
            <a:off x="2148378" y="6365967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baseline="30000" dirty="0">
                <a:solidFill>
                  <a:srgbClr val="FF0000"/>
                </a:solidFill>
              </a:rPr>
              <a:t>16</a:t>
            </a:r>
            <a:r>
              <a:rPr lang="en-US" altLang="zh-CN" b="1" dirty="0">
                <a:solidFill>
                  <a:srgbClr val="FF0000"/>
                </a:solidFill>
              </a:rPr>
              <a:t>O(n, α)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6" name="内容占位符 2">
            <a:extLst>
              <a:ext uri="{FF2B5EF4-FFF2-40B4-BE49-F238E27FC236}">
                <a16:creationId xmlns:a16="http://schemas.microsoft.com/office/drawing/2014/main" id="{86303A75-C2B5-B49F-67C4-A1BC517D31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449481"/>
            <a:ext cx="5523214" cy="3849686"/>
          </a:xfrm>
          <a:prstGeom prst="rect">
            <a:avLst/>
          </a:prstGeom>
        </p:spPr>
      </p:pic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62B77B7E-16DB-FEF8-86DC-602C7A110064}"/>
              </a:ext>
            </a:extLst>
          </p:cNvPr>
          <p:cNvSpPr txBox="1">
            <a:spLocks/>
          </p:cNvSpPr>
          <p:nvPr/>
        </p:nvSpPr>
        <p:spPr>
          <a:xfrm>
            <a:off x="6655030" y="2013037"/>
            <a:ext cx="3924993" cy="352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A4  56.7° 18.95 cm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94766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BA3F3-B528-2D79-6E84-F8CC3BD2C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4248AC9-F74B-55E6-D89D-94D1AEF46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40" y="2499003"/>
            <a:ext cx="5174175" cy="384308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F0FEC1D8-370C-6C4B-7541-2DB29C3FDEEC}"/>
              </a:ext>
            </a:extLst>
          </p:cNvPr>
          <p:cNvSpPr/>
          <p:nvPr/>
        </p:nvSpPr>
        <p:spPr>
          <a:xfrm>
            <a:off x="0" y="1"/>
            <a:ext cx="12192000" cy="11156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E230F8E-E37D-CE97-2425-F241AC6D025F}"/>
              </a:ext>
            </a:extLst>
          </p:cNvPr>
          <p:cNvSpPr/>
          <p:nvPr/>
        </p:nvSpPr>
        <p:spPr>
          <a:xfrm>
            <a:off x="0" y="1115692"/>
            <a:ext cx="12192002" cy="2054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8">
            <a:extLst>
              <a:ext uri="{FF2B5EF4-FFF2-40B4-BE49-F238E27FC236}">
                <a16:creationId xmlns:a16="http://schemas.microsoft.com/office/drawing/2014/main" id="{D90D7E8B-2E2B-092F-9DBA-1889F4F77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509" y="250825"/>
            <a:ext cx="7882982" cy="614042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dirty="0">
                <a:solidFill>
                  <a:srgbClr val="FF56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Amplitude – TOF spectrum</a:t>
            </a:r>
            <a:endParaRPr lang="zh-CN" altLang="en-US" sz="3200" dirty="0">
              <a:solidFill>
                <a:srgbClr val="FF56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19957C0-5A12-E2F1-FF87-49F465B07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11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50B502B-70D4-8891-91AA-1C07CC3CD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400" b="-9400"/>
          <a:stretch/>
        </p:blipFill>
        <p:spPr>
          <a:xfrm>
            <a:off x="9960905" y="199232"/>
            <a:ext cx="1924935" cy="7498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DD07987-41DA-895C-3498-013CFD67A49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0" y="203928"/>
            <a:ext cx="1389475" cy="748682"/>
          </a:xfrm>
          <a:prstGeom prst="rect">
            <a:avLst/>
          </a:prstGeom>
        </p:spPr>
      </p:pic>
      <p:sp>
        <p:nvSpPr>
          <p:cNvPr id="55" name="文本框 54">
            <a:extLst>
              <a:ext uri="{FF2B5EF4-FFF2-40B4-BE49-F238E27FC236}">
                <a16:creationId xmlns:a16="http://schemas.microsoft.com/office/drawing/2014/main" id="{7283D8F4-7219-AAA0-058D-585DAAA6EE8A}"/>
              </a:ext>
            </a:extLst>
          </p:cNvPr>
          <p:cNvSpPr txBox="1"/>
          <p:nvPr/>
        </p:nvSpPr>
        <p:spPr>
          <a:xfrm>
            <a:off x="589858" y="1529245"/>
            <a:ext cx="85155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000" b="0" i="0" u="none" strike="noStrike" baseline="0" dirty="0">
                <a:solidFill>
                  <a:srgbClr val="FF5615"/>
                </a:solidFill>
                <a:latin typeface="Times-Roman"/>
              </a:rPr>
              <a:t>Amplitude – TOF spectra at different angles using small spots</a:t>
            </a:r>
            <a:endParaRPr lang="en-US" altLang="zh-CN" sz="2000" b="0" i="0" u="none" strike="noStrike" baseline="0" dirty="0">
              <a:solidFill>
                <a:srgbClr val="131413"/>
              </a:solidFill>
              <a:latin typeface="Times-Roman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1F9C6E34-8D97-0012-4462-D0AE04F73BBE}"/>
              </a:ext>
            </a:extLst>
          </p:cNvPr>
          <p:cNvSpPr txBox="1">
            <a:spLocks/>
          </p:cNvSpPr>
          <p:nvPr/>
        </p:nvSpPr>
        <p:spPr>
          <a:xfrm>
            <a:off x="1380432" y="2013037"/>
            <a:ext cx="3924993" cy="352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A2  33.8° 18.95 cm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8C667372-1904-22D2-EEE2-EC9D52BA3BE1}"/>
              </a:ext>
            </a:extLst>
          </p:cNvPr>
          <p:cNvCxnSpPr>
            <a:cxnSpLocks/>
          </p:cNvCxnSpPr>
          <p:nvPr/>
        </p:nvCxnSpPr>
        <p:spPr>
          <a:xfrm flipH="1">
            <a:off x="1895302" y="4322618"/>
            <a:ext cx="816725" cy="5735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65082A01-D71C-A0D2-7915-18CA7E7232B9}"/>
              </a:ext>
            </a:extLst>
          </p:cNvPr>
          <p:cNvCxnSpPr>
            <a:cxnSpLocks/>
          </p:cNvCxnSpPr>
          <p:nvPr/>
        </p:nvCxnSpPr>
        <p:spPr>
          <a:xfrm flipH="1" flipV="1">
            <a:off x="1895302" y="5985164"/>
            <a:ext cx="283510" cy="5590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002A849D-551B-7A38-B008-ED409F48650A}"/>
              </a:ext>
            </a:extLst>
          </p:cNvPr>
          <p:cNvSpPr txBox="1"/>
          <p:nvPr/>
        </p:nvSpPr>
        <p:spPr>
          <a:xfrm>
            <a:off x="2712027" y="4123498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protons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98FEB24-4D96-940C-397A-0B0188937B12}"/>
              </a:ext>
            </a:extLst>
          </p:cNvPr>
          <p:cNvSpPr txBox="1"/>
          <p:nvPr/>
        </p:nvSpPr>
        <p:spPr>
          <a:xfrm>
            <a:off x="2148378" y="6350479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baseline="30000" dirty="0">
                <a:solidFill>
                  <a:srgbClr val="FF0000"/>
                </a:solidFill>
              </a:rPr>
              <a:t>16</a:t>
            </a:r>
            <a:r>
              <a:rPr lang="en-US" altLang="zh-CN" b="1" dirty="0">
                <a:solidFill>
                  <a:srgbClr val="FF0000"/>
                </a:solidFill>
              </a:rPr>
              <a:t>O(n, α)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703DC016-854A-D5D1-C709-0BE694197931}"/>
              </a:ext>
            </a:extLst>
          </p:cNvPr>
          <p:cNvSpPr txBox="1">
            <a:spLocks/>
          </p:cNvSpPr>
          <p:nvPr/>
        </p:nvSpPr>
        <p:spPr>
          <a:xfrm>
            <a:off x="6655030" y="2013037"/>
            <a:ext cx="3924993" cy="352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A4  56.7° 18.95 cm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12F09349-3484-480E-2B09-35FCDA6945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6203" y="2499003"/>
            <a:ext cx="5151520" cy="384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2170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EB6F9-651B-3329-9F4C-8A7EBD780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108AFB-DA18-753F-F897-94EC471C3B9A}"/>
              </a:ext>
            </a:extLst>
          </p:cNvPr>
          <p:cNvSpPr/>
          <p:nvPr/>
        </p:nvSpPr>
        <p:spPr>
          <a:xfrm>
            <a:off x="0" y="1"/>
            <a:ext cx="12192000" cy="11156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85FDA21-B162-F77F-7380-CD3C58CD3A7B}"/>
              </a:ext>
            </a:extLst>
          </p:cNvPr>
          <p:cNvSpPr/>
          <p:nvPr/>
        </p:nvSpPr>
        <p:spPr>
          <a:xfrm>
            <a:off x="0" y="1115692"/>
            <a:ext cx="12192002" cy="2054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8">
            <a:extLst>
              <a:ext uri="{FF2B5EF4-FFF2-40B4-BE49-F238E27FC236}">
                <a16:creationId xmlns:a16="http://schemas.microsoft.com/office/drawing/2014/main" id="{D1E04428-F6A1-411A-CE83-7422B3211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509" y="250825"/>
            <a:ext cx="7882982" cy="614042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dirty="0">
                <a:solidFill>
                  <a:srgbClr val="FF56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Double-bunch unfolding methods</a:t>
            </a:r>
            <a:endParaRPr lang="zh-CN" altLang="en-US" sz="3200" dirty="0">
              <a:solidFill>
                <a:srgbClr val="FF56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C264B2B-F7DE-05C7-7BE7-0FB289ACD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FFED99D-8665-55B2-5CB3-82AE2F8D7F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400" b="-9400"/>
          <a:stretch/>
        </p:blipFill>
        <p:spPr>
          <a:xfrm>
            <a:off x="9960905" y="199232"/>
            <a:ext cx="1924935" cy="7498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31133B8-75D8-62BE-DDE0-D5E81D5D381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0" y="203928"/>
            <a:ext cx="1389475" cy="748682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7451A2AE-0EAA-3560-6BAA-F46B4646DE78}"/>
              </a:ext>
            </a:extLst>
          </p:cNvPr>
          <p:cNvSpPr txBox="1"/>
          <p:nvPr/>
        </p:nvSpPr>
        <p:spPr>
          <a:xfrm>
            <a:off x="777699" y="1902097"/>
            <a:ext cx="4658825" cy="3566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000" b="0" i="0" u="none" strike="noStrike" baseline="0" dirty="0">
                <a:solidFill>
                  <a:srgbClr val="FF5615"/>
                </a:solidFill>
                <a:latin typeface="Times-Roman"/>
              </a:rPr>
              <a:t>Double-bunch unfolding methods</a:t>
            </a:r>
          </a:p>
          <a:p>
            <a:pPr algn="l"/>
            <a:endParaRPr lang="en-US" altLang="zh-CN" sz="2000" b="0" i="0" u="none" strike="noStrike" baseline="0" dirty="0">
              <a:solidFill>
                <a:srgbClr val="131413"/>
              </a:solidFill>
              <a:latin typeface="Times-Roman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b="0" i="0" u="none" strike="noStrike" baseline="0" dirty="0">
                <a:solidFill>
                  <a:srgbClr val="131413"/>
                </a:solidFill>
                <a:latin typeface="Times-Roman"/>
              </a:rPr>
              <a:t> In the normal operation mode of CSNS</a:t>
            </a:r>
            <a:r>
              <a:rPr lang="en-US" altLang="zh-CN" dirty="0">
                <a:solidFill>
                  <a:srgbClr val="131413"/>
                </a:solidFill>
                <a:latin typeface="Times-Roman"/>
              </a:rPr>
              <a:t>,</a:t>
            </a:r>
            <a:r>
              <a:rPr lang="en-US" altLang="zh-CN" sz="1800" b="0" i="0" u="none" strike="noStrike" baseline="0" dirty="0">
                <a:solidFill>
                  <a:srgbClr val="131413"/>
                </a:solidFill>
                <a:latin typeface="Times-Roman"/>
              </a:rPr>
              <a:t> there are two proton bunches with a time interval of 410 ns in each pulse which has a repetition frequency of 25 Hz.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b="0" i="0" u="none" strike="noStrike" baseline="0" dirty="0">
                <a:solidFill>
                  <a:srgbClr val="131413"/>
                </a:solidFill>
                <a:latin typeface="Times-Roman"/>
              </a:rPr>
              <a:t>To nearly recover the event distribution corresponding to a single proton bunch, the unfolding methods have been developed</a:t>
            </a:r>
            <a:r>
              <a:rPr lang="en-US" altLang="zh-CN" dirty="0">
                <a:solidFill>
                  <a:srgbClr val="131413"/>
                </a:solidFill>
                <a:latin typeface="Times-Roman"/>
              </a:rPr>
              <a:t>.</a:t>
            </a:r>
            <a:endParaRPr lang="en-US" altLang="zh-CN" sz="1800" b="0" i="0" u="none" strike="noStrike" baseline="0" dirty="0">
              <a:solidFill>
                <a:srgbClr val="131413"/>
              </a:solidFill>
              <a:latin typeface="Times-Roman"/>
            </a:endParaRPr>
          </a:p>
        </p:txBody>
      </p:sp>
      <p:pic>
        <p:nvPicPr>
          <p:cNvPr id="3" name="内容占位符 4">
            <a:extLst>
              <a:ext uri="{FF2B5EF4-FFF2-40B4-BE49-F238E27FC236}">
                <a16:creationId xmlns:a16="http://schemas.microsoft.com/office/drawing/2014/main" id="{436DD601-6D9B-9904-C1F0-A0325532E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96000" y="1799585"/>
            <a:ext cx="5318301" cy="4351338"/>
          </a:xfr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C374B9A-2F07-E90D-38F5-27A5DF79A34C}"/>
              </a:ext>
            </a:extLst>
          </p:cNvPr>
          <p:cNvSpPr txBox="1"/>
          <p:nvPr/>
        </p:nvSpPr>
        <p:spPr>
          <a:xfrm>
            <a:off x="6096000" y="1512205"/>
            <a:ext cx="51178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none" strike="noStrike" baseline="0" dirty="0">
                <a:latin typeface="Times-Roman"/>
              </a:rPr>
              <a:t>Folded Amplitude – TOF spectrum (</a:t>
            </a:r>
            <a:r>
              <a:rPr lang="en-US" altLang="zh-CN" sz="18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A2  33.8°) 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A0A5A76-71D1-6F5B-BBF7-EEE0BAB65955}"/>
              </a:ext>
            </a:extLst>
          </p:cNvPr>
          <p:cNvSpPr txBox="1"/>
          <p:nvPr/>
        </p:nvSpPr>
        <p:spPr>
          <a:xfrm>
            <a:off x="6096000" y="3831564"/>
            <a:ext cx="51178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-Roman"/>
              </a:rPr>
              <a:t>Unf</a:t>
            </a:r>
            <a:r>
              <a:rPr lang="en-US" altLang="zh-CN" sz="1800" b="0" i="0" u="none" strike="noStrike" baseline="0" dirty="0">
                <a:latin typeface="Times-Roman"/>
              </a:rPr>
              <a:t>olded Amplitude – TOF spectrum (</a:t>
            </a:r>
            <a:r>
              <a:rPr lang="en-US" altLang="zh-CN" sz="18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A2  33.8°)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916931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7150E-9F6D-AFD2-07C5-CC66ECA52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2BB71F05-84E3-D9C2-93E8-3A9B1BA39723}"/>
              </a:ext>
            </a:extLst>
          </p:cNvPr>
          <p:cNvSpPr/>
          <p:nvPr/>
        </p:nvSpPr>
        <p:spPr>
          <a:xfrm>
            <a:off x="0" y="1"/>
            <a:ext cx="12192000" cy="11156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8B9BBAE-27D3-2B88-63AF-C9B9D996E7D4}"/>
              </a:ext>
            </a:extLst>
          </p:cNvPr>
          <p:cNvSpPr/>
          <p:nvPr/>
        </p:nvSpPr>
        <p:spPr>
          <a:xfrm>
            <a:off x="0" y="1115692"/>
            <a:ext cx="12192002" cy="2054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8">
            <a:extLst>
              <a:ext uri="{FF2B5EF4-FFF2-40B4-BE49-F238E27FC236}">
                <a16:creationId xmlns:a16="http://schemas.microsoft.com/office/drawing/2014/main" id="{5A9EE208-3A1F-4C65-7674-F8F3433E9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509" y="267155"/>
            <a:ext cx="7882982" cy="614042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dirty="0">
                <a:solidFill>
                  <a:srgbClr val="FF56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Selection of proton events</a:t>
            </a:r>
            <a:endParaRPr lang="zh-CN" altLang="en-US" sz="3200" dirty="0">
              <a:solidFill>
                <a:srgbClr val="FF56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AF206FC-1170-0138-F03C-1848669D9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E68AB05-825E-E19A-B704-C8B703AEE3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400" b="-9400"/>
          <a:stretch/>
        </p:blipFill>
        <p:spPr>
          <a:xfrm>
            <a:off x="9960905" y="199232"/>
            <a:ext cx="1924935" cy="7498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BA430D7-03B8-3323-C3D6-CA7D17756E0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0" y="203928"/>
            <a:ext cx="1389475" cy="748682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50088FBF-4975-5E3C-8DC6-F177BA9AD35B}"/>
              </a:ext>
            </a:extLst>
          </p:cNvPr>
          <p:cNvSpPr txBox="1"/>
          <p:nvPr/>
        </p:nvSpPr>
        <p:spPr>
          <a:xfrm>
            <a:off x="742870" y="1923479"/>
            <a:ext cx="594748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800" b="0" i="0" u="none" strike="noStrike" baseline="0" dirty="0">
                <a:solidFill>
                  <a:srgbClr val="131413"/>
                </a:solidFill>
                <a:latin typeface="Times-Roman"/>
              </a:rPr>
              <a:t>Select proton event bands in the</a:t>
            </a:r>
            <a:r>
              <a:rPr lang="en-US" altLang="zh-CN" dirty="0">
                <a:latin typeface="Times-Roman"/>
              </a:rPr>
              <a:t> unf</a:t>
            </a:r>
            <a:r>
              <a:rPr lang="en-US" altLang="zh-CN" sz="1800" b="0" i="0" u="none" strike="noStrike" baseline="0" dirty="0">
                <a:latin typeface="Times-Roman"/>
              </a:rPr>
              <a:t>olded Amplitude – TOF spectrum by two different methods</a:t>
            </a:r>
            <a:r>
              <a:rPr lang="en-US" altLang="zh-CN" dirty="0">
                <a:latin typeface="Times-Roman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b="0" i="0" u="none" strike="noStrike" baseline="0" dirty="0">
                <a:solidFill>
                  <a:srgbClr val="131413"/>
                </a:solidFill>
                <a:latin typeface="Times-Roman"/>
              </a:rPr>
              <a:t>Using the </a:t>
            </a:r>
            <a:r>
              <a:rPr lang="en-US" altLang="zh-CN" sz="1600" b="0" i="1" strike="noStrike" baseline="0" dirty="0">
                <a:solidFill>
                  <a:srgbClr val="FF0000"/>
                </a:solidFill>
                <a:latin typeface="Times-Roman"/>
              </a:rPr>
              <a:t>Graphical Cut</a:t>
            </a:r>
            <a:r>
              <a:rPr lang="en-US" altLang="zh-CN" sz="1600" b="0" i="0" strike="noStrike" baseline="0" dirty="0">
                <a:solidFill>
                  <a:srgbClr val="FF0000"/>
                </a:solidFill>
                <a:latin typeface="Times-Roman"/>
              </a:rPr>
              <a:t> </a:t>
            </a:r>
            <a:r>
              <a:rPr lang="en-US" altLang="zh-CN" sz="1600" b="0" i="0" u="none" strike="noStrike" baseline="0" dirty="0">
                <a:solidFill>
                  <a:srgbClr val="131413"/>
                </a:solidFill>
                <a:latin typeface="Times-Roman"/>
              </a:rPr>
              <a:t>tool in ROOT to manually select the proton event band.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b="0" i="0" u="none" strike="noStrike" baseline="0" dirty="0">
                <a:solidFill>
                  <a:srgbClr val="131413"/>
                </a:solidFill>
                <a:latin typeface="Times-Roman"/>
              </a:rPr>
              <a:t>Derive the </a:t>
            </a:r>
            <a:r>
              <a:rPr lang="en-US" altLang="zh-CN" sz="1600" b="0" i="0" u="none" strike="noStrike" baseline="0" dirty="0">
                <a:solidFill>
                  <a:srgbClr val="FF0000"/>
                </a:solidFill>
                <a:latin typeface="Times-Roman"/>
              </a:rPr>
              <a:t>approximate function </a:t>
            </a:r>
            <a:r>
              <a:rPr lang="en-US" altLang="zh-CN" sz="1600" b="0" i="0" u="none" strike="noStrike" baseline="0" dirty="0">
                <a:solidFill>
                  <a:srgbClr val="131413"/>
                </a:solidFill>
                <a:latin typeface="Times-Roman"/>
              </a:rPr>
              <a:t>of the proton event band, then use this function to select the proton event band.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BA09DD40-4ED8-48C5-A6B4-F4D748D7D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541" y="1467289"/>
            <a:ext cx="3320698" cy="233218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6D4E6AE-B0AB-4D73-B651-4EE40137C1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5006" y="4134941"/>
            <a:ext cx="3378200" cy="2296372"/>
          </a:xfrm>
          <a:prstGeom prst="rect">
            <a:avLst/>
          </a:prstGeom>
        </p:spPr>
      </p:pic>
      <p:pic>
        <p:nvPicPr>
          <p:cNvPr id="24" name="内容占位符 6">
            <a:extLst>
              <a:ext uri="{FF2B5EF4-FFF2-40B4-BE49-F238E27FC236}">
                <a16:creationId xmlns:a16="http://schemas.microsoft.com/office/drawing/2014/main" id="{B8A2D0A2-DE22-4DCC-BB74-4B0ABBB46E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409" y="4149656"/>
            <a:ext cx="3378200" cy="2310331"/>
          </a:xfrm>
          <a:prstGeom prst="rect">
            <a:avLst/>
          </a:prstGeom>
        </p:spPr>
      </p:pic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0A12E189-4926-4743-90A2-BDDEE2E9493F}"/>
              </a:ext>
            </a:extLst>
          </p:cNvPr>
          <p:cNvSpPr/>
          <p:nvPr/>
        </p:nvSpPr>
        <p:spPr>
          <a:xfrm>
            <a:off x="839020" y="4648300"/>
            <a:ext cx="2486262" cy="1720666"/>
          </a:xfrm>
          <a:custGeom>
            <a:avLst/>
            <a:gdLst>
              <a:gd name="connsiteX0" fmla="*/ 190222 w 3333889"/>
              <a:gd name="connsiteY0" fmla="*/ 0 h 2409478"/>
              <a:gd name="connsiteX1" fmla="*/ 273653 w 3333889"/>
              <a:gd name="connsiteY1" fmla="*/ 0 h 2409478"/>
              <a:gd name="connsiteX2" fmla="*/ 323711 w 3333889"/>
              <a:gd name="connsiteY2" fmla="*/ 223595 h 2409478"/>
              <a:gd name="connsiteX3" fmla="*/ 390456 w 3333889"/>
              <a:gd name="connsiteY3" fmla="*/ 630736 h 2409478"/>
              <a:gd name="connsiteX4" fmla="*/ 520608 w 3333889"/>
              <a:gd name="connsiteY4" fmla="*/ 1148006 h 2409478"/>
              <a:gd name="connsiteX5" fmla="*/ 647422 w 3333889"/>
              <a:gd name="connsiteY5" fmla="*/ 1491741 h 2409478"/>
              <a:gd name="connsiteX6" fmla="*/ 897714 w 3333889"/>
              <a:gd name="connsiteY6" fmla="*/ 1818789 h 2409478"/>
              <a:gd name="connsiteX7" fmla="*/ 1188053 w 3333889"/>
              <a:gd name="connsiteY7" fmla="*/ 2002336 h 2409478"/>
              <a:gd name="connsiteX8" fmla="*/ 1641916 w 3333889"/>
              <a:gd name="connsiteY8" fmla="*/ 2179209 h 2409478"/>
              <a:gd name="connsiteX9" fmla="*/ 2199232 w 3333889"/>
              <a:gd name="connsiteY9" fmla="*/ 2255965 h 2409478"/>
              <a:gd name="connsiteX10" fmla="*/ 2759886 w 3333889"/>
              <a:gd name="connsiteY10" fmla="*/ 2292675 h 2409478"/>
              <a:gd name="connsiteX11" fmla="*/ 3333889 w 3333889"/>
              <a:gd name="connsiteY11" fmla="*/ 2336059 h 2409478"/>
              <a:gd name="connsiteX12" fmla="*/ 3320540 w 3333889"/>
              <a:gd name="connsiteY12" fmla="*/ 2409478 h 2409478"/>
              <a:gd name="connsiteX13" fmla="*/ 2559653 w 3333889"/>
              <a:gd name="connsiteY13" fmla="*/ 2399466 h 2409478"/>
              <a:gd name="connsiteX14" fmla="*/ 1998999 w 3333889"/>
              <a:gd name="connsiteY14" fmla="*/ 2386117 h 2409478"/>
              <a:gd name="connsiteX15" fmla="*/ 1401635 w 3333889"/>
              <a:gd name="connsiteY15" fmla="*/ 2302687 h 2409478"/>
              <a:gd name="connsiteX16" fmla="*/ 991157 w 3333889"/>
              <a:gd name="connsiteY16" fmla="*/ 2195895 h 2409478"/>
              <a:gd name="connsiteX17" fmla="*/ 644085 w 3333889"/>
              <a:gd name="connsiteY17" fmla="*/ 1965627 h 2409478"/>
              <a:gd name="connsiteX18" fmla="*/ 447189 w 3333889"/>
              <a:gd name="connsiteY18" fmla="*/ 1688637 h 2409478"/>
              <a:gd name="connsiteX19" fmla="*/ 303688 w 3333889"/>
              <a:gd name="connsiteY19" fmla="*/ 1181379 h 2409478"/>
              <a:gd name="connsiteX20" fmla="*/ 263641 w 3333889"/>
              <a:gd name="connsiteY20" fmla="*/ 834307 h 2409478"/>
              <a:gd name="connsiteX21" fmla="*/ 220257 w 3333889"/>
              <a:gd name="connsiteY21" fmla="*/ 1234774 h 2409478"/>
              <a:gd name="connsiteX22" fmla="*/ 153513 w 3333889"/>
              <a:gd name="connsiteY22" fmla="*/ 1538462 h 2409478"/>
              <a:gd name="connsiteX23" fmla="*/ 0 w 3333889"/>
              <a:gd name="connsiteY23" fmla="*/ 1551811 h 2409478"/>
              <a:gd name="connsiteX24" fmla="*/ 90105 w 3333889"/>
              <a:gd name="connsiteY24" fmla="*/ 1087936 h 2409478"/>
              <a:gd name="connsiteX25" fmla="*/ 153513 w 3333889"/>
              <a:gd name="connsiteY25" fmla="*/ 624062 h 2409478"/>
              <a:gd name="connsiteX26" fmla="*/ 176873 w 3333889"/>
              <a:gd name="connsiteY26" fmla="*/ 110129 h 2409478"/>
              <a:gd name="connsiteX27" fmla="*/ 190222 w 3333889"/>
              <a:gd name="connsiteY27" fmla="*/ 0 h 240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333889" h="2409478">
                <a:moveTo>
                  <a:pt x="190222" y="0"/>
                </a:moveTo>
                <a:lnTo>
                  <a:pt x="273653" y="0"/>
                </a:lnTo>
                <a:lnTo>
                  <a:pt x="323711" y="223595"/>
                </a:lnTo>
                <a:lnTo>
                  <a:pt x="390456" y="630736"/>
                </a:lnTo>
                <a:lnTo>
                  <a:pt x="520608" y="1148006"/>
                </a:lnTo>
                <a:lnTo>
                  <a:pt x="647422" y="1491741"/>
                </a:lnTo>
                <a:lnTo>
                  <a:pt x="897714" y="1818789"/>
                </a:lnTo>
                <a:lnTo>
                  <a:pt x="1188053" y="2002336"/>
                </a:lnTo>
                <a:lnTo>
                  <a:pt x="1641916" y="2179209"/>
                </a:lnTo>
                <a:lnTo>
                  <a:pt x="2199232" y="2255965"/>
                </a:lnTo>
                <a:lnTo>
                  <a:pt x="2759886" y="2292675"/>
                </a:lnTo>
                <a:lnTo>
                  <a:pt x="3333889" y="2336059"/>
                </a:lnTo>
                <a:lnTo>
                  <a:pt x="3320540" y="2409478"/>
                </a:lnTo>
                <a:lnTo>
                  <a:pt x="2559653" y="2399466"/>
                </a:lnTo>
                <a:lnTo>
                  <a:pt x="1998999" y="2386117"/>
                </a:lnTo>
                <a:lnTo>
                  <a:pt x="1401635" y="2302687"/>
                </a:lnTo>
                <a:lnTo>
                  <a:pt x="991157" y="2195895"/>
                </a:lnTo>
                <a:lnTo>
                  <a:pt x="644085" y="1965627"/>
                </a:lnTo>
                <a:lnTo>
                  <a:pt x="447189" y="1688637"/>
                </a:lnTo>
                <a:lnTo>
                  <a:pt x="303688" y="1181379"/>
                </a:lnTo>
                <a:lnTo>
                  <a:pt x="263641" y="834307"/>
                </a:lnTo>
                <a:lnTo>
                  <a:pt x="220257" y="1234774"/>
                </a:lnTo>
                <a:lnTo>
                  <a:pt x="153513" y="1538462"/>
                </a:lnTo>
                <a:lnTo>
                  <a:pt x="0" y="1551811"/>
                </a:lnTo>
                <a:lnTo>
                  <a:pt x="90105" y="1087936"/>
                </a:lnTo>
                <a:lnTo>
                  <a:pt x="153513" y="624062"/>
                </a:lnTo>
                <a:lnTo>
                  <a:pt x="176873" y="110129"/>
                </a:lnTo>
                <a:lnTo>
                  <a:pt x="190222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594A73E-3336-4036-AAF3-582843F32B32}"/>
              </a:ext>
            </a:extLst>
          </p:cNvPr>
          <p:cNvSpPr txBox="1"/>
          <p:nvPr/>
        </p:nvSpPr>
        <p:spPr>
          <a:xfrm>
            <a:off x="1046902" y="6413700"/>
            <a:ext cx="2278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Graphical Cut tool 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8641693-6B08-401D-976C-8DAFC06CCD4A}"/>
              </a:ext>
            </a:extLst>
          </p:cNvPr>
          <p:cNvSpPr txBox="1"/>
          <p:nvPr/>
        </p:nvSpPr>
        <p:spPr>
          <a:xfrm>
            <a:off x="7500890" y="3799469"/>
            <a:ext cx="31823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i="0" u="none" strike="noStrike" baseline="0" dirty="0">
                <a:solidFill>
                  <a:srgbClr val="131413"/>
                </a:solidFill>
                <a:latin typeface="Times-Roman"/>
              </a:rPr>
              <a:t>Using the approximate function method </a:t>
            </a:r>
            <a:endParaRPr lang="zh-CN" altLang="en-US" sz="1400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2672AD1-AEFE-49ED-8B3C-BB1B940288B8}"/>
              </a:ext>
            </a:extLst>
          </p:cNvPr>
          <p:cNvSpPr txBox="1"/>
          <p:nvPr/>
        </p:nvSpPr>
        <p:spPr>
          <a:xfrm>
            <a:off x="6963680" y="6431312"/>
            <a:ext cx="41224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i="0" dirty="0">
                <a:solidFill>
                  <a:srgbClr val="06060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projection of the proton event band onto the x-axis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348FC3A8-E03C-48F9-A532-7350567FC239}"/>
              </a:ext>
            </a:extLst>
          </p:cNvPr>
          <p:cNvSpPr txBox="1"/>
          <p:nvPr/>
        </p:nvSpPr>
        <p:spPr>
          <a:xfrm>
            <a:off x="4397754" y="4486897"/>
            <a:ext cx="25659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-Roman"/>
              </a:rPr>
              <a:t>Project</a:t>
            </a:r>
            <a:r>
              <a:rPr lang="en-US" altLang="zh-CN" dirty="0">
                <a:latin typeface="Times-Roman"/>
              </a:rPr>
              <a:t> the selected proton event band onto the x-axis and calculate the error for each bin, including statistical errors and unfolding errors.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783862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EB6F9-651B-3329-9F4C-8A7EBD780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108AFB-DA18-753F-F897-94EC471C3B9A}"/>
              </a:ext>
            </a:extLst>
          </p:cNvPr>
          <p:cNvSpPr/>
          <p:nvPr/>
        </p:nvSpPr>
        <p:spPr>
          <a:xfrm>
            <a:off x="0" y="1"/>
            <a:ext cx="12192000" cy="11156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85FDA21-B162-F77F-7380-CD3C58CD3A7B}"/>
              </a:ext>
            </a:extLst>
          </p:cNvPr>
          <p:cNvSpPr/>
          <p:nvPr/>
        </p:nvSpPr>
        <p:spPr>
          <a:xfrm>
            <a:off x="0" y="1115692"/>
            <a:ext cx="12192002" cy="2054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8">
            <a:extLst>
              <a:ext uri="{FF2B5EF4-FFF2-40B4-BE49-F238E27FC236}">
                <a16:creationId xmlns:a16="http://schemas.microsoft.com/office/drawing/2014/main" id="{D1E04428-F6A1-411A-CE83-7422B3211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509" y="250825"/>
            <a:ext cx="7882982" cy="614042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dirty="0">
                <a:solidFill>
                  <a:srgbClr val="FF56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Preliminary results</a:t>
            </a:r>
            <a:endParaRPr lang="zh-CN" altLang="en-US" sz="3200" dirty="0">
              <a:solidFill>
                <a:srgbClr val="FF56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C264B2B-F7DE-05C7-7BE7-0FB289ACD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FFED99D-8665-55B2-5CB3-82AE2F8D7F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400" b="-9400"/>
          <a:stretch/>
        </p:blipFill>
        <p:spPr>
          <a:xfrm>
            <a:off x="9960905" y="199232"/>
            <a:ext cx="1924935" cy="7498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31133B8-75D8-62BE-DDE0-D5E81D5D381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0" y="203928"/>
            <a:ext cx="1389475" cy="748682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7451A2AE-0EAA-3560-6BAA-F46B4646DE78}"/>
              </a:ext>
            </a:extLst>
          </p:cNvPr>
          <p:cNvSpPr txBox="1"/>
          <p:nvPr/>
        </p:nvSpPr>
        <p:spPr>
          <a:xfrm>
            <a:off x="777698" y="1613118"/>
            <a:ext cx="106564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projection of the proton event band, calculate the neutron energy for each bin by the Time-of-Flight (TOF) method.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Normalize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data based on the neutron energy spectrum of Back-n.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0" i="0" u="none" strike="noStrike" baseline="0" dirty="0">
                <a:solidFill>
                  <a:srgbClr val="131413"/>
                </a:solidFill>
                <a:latin typeface="Times-Roman"/>
              </a:rPr>
              <a:t>Convert the relative differential cross sections in </a:t>
            </a:r>
            <a:r>
              <a:rPr lang="en-US" altLang="zh-CN" sz="1600" b="0" i="0" u="none" strike="noStrike" baseline="0" dirty="0">
                <a:solidFill>
                  <a:srgbClr val="FF0000"/>
                </a:solidFill>
                <a:latin typeface="Times-Roman"/>
              </a:rPr>
              <a:t>the laboratory system </a:t>
            </a:r>
            <a:r>
              <a:rPr lang="en-US" altLang="zh-CN" sz="1600" b="0" i="0" u="none" strike="noStrike" baseline="0" dirty="0">
                <a:solidFill>
                  <a:srgbClr val="131413"/>
                </a:solidFill>
                <a:latin typeface="Times-Roman"/>
              </a:rPr>
              <a:t>to the relative differential cross sections in the </a:t>
            </a:r>
            <a:r>
              <a:rPr lang="en-US" altLang="zh-CN" sz="1600" b="0" i="0" u="none" strike="noStrike" baseline="0" dirty="0">
                <a:solidFill>
                  <a:srgbClr val="FF0000"/>
                </a:solidFill>
                <a:latin typeface="Times-Roman"/>
              </a:rPr>
              <a:t>center-of-mass system</a:t>
            </a:r>
            <a:r>
              <a:rPr lang="en-US" altLang="zh-CN" sz="1600" b="0" i="0" u="none" strike="noStrike" baseline="0" dirty="0">
                <a:solidFill>
                  <a:srgbClr val="131413"/>
                </a:solidFill>
                <a:latin typeface="Times-Roman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0" i="0" u="none" strike="noStrike" baseline="0" dirty="0">
                <a:solidFill>
                  <a:srgbClr val="131413"/>
                </a:solidFill>
                <a:latin typeface="Times-Roman"/>
              </a:rPr>
              <a:t>Calculate the </a:t>
            </a:r>
            <a:r>
              <a:rPr lang="en-US" altLang="zh-CN" sz="1600" b="0" i="0" u="none" strike="noStrike" baseline="0" dirty="0">
                <a:solidFill>
                  <a:srgbClr val="FF0000"/>
                </a:solidFill>
                <a:latin typeface="Times-Roman"/>
              </a:rPr>
              <a:t>normalization coefficient </a:t>
            </a:r>
            <a:r>
              <a:rPr lang="en-US" altLang="zh-CN" sz="1600" b="0" i="0" u="none" strike="noStrike" baseline="0" dirty="0">
                <a:solidFill>
                  <a:srgbClr val="131413"/>
                </a:solidFill>
                <a:latin typeface="Times-Roman"/>
              </a:rPr>
              <a:t>so that the experimental results match the existing results of evaluations of ENDF/B-VIII.0 library. 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4A2F52D-39BB-4301-9880-61AA89FE846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77" y="3836672"/>
            <a:ext cx="3869690" cy="251968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DCEA7C6D-E47E-4EE2-BC77-2AFD2BB62976}"/>
              </a:ext>
            </a:extLst>
          </p:cNvPr>
          <p:cNvSpPr txBox="1"/>
          <p:nvPr/>
        </p:nvSpPr>
        <p:spPr>
          <a:xfrm>
            <a:off x="393378" y="6356352"/>
            <a:ext cx="42762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neutron energy spectrum of Back-n ES#2 at 100 kW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内容占位符 4">
            <a:extLst>
              <a:ext uri="{FF2B5EF4-FFF2-40B4-BE49-F238E27FC236}">
                <a16:creationId xmlns:a16="http://schemas.microsoft.com/office/drawing/2014/main" id="{40BF18BC-ED5F-4447-892D-E6007150B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068047" y="3299582"/>
            <a:ext cx="5315176" cy="3056770"/>
          </a:xfr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30F8143-4EF9-4A98-8BE0-F1DF8CF2DA3F}"/>
              </a:ext>
            </a:extLst>
          </p:cNvPr>
          <p:cNvSpPr txBox="1"/>
          <p:nvPr/>
        </p:nvSpPr>
        <p:spPr>
          <a:xfrm>
            <a:off x="10549994" y="3414931"/>
            <a:ext cx="133584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Angles in lab system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14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Red</a:t>
            </a:r>
            <a:r>
              <a:rPr lang="zh-CN" alt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19°</a:t>
            </a:r>
          </a:p>
          <a:p>
            <a:r>
              <a:rPr lang="en-US" altLang="zh-CN" sz="1400" dirty="0">
                <a:solidFill>
                  <a:srgbClr val="FFC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Orange</a:t>
            </a:r>
            <a:r>
              <a:rPr lang="zh-CN" altLang="en-US" sz="1400" dirty="0">
                <a:solidFill>
                  <a:srgbClr val="FFC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1400" dirty="0">
                <a:solidFill>
                  <a:srgbClr val="FFC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22.4°</a:t>
            </a:r>
          </a:p>
          <a:p>
            <a:r>
              <a:rPr lang="en-US" altLang="zh-CN" sz="1400" dirty="0">
                <a:solidFill>
                  <a:srgbClr val="FFFF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Yellow</a:t>
            </a:r>
            <a:r>
              <a:rPr lang="zh-CN" alt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1400" dirty="0">
                <a:solidFill>
                  <a:srgbClr val="FFFF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29°</a:t>
            </a:r>
          </a:p>
          <a:p>
            <a:r>
              <a:rPr lang="en-US" altLang="zh-CN" sz="1400" dirty="0">
                <a:solidFill>
                  <a:srgbClr val="196B24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Green</a:t>
            </a:r>
            <a:r>
              <a:rPr lang="zh-CN" altLang="en-US" sz="1400" dirty="0">
                <a:solidFill>
                  <a:srgbClr val="196B24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1400" dirty="0">
                <a:solidFill>
                  <a:srgbClr val="196B24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33.9°</a:t>
            </a:r>
          </a:p>
          <a:p>
            <a:r>
              <a:rPr lang="en-US" altLang="zh-CN" sz="1400" dirty="0">
                <a:solidFill>
                  <a:srgbClr val="0F9ED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Cyan</a:t>
            </a:r>
            <a:r>
              <a:rPr lang="zh-CN" altLang="en-US" sz="1400" dirty="0">
                <a:solidFill>
                  <a:srgbClr val="0F9ED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1400" dirty="0">
                <a:solidFill>
                  <a:srgbClr val="0F9ED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39°</a:t>
            </a:r>
          </a:p>
          <a:p>
            <a:r>
              <a:rPr lang="en-US" altLang="zh-CN" sz="1400" dirty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Blue</a:t>
            </a:r>
            <a:r>
              <a:rPr lang="zh-CN" altLang="en-US" sz="1400" dirty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1400" dirty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45.3°</a:t>
            </a:r>
          </a:p>
          <a:p>
            <a:r>
              <a:rPr lang="en-US" altLang="zh-CN" sz="1400" dirty="0">
                <a:solidFill>
                  <a:srgbClr val="7030A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Violet</a:t>
            </a:r>
            <a:r>
              <a:rPr lang="zh-CN" altLang="en-US" sz="1400" dirty="0">
                <a:solidFill>
                  <a:srgbClr val="7030A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1400" dirty="0">
                <a:solidFill>
                  <a:srgbClr val="7030A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49°</a:t>
            </a:r>
          </a:p>
          <a:p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Black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56.7°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479DEE8-7DAA-4640-8AC5-05F5F8422C49}"/>
              </a:ext>
            </a:extLst>
          </p:cNvPr>
          <p:cNvSpPr txBox="1"/>
          <p:nvPr/>
        </p:nvSpPr>
        <p:spPr>
          <a:xfrm>
            <a:off x="5643757" y="6277305"/>
            <a:ext cx="4739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b="0" i="0" u="none" strike="noStrike" baseline="0" dirty="0">
                <a:solidFill>
                  <a:srgbClr val="131413"/>
                </a:solidFill>
                <a:latin typeface="Times-Roman"/>
              </a:rPr>
              <a:t>The preliminary results of the relative differential cross sections of </a:t>
            </a:r>
            <a:r>
              <a:rPr lang="en-US" altLang="zh-CN" sz="1400" b="0" i="1" u="none" strike="noStrike" baseline="0" dirty="0">
                <a:solidFill>
                  <a:srgbClr val="131413"/>
                </a:solidFill>
                <a:latin typeface="Times-Roman"/>
              </a:rPr>
              <a:t>n-p</a:t>
            </a:r>
            <a:r>
              <a:rPr lang="en-US" altLang="zh-CN" sz="1400" b="0" i="0" u="none" strike="noStrike" baseline="0" dirty="0">
                <a:solidFill>
                  <a:srgbClr val="131413"/>
                </a:solidFill>
                <a:latin typeface="Times-Roman"/>
              </a:rPr>
              <a:t> scattering (8 angles, obtained by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spots data)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7400668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EB6F9-651B-3329-9F4C-8A7EBD780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108AFB-DA18-753F-F897-94EC471C3B9A}"/>
              </a:ext>
            </a:extLst>
          </p:cNvPr>
          <p:cNvSpPr/>
          <p:nvPr/>
        </p:nvSpPr>
        <p:spPr>
          <a:xfrm>
            <a:off x="0" y="1"/>
            <a:ext cx="12192000" cy="11156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85FDA21-B162-F77F-7380-CD3C58CD3A7B}"/>
              </a:ext>
            </a:extLst>
          </p:cNvPr>
          <p:cNvSpPr/>
          <p:nvPr/>
        </p:nvSpPr>
        <p:spPr>
          <a:xfrm>
            <a:off x="0" y="1115692"/>
            <a:ext cx="12192002" cy="2054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8">
            <a:extLst>
              <a:ext uri="{FF2B5EF4-FFF2-40B4-BE49-F238E27FC236}">
                <a16:creationId xmlns:a16="http://schemas.microsoft.com/office/drawing/2014/main" id="{D1E04428-F6A1-411A-CE83-7422B3211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509" y="250825"/>
            <a:ext cx="7882982" cy="614042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dirty="0">
                <a:solidFill>
                  <a:srgbClr val="FF56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Preliminary results</a:t>
            </a:r>
            <a:endParaRPr lang="zh-CN" altLang="en-US" sz="3200" dirty="0">
              <a:solidFill>
                <a:srgbClr val="FF56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C264B2B-F7DE-05C7-7BE7-0FB289ACD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FFED99D-8665-55B2-5CB3-82AE2F8D7F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400" b="-9400"/>
          <a:stretch/>
        </p:blipFill>
        <p:spPr>
          <a:xfrm>
            <a:off x="9960905" y="199232"/>
            <a:ext cx="1924935" cy="7498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31133B8-75D8-62BE-DDE0-D5E81D5D381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0" y="203928"/>
            <a:ext cx="1389475" cy="748682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7451A2AE-0EAA-3560-6BAA-F46B4646DE78}"/>
              </a:ext>
            </a:extLst>
          </p:cNvPr>
          <p:cNvSpPr txBox="1"/>
          <p:nvPr/>
        </p:nvSpPr>
        <p:spPr>
          <a:xfrm>
            <a:off x="777698" y="1613118"/>
            <a:ext cx="106564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preliminary results of the relative differential cross sections of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n-p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scattering at 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22.4°</a:t>
            </a:r>
            <a:r>
              <a:rPr lang="en-US" altLang="zh-CN" sz="18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39°</a:t>
            </a:r>
            <a:r>
              <a:rPr lang="en-US" altLang="zh-CN" sz="18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laboratory system as examples, compared with existing results of evaluations of ENDF/B-VIII.0 library.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0" i="0" u="none" strike="noStrike" baseline="0" dirty="0">
                <a:solidFill>
                  <a:srgbClr val="131413"/>
                </a:solidFill>
                <a:latin typeface="Times-Roman"/>
              </a:rPr>
              <a:t>Affected by noise of the detector system, the effective </a:t>
            </a:r>
            <a:r>
              <a:rPr lang="en-US" altLang="zh-CN" b="0" i="0" u="none" strike="noStrike" baseline="0" dirty="0">
                <a:solidFill>
                  <a:srgbClr val="FF0000"/>
                </a:solidFill>
                <a:latin typeface="Times-Roman"/>
              </a:rPr>
              <a:t>lower limit </a:t>
            </a:r>
            <a:r>
              <a:rPr lang="en-US" altLang="zh-CN" b="0" i="0" u="none" strike="noStrike" baseline="0" dirty="0">
                <a:solidFill>
                  <a:srgbClr val="131413"/>
                </a:solidFill>
                <a:latin typeface="Times-Roman"/>
              </a:rPr>
              <a:t>of the neutron energy of the differential cross sections of the small-angle detector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laboratory system </a:t>
            </a:r>
            <a:r>
              <a:rPr lang="en-US" altLang="zh-CN" b="0" i="0" u="none" strike="noStrike" baseline="0" dirty="0">
                <a:solidFill>
                  <a:srgbClr val="131413"/>
                </a:solidFill>
                <a:latin typeface="Times-Roman"/>
              </a:rPr>
              <a:t>is lower than that of the large-angle detector.</a:t>
            </a:r>
          </a:p>
        </p:txBody>
      </p:sp>
      <p:pic>
        <p:nvPicPr>
          <p:cNvPr id="16" name="内容占位符 11">
            <a:extLst>
              <a:ext uri="{FF2B5EF4-FFF2-40B4-BE49-F238E27FC236}">
                <a16:creationId xmlns:a16="http://schemas.microsoft.com/office/drawing/2014/main" id="{4A7F831E-BA63-4D1B-B891-5D703B878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920" y="3182778"/>
            <a:ext cx="4577751" cy="325549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6BA5412-8AF8-4FBE-9F38-A2AA45C7D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8019" y="3182778"/>
            <a:ext cx="4555827" cy="3255498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81F77410-8977-47B0-B323-E400ADA362BD}"/>
              </a:ext>
            </a:extLst>
          </p:cNvPr>
          <p:cNvSpPr txBox="1"/>
          <p:nvPr/>
        </p:nvSpPr>
        <p:spPr>
          <a:xfrm>
            <a:off x="4314250" y="3182778"/>
            <a:ext cx="133584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Angles in lab system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14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1400" dirty="0">
                <a:solidFill>
                  <a:srgbClr val="FFC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Orange</a:t>
            </a:r>
            <a:r>
              <a:rPr lang="zh-CN" altLang="en-US" sz="1400" dirty="0">
                <a:solidFill>
                  <a:srgbClr val="FFC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1400" dirty="0">
                <a:solidFill>
                  <a:srgbClr val="FFC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22.4°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30F8143-4EF9-4A98-8BE0-F1DF8CF2DA3F}"/>
              </a:ext>
            </a:extLst>
          </p:cNvPr>
          <p:cNvSpPr txBox="1"/>
          <p:nvPr/>
        </p:nvSpPr>
        <p:spPr>
          <a:xfrm>
            <a:off x="9538000" y="3212844"/>
            <a:ext cx="133584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Angles in lab system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14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1400" dirty="0">
                <a:solidFill>
                  <a:srgbClr val="0F9ED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Cyan</a:t>
            </a:r>
            <a:r>
              <a:rPr lang="zh-CN" altLang="en-US" sz="1400" dirty="0">
                <a:solidFill>
                  <a:srgbClr val="0F9ED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1400" dirty="0">
                <a:solidFill>
                  <a:srgbClr val="0F9ED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39°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87CCDC7-8F73-8485-86EA-B7A3770D4467}"/>
              </a:ext>
            </a:extLst>
          </p:cNvPr>
          <p:cNvSpPr txBox="1"/>
          <p:nvPr/>
        </p:nvSpPr>
        <p:spPr>
          <a:xfrm>
            <a:off x="1162627" y="6332276"/>
            <a:ext cx="46123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b="0" i="0" u="none" strike="noStrike" baseline="0" dirty="0">
                <a:solidFill>
                  <a:srgbClr val="131413"/>
                </a:solidFill>
                <a:latin typeface="Times-Roman"/>
              </a:rPr>
              <a:t>The preliminary results of the relative differential cross</a:t>
            </a:r>
            <a:r>
              <a:rPr lang="en-US" altLang="zh-CN" sz="1400" dirty="0">
                <a:solidFill>
                  <a:srgbClr val="131413"/>
                </a:solidFill>
                <a:latin typeface="Times-Roman"/>
              </a:rPr>
              <a:t> </a:t>
            </a:r>
            <a:r>
              <a:rPr lang="en-US" altLang="zh-CN" sz="1400" b="0" i="0" u="none" strike="noStrike" baseline="0" dirty="0">
                <a:solidFill>
                  <a:srgbClr val="131413"/>
                </a:solidFill>
                <a:latin typeface="Times-Roman"/>
              </a:rPr>
              <a:t>section</a:t>
            </a:r>
            <a:r>
              <a:rPr lang="en-US" altLang="zh-CN" sz="1400" dirty="0">
                <a:solidFill>
                  <a:srgbClr val="131413"/>
                </a:solidFill>
                <a:latin typeface="Times-Roman"/>
              </a:rPr>
              <a:t>s</a:t>
            </a:r>
            <a:r>
              <a:rPr lang="en-US" altLang="zh-CN" sz="1400" b="0" i="0" u="none" strike="noStrike" baseline="0" dirty="0">
                <a:solidFill>
                  <a:srgbClr val="131413"/>
                </a:solidFill>
                <a:latin typeface="Times-Roman"/>
              </a:rPr>
              <a:t> of </a:t>
            </a:r>
            <a:r>
              <a:rPr lang="en-US" altLang="zh-CN" sz="1400" b="0" i="1" u="none" strike="noStrike" baseline="0" dirty="0">
                <a:solidFill>
                  <a:srgbClr val="131413"/>
                </a:solidFill>
                <a:latin typeface="Times-Roman"/>
              </a:rPr>
              <a:t>n-p</a:t>
            </a:r>
            <a:r>
              <a:rPr lang="en-US" altLang="zh-CN" sz="1400" b="0" i="0" u="none" strike="noStrike" baseline="0" dirty="0">
                <a:solidFill>
                  <a:srgbClr val="131413"/>
                </a:solidFill>
                <a:latin typeface="Times-Roman"/>
              </a:rPr>
              <a:t> scattering (</a:t>
            </a:r>
            <a:r>
              <a:rPr lang="en-US" altLang="zh-CN" sz="1400" dirty="0">
                <a:solidFill>
                  <a:srgbClr val="FFC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22.4°</a:t>
            </a:r>
            <a:r>
              <a:rPr lang="en-US" altLang="zh-CN" sz="1400" b="0" i="0" u="none" strike="noStrike" baseline="0" dirty="0">
                <a:solidFill>
                  <a:srgbClr val="131413"/>
                </a:solidFill>
                <a:latin typeface="Times-Roman"/>
              </a:rPr>
              <a:t>, obtained by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spots data)</a:t>
            </a:r>
            <a:endParaRPr lang="zh-CN" altLang="en-US" sz="14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428C8F9-5A39-15D4-4CBE-E32E5D923043}"/>
              </a:ext>
            </a:extLst>
          </p:cNvPr>
          <p:cNvSpPr txBox="1"/>
          <p:nvPr/>
        </p:nvSpPr>
        <p:spPr>
          <a:xfrm>
            <a:off x="6289764" y="6337071"/>
            <a:ext cx="46123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b="0" i="0" u="none" strike="noStrike" baseline="0" dirty="0">
                <a:solidFill>
                  <a:srgbClr val="131413"/>
                </a:solidFill>
                <a:latin typeface="Times-Roman"/>
              </a:rPr>
              <a:t>The preliminary results of the relative differential cross</a:t>
            </a:r>
            <a:r>
              <a:rPr lang="en-US" altLang="zh-CN" sz="1400" dirty="0">
                <a:solidFill>
                  <a:srgbClr val="131413"/>
                </a:solidFill>
                <a:latin typeface="Times-Roman"/>
              </a:rPr>
              <a:t> </a:t>
            </a:r>
            <a:r>
              <a:rPr lang="en-US" altLang="zh-CN" sz="1400" b="0" i="0" u="none" strike="noStrike" baseline="0" dirty="0">
                <a:solidFill>
                  <a:srgbClr val="131413"/>
                </a:solidFill>
                <a:latin typeface="Times-Roman"/>
              </a:rPr>
              <a:t>section</a:t>
            </a:r>
            <a:r>
              <a:rPr lang="en-US" altLang="zh-CN" sz="1400" dirty="0">
                <a:solidFill>
                  <a:srgbClr val="131413"/>
                </a:solidFill>
                <a:latin typeface="Times-Roman"/>
              </a:rPr>
              <a:t>s</a:t>
            </a:r>
            <a:r>
              <a:rPr lang="en-US" altLang="zh-CN" sz="1400" b="0" i="0" u="none" strike="noStrike" baseline="0" dirty="0">
                <a:solidFill>
                  <a:srgbClr val="131413"/>
                </a:solidFill>
                <a:latin typeface="Times-Roman"/>
              </a:rPr>
              <a:t> of </a:t>
            </a:r>
            <a:r>
              <a:rPr lang="en-US" altLang="zh-CN" sz="1400" b="0" i="1" u="none" strike="noStrike" baseline="0" dirty="0">
                <a:solidFill>
                  <a:srgbClr val="131413"/>
                </a:solidFill>
                <a:latin typeface="Times-Roman"/>
              </a:rPr>
              <a:t>n-p</a:t>
            </a:r>
            <a:r>
              <a:rPr lang="en-US" altLang="zh-CN" sz="1400" b="0" i="0" u="none" strike="noStrike" baseline="0" dirty="0">
                <a:solidFill>
                  <a:srgbClr val="131413"/>
                </a:solidFill>
                <a:latin typeface="Times-Roman"/>
              </a:rPr>
              <a:t> scattering (</a:t>
            </a:r>
            <a:r>
              <a:rPr lang="en-US" altLang="zh-CN" sz="1400" dirty="0">
                <a:solidFill>
                  <a:srgbClr val="0F9ED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39°</a:t>
            </a:r>
            <a:r>
              <a:rPr lang="en-US" altLang="zh-CN" sz="1400" b="0" i="0" u="none" strike="noStrike" baseline="0" dirty="0">
                <a:solidFill>
                  <a:srgbClr val="131413"/>
                </a:solidFill>
                <a:latin typeface="Times-Roman"/>
              </a:rPr>
              <a:t>, obtained by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spots data)</a:t>
            </a:r>
            <a:endParaRPr lang="zh-CN" altLang="en-US" sz="1400" dirty="0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7A080CBD-F90C-8414-6848-8FCEF25F22E8}"/>
              </a:ext>
            </a:extLst>
          </p:cNvPr>
          <p:cNvSpPr/>
          <p:nvPr/>
        </p:nvSpPr>
        <p:spPr>
          <a:xfrm>
            <a:off x="2546084" y="3674026"/>
            <a:ext cx="602299" cy="591164"/>
          </a:xfrm>
          <a:prstGeom prst="ellipse">
            <a:avLst/>
          </a:prstGeom>
          <a:noFill/>
          <a:ln>
            <a:solidFill>
              <a:srgbClr val="FF56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18C10BCD-A39C-1118-A385-CD737AC86CAA}"/>
              </a:ext>
            </a:extLst>
          </p:cNvPr>
          <p:cNvSpPr/>
          <p:nvPr/>
        </p:nvSpPr>
        <p:spPr>
          <a:xfrm>
            <a:off x="7686618" y="3690529"/>
            <a:ext cx="1097808" cy="996259"/>
          </a:xfrm>
          <a:prstGeom prst="ellipse">
            <a:avLst/>
          </a:prstGeom>
          <a:noFill/>
          <a:ln>
            <a:solidFill>
              <a:srgbClr val="FF56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88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EB6F9-651B-3329-9F4C-8A7EBD780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108AFB-DA18-753F-F897-94EC471C3B9A}"/>
              </a:ext>
            </a:extLst>
          </p:cNvPr>
          <p:cNvSpPr/>
          <p:nvPr/>
        </p:nvSpPr>
        <p:spPr>
          <a:xfrm>
            <a:off x="0" y="1"/>
            <a:ext cx="12192000" cy="11156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85FDA21-B162-F77F-7380-CD3C58CD3A7B}"/>
              </a:ext>
            </a:extLst>
          </p:cNvPr>
          <p:cNvSpPr/>
          <p:nvPr/>
        </p:nvSpPr>
        <p:spPr>
          <a:xfrm>
            <a:off x="0" y="1115692"/>
            <a:ext cx="12192002" cy="2054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8">
            <a:extLst>
              <a:ext uri="{FF2B5EF4-FFF2-40B4-BE49-F238E27FC236}">
                <a16:creationId xmlns:a16="http://schemas.microsoft.com/office/drawing/2014/main" id="{D1E04428-F6A1-411A-CE83-7422B3211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509" y="250825"/>
            <a:ext cx="7882982" cy="614042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dirty="0">
                <a:solidFill>
                  <a:srgbClr val="FF56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Preliminary results</a:t>
            </a:r>
            <a:endParaRPr lang="zh-CN" altLang="en-US" sz="3200" dirty="0">
              <a:solidFill>
                <a:srgbClr val="FF56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C264B2B-F7DE-05C7-7BE7-0FB289ACD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FFED99D-8665-55B2-5CB3-82AE2F8D7F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400" b="-9400"/>
          <a:stretch/>
        </p:blipFill>
        <p:spPr>
          <a:xfrm>
            <a:off x="9960905" y="199232"/>
            <a:ext cx="1924935" cy="7498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31133B8-75D8-62BE-DDE0-D5E81D5D381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0" y="203928"/>
            <a:ext cx="1389475" cy="748682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7451A2AE-0EAA-3560-6BAA-F46B4646DE78}"/>
              </a:ext>
            </a:extLst>
          </p:cNvPr>
          <p:cNvSpPr txBox="1"/>
          <p:nvPr/>
        </p:nvSpPr>
        <p:spPr>
          <a:xfrm>
            <a:off x="777698" y="1613118"/>
            <a:ext cx="10656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preliminary results</a:t>
            </a:r>
            <a:r>
              <a:rPr lang="en-US" altLang="zh-CN" sz="1800" b="0" i="0" u="none" strike="noStrike" baseline="0" dirty="0">
                <a:solidFill>
                  <a:srgbClr val="131413"/>
                </a:solidFill>
                <a:latin typeface="Times-Roman"/>
              </a:rPr>
              <a:t> obtained by the data in different neutron beam spots (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spots and big spots</a:t>
            </a:r>
            <a:r>
              <a:rPr lang="en-US" altLang="zh-CN" sz="1800" b="0" i="0" u="none" strike="noStrike" baseline="0" dirty="0">
                <a:solidFill>
                  <a:srgbClr val="131413"/>
                </a:solidFill>
                <a:latin typeface="Times-Roman"/>
              </a:rPr>
              <a:t>).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 b="0" i="0" u="none" strike="noStrike" baseline="0" dirty="0">
              <a:solidFill>
                <a:srgbClr val="131413"/>
              </a:solidFill>
              <a:latin typeface="Times-Roman"/>
            </a:endParaRPr>
          </a:p>
        </p:txBody>
      </p:sp>
      <p:pic>
        <p:nvPicPr>
          <p:cNvPr id="13" name="内容占位符 3">
            <a:extLst>
              <a:ext uri="{FF2B5EF4-FFF2-40B4-BE49-F238E27FC236}">
                <a16:creationId xmlns:a16="http://schemas.microsoft.com/office/drawing/2014/main" id="{9FA410F0-FD82-4174-B6CE-4DC1E2C6A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96000" y="3182778"/>
            <a:ext cx="4825278" cy="3255498"/>
          </a:xfrm>
          <a:prstGeom prst="rect">
            <a:avLst/>
          </a:prstGeom>
        </p:spPr>
      </p:pic>
      <p:pic>
        <p:nvPicPr>
          <p:cNvPr id="15" name="内容占位符 4">
            <a:extLst>
              <a:ext uri="{FF2B5EF4-FFF2-40B4-BE49-F238E27FC236}">
                <a16:creationId xmlns:a16="http://schemas.microsoft.com/office/drawing/2014/main" id="{62C55B93-40FE-449D-BABD-BF218B2FD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897" y="3182778"/>
            <a:ext cx="4749712" cy="3173574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531F680C-7287-4DC5-B1E1-3C55484EA539}"/>
              </a:ext>
            </a:extLst>
          </p:cNvPr>
          <p:cNvSpPr txBox="1"/>
          <p:nvPr/>
        </p:nvSpPr>
        <p:spPr>
          <a:xfrm>
            <a:off x="1405658" y="6356352"/>
            <a:ext cx="39401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b="0" i="0" u="none" strike="noStrike" baseline="0" dirty="0">
                <a:solidFill>
                  <a:srgbClr val="131413"/>
                </a:solidFill>
                <a:latin typeface="Times-Roman"/>
              </a:rPr>
              <a:t>The preliminary results obtained by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spots data</a:t>
            </a:r>
            <a:endParaRPr lang="zh-CN" altLang="en-US" sz="14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9194373-4612-41C0-872E-625B1F9BEB1E}"/>
              </a:ext>
            </a:extLst>
          </p:cNvPr>
          <p:cNvSpPr txBox="1"/>
          <p:nvPr/>
        </p:nvSpPr>
        <p:spPr>
          <a:xfrm>
            <a:off x="6538544" y="6356352"/>
            <a:ext cx="39401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b="0" i="0" u="none" strike="noStrike" baseline="0" dirty="0">
                <a:solidFill>
                  <a:srgbClr val="131413"/>
                </a:solidFill>
                <a:latin typeface="Times-Roman"/>
              </a:rPr>
              <a:t>The preliminary results obtained by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 spots data</a:t>
            </a:r>
            <a:endParaRPr lang="zh-CN" altLang="en-US" sz="1400" dirty="0"/>
          </a:p>
        </p:txBody>
      </p:sp>
      <p:sp>
        <p:nvSpPr>
          <p:cNvPr id="4" name="对话气泡: 圆角矩形 3">
            <a:extLst>
              <a:ext uri="{FF2B5EF4-FFF2-40B4-BE49-F238E27FC236}">
                <a16:creationId xmlns:a16="http://schemas.microsoft.com/office/drawing/2014/main" id="{B4AE93EC-B7C7-EE22-0870-E0CFFDFB1EE7}"/>
              </a:ext>
            </a:extLst>
          </p:cNvPr>
          <p:cNvSpPr/>
          <p:nvPr/>
        </p:nvSpPr>
        <p:spPr>
          <a:xfrm>
            <a:off x="1954635" y="2065195"/>
            <a:ext cx="3262941" cy="1122335"/>
          </a:xfrm>
          <a:prstGeom prst="wedgeRoundRectCallout">
            <a:avLst>
              <a:gd name="adj1" fmla="val -56401"/>
              <a:gd name="adj2" fmla="val 137994"/>
              <a:gd name="adj3" fmla="val 16667"/>
            </a:avLst>
          </a:prstGeom>
          <a:solidFill>
            <a:srgbClr val="BDD7EE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n w="0"/>
                <a:solidFill>
                  <a:schemeClr val="tx1"/>
                </a:solidFill>
              </a:rPr>
              <a:t>The trend of </a:t>
            </a:r>
            <a:r>
              <a:rPr lang="en-US" altLang="zh-CN" sz="18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spots</a:t>
            </a:r>
            <a:r>
              <a:rPr lang="en-US" altLang="zh-CN" dirty="0">
                <a:ln w="0"/>
                <a:solidFill>
                  <a:schemeClr val="tx1"/>
                </a:solidFill>
              </a:rPr>
              <a:t> results are in better agreement with evaluation data in low neutron energy region (0.5 – 2.5 MeV).</a:t>
            </a:r>
            <a:endParaRPr lang="zh-CN" altLang="en-US" dirty="0">
              <a:ln w="0"/>
              <a:solidFill>
                <a:schemeClr val="tx1"/>
              </a:solidFill>
            </a:endParaRPr>
          </a:p>
        </p:txBody>
      </p:sp>
      <p:sp>
        <p:nvSpPr>
          <p:cNvPr id="17" name="对话气泡: 圆角矩形 16">
            <a:extLst>
              <a:ext uri="{FF2B5EF4-FFF2-40B4-BE49-F238E27FC236}">
                <a16:creationId xmlns:a16="http://schemas.microsoft.com/office/drawing/2014/main" id="{02688FE8-07A9-FA5B-7E52-0CEC192063EF}"/>
              </a:ext>
            </a:extLst>
          </p:cNvPr>
          <p:cNvSpPr/>
          <p:nvPr/>
        </p:nvSpPr>
        <p:spPr>
          <a:xfrm>
            <a:off x="6974424" y="2060443"/>
            <a:ext cx="2986481" cy="1122335"/>
          </a:xfrm>
          <a:prstGeom prst="wedgeRoundRectCallout">
            <a:avLst>
              <a:gd name="adj1" fmla="val 26745"/>
              <a:gd name="adj2" fmla="val 256092"/>
              <a:gd name="adj3" fmla="val 16667"/>
            </a:avLst>
          </a:prstGeom>
          <a:solidFill>
            <a:srgbClr val="BDD7EE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spots </a:t>
            </a:r>
            <a:r>
              <a:rPr lang="en-US" altLang="zh-CN" dirty="0">
                <a:ln w="0"/>
                <a:solidFill>
                  <a:schemeClr val="tx1"/>
                </a:solidFill>
              </a:rPr>
              <a:t>results show smaller statistical errors in high neutron energy region (3 – 8 MeV).</a:t>
            </a:r>
            <a:endParaRPr lang="zh-CN" altLang="en-US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10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54541-4464-3C36-4C75-90E6CBBD1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26DFA64B-96FB-3E15-4763-867256DFC8BF}"/>
              </a:ext>
            </a:extLst>
          </p:cNvPr>
          <p:cNvSpPr/>
          <p:nvPr/>
        </p:nvSpPr>
        <p:spPr>
          <a:xfrm>
            <a:off x="0" y="1"/>
            <a:ext cx="12192000" cy="11156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185EE41-6BB3-2E6B-D4C3-9CFC89C8004F}"/>
              </a:ext>
            </a:extLst>
          </p:cNvPr>
          <p:cNvSpPr/>
          <p:nvPr/>
        </p:nvSpPr>
        <p:spPr>
          <a:xfrm>
            <a:off x="0" y="1115692"/>
            <a:ext cx="12192002" cy="2054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8">
            <a:extLst>
              <a:ext uri="{FF2B5EF4-FFF2-40B4-BE49-F238E27FC236}">
                <a16:creationId xmlns:a16="http://schemas.microsoft.com/office/drawing/2014/main" id="{69A8D384-2BE4-4BB8-74CF-77B6C6B25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509" y="250825"/>
            <a:ext cx="7882982" cy="614042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dirty="0">
                <a:solidFill>
                  <a:srgbClr val="FF56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Preliminary results</a:t>
            </a:r>
            <a:endParaRPr lang="zh-CN" altLang="en-US" sz="3200" dirty="0">
              <a:solidFill>
                <a:srgbClr val="FF56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8407D9A-E4B6-1539-287D-C2647DC88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B2B6FD7-E121-5687-BC18-152AF6E0D0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400" b="-9400"/>
          <a:stretch/>
        </p:blipFill>
        <p:spPr>
          <a:xfrm>
            <a:off x="9960905" y="199232"/>
            <a:ext cx="1924935" cy="7498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21D7223-0198-DCAE-9B5D-D6F1469E2D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0" y="203928"/>
            <a:ext cx="1389475" cy="748682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0007F03B-22CE-BDF2-3101-7433091221B1}"/>
              </a:ext>
            </a:extLst>
          </p:cNvPr>
          <p:cNvSpPr txBox="1"/>
          <p:nvPr/>
        </p:nvSpPr>
        <p:spPr>
          <a:xfrm>
            <a:off x="777698" y="1613118"/>
            <a:ext cx="106564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Times-Roman"/>
                <a:ea typeface="宋体" panose="02010600030101010101" pitchFamily="2" charset="-122"/>
                <a:cs typeface="+mn-cs"/>
              </a:rPr>
              <a:t>Using listed methods to improve the oscillation of the differential cross sections in the low-energy region</a:t>
            </a:r>
            <a:r>
              <a:rPr lang="en-US" altLang="zh-CN" dirty="0">
                <a:solidFill>
                  <a:srgbClr val="131413"/>
                </a:solidFill>
                <a:latin typeface="Times-Roman"/>
                <a:ea typeface="宋体" panose="02010600030101010101" pitchFamily="2" charset="-122"/>
              </a:rPr>
              <a:t>:</a:t>
            </a:r>
          </a:p>
          <a:p>
            <a:endParaRPr lang="en-US" altLang="zh-CN" dirty="0">
              <a:solidFill>
                <a:srgbClr val="131413"/>
              </a:solidFill>
              <a:latin typeface="Times-Roman"/>
              <a:ea typeface="宋体" panose="02010600030101010101" pitchFamily="2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-Roman"/>
                <a:ea typeface="宋体" panose="02010600030101010101" pitchFamily="2" charset="-122"/>
                <a:cs typeface="+mn-cs"/>
              </a:rPr>
              <a:t>Increasing the width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Times-Roman"/>
                <a:ea typeface="宋体" panose="02010600030101010101" pitchFamily="2" charset="-122"/>
                <a:cs typeface="+mn-cs"/>
              </a:rPr>
              <a:t> of each energy point and in the low-energy region;</a:t>
            </a:r>
            <a:endParaRPr lang="en-US" altLang="zh-CN" sz="1600" dirty="0">
              <a:solidFill>
                <a:srgbClr val="131413"/>
              </a:solidFill>
              <a:latin typeface="Times-Roman"/>
              <a:ea typeface="宋体" panose="02010600030101010101" pitchFamily="2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-Roman"/>
                <a:ea typeface="宋体" panose="02010600030101010101" pitchFamily="2" charset="-122"/>
                <a:cs typeface="+mn-cs"/>
              </a:rPr>
              <a:t>Increasing </a:t>
            </a:r>
            <a:r>
              <a:rPr lang="en-US" altLang="zh-CN" sz="1600" b="0" i="0" u="none" strike="noStrike" baseline="0" dirty="0">
                <a:solidFill>
                  <a:srgbClr val="FF0000"/>
                </a:solidFill>
                <a:latin typeface="Times-Roman"/>
              </a:rPr>
              <a:t>the effective lower limit </a:t>
            </a:r>
            <a:r>
              <a:rPr lang="en-US" altLang="zh-CN" sz="1600" b="0" i="0" u="none" strike="noStrike" baseline="0" dirty="0">
                <a:solidFill>
                  <a:srgbClr val="131413"/>
                </a:solidFill>
                <a:latin typeface="Times-Roman"/>
              </a:rPr>
              <a:t>of the neutron energy of the differential cross sections of </a:t>
            </a:r>
            <a:r>
              <a:rPr lang="en-US" altLang="zh-CN" sz="1600" b="0" i="0" u="none" strike="noStrike" baseline="0" dirty="0">
                <a:solidFill>
                  <a:srgbClr val="FF0000"/>
                </a:solidFill>
                <a:latin typeface="Times-Roman"/>
              </a:rPr>
              <a:t>the large-angle </a:t>
            </a:r>
            <a:r>
              <a:rPr lang="en-US" altLang="zh-CN" sz="1600" b="0" i="0" u="none" strike="noStrike" baseline="0" dirty="0">
                <a:solidFill>
                  <a:srgbClr val="131413"/>
                </a:solidFill>
                <a:latin typeface="Times-Roman"/>
              </a:rPr>
              <a:t>detector</a:t>
            </a:r>
            <a:endParaRPr lang="en-US" altLang="zh-CN" sz="1600" dirty="0">
              <a:solidFill>
                <a:srgbClr val="131413"/>
              </a:solidFill>
              <a:latin typeface="Times-Roman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b="0" i="0" u="none" strike="noStrike" baseline="0" dirty="0">
              <a:solidFill>
                <a:srgbClr val="131413"/>
              </a:solidFill>
              <a:latin typeface="Times-Roman"/>
            </a:endParaRPr>
          </a:p>
        </p:txBody>
      </p:sp>
      <p:pic>
        <p:nvPicPr>
          <p:cNvPr id="15" name="内容占位符 4">
            <a:extLst>
              <a:ext uri="{FF2B5EF4-FFF2-40B4-BE49-F238E27FC236}">
                <a16:creationId xmlns:a16="http://schemas.microsoft.com/office/drawing/2014/main" id="{256C0626-420C-7CA5-1774-D8E0CF78B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6160" y="2922914"/>
            <a:ext cx="5315176" cy="3056770"/>
          </a:xfr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81D767FE-D579-5C2D-D937-93A16FF0E254}"/>
              </a:ext>
            </a:extLst>
          </p:cNvPr>
          <p:cNvSpPr txBox="1"/>
          <p:nvPr/>
        </p:nvSpPr>
        <p:spPr>
          <a:xfrm>
            <a:off x="10692804" y="3409950"/>
            <a:ext cx="133584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Angles in lab system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14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Red</a:t>
            </a:r>
            <a:r>
              <a:rPr lang="zh-CN" alt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19°</a:t>
            </a:r>
          </a:p>
          <a:p>
            <a:r>
              <a:rPr lang="en-US" altLang="zh-CN" sz="1400" dirty="0">
                <a:solidFill>
                  <a:srgbClr val="FFC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Orange</a:t>
            </a:r>
            <a:r>
              <a:rPr lang="zh-CN" altLang="en-US" sz="1400" dirty="0">
                <a:solidFill>
                  <a:srgbClr val="FFC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1400" dirty="0">
                <a:solidFill>
                  <a:srgbClr val="FFC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22.4°</a:t>
            </a:r>
          </a:p>
          <a:p>
            <a:r>
              <a:rPr lang="en-US" altLang="zh-CN" sz="1400" dirty="0">
                <a:solidFill>
                  <a:srgbClr val="FFFF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Yellow</a:t>
            </a:r>
            <a:r>
              <a:rPr lang="zh-CN" alt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1400" dirty="0">
                <a:solidFill>
                  <a:srgbClr val="FFFF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29°</a:t>
            </a:r>
          </a:p>
          <a:p>
            <a:r>
              <a:rPr lang="en-US" altLang="zh-CN" sz="1400" dirty="0">
                <a:solidFill>
                  <a:srgbClr val="196B24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Green</a:t>
            </a:r>
            <a:r>
              <a:rPr lang="zh-CN" altLang="en-US" sz="1400" dirty="0">
                <a:solidFill>
                  <a:srgbClr val="196B24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1400" dirty="0">
                <a:solidFill>
                  <a:srgbClr val="196B24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33.9°</a:t>
            </a:r>
          </a:p>
          <a:p>
            <a:r>
              <a:rPr lang="en-US" altLang="zh-CN" sz="1400" dirty="0">
                <a:solidFill>
                  <a:srgbClr val="0F9ED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Cyan</a:t>
            </a:r>
            <a:r>
              <a:rPr lang="zh-CN" altLang="en-US" sz="1400" dirty="0">
                <a:solidFill>
                  <a:srgbClr val="0F9ED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1400" dirty="0">
                <a:solidFill>
                  <a:srgbClr val="0F9ED5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39°</a:t>
            </a:r>
          </a:p>
          <a:p>
            <a:r>
              <a:rPr lang="en-US" altLang="zh-CN" sz="1400" dirty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Blue</a:t>
            </a:r>
            <a:r>
              <a:rPr lang="zh-CN" altLang="en-US" sz="1400" dirty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1400" dirty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45.3°</a:t>
            </a:r>
          </a:p>
          <a:p>
            <a:r>
              <a:rPr lang="en-US" altLang="zh-CN" sz="1400" dirty="0">
                <a:solidFill>
                  <a:srgbClr val="7030A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Violet</a:t>
            </a:r>
            <a:r>
              <a:rPr lang="zh-CN" altLang="en-US" sz="1400" dirty="0">
                <a:solidFill>
                  <a:srgbClr val="7030A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1400" dirty="0">
                <a:solidFill>
                  <a:srgbClr val="7030A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49°</a:t>
            </a:r>
          </a:p>
          <a:p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Black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56.7°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D9D224B-C760-658E-F437-A30C3B71B782}"/>
              </a:ext>
            </a:extLst>
          </p:cNvPr>
          <p:cNvSpPr txBox="1"/>
          <p:nvPr/>
        </p:nvSpPr>
        <p:spPr>
          <a:xfrm>
            <a:off x="1033259" y="6087358"/>
            <a:ext cx="38609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b="0" i="0" u="none" strike="noStrike" baseline="0" dirty="0">
                <a:solidFill>
                  <a:srgbClr val="131413"/>
                </a:solidFill>
                <a:latin typeface="Times-Roman"/>
              </a:rPr>
              <a:t>The preliminary results of the relative differential cross sections of </a:t>
            </a:r>
            <a:r>
              <a:rPr lang="en-US" altLang="zh-CN" sz="1400" b="0" i="1" u="none" strike="noStrike" baseline="0" dirty="0">
                <a:solidFill>
                  <a:srgbClr val="131413"/>
                </a:solidFill>
                <a:latin typeface="Times-Roman"/>
              </a:rPr>
              <a:t>n-p</a:t>
            </a:r>
            <a:r>
              <a:rPr lang="en-US" altLang="zh-CN" sz="1400" b="0" i="0" u="none" strike="noStrike" baseline="0" dirty="0">
                <a:solidFill>
                  <a:srgbClr val="131413"/>
                </a:solidFill>
                <a:latin typeface="Times-Roman"/>
              </a:rPr>
              <a:t> scattering</a:t>
            </a:r>
            <a:endParaRPr lang="zh-CN" altLang="en-US" sz="1400" dirty="0"/>
          </a:p>
        </p:txBody>
      </p:sp>
      <p:pic>
        <p:nvPicPr>
          <p:cNvPr id="8" name="内容占位符 15">
            <a:extLst>
              <a:ext uri="{FF2B5EF4-FFF2-40B4-BE49-F238E27FC236}">
                <a16:creationId xmlns:a16="http://schemas.microsoft.com/office/drawing/2014/main" id="{5E0AB4ED-1C89-1A72-4C31-A4D9C96A0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973" y="2877237"/>
            <a:ext cx="4854886" cy="347911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BFE9DA0-CC12-F646-EE4A-70C150EA1628}"/>
              </a:ext>
            </a:extLst>
          </p:cNvPr>
          <p:cNvSpPr txBox="1"/>
          <p:nvPr/>
        </p:nvSpPr>
        <p:spPr>
          <a:xfrm>
            <a:off x="6625707" y="6265592"/>
            <a:ext cx="34117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b="0" i="0" u="none" strike="noStrike" baseline="0" dirty="0">
                <a:solidFill>
                  <a:srgbClr val="131413"/>
                </a:solidFill>
                <a:latin typeface="Times-Roman"/>
              </a:rPr>
              <a:t>The corrected results of the relative differential cross sections of </a:t>
            </a:r>
            <a:r>
              <a:rPr lang="en-US" altLang="zh-CN" sz="1400" b="0" i="1" u="none" strike="noStrike" baseline="0" dirty="0">
                <a:solidFill>
                  <a:srgbClr val="131413"/>
                </a:solidFill>
                <a:latin typeface="Times-Roman"/>
              </a:rPr>
              <a:t>n-p</a:t>
            </a:r>
            <a:r>
              <a:rPr lang="en-US" altLang="zh-CN" sz="1400" b="0" i="0" u="none" strike="noStrike" baseline="0" dirty="0">
                <a:solidFill>
                  <a:srgbClr val="131413"/>
                </a:solidFill>
                <a:latin typeface="Times-Roman"/>
              </a:rPr>
              <a:t> scattering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07499973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EB6F9-651B-3329-9F4C-8A7EBD780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108AFB-DA18-753F-F897-94EC471C3B9A}"/>
              </a:ext>
            </a:extLst>
          </p:cNvPr>
          <p:cNvSpPr/>
          <p:nvPr/>
        </p:nvSpPr>
        <p:spPr>
          <a:xfrm>
            <a:off x="0" y="1"/>
            <a:ext cx="12192000" cy="11156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85FDA21-B162-F77F-7380-CD3C58CD3A7B}"/>
              </a:ext>
            </a:extLst>
          </p:cNvPr>
          <p:cNvSpPr/>
          <p:nvPr/>
        </p:nvSpPr>
        <p:spPr>
          <a:xfrm>
            <a:off x="0" y="1115692"/>
            <a:ext cx="12192002" cy="2054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8">
            <a:extLst>
              <a:ext uri="{FF2B5EF4-FFF2-40B4-BE49-F238E27FC236}">
                <a16:creationId xmlns:a16="http://schemas.microsoft.com/office/drawing/2014/main" id="{D1E04428-F6A1-411A-CE83-7422B3211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509" y="250825"/>
            <a:ext cx="7882982" cy="614042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dirty="0">
                <a:solidFill>
                  <a:srgbClr val="FF56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Angular integrated cross sections</a:t>
            </a:r>
            <a:endParaRPr lang="zh-CN" altLang="en-US" sz="3200" dirty="0">
              <a:solidFill>
                <a:srgbClr val="FF56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C264B2B-F7DE-05C7-7BE7-0FB289ACD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18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FFED99D-8665-55B2-5CB3-82AE2F8D7F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400" b="-9400"/>
          <a:stretch/>
        </p:blipFill>
        <p:spPr>
          <a:xfrm>
            <a:off x="9960905" y="199232"/>
            <a:ext cx="1924935" cy="7498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31133B8-75D8-62BE-DDE0-D5E81D5D381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0" y="203928"/>
            <a:ext cx="1389475" cy="748682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7451A2AE-0EAA-3560-6BAA-F46B4646DE78}"/>
              </a:ext>
            </a:extLst>
          </p:cNvPr>
          <p:cNvSpPr txBox="1"/>
          <p:nvPr/>
        </p:nvSpPr>
        <p:spPr>
          <a:xfrm>
            <a:off x="790158" y="1825444"/>
            <a:ext cx="106564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0" i="0" dirty="0">
                <a:solidFill>
                  <a:srgbClr val="06060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the relative differential cross sections of </a:t>
            </a:r>
            <a:r>
              <a:rPr lang="en-US" altLang="zh-CN" sz="1600" b="0" i="1" dirty="0">
                <a:solidFill>
                  <a:srgbClr val="06060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n-p</a:t>
            </a:r>
            <a:r>
              <a:rPr lang="en-US" altLang="zh-CN" sz="1600" b="0" i="0" dirty="0">
                <a:solidFill>
                  <a:srgbClr val="06060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scattering at different angles, fit the experimental data for each energy point using the Legendre polynomial.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b="0" i="0" dirty="0">
              <a:solidFill>
                <a:srgbClr val="06060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0" i="0" dirty="0">
                <a:solidFill>
                  <a:srgbClr val="06060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angular integrated cross sections for </a:t>
            </a:r>
            <a:r>
              <a:rPr lang="en-US" altLang="zh-CN" sz="1600" b="0" i="1" dirty="0">
                <a:solidFill>
                  <a:srgbClr val="06060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n-p</a:t>
            </a:r>
            <a:r>
              <a:rPr lang="en-US" altLang="zh-CN" sz="1600" b="0" i="0" dirty="0">
                <a:solidFill>
                  <a:srgbClr val="06060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scattering can be obtained by integrating</a:t>
            </a:r>
            <a:r>
              <a:rPr lang="en-US" altLang="zh-CN" sz="1600" dirty="0">
                <a:solidFill>
                  <a:srgbClr val="0606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1600" b="0" i="0" dirty="0">
              <a:solidFill>
                <a:srgbClr val="06060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CEA7C6D-E47E-4EE2-BC77-2AFD2BB62976}"/>
              </a:ext>
            </a:extLst>
          </p:cNvPr>
          <p:cNvSpPr txBox="1"/>
          <p:nvPr/>
        </p:nvSpPr>
        <p:spPr>
          <a:xfrm>
            <a:off x="785432" y="5783768"/>
            <a:ext cx="30453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angular distribution and fitting results of the 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n-p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scattering differential cross sections at 1.9 MeV.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2334BA1E-CE3B-4AC7-80A4-D697CFF29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38" y="3053585"/>
            <a:ext cx="3782441" cy="2730183"/>
          </a:xfrm>
        </p:spPr>
      </p:pic>
      <p:pic>
        <p:nvPicPr>
          <p:cNvPr id="20" name="内容占位符 5">
            <a:extLst>
              <a:ext uri="{FF2B5EF4-FFF2-40B4-BE49-F238E27FC236}">
                <a16:creationId xmlns:a16="http://schemas.microsoft.com/office/drawing/2014/main" id="{E99AF990-0DCA-45A7-B2DB-C0FC7B6A0E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779" y="3058613"/>
            <a:ext cx="3782441" cy="2730183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0E9BF302-ADAF-47D3-B06D-193D0A8B6040}"/>
              </a:ext>
            </a:extLst>
          </p:cNvPr>
          <p:cNvSpPr txBox="1"/>
          <p:nvPr/>
        </p:nvSpPr>
        <p:spPr>
          <a:xfrm>
            <a:off x="4581525" y="5793824"/>
            <a:ext cx="30316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angular distribution and fitting results of the 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n-p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scattering differential cross sections at 6.6 MeV.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hlinkClick r:id="" action="ppaction://noaction"/>
            <a:extLst>
              <a:ext uri="{FF2B5EF4-FFF2-40B4-BE49-F238E27FC236}">
                <a16:creationId xmlns:a16="http://schemas.microsoft.com/office/drawing/2014/main" id="{1CC7DD32-9E8B-4290-B2F5-58FC52D97A0F}"/>
              </a:ext>
            </a:extLst>
          </p:cNvPr>
          <p:cNvSpPr txBox="1"/>
          <p:nvPr/>
        </p:nvSpPr>
        <p:spPr>
          <a:xfrm>
            <a:off x="8406066" y="5947712"/>
            <a:ext cx="30368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b="0" i="0" u="none" strike="noStrike" baseline="0" dirty="0">
                <a:solidFill>
                  <a:srgbClr val="FF0000"/>
                </a:solidFill>
                <a:latin typeface="Times-Roman"/>
              </a:rPr>
              <a:t>The angular integrated cross sections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lang="en-US" altLang="zh-CN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sections data from ENDF</a:t>
            </a:r>
            <a:endParaRPr lang="zh-CN" alt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94634FF-E80F-BF23-1EFE-3A6EED6FB6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2473" y="3260580"/>
            <a:ext cx="3204000" cy="239706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CFC9F07-DDE8-C32C-26E4-C479D0E07D95}"/>
              </a:ext>
            </a:extLst>
          </p:cNvPr>
          <p:cNvSpPr txBox="1"/>
          <p:nvPr/>
        </p:nvSpPr>
        <p:spPr>
          <a:xfrm>
            <a:off x="10843480" y="5639935"/>
            <a:ext cx="9261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MeV</a:t>
            </a:r>
            <a:endParaRPr lang="zh-CN" altLang="en-US" sz="14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FAEAD81-E760-3B43-184A-F921146EFBEC}"/>
              </a:ext>
            </a:extLst>
          </p:cNvPr>
          <p:cNvSpPr txBox="1"/>
          <p:nvPr/>
        </p:nvSpPr>
        <p:spPr>
          <a:xfrm rot="16200000">
            <a:off x="7450300" y="3643259"/>
            <a:ext cx="14365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Cross-section / b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8887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EB6F9-651B-3329-9F4C-8A7EBD780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108AFB-DA18-753F-F897-94EC471C3B9A}"/>
              </a:ext>
            </a:extLst>
          </p:cNvPr>
          <p:cNvSpPr/>
          <p:nvPr/>
        </p:nvSpPr>
        <p:spPr>
          <a:xfrm>
            <a:off x="0" y="1"/>
            <a:ext cx="12192000" cy="11156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85FDA21-B162-F77F-7380-CD3C58CD3A7B}"/>
              </a:ext>
            </a:extLst>
          </p:cNvPr>
          <p:cNvSpPr/>
          <p:nvPr/>
        </p:nvSpPr>
        <p:spPr>
          <a:xfrm>
            <a:off x="0" y="1115692"/>
            <a:ext cx="12192002" cy="2054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8">
            <a:extLst>
              <a:ext uri="{FF2B5EF4-FFF2-40B4-BE49-F238E27FC236}">
                <a16:creationId xmlns:a16="http://schemas.microsoft.com/office/drawing/2014/main" id="{D1E04428-F6A1-411A-CE83-7422B3211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509" y="250825"/>
            <a:ext cx="7882982" cy="614042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dirty="0">
                <a:solidFill>
                  <a:srgbClr val="FF56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Summary and Outlook</a:t>
            </a:r>
            <a:endParaRPr lang="zh-CN" altLang="en-US" sz="3200" dirty="0">
              <a:solidFill>
                <a:srgbClr val="FF56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C264B2B-F7DE-05C7-7BE7-0FB289ACD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19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FFED99D-8665-55B2-5CB3-82AE2F8D7F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400" b="-9400"/>
          <a:stretch/>
        </p:blipFill>
        <p:spPr>
          <a:xfrm>
            <a:off x="9960905" y="199232"/>
            <a:ext cx="1924935" cy="7498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31133B8-75D8-62BE-DDE0-D5E81D5D381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0" y="203928"/>
            <a:ext cx="1389475" cy="74868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A115B30-EA14-BE44-7854-686982F757B7}"/>
              </a:ext>
            </a:extLst>
          </p:cNvPr>
          <p:cNvSpPr txBox="1"/>
          <p:nvPr/>
        </p:nvSpPr>
        <p:spPr>
          <a:xfrm>
            <a:off x="777697" y="1803621"/>
            <a:ext cx="10583029" cy="3982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000" b="0" i="0" u="none" strike="noStrike" baseline="0" dirty="0">
                <a:solidFill>
                  <a:srgbClr val="FF5615"/>
                </a:solidFill>
                <a:latin typeface="Times-Roman"/>
              </a:rPr>
              <a:t>The present results</a:t>
            </a:r>
            <a:endParaRPr lang="en-US" altLang="zh-CN" sz="2000" b="0" i="0" u="none" strike="noStrike" baseline="0" dirty="0">
              <a:solidFill>
                <a:srgbClr val="131413"/>
              </a:solidFill>
              <a:latin typeface="Times-Roman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The relative differential cross sections of the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n-p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scattering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 reaction in the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center-of-mass system 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from 66° to 142°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 in the neutron energy range 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from 0.45 MeV to 8.5 MeV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were obtained from 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8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 Silicon detectors in the ∆</a:t>
            </a:r>
            <a:r>
              <a:rPr lang="en-US" altLang="zh-CN" sz="1800" i="1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E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−</a:t>
            </a:r>
            <a:r>
              <a:rPr lang="en-US" altLang="zh-CN" sz="1800" i="1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E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 telescope array and the Silicon detector array.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800" kern="100" dirty="0"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  <a:p>
            <a:pPr algn="l"/>
            <a:r>
              <a:rPr lang="en-US" altLang="zh-CN" sz="2000" b="0" i="0" u="none" strike="noStrike" baseline="0" dirty="0">
                <a:solidFill>
                  <a:srgbClr val="FF5615"/>
                </a:solidFill>
                <a:latin typeface="Times-Roman"/>
              </a:rPr>
              <a:t>Next steps</a:t>
            </a:r>
            <a:endParaRPr lang="en-US" altLang="zh-CN" sz="2000" b="0" i="0" u="none" strike="noStrike" baseline="0" dirty="0">
              <a:solidFill>
                <a:srgbClr val="131413"/>
              </a:solidFill>
              <a:latin typeface="Times-Roman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Times-Roman"/>
                <a:ea typeface="宋体" panose="02010600030101010101" pitchFamily="2" charset="-122"/>
                <a:cs typeface="+mn-cs"/>
              </a:rPr>
              <a:t>Combining the respective advantages of small spots</a:t>
            </a:r>
            <a:r>
              <a:rPr kumimoji="0" lang="el-GR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Times-Roman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Times-Roman"/>
                <a:ea typeface="宋体" panose="02010600030101010101" pitchFamily="2" charset="-122"/>
                <a:cs typeface="+mn-cs"/>
              </a:rPr>
              <a:t>results (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-Roman"/>
                <a:ea typeface="宋体" panose="02010600030101010101" pitchFamily="2" charset="-122"/>
                <a:cs typeface="+mn-cs"/>
              </a:rPr>
              <a:t>better agreement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Times-Roman"/>
                <a:ea typeface="宋体" panose="02010600030101010101" pitchFamily="2" charset="-122"/>
                <a:cs typeface="+mn-cs"/>
              </a:rPr>
              <a:t>with evaluation data in low neutron energy region) and big spots</a:t>
            </a:r>
            <a:r>
              <a:rPr kumimoji="0" lang="el-GR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Times-Roman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Times-Roman"/>
                <a:ea typeface="宋体" panose="02010600030101010101" pitchFamily="2" charset="-122"/>
                <a:cs typeface="+mn-cs"/>
              </a:rPr>
              <a:t>results (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-Roman"/>
                <a:ea typeface="宋体" panose="02010600030101010101" pitchFamily="2" charset="-122"/>
                <a:cs typeface="+mn-cs"/>
              </a:rPr>
              <a:t>smaller statistical errors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Times-Roman"/>
                <a:ea typeface="宋体" panose="02010600030101010101" pitchFamily="2" charset="-122"/>
                <a:cs typeface="+mn-cs"/>
              </a:rPr>
              <a:t>in high neutron energy region) to </a:t>
            </a:r>
            <a:r>
              <a:rPr lang="en-US" altLang="zh-CN" sz="1800" b="0" i="0" u="none" strike="noStrike" baseline="0" dirty="0">
                <a:solidFill>
                  <a:srgbClr val="131413"/>
                </a:solidFill>
                <a:latin typeface="Times-Roman"/>
              </a:rPr>
              <a:t>obtain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Times-Roman"/>
                <a:ea typeface="宋体" panose="02010600030101010101" pitchFamily="2" charset="-122"/>
                <a:cs typeface="+mn-cs"/>
              </a:rPr>
              <a:t> better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relative differential cross sections.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Times-Roman"/>
                <a:ea typeface="宋体" panose="02010600030101010101" pitchFamily="2" charset="-122"/>
                <a:cs typeface="+mn-cs"/>
              </a:rPr>
              <a:t>Giving the system errors and statistical errors of each energy point.</a:t>
            </a:r>
          </a:p>
        </p:txBody>
      </p:sp>
    </p:spTree>
    <p:extLst>
      <p:ext uri="{BB962C8B-B14F-4D97-AF65-F5344CB8AC3E}">
        <p14:creationId xmlns:p14="http://schemas.microsoft.com/office/powerpoint/2010/main" val="218375443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7500C34E-2CBA-4E87-98BC-6D8D9001EFB7}"/>
              </a:ext>
            </a:extLst>
          </p:cNvPr>
          <p:cNvSpPr/>
          <p:nvPr/>
        </p:nvSpPr>
        <p:spPr>
          <a:xfrm>
            <a:off x="0" y="1"/>
            <a:ext cx="12192000" cy="11156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2FC5BD3-F828-4CA9-B250-CC5B7F5DB6FE}"/>
              </a:ext>
            </a:extLst>
          </p:cNvPr>
          <p:cNvSpPr/>
          <p:nvPr/>
        </p:nvSpPr>
        <p:spPr>
          <a:xfrm>
            <a:off x="0" y="1115692"/>
            <a:ext cx="12192002" cy="2054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8">
            <a:extLst>
              <a:ext uri="{FF2B5EF4-FFF2-40B4-BE49-F238E27FC236}">
                <a16:creationId xmlns:a16="http://schemas.microsoft.com/office/drawing/2014/main" id="{243D3C83-63EE-4952-820D-25BE53AC7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509" y="274934"/>
            <a:ext cx="7882982" cy="614042"/>
          </a:xfrm>
        </p:spPr>
        <p:txBody>
          <a:bodyPr>
            <a:noAutofit/>
          </a:bodyPr>
          <a:lstStyle/>
          <a:p>
            <a:pPr algn="ctr"/>
            <a:r>
              <a:rPr lang="en-US" altLang="zh-CN" sz="3600" dirty="0">
                <a:solidFill>
                  <a:srgbClr val="FF56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600" dirty="0">
              <a:solidFill>
                <a:srgbClr val="FF56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70F4215-9F12-44BE-AC00-0325D3DBE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071C9F0-9C49-157B-492B-45285AE3CC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400" b="-9400"/>
          <a:stretch/>
        </p:blipFill>
        <p:spPr>
          <a:xfrm>
            <a:off x="9960905" y="199232"/>
            <a:ext cx="1924935" cy="7498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D3421CA-3120-97C4-A393-C172F666366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0" y="203928"/>
            <a:ext cx="1389475" cy="748682"/>
          </a:xfrm>
          <a:prstGeom prst="rect">
            <a:avLst/>
          </a:prstGeom>
        </p:spPr>
      </p:pic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D4213A97-4E55-F823-7F73-782268544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635" y="2050112"/>
            <a:ext cx="9664515" cy="40957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scattering experiments at Back-n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scattering experiment in 2024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setup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results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and Outlook</a:t>
            </a:r>
          </a:p>
        </p:txBody>
      </p:sp>
    </p:spTree>
    <p:extLst>
      <p:ext uri="{BB962C8B-B14F-4D97-AF65-F5344CB8AC3E}">
        <p14:creationId xmlns:p14="http://schemas.microsoft.com/office/powerpoint/2010/main" val="1283997599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C9BEB-200D-BFC1-3F21-E6CAC240F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建筑与房屋的城市空拍图&#10;&#10;描述已自动生成">
            <a:extLst>
              <a:ext uri="{FF2B5EF4-FFF2-40B4-BE49-F238E27FC236}">
                <a16:creationId xmlns:a16="http://schemas.microsoft.com/office/drawing/2014/main" id="{52EB6E85-6E9A-228C-6205-FB6D028ED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2" b="16466"/>
          <a:stretch/>
        </p:blipFill>
        <p:spPr>
          <a:xfrm>
            <a:off x="0" y="0"/>
            <a:ext cx="12196097" cy="4957893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8C5EA23E-A08E-EE74-7E49-E02125F2D26B}"/>
              </a:ext>
            </a:extLst>
          </p:cNvPr>
          <p:cNvSpPr/>
          <p:nvPr/>
        </p:nvSpPr>
        <p:spPr>
          <a:xfrm>
            <a:off x="1" y="4957893"/>
            <a:ext cx="12191999" cy="1900106"/>
          </a:xfrm>
          <a:prstGeom prst="rect">
            <a:avLst/>
          </a:prstGeom>
          <a:solidFill>
            <a:schemeClr val="accent1">
              <a:lumMod val="60000"/>
              <a:lumOff val="4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zh-CN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90E4776-ABCE-4BEE-9A7F-78749A947331}"/>
              </a:ext>
            </a:extLst>
          </p:cNvPr>
          <p:cNvSpPr/>
          <p:nvPr/>
        </p:nvSpPr>
        <p:spPr>
          <a:xfrm>
            <a:off x="2608678" y="5302067"/>
            <a:ext cx="69746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Thanks for listening</a:t>
            </a:r>
            <a:r>
              <a:rPr lang="en-US" altLang="zh-C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  <a:endParaRPr lang="zh-CN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2395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7500C34E-2CBA-4E87-98BC-6D8D9001EFB7}"/>
              </a:ext>
            </a:extLst>
          </p:cNvPr>
          <p:cNvSpPr/>
          <p:nvPr/>
        </p:nvSpPr>
        <p:spPr>
          <a:xfrm>
            <a:off x="0" y="1"/>
            <a:ext cx="12192000" cy="11156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2FC5BD3-F828-4CA9-B250-CC5B7F5DB6FE}"/>
              </a:ext>
            </a:extLst>
          </p:cNvPr>
          <p:cNvSpPr/>
          <p:nvPr/>
        </p:nvSpPr>
        <p:spPr>
          <a:xfrm>
            <a:off x="0" y="1115692"/>
            <a:ext cx="12192002" cy="2054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8">
            <a:extLst>
              <a:ext uri="{FF2B5EF4-FFF2-40B4-BE49-F238E27FC236}">
                <a16:creationId xmlns:a16="http://schemas.microsoft.com/office/drawing/2014/main" id="{243D3C83-63EE-4952-820D-25BE53AC7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509" y="267155"/>
            <a:ext cx="7882982" cy="614042"/>
          </a:xfrm>
        </p:spPr>
        <p:txBody>
          <a:bodyPr>
            <a:noAutofit/>
          </a:bodyPr>
          <a:lstStyle/>
          <a:p>
            <a:pPr algn="ctr"/>
            <a:r>
              <a:rPr lang="en-US" altLang="zh-CN" sz="3600" dirty="0">
                <a:solidFill>
                  <a:srgbClr val="FF56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Research background</a:t>
            </a:r>
            <a:endParaRPr lang="zh-CN" altLang="en-US" sz="3600" dirty="0">
              <a:solidFill>
                <a:srgbClr val="FF56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70F4215-9F12-44BE-AC00-0325D3DBE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071C9F0-9C49-157B-492B-45285AE3CC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400" b="-9400"/>
          <a:stretch/>
        </p:blipFill>
        <p:spPr>
          <a:xfrm>
            <a:off x="9960905" y="199232"/>
            <a:ext cx="1924935" cy="7498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D3421CA-3120-97C4-A393-C172F666366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0" y="203928"/>
            <a:ext cx="1389475" cy="748682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89333570-BF46-504B-54BA-D3D39359F580}"/>
              </a:ext>
            </a:extLst>
          </p:cNvPr>
          <p:cNvSpPr txBox="1"/>
          <p:nvPr/>
        </p:nvSpPr>
        <p:spPr>
          <a:xfrm>
            <a:off x="901144" y="1698669"/>
            <a:ext cx="641405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000" b="0" i="0" u="none" strike="noStrike" baseline="0" dirty="0">
                <a:solidFill>
                  <a:srgbClr val="FF5615"/>
                </a:solidFill>
                <a:latin typeface="Times-Roman"/>
              </a:rPr>
              <a:t>Importance of this research: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800" b="0" i="0" u="none" strike="noStrike" baseline="0" dirty="0">
                <a:solidFill>
                  <a:srgbClr val="131413"/>
                </a:solidFill>
                <a:latin typeface="Times-Roman"/>
              </a:rPr>
              <a:t>The </a:t>
            </a:r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scattering </a:t>
            </a:r>
            <a:r>
              <a:rPr lang="en-US" altLang="zh-CN" sz="1800" b="0" i="0" u="none" strike="noStrike" baseline="0" dirty="0">
                <a:solidFill>
                  <a:srgbClr val="131413"/>
                </a:solidFill>
                <a:latin typeface="Times-Roman"/>
              </a:rPr>
              <a:t>reaction plays an important role in Fundamental Physics Research</a:t>
            </a:r>
            <a:r>
              <a:rPr lang="en-US" altLang="zh-CN" dirty="0">
                <a:solidFill>
                  <a:srgbClr val="131413"/>
                </a:solidFill>
                <a:latin typeface="Times-Roman"/>
              </a:rPr>
              <a:t>,</a:t>
            </a:r>
            <a:r>
              <a:rPr lang="zh-CN" altLang="en-US" dirty="0">
                <a:solidFill>
                  <a:srgbClr val="131413"/>
                </a:solidFill>
                <a:latin typeface="Times-Roman"/>
              </a:rPr>
              <a:t> </a:t>
            </a:r>
            <a:r>
              <a:rPr lang="en-US" altLang="zh-CN" dirty="0">
                <a:solidFill>
                  <a:srgbClr val="131413"/>
                </a:solidFill>
                <a:latin typeface="Times-Roman"/>
              </a:rPr>
              <a:t>Neutron Cross-Section Standard, Nuclear Data Evaluation and so 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few results for the differential cross sections of </a:t>
            </a:r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scattering reaction in the EXFOR in several MeV neutron energy regions.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E07ABBBB-E852-53D0-7717-89EFB948AE9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710" y="1497334"/>
            <a:ext cx="3474146" cy="2433996"/>
          </a:xfrm>
          <a:prstGeom prst="rect">
            <a:avLst/>
          </a:prstGeom>
          <a:noFill/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7DEC744-A1B0-BB89-72ED-45226A832E9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635015" y="3931330"/>
            <a:ext cx="4089114" cy="2433996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1A0893E0-5B0B-A468-02B4-051ADB0932DD}"/>
              </a:ext>
            </a:extLst>
          </p:cNvPr>
          <p:cNvSpPr txBox="1"/>
          <p:nvPr/>
        </p:nvSpPr>
        <p:spPr>
          <a:xfrm>
            <a:off x="7746751" y="6348768"/>
            <a:ext cx="35441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Detector layout for </a:t>
            </a:r>
            <a:r>
              <a:rPr lang="en-US" altLang="zh-CN" sz="1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en-US" altLang="zh-CN" sz="1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scattering experiments</a:t>
            </a:r>
            <a:endParaRPr lang="zh-CN" altLang="en-US" sz="1400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A160845-C249-C583-11C4-831918FF3C4D}"/>
              </a:ext>
            </a:extLst>
          </p:cNvPr>
          <p:cNvSpPr txBox="1"/>
          <p:nvPr/>
        </p:nvSpPr>
        <p:spPr>
          <a:xfrm>
            <a:off x="901144" y="4045629"/>
            <a:ext cx="641405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000" b="0" i="0" u="none" strike="noStrike" baseline="0" dirty="0">
                <a:solidFill>
                  <a:srgbClr val="FF5615"/>
                </a:solidFill>
                <a:latin typeface="Times-Roman"/>
              </a:rPr>
              <a:t>The</a:t>
            </a:r>
            <a:r>
              <a:rPr lang="en-US" altLang="zh-CN" sz="2000" i="1" dirty="0">
                <a:solidFill>
                  <a:srgbClr val="FF5615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n</a:t>
            </a:r>
            <a:r>
              <a:rPr lang="en-US" altLang="zh-CN" sz="2000" dirty="0">
                <a:solidFill>
                  <a:srgbClr val="FF5615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en-US" altLang="zh-CN" sz="2000" i="1" dirty="0">
                <a:solidFill>
                  <a:srgbClr val="FF5615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000" dirty="0">
                <a:solidFill>
                  <a:srgbClr val="FF5615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scattering experiment in 2019</a:t>
            </a:r>
            <a:r>
              <a:rPr lang="en-US" altLang="zh-CN" sz="2000" b="0" i="0" u="none" strike="noStrike" baseline="0" dirty="0">
                <a:solidFill>
                  <a:srgbClr val="FF5615"/>
                </a:solidFill>
                <a:latin typeface="Times-Roman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800" b="0" i="0" u="none" strike="noStrike" baseline="0" dirty="0">
                <a:solidFill>
                  <a:srgbClr val="131413"/>
                </a:solidFill>
                <a:latin typeface="Times-Roman"/>
              </a:rPr>
              <a:t>The experimental goal is to measure the differential cross sections of </a:t>
            </a:r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1800" b="0" i="0" u="none" strike="noStrike" baseline="0" dirty="0">
                <a:solidFill>
                  <a:srgbClr val="131413"/>
                </a:solidFill>
                <a:latin typeface="Times-Roman"/>
              </a:rPr>
              <a:t> scattering reaction in the neutron energy range of 10-55 MeV.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sets of Δ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telescopes composed of Si-PIN and CsI(Tl) detectors were used.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experimental sample is a 100 μm thick polyethylene film.</a:t>
            </a:r>
          </a:p>
        </p:txBody>
      </p:sp>
    </p:spTree>
    <p:extLst>
      <p:ext uri="{BB962C8B-B14F-4D97-AF65-F5344CB8AC3E}">
        <p14:creationId xmlns:p14="http://schemas.microsoft.com/office/powerpoint/2010/main" val="413114654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9AC09-71FA-8EA9-1DB9-2E9E37E5A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99F55D6C-9487-CE0A-F21F-F558442563A8}"/>
              </a:ext>
            </a:extLst>
          </p:cNvPr>
          <p:cNvSpPr/>
          <p:nvPr/>
        </p:nvSpPr>
        <p:spPr>
          <a:xfrm>
            <a:off x="0" y="1"/>
            <a:ext cx="12192000" cy="11156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EC6D1A2-6FBB-C198-EDD2-CDC17CCF3DAA}"/>
              </a:ext>
            </a:extLst>
          </p:cNvPr>
          <p:cNvSpPr/>
          <p:nvPr/>
        </p:nvSpPr>
        <p:spPr>
          <a:xfrm>
            <a:off x="0" y="1115692"/>
            <a:ext cx="12192002" cy="2054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8">
            <a:extLst>
              <a:ext uri="{FF2B5EF4-FFF2-40B4-BE49-F238E27FC236}">
                <a16:creationId xmlns:a16="http://schemas.microsoft.com/office/drawing/2014/main" id="{4A9F3D44-07A1-DB44-60D8-23C2EFB42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509" y="250825"/>
            <a:ext cx="7882982" cy="614042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dirty="0">
                <a:solidFill>
                  <a:srgbClr val="FF56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sz="3200" i="1" dirty="0">
                <a:solidFill>
                  <a:srgbClr val="FF56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en-US" altLang="zh-CN" sz="3200" dirty="0">
                <a:solidFill>
                  <a:srgbClr val="FF56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3200" i="1" dirty="0">
                <a:solidFill>
                  <a:srgbClr val="FF56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sz="3200" dirty="0">
                <a:solidFill>
                  <a:srgbClr val="FF56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scattering experiment in 2019</a:t>
            </a:r>
            <a:endParaRPr lang="zh-CN" altLang="en-US" sz="3200" dirty="0">
              <a:solidFill>
                <a:srgbClr val="FF56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14B110-D51A-2461-69C7-BD093A65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CAD6AE6-7260-41FF-74BF-2020AB2F70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400" b="-9400"/>
          <a:stretch/>
        </p:blipFill>
        <p:spPr>
          <a:xfrm>
            <a:off x="9960905" y="199232"/>
            <a:ext cx="1924935" cy="7498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969631A-DA53-AE36-639E-05023A1A610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0" y="203928"/>
            <a:ext cx="1389475" cy="748682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CDC8F10B-E7E9-4922-1AC7-91645F926528}"/>
              </a:ext>
            </a:extLst>
          </p:cNvPr>
          <p:cNvSpPr txBox="1"/>
          <p:nvPr/>
        </p:nvSpPr>
        <p:spPr>
          <a:xfrm>
            <a:off x="783541" y="1643164"/>
            <a:ext cx="4151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000" b="0" i="0" u="none" strike="noStrike" baseline="0" dirty="0">
                <a:solidFill>
                  <a:srgbClr val="FF5615"/>
                </a:solidFill>
                <a:latin typeface="Times-Roman"/>
              </a:rPr>
              <a:t>The</a:t>
            </a:r>
            <a:r>
              <a:rPr lang="en-US" altLang="zh-CN" sz="2000" i="1" dirty="0">
                <a:solidFill>
                  <a:srgbClr val="FF5615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n</a:t>
            </a:r>
            <a:r>
              <a:rPr lang="en-US" altLang="zh-CN" sz="2000" dirty="0">
                <a:solidFill>
                  <a:srgbClr val="FF5615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en-US" altLang="zh-CN" sz="2000" i="1" dirty="0">
                <a:solidFill>
                  <a:srgbClr val="FF5615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000" dirty="0">
                <a:solidFill>
                  <a:srgbClr val="FF5615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scattering experiments in 2019</a:t>
            </a:r>
            <a:r>
              <a:rPr lang="en-US" altLang="zh-CN" sz="2000" b="0" i="0" u="none" strike="noStrike" baseline="0" dirty="0">
                <a:solidFill>
                  <a:srgbClr val="FF5615"/>
                </a:solidFill>
                <a:latin typeface="Times-Roman"/>
              </a:rPr>
              <a:t>:</a:t>
            </a:r>
            <a:endParaRPr lang="en-US" altLang="zh-CN" sz="2000" b="0" i="0" u="none" strike="noStrike" baseline="0" dirty="0">
              <a:solidFill>
                <a:srgbClr val="131413"/>
              </a:solidFill>
              <a:latin typeface="Times-Roman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800" b="0" i="0" u="none" strike="noStrike" baseline="0" dirty="0">
                <a:solidFill>
                  <a:srgbClr val="131413"/>
                </a:solidFill>
                <a:latin typeface="Times-Roman"/>
              </a:rPr>
              <a:t>23 energy points in the neutron energy range of </a:t>
            </a:r>
            <a:r>
              <a:rPr lang="en-US" altLang="zh-CN" sz="1800" b="0" i="0" u="none" strike="noStrike" baseline="0" dirty="0">
                <a:solidFill>
                  <a:srgbClr val="FF0000"/>
                </a:solidFill>
                <a:latin typeface="Times-Roman"/>
              </a:rPr>
              <a:t>6.14 MeV – 52.48 MeV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800" b="0" i="0" u="none" strike="noStrike" baseline="0" dirty="0">
                <a:solidFill>
                  <a:srgbClr val="131413"/>
                </a:solidFill>
                <a:latin typeface="Times-Roman"/>
              </a:rPr>
              <a:t>Gave the relative differential cross sections of the </a:t>
            </a:r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1800" b="0" i="0" u="none" strike="noStrike" baseline="0" dirty="0">
                <a:solidFill>
                  <a:srgbClr val="131413"/>
                </a:solidFill>
                <a:latin typeface="Times-Roman"/>
              </a:rPr>
              <a:t> scattering reaction in the range of </a:t>
            </a:r>
            <a:r>
              <a:rPr lang="en-US" altLang="zh-CN" sz="1800" b="0" i="0" u="none" strike="noStrike" baseline="0" dirty="0">
                <a:solidFill>
                  <a:srgbClr val="FF0000"/>
                </a:solidFill>
                <a:latin typeface="Times-Roman"/>
              </a:rPr>
              <a:t>70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° </a:t>
            </a:r>
            <a:r>
              <a:rPr lang="en-US" altLang="zh-CN" sz="1800" b="0" i="0" u="none" strike="noStrike" baseline="0" dirty="0">
                <a:solidFill>
                  <a:srgbClr val="FF0000"/>
                </a:solidFill>
                <a:latin typeface="Times-Roman"/>
              </a:rPr>
              <a:t>to 160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° </a:t>
            </a:r>
            <a:r>
              <a:rPr lang="en-US" altLang="zh-CN" sz="1800" b="0" i="0" u="none" strike="noStrike" baseline="0" dirty="0">
                <a:solidFill>
                  <a:srgbClr val="131413"/>
                </a:solidFill>
                <a:latin typeface="Times-Roman"/>
              </a:rPr>
              <a:t>in the center-of-mass system.</a:t>
            </a:r>
          </a:p>
          <a:p>
            <a:pPr algn="l"/>
            <a:r>
              <a:rPr lang="en-US" altLang="zh-CN" sz="2000" b="0" i="0" u="none" strike="noStrike" baseline="0" dirty="0">
                <a:solidFill>
                  <a:srgbClr val="FF5615"/>
                </a:solidFill>
                <a:latin typeface="Times-Roman"/>
              </a:rPr>
              <a:t>The experimental results</a:t>
            </a:r>
            <a:r>
              <a:rPr lang="zh-CN" altLang="en-US" sz="2000" b="0" i="0" u="none" strike="noStrike" baseline="0" dirty="0">
                <a:solidFill>
                  <a:srgbClr val="FF5615"/>
                </a:solidFill>
                <a:latin typeface="Times-Roman"/>
              </a:rPr>
              <a:t>：</a:t>
            </a:r>
            <a:endParaRPr lang="en-US" altLang="zh-CN" sz="2000" dirty="0">
              <a:solidFill>
                <a:srgbClr val="131413"/>
              </a:solidFill>
              <a:latin typeface="Times-Roman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800" b="0" i="0" u="none" strike="noStrike" baseline="0" dirty="0">
                <a:solidFill>
                  <a:srgbClr val="131413"/>
                </a:solidFill>
                <a:latin typeface="Times-Roman"/>
              </a:rPr>
              <a:t>A wider neutron energy range than previous measurements</a:t>
            </a:r>
            <a:endParaRPr lang="en-US" altLang="zh-CN" dirty="0">
              <a:solidFill>
                <a:srgbClr val="131413"/>
              </a:solidFill>
              <a:latin typeface="Times-Roman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800" b="0" i="0" u="none" strike="noStrike" baseline="0" dirty="0">
                <a:solidFill>
                  <a:srgbClr val="131413"/>
                </a:solidFill>
                <a:latin typeface="Times-Roman"/>
              </a:rPr>
              <a:t>The first measurement result in some energy ranges (such as </a:t>
            </a:r>
            <a:r>
              <a:rPr lang="nn-NO" altLang="zh-CN" sz="1800" b="0" i="0" u="none" strike="noStrike" baseline="0" dirty="0">
                <a:solidFill>
                  <a:srgbClr val="131413"/>
                </a:solidFill>
                <a:latin typeface="Times-Roman"/>
              </a:rPr>
              <a:t>6.52 - 9.09 MeV)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consistency compared with existing measurement results, evaluation results and theoretical calculations.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9CDE209-D210-838A-3087-53F66D548C9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03" y="1551314"/>
            <a:ext cx="2727947" cy="2122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D164D3A-7462-6DC0-DE3E-CBCBB2BF141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03" y="4030491"/>
            <a:ext cx="2727947" cy="2122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F3A0AD3-0898-760C-5DCB-5FF7273A4D1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311490" y="1401057"/>
            <a:ext cx="3124604" cy="235194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7725E10-8819-8882-6591-2887D6161009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8387699" y="4023390"/>
            <a:ext cx="2806616" cy="2230006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3F005764-ECFC-3C2F-40F8-4BD5F97CC1ED}"/>
              </a:ext>
            </a:extLst>
          </p:cNvPr>
          <p:cNvSpPr txBox="1"/>
          <p:nvPr/>
        </p:nvSpPr>
        <p:spPr>
          <a:xfrm>
            <a:off x="5216183" y="3722714"/>
            <a:ext cx="28903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Amplitude – TOF spectrum in Si-PIN</a:t>
            </a:r>
            <a:endParaRPr lang="zh-CN" altLang="en-US" sz="1400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054D808-B4B4-ECA2-4AC3-42E81F0D6ACD}"/>
              </a:ext>
            </a:extLst>
          </p:cNvPr>
          <p:cNvSpPr txBox="1"/>
          <p:nvPr/>
        </p:nvSpPr>
        <p:spPr>
          <a:xfrm>
            <a:off x="8826388" y="3722714"/>
            <a:ext cx="20948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1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en-US" altLang="zh-CN" sz="1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E 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spectrum (Si + CsI)</a:t>
            </a:r>
            <a:endParaRPr lang="zh-CN" altLang="en-US" sz="1400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C0E8B2F-43C3-2BCE-82E5-5A272F3AB102}"/>
              </a:ext>
            </a:extLst>
          </p:cNvPr>
          <p:cNvSpPr txBox="1"/>
          <p:nvPr/>
        </p:nvSpPr>
        <p:spPr>
          <a:xfrm>
            <a:off x="8826388" y="6198257"/>
            <a:ext cx="2094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rgbClr val="3333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Relative differential cross sections at 14.85 MeV</a:t>
            </a:r>
            <a:endParaRPr lang="zh-CN" altLang="en-US" sz="1400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1362E9B-38C8-5FFD-AA23-A7B46C7FF75C}"/>
              </a:ext>
            </a:extLst>
          </p:cNvPr>
          <p:cNvSpPr txBox="1"/>
          <p:nvPr/>
        </p:nvSpPr>
        <p:spPr>
          <a:xfrm>
            <a:off x="5214273" y="6198257"/>
            <a:ext cx="28903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Amplitude – TOF spectrum in CsI(Tl)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9053971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7500C34E-2CBA-4E87-98BC-6D8D9001EFB7}"/>
              </a:ext>
            </a:extLst>
          </p:cNvPr>
          <p:cNvSpPr/>
          <p:nvPr/>
        </p:nvSpPr>
        <p:spPr>
          <a:xfrm>
            <a:off x="0" y="1"/>
            <a:ext cx="12192000" cy="11156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2FC5BD3-F828-4CA9-B250-CC5B7F5DB6FE}"/>
              </a:ext>
            </a:extLst>
          </p:cNvPr>
          <p:cNvSpPr/>
          <p:nvPr/>
        </p:nvSpPr>
        <p:spPr>
          <a:xfrm>
            <a:off x="0" y="1115692"/>
            <a:ext cx="12192002" cy="2054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70F4215-9F12-44BE-AC00-0325D3DBE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071C9F0-9C49-157B-492B-45285AE3CC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400" b="-9400"/>
          <a:stretch/>
        </p:blipFill>
        <p:spPr>
          <a:xfrm>
            <a:off x="9960905" y="199232"/>
            <a:ext cx="1924935" cy="7498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D3421CA-3120-97C4-A393-C172F666366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0" y="203928"/>
            <a:ext cx="1389475" cy="74868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E7CCD95-88F7-4A83-9193-EA467197985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974" y="4023120"/>
            <a:ext cx="2882026" cy="2137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8AED8FB-D569-4FA7-9996-2E24D0C54E9F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9" r="7189"/>
          <a:stretch/>
        </p:blipFill>
        <p:spPr bwMode="auto">
          <a:xfrm>
            <a:off x="7094101" y="4013775"/>
            <a:ext cx="2396448" cy="2137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AD317F08-EAC1-432A-B485-8587C8FB7C28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5"/>
          <a:stretch/>
        </p:blipFill>
        <p:spPr bwMode="auto">
          <a:xfrm>
            <a:off x="4392650" y="4013776"/>
            <a:ext cx="2701451" cy="213714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E48DCC19-2471-4923-9B36-32AAC0609407}"/>
              </a:ext>
            </a:extLst>
          </p:cNvPr>
          <p:cNvSpPr txBox="1"/>
          <p:nvPr/>
        </p:nvSpPr>
        <p:spPr>
          <a:xfrm>
            <a:off x="6435445" y="6250977"/>
            <a:ext cx="37137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Structure of 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it-IT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8-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unit 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1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-Δ</a:t>
            </a:r>
            <a:r>
              <a:rPr lang="en-US" altLang="zh-CN" sz="1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en-US" altLang="zh-CN" sz="1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it-IT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Telescope Array</a:t>
            </a:r>
            <a:endParaRPr lang="zh-CN" altLang="en-US" sz="1400" dirty="0"/>
          </a:p>
        </p:txBody>
      </p:sp>
      <p:sp>
        <p:nvSpPr>
          <p:cNvPr id="19" name="标题 8">
            <a:extLst>
              <a:ext uri="{FF2B5EF4-FFF2-40B4-BE49-F238E27FC236}">
                <a16:creationId xmlns:a16="http://schemas.microsoft.com/office/drawing/2014/main" id="{DEC98AE5-97F2-4B95-8FB7-E5C0C776B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509" y="250825"/>
            <a:ext cx="7882982" cy="614042"/>
          </a:xfrm>
        </p:spPr>
        <p:txBody>
          <a:bodyPr>
            <a:noAutofit/>
          </a:bodyPr>
          <a:lstStyle/>
          <a:p>
            <a:pPr algn="ctr"/>
            <a:r>
              <a:rPr lang="en-US" altLang="zh-CN" sz="2800" dirty="0">
                <a:solidFill>
                  <a:srgbClr val="FF56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sz="2800" i="1" dirty="0">
                <a:solidFill>
                  <a:srgbClr val="FF56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en-US" altLang="zh-CN" sz="2800" dirty="0">
                <a:solidFill>
                  <a:srgbClr val="FF56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2800" i="1" dirty="0">
                <a:solidFill>
                  <a:srgbClr val="FF56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sz="2800" dirty="0">
                <a:solidFill>
                  <a:srgbClr val="FF56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scattering experiment in 2020-21</a:t>
            </a:r>
            <a:endParaRPr lang="zh-CN" altLang="en-US" sz="2800" dirty="0">
              <a:solidFill>
                <a:srgbClr val="FF56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DBED14A3-9E45-4125-8E8E-BBAC69CA26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6940" y="3714648"/>
            <a:ext cx="3267414" cy="2450561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61F4B8DC-AC29-4F1D-B3B7-8CF47A4E922B}"/>
              </a:ext>
            </a:extLst>
          </p:cNvPr>
          <p:cNvSpPr txBox="1"/>
          <p:nvPr/>
        </p:nvSpPr>
        <p:spPr>
          <a:xfrm>
            <a:off x="1417879" y="6250977"/>
            <a:ext cx="19055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Detector layout for </a:t>
            </a:r>
            <a:r>
              <a:rPr lang="en-US" altLang="zh-CN" sz="1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en-US" altLang="zh-CN" sz="1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scattering experiments</a:t>
            </a:r>
            <a:endParaRPr lang="zh-CN" altLang="en-US" sz="1400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0FFC011-B0FA-4987-8D48-E55DE1913F6D}"/>
              </a:ext>
            </a:extLst>
          </p:cNvPr>
          <p:cNvSpPr txBox="1"/>
          <p:nvPr/>
        </p:nvSpPr>
        <p:spPr>
          <a:xfrm>
            <a:off x="859429" y="1517205"/>
            <a:ext cx="1047314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000" b="0" i="0" u="none" strike="noStrike" baseline="0" dirty="0">
                <a:solidFill>
                  <a:srgbClr val="FF56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2000" i="1" dirty="0">
                <a:solidFill>
                  <a:srgbClr val="FF5615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n</a:t>
            </a:r>
            <a:r>
              <a:rPr lang="en-US" altLang="zh-CN" sz="2000" dirty="0">
                <a:solidFill>
                  <a:srgbClr val="FF5615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000" i="1" dirty="0">
                <a:solidFill>
                  <a:srgbClr val="FF5615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2000" dirty="0">
                <a:solidFill>
                  <a:srgbClr val="FF5615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scattering experiments in 2020 and 2021</a:t>
            </a:r>
            <a:r>
              <a:rPr lang="en-US" altLang="zh-CN" sz="2000" b="0" i="0" u="none" strike="noStrike" baseline="0" dirty="0">
                <a:solidFill>
                  <a:srgbClr val="FF56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2000" b="0" i="0" u="none" strike="noStrike" baseline="0" dirty="0">
              <a:solidFill>
                <a:srgbClr val="1314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800" b="0" i="0" u="none" strike="noStrike" baseline="0" dirty="0">
                <a:solidFill>
                  <a:srgbClr val="13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experimental goal is to measure the differential cross sections of </a:t>
            </a:r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1800" b="0" i="0" u="none" strike="noStrike" baseline="0" dirty="0">
                <a:solidFill>
                  <a:srgbClr val="13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scattering reaction in the neutron energy range of </a:t>
            </a:r>
            <a:r>
              <a:rPr lang="en-US" altLang="zh-CN" sz="18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1.5-15 MeV</a:t>
            </a:r>
            <a:r>
              <a:rPr lang="en-US" altLang="zh-CN" sz="1800" b="0" i="0" u="none" strike="noStrike" baseline="0" dirty="0">
                <a:solidFill>
                  <a:srgbClr val="13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16-unit Δ</a:t>
            </a:r>
            <a:r>
              <a:rPr lang="en-US" altLang="zh-CN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-Δ</a:t>
            </a:r>
            <a:r>
              <a:rPr lang="en-US" altLang="zh-CN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telescope 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light-charged particle detector array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composed of 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low-pressure multi-wire proportional chamber (LPMWPC),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Si-PIN and CsI(Tl) detectors were used.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experimental sample is a 4 μm thick polypropylene film.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Neutron beam spots: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Φ50+Φ50(in 2020),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Φ50+Φ15(in 2021)</a:t>
            </a:r>
          </a:p>
        </p:txBody>
      </p:sp>
    </p:spTree>
    <p:extLst>
      <p:ext uri="{BB962C8B-B14F-4D97-AF65-F5344CB8AC3E}">
        <p14:creationId xmlns:p14="http://schemas.microsoft.com/office/powerpoint/2010/main" val="144023058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2B708871-FBBD-4D82-AA86-8276BEAE70C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894" y="3844541"/>
            <a:ext cx="4181155" cy="235371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5ECA2D3D-C220-4BFD-82DA-215E7CFEE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8ED222A-43F0-44F3-8635-6335CD76EA66}"/>
              </a:ext>
            </a:extLst>
          </p:cNvPr>
          <p:cNvSpPr/>
          <p:nvPr/>
        </p:nvSpPr>
        <p:spPr>
          <a:xfrm>
            <a:off x="0" y="1"/>
            <a:ext cx="12192000" cy="11156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47A73C7-E008-4DC0-8BF1-B276DA8B85C2}"/>
              </a:ext>
            </a:extLst>
          </p:cNvPr>
          <p:cNvSpPr/>
          <p:nvPr/>
        </p:nvSpPr>
        <p:spPr>
          <a:xfrm>
            <a:off x="0" y="1115692"/>
            <a:ext cx="12192002" cy="2054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7A09E8D0-56A0-42A4-AFE6-6F57A5E3FD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400" b="-9400"/>
          <a:stretch/>
        </p:blipFill>
        <p:spPr>
          <a:xfrm>
            <a:off x="9960905" y="199232"/>
            <a:ext cx="1924935" cy="749888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48CC430D-D60F-40E4-AB69-4ED41E55CF1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0" y="203928"/>
            <a:ext cx="1389475" cy="74868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4711162-2C40-4645-A514-91D092D7AEC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049" y="1468502"/>
            <a:ext cx="3016678" cy="2015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29F1611-A22B-4153-81C3-0806D6D886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415" y="1465252"/>
            <a:ext cx="3331634" cy="201521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7B272FF-DE25-4C96-A8C7-956939286CC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049" y="3844541"/>
            <a:ext cx="3016678" cy="232792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B106E4F5-FC75-4F53-BDEE-5AD2FECADD28}"/>
              </a:ext>
            </a:extLst>
          </p:cNvPr>
          <p:cNvSpPr txBox="1"/>
          <p:nvPr/>
        </p:nvSpPr>
        <p:spPr>
          <a:xfrm>
            <a:off x="8617527" y="6198257"/>
            <a:ext cx="274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Preliminary results of the relative differential cross sections</a:t>
            </a:r>
            <a:endParaRPr lang="zh-CN" altLang="en-US" sz="1100" dirty="0"/>
          </a:p>
        </p:txBody>
      </p:sp>
      <p:sp>
        <p:nvSpPr>
          <p:cNvPr id="16" name="标题 8">
            <a:extLst>
              <a:ext uri="{FF2B5EF4-FFF2-40B4-BE49-F238E27FC236}">
                <a16:creationId xmlns:a16="http://schemas.microsoft.com/office/drawing/2014/main" id="{8FCC945C-0358-4DAF-AFC7-6857B93AC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509" y="250825"/>
            <a:ext cx="7882982" cy="614042"/>
          </a:xfrm>
        </p:spPr>
        <p:txBody>
          <a:bodyPr>
            <a:noAutofit/>
          </a:bodyPr>
          <a:lstStyle/>
          <a:p>
            <a:pPr algn="ctr"/>
            <a:r>
              <a:rPr lang="en-US" altLang="zh-CN" sz="2800" dirty="0">
                <a:solidFill>
                  <a:srgbClr val="FF56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sz="2800" i="1" dirty="0">
                <a:solidFill>
                  <a:srgbClr val="FF56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en-US" altLang="zh-CN" sz="2800" dirty="0">
                <a:solidFill>
                  <a:srgbClr val="FF56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2800" i="1" dirty="0">
                <a:solidFill>
                  <a:srgbClr val="FF56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sz="2800" dirty="0">
                <a:solidFill>
                  <a:srgbClr val="FF56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scattering experiment in 2020-21</a:t>
            </a:r>
            <a:endParaRPr lang="zh-CN" altLang="en-US" sz="2800" dirty="0">
              <a:solidFill>
                <a:srgbClr val="FF56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CAFEFF52-15F9-48D5-AC7C-906F45F66010}"/>
              </a:ext>
            </a:extLst>
          </p:cNvPr>
          <p:cNvCxnSpPr>
            <a:cxnSpLocks/>
          </p:cNvCxnSpPr>
          <p:nvPr/>
        </p:nvCxnSpPr>
        <p:spPr>
          <a:xfrm flipH="1">
            <a:off x="5161504" y="3886305"/>
            <a:ext cx="1" cy="196494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1973AC92-45E4-4D1E-8874-0A59C3B99F40}"/>
              </a:ext>
            </a:extLst>
          </p:cNvPr>
          <p:cNvCxnSpPr>
            <a:cxnSpLocks/>
          </p:cNvCxnSpPr>
          <p:nvPr/>
        </p:nvCxnSpPr>
        <p:spPr>
          <a:xfrm flipH="1">
            <a:off x="6219915" y="3886304"/>
            <a:ext cx="1" cy="196494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8AA320AB-709D-42A8-8E02-AE07C2DE70F7}"/>
              </a:ext>
            </a:extLst>
          </p:cNvPr>
          <p:cNvCxnSpPr>
            <a:cxnSpLocks/>
          </p:cNvCxnSpPr>
          <p:nvPr/>
        </p:nvCxnSpPr>
        <p:spPr>
          <a:xfrm flipH="1">
            <a:off x="6308798" y="4292393"/>
            <a:ext cx="988049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>
            <a:extLst>
              <a:ext uri="{FF2B5EF4-FFF2-40B4-BE49-F238E27FC236}">
                <a16:creationId xmlns:a16="http://schemas.microsoft.com/office/drawing/2014/main" id="{41980E9E-2019-460C-87EB-77C348625E29}"/>
              </a:ext>
            </a:extLst>
          </p:cNvPr>
          <p:cNvSpPr/>
          <p:nvPr/>
        </p:nvSpPr>
        <p:spPr>
          <a:xfrm>
            <a:off x="4871617" y="5960163"/>
            <a:ext cx="976013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US" altLang="zh-CN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0.4 MeV</a:t>
            </a:r>
            <a:endParaRPr lang="zh-CN" altLang="en-US" sz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B9186683-3454-4E3D-B730-01B0E4D50CEE}"/>
              </a:ext>
            </a:extLst>
          </p:cNvPr>
          <p:cNvSpPr/>
          <p:nvPr/>
        </p:nvSpPr>
        <p:spPr>
          <a:xfrm>
            <a:off x="7241519" y="4138505"/>
            <a:ext cx="974497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US" altLang="zh-CN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6.2 MeV</a:t>
            </a:r>
            <a:endParaRPr lang="zh-CN" altLang="en-US" sz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24EBEFC-1681-45D8-A29C-FD68E5E09A35}"/>
              </a:ext>
            </a:extLst>
          </p:cNvPr>
          <p:cNvSpPr txBox="1"/>
          <p:nvPr/>
        </p:nvSpPr>
        <p:spPr>
          <a:xfrm>
            <a:off x="4871617" y="6198257"/>
            <a:ext cx="25300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Amplitude – TOF spectrum in LPMWPC,</a:t>
            </a:r>
            <a:r>
              <a:rPr lang="zh-CN" altLang="en-US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Si-PIN</a:t>
            </a:r>
            <a:r>
              <a:rPr lang="zh-CN" altLang="en-US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and</a:t>
            </a:r>
            <a:r>
              <a:rPr lang="zh-CN" altLang="en-US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CsI(Tl)</a:t>
            </a:r>
            <a:endParaRPr lang="zh-CN" altLang="en-US" sz="1400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1FB3813-0CBE-4694-ACE1-9024A492F4DE}"/>
              </a:ext>
            </a:extLst>
          </p:cNvPr>
          <p:cNvSpPr txBox="1"/>
          <p:nvPr/>
        </p:nvSpPr>
        <p:spPr>
          <a:xfrm>
            <a:off x="5962732" y="3480462"/>
            <a:ext cx="49449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 level-1 and level-2 Δ</a:t>
            </a:r>
            <a:r>
              <a:rPr lang="en-US" altLang="zh-CN" sz="14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14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−</a:t>
            </a:r>
            <a:r>
              <a:rPr lang="en-US" altLang="zh-CN" sz="14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14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spectrum of the Δ</a:t>
            </a:r>
            <a:r>
              <a:rPr lang="en-US" altLang="zh-CN" sz="14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14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-Δ</a:t>
            </a:r>
            <a:r>
              <a:rPr lang="en-US" altLang="zh-CN" sz="14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14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en-US" altLang="zh-CN" sz="14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14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telescope</a:t>
            </a:r>
            <a:endParaRPr lang="zh-CN" altLang="en-US" sz="1400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8E25DC9C-F0F8-414D-8ADA-1359EF2B3E4C}"/>
              </a:ext>
            </a:extLst>
          </p:cNvPr>
          <p:cNvSpPr txBox="1"/>
          <p:nvPr/>
        </p:nvSpPr>
        <p:spPr>
          <a:xfrm>
            <a:off x="554797" y="2068301"/>
            <a:ext cx="354829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000" b="0" i="0" u="none" strike="noStrike" baseline="0" dirty="0">
                <a:solidFill>
                  <a:srgbClr val="FF56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of the</a:t>
            </a:r>
            <a:r>
              <a:rPr lang="en-US" altLang="zh-CN" sz="2000" i="1" dirty="0">
                <a:solidFill>
                  <a:srgbClr val="FF5615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n</a:t>
            </a:r>
            <a:r>
              <a:rPr lang="en-US" altLang="zh-CN" sz="2000" dirty="0">
                <a:solidFill>
                  <a:srgbClr val="FF5615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000" i="1" dirty="0">
                <a:solidFill>
                  <a:srgbClr val="FF5615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2000" dirty="0">
                <a:solidFill>
                  <a:srgbClr val="FF5615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scattering experiments in 2020 and 2021</a:t>
            </a:r>
            <a:r>
              <a:rPr lang="en-US" altLang="zh-CN" sz="2000" b="0" i="0" u="none" strike="noStrike" baseline="0" dirty="0">
                <a:solidFill>
                  <a:srgbClr val="FF56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endParaRPr lang="en-US" altLang="zh-CN" sz="2000" b="0" i="0" u="none" strike="noStrike" baseline="0" dirty="0">
              <a:solidFill>
                <a:srgbClr val="1314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800" b="0" i="0" u="none" strike="noStrike" baseline="0" dirty="0">
                <a:solidFill>
                  <a:srgbClr val="13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Protons with energies as low as 0.5 MeV can be identified using the 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en-US" altLang="zh-CN" sz="1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−</a:t>
            </a:r>
            <a:r>
              <a:rPr lang="en-US" altLang="zh-CN" sz="1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 </a:t>
            </a:r>
            <a:r>
              <a:rPr lang="en-US" altLang="zh-CN" sz="1800" b="0" i="0" u="none" strike="noStrike" baseline="0" dirty="0">
                <a:solidFill>
                  <a:srgbClr val="13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800" b="0" i="0" u="none" strike="noStrike" baseline="0" dirty="0">
                <a:solidFill>
                  <a:srgbClr val="13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relative differential cross sections at 2-7 MeV is given at 112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° </a:t>
            </a:r>
            <a:r>
              <a:rPr lang="en-US" altLang="zh-CN" sz="1800" b="0" i="0" u="none" strike="noStrike" baseline="0" dirty="0">
                <a:solidFill>
                  <a:srgbClr val="13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center-of-mass system.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800" b="0" i="0" u="none" strike="noStrike" baseline="0" dirty="0">
                <a:solidFill>
                  <a:srgbClr val="13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experimental accuracy is limited by the resolution and detection efficiency of LPMWPC.</a:t>
            </a:r>
          </a:p>
        </p:txBody>
      </p:sp>
    </p:spTree>
    <p:extLst>
      <p:ext uri="{BB962C8B-B14F-4D97-AF65-F5344CB8AC3E}">
        <p14:creationId xmlns:p14="http://schemas.microsoft.com/office/powerpoint/2010/main" val="3807633177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47478-CF47-3E4C-8AA8-D1CB19F45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A6672844-3DFF-50CD-2EDE-976E024A36B5}"/>
              </a:ext>
            </a:extLst>
          </p:cNvPr>
          <p:cNvSpPr/>
          <p:nvPr/>
        </p:nvSpPr>
        <p:spPr>
          <a:xfrm>
            <a:off x="0" y="1"/>
            <a:ext cx="12192000" cy="11156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CE52A7F-BC71-1685-9FC0-706A90F9C34D}"/>
              </a:ext>
            </a:extLst>
          </p:cNvPr>
          <p:cNvSpPr/>
          <p:nvPr/>
        </p:nvSpPr>
        <p:spPr>
          <a:xfrm>
            <a:off x="0" y="1115692"/>
            <a:ext cx="12192002" cy="2054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8">
            <a:extLst>
              <a:ext uri="{FF2B5EF4-FFF2-40B4-BE49-F238E27FC236}">
                <a16:creationId xmlns:a16="http://schemas.microsoft.com/office/drawing/2014/main" id="{EC0F50FA-7917-745F-6CB7-25C69A8A5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509" y="274934"/>
            <a:ext cx="7882982" cy="614042"/>
          </a:xfrm>
        </p:spPr>
        <p:txBody>
          <a:bodyPr>
            <a:noAutofit/>
          </a:bodyPr>
          <a:lstStyle/>
          <a:p>
            <a:pPr algn="ctr"/>
            <a:r>
              <a:rPr lang="en-US" altLang="zh-CN" sz="3600" dirty="0">
                <a:solidFill>
                  <a:srgbClr val="FF56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600" dirty="0">
              <a:solidFill>
                <a:srgbClr val="FF56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A043374-5724-B792-D541-6F04DB75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6EAD999-AEB0-0B85-6A0C-F35FFB090F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400" b="-9400"/>
          <a:stretch/>
        </p:blipFill>
        <p:spPr>
          <a:xfrm>
            <a:off x="9960905" y="199232"/>
            <a:ext cx="1924935" cy="7498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D3A5E78-5964-F07C-154C-920FDC64715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0" y="203928"/>
            <a:ext cx="1389475" cy="748682"/>
          </a:xfrm>
          <a:prstGeom prst="rect">
            <a:avLst/>
          </a:prstGeom>
        </p:spPr>
      </p:pic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30EECF59-02BD-B9ED-4846-0E8A0C8B8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635" y="2050112"/>
            <a:ext cx="9664515" cy="40957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scattering experiments at Back-n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scattering experiment in 2024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setup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Preliminary results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and Outlook</a:t>
            </a:r>
          </a:p>
        </p:txBody>
      </p:sp>
    </p:spTree>
    <p:extLst>
      <p:ext uri="{BB962C8B-B14F-4D97-AF65-F5344CB8AC3E}">
        <p14:creationId xmlns:p14="http://schemas.microsoft.com/office/powerpoint/2010/main" val="151555068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78218-4F21-23B4-FA41-6451B70BB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6AE9D4B2-1000-3C1A-0CCC-A558329EAE3F}"/>
              </a:ext>
            </a:extLst>
          </p:cNvPr>
          <p:cNvSpPr/>
          <p:nvPr/>
        </p:nvSpPr>
        <p:spPr>
          <a:xfrm>
            <a:off x="0" y="1"/>
            <a:ext cx="12192000" cy="11156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7A0FDB7-040C-9DCE-FB4A-FFC2F71A7837}"/>
              </a:ext>
            </a:extLst>
          </p:cNvPr>
          <p:cNvSpPr/>
          <p:nvPr/>
        </p:nvSpPr>
        <p:spPr>
          <a:xfrm>
            <a:off x="0" y="1115692"/>
            <a:ext cx="12192002" cy="2054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8">
            <a:extLst>
              <a:ext uri="{FF2B5EF4-FFF2-40B4-BE49-F238E27FC236}">
                <a16:creationId xmlns:a16="http://schemas.microsoft.com/office/drawing/2014/main" id="{1E71BB98-8664-619C-78E0-D43093A9D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509" y="250825"/>
            <a:ext cx="7882982" cy="614042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dirty="0">
                <a:solidFill>
                  <a:srgbClr val="FF56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sz="3200" i="1" dirty="0">
                <a:solidFill>
                  <a:srgbClr val="FF56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en-US" altLang="zh-CN" sz="3200" dirty="0">
                <a:solidFill>
                  <a:srgbClr val="FF56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3200" i="1" dirty="0">
                <a:solidFill>
                  <a:srgbClr val="FF56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sz="3200" dirty="0">
                <a:solidFill>
                  <a:srgbClr val="FF56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scattering experiment in 2024</a:t>
            </a:r>
            <a:endParaRPr lang="zh-CN" altLang="en-US" sz="3200" dirty="0">
              <a:solidFill>
                <a:srgbClr val="FF56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F2235D4-10C9-2FBB-5EC9-8B00C8B66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99A896F-335C-656C-3D70-C552110A98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400" b="-9400"/>
          <a:stretch/>
        </p:blipFill>
        <p:spPr>
          <a:xfrm>
            <a:off x="9960905" y="199232"/>
            <a:ext cx="1924935" cy="7498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7C7F6ED-0C7E-4F7D-338D-D4A2AE4763A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0" y="203928"/>
            <a:ext cx="1389475" cy="748682"/>
          </a:xfrm>
          <a:prstGeom prst="rect">
            <a:avLst/>
          </a:prstGeom>
        </p:spPr>
      </p:pic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47CD8144-4D96-343D-0524-DA9F294BB221}"/>
              </a:ext>
            </a:extLst>
          </p:cNvPr>
          <p:cNvCxnSpPr/>
          <p:nvPr/>
        </p:nvCxnSpPr>
        <p:spPr>
          <a:xfrm>
            <a:off x="418891" y="4201582"/>
            <a:ext cx="6569765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4B65C51-2E26-E5D7-BB51-1E5F26A75AC3}"/>
              </a:ext>
            </a:extLst>
          </p:cNvPr>
          <p:cNvCxnSpPr>
            <a:cxnSpLocks/>
          </p:cNvCxnSpPr>
          <p:nvPr/>
        </p:nvCxnSpPr>
        <p:spPr>
          <a:xfrm>
            <a:off x="3703772" y="1989709"/>
            <a:ext cx="0" cy="444246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DCEF28B-F12D-2C83-EBCA-338ADFFF67A2}"/>
              </a:ext>
            </a:extLst>
          </p:cNvPr>
          <p:cNvCxnSpPr>
            <a:cxnSpLocks/>
          </p:cNvCxnSpPr>
          <p:nvPr/>
        </p:nvCxnSpPr>
        <p:spPr>
          <a:xfrm rot="5400000">
            <a:off x="3433501" y="4201582"/>
            <a:ext cx="5405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>
            <a:extLst>
              <a:ext uri="{FF2B5EF4-FFF2-40B4-BE49-F238E27FC236}">
                <a16:creationId xmlns:a16="http://schemas.microsoft.com/office/drawing/2014/main" id="{264EBB00-97FB-A5DD-25FB-E586DF5AC0D4}"/>
              </a:ext>
            </a:extLst>
          </p:cNvPr>
          <p:cNvSpPr/>
          <p:nvPr/>
        </p:nvSpPr>
        <p:spPr>
          <a:xfrm>
            <a:off x="1730192" y="2237359"/>
            <a:ext cx="3947159" cy="3947159"/>
          </a:xfrm>
          <a:prstGeom prst="ellipse">
            <a:avLst/>
          </a:pr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0199413-A12F-49D1-49D5-E9A51EAD202A}"/>
              </a:ext>
            </a:extLst>
          </p:cNvPr>
          <p:cNvCxnSpPr>
            <a:cxnSpLocks/>
          </p:cNvCxnSpPr>
          <p:nvPr/>
        </p:nvCxnSpPr>
        <p:spPr>
          <a:xfrm rot="600000">
            <a:off x="2442972" y="4699476"/>
            <a:ext cx="132034" cy="228689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C2A1388F-2FDD-A087-834F-53729B8F0419}"/>
              </a:ext>
            </a:extLst>
          </p:cNvPr>
          <p:cNvCxnSpPr>
            <a:cxnSpLocks/>
          </p:cNvCxnSpPr>
          <p:nvPr/>
        </p:nvCxnSpPr>
        <p:spPr>
          <a:xfrm rot="600000">
            <a:off x="2384291" y="4723686"/>
            <a:ext cx="132034" cy="228689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35035881-540E-0125-B547-8D8B47EFDD9A}"/>
              </a:ext>
            </a:extLst>
          </p:cNvPr>
          <p:cNvCxnSpPr>
            <a:cxnSpLocks/>
          </p:cNvCxnSpPr>
          <p:nvPr/>
        </p:nvCxnSpPr>
        <p:spPr>
          <a:xfrm rot="21300000">
            <a:off x="2520695" y="5008570"/>
            <a:ext cx="132034" cy="228689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F674D6DD-880F-4245-2BB5-ACDA9D90751E}"/>
              </a:ext>
            </a:extLst>
          </p:cNvPr>
          <p:cNvCxnSpPr>
            <a:cxnSpLocks/>
          </p:cNvCxnSpPr>
          <p:nvPr/>
        </p:nvCxnSpPr>
        <p:spPr>
          <a:xfrm rot="21300000">
            <a:off x="2464892" y="5047976"/>
            <a:ext cx="132034" cy="228689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D07BF51E-30EE-1B77-185B-CA2C5EBFAFA3}"/>
              </a:ext>
            </a:extLst>
          </p:cNvPr>
          <p:cNvCxnSpPr>
            <a:cxnSpLocks/>
          </p:cNvCxnSpPr>
          <p:nvPr/>
        </p:nvCxnSpPr>
        <p:spPr>
          <a:xfrm rot="20400000">
            <a:off x="2772332" y="5163669"/>
            <a:ext cx="132034" cy="228689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F4265C57-524F-EDA3-C2C4-6E33EDDA72BE}"/>
              </a:ext>
            </a:extLst>
          </p:cNvPr>
          <p:cNvCxnSpPr>
            <a:cxnSpLocks/>
          </p:cNvCxnSpPr>
          <p:nvPr/>
        </p:nvCxnSpPr>
        <p:spPr>
          <a:xfrm rot="20400000">
            <a:off x="2727679" y="5216170"/>
            <a:ext cx="132034" cy="228689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E3749C68-6520-6C18-51F4-BC6E3DC6CD29}"/>
              </a:ext>
            </a:extLst>
          </p:cNvPr>
          <p:cNvCxnSpPr>
            <a:cxnSpLocks/>
          </p:cNvCxnSpPr>
          <p:nvPr/>
        </p:nvCxnSpPr>
        <p:spPr>
          <a:xfrm rot="19500000">
            <a:off x="2998671" y="5391989"/>
            <a:ext cx="132034" cy="228689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E83FE6E0-FDD7-2BA7-1CC6-86D55F9B2438}"/>
              </a:ext>
            </a:extLst>
          </p:cNvPr>
          <p:cNvCxnSpPr>
            <a:cxnSpLocks/>
          </p:cNvCxnSpPr>
          <p:nvPr/>
        </p:nvCxnSpPr>
        <p:spPr>
          <a:xfrm rot="19500000">
            <a:off x="2969062" y="5455206"/>
            <a:ext cx="132034" cy="228689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7E49EA3F-CEE3-D914-7FED-C0A3B47C5D81}"/>
              </a:ext>
            </a:extLst>
          </p:cNvPr>
          <p:cNvCxnSpPr>
            <a:cxnSpLocks/>
          </p:cNvCxnSpPr>
          <p:nvPr/>
        </p:nvCxnSpPr>
        <p:spPr>
          <a:xfrm>
            <a:off x="3361105" y="5274068"/>
            <a:ext cx="274516" cy="41166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28048630-F09A-C18B-E74A-30AB84DDD729}"/>
              </a:ext>
            </a:extLst>
          </p:cNvPr>
          <p:cNvCxnSpPr>
            <a:cxnSpLocks/>
          </p:cNvCxnSpPr>
          <p:nvPr/>
        </p:nvCxnSpPr>
        <p:spPr>
          <a:xfrm rot="21480000">
            <a:off x="3358075" y="5324932"/>
            <a:ext cx="266729" cy="49870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1DCF462C-E116-C53C-4F61-29214725A328}"/>
              </a:ext>
            </a:extLst>
          </p:cNvPr>
          <p:cNvCxnSpPr>
            <a:cxnSpLocks/>
          </p:cNvCxnSpPr>
          <p:nvPr/>
        </p:nvCxnSpPr>
        <p:spPr>
          <a:xfrm rot="7200000">
            <a:off x="5010178" y="2100787"/>
            <a:ext cx="132034" cy="228689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342B99F4-D057-906C-E1AB-76A37E1D434D}"/>
              </a:ext>
            </a:extLst>
          </p:cNvPr>
          <p:cNvCxnSpPr>
            <a:cxnSpLocks/>
          </p:cNvCxnSpPr>
          <p:nvPr/>
        </p:nvCxnSpPr>
        <p:spPr>
          <a:xfrm rot="7200000">
            <a:off x="5010178" y="2314709"/>
            <a:ext cx="132034" cy="228689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41F5C5C1-9BD2-284E-B082-B304692279F5}"/>
              </a:ext>
            </a:extLst>
          </p:cNvPr>
          <p:cNvSpPr txBox="1"/>
          <p:nvPr/>
        </p:nvSpPr>
        <p:spPr>
          <a:xfrm>
            <a:off x="5267809" y="2053098"/>
            <a:ext cx="1680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300 μm thick Si-PIN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30 mm thick CsI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5C69DF2-5FB7-EF0E-AFE6-8B084803BBD5}"/>
              </a:ext>
            </a:extLst>
          </p:cNvPr>
          <p:cNvSpPr txBox="1"/>
          <p:nvPr/>
        </p:nvSpPr>
        <p:spPr>
          <a:xfrm>
            <a:off x="5897043" y="3926992"/>
            <a:ext cx="8120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Neutron beam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2D9F25A-215C-D22F-3F92-D7CB79070F41}"/>
              </a:ext>
            </a:extLst>
          </p:cNvPr>
          <p:cNvSpPr txBox="1"/>
          <p:nvPr/>
        </p:nvSpPr>
        <p:spPr>
          <a:xfrm>
            <a:off x="3671560" y="4503698"/>
            <a:ext cx="11751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Sample</a:t>
            </a:r>
            <a:r>
              <a:rPr lang="zh-CN" altLang="en-US" sz="1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°</a:t>
            </a:r>
            <a:endParaRPr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BD7AE1C7-3ACC-EF36-B640-9220116A54B9}"/>
              </a:ext>
            </a:extLst>
          </p:cNvPr>
          <p:cNvSpPr txBox="1"/>
          <p:nvPr/>
        </p:nvSpPr>
        <p:spPr>
          <a:xfrm>
            <a:off x="3227388" y="5727530"/>
            <a:ext cx="5152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B6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9B681E7-0600-F405-F49B-B36AB829340C}"/>
              </a:ext>
            </a:extLst>
          </p:cNvPr>
          <p:cNvSpPr txBox="1"/>
          <p:nvPr/>
        </p:nvSpPr>
        <p:spPr>
          <a:xfrm>
            <a:off x="1884212" y="4597864"/>
            <a:ext cx="4388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B1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6F353A8C-976A-439C-293F-D7D8A9A7121D}"/>
              </a:ext>
            </a:extLst>
          </p:cNvPr>
          <p:cNvSpPr txBox="1"/>
          <p:nvPr/>
        </p:nvSpPr>
        <p:spPr>
          <a:xfrm>
            <a:off x="1945080" y="3595045"/>
            <a:ext cx="5152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A1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0D52DA83-33B6-C951-184E-167FC6E0C983}"/>
              </a:ext>
            </a:extLst>
          </p:cNvPr>
          <p:cNvSpPr txBox="1"/>
          <p:nvPr/>
        </p:nvSpPr>
        <p:spPr>
          <a:xfrm>
            <a:off x="3686206" y="2541161"/>
            <a:ext cx="5152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A7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2A5B8A1D-CEDB-402F-E17D-693827D546D5}"/>
              </a:ext>
            </a:extLst>
          </p:cNvPr>
          <p:cNvSpPr txBox="1"/>
          <p:nvPr/>
        </p:nvSpPr>
        <p:spPr>
          <a:xfrm>
            <a:off x="546302" y="2205903"/>
            <a:ext cx="12509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Right side 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US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Si-PINs</a:t>
            </a:r>
          </a:p>
          <a:p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A1-A7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22.4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° 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  91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°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97F0165-CEE7-C77A-982D-C85A6EF76BF3}"/>
              </a:ext>
            </a:extLst>
          </p:cNvPr>
          <p:cNvSpPr txBox="1"/>
          <p:nvPr/>
        </p:nvSpPr>
        <p:spPr>
          <a:xfrm>
            <a:off x="473904" y="5239898"/>
            <a:ext cx="114081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Left side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sets of Δ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telescopes 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B1-B6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19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° 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- 79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°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EEEAA4C2-FC9D-A4E7-7A63-90BB4C35A847}"/>
              </a:ext>
            </a:extLst>
          </p:cNvPr>
          <p:cNvSpPr txBox="1"/>
          <p:nvPr/>
        </p:nvSpPr>
        <p:spPr>
          <a:xfrm rot="18669320">
            <a:off x="4853934" y="5376254"/>
            <a:ext cx="12595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LPDA vacuum chamber</a:t>
            </a:r>
            <a:endParaRPr lang="zh-CN" altLang="en-US" sz="1400" dirty="0"/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33DEBF0C-FBD8-4098-7214-319B0221DF28}"/>
              </a:ext>
            </a:extLst>
          </p:cNvPr>
          <p:cNvCxnSpPr>
            <a:cxnSpLocks/>
          </p:cNvCxnSpPr>
          <p:nvPr/>
        </p:nvCxnSpPr>
        <p:spPr>
          <a:xfrm>
            <a:off x="2137838" y="4426045"/>
            <a:ext cx="46123" cy="23285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A94D81EE-998C-4C49-447A-4069F1BF5030}"/>
              </a:ext>
            </a:extLst>
          </p:cNvPr>
          <p:cNvCxnSpPr>
            <a:cxnSpLocks/>
          </p:cNvCxnSpPr>
          <p:nvPr/>
        </p:nvCxnSpPr>
        <p:spPr>
          <a:xfrm rot="21540000">
            <a:off x="2088329" y="4433751"/>
            <a:ext cx="40927" cy="232234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4ABB50E7-9A05-AD5C-FD70-F3E6B15506ED}"/>
              </a:ext>
            </a:extLst>
          </p:cNvPr>
          <p:cNvCxnSpPr>
            <a:cxnSpLocks/>
          </p:cNvCxnSpPr>
          <p:nvPr/>
        </p:nvCxnSpPr>
        <p:spPr>
          <a:xfrm rot="120000" flipH="1">
            <a:off x="2540891" y="3698993"/>
            <a:ext cx="58543" cy="227046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80ED1FFC-D680-AEB7-EF5A-8B9CA888C839}"/>
              </a:ext>
            </a:extLst>
          </p:cNvPr>
          <p:cNvCxnSpPr>
            <a:cxnSpLocks/>
          </p:cNvCxnSpPr>
          <p:nvPr/>
        </p:nvCxnSpPr>
        <p:spPr>
          <a:xfrm rot="840000" flipH="1">
            <a:off x="2632741" y="3471918"/>
            <a:ext cx="58543" cy="227046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7C781E78-92DE-F6A3-CF4B-C311CC1C6CDC}"/>
              </a:ext>
            </a:extLst>
          </p:cNvPr>
          <p:cNvCxnSpPr>
            <a:cxnSpLocks/>
          </p:cNvCxnSpPr>
          <p:nvPr/>
        </p:nvCxnSpPr>
        <p:spPr>
          <a:xfrm rot="1560000" flipH="1">
            <a:off x="2775394" y="3266792"/>
            <a:ext cx="58543" cy="227046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5B3CE568-4FC9-2282-97B0-E4738A02B3C1}"/>
              </a:ext>
            </a:extLst>
          </p:cNvPr>
          <p:cNvCxnSpPr>
            <a:cxnSpLocks/>
          </p:cNvCxnSpPr>
          <p:nvPr/>
        </p:nvCxnSpPr>
        <p:spPr>
          <a:xfrm rot="2220000" flipH="1">
            <a:off x="2958640" y="3089958"/>
            <a:ext cx="58543" cy="227046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E8B9EAE0-5E0B-D45E-B8B1-A7BEE9B24907}"/>
              </a:ext>
            </a:extLst>
          </p:cNvPr>
          <p:cNvCxnSpPr>
            <a:cxnSpLocks/>
          </p:cNvCxnSpPr>
          <p:nvPr/>
        </p:nvCxnSpPr>
        <p:spPr>
          <a:xfrm rot="2940000" flipH="1">
            <a:off x="3176506" y="2952761"/>
            <a:ext cx="58543" cy="227046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7027053A-E807-00E7-EF7C-7DBE5491E06F}"/>
              </a:ext>
            </a:extLst>
          </p:cNvPr>
          <p:cNvCxnSpPr>
            <a:cxnSpLocks/>
          </p:cNvCxnSpPr>
          <p:nvPr/>
        </p:nvCxnSpPr>
        <p:spPr>
          <a:xfrm rot="3660000" flipH="1">
            <a:off x="3420416" y="2861294"/>
            <a:ext cx="58543" cy="227046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E54304-8BCF-AEA4-F82D-BA7D1619D2B2}"/>
              </a:ext>
            </a:extLst>
          </p:cNvPr>
          <p:cNvCxnSpPr>
            <a:cxnSpLocks/>
          </p:cNvCxnSpPr>
          <p:nvPr/>
        </p:nvCxnSpPr>
        <p:spPr>
          <a:xfrm rot="4620000" flipH="1">
            <a:off x="3676863" y="2830073"/>
            <a:ext cx="58543" cy="227046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图片 52" descr="银色的发动机&#10;&#10;中度可信度描述已自动生成">
            <a:extLst>
              <a:ext uri="{FF2B5EF4-FFF2-40B4-BE49-F238E27FC236}">
                <a16:creationId xmlns:a16="http://schemas.microsoft.com/office/drawing/2014/main" id="{0FEAADF2-6215-2A29-87F8-BB6CF09FA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03" y="2416083"/>
            <a:ext cx="4758620" cy="3568268"/>
          </a:xfrm>
          <a:prstGeom prst="rect">
            <a:avLst/>
          </a:prstGeom>
        </p:spPr>
      </p:pic>
      <p:sp>
        <p:nvSpPr>
          <p:cNvPr id="55" name="文本框 54">
            <a:extLst>
              <a:ext uri="{FF2B5EF4-FFF2-40B4-BE49-F238E27FC236}">
                <a16:creationId xmlns:a16="http://schemas.microsoft.com/office/drawing/2014/main" id="{9BAF2AAE-B660-30F9-B406-C1BAC4F68F4F}"/>
              </a:ext>
            </a:extLst>
          </p:cNvPr>
          <p:cNvSpPr txBox="1"/>
          <p:nvPr/>
        </p:nvSpPr>
        <p:spPr>
          <a:xfrm>
            <a:off x="418891" y="1516403"/>
            <a:ext cx="60973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000" b="0" i="0" u="none" strike="noStrike" baseline="0" dirty="0">
                <a:solidFill>
                  <a:srgbClr val="FF5615"/>
                </a:solidFill>
                <a:latin typeface="Times-Roman"/>
              </a:rPr>
              <a:t>Detector layout of the</a:t>
            </a:r>
            <a:r>
              <a:rPr lang="en-US" altLang="zh-CN" sz="2000" i="1" dirty="0">
                <a:solidFill>
                  <a:srgbClr val="FF5615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n</a:t>
            </a:r>
            <a:r>
              <a:rPr lang="en-US" altLang="zh-CN" sz="2000" dirty="0">
                <a:solidFill>
                  <a:srgbClr val="FF5615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en-US" altLang="zh-CN" sz="2000" i="1" dirty="0">
                <a:solidFill>
                  <a:srgbClr val="FF5615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000" dirty="0">
                <a:solidFill>
                  <a:srgbClr val="FF5615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scattering experiments in 2024</a:t>
            </a:r>
            <a:endParaRPr lang="en-US" altLang="zh-CN" sz="2000" b="0" i="0" u="none" strike="noStrike" baseline="0" dirty="0">
              <a:solidFill>
                <a:srgbClr val="131413"/>
              </a:solidFill>
              <a:latin typeface="Times-Roman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B9D5192E-4D61-435E-80F8-FA76B7E421C6}"/>
              </a:ext>
            </a:extLst>
          </p:cNvPr>
          <p:cNvSpPr txBox="1"/>
          <p:nvPr/>
        </p:nvSpPr>
        <p:spPr>
          <a:xfrm>
            <a:off x="7766409" y="6035307"/>
            <a:ext cx="34935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Detector layout for </a:t>
            </a:r>
            <a:r>
              <a:rPr lang="en-US" altLang="zh-CN" sz="1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en-US" altLang="zh-CN" sz="1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scattering experiments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2994890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E139E-57F9-5728-2164-8BC3BC1FE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55930D02-1772-1E63-7401-89653D1CDD37}"/>
              </a:ext>
            </a:extLst>
          </p:cNvPr>
          <p:cNvSpPr/>
          <p:nvPr/>
        </p:nvSpPr>
        <p:spPr>
          <a:xfrm>
            <a:off x="0" y="1"/>
            <a:ext cx="12192000" cy="11156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804FED0-552D-0FE6-80CA-EFDB4DE383D5}"/>
              </a:ext>
            </a:extLst>
          </p:cNvPr>
          <p:cNvSpPr/>
          <p:nvPr/>
        </p:nvSpPr>
        <p:spPr>
          <a:xfrm>
            <a:off x="0" y="1115692"/>
            <a:ext cx="12192002" cy="2054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8">
            <a:extLst>
              <a:ext uri="{FF2B5EF4-FFF2-40B4-BE49-F238E27FC236}">
                <a16:creationId xmlns:a16="http://schemas.microsoft.com/office/drawing/2014/main" id="{BA1C2AE1-A8C7-2923-F848-AD7DF924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509" y="250825"/>
            <a:ext cx="7882982" cy="614042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dirty="0">
                <a:solidFill>
                  <a:srgbClr val="FF56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Experimental setup 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D2F1CBB-E649-F574-3E06-BAB3E1562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7E4-AEA8-4862-907A-8F889A2AA2A5}" type="slidenum">
              <a:rPr lang="zh-CN" altLang="en-US" smtClean="0"/>
              <a:t>9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8E99955-2F73-5A4B-396F-3BC09BA014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400" b="-9400"/>
          <a:stretch/>
        </p:blipFill>
        <p:spPr>
          <a:xfrm>
            <a:off x="9960905" y="199232"/>
            <a:ext cx="1924935" cy="7498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FCD697E-FF4B-0084-AE95-CA509BE37BA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0" y="203928"/>
            <a:ext cx="1389475" cy="748682"/>
          </a:xfrm>
          <a:prstGeom prst="rect">
            <a:avLst/>
          </a:prstGeom>
        </p:spPr>
      </p:pic>
      <p:sp>
        <p:nvSpPr>
          <p:cNvPr id="55" name="文本框 54">
            <a:extLst>
              <a:ext uri="{FF2B5EF4-FFF2-40B4-BE49-F238E27FC236}">
                <a16:creationId xmlns:a16="http://schemas.microsoft.com/office/drawing/2014/main" id="{D6FB5500-4F55-A810-F664-A0799E861958}"/>
              </a:ext>
            </a:extLst>
          </p:cNvPr>
          <p:cNvSpPr txBox="1"/>
          <p:nvPr/>
        </p:nvSpPr>
        <p:spPr>
          <a:xfrm>
            <a:off x="7284363" y="1778276"/>
            <a:ext cx="2917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000" b="0" i="0" u="none" strike="noStrike" baseline="0" dirty="0">
                <a:solidFill>
                  <a:srgbClr val="FF5615"/>
                </a:solidFill>
                <a:latin typeface="Times-Roman"/>
              </a:rPr>
              <a:t>Detector system setup</a:t>
            </a:r>
            <a:endParaRPr lang="en-US" altLang="zh-CN" sz="2000" b="0" i="0" u="none" strike="noStrike" baseline="0" dirty="0">
              <a:solidFill>
                <a:srgbClr val="131413"/>
              </a:solidFill>
              <a:latin typeface="Times-Roman"/>
            </a:endParaRPr>
          </a:p>
        </p:txBody>
      </p:sp>
      <p:pic>
        <p:nvPicPr>
          <p:cNvPr id="28" name="图片 27" descr="图片包含 室内, 自行车, 大, 钟表">
            <a:extLst>
              <a:ext uri="{FF2B5EF4-FFF2-40B4-BE49-F238E27FC236}">
                <a16:creationId xmlns:a16="http://schemas.microsoft.com/office/drawing/2014/main" id="{9E724BFA-67C4-DF00-7586-1DAC56DA9D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91804" y="1016855"/>
            <a:ext cx="4578075" cy="6100918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CB81437A-8DAC-2D8A-C69A-AAA502B87BA4}"/>
              </a:ext>
            </a:extLst>
          </p:cNvPr>
          <p:cNvSpPr txBox="1"/>
          <p:nvPr/>
        </p:nvSpPr>
        <p:spPr>
          <a:xfrm>
            <a:off x="4100556" y="2460577"/>
            <a:ext cx="5659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A1</a:t>
            </a:r>
            <a:endParaRPr lang="zh-CN" altLang="en-US" dirty="0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C198C165-81A8-2CF2-7702-EDDF56F2C3EA}"/>
              </a:ext>
            </a:extLst>
          </p:cNvPr>
          <p:cNvSpPr txBox="1"/>
          <p:nvPr/>
        </p:nvSpPr>
        <p:spPr>
          <a:xfrm>
            <a:off x="5885417" y="4066705"/>
            <a:ext cx="5659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A7</a:t>
            </a:r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E6B838E6-4135-B245-A3D5-2422ED04CE68}"/>
              </a:ext>
            </a:extLst>
          </p:cNvPr>
          <p:cNvSpPr txBox="1"/>
          <p:nvPr/>
        </p:nvSpPr>
        <p:spPr>
          <a:xfrm>
            <a:off x="1537103" y="3762294"/>
            <a:ext cx="5659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B6</a:t>
            </a:r>
            <a:endParaRPr lang="zh-CN" altLang="en-US" dirty="0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C3A80B6C-3084-D52A-4363-902AADCD02B7}"/>
              </a:ext>
            </a:extLst>
          </p:cNvPr>
          <p:cNvSpPr txBox="1"/>
          <p:nvPr/>
        </p:nvSpPr>
        <p:spPr>
          <a:xfrm>
            <a:off x="2682253" y="1830909"/>
            <a:ext cx="5659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B1</a:t>
            </a:r>
            <a:endParaRPr lang="zh-CN" altLang="en-US" dirty="0"/>
          </a:p>
        </p:txBody>
      </p:sp>
      <p:sp>
        <p:nvSpPr>
          <p:cNvPr id="65" name="内容占位符 2">
            <a:extLst>
              <a:ext uri="{FF2B5EF4-FFF2-40B4-BE49-F238E27FC236}">
                <a16:creationId xmlns:a16="http://schemas.microsoft.com/office/drawing/2014/main" id="{6B389940-FA51-34DD-1C84-8EB525353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4364" y="2246430"/>
            <a:ext cx="4076364" cy="388937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A1-A7: Si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Angles: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22.4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°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33.9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°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45.3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°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56.7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°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68.1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°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79.6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°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91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°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Distances: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189.5 mm </a:t>
            </a:r>
          </a:p>
          <a:p>
            <a:pPr>
              <a:lnSpc>
                <a:spcPct val="10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B1-B6: Si + CsI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Angles: 19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°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29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°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39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°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49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°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59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°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79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°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Distances: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B1=295 mm, B2=B4=249 mm, B3=B5=240 mm, B6=170 mm</a:t>
            </a:r>
          </a:p>
          <a:p>
            <a:pPr>
              <a:lnSpc>
                <a:spcPct val="10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Sample: 500 nm thick Mylar film</a:t>
            </a:r>
          </a:p>
          <a:p>
            <a:pPr>
              <a:lnSpc>
                <a:spcPct val="10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Neutron beam spots: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Φ50+Φ50 (big spots,118 h),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Φ50+Φ15 (small spots,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 h)</a:t>
            </a:r>
          </a:p>
          <a:p>
            <a:pPr marL="0" indent="0">
              <a:buNone/>
            </a:pPr>
            <a:endParaRPr lang="en-US" altLang="zh-CN" sz="18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FDA8DF0-3D2D-4D89-AB32-55287ED7C69A}"/>
              </a:ext>
            </a:extLst>
          </p:cNvPr>
          <p:cNvSpPr txBox="1"/>
          <p:nvPr/>
        </p:nvSpPr>
        <p:spPr>
          <a:xfrm>
            <a:off x="1923417" y="6370102"/>
            <a:ext cx="35148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Detector layout for </a:t>
            </a:r>
            <a:r>
              <a:rPr lang="en-US" altLang="zh-CN" sz="1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en-US" altLang="zh-CN" sz="1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scattering experiments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1840559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TM02892315[[fn=丝状]]</Template>
  <TotalTime>8165</TotalTime>
  <Words>1679</Words>
  <Application>Microsoft Office PowerPoint</Application>
  <PresentationFormat>宽屏</PresentationFormat>
  <Paragraphs>208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Times-Roman</vt:lpstr>
      <vt:lpstr>等线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Wingdings 2</vt:lpstr>
      <vt:lpstr>HDOfficeLightV0</vt:lpstr>
      <vt:lpstr>1_HDOfficeLightV0</vt:lpstr>
      <vt:lpstr>2_HDOfficeLightV0</vt:lpstr>
      <vt:lpstr>PowerPoint 演示文稿</vt:lpstr>
      <vt:lpstr>Contents</vt:lpstr>
      <vt:lpstr>Research background</vt:lpstr>
      <vt:lpstr>The n-p scattering experiment in 2019</vt:lpstr>
      <vt:lpstr>The n-p scattering experiment in 2020-21</vt:lpstr>
      <vt:lpstr>The n-p scattering experiment in 2020-21</vt:lpstr>
      <vt:lpstr>Contents</vt:lpstr>
      <vt:lpstr>The n-p scattering experiment in 2024</vt:lpstr>
      <vt:lpstr>Experimental setup </vt:lpstr>
      <vt:lpstr>Amplitude – TOF spectrum</vt:lpstr>
      <vt:lpstr>Amplitude – TOF spectrum</vt:lpstr>
      <vt:lpstr>Double-bunch unfolding methods</vt:lpstr>
      <vt:lpstr>Selection of proton events</vt:lpstr>
      <vt:lpstr>Preliminary results</vt:lpstr>
      <vt:lpstr>Preliminary results</vt:lpstr>
      <vt:lpstr>Preliminary results</vt:lpstr>
      <vt:lpstr>Preliminary results</vt:lpstr>
      <vt:lpstr>Angular integrated cross sections</vt:lpstr>
      <vt:lpstr>Summary and Outlook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的的的</dc:title>
  <dc:creator>康 孙</dc:creator>
  <cp:lastModifiedBy>康 孙</cp:lastModifiedBy>
  <cp:revision>190</cp:revision>
  <dcterms:created xsi:type="dcterms:W3CDTF">2023-08-03T08:25:39Z</dcterms:created>
  <dcterms:modified xsi:type="dcterms:W3CDTF">2025-05-26T15:20:43Z</dcterms:modified>
</cp:coreProperties>
</file>