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61" r:id="rId3"/>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5C76914-BB40-4561-A10E-0A13ED4814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A8743FEE-6E67-4757-B0DD-D6CF52D79982}"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05" autoAdjust="0"/>
  </p:normalViewPr>
  <p:slideViewPr>
    <p:cSldViewPr snapToGrid="0" showGuides="1">
      <p:cViewPr varScale="1">
        <p:scale>
          <a:sx n="112" d="100"/>
          <a:sy n="112" d="100"/>
        </p:scale>
        <p:origin x="158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
        <p:cNvGrpSpPr/>
        <p:nvPr/>
      </p:nvGrpSpPr>
      <p:grpSpPr>
        <a:xfrm>
          <a:off x="0" y="0"/>
          <a:ext cx="0" cy="0"/>
          <a:chOff x="0" y="0"/>
          <a:chExt cx="0" cy="0"/>
        </a:xfrm>
      </p:grpSpPr>
      <p:sp>
        <p:nvSpPr>
          <p:cNvPr id="89" name="Google Shape;89;g35d41eeb984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d41eeb98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t>To refine this process, we’re examining:</a:t>
            </a:r>
            <a:endParaRPr lang="en-US"/>
          </a:p>
          <a:p>
            <a:pPr marL="0" lvl="0" indent="0" algn="l" rtl="0">
              <a:spcBef>
                <a:spcPts val="0"/>
              </a:spcBef>
              <a:spcAft>
                <a:spcPts val="0"/>
              </a:spcAft>
              <a:buClr>
                <a:schemeClr val="dk1"/>
              </a:buClr>
              <a:buSzPts val="1100"/>
              <a:buFont typeface="Arial" panose="020B0604020202020204"/>
              <a:buNone/>
            </a:pPr>
            <a:r>
              <a:rPr lang="en-US"/>
              <a:t>Drop formation.</a:t>
            </a:r>
            <a:endParaRPr lang="en-US"/>
          </a:p>
          <a:p>
            <a:pPr marL="0" lvl="0" indent="0" algn="l" rtl="0">
              <a:spcBef>
                <a:spcPts val="0"/>
              </a:spcBef>
              <a:spcAft>
                <a:spcPts val="0"/>
              </a:spcAft>
              <a:buClr>
                <a:schemeClr val="dk1"/>
              </a:buClr>
              <a:buSzPts val="1100"/>
              <a:buFont typeface="Arial" panose="020B0604020202020204"/>
              <a:buNone/>
            </a:pPr>
            <a:r>
              <a:rPr lang="en-US"/>
              <a:t>Heat exchange between liquid nitrogen and its surroundings.</a:t>
            </a:r>
            <a:endParaRPr lang="en-US"/>
          </a:p>
          <a:p>
            <a:pPr marL="0" lvl="0" indent="0" algn="l" rtl="0">
              <a:spcBef>
                <a:spcPts val="0"/>
              </a:spcBef>
              <a:spcAft>
                <a:spcPts val="0"/>
              </a:spcAft>
              <a:buClr>
                <a:schemeClr val="dk1"/>
              </a:buClr>
              <a:buSzPts val="1100"/>
              <a:buFont typeface="Arial" panose="020B0604020202020204"/>
              <a:buNone/>
            </a:pPr>
            <a:r>
              <a:rPr lang="en-US"/>
              <a:t>Heat exchange between the drop and liquid nitrogen.</a:t>
            </a:r>
            <a:endParaRPr lang="en-US"/>
          </a:p>
          <a:p>
            <a:pPr marL="0" lvl="0" indent="0" algn="l" rtl="0">
              <a:spcBef>
                <a:spcPts val="0"/>
              </a:spcBef>
              <a:spcAft>
                <a:spcPts val="0"/>
              </a:spcAft>
              <a:buClr>
                <a:schemeClr val="dk1"/>
              </a:buClr>
              <a:buSzPts val="1100"/>
              <a:buFont typeface="Arial" panose="020B0604020202020204"/>
              <a:buNone/>
            </a:pPr>
            <a:r>
              <a:rPr lang="en-US"/>
              <a:t>Cooling and crystallization of the drop.</a:t>
            </a:r>
            <a:endParaRPr lang="en-US"/>
          </a:p>
          <a:p>
            <a:pPr marL="0" lvl="0" indent="0" algn="l" rtl="0">
              <a:spcBef>
                <a:spcPts val="0"/>
              </a:spcBef>
              <a:spcAft>
                <a:spcPts val="0"/>
              </a:spcAft>
              <a:buClr>
                <a:schemeClr val="dk1"/>
              </a:buClr>
              <a:buSzPts val="1100"/>
              <a:buFont typeface="Arial" panose="020B0604020202020204"/>
              <a:buNone/>
            </a:pPr>
            <a:r>
              <a:rPr lang="en-US"/>
              <a:t>Adhesive properties of the beads.</a:t>
            </a:r>
            <a:endParaRPr lang="en-US"/>
          </a:p>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g35d41eeb984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d41eeb984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During inner solidification: the outer shell solidifies without volume change, density rises, mechanical stresses develop between the core and shell, and cracks may emerge, relieving stress and leaving a cavity—similar to stress patterns in cooled glass beads. This suggests that the beads are similar to Rupert's drops.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d41eeb984_0_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d41eeb984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t>Initially, the frozen bead doesn’t stick; then, it deforms under pressure; finally, at one hundred fifty K, it adheres to the tweezers, showing plastic and adhesive traits as it warms</a:t>
            </a:r>
            <a:endParaRPr lang="en-US"/>
          </a:p>
          <a:p>
            <a:pPr marL="0" lvl="0" indent="0" algn="l" rtl="0">
              <a:spcBef>
                <a:spcPts val="0"/>
              </a:spcBef>
              <a:spcAft>
                <a:spcPts val="0"/>
              </a:spcAft>
              <a:buClr>
                <a:schemeClr val="dk1"/>
              </a:buClr>
              <a:buSzPts val="1100"/>
              <a:buFont typeface="Arial" panose="020B0604020202020204"/>
              <a:buNone/>
            </a:pPr>
          </a:p>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g35d41eeb984_0_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5d41eeb984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 a two hundred eighty mL liquid batch, we manufactured beads and obtained these figures: bead production times of 7 to Thirty seconds, nichrome wire power from 0 to twenty three point sixty nine V and 3 A, total production times of 2 to 6 hours, nitrogen refill frequencies, and defect rates as shown. As you can see, the acceleration of production leads to an increase in the number of defective balls. Moreover, there are fewer small balls, and significantly more large ones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6"/>
        <p:cNvGrpSpPr/>
        <p:nvPr/>
      </p:nvGrpSpPr>
      <p:grpSpPr>
        <a:xfrm>
          <a:off x="0" y="0"/>
          <a:ext cx="0" cy="0"/>
          <a:chOff x="0" y="0"/>
          <a:chExt cx="0" cy="0"/>
        </a:xfrm>
      </p:grpSpPr>
      <p:sp>
        <p:nvSpPr>
          <p:cNvPr id="237" name="Google Shape;237;g35d41eeb984_0_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d41eeb984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schematic shows bead size distribution versus levitation time. Adjusting levitation time alters the average bead size, with shaded areas marking defects (&lt;3.6 mm or &gt;3.9 mm). This behavior is expected for the previously announced model</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5"/>
        <p:cNvGrpSpPr/>
        <p:nvPr/>
      </p:nvGrpSpPr>
      <p:grpSpPr>
        <a:xfrm>
          <a:off x="0" y="0"/>
          <a:ext cx="0" cy="0"/>
          <a:chOff x="0" y="0"/>
          <a:chExt cx="0" cy="0"/>
        </a:xfrm>
      </p:grpSpPr>
      <p:sp>
        <p:nvSpPr>
          <p:cNvPr id="246" name="Google Shape;246;g35d41eeb984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d41eeb984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automated device offers: 1 L/h productivity versus 50 mL/h, minimal setup time, no frequent maintenance, safer remote operation, real-time defect monitoring, and potentional nitrogen-free storage. It also enables emergency bead production when needed and outperforms 18 conventional units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
        <p:cNvGrpSpPr/>
        <p:nvPr/>
      </p:nvGrpSpPr>
      <p:grpSpPr>
        <a:xfrm>
          <a:off x="0" y="0"/>
          <a:ext cx="0" cy="0"/>
          <a:chOff x="0" y="0"/>
          <a:chExt cx="0" cy="0"/>
        </a:xfrm>
      </p:grpSpPr>
      <p:sp>
        <p:nvSpPr>
          <p:cNvPr id="257" name="Google Shape;257;g35d41eeb984_0_7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5d41eeb984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summary, by harnessing the Inverse Leidenfrost Effect, we’ve created an automated device that vastly(вастли</a:t>
            </a:r>
            <a:r>
              <a:rPr lang="en-US">
                <a:solidFill>
                  <a:schemeClr val="dk1"/>
                </a:solidFill>
              </a:rPr>
              <a:t>)</a:t>
            </a:r>
            <a:r>
              <a:rPr lang="en-US"/>
              <a:t> improves productivity, safety, and quality for cold neutron source materials. There’s a wealth(</a:t>
            </a:r>
            <a:r>
              <a:rPr lang="en-US">
                <a:solidFill>
                  <a:schemeClr val="dk1"/>
                </a:solidFill>
              </a:rPr>
              <a:t>велф) </a:t>
            </a:r>
            <a:r>
              <a:rPr lang="en-US"/>
              <a:t> of additional information available that I haven’t covered here, and I’ll do my best to answer any questions. Thank you for listening!</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
        <p:cNvGrpSpPr/>
        <p:nvPr/>
      </p:nvGrpSpPr>
      <p:grpSpPr>
        <a:xfrm>
          <a:off x="0" y="0"/>
          <a:ext cx="0" cy="0"/>
          <a:chOff x="0" y="0"/>
          <a:chExt cx="0" cy="0"/>
        </a:xfrm>
      </p:grpSpPr>
      <p:sp>
        <p:nvSpPr>
          <p:cNvPr id="96" name="Google Shape;96;g35d41eeb984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d41eeb984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US"/>
              <a:t>The bead starts as a droplet formed through(тру</a:t>
            </a:r>
            <a:r>
              <a:rPr lang="en-US">
                <a:solidFill>
                  <a:schemeClr val="dk1"/>
                </a:solidFill>
              </a:rPr>
              <a:t>)</a:t>
            </a:r>
            <a:r>
              <a:rPr lang="en-US"/>
              <a:t> a nozzle. The nozzle size dictates the droplet size, and the graph displays these sizes, adjusted for the bead’s density increase during cooling</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
        <p:cNvGrpSpPr/>
        <p:nvPr/>
      </p:nvGrpSpPr>
      <p:grpSpPr>
        <a:xfrm>
          <a:off x="0" y="0"/>
          <a:ext cx="0" cy="0"/>
          <a:chOff x="0" y="0"/>
          <a:chExt cx="0" cy="0"/>
        </a:xfrm>
      </p:grpSpPr>
      <p:sp>
        <p:nvSpPr>
          <p:cNvPr id="110" name="Google Shape;110;g35d41eeb984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d41eeb984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our setup, droplet detachment results from Rayleigh-Plateau (релея-плато</a:t>
            </a:r>
            <a:r>
              <a:rPr lang="en-US">
                <a:solidFill>
                  <a:schemeClr val="dk1"/>
                </a:solidFill>
              </a:rPr>
              <a:t>)</a:t>
            </a:r>
            <a:r>
              <a:rPr lang="en-US"/>
              <a:t> instability, where capillary waves are the source of separation. This makes bead size a distributed quantity due to this stochastic factor</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0"/>
        <p:cNvGrpSpPr/>
        <p:nvPr/>
      </p:nvGrpSpPr>
      <p:grpSpPr>
        <a:xfrm>
          <a:off x="0" y="0"/>
          <a:ext cx="0" cy="0"/>
          <a:chOff x="0" y="0"/>
          <a:chExt cx="0" cy="0"/>
        </a:xfrm>
      </p:grpSpPr>
      <p:sp>
        <p:nvSpPr>
          <p:cNvPr id="121" name="Google Shape;121;g35d41eeb984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d41eeb98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Liquid nitrogen absorbs energy via external radiation across its surface, mainly from the device walls. However, within the cells, this influence is small, enabling a calm liquid surface—crucial for constructing an accurate analytical model. The video demonstrates this clearly.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g35d41eeb984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d41eeb984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My work builds on research by scientists like Gauthier and Adda-Bedia, who explored the Inverse Leidenfrost Effect—where a hot droplet levitates over a cold liquid on a vapor cushion. This slide includes three formulas: the energy conservation law (describing heat exchange through the vapor cushion), the mass conservation law (describing the cushion’s pressure), and an estimate of the constant vapor cushion when the droplet’s temperature matches that of liquid nitrogen</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3"/>
        <p:cNvGrpSpPr/>
        <p:nvPr/>
      </p:nvGrpSpPr>
      <p:grpSpPr>
        <a:xfrm>
          <a:off x="0" y="0"/>
          <a:ext cx="0" cy="0"/>
          <a:chOff x="0" y="0"/>
          <a:chExt cx="0" cy="0"/>
        </a:xfrm>
      </p:grpSpPr>
      <p:sp>
        <p:nvSpPr>
          <p:cNvPr id="144" name="Google Shape;144;g35d41eeb984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d41eeb984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vapor cushion supports the droplet’s levitation even after it has fully cooled, keeping it separated from the liquid nitrogen</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
        <p:cNvGrpSpPr/>
        <p:nvPr/>
      </p:nvGrpSpPr>
      <p:grpSpPr>
        <a:xfrm>
          <a:off x="0" y="0"/>
          <a:ext cx="0" cy="0"/>
          <a:chOff x="0" y="0"/>
          <a:chExt cx="0" cy="0"/>
        </a:xfrm>
      </p:grpSpPr>
      <p:sp>
        <p:nvSpPr>
          <p:cNvPr id="153" name="Google Shape;153;g35d41eeb984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d41eeb984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model we’ve developed aligns well with experimental data for key durations: cooling to melting temperature and levitation time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0"/>
        <p:cNvGrpSpPr/>
        <p:nvPr/>
      </p:nvGrpSpPr>
      <p:grpSpPr>
        <a:xfrm>
          <a:off x="0" y="0"/>
          <a:ext cx="0" cy="0"/>
          <a:chOff x="0" y="0"/>
          <a:chExt cx="0" cy="0"/>
        </a:xfrm>
      </p:grpSpPr>
      <p:sp>
        <p:nvSpPr>
          <p:cNvPr id="171" name="Google Shape;171;g35d41eeb984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d41eeb984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These are graphs obtained from our model, showing how cooling time (t) increases with droplet radius (R)</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
        <p:cNvGrpSpPr/>
        <p:nvPr/>
      </p:nvGrpSpPr>
      <p:grpSpPr>
        <a:xfrm>
          <a:off x="0" y="0"/>
          <a:ext cx="0" cy="0"/>
          <a:chOff x="0" y="0"/>
          <a:chExt cx="0" cy="0"/>
        </a:xfrm>
      </p:grpSpPr>
      <p:sp>
        <p:nvSpPr>
          <p:cNvPr id="179" name="Google Shape;179;g35d41eeb984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d41eeb984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the droplet cools, a solid shell forms, followed by internal crystallization, often leaving a cavity due to contraction. Bead shape and size depend on heat exchange intensity, droplet size, and initial temperature. Cracks are always present and can lead to destruction if heat exchange is too intense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t>Investigate the physical processes occurring during beads production</a:t>
            </a:r>
            <a:endParaRPr sz="1200" b="1"/>
          </a:p>
        </p:txBody>
      </p:sp>
      <p:sp>
        <p:nvSpPr>
          <p:cNvPr id="93" name="Google Shape;93;p18"/>
          <p:cNvSpPr txBox="1"/>
          <p:nvPr/>
        </p:nvSpPr>
        <p:spPr>
          <a:xfrm>
            <a:off x="380750" y="575900"/>
            <a:ext cx="8505900" cy="4163400"/>
          </a:xfrm>
          <a:prstGeom prst="rect">
            <a:avLst/>
          </a:prstGeom>
          <a:noFill/>
          <a:ln>
            <a:noFill/>
          </a:ln>
        </p:spPr>
        <p:txBody>
          <a:bodyPr spcFirstLastPara="1" wrap="square" lIns="91425" tIns="91425" rIns="91425" bIns="91425" anchor="ctr" anchorCtr="0">
            <a:noAutofit/>
          </a:bodyPr>
          <a:lstStyle/>
          <a:p>
            <a:pPr marL="457200" lvl="0" indent="-304800" algn="l" rtl="0">
              <a:lnSpc>
                <a:spcPct val="150000"/>
              </a:lnSpc>
              <a:spcBef>
                <a:spcPts val="0"/>
              </a:spcBef>
              <a:spcAft>
                <a:spcPts val="0"/>
              </a:spcAft>
              <a:buClr>
                <a:schemeClr val="dk1"/>
              </a:buClr>
              <a:buSzPts val="1200"/>
              <a:buAutoNum type="arabicParenR"/>
            </a:pPr>
            <a:r>
              <a:rPr lang="en-US" sz="1200">
                <a:solidFill>
                  <a:schemeClr val="dk1"/>
                </a:solidFill>
              </a:rPr>
              <a:t>Formation of a drop</a:t>
            </a:r>
            <a:endParaRPr sz="1200">
              <a:solidFill>
                <a:schemeClr val="dk1"/>
              </a:solidFill>
            </a:endParaRPr>
          </a:p>
          <a:p>
            <a:pPr marL="457200" lvl="0" indent="-304800" algn="l" rtl="0">
              <a:lnSpc>
                <a:spcPct val="150000"/>
              </a:lnSpc>
              <a:spcBef>
                <a:spcPts val="0"/>
              </a:spcBef>
              <a:spcAft>
                <a:spcPts val="0"/>
              </a:spcAft>
              <a:buClr>
                <a:schemeClr val="dk1"/>
              </a:buClr>
              <a:buSzPts val="1200"/>
              <a:buAutoNum type="arabicParenR"/>
            </a:pPr>
            <a:r>
              <a:rPr lang="en-US" sz="1200">
                <a:solidFill>
                  <a:schemeClr val="dk1"/>
                </a:solidFill>
              </a:rPr>
              <a:t>Heat exchange of liquid nitrogen with the surrounding space</a:t>
            </a:r>
            <a:endParaRPr sz="1200">
              <a:solidFill>
                <a:schemeClr val="dk1"/>
              </a:solidFill>
            </a:endParaRPr>
          </a:p>
          <a:p>
            <a:pPr marL="457200" lvl="0" indent="-304800" algn="l" rtl="0">
              <a:lnSpc>
                <a:spcPct val="150000"/>
              </a:lnSpc>
              <a:spcBef>
                <a:spcPts val="0"/>
              </a:spcBef>
              <a:spcAft>
                <a:spcPts val="0"/>
              </a:spcAft>
              <a:buClr>
                <a:schemeClr val="dk1"/>
              </a:buClr>
              <a:buSzPts val="1200"/>
              <a:buAutoNum type="arabicParenR"/>
            </a:pPr>
            <a:r>
              <a:rPr lang="en-US" sz="1200">
                <a:solidFill>
                  <a:schemeClr val="dk1"/>
                </a:solidFill>
              </a:rPr>
              <a:t>Heat exchange of a drop with liquid nitrogen</a:t>
            </a:r>
            <a:endParaRPr sz="1200">
              <a:solidFill>
                <a:schemeClr val="dk1"/>
              </a:solidFill>
            </a:endParaRPr>
          </a:p>
          <a:p>
            <a:pPr marL="457200" lvl="0" indent="-304800" algn="l" rtl="0">
              <a:lnSpc>
                <a:spcPct val="150000"/>
              </a:lnSpc>
              <a:spcBef>
                <a:spcPts val="0"/>
              </a:spcBef>
              <a:spcAft>
                <a:spcPts val="0"/>
              </a:spcAft>
              <a:buClr>
                <a:schemeClr val="dk1"/>
              </a:buClr>
              <a:buSzPts val="1200"/>
              <a:buAutoNum type="arabicParenR"/>
            </a:pPr>
            <a:r>
              <a:rPr lang="en-US" sz="1200">
                <a:solidFill>
                  <a:schemeClr val="dk1"/>
                </a:solidFill>
              </a:rPr>
              <a:t>Cooling and crystallization of a drop</a:t>
            </a:r>
            <a:endParaRPr sz="1200">
              <a:solidFill>
                <a:schemeClr val="dk1"/>
              </a:solidFill>
            </a:endParaRPr>
          </a:p>
          <a:p>
            <a:pPr marL="457200" lvl="0" indent="-304800" algn="l" rtl="0">
              <a:lnSpc>
                <a:spcPct val="150000"/>
              </a:lnSpc>
              <a:spcBef>
                <a:spcPts val="0"/>
              </a:spcBef>
              <a:spcAft>
                <a:spcPts val="0"/>
              </a:spcAft>
              <a:buClr>
                <a:schemeClr val="dk1"/>
              </a:buClr>
              <a:buSzPts val="1200"/>
              <a:buAutoNum type="arabicParenR"/>
            </a:pPr>
            <a:r>
              <a:rPr lang="en-US" sz="1200">
                <a:solidFill>
                  <a:schemeClr val="dk1"/>
                </a:solidFill>
              </a:rPr>
              <a:t>Adhesive properties of balls</a:t>
            </a:r>
            <a:endParaRPr sz="1200">
              <a:solidFill>
                <a:schemeClr val="dk1"/>
              </a:solidFill>
            </a:endParaRPr>
          </a:p>
          <a:p>
            <a:pPr marL="0" lvl="0" indent="0" algn="l" rtl="0">
              <a:lnSpc>
                <a:spcPct val="150000"/>
              </a:lnSpc>
              <a:spcBef>
                <a:spcPts val="0"/>
              </a:spcBef>
              <a:spcAft>
                <a:spcPts val="0"/>
              </a:spcAft>
              <a:buNone/>
            </a:pPr>
            <a:r>
              <a:rPr lang="en-US" sz="1200">
                <a:solidFill>
                  <a:schemeClr val="dk1"/>
                </a:solidFill>
              </a:rPr>
              <a:t>.</a:t>
            </a:r>
            <a:endParaRPr sz="1200">
              <a:solidFill>
                <a:schemeClr val="dk1"/>
              </a:solidFill>
            </a:endParaRPr>
          </a:p>
        </p:txBody>
      </p:sp>
      <p:sp>
        <p:nvSpPr>
          <p:cNvPr id="94" name="Google Shape;94;p1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7"/>
          <p:cNvPicPr preferRelativeResize="0"/>
          <p:nvPr/>
        </p:nvPicPr>
        <p:blipFill>
          <a:blip r:embed="rId1"/>
          <a:stretch>
            <a:fillRect/>
          </a:stretch>
        </p:blipFill>
        <p:spPr>
          <a:xfrm>
            <a:off x="217225" y="256650"/>
            <a:ext cx="4852330" cy="4182600"/>
          </a:xfrm>
          <a:prstGeom prst="rect">
            <a:avLst/>
          </a:prstGeom>
          <a:noFill/>
          <a:ln>
            <a:noFill/>
          </a:ln>
        </p:spPr>
      </p:pic>
      <p:cxnSp>
        <p:nvCxnSpPr>
          <p:cNvPr id="195" name="Google Shape;195;p27"/>
          <p:cNvCxnSpPr>
            <a:stCxn id="196" idx="2"/>
          </p:cNvCxnSpPr>
          <p:nvPr/>
        </p:nvCxnSpPr>
        <p:spPr>
          <a:xfrm flipH="1">
            <a:off x="2674525" y="843900"/>
            <a:ext cx="131700" cy="1322100"/>
          </a:xfrm>
          <a:prstGeom prst="straightConnector1">
            <a:avLst/>
          </a:prstGeom>
          <a:noFill/>
          <a:ln w="38100" cap="flat" cmpd="sng">
            <a:solidFill>
              <a:srgbClr val="38761D"/>
            </a:solidFill>
            <a:prstDash val="solid"/>
            <a:round/>
            <a:headEnd type="none" w="med" len="med"/>
            <a:tailEnd type="triangle" w="med" len="med"/>
          </a:ln>
        </p:spPr>
      </p:cxnSp>
      <p:sp>
        <p:nvSpPr>
          <p:cNvPr id="197" name="Google Shape;197;p27"/>
          <p:cNvSpPr txBox="1"/>
          <p:nvPr/>
        </p:nvSpPr>
        <p:spPr>
          <a:xfrm>
            <a:off x="1003350" y="3321900"/>
            <a:ext cx="2238600" cy="3693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1"/>
                </a:solidFill>
              </a:rPr>
              <a:t>Transverse stresses</a:t>
            </a:r>
            <a:endParaRPr sz="1200">
              <a:solidFill>
                <a:schemeClr val="dk1"/>
              </a:solidFill>
            </a:endParaRPr>
          </a:p>
        </p:txBody>
      </p:sp>
      <p:sp>
        <p:nvSpPr>
          <p:cNvPr id="198" name="Google Shape;198;p27"/>
          <p:cNvSpPr txBox="1"/>
          <p:nvPr/>
        </p:nvSpPr>
        <p:spPr>
          <a:xfrm>
            <a:off x="363588" y="85050"/>
            <a:ext cx="8416800" cy="4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b="1">
                <a:solidFill>
                  <a:schemeClr val="dk1"/>
                </a:solidFill>
              </a:rPr>
              <a:t>Solidification of the Inner Layer</a:t>
            </a:r>
            <a:endParaRPr b="1">
              <a:solidFill>
                <a:schemeClr val="dk1"/>
              </a:solidFill>
            </a:endParaRPr>
          </a:p>
        </p:txBody>
      </p:sp>
      <p:sp>
        <p:nvSpPr>
          <p:cNvPr id="199" name="Google Shape;199;p27"/>
          <p:cNvSpPr txBox="1"/>
          <p:nvPr/>
        </p:nvSpPr>
        <p:spPr>
          <a:xfrm>
            <a:off x="4724400" y="409050"/>
            <a:ext cx="4251900" cy="3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The outer layer solidifies without volume change</a:t>
            </a:r>
            <a:endParaRPr>
              <a:solidFill>
                <a:schemeClr val="dk1"/>
              </a:solidFill>
            </a:endParaRPr>
          </a:p>
        </p:txBody>
      </p:sp>
      <p:cxnSp>
        <p:nvCxnSpPr>
          <p:cNvPr id="200" name="Google Shape;200;p27"/>
          <p:cNvCxnSpPr>
            <a:stCxn id="199" idx="2"/>
            <a:endCxn id="201" idx="0"/>
          </p:cNvCxnSpPr>
          <p:nvPr/>
        </p:nvCxnSpPr>
        <p:spPr>
          <a:xfrm>
            <a:off x="6850350" y="757050"/>
            <a:ext cx="0" cy="399600"/>
          </a:xfrm>
          <a:prstGeom prst="straightConnector1">
            <a:avLst/>
          </a:prstGeom>
          <a:noFill/>
          <a:ln w="38100" cap="flat" cmpd="sng">
            <a:solidFill>
              <a:srgbClr val="38761D"/>
            </a:solidFill>
            <a:prstDash val="solid"/>
            <a:round/>
            <a:headEnd type="none" w="med" len="med"/>
            <a:tailEnd type="triangle" w="med" len="med"/>
          </a:ln>
        </p:spPr>
      </p:cxnSp>
      <p:sp>
        <p:nvSpPr>
          <p:cNvPr id="202" name="Google Shape;202;p27"/>
          <p:cNvSpPr txBox="1"/>
          <p:nvPr/>
        </p:nvSpPr>
        <p:spPr>
          <a:xfrm>
            <a:off x="217225" y="4363050"/>
            <a:ext cx="8543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[1] Residual-stress measurements and calculations and hypotheses for explaining disintegrating fracture // W. Johnson, S. Chandrasekar // Journal of Materials Processing Technology, 31 (1992) 413-440</a:t>
            </a:r>
            <a:endParaRPr sz="1000">
              <a:solidFill>
                <a:srgbClr val="222222"/>
              </a:solidFill>
              <a:highlight>
                <a:srgbClr val="FFFFFF"/>
              </a:highlight>
            </a:endParaRPr>
          </a:p>
          <a:p>
            <a:pPr marL="0" lvl="0" indent="0" algn="l" rtl="0">
              <a:spcBef>
                <a:spcPts val="0"/>
              </a:spcBef>
              <a:spcAft>
                <a:spcPts val="0"/>
              </a:spcAft>
              <a:buNone/>
            </a:pPr>
            <a:r>
              <a:rPr lang="en-US" sz="1000">
                <a:solidFill>
                  <a:srgbClr val="222222"/>
                </a:solidFill>
                <a:highlight>
                  <a:srgbClr val="FFFFFF"/>
                </a:highlight>
              </a:rPr>
              <a:t>[2] Площадь свободной поверхности как критерий хрупкого разрушения / Ерасов В.С., Орешко Е.И., Луценко А.Н // Авиационные материалы и технологии. 2017. №2 (47). С. 69–79</a:t>
            </a:r>
            <a:endParaRPr sz="1000">
              <a:solidFill>
                <a:srgbClr val="222222"/>
              </a:solidFill>
              <a:highlight>
                <a:srgbClr val="FFFFFF"/>
              </a:highlight>
            </a:endParaRPr>
          </a:p>
        </p:txBody>
      </p:sp>
      <p:sp>
        <p:nvSpPr>
          <p:cNvPr id="201" name="Google Shape;201;p27"/>
          <p:cNvSpPr txBox="1"/>
          <p:nvPr/>
        </p:nvSpPr>
        <p:spPr>
          <a:xfrm>
            <a:off x="4724400" y="1156650"/>
            <a:ext cx="425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rPr>
              <a:t>Molecules tend to increase the material's density</a:t>
            </a:r>
            <a:endParaRPr>
              <a:solidFill>
                <a:schemeClr val="dk1"/>
              </a:solidFill>
            </a:endParaRPr>
          </a:p>
        </p:txBody>
      </p:sp>
      <p:sp>
        <p:nvSpPr>
          <p:cNvPr id="196" name="Google Shape;196;p27"/>
          <p:cNvSpPr txBox="1"/>
          <p:nvPr/>
        </p:nvSpPr>
        <p:spPr>
          <a:xfrm>
            <a:off x="1644625" y="474600"/>
            <a:ext cx="2323200" cy="3693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1"/>
                </a:solidFill>
              </a:rPr>
              <a:t>Longitudinal stresses</a:t>
            </a:r>
            <a:endParaRPr sz="1200">
              <a:solidFill>
                <a:schemeClr val="dk1"/>
              </a:solidFill>
            </a:endParaRPr>
          </a:p>
        </p:txBody>
      </p:sp>
      <p:sp>
        <p:nvSpPr>
          <p:cNvPr id="203" name="Google Shape;203;p27"/>
          <p:cNvSpPr txBox="1"/>
          <p:nvPr/>
        </p:nvSpPr>
        <p:spPr>
          <a:xfrm>
            <a:off x="4724400" y="1880250"/>
            <a:ext cx="4251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rPr>
              <a:t>A mechanical stress gradient forms between the core and the shell</a:t>
            </a:r>
            <a:endParaRPr>
              <a:solidFill>
                <a:schemeClr val="dk1"/>
              </a:solidFill>
            </a:endParaRPr>
          </a:p>
        </p:txBody>
      </p:sp>
      <p:cxnSp>
        <p:nvCxnSpPr>
          <p:cNvPr id="204" name="Google Shape;204;p27"/>
          <p:cNvCxnSpPr>
            <a:stCxn id="201" idx="2"/>
            <a:endCxn id="203" idx="0"/>
          </p:cNvCxnSpPr>
          <p:nvPr/>
        </p:nvCxnSpPr>
        <p:spPr>
          <a:xfrm>
            <a:off x="6850350" y="1556850"/>
            <a:ext cx="0" cy="323400"/>
          </a:xfrm>
          <a:prstGeom prst="straightConnector1">
            <a:avLst/>
          </a:prstGeom>
          <a:noFill/>
          <a:ln w="38100" cap="flat" cmpd="sng">
            <a:solidFill>
              <a:srgbClr val="38761D"/>
            </a:solidFill>
            <a:prstDash val="solid"/>
            <a:round/>
            <a:headEnd type="none" w="med" len="med"/>
            <a:tailEnd type="triangle" w="med" len="med"/>
          </a:ln>
        </p:spPr>
      </p:cxnSp>
      <p:sp>
        <p:nvSpPr>
          <p:cNvPr id="205" name="Google Shape;205;p27"/>
          <p:cNvSpPr txBox="1"/>
          <p:nvPr/>
        </p:nvSpPr>
        <p:spPr>
          <a:xfrm>
            <a:off x="4724400" y="2607450"/>
            <a:ext cx="4251900" cy="4002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a:solidFill>
                  <a:schemeClr val="dk1"/>
                </a:solidFill>
              </a:rPr>
              <a:t>A crack forms. Mechanical stress decreases</a:t>
            </a:r>
            <a:endParaRPr>
              <a:solidFill>
                <a:schemeClr val="dk1"/>
              </a:solidFill>
            </a:endParaRPr>
          </a:p>
        </p:txBody>
      </p:sp>
      <p:cxnSp>
        <p:nvCxnSpPr>
          <p:cNvPr id="206" name="Google Shape;206;p27"/>
          <p:cNvCxnSpPr>
            <a:stCxn id="203" idx="2"/>
            <a:endCxn id="205" idx="0"/>
          </p:cNvCxnSpPr>
          <p:nvPr/>
        </p:nvCxnSpPr>
        <p:spPr>
          <a:xfrm>
            <a:off x="6850350" y="2280450"/>
            <a:ext cx="0" cy="327000"/>
          </a:xfrm>
          <a:prstGeom prst="straightConnector1">
            <a:avLst/>
          </a:prstGeom>
          <a:noFill/>
          <a:ln w="38100" cap="flat" cmpd="sng">
            <a:solidFill>
              <a:srgbClr val="38761D"/>
            </a:solidFill>
            <a:prstDash val="solid"/>
            <a:round/>
            <a:headEnd type="none" w="med" len="med"/>
            <a:tailEnd type="triangle" w="med" len="med"/>
          </a:ln>
        </p:spPr>
      </p:cxnSp>
      <p:sp>
        <p:nvSpPr>
          <p:cNvPr id="207" name="Google Shape;207;p27"/>
          <p:cNvSpPr txBox="1"/>
          <p:nvPr/>
        </p:nvSpPr>
        <p:spPr>
          <a:xfrm>
            <a:off x="4724400" y="3637650"/>
            <a:ext cx="4251900" cy="6156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a:solidFill>
                  <a:schemeClr val="dk1"/>
                </a:solidFill>
              </a:rPr>
              <a:t>A cavity forms as the mechanical stress decreases proportionally to the growth [2]</a:t>
            </a:r>
            <a:endParaRPr>
              <a:solidFill>
                <a:schemeClr val="dk1"/>
              </a:solidFill>
            </a:endParaRPr>
          </a:p>
        </p:txBody>
      </p:sp>
      <p:cxnSp>
        <p:nvCxnSpPr>
          <p:cNvPr id="208" name="Google Shape;208;p27"/>
          <p:cNvCxnSpPr>
            <a:stCxn id="205" idx="2"/>
            <a:endCxn id="207" idx="0"/>
          </p:cNvCxnSpPr>
          <p:nvPr/>
        </p:nvCxnSpPr>
        <p:spPr>
          <a:xfrm>
            <a:off x="6850350" y="3007650"/>
            <a:ext cx="0" cy="630000"/>
          </a:xfrm>
          <a:prstGeom prst="straightConnector1">
            <a:avLst/>
          </a:prstGeom>
          <a:noFill/>
          <a:ln w="38100" cap="flat" cmpd="sng">
            <a:solidFill>
              <a:srgbClr val="38761D"/>
            </a:solidFill>
            <a:prstDash val="solid"/>
            <a:round/>
            <a:headEnd type="none" w="med" len="med"/>
            <a:tailEnd type="triangle" w="med" len="med"/>
          </a:ln>
        </p:spPr>
      </p:cxnSp>
      <p:sp>
        <p:nvSpPr>
          <p:cNvPr id="209" name="Google Shape;209;p27"/>
          <p:cNvSpPr txBox="1"/>
          <p:nvPr/>
        </p:nvSpPr>
        <p:spPr>
          <a:xfrm>
            <a:off x="951300" y="3698650"/>
            <a:ext cx="3620700" cy="3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Mechanical stresses in a glass bead after cooling [1]</a:t>
            </a:r>
            <a:endParaRPr sz="1200">
              <a:solidFill>
                <a:schemeClr val="dk1"/>
              </a:solidFill>
            </a:endParaRPr>
          </a:p>
        </p:txBody>
      </p:sp>
      <p:cxnSp>
        <p:nvCxnSpPr>
          <p:cNvPr id="210" name="Google Shape;210;p27"/>
          <p:cNvCxnSpPr>
            <a:stCxn id="196" idx="2"/>
          </p:cNvCxnSpPr>
          <p:nvPr/>
        </p:nvCxnSpPr>
        <p:spPr>
          <a:xfrm flipH="1">
            <a:off x="2415025" y="843900"/>
            <a:ext cx="391200" cy="403500"/>
          </a:xfrm>
          <a:prstGeom prst="straightConnector1">
            <a:avLst/>
          </a:prstGeom>
          <a:noFill/>
          <a:ln w="38100" cap="flat" cmpd="sng">
            <a:solidFill>
              <a:srgbClr val="38761D"/>
            </a:solidFill>
            <a:prstDash val="solid"/>
            <a:round/>
            <a:headEnd type="none" w="med" len="med"/>
            <a:tailEnd type="triangle" w="med" len="med"/>
          </a:ln>
        </p:spPr>
      </p:cxnSp>
      <p:cxnSp>
        <p:nvCxnSpPr>
          <p:cNvPr id="211" name="Google Shape;211;p27"/>
          <p:cNvCxnSpPr>
            <a:stCxn id="197" idx="0"/>
          </p:cNvCxnSpPr>
          <p:nvPr/>
        </p:nvCxnSpPr>
        <p:spPr>
          <a:xfrm rot="10800000" flipH="1">
            <a:off x="2122650" y="3052200"/>
            <a:ext cx="1056300" cy="269700"/>
          </a:xfrm>
          <a:prstGeom prst="straightConnector1">
            <a:avLst/>
          </a:prstGeom>
          <a:noFill/>
          <a:ln w="38100" cap="flat" cmpd="sng">
            <a:solidFill>
              <a:srgbClr val="38761D"/>
            </a:solidFill>
            <a:prstDash val="solid"/>
            <a:round/>
            <a:headEnd type="none" w="med" len="med"/>
            <a:tailEnd type="triangle" w="med" len="med"/>
          </a:ln>
        </p:spPr>
      </p:cxnSp>
      <p:cxnSp>
        <p:nvCxnSpPr>
          <p:cNvPr id="212" name="Google Shape;212;p27"/>
          <p:cNvCxnSpPr>
            <a:stCxn id="197" idx="0"/>
          </p:cNvCxnSpPr>
          <p:nvPr/>
        </p:nvCxnSpPr>
        <p:spPr>
          <a:xfrm rot="10800000" flipH="1">
            <a:off x="2122650" y="2771100"/>
            <a:ext cx="872700" cy="550800"/>
          </a:xfrm>
          <a:prstGeom prst="straightConnector1">
            <a:avLst/>
          </a:prstGeom>
          <a:noFill/>
          <a:ln w="38100" cap="flat" cmpd="sng">
            <a:solidFill>
              <a:srgbClr val="38761D"/>
            </a:solidFill>
            <a:prstDash val="solid"/>
            <a:round/>
            <a:headEnd type="none" w="med" len="med"/>
            <a:tailEnd type="triangle" w="med" len="med"/>
          </a:ln>
        </p:spPr>
      </p:cxnSp>
      <p:sp>
        <p:nvSpPr>
          <p:cNvPr id="213" name="Google Shape;213;p2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p:nvPr/>
        </p:nvSpPr>
        <p:spPr>
          <a:xfrm>
            <a:off x="363588" y="85050"/>
            <a:ext cx="8416800" cy="4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b="1">
                <a:solidFill>
                  <a:schemeClr val="dk1"/>
                </a:solidFill>
              </a:rPr>
              <a:t>Adhesive properties of the beads</a:t>
            </a:r>
            <a:endParaRPr b="1">
              <a:solidFill>
                <a:schemeClr val="dk1"/>
              </a:solidFill>
            </a:endParaRPr>
          </a:p>
        </p:txBody>
      </p:sp>
      <p:pic>
        <p:nvPicPr>
          <p:cNvPr id="219" name="Google Shape;219;p28"/>
          <p:cNvPicPr preferRelativeResize="0"/>
          <p:nvPr/>
        </p:nvPicPr>
        <p:blipFill>
          <a:blip r:embed="rId1"/>
          <a:stretch>
            <a:fillRect/>
          </a:stretch>
        </p:blipFill>
        <p:spPr>
          <a:xfrm>
            <a:off x="294113" y="561450"/>
            <a:ext cx="2820230" cy="3138900"/>
          </a:xfrm>
          <a:prstGeom prst="rect">
            <a:avLst/>
          </a:prstGeom>
          <a:noFill/>
          <a:ln>
            <a:noFill/>
          </a:ln>
        </p:spPr>
      </p:pic>
      <p:pic>
        <p:nvPicPr>
          <p:cNvPr id="220" name="Google Shape;220;p28"/>
          <p:cNvPicPr preferRelativeResize="0"/>
          <p:nvPr/>
        </p:nvPicPr>
        <p:blipFill rotWithShape="1">
          <a:blip r:embed="rId2"/>
          <a:srcRect l="7863" r="7855"/>
          <a:stretch>
            <a:fillRect/>
          </a:stretch>
        </p:blipFill>
        <p:spPr>
          <a:xfrm>
            <a:off x="3161875" y="561450"/>
            <a:ext cx="2820225" cy="3138900"/>
          </a:xfrm>
          <a:prstGeom prst="rect">
            <a:avLst/>
          </a:prstGeom>
          <a:noFill/>
          <a:ln>
            <a:noFill/>
          </a:ln>
        </p:spPr>
      </p:pic>
      <p:pic>
        <p:nvPicPr>
          <p:cNvPr id="221" name="Google Shape;221;p28"/>
          <p:cNvPicPr preferRelativeResize="0"/>
          <p:nvPr/>
        </p:nvPicPr>
        <p:blipFill rotWithShape="1">
          <a:blip r:embed="rId3"/>
          <a:srcRect l="5076" r="5076"/>
          <a:stretch>
            <a:fillRect/>
          </a:stretch>
        </p:blipFill>
        <p:spPr>
          <a:xfrm>
            <a:off x="6029663" y="561450"/>
            <a:ext cx="2820225" cy="3138900"/>
          </a:xfrm>
          <a:prstGeom prst="rect">
            <a:avLst/>
          </a:prstGeom>
          <a:noFill/>
          <a:ln>
            <a:noFill/>
          </a:ln>
        </p:spPr>
      </p:pic>
      <p:sp>
        <p:nvSpPr>
          <p:cNvPr id="222" name="Google Shape;222;p28"/>
          <p:cNvSpPr txBox="1"/>
          <p:nvPr/>
        </p:nvSpPr>
        <p:spPr>
          <a:xfrm>
            <a:off x="300138" y="4087200"/>
            <a:ext cx="8543700" cy="7389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1200"/>
              <a:t>Manifestation of plastic properties and high adhesion upon heating a frozen bead made from a mesitylene-m-xylene mixture: a) bead at 80 K in heated tweezers, b) plastic deformation of the bead under tweezers' pressure during heating, c) adhesion of the bead to the tweezers.</a:t>
            </a:r>
            <a:endParaRPr sz="1200"/>
          </a:p>
        </p:txBody>
      </p:sp>
      <p:sp>
        <p:nvSpPr>
          <p:cNvPr id="223" name="Google Shape;223;p28"/>
          <p:cNvSpPr txBox="1"/>
          <p:nvPr/>
        </p:nvSpPr>
        <p:spPr>
          <a:xfrm>
            <a:off x="294125" y="3709125"/>
            <a:ext cx="2820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dk1"/>
                </a:solidFill>
              </a:rPr>
              <a:t>a)</a:t>
            </a:r>
            <a:endParaRPr sz="1200"/>
          </a:p>
        </p:txBody>
      </p:sp>
      <p:sp>
        <p:nvSpPr>
          <p:cNvPr id="224" name="Google Shape;224;p28"/>
          <p:cNvSpPr txBox="1"/>
          <p:nvPr/>
        </p:nvSpPr>
        <p:spPr>
          <a:xfrm>
            <a:off x="3161838" y="3709125"/>
            <a:ext cx="2820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dk1"/>
                </a:solidFill>
              </a:rPr>
              <a:t>b)</a:t>
            </a:r>
            <a:endParaRPr sz="1200"/>
          </a:p>
        </p:txBody>
      </p:sp>
      <p:sp>
        <p:nvSpPr>
          <p:cNvPr id="225" name="Google Shape;225;p28"/>
          <p:cNvSpPr txBox="1"/>
          <p:nvPr/>
        </p:nvSpPr>
        <p:spPr>
          <a:xfrm>
            <a:off x="6029575" y="3709125"/>
            <a:ext cx="2820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dk1"/>
                </a:solidFill>
              </a:rPr>
              <a:t>c)</a:t>
            </a:r>
            <a:endParaRPr sz="1200"/>
          </a:p>
        </p:txBody>
      </p:sp>
      <p:sp>
        <p:nvSpPr>
          <p:cNvPr id="226" name="Google Shape;226;p2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dk1"/>
              </a:solidFill>
            </a:endParaRPr>
          </a:p>
        </p:txBody>
      </p:sp>
      <p:sp>
        <p:nvSpPr>
          <p:cNvPr id="232" name="Google Shape;232;p2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
        <p:nvSpPr>
          <p:cNvPr id="233" name="Google Shape;233;p29"/>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solidFill>
                  <a:schemeClr val="dk1"/>
                </a:solidFill>
              </a:rPr>
              <a:t>Enhancement of heat exchange between the bead and the vapor cushion</a:t>
            </a:r>
            <a:endParaRPr sz="1200" b="1"/>
          </a:p>
        </p:txBody>
      </p:sp>
      <p:graphicFrame>
        <p:nvGraphicFramePr>
          <p:cNvPr id="234" name="Google Shape;234;p29"/>
          <p:cNvGraphicFramePr/>
          <p:nvPr/>
        </p:nvGraphicFramePr>
        <p:xfrm>
          <a:off x="952500" y="1145613"/>
          <a:ext cx="7239000" cy="3200250"/>
        </p:xfrm>
        <a:graphic>
          <a:graphicData uri="http://schemas.openxmlformats.org/drawingml/2006/table">
            <a:tbl>
              <a:tblPr>
                <a:noFill/>
                <a:tableStyleId>{95C76914-BB40-4561-A10E-0A13ED481498}</a:tableStyleId>
              </a:tblPr>
              <a:tblGrid>
                <a:gridCol w="4954750"/>
                <a:gridCol w="642225"/>
                <a:gridCol w="715800"/>
                <a:gridCol w="926225"/>
              </a:tblGrid>
              <a:tr h="381000">
                <a:tc>
                  <a:txBody>
                    <a:bodyPr/>
                    <a:lstStyle/>
                    <a:p>
                      <a:pPr marL="0" lvl="0" indent="0" algn="ctr" rtl="0">
                        <a:spcBef>
                          <a:spcPts val="0"/>
                        </a:spcBef>
                        <a:spcAft>
                          <a:spcPts val="0"/>
                        </a:spcAft>
                        <a:buNone/>
                      </a:pPr>
                      <a:r>
                        <a:rPr lang="en-US" sz="1000" b="1"/>
                        <a:t>Parameter</a:t>
                      </a:r>
                      <a:endParaRPr sz="1000" b="1"/>
                    </a:p>
                  </a:txBody>
                  <a:tcPr marL="91425" marR="91425" marT="91425" marB="91425" anchor="ctr"/>
                </a:tc>
                <a:tc gridSpan="3">
                  <a:txBody>
                    <a:bodyPr/>
                    <a:lstStyle/>
                    <a:p>
                      <a:pPr marL="0" lvl="0" indent="0" algn="ctr" rtl="0">
                        <a:spcBef>
                          <a:spcPts val="0"/>
                        </a:spcBef>
                        <a:spcAft>
                          <a:spcPts val="0"/>
                        </a:spcAft>
                        <a:buNone/>
                      </a:pPr>
                      <a:r>
                        <a:rPr lang="en-US" sz="1000" b="1"/>
                        <a:t>Value</a:t>
                      </a:r>
                      <a:endParaRPr sz="1000" b="1"/>
                    </a:p>
                  </a:txBody>
                  <a:tcPr marL="91425" marR="91425" marT="91425" marB="91425" anchor="ctr"/>
                </a:tc>
                <a:tc hMerge="1">
                  <a:tcPr/>
                </a:tc>
                <a:tc hMerge="1">
                  <a:tcP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000"/>
                        <a:t>Duration of production of one</a:t>
                      </a:r>
                      <a:endParaRPr sz="1000"/>
                    </a:p>
                    <a:p>
                      <a:pPr marL="0" lvl="0" indent="0" algn="ctr" rtl="0">
                        <a:spcBef>
                          <a:spcPts val="0"/>
                        </a:spcBef>
                        <a:spcAft>
                          <a:spcPts val="0"/>
                        </a:spcAft>
                        <a:buNone/>
                      </a:pPr>
                      <a:r>
                        <a:rPr lang="en-US" sz="1000"/>
                        <a:t>ball (s)</a:t>
                      </a:r>
                      <a:endParaRPr sz="1000"/>
                    </a:p>
                  </a:txBody>
                  <a:tcPr marL="91425" marR="91425" marT="91425" marB="91425" anchor="ctr"/>
                </a:tc>
                <a:tc>
                  <a:txBody>
                    <a:bodyPr/>
                    <a:lstStyle/>
                    <a:p>
                      <a:pPr marL="0" lvl="0" indent="0" algn="ctr" rtl="0">
                        <a:spcBef>
                          <a:spcPts val="0"/>
                        </a:spcBef>
                        <a:spcAft>
                          <a:spcPts val="0"/>
                        </a:spcAft>
                        <a:buNone/>
                      </a:pPr>
                      <a:r>
                        <a:rPr lang="en-US" sz="1000"/>
                        <a:t>30/13 </a:t>
                      </a:r>
                      <a:endParaRPr sz="1000"/>
                    </a:p>
                  </a:txBody>
                  <a:tcPr marL="91425" marR="91425" marT="91425" marB="91425" anchor="ctr"/>
                </a:tc>
                <a:tc>
                  <a:txBody>
                    <a:bodyPr/>
                    <a:lstStyle/>
                    <a:p>
                      <a:pPr marL="0" lvl="0" indent="0" algn="ctr" rtl="0">
                        <a:spcBef>
                          <a:spcPts val="0"/>
                        </a:spcBef>
                        <a:spcAft>
                          <a:spcPts val="0"/>
                        </a:spcAft>
                        <a:buNone/>
                      </a:pPr>
                      <a:r>
                        <a:rPr lang="en-US" sz="1000"/>
                        <a:t>10</a:t>
                      </a:r>
                      <a:endParaRPr sz="1000"/>
                    </a:p>
                  </a:txBody>
                  <a:tcPr marL="91425" marR="91425" marT="91425" marB="91425" anchor="ctr"/>
                </a:tc>
                <a:tc>
                  <a:txBody>
                    <a:bodyPr/>
                    <a:lstStyle/>
                    <a:p>
                      <a:pPr marL="0" lvl="0" indent="0" algn="ctr" rtl="0">
                        <a:spcBef>
                          <a:spcPts val="0"/>
                        </a:spcBef>
                        <a:spcAft>
                          <a:spcPts val="0"/>
                        </a:spcAft>
                        <a:buNone/>
                      </a:pPr>
                      <a:r>
                        <a:rPr lang="en-US" sz="1000"/>
                        <a:t>7</a:t>
                      </a:r>
                      <a:endParaRPr sz="1000"/>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000"/>
                        <a:t>Voltage and current supplied to</a:t>
                      </a:r>
                      <a:endParaRPr sz="1000"/>
                    </a:p>
                    <a:p>
                      <a:pPr marL="0" lvl="0" indent="0" algn="ctr" rtl="0">
                        <a:spcBef>
                          <a:spcPts val="0"/>
                        </a:spcBef>
                        <a:spcAft>
                          <a:spcPts val="0"/>
                        </a:spcAft>
                        <a:buNone/>
                      </a:pPr>
                      <a:r>
                        <a:rPr lang="en-US" sz="1000"/>
                        <a:t>the nichrome wire (V, A)</a:t>
                      </a:r>
                      <a:endParaRPr sz="1000"/>
                    </a:p>
                  </a:txBody>
                  <a:tcPr marL="91425" marR="91425" marT="91425" marB="91425" anchor="ctr"/>
                </a:tc>
                <a:tc>
                  <a:txBody>
                    <a:bodyPr/>
                    <a:lstStyle/>
                    <a:p>
                      <a:pPr marL="0" lvl="0" indent="0" algn="ctr" rtl="0">
                        <a:spcBef>
                          <a:spcPts val="0"/>
                        </a:spcBef>
                        <a:spcAft>
                          <a:spcPts val="0"/>
                        </a:spcAft>
                        <a:buNone/>
                      </a:pPr>
                      <a:r>
                        <a:rPr lang="en-US" sz="1000"/>
                        <a:t>0, 0 </a:t>
                      </a:r>
                      <a:endParaRPr sz="1000"/>
                    </a:p>
                  </a:txBody>
                  <a:tcPr marL="91425" marR="91425" marT="91425" marB="91425" anchor="ctr"/>
                </a:tc>
                <a:tc>
                  <a:txBody>
                    <a:bodyPr/>
                    <a:lstStyle/>
                    <a:p>
                      <a:pPr marL="0" lvl="0" indent="0" algn="ctr" rtl="0">
                        <a:spcBef>
                          <a:spcPts val="0"/>
                        </a:spcBef>
                        <a:spcAft>
                          <a:spcPts val="0"/>
                        </a:spcAft>
                        <a:buNone/>
                      </a:pPr>
                      <a:r>
                        <a:rPr lang="en-US" sz="1000">
                          <a:solidFill>
                            <a:schemeClr val="dk1"/>
                          </a:solidFill>
                        </a:rPr>
                        <a:t>15.69, 2 </a:t>
                      </a:r>
                      <a:endParaRPr sz="1000"/>
                    </a:p>
                  </a:txBody>
                  <a:tcPr marL="91425" marR="91425" marT="91425" marB="91425" anchor="ctr"/>
                </a:tc>
                <a:tc>
                  <a:txBody>
                    <a:bodyPr/>
                    <a:lstStyle/>
                    <a:p>
                      <a:pPr marL="0" lvl="0" indent="0" algn="ctr" rtl="0">
                        <a:spcBef>
                          <a:spcPts val="0"/>
                        </a:spcBef>
                        <a:spcAft>
                          <a:spcPts val="0"/>
                        </a:spcAft>
                        <a:buClr>
                          <a:schemeClr val="dk1"/>
                        </a:buClr>
                        <a:buSzPts val="1100"/>
                        <a:buFont typeface="Arial" panose="020B0604020202020204"/>
                        <a:buNone/>
                      </a:pPr>
                      <a:r>
                        <a:rPr lang="en-US" sz="1000">
                          <a:solidFill>
                            <a:schemeClr val="dk1"/>
                          </a:solidFill>
                        </a:rPr>
                        <a:t>23.69, 3</a:t>
                      </a:r>
                      <a:endParaRPr sz="1000">
                        <a:solidFill>
                          <a:schemeClr val="dk1"/>
                        </a:solidFill>
                      </a:endParaRPr>
                    </a:p>
                    <a:p>
                      <a:pPr marL="0" lvl="0" indent="0" algn="ctr" rtl="0">
                        <a:spcBef>
                          <a:spcPts val="0"/>
                        </a:spcBef>
                        <a:spcAft>
                          <a:spcPts val="0"/>
                        </a:spcAft>
                        <a:buNone/>
                      </a:pPr>
                      <a:endParaRPr sz="1000"/>
                    </a:p>
                  </a:txBody>
                  <a:tcPr marL="91425" marR="91425" marT="91425" marB="91425" anchor="ctr"/>
                </a:tc>
              </a:tr>
              <a:tr h="381000">
                <a:tc>
                  <a:txBody>
                    <a:bodyPr/>
                    <a:lstStyle/>
                    <a:p>
                      <a:pPr marL="0" lvl="0" indent="0" algn="ctr" rtl="0">
                        <a:spcBef>
                          <a:spcPts val="0"/>
                        </a:spcBef>
                        <a:spcAft>
                          <a:spcPts val="0"/>
                        </a:spcAft>
                        <a:buNone/>
                      </a:pPr>
                      <a:r>
                        <a:rPr lang="en-US" sz="1000"/>
                        <a:t>Production time (h)</a:t>
                      </a:r>
                      <a:endParaRPr sz="1000"/>
                    </a:p>
                  </a:txBody>
                  <a:tcPr marL="91425" marR="91425" marT="91425" marB="91425" anchor="ctr"/>
                </a:tc>
                <a:tc>
                  <a:txBody>
                    <a:bodyPr/>
                    <a:lstStyle/>
                    <a:p>
                      <a:pPr marL="0" lvl="0" indent="0" algn="ctr" rtl="0">
                        <a:spcBef>
                          <a:spcPts val="0"/>
                        </a:spcBef>
                        <a:spcAft>
                          <a:spcPts val="0"/>
                        </a:spcAft>
                        <a:buNone/>
                      </a:pPr>
                      <a:r>
                        <a:rPr lang="en-US" sz="1000"/>
                        <a:t>6</a:t>
                      </a:r>
                      <a:endParaRPr sz="1000"/>
                    </a:p>
                  </a:txBody>
                  <a:tcPr marL="91425" marR="91425" marT="91425" marB="91425" anchor="ctr"/>
                </a:tc>
                <a:tc>
                  <a:txBody>
                    <a:bodyPr/>
                    <a:lstStyle/>
                    <a:p>
                      <a:pPr marL="0" lvl="0" indent="0" algn="ctr" rtl="0">
                        <a:spcBef>
                          <a:spcPts val="0"/>
                        </a:spcBef>
                        <a:spcAft>
                          <a:spcPts val="0"/>
                        </a:spcAft>
                        <a:buNone/>
                      </a:pPr>
                      <a:r>
                        <a:rPr lang="en-US" sz="1000"/>
                        <a:t>3</a:t>
                      </a:r>
                      <a:endParaRPr sz="1000"/>
                    </a:p>
                  </a:txBody>
                  <a:tcPr marL="91425" marR="91425" marT="91425" marB="91425" anchor="ctr"/>
                </a:tc>
                <a:tc>
                  <a:txBody>
                    <a:bodyPr/>
                    <a:lstStyle/>
                    <a:p>
                      <a:pPr marL="0" lvl="0" indent="0" algn="ctr" rtl="0">
                        <a:spcBef>
                          <a:spcPts val="0"/>
                        </a:spcBef>
                        <a:spcAft>
                          <a:spcPts val="0"/>
                        </a:spcAft>
                        <a:buNone/>
                      </a:pPr>
                      <a:r>
                        <a:rPr lang="en-US" sz="1000"/>
                        <a:t>2</a:t>
                      </a:r>
                      <a:endParaRPr sz="1000"/>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000"/>
                        <a:t>Frequency of adding liquid nitro-</a:t>
                      </a:r>
                      <a:endParaRPr sz="1000"/>
                    </a:p>
                    <a:p>
                      <a:pPr marL="0" lvl="0" indent="0" algn="ctr" rtl="0">
                        <a:spcBef>
                          <a:spcPts val="0"/>
                        </a:spcBef>
                        <a:spcAft>
                          <a:spcPts val="0"/>
                        </a:spcAft>
                        <a:buNone/>
                      </a:pPr>
                      <a:r>
                        <a:rPr lang="en-US" sz="1000"/>
                        <a:t>gen (times/h)</a:t>
                      </a:r>
                      <a:endParaRPr sz="1000"/>
                    </a:p>
                  </a:txBody>
                  <a:tcPr marL="91425" marR="91425" marT="91425" marB="91425" anchor="ctr"/>
                </a:tc>
                <a:tc>
                  <a:txBody>
                    <a:bodyPr/>
                    <a:lstStyle/>
                    <a:p>
                      <a:pPr marL="0" lvl="0" indent="0" algn="ctr" rtl="0">
                        <a:spcBef>
                          <a:spcPts val="0"/>
                        </a:spcBef>
                        <a:spcAft>
                          <a:spcPts val="0"/>
                        </a:spcAft>
                        <a:buNone/>
                      </a:pPr>
                      <a:r>
                        <a:rPr lang="en-US" sz="1000"/>
                        <a:t>1</a:t>
                      </a:r>
                      <a:endParaRPr sz="1000"/>
                    </a:p>
                  </a:txBody>
                  <a:tcPr marL="91425" marR="91425" marT="91425" marB="91425" anchor="ctr"/>
                </a:tc>
                <a:tc>
                  <a:txBody>
                    <a:bodyPr/>
                    <a:lstStyle/>
                    <a:p>
                      <a:pPr marL="0" lvl="0" indent="0" algn="ctr" rtl="0">
                        <a:spcBef>
                          <a:spcPts val="0"/>
                        </a:spcBef>
                        <a:spcAft>
                          <a:spcPts val="0"/>
                        </a:spcAft>
                        <a:buNone/>
                      </a:pPr>
                      <a:r>
                        <a:rPr lang="en-US" sz="1000"/>
                        <a:t>3</a:t>
                      </a:r>
                      <a:endParaRPr sz="1000"/>
                    </a:p>
                  </a:txBody>
                  <a:tcPr marL="91425" marR="91425" marT="91425" marB="91425" anchor="ctr"/>
                </a:tc>
                <a:tc>
                  <a:txBody>
                    <a:bodyPr/>
                    <a:lstStyle/>
                    <a:p>
                      <a:pPr marL="0" lvl="0" indent="0" algn="ctr" rtl="0">
                        <a:spcBef>
                          <a:spcPts val="0"/>
                        </a:spcBef>
                        <a:spcAft>
                          <a:spcPts val="0"/>
                        </a:spcAft>
                        <a:buNone/>
                      </a:pPr>
                      <a:r>
                        <a:rPr lang="en-US" sz="1000"/>
                        <a:t>3</a:t>
                      </a:r>
                      <a:endParaRPr sz="1000"/>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000"/>
                        <a:t>Defective balls with a diameter</a:t>
                      </a:r>
                      <a:endParaRPr sz="1000"/>
                    </a:p>
                    <a:p>
                      <a:pPr marL="0" lvl="0" indent="0" algn="ctr" rtl="0">
                        <a:spcBef>
                          <a:spcPts val="0"/>
                        </a:spcBef>
                        <a:spcAft>
                          <a:spcPts val="0"/>
                        </a:spcAft>
                        <a:buNone/>
                      </a:pPr>
                      <a:r>
                        <a:rPr lang="en-US" sz="1000"/>
                        <a:t>greater than 3.9 mm (%)</a:t>
                      </a:r>
                      <a:endParaRPr sz="1000"/>
                    </a:p>
                  </a:txBody>
                  <a:tcPr marL="91425" marR="91425" marT="91425" marB="91425" anchor="ctr"/>
                </a:tc>
                <a:tc>
                  <a:txBody>
                    <a:bodyPr/>
                    <a:lstStyle/>
                    <a:p>
                      <a:pPr marL="0" lvl="0" indent="0" algn="ctr" rtl="0">
                        <a:spcBef>
                          <a:spcPts val="0"/>
                        </a:spcBef>
                        <a:spcAft>
                          <a:spcPts val="0"/>
                        </a:spcAft>
                        <a:buNone/>
                      </a:pPr>
                      <a:r>
                        <a:rPr lang="en-US" sz="1000"/>
                        <a:t>2.5</a:t>
                      </a:r>
                      <a:endParaRPr sz="1000"/>
                    </a:p>
                  </a:txBody>
                  <a:tcPr marL="91425" marR="91425" marT="91425" marB="91425" anchor="ctr"/>
                </a:tc>
                <a:tc>
                  <a:txBody>
                    <a:bodyPr/>
                    <a:lstStyle/>
                    <a:p>
                      <a:pPr marL="0" lvl="0" indent="0" algn="ctr" rtl="0">
                        <a:spcBef>
                          <a:spcPts val="0"/>
                        </a:spcBef>
                        <a:spcAft>
                          <a:spcPts val="0"/>
                        </a:spcAft>
                        <a:buNone/>
                      </a:pPr>
                      <a:r>
                        <a:rPr lang="en-US" sz="1000"/>
                        <a:t>8.5</a:t>
                      </a:r>
                      <a:endParaRPr sz="1000"/>
                    </a:p>
                  </a:txBody>
                  <a:tcPr marL="91425" marR="91425" marT="91425" marB="91425" anchor="ctr"/>
                </a:tc>
                <a:tc>
                  <a:txBody>
                    <a:bodyPr/>
                    <a:lstStyle/>
                    <a:p>
                      <a:pPr marL="0" lvl="0" indent="0" algn="ctr" rtl="0">
                        <a:spcBef>
                          <a:spcPts val="0"/>
                        </a:spcBef>
                        <a:spcAft>
                          <a:spcPts val="0"/>
                        </a:spcAft>
                        <a:buNone/>
                      </a:pPr>
                      <a:r>
                        <a:rPr lang="en-US" sz="1000"/>
                        <a:t>12.5</a:t>
                      </a:r>
                      <a:endParaRPr sz="1000"/>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000"/>
                        <a:t>Defective balls with a diameter</a:t>
                      </a:r>
                      <a:endParaRPr sz="1000"/>
                    </a:p>
                    <a:p>
                      <a:pPr marL="0" lvl="0" indent="0" algn="ctr" rtl="0">
                        <a:spcBef>
                          <a:spcPts val="0"/>
                        </a:spcBef>
                        <a:spcAft>
                          <a:spcPts val="0"/>
                        </a:spcAft>
                        <a:buNone/>
                      </a:pPr>
                      <a:r>
                        <a:rPr lang="en-US" sz="1000"/>
                        <a:t>less than 3.6 mm (%)</a:t>
                      </a:r>
                      <a:endParaRPr sz="1000"/>
                    </a:p>
                  </a:txBody>
                  <a:tcPr marL="91425" marR="91425" marT="91425" marB="91425" anchor="ctr"/>
                </a:tc>
                <a:tc>
                  <a:txBody>
                    <a:bodyPr/>
                    <a:lstStyle/>
                    <a:p>
                      <a:pPr marL="0" lvl="0" indent="0" algn="ctr" rtl="0">
                        <a:spcBef>
                          <a:spcPts val="0"/>
                        </a:spcBef>
                        <a:spcAft>
                          <a:spcPts val="0"/>
                        </a:spcAft>
                        <a:buNone/>
                      </a:pPr>
                      <a:r>
                        <a:rPr lang="en-US" sz="1000"/>
                        <a:t>2.5</a:t>
                      </a:r>
                      <a:endParaRPr sz="1000"/>
                    </a:p>
                  </a:txBody>
                  <a:tcPr marL="91425" marR="91425" marT="91425" marB="91425" anchor="ctr"/>
                </a:tc>
                <a:tc>
                  <a:txBody>
                    <a:bodyPr/>
                    <a:lstStyle/>
                    <a:p>
                      <a:pPr marL="0" lvl="0" indent="0" algn="ctr" rtl="0">
                        <a:spcBef>
                          <a:spcPts val="0"/>
                        </a:spcBef>
                        <a:spcAft>
                          <a:spcPts val="0"/>
                        </a:spcAft>
                        <a:buNone/>
                      </a:pPr>
                      <a:r>
                        <a:rPr lang="en-US" sz="1000"/>
                        <a:t>1.5</a:t>
                      </a:r>
                      <a:endParaRPr sz="1000"/>
                    </a:p>
                  </a:txBody>
                  <a:tcPr marL="91425" marR="91425" marT="91425" marB="91425" anchor="ctr"/>
                </a:tc>
                <a:tc>
                  <a:txBody>
                    <a:bodyPr/>
                    <a:lstStyle/>
                    <a:p>
                      <a:pPr marL="0" lvl="0" indent="0" algn="ctr" rtl="0">
                        <a:spcBef>
                          <a:spcPts val="0"/>
                        </a:spcBef>
                        <a:spcAft>
                          <a:spcPts val="0"/>
                        </a:spcAft>
                        <a:buNone/>
                      </a:pPr>
                      <a:r>
                        <a:rPr lang="en-US" sz="1000"/>
                        <a:t>0.5</a:t>
                      </a:r>
                      <a:endParaRPr sz="1000"/>
                    </a:p>
                  </a:txBody>
                  <a:tcPr marL="91425" marR="91425" marT="91425" marB="91425" anchor="ctr"/>
                </a:tc>
              </a:tr>
            </a:tbl>
          </a:graphicData>
        </a:graphic>
      </p:graphicFrame>
      <p:sp>
        <p:nvSpPr>
          <p:cNvPr id="235" name="Google Shape;235;p29"/>
          <p:cNvSpPr txBox="1"/>
          <p:nvPr/>
        </p:nvSpPr>
        <p:spPr>
          <a:xfrm>
            <a:off x="952501" y="797638"/>
            <a:ext cx="7239000" cy="369300"/>
          </a:xfrm>
          <a:prstGeom prst="rect">
            <a:avLst/>
          </a:prstGeom>
          <a:noFill/>
          <a:ln>
            <a:noFill/>
          </a:ln>
        </p:spPr>
        <p:txBody>
          <a:bodyPr spcFirstLastPara="1" wrap="square" lIns="91425" tIns="91425" rIns="91425" bIns="91425" anchor="ctr" anchorCtr="0">
            <a:spAutoFit/>
          </a:bodyPr>
          <a:lstStyle/>
          <a:p>
            <a:pPr marL="0" lvl="0" indent="0" algn="ctr" rtl="0">
              <a:lnSpc>
                <a:spcPct val="150000"/>
              </a:lnSpc>
              <a:spcBef>
                <a:spcPts val="0"/>
              </a:spcBef>
              <a:spcAft>
                <a:spcPts val="0"/>
              </a:spcAft>
              <a:buNone/>
            </a:pPr>
            <a:r>
              <a:rPr lang="en-US" sz="1200">
                <a:solidFill>
                  <a:schemeClr val="dk1"/>
                </a:solidFill>
              </a:rPr>
              <a:t>Parameters for the production of balls from a mixture of 280 mL.</a:t>
            </a:r>
            <a:endParaRPr sz="1200">
              <a:solidFill>
                <a:schemeClr val="dk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dk1"/>
              </a:solidFill>
            </a:endParaRPr>
          </a:p>
        </p:txBody>
      </p:sp>
      <p:sp>
        <p:nvSpPr>
          <p:cNvPr id="241" name="Google Shape;241;p3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
        <p:nvSpPr>
          <p:cNvPr id="242" name="Google Shape;242;p30"/>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solidFill>
                  <a:schemeClr val="dk1"/>
                </a:solidFill>
              </a:rPr>
              <a:t>Enhancement of heat exchange between the bead and the vapor cushion</a:t>
            </a:r>
            <a:endParaRPr sz="1200" b="1">
              <a:solidFill>
                <a:schemeClr val="dk1"/>
              </a:solidFill>
            </a:endParaRPr>
          </a:p>
        </p:txBody>
      </p:sp>
      <p:pic>
        <p:nvPicPr>
          <p:cNvPr id="243" name="Google Shape;243;p30" title="Gausse3.png"/>
          <p:cNvPicPr preferRelativeResize="0"/>
          <p:nvPr/>
        </p:nvPicPr>
        <p:blipFill>
          <a:blip r:embed="rId1"/>
          <a:stretch>
            <a:fillRect/>
          </a:stretch>
        </p:blipFill>
        <p:spPr>
          <a:xfrm>
            <a:off x="1814759" y="872025"/>
            <a:ext cx="5359742" cy="4019801"/>
          </a:xfrm>
          <a:prstGeom prst="rect">
            <a:avLst/>
          </a:prstGeom>
          <a:noFill/>
          <a:ln>
            <a:noFill/>
          </a:ln>
        </p:spPr>
      </p:pic>
      <p:sp>
        <p:nvSpPr>
          <p:cNvPr id="244" name="Google Shape;244;p30"/>
          <p:cNvSpPr txBox="1"/>
          <p:nvPr/>
        </p:nvSpPr>
        <p:spPr>
          <a:xfrm>
            <a:off x="319050" y="575900"/>
            <a:ext cx="8229600" cy="646500"/>
          </a:xfrm>
          <a:prstGeom prst="rect">
            <a:avLst/>
          </a:prstGeom>
          <a:noFill/>
          <a:ln>
            <a:noFill/>
          </a:ln>
        </p:spPr>
        <p:txBody>
          <a:bodyPr spcFirstLastPara="1" wrap="square" lIns="91425" tIns="91425" rIns="91425" bIns="91425" anchor="ctr" anchorCtr="0">
            <a:spAutoFit/>
          </a:bodyPr>
          <a:lstStyle/>
          <a:p>
            <a:pPr marL="0" lvl="0" indent="0" algn="ctr" rtl="0">
              <a:lnSpc>
                <a:spcPct val="150000"/>
              </a:lnSpc>
              <a:spcBef>
                <a:spcPts val="0"/>
              </a:spcBef>
              <a:spcAft>
                <a:spcPts val="0"/>
              </a:spcAft>
              <a:buNone/>
            </a:pPr>
            <a:r>
              <a:rPr lang="en-US" sz="1200">
                <a:solidFill>
                  <a:schemeClr val="dk1"/>
                </a:solidFill>
              </a:rPr>
              <a:t>Schematic representation of the size distribution of balls at different levitation</a:t>
            </a:r>
            <a:endParaRPr sz="1200">
              <a:solidFill>
                <a:schemeClr val="dk1"/>
              </a:solidFill>
            </a:endParaRPr>
          </a:p>
          <a:p>
            <a:pPr marL="0" lvl="0" indent="0" algn="ctr" rtl="0">
              <a:lnSpc>
                <a:spcPct val="150000"/>
              </a:lnSpc>
              <a:spcBef>
                <a:spcPts val="0"/>
              </a:spcBef>
              <a:spcAft>
                <a:spcPts val="0"/>
              </a:spcAft>
              <a:buNone/>
            </a:pPr>
            <a:r>
              <a:rPr lang="en-US" sz="1200">
                <a:solidFill>
                  <a:schemeClr val="dk1"/>
                </a:solidFill>
              </a:rPr>
              <a:t>times. The shaded areas denote balls with diameters smaller than 3.6 mm and larger than 3.9 mm.</a:t>
            </a:r>
            <a:endParaRPr sz="1200">
              <a:solidFill>
                <a:schemeClr val="dk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aphicFrame>
        <p:nvGraphicFramePr>
          <p:cNvPr id="249" name="Google Shape;249;p31"/>
          <p:cNvGraphicFramePr/>
          <p:nvPr/>
        </p:nvGraphicFramePr>
        <p:xfrm>
          <a:off x="97775" y="485238"/>
          <a:ext cx="8682575" cy="3403880"/>
        </p:xfrm>
        <a:graphic>
          <a:graphicData uri="http://schemas.openxmlformats.org/drawingml/2006/table">
            <a:tbl>
              <a:tblPr bandRow="1" bandCol="1">
                <a:noFill/>
                <a:tableStyleId>{A8743FEE-6E67-4757-B0DD-D6CF52D79982}</a:tableStyleId>
              </a:tblPr>
              <a:tblGrid>
                <a:gridCol w="3254675"/>
                <a:gridCol w="2861000"/>
                <a:gridCol w="2566900"/>
              </a:tblGrid>
              <a:tr h="266325">
                <a:tc>
                  <a:txBody>
                    <a:bodyPr/>
                    <a:lstStyle/>
                    <a:p>
                      <a:pPr marL="255905" marR="254635" lvl="0" indent="0" algn="ctr" rtl="0">
                        <a:spcBef>
                          <a:spcPts val="120"/>
                        </a:spcBef>
                        <a:spcAft>
                          <a:spcPts val="0"/>
                        </a:spcAft>
                        <a:buNone/>
                      </a:pPr>
                      <a:endParaRPr sz="1200"/>
                    </a:p>
                  </a:txBody>
                  <a:tcPr marL="0" marR="0" marT="0" marB="0" anchor="ctr"/>
                </a:tc>
                <a:tc>
                  <a:txBody>
                    <a:bodyPr/>
                    <a:lstStyle/>
                    <a:p>
                      <a:pPr marL="255905" marR="254635" lvl="0" indent="0" algn="ctr" rtl="0">
                        <a:spcBef>
                          <a:spcPts val="120"/>
                        </a:spcBef>
                        <a:spcAft>
                          <a:spcPts val="0"/>
                        </a:spcAft>
                        <a:buClr>
                          <a:schemeClr val="dk1"/>
                        </a:buClr>
                        <a:buSzPts val="1100"/>
                        <a:buFont typeface="Arial" panose="020B0604020202020204"/>
                        <a:buNone/>
                      </a:pPr>
                      <a:r>
                        <a:rPr lang="en-US" sz="1200" b="1">
                          <a:solidFill>
                            <a:schemeClr val="dk1"/>
                          </a:solidFill>
                        </a:rPr>
                        <a:t>Conventional Device</a:t>
                      </a:r>
                      <a:endParaRPr sz="1200" b="1"/>
                    </a:p>
                  </a:txBody>
                  <a:tcPr marL="0" marR="0" marT="0" marB="0" anchor="ctr"/>
                </a:tc>
                <a:tc>
                  <a:txBody>
                    <a:bodyPr/>
                    <a:lstStyle/>
                    <a:p>
                      <a:pPr marL="401955" marR="400050" lvl="0" indent="0" algn="ctr" rtl="0">
                        <a:lnSpc>
                          <a:spcPct val="100000"/>
                        </a:lnSpc>
                        <a:spcBef>
                          <a:spcPts val="115"/>
                        </a:spcBef>
                        <a:spcAft>
                          <a:spcPts val="0"/>
                        </a:spcAft>
                        <a:buNone/>
                      </a:pPr>
                      <a:r>
                        <a:rPr lang="en-US" sz="1200" b="1"/>
                        <a:t>Automated Device</a:t>
                      </a:r>
                      <a:br>
                        <a:rPr lang="en-US" sz="1200" b="1"/>
                      </a:br>
                      <a:r>
                        <a:rPr lang="en-US" sz="1200" b="1"/>
                        <a:t>(Production is nearing completion)</a:t>
                      </a:r>
                      <a:endParaRPr sz="1200" b="1"/>
                    </a:p>
                  </a:txBody>
                  <a:tcPr marL="0" marR="0" marT="0" marB="0" anchor="ctr"/>
                </a:tc>
              </a:tr>
              <a:tr h="446250">
                <a:tc>
                  <a:txBody>
                    <a:bodyPr/>
                    <a:lstStyle/>
                    <a:p>
                      <a:pPr marL="255905" marR="255905" lvl="0" indent="0" algn="ctr" rtl="0">
                        <a:spcBef>
                          <a:spcPts val="115"/>
                        </a:spcBef>
                        <a:spcAft>
                          <a:spcPts val="0"/>
                        </a:spcAft>
                        <a:buClr>
                          <a:schemeClr val="dk1"/>
                        </a:buClr>
                        <a:buSzPts val="1100"/>
                        <a:buFont typeface="Arial" panose="020B0604020202020204"/>
                        <a:buNone/>
                      </a:pPr>
                      <a:r>
                        <a:rPr lang="en-US" sz="1200" b="1">
                          <a:solidFill>
                            <a:schemeClr val="dk1"/>
                          </a:solidFill>
                        </a:rPr>
                        <a:t>Productivity</a:t>
                      </a:r>
                      <a:endParaRPr sz="1200" b="1"/>
                    </a:p>
                  </a:txBody>
                  <a:tcPr marL="0" marR="0" marT="0" marB="0" anchor="ctr"/>
                </a:tc>
                <a:tc>
                  <a:txBody>
                    <a:bodyPr/>
                    <a:lstStyle/>
                    <a:p>
                      <a:pPr marL="401955" marR="400050" lvl="0" indent="0" algn="ctr" rtl="0">
                        <a:spcBef>
                          <a:spcPts val="115"/>
                        </a:spcBef>
                        <a:spcAft>
                          <a:spcPts val="0"/>
                        </a:spcAft>
                        <a:buNone/>
                      </a:pPr>
                      <a:r>
                        <a:rPr lang="en-US" sz="1200"/>
                        <a:t>50 mL/h</a:t>
                      </a:r>
                      <a:endParaRPr sz="1200"/>
                    </a:p>
                  </a:txBody>
                  <a:tcPr marL="0" marR="0" marT="0" marB="0" anchor="ctr"/>
                </a:tc>
                <a:tc>
                  <a:txBody>
                    <a:bodyPr/>
                    <a:lstStyle/>
                    <a:p>
                      <a:pPr marL="401955" marR="400050" lvl="0" indent="0" algn="ctr" rtl="0">
                        <a:lnSpc>
                          <a:spcPct val="100000"/>
                        </a:lnSpc>
                        <a:spcBef>
                          <a:spcPts val="115"/>
                        </a:spcBef>
                        <a:spcAft>
                          <a:spcPts val="0"/>
                        </a:spcAft>
                        <a:buNone/>
                      </a:pPr>
                      <a:r>
                        <a:rPr lang="en-US" sz="1200"/>
                        <a:t>1 L/h</a:t>
                      </a:r>
                      <a:endParaRPr sz="1200"/>
                    </a:p>
                  </a:txBody>
                  <a:tcPr marL="0" marR="0" marT="0" marB="0" anchor="ctr"/>
                </a:tc>
              </a:tr>
              <a:tr h="516725">
                <a:tc>
                  <a:txBody>
                    <a:bodyPr/>
                    <a:lstStyle/>
                    <a:p>
                      <a:pPr marL="255905" marR="255905" lvl="0" indent="0" algn="ctr" rtl="0">
                        <a:spcBef>
                          <a:spcPts val="115"/>
                        </a:spcBef>
                        <a:spcAft>
                          <a:spcPts val="0"/>
                        </a:spcAft>
                        <a:buNone/>
                      </a:pPr>
                      <a:r>
                        <a:rPr lang="en-US" sz="1200" b="1"/>
                        <a:t>Device preparation and shutdown</a:t>
                      </a:r>
                      <a:endParaRPr sz="1200" b="1"/>
                    </a:p>
                  </a:txBody>
                  <a:tcPr marL="0" marR="0" marT="0" marB="0" anchor="ctr"/>
                </a:tc>
                <a:tc>
                  <a:txBody>
                    <a:bodyPr/>
                    <a:lstStyle/>
                    <a:p>
                      <a:pPr marL="401955" marR="400050" lvl="0" indent="0" algn="ctr" rtl="0">
                        <a:spcBef>
                          <a:spcPts val="0"/>
                        </a:spcBef>
                        <a:spcAft>
                          <a:spcPts val="0"/>
                        </a:spcAft>
                        <a:buNone/>
                      </a:pPr>
                      <a:r>
                        <a:rPr lang="en-US" sz="1200"/>
                        <a:t>About 20 minutes</a:t>
                      </a:r>
                      <a:endParaRPr sz="1200"/>
                    </a:p>
                  </a:txBody>
                  <a:tcPr marL="0" marR="0" marT="0" marB="0" anchor="ctr"/>
                </a:tc>
                <a:tc>
                  <a:txBody>
                    <a:bodyPr/>
                    <a:lstStyle/>
                    <a:p>
                      <a:pPr marL="401955" marR="400050" lvl="0" indent="0" algn="ctr" rtl="0">
                        <a:lnSpc>
                          <a:spcPct val="100000"/>
                        </a:lnSpc>
                        <a:spcBef>
                          <a:spcPts val="115"/>
                        </a:spcBef>
                        <a:spcAft>
                          <a:spcPts val="0"/>
                        </a:spcAft>
                        <a:buNone/>
                      </a:pPr>
                      <a:r>
                        <a:rPr lang="en-US" sz="1200"/>
                        <a:t>A few minute</a:t>
                      </a:r>
                      <a:endParaRPr sz="1200"/>
                    </a:p>
                  </a:txBody>
                  <a:tcPr marL="0" marR="0" marT="0" marB="0" anchor="ctr"/>
                </a:tc>
              </a:tr>
              <a:tr h="484100">
                <a:tc>
                  <a:txBody>
                    <a:bodyPr/>
                    <a:lstStyle/>
                    <a:p>
                      <a:pPr marL="255905" marR="255905" lvl="0" indent="0" algn="ctr" rtl="0">
                        <a:spcBef>
                          <a:spcPts val="115"/>
                        </a:spcBef>
                        <a:spcAft>
                          <a:spcPts val="0"/>
                        </a:spcAft>
                        <a:buClr>
                          <a:schemeClr val="dk1"/>
                        </a:buClr>
                        <a:buSzPts val="1100"/>
                        <a:buFont typeface="Arial" panose="020B0604020202020204"/>
                        <a:buNone/>
                      </a:pPr>
                      <a:r>
                        <a:rPr lang="en-US" sz="1200" b="1"/>
                        <a:t>Maintenance frequency</a:t>
                      </a:r>
                      <a:endParaRPr sz="1200" b="1"/>
                    </a:p>
                  </a:txBody>
                  <a:tcPr marL="0" marR="0" marT="0" marB="0" anchor="ctr"/>
                </a:tc>
                <a:tc>
                  <a:txBody>
                    <a:bodyPr/>
                    <a:lstStyle/>
                    <a:p>
                      <a:pPr marL="401955" marR="400050" lvl="0" indent="0" algn="ctr" rtl="0">
                        <a:spcBef>
                          <a:spcPts val="0"/>
                        </a:spcBef>
                        <a:spcAft>
                          <a:spcPts val="0"/>
                        </a:spcAft>
                        <a:buNone/>
                      </a:pPr>
                      <a:r>
                        <a:rPr lang="en-US" sz="1200">
                          <a:solidFill>
                            <a:schemeClr val="dk1"/>
                          </a:solidFill>
                        </a:rPr>
                        <a:t>After producing a batch (1/3 liter of beads) + refilling liquid nitrogen every hour</a:t>
                      </a:r>
                      <a:endParaRPr sz="1200"/>
                    </a:p>
                  </a:txBody>
                  <a:tcPr marL="0" marR="0" marT="0" marB="0" anchor="ctr"/>
                </a:tc>
                <a:tc>
                  <a:txBody>
                    <a:bodyPr/>
                    <a:lstStyle/>
                    <a:p>
                      <a:pPr marL="401955" marR="400050" lvl="0" indent="0" algn="ctr" rtl="0">
                        <a:lnSpc>
                          <a:spcPct val="100000"/>
                        </a:lnSpc>
                        <a:spcBef>
                          <a:spcPts val="115"/>
                        </a:spcBef>
                        <a:spcAft>
                          <a:spcPts val="0"/>
                        </a:spcAft>
                        <a:buNone/>
                      </a:pPr>
                      <a:r>
                        <a:rPr lang="en-US" sz="1200"/>
                        <a:t>Not required</a:t>
                      </a:r>
                      <a:endParaRPr sz="1200"/>
                    </a:p>
                  </a:txBody>
                  <a:tcPr marL="0" marR="0" marT="0" marB="0" anchor="ctr"/>
                </a:tc>
              </a:tr>
              <a:tr h="505850">
                <a:tc>
                  <a:txBody>
                    <a:bodyPr/>
                    <a:lstStyle/>
                    <a:p>
                      <a:pPr marL="255905" marR="255905" lvl="0" indent="0" algn="ctr" rtl="0">
                        <a:spcBef>
                          <a:spcPts val="115"/>
                        </a:spcBef>
                        <a:spcAft>
                          <a:spcPts val="0"/>
                        </a:spcAft>
                        <a:buNone/>
                      </a:pPr>
                      <a:r>
                        <a:rPr lang="en-US" sz="1200" b="1"/>
                        <a:t>Employee safety</a:t>
                      </a:r>
                      <a:endParaRPr sz="1200" b="1"/>
                    </a:p>
                  </a:txBody>
                  <a:tcPr marL="0" marR="0" marT="0" marB="0" anchor="ctr"/>
                </a:tc>
                <a:tc>
                  <a:txBody>
                    <a:bodyPr/>
                    <a:lstStyle/>
                    <a:p>
                      <a:pPr marL="401955" marR="400050" lvl="0" indent="0" algn="ctr" rtl="0">
                        <a:spcBef>
                          <a:spcPts val="0"/>
                        </a:spcBef>
                        <a:spcAft>
                          <a:spcPts val="0"/>
                        </a:spcAft>
                        <a:buNone/>
                      </a:pPr>
                      <a:r>
                        <a:rPr lang="en-US" sz="1200"/>
                        <a:t>Contact with liquid nitrogen and mesitylene mixture</a:t>
                      </a:r>
                      <a:endParaRPr sz="1200"/>
                    </a:p>
                  </a:txBody>
                  <a:tcPr marL="0" marR="0" marT="0" marB="0" anchor="ctr"/>
                </a:tc>
                <a:tc>
                  <a:txBody>
                    <a:bodyPr/>
                    <a:lstStyle/>
                    <a:p>
                      <a:pPr marL="401955" marR="400050" lvl="0" indent="0" algn="ctr" rtl="0">
                        <a:spcBef>
                          <a:spcPts val="0"/>
                        </a:spcBef>
                        <a:spcAft>
                          <a:spcPts val="0"/>
                        </a:spcAft>
                        <a:buClr>
                          <a:schemeClr val="dk1"/>
                        </a:buClr>
                        <a:buSzPts val="1100"/>
                        <a:buFont typeface="Arial" panose="020B0604020202020204"/>
                        <a:buNone/>
                      </a:pPr>
                      <a:r>
                        <a:rPr lang="en-US" sz="1200">
                          <a:solidFill>
                            <a:schemeClr val="dk1"/>
                          </a:solidFill>
                        </a:rPr>
                        <a:t>Button press, remote control</a:t>
                      </a:r>
                      <a:endParaRPr sz="1200"/>
                    </a:p>
                  </a:txBody>
                  <a:tcPr marL="0" marR="0" marT="0" marB="0" anchor="ctr"/>
                </a:tc>
              </a:tr>
              <a:tr h="516750">
                <a:tc>
                  <a:txBody>
                    <a:bodyPr/>
                    <a:lstStyle/>
                    <a:p>
                      <a:pPr marL="255905" marR="255905" lvl="0" indent="0" algn="ctr" rtl="0">
                        <a:spcBef>
                          <a:spcPts val="115"/>
                        </a:spcBef>
                        <a:spcAft>
                          <a:spcPts val="0"/>
                        </a:spcAft>
                        <a:buNone/>
                      </a:pPr>
                      <a:r>
                        <a:rPr lang="en-US" sz="1200" b="1"/>
                        <a:t>Control of defective beads</a:t>
                      </a:r>
                      <a:endParaRPr sz="1200" b="1"/>
                    </a:p>
                  </a:txBody>
                  <a:tcPr marL="0" marR="0" marT="0" marB="0" anchor="ctr"/>
                </a:tc>
                <a:tc>
                  <a:txBody>
                    <a:bodyPr/>
                    <a:lstStyle/>
                    <a:p>
                      <a:pPr marL="401955" marR="400050" lvl="0" indent="0" algn="ctr" rtl="0">
                        <a:spcBef>
                          <a:spcPts val="0"/>
                        </a:spcBef>
                        <a:spcAft>
                          <a:spcPts val="0"/>
                        </a:spcAft>
                        <a:buNone/>
                      </a:pPr>
                      <a:r>
                        <a:rPr lang="en-US" sz="1200"/>
                        <a:t>After batch production</a:t>
                      </a:r>
                      <a:endParaRPr sz="1200"/>
                    </a:p>
                  </a:txBody>
                  <a:tcPr marL="0" marR="0" marT="0" marB="0" anchor="ctr"/>
                </a:tc>
                <a:tc>
                  <a:txBody>
                    <a:bodyPr/>
                    <a:lstStyle/>
                    <a:p>
                      <a:pPr marL="401955" marR="400050" lvl="0" indent="0" algn="ctr" rtl="0">
                        <a:lnSpc>
                          <a:spcPct val="100000"/>
                        </a:lnSpc>
                        <a:spcBef>
                          <a:spcPts val="115"/>
                        </a:spcBef>
                        <a:spcAft>
                          <a:spcPts val="0"/>
                        </a:spcAft>
                        <a:buNone/>
                      </a:pPr>
                      <a:r>
                        <a:rPr lang="en-US" sz="1200"/>
                        <a:t>In real-time</a:t>
                      </a:r>
                      <a:endParaRPr sz="1200"/>
                    </a:p>
                  </a:txBody>
                  <a:tcPr marL="0" marR="0" marT="0" marB="0" anchor="ctr"/>
                </a:tc>
              </a:tr>
              <a:tr h="321025">
                <a:tc>
                  <a:txBody>
                    <a:bodyPr/>
                    <a:lstStyle/>
                    <a:p>
                      <a:pPr marL="255905" marR="255905" lvl="0" indent="0" algn="ctr" rtl="0">
                        <a:spcBef>
                          <a:spcPts val="115"/>
                        </a:spcBef>
                        <a:spcAft>
                          <a:spcPts val="0"/>
                        </a:spcAft>
                        <a:buNone/>
                      </a:pPr>
                      <a:r>
                        <a:rPr lang="en-US" sz="1200" b="1"/>
                        <a:t>Nitrogen-free storage capability</a:t>
                      </a:r>
                      <a:endParaRPr sz="1200" b="1"/>
                    </a:p>
                  </a:txBody>
                  <a:tcPr marL="0" marR="0" marT="0" marB="0" anchor="ctr"/>
                </a:tc>
                <a:tc>
                  <a:txBody>
                    <a:bodyPr/>
                    <a:lstStyle/>
                    <a:p>
                      <a:pPr marL="401955" marR="400050" lvl="0" indent="0" algn="ctr" rtl="0">
                        <a:spcBef>
                          <a:spcPts val="0"/>
                        </a:spcBef>
                        <a:spcAft>
                          <a:spcPts val="0"/>
                        </a:spcAft>
                        <a:buNone/>
                      </a:pPr>
                      <a:r>
                        <a:rPr lang="en-US" sz="1200"/>
                        <a:t>Not available</a:t>
                      </a:r>
                      <a:endParaRPr sz="1200"/>
                    </a:p>
                  </a:txBody>
                  <a:tcPr marL="0" marR="0" marT="0" marB="0" anchor="ctr"/>
                </a:tc>
                <a:tc>
                  <a:txBody>
                    <a:bodyPr/>
                    <a:lstStyle/>
                    <a:p>
                      <a:pPr marL="401955" marR="400050" lvl="0" indent="0" algn="ctr" rtl="0">
                        <a:lnSpc>
                          <a:spcPct val="100000"/>
                        </a:lnSpc>
                        <a:spcBef>
                          <a:spcPts val="115"/>
                        </a:spcBef>
                        <a:spcAft>
                          <a:spcPts val="0"/>
                        </a:spcAft>
                        <a:buNone/>
                      </a:pPr>
                      <a:r>
                        <a:rPr lang="en-US" sz="1200"/>
                        <a:t>Possible</a:t>
                      </a:r>
                      <a:endParaRPr sz="1200"/>
                    </a:p>
                  </a:txBody>
                  <a:tcPr marL="0" marR="0" marT="0" marB="0" anchor="ctr"/>
                </a:tc>
              </a:tr>
            </a:tbl>
          </a:graphicData>
        </a:graphic>
      </p:graphicFrame>
      <p:sp>
        <p:nvSpPr>
          <p:cNvPr id="250" name="Google Shape;250;p31"/>
          <p:cNvSpPr txBox="1"/>
          <p:nvPr/>
        </p:nvSpPr>
        <p:spPr>
          <a:xfrm>
            <a:off x="4265524" y="3918300"/>
            <a:ext cx="4514700" cy="1109100"/>
          </a:xfrm>
          <a:prstGeom prst="rect">
            <a:avLst/>
          </a:prstGeom>
          <a:noFill/>
          <a:ln>
            <a:noFill/>
          </a:ln>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1200">
                <a:solidFill>
                  <a:schemeClr val="dk1"/>
                </a:solidFill>
              </a:rPr>
              <a:t>Emergency bead production possible</a:t>
            </a:r>
            <a:endParaRPr sz="1200">
              <a:solidFill>
                <a:schemeClr val="dk1"/>
              </a:solidFill>
            </a:endParaRPr>
          </a:p>
          <a:p>
            <a:pPr marL="0" lvl="0" indent="0" algn="r" rtl="0">
              <a:lnSpc>
                <a:spcPct val="150000"/>
              </a:lnSpc>
              <a:spcBef>
                <a:spcPts val="0"/>
              </a:spcBef>
              <a:spcAft>
                <a:spcPts val="0"/>
              </a:spcAft>
              <a:buNone/>
            </a:pPr>
            <a:r>
              <a:rPr lang="en-US" sz="1200">
                <a:solidFill>
                  <a:schemeClr val="dk1"/>
                </a:solidFill>
              </a:rPr>
              <a:t>Absence of employee contact with liquid nitrogen and the mesitylene mixture, as well as a significant reduction in routine work.</a:t>
            </a:r>
            <a:endParaRPr sz="1200">
              <a:solidFill>
                <a:schemeClr val="dk1"/>
              </a:solidFill>
            </a:endParaRPr>
          </a:p>
        </p:txBody>
      </p:sp>
      <p:sp>
        <p:nvSpPr>
          <p:cNvPr id="251" name="Google Shape;251;p31"/>
          <p:cNvSpPr txBox="1"/>
          <p:nvPr/>
        </p:nvSpPr>
        <p:spPr>
          <a:xfrm>
            <a:off x="97775" y="3975900"/>
            <a:ext cx="437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rPr>
              <a:t>1 person per 4 devices (5 employees)</a:t>
            </a:r>
            <a:endParaRPr sz="1200">
              <a:solidFill>
                <a:schemeClr val="dk1"/>
              </a:solidFill>
            </a:endParaRPr>
          </a:p>
          <a:p>
            <a:pPr marL="0" lvl="0" indent="0" algn="l" rtl="0">
              <a:spcBef>
                <a:spcPts val="0"/>
              </a:spcBef>
              <a:spcAft>
                <a:spcPts val="0"/>
              </a:spcAft>
              <a:buNone/>
            </a:pPr>
            <a:r>
              <a:rPr lang="en-US" sz="1200">
                <a:solidFill>
                  <a:schemeClr val="dk1"/>
                </a:solidFill>
              </a:rPr>
              <a:t>Variations in bead shape and size = potential issues with the dispenser</a:t>
            </a:r>
            <a:endParaRPr sz="1200">
              <a:solidFill>
                <a:schemeClr val="dk1"/>
              </a:solidFill>
            </a:endParaRPr>
          </a:p>
          <a:p>
            <a:pPr marL="0" lvl="0" indent="0" algn="l" rtl="0">
              <a:spcBef>
                <a:spcPts val="0"/>
              </a:spcBef>
              <a:spcAft>
                <a:spcPts val="0"/>
              </a:spcAft>
              <a:buNone/>
            </a:pPr>
            <a:r>
              <a:rPr lang="en-US" sz="1200">
                <a:solidFill>
                  <a:schemeClr val="dk1"/>
                </a:solidFill>
              </a:rPr>
              <a:t>18 conventional devices &lt; 1 Automated Device</a:t>
            </a:r>
            <a:endParaRPr sz="1200">
              <a:solidFill>
                <a:schemeClr val="dk1"/>
              </a:solidFill>
            </a:endParaRPr>
          </a:p>
        </p:txBody>
      </p:sp>
      <p:cxnSp>
        <p:nvCxnSpPr>
          <p:cNvPr id="252" name="Google Shape;252;p31"/>
          <p:cNvCxnSpPr/>
          <p:nvPr/>
        </p:nvCxnSpPr>
        <p:spPr>
          <a:xfrm flipH="1">
            <a:off x="3590600" y="647700"/>
            <a:ext cx="9300" cy="3499800"/>
          </a:xfrm>
          <a:prstGeom prst="straightConnector1">
            <a:avLst/>
          </a:prstGeom>
          <a:noFill/>
          <a:ln w="38100" cap="flat" cmpd="sng">
            <a:solidFill>
              <a:srgbClr val="CC0000"/>
            </a:solidFill>
            <a:prstDash val="solid"/>
            <a:round/>
            <a:headEnd type="none" w="med" len="med"/>
            <a:tailEnd type="triangle" w="med" len="med"/>
          </a:ln>
        </p:spPr>
      </p:cxnSp>
      <p:cxnSp>
        <p:nvCxnSpPr>
          <p:cNvPr id="253" name="Google Shape;253;p31"/>
          <p:cNvCxnSpPr>
            <a:endCxn id="250" idx="0"/>
          </p:cNvCxnSpPr>
          <p:nvPr/>
        </p:nvCxnSpPr>
        <p:spPr>
          <a:xfrm flipH="1">
            <a:off x="6522874" y="903900"/>
            <a:ext cx="38400" cy="3014400"/>
          </a:xfrm>
          <a:prstGeom prst="straightConnector1">
            <a:avLst/>
          </a:prstGeom>
          <a:noFill/>
          <a:ln w="38100" cap="flat" cmpd="sng">
            <a:solidFill>
              <a:srgbClr val="6AA84F"/>
            </a:solidFill>
            <a:prstDash val="solid"/>
            <a:round/>
            <a:headEnd type="none" w="med" len="med"/>
            <a:tailEnd type="triangle" w="med" len="med"/>
          </a:ln>
        </p:spPr>
      </p:cxnSp>
      <p:sp>
        <p:nvSpPr>
          <p:cNvPr id="254" name="Google Shape;254;p31"/>
          <p:cNvSpPr txBox="1"/>
          <p:nvPr/>
        </p:nvSpPr>
        <p:spPr>
          <a:xfrm>
            <a:off x="407800" y="103550"/>
            <a:ext cx="83604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b="1">
                <a:solidFill>
                  <a:schemeClr val="dk1"/>
                </a:solidFill>
              </a:rPr>
              <a:t>Comparison of Conventional and Automated Devices</a:t>
            </a:r>
            <a:endParaRPr sz="1600" b="1"/>
          </a:p>
        </p:txBody>
      </p:sp>
      <p:sp>
        <p:nvSpPr>
          <p:cNvPr id="255" name="Google Shape;255;p3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
        <p:nvSpPr>
          <p:cNvPr id="261" name="Google Shape;261;p32"/>
          <p:cNvSpPr txBox="1"/>
          <p:nvPr/>
        </p:nvSpPr>
        <p:spPr>
          <a:xfrm>
            <a:off x="373500" y="23871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solidFill>
                  <a:schemeClr val="dk1"/>
                </a:solidFill>
              </a:rPr>
              <a:t>Thanks</a:t>
            </a:r>
            <a:endParaRPr sz="1200"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p:nvPr/>
        </p:nvSpPr>
        <p:spPr>
          <a:xfrm>
            <a:off x="326300" y="575900"/>
            <a:ext cx="8505900" cy="41634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200">
              <a:solidFill>
                <a:schemeClr val="dk1"/>
              </a:solidFill>
            </a:endParaRPr>
          </a:p>
        </p:txBody>
      </p:sp>
      <p:pic>
        <p:nvPicPr>
          <p:cNvPr id="100" name="Google Shape;100;p19" title="R_drop.jpeg"/>
          <p:cNvPicPr preferRelativeResize="0"/>
          <p:nvPr/>
        </p:nvPicPr>
        <p:blipFill>
          <a:blip r:embed="rId1"/>
          <a:stretch>
            <a:fillRect/>
          </a:stretch>
        </p:blipFill>
        <p:spPr>
          <a:xfrm>
            <a:off x="3720700" y="575900"/>
            <a:ext cx="4827950" cy="3620975"/>
          </a:xfrm>
          <a:prstGeom prst="rect">
            <a:avLst/>
          </a:prstGeom>
          <a:noFill/>
          <a:ln>
            <a:noFill/>
          </a:ln>
        </p:spPr>
      </p:pic>
      <p:pic>
        <p:nvPicPr>
          <p:cNvPr id="101" name="Google Shape;101;p19"/>
          <p:cNvPicPr preferRelativeResize="0"/>
          <p:nvPr/>
        </p:nvPicPr>
        <p:blipFill>
          <a:blip r:embed="rId2"/>
          <a:stretch>
            <a:fillRect/>
          </a:stretch>
        </p:blipFill>
        <p:spPr>
          <a:xfrm>
            <a:off x="361112" y="3384563"/>
            <a:ext cx="3644000" cy="449875"/>
          </a:xfrm>
          <a:prstGeom prst="rect">
            <a:avLst/>
          </a:prstGeom>
          <a:noFill/>
          <a:ln>
            <a:noFill/>
          </a:ln>
        </p:spPr>
      </p:pic>
      <p:sp>
        <p:nvSpPr>
          <p:cNvPr id="102" name="Google Shape;102;p19"/>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t>Formation of a drop</a:t>
            </a:r>
            <a:endParaRPr sz="1200" b="1"/>
          </a:p>
        </p:txBody>
      </p:sp>
      <p:sp>
        <p:nvSpPr>
          <p:cNvPr id="103" name="Google Shape;103;p1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pic>
        <p:nvPicPr>
          <p:cNvPr id="104" name="Google Shape;104;p19"/>
          <p:cNvPicPr preferRelativeResize="0"/>
          <p:nvPr/>
        </p:nvPicPr>
        <p:blipFill>
          <a:blip r:embed="rId3"/>
          <a:stretch>
            <a:fillRect/>
          </a:stretch>
        </p:blipFill>
        <p:spPr>
          <a:xfrm>
            <a:off x="380749" y="1363488"/>
            <a:ext cx="3604720" cy="476250"/>
          </a:xfrm>
          <a:prstGeom prst="rect">
            <a:avLst/>
          </a:prstGeom>
          <a:noFill/>
          <a:ln>
            <a:noFill/>
          </a:ln>
        </p:spPr>
      </p:pic>
      <p:pic>
        <p:nvPicPr>
          <p:cNvPr id="105" name="Google Shape;105;p19"/>
          <p:cNvPicPr preferRelativeResize="0"/>
          <p:nvPr/>
        </p:nvPicPr>
        <p:blipFill rotWithShape="1">
          <a:blip r:embed="rId4"/>
          <a:srcRect/>
          <a:stretch>
            <a:fillRect/>
          </a:stretch>
        </p:blipFill>
        <p:spPr>
          <a:xfrm>
            <a:off x="2472913" y="2214175"/>
            <a:ext cx="1247775" cy="523875"/>
          </a:xfrm>
          <a:prstGeom prst="rect">
            <a:avLst/>
          </a:prstGeom>
          <a:noFill/>
          <a:ln>
            <a:noFill/>
          </a:ln>
        </p:spPr>
      </p:pic>
      <p:sp>
        <p:nvSpPr>
          <p:cNvPr id="106" name="Google Shape;106;p19"/>
          <p:cNvSpPr txBox="1"/>
          <p:nvPr/>
        </p:nvSpPr>
        <p:spPr>
          <a:xfrm>
            <a:off x="326300" y="938325"/>
            <a:ext cx="30000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1200"/>
              </a:spcBef>
              <a:spcAft>
                <a:spcPts val="0"/>
              </a:spcAft>
              <a:buClr>
                <a:schemeClr val="dk1"/>
              </a:buClr>
              <a:buSzPts val="1200"/>
              <a:buAutoNum type="arabicParenR"/>
            </a:pPr>
            <a:r>
              <a:rPr lang="en-US" sz="1200">
                <a:solidFill>
                  <a:schemeClr val="dk1"/>
                </a:solidFill>
              </a:rPr>
              <a:t>Force balance:</a:t>
            </a:r>
            <a:endParaRPr sz="1200">
              <a:solidFill>
                <a:schemeClr val="dk1"/>
              </a:solidFill>
            </a:endParaRPr>
          </a:p>
        </p:txBody>
      </p:sp>
      <p:sp>
        <p:nvSpPr>
          <p:cNvPr id="107" name="Google Shape;107;p19"/>
          <p:cNvSpPr txBox="1"/>
          <p:nvPr/>
        </p:nvSpPr>
        <p:spPr>
          <a:xfrm>
            <a:off x="380750" y="1895588"/>
            <a:ext cx="30000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1200"/>
              </a:spcBef>
              <a:spcAft>
                <a:spcPts val="0"/>
              </a:spcAft>
              <a:buClr>
                <a:schemeClr val="dk1"/>
              </a:buClr>
              <a:buSzPts val="1200"/>
              <a:buAutoNum type="arabicParenR" startAt="2"/>
            </a:pPr>
            <a:r>
              <a:rPr lang="en-US" sz="1200">
                <a:solidFill>
                  <a:schemeClr val="dk1"/>
                </a:solidFill>
              </a:rPr>
              <a:t>Droplet detachment radius:</a:t>
            </a:r>
            <a:endParaRPr sz="1200">
              <a:solidFill>
                <a:schemeClr val="dk1"/>
              </a:solidFill>
            </a:endParaRPr>
          </a:p>
        </p:txBody>
      </p:sp>
      <p:sp>
        <p:nvSpPr>
          <p:cNvPr id="108" name="Google Shape;108;p19"/>
          <p:cNvSpPr txBox="1"/>
          <p:nvPr/>
        </p:nvSpPr>
        <p:spPr>
          <a:xfrm>
            <a:off x="380750" y="2738050"/>
            <a:ext cx="30000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1200"/>
              </a:spcBef>
              <a:spcAft>
                <a:spcPts val="0"/>
              </a:spcAft>
              <a:buClr>
                <a:schemeClr val="dk1"/>
              </a:buClr>
              <a:buSzPts val="1200"/>
              <a:buAutoNum type="arabicParenR" startAt="3"/>
            </a:pPr>
            <a:r>
              <a:rPr lang="en-US" sz="1200">
                <a:solidFill>
                  <a:schemeClr val="dk1"/>
                </a:solidFill>
              </a:rPr>
              <a:t>Correction to the bead radius based on density change:</a:t>
            </a:r>
            <a:endParaRPr sz="1200">
              <a:solidFill>
                <a:schemeClr val="dk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panose="020B0604020202020204"/>
              <a:buNone/>
            </a:pPr>
            <a:endParaRPr sz="1200">
              <a:solidFill>
                <a:schemeClr val="dk1"/>
              </a:solidFill>
            </a:endParaRPr>
          </a:p>
        </p:txBody>
      </p:sp>
      <p:graphicFrame>
        <p:nvGraphicFramePr>
          <p:cNvPr id="114" name="Google Shape;114;p20"/>
          <p:cNvGraphicFramePr/>
          <p:nvPr/>
        </p:nvGraphicFramePr>
        <p:xfrm>
          <a:off x="266450" y="1092650"/>
          <a:ext cx="4388600" cy="1524000"/>
        </p:xfrm>
        <a:graphic>
          <a:graphicData uri="http://schemas.openxmlformats.org/drawingml/2006/table">
            <a:tbl>
              <a:tblPr>
                <a:noFill/>
                <a:tableStyleId>{95C76914-BB40-4561-A10E-0A13ED481498}</a:tableStyleId>
              </a:tblPr>
              <a:tblGrid>
                <a:gridCol w="2194300"/>
                <a:gridCol w="2194300"/>
              </a:tblGrid>
              <a:tr h="381000">
                <a:tc>
                  <a:txBody>
                    <a:bodyPr/>
                    <a:lstStyle/>
                    <a:p>
                      <a:pPr marL="0" lvl="0" indent="0" algn="ctr" rtl="0">
                        <a:spcBef>
                          <a:spcPts val="0"/>
                        </a:spcBef>
                        <a:spcAft>
                          <a:spcPts val="0"/>
                        </a:spcAft>
                        <a:buClr>
                          <a:schemeClr val="dk1"/>
                        </a:buClr>
                        <a:buSzPts val="1100"/>
                        <a:buFont typeface="Arial" panose="020B0604020202020204"/>
                        <a:buNone/>
                      </a:pPr>
                      <a:r>
                        <a:rPr lang="en-US" sz="1200">
                          <a:solidFill>
                            <a:schemeClr val="dk1"/>
                          </a:solidFill>
                        </a:rPr>
                        <a:t>Nozzle Radius (mm)</a:t>
                      </a:r>
                      <a:endParaRPr sz="1200"/>
                    </a:p>
                  </a:txBody>
                  <a:tcPr marL="91425" marR="91425" marT="91425" marB="91425" anchor="ctr"/>
                </a:tc>
                <a:tc>
                  <a:txBody>
                    <a:bodyPr/>
                    <a:lstStyle/>
                    <a:p>
                      <a:pPr marL="0" lvl="0" indent="0" algn="ctr" rtl="0">
                        <a:spcBef>
                          <a:spcPts val="0"/>
                        </a:spcBef>
                        <a:spcAft>
                          <a:spcPts val="0"/>
                        </a:spcAft>
                        <a:buNone/>
                      </a:pPr>
                      <a:r>
                        <a:rPr lang="en-US" sz="1200">
                          <a:solidFill>
                            <a:schemeClr val="dk1"/>
                          </a:solidFill>
                        </a:rPr>
                        <a:t>Detachment Mechanism</a:t>
                      </a:r>
                      <a:endParaRPr sz="1200"/>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200" b="1">
                          <a:solidFill>
                            <a:schemeClr val="dk1"/>
                          </a:solidFill>
                        </a:rPr>
                        <a:t>r</a:t>
                      </a:r>
                      <a:r>
                        <a:rPr lang="en-US" sz="1200" b="1" baseline="-25000">
                          <a:solidFill>
                            <a:schemeClr val="dk1"/>
                          </a:solidFill>
                        </a:rPr>
                        <a:t>f</a:t>
                      </a:r>
                      <a:r>
                        <a:rPr lang="en-US" sz="1200" b="1">
                          <a:solidFill>
                            <a:schemeClr val="dk1"/>
                          </a:solidFill>
                        </a:rPr>
                        <a:t> &lt; 2.04 </a:t>
                      </a:r>
                      <a:endParaRPr sz="1200" b="1"/>
                    </a:p>
                  </a:txBody>
                  <a:tcPr marL="91425" marR="91425" marT="91425" marB="91425" anchor="ctr"/>
                </a:tc>
                <a:tc>
                  <a:txBody>
                    <a:bodyPr/>
                    <a:lstStyle/>
                    <a:p>
                      <a:pPr marL="0" lvl="0" indent="0" algn="ctr" rtl="0">
                        <a:spcBef>
                          <a:spcPts val="0"/>
                        </a:spcBef>
                        <a:spcAft>
                          <a:spcPts val="0"/>
                        </a:spcAft>
                        <a:buClr>
                          <a:schemeClr val="dk1"/>
                        </a:buClr>
                        <a:buSzPts val="1100"/>
                        <a:buFont typeface="Arial" panose="020B0604020202020204"/>
                        <a:buNone/>
                      </a:pPr>
                      <a:r>
                        <a:rPr lang="en-US" sz="1200" b="1">
                          <a:solidFill>
                            <a:schemeClr val="dk1"/>
                          </a:solidFill>
                        </a:rPr>
                        <a:t>Rayleigh-Plateau Instability</a:t>
                      </a:r>
                      <a:endParaRPr sz="1200" b="1"/>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200">
                          <a:solidFill>
                            <a:schemeClr val="dk1"/>
                          </a:solidFill>
                        </a:rPr>
                        <a:t>2.04 &lt; r</a:t>
                      </a:r>
                      <a:r>
                        <a:rPr lang="en-US" sz="1200" baseline="-25000">
                          <a:solidFill>
                            <a:schemeClr val="dk1"/>
                          </a:solidFill>
                        </a:rPr>
                        <a:t>f</a:t>
                      </a:r>
                      <a:r>
                        <a:rPr lang="en-US" sz="1200">
                          <a:solidFill>
                            <a:schemeClr val="dk1"/>
                          </a:solidFill>
                        </a:rPr>
                        <a:t> &lt; 4.37 </a:t>
                      </a:r>
                      <a:endParaRPr sz="1200"/>
                    </a:p>
                  </a:txBody>
                  <a:tcPr marL="91425" marR="91425" marT="91425" marB="91425" anchor="ctr"/>
                </a:tc>
                <a:tc>
                  <a:txBody>
                    <a:bodyPr/>
                    <a:lstStyle/>
                    <a:p>
                      <a:pPr marL="0" lvl="0" indent="0" algn="ctr" rtl="0">
                        <a:spcBef>
                          <a:spcPts val="0"/>
                        </a:spcBef>
                        <a:spcAft>
                          <a:spcPts val="0"/>
                        </a:spcAft>
                        <a:buClr>
                          <a:schemeClr val="dk1"/>
                        </a:buClr>
                        <a:buSzPts val="1100"/>
                        <a:buFont typeface="Arial" panose="020B0604020202020204"/>
                        <a:buNone/>
                      </a:pPr>
                      <a:r>
                        <a:rPr lang="en-US" sz="1200">
                          <a:solidFill>
                            <a:schemeClr val="dk1"/>
                          </a:solidFill>
                        </a:rPr>
                        <a:t>Gravity &gt; Surface Tension</a:t>
                      </a:r>
                      <a:endParaRPr sz="1200"/>
                    </a:p>
                  </a:txBody>
                  <a:tcPr marL="91425" marR="91425" marT="91425" marB="91425" anchor="ctr"/>
                </a:tc>
              </a:tr>
              <a:tr h="381000">
                <a:tc>
                  <a:txBody>
                    <a:bodyPr/>
                    <a:lstStyle/>
                    <a:p>
                      <a:pPr marL="0" lvl="0" indent="0" algn="ctr" rtl="0">
                        <a:spcBef>
                          <a:spcPts val="0"/>
                        </a:spcBef>
                        <a:spcAft>
                          <a:spcPts val="0"/>
                        </a:spcAft>
                        <a:buClr>
                          <a:schemeClr val="dk1"/>
                        </a:buClr>
                        <a:buSzPts val="1100"/>
                        <a:buFont typeface="Arial" panose="020B0604020202020204"/>
                        <a:buNone/>
                      </a:pPr>
                      <a:r>
                        <a:rPr lang="en-US" sz="1200">
                          <a:solidFill>
                            <a:schemeClr val="dk1"/>
                          </a:solidFill>
                        </a:rPr>
                        <a:t>r</a:t>
                      </a:r>
                      <a:r>
                        <a:rPr lang="en-US" sz="1200" baseline="-25000">
                          <a:solidFill>
                            <a:schemeClr val="dk1"/>
                          </a:solidFill>
                        </a:rPr>
                        <a:t>f</a:t>
                      </a:r>
                      <a:r>
                        <a:rPr lang="en-US" sz="1200">
                          <a:solidFill>
                            <a:schemeClr val="dk1"/>
                          </a:solidFill>
                        </a:rPr>
                        <a:t> &gt; 4.37 </a:t>
                      </a:r>
                      <a:endParaRPr sz="1200"/>
                    </a:p>
                  </a:txBody>
                  <a:tcPr marL="91425" marR="91425" marT="91425" marB="91425" anchor="ctr"/>
                </a:tc>
                <a:tc>
                  <a:txBody>
                    <a:bodyPr/>
                    <a:lstStyle/>
                    <a:p>
                      <a:pPr marL="0" lvl="0" indent="0" algn="ctr" rtl="0">
                        <a:spcBef>
                          <a:spcPts val="0"/>
                        </a:spcBef>
                        <a:spcAft>
                          <a:spcPts val="0"/>
                        </a:spcAft>
                        <a:buClr>
                          <a:schemeClr val="dk1"/>
                        </a:buClr>
                        <a:buSzPts val="1100"/>
                        <a:buFont typeface="Arial" panose="020B0604020202020204"/>
                        <a:buNone/>
                      </a:pPr>
                      <a:r>
                        <a:rPr lang="en-US" sz="1200">
                          <a:solidFill>
                            <a:schemeClr val="dk1"/>
                          </a:solidFill>
                        </a:rPr>
                        <a:t>Taylor Instability</a:t>
                      </a:r>
                      <a:endParaRPr sz="1200"/>
                    </a:p>
                  </a:txBody>
                  <a:tcPr marL="91425" marR="91425" marT="91425" marB="91425" anchor="ctr"/>
                </a:tc>
              </a:tr>
            </a:tbl>
          </a:graphicData>
        </a:graphic>
      </p:graphicFrame>
      <p:sp>
        <p:nvSpPr>
          <p:cNvPr id="115" name="Google Shape;115;p20"/>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t>Formation of a drop</a:t>
            </a:r>
            <a:endParaRPr sz="1200" b="1"/>
          </a:p>
        </p:txBody>
      </p:sp>
      <p:sp>
        <p:nvSpPr>
          <p:cNvPr id="116" name="Google Shape;116;p2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
        <p:nvSpPr>
          <p:cNvPr id="117" name="Google Shape;117;p20"/>
          <p:cNvSpPr txBox="1"/>
          <p:nvPr/>
        </p:nvSpPr>
        <p:spPr>
          <a:xfrm>
            <a:off x="4677588" y="1038800"/>
            <a:ext cx="4170000" cy="1631700"/>
          </a:xfrm>
          <a:prstGeom prst="rect">
            <a:avLst/>
          </a:prstGeom>
          <a:noFill/>
          <a:ln>
            <a:noFill/>
          </a:ln>
        </p:spPr>
        <p:txBody>
          <a:bodyPr spcFirstLastPara="1" wrap="square" lIns="91425" tIns="91425" rIns="91425" bIns="91425" anchor="ctr" anchorCtr="0">
            <a:spAutoFit/>
          </a:bodyPr>
          <a:lstStyle/>
          <a:p>
            <a:pPr marL="0" lvl="0" indent="0" algn="l" rtl="0">
              <a:lnSpc>
                <a:spcPct val="150000"/>
              </a:lnSpc>
              <a:spcBef>
                <a:spcPts val="0"/>
              </a:spcBef>
              <a:spcAft>
                <a:spcPts val="0"/>
              </a:spcAft>
              <a:buNone/>
            </a:pPr>
            <a:r>
              <a:rPr lang="en-US" sz="1200">
                <a:solidFill>
                  <a:schemeClr val="dk1"/>
                </a:solidFill>
              </a:rPr>
              <a:t>Dependence of droplet detachment mechanisms on nozzle radius for a mesitylene and meta-xylene mixture [1]</a:t>
            </a:r>
            <a:endParaRPr sz="1200">
              <a:solidFill>
                <a:schemeClr val="dk1"/>
              </a:solidFill>
            </a:endParaRPr>
          </a:p>
          <a:p>
            <a:pPr marL="0" lvl="0" indent="0" algn="l" rtl="0">
              <a:lnSpc>
                <a:spcPct val="150000"/>
              </a:lnSpc>
              <a:spcBef>
                <a:spcPts val="0"/>
              </a:spcBef>
              <a:spcAft>
                <a:spcPts val="0"/>
              </a:spcAft>
              <a:buNone/>
            </a:pPr>
            <a:endParaRPr sz="1200">
              <a:solidFill>
                <a:schemeClr val="dk1"/>
              </a:solidFill>
            </a:endParaRPr>
          </a:p>
          <a:p>
            <a:pPr marL="0" lvl="0" indent="0" algn="l" rtl="0">
              <a:lnSpc>
                <a:spcPct val="150000"/>
              </a:lnSpc>
              <a:spcBef>
                <a:spcPts val="0"/>
              </a:spcBef>
              <a:spcAft>
                <a:spcPts val="0"/>
              </a:spcAft>
              <a:buNone/>
            </a:pPr>
            <a:r>
              <a:rPr lang="en-US" sz="1000">
                <a:solidFill>
                  <a:schemeClr val="dk1"/>
                </a:solidFill>
              </a:rPr>
              <a:t>[1] A. I. Grigoriev, A. A. Zemskov, Detachment of a drop from a capillary under the action of gravity. Nauchnoe Priborostroenie 1, 50–58 (1991).</a:t>
            </a:r>
            <a:endParaRPr sz="1200">
              <a:solidFill>
                <a:schemeClr val="dk1"/>
              </a:solidFill>
            </a:endParaRPr>
          </a:p>
        </p:txBody>
      </p:sp>
      <p:sp>
        <p:nvSpPr>
          <p:cNvPr id="118" name="Google Shape;118;p20"/>
          <p:cNvSpPr txBox="1"/>
          <p:nvPr/>
        </p:nvSpPr>
        <p:spPr>
          <a:xfrm>
            <a:off x="266550" y="3343650"/>
            <a:ext cx="438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Therefore, the size distribution of balls can be described using a normal distribution with a mean ball radius of 1.875 mm and a standard deviation of 0.0385 mm</a:t>
            </a:r>
            <a:endParaRPr sz="1200"/>
          </a:p>
        </p:txBody>
      </p:sp>
      <p:pic>
        <p:nvPicPr>
          <p:cNvPr id="119" name="Google Shape;119;p20" title="Ball_distrib.png"/>
          <p:cNvPicPr preferRelativeResize="0"/>
          <p:nvPr/>
        </p:nvPicPr>
        <p:blipFill rotWithShape="1">
          <a:blip r:embed="rId1"/>
          <a:srcRect l="8388" t="10208" r="9130" b="3278"/>
          <a:stretch>
            <a:fillRect/>
          </a:stretch>
        </p:blipFill>
        <p:spPr>
          <a:xfrm>
            <a:off x="4769350" y="2686775"/>
            <a:ext cx="3986477" cy="205265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200">
              <a:solidFill>
                <a:schemeClr val="dk1"/>
              </a:solidFill>
            </a:endParaRPr>
          </a:p>
        </p:txBody>
      </p:sp>
      <p:sp>
        <p:nvSpPr>
          <p:cNvPr id="125" name="Google Shape;125;p21"/>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t>Heat exchange of liquid nitrogen with the surrounding space</a:t>
            </a:r>
            <a:endParaRPr sz="1200" b="1"/>
          </a:p>
        </p:txBody>
      </p:sp>
      <p:sp>
        <p:nvSpPr>
          <p:cNvPr id="126" name="Google Shape;126;p2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pic>
        <p:nvPicPr>
          <p:cNvPr id="2" name="Теплообмен">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55576" y="555526"/>
            <a:ext cx="7676764" cy="4318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panose="020B0604020202020204"/>
              <a:buNone/>
            </a:pPr>
            <a:r>
              <a:rPr lang="en-US" sz="1200">
                <a:solidFill>
                  <a:schemeClr val="dk1"/>
                </a:solidFill>
              </a:rPr>
              <a:t>Therefore</a:t>
            </a:r>
            <a:endParaRPr sz="1200">
              <a:solidFill>
                <a:schemeClr val="dk1"/>
              </a:solidFill>
            </a:endParaRPr>
          </a:p>
        </p:txBody>
      </p:sp>
      <p:sp>
        <p:nvSpPr>
          <p:cNvPr id="133" name="Google Shape;133;p22"/>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t>Heat exchange of a drop with liquid nitrogen(Inverse leidenfrost effect)</a:t>
            </a:r>
            <a:endParaRPr sz="1200" b="1"/>
          </a:p>
        </p:txBody>
      </p:sp>
      <p:sp>
        <p:nvSpPr>
          <p:cNvPr id="134" name="Google Shape;134;p2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pic>
        <p:nvPicPr>
          <p:cNvPr id="135" name="Google Shape;135;p22"/>
          <p:cNvPicPr preferRelativeResize="0"/>
          <p:nvPr/>
        </p:nvPicPr>
        <p:blipFill>
          <a:blip r:embed="rId1"/>
          <a:stretch>
            <a:fillRect/>
          </a:stretch>
        </p:blipFill>
        <p:spPr>
          <a:xfrm>
            <a:off x="5755050" y="3015438"/>
            <a:ext cx="3467100" cy="561975"/>
          </a:xfrm>
          <a:prstGeom prst="rect">
            <a:avLst/>
          </a:prstGeom>
          <a:noFill/>
          <a:ln>
            <a:noFill/>
          </a:ln>
        </p:spPr>
      </p:pic>
      <p:pic>
        <p:nvPicPr>
          <p:cNvPr id="136" name="Google Shape;136;p22" title="Levitating_Drop_Model.png"/>
          <p:cNvPicPr preferRelativeResize="0"/>
          <p:nvPr/>
        </p:nvPicPr>
        <p:blipFill>
          <a:blip r:embed="rId2"/>
          <a:stretch>
            <a:fillRect/>
          </a:stretch>
        </p:blipFill>
        <p:spPr>
          <a:xfrm>
            <a:off x="443838" y="1214625"/>
            <a:ext cx="5229225" cy="2886075"/>
          </a:xfrm>
          <a:prstGeom prst="rect">
            <a:avLst/>
          </a:prstGeom>
          <a:noFill/>
          <a:ln>
            <a:noFill/>
          </a:ln>
        </p:spPr>
      </p:pic>
      <p:sp>
        <p:nvSpPr>
          <p:cNvPr id="137" name="Google Shape;137;p22"/>
          <p:cNvSpPr txBox="1"/>
          <p:nvPr/>
        </p:nvSpPr>
        <p:spPr>
          <a:xfrm>
            <a:off x="380750" y="4515350"/>
            <a:ext cx="839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chemeClr val="lt1"/>
                </a:highlight>
              </a:rPr>
              <a:t>A Gauthier, CD R ´emi, D Lohse, D van der Meer, Self-propulsion of inverse leidenfrost drops on a cryogenic bath. Proc. Natl. Acad. Sci. 116, 1174–1179 (2019).</a:t>
            </a:r>
            <a:endParaRPr sz="1000">
              <a:solidFill>
                <a:srgbClr val="222222"/>
              </a:solidFill>
              <a:highlight>
                <a:schemeClr val="lt1"/>
              </a:highlight>
            </a:endParaRPr>
          </a:p>
          <a:p>
            <a:pPr marL="0" lvl="0" indent="0" algn="l" rtl="0">
              <a:spcBef>
                <a:spcPts val="0"/>
              </a:spcBef>
              <a:spcAft>
                <a:spcPts val="0"/>
              </a:spcAft>
              <a:buNone/>
            </a:pPr>
            <a:r>
              <a:rPr lang="en-US" sz="1000">
                <a:solidFill>
                  <a:srgbClr val="222222"/>
                </a:solidFill>
                <a:highlight>
                  <a:schemeClr val="lt1"/>
                </a:highlight>
              </a:rPr>
              <a:t>M Adda-Bedia, et al., Inverse leidenfrost effect: Levitating drops on liquid nitrogen. Langmuir (2016).</a:t>
            </a:r>
            <a:endParaRPr sz="1000">
              <a:solidFill>
                <a:srgbClr val="222222"/>
              </a:solidFill>
              <a:highlight>
                <a:schemeClr val="lt1"/>
              </a:highlight>
            </a:endParaRPr>
          </a:p>
        </p:txBody>
      </p:sp>
      <p:pic>
        <p:nvPicPr>
          <p:cNvPr id="138" name="Google Shape;138;p22"/>
          <p:cNvPicPr preferRelativeResize="0"/>
          <p:nvPr/>
        </p:nvPicPr>
        <p:blipFill rotWithShape="1">
          <a:blip r:embed="rId3"/>
          <a:srcRect/>
          <a:stretch>
            <a:fillRect/>
          </a:stretch>
        </p:blipFill>
        <p:spPr>
          <a:xfrm>
            <a:off x="4648675" y="1767363"/>
            <a:ext cx="4495800" cy="695325"/>
          </a:xfrm>
          <a:prstGeom prst="rect">
            <a:avLst/>
          </a:prstGeom>
          <a:noFill/>
          <a:ln>
            <a:noFill/>
          </a:ln>
        </p:spPr>
      </p:pic>
      <p:pic>
        <p:nvPicPr>
          <p:cNvPr id="139" name="Google Shape;139;p22"/>
          <p:cNvPicPr preferRelativeResize="0"/>
          <p:nvPr/>
        </p:nvPicPr>
        <p:blipFill>
          <a:blip r:embed="rId4"/>
          <a:stretch>
            <a:fillRect/>
          </a:stretch>
        </p:blipFill>
        <p:spPr>
          <a:xfrm>
            <a:off x="4648663" y="1252863"/>
            <a:ext cx="1685925" cy="476250"/>
          </a:xfrm>
          <a:prstGeom prst="rect">
            <a:avLst/>
          </a:prstGeom>
          <a:noFill/>
          <a:ln>
            <a:noFill/>
          </a:ln>
        </p:spPr>
      </p:pic>
      <p:sp>
        <p:nvSpPr>
          <p:cNvPr id="140" name="Google Shape;140;p22"/>
          <p:cNvSpPr txBox="1"/>
          <p:nvPr/>
        </p:nvSpPr>
        <p:spPr>
          <a:xfrm>
            <a:off x="6328075" y="13583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rPr>
              <a:t>Heat exchange of a steam pillow</a:t>
            </a:r>
            <a:endParaRPr lang="en-US" sz="1200">
              <a:solidFill>
                <a:schemeClr val="dk1"/>
              </a:solidFill>
            </a:endParaRPr>
          </a:p>
        </p:txBody>
      </p:sp>
      <p:sp>
        <p:nvSpPr>
          <p:cNvPr id="141" name="Google Shape;141;p22"/>
          <p:cNvSpPr txBox="1"/>
          <p:nvPr/>
        </p:nvSpPr>
        <p:spPr>
          <a:xfrm>
            <a:off x="4726350" y="1615950"/>
            <a:ext cx="4418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rPr>
              <a:t>Lubrication theory:</a:t>
            </a:r>
            <a:endParaRPr lang="en-US" sz="1200">
              <a:solidFill>
                <a:schemeClr val="dk1"/>
              </a:solidFill>
            </a:endParaRPr>
          </a:p>
        </p:txBody>
      </p:sp>
      <p:sp>
        <p:nvSpPr>
          <p:cNvPr id="142" name="Google Shape;142;p22"/>
          <p:cNvSpPr txBox="1"/>
          <p:nvPr/>
        </p:nvSpPr>
        <p:spPr>
          <a:xfrm>
            <a:off x="5755050" y="2646100"/>
            <a:ext cx="34671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rPr>
              <a:t>ΔT = 0 and quasi-static limit:</a:t>
            </a:r>
            <a:endParaRPr lang="en-US" sz="1200">
              <a:solidFill>
                <a:schemeClr val="dk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dk1"/>
              </a:solidFill>
            </a:endParaRPr>
          </a:p>
        </p:txBody>
      </p:sp>
      <p:sp>
        <p:nvSpPr>
          <p:cNvPr id="148" name="Google Shape;148;p23"/>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1"/>
              </a:buClr>
              <a:buSzPts val="1100"/>
              <a:buFont typeface="Arial" panose="020B0604020202020204"/>
              <a:buNone/>
            </a:pPr>
            <a:r>
              <a:rPr lang="en-US" sz="1200" b="1">
                <a:solidFill>
                  <a:schemeClr val="dk1"/>
                </a:solidFill>
              </a:rPr>
              <a:t>Inverse leidenfrost effect</a:t>
            </a:r>
            <a:endParaRPr sz="1200" b="1"/>
          </a:p>
        </p:txBody>
      </p:sp>
      <p:sp>
        <p:nvSpPr>
          <p:cNvPr id="149" name="Google Shape;149;p2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pic>
        <p:nvPicPr>
          <p:cNvPr id="150" name="Google Shape;150;p23" title="H_const.png"/>
          <p:cNvPicPr preferRelativeResize="0"/>
          <p:nvPr/>
        </p:nvPicPr>
        <p:blipFill rotWithShape="1">
          <a:blip r:embed="rId1"/>
          <a:srcRect/>
          <a:stretch>
            <a:fillRect/>
          </a:stretch>
        </p:blipFill>
        <p:spPr>
          <a:xfrm>
            <a:off x="1111875" y="795825"/>
            <a:ext cx="6790888" cy="4244250"/>
          </a:xfrm>
          <a:prstGeom prst="rect">
            <a:avLst/>
          </a:prstGeom>
          <a:noFill/>
          <a:ln>
            <a:noFill/>
          </a:ln>
        </p:spPr>
      </p:pic>
      <p:sp>
        <p:nvSpPr>
          <p:cNvPr id="151" name="Google Shape;151;p23"/>
          <p:cNvSpPr txBox="1"/>
          <p:nvPr/>
        </p:nvSpPr>
        <p:spPr>
          <a:xfrm>
            <a:off x="1111926" y="575900"/>
            <a:ext cx="6790800" cy="3693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US" sz="1200">
                <a:solidFill>
                  <a:schemeClr val="dk1"/>
                </a:solidFill>
              </a:rPr>
              <a:t>Thickness of the constant vapor cushion caused by external radiation</a:t>
            </a:r>
            <a:endParaRPr sz="1200">
              <a:solidFill>
                <a:schemeClr val="dk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4"/>
          <p:cNvPicPr preferRelativeResize="0"/>
          <p:nvPr/>
        </p:nvPicPr>
        <p:blipFill>
          <a:blip r:embed="rId1"/>
          <a:stretch>
            <a:fillRect/>
          </a:stretch>
        </p:blipFill>
        <p:spPr>
          <a:xfrm>
            <a:off x="4079563" y="1373364"/>
            <a:ext cx="3000000" cy="909573"/>
          </a:xfrm>
          <a:prstGeom prst="rect">
            <a:avLst/>
          </a:prstGeom>
          <a:noFill/>
          <a:ln>
            <a:noFill/>
          </a:ln>
        </p:spPr>
      </p:pic>
      <p:pic>
        <p:nvPicPr>
          <p:cNvPr id="157" name="Google Shape;157;p24"/>
          <p:cNvPicPr preferRelativeResize="0"/>
          <p:nvPr/>
        </p:nvPicPr>
        <p:blipFill>
          <a:blip r:embed="rId2"/>
          <a:stretch>
            <a:fillRect/>
          </a:stretch>
        </p:blipFill>
        <p:spPr>
          <a:xfrm>
            <a:off x="3996613" y="2327563"/>
            <a:ext cx="3165900" cy="649687"/>
          </a:xfrm>
          <a:prstGeom prst="rect">
            <a:avLst/>
          </a:prstGeom>
          <a:noFill/>
          <a:ln>
            <a:noFill/>
          </a:ln>
        </p:spPr>
      </p:pic>
      <p:sp>
        <p:nvSpPr>
          <p:cNvPr id="158" name="Google Shape;158;p24"/>
          <p:cNvSpPr txBox="1"/>
          <p:nvPr/>
        </p:nvSpPr>
        <p:spPr>
          <a:xfrm>
            <a:off x="411625" y="1659854"/>
            <a:ext cx="3399300" cy="4002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1200"/>
              </a:spcBef>
              <a:spcAft>
                <a:spcPts val="1200"/>
              </a:spcAft>
              <a:buNone/>
            </a:pPr>
            <a:r>
              <a:rPr lang="en-US">
                <a:solidFill>
                  <a:schemeClr val="dk1"/>
                </a:solidFill>
              </a:rPr>
              <a:t>Duration of droplet crystallization:</a:t>
            </a:r>
            <a:endParaRPr>
              <a:solidFill>
                <a:schemeClr val="dk1"/>
              </a:solidFill>
            </a:endParaRPr>
          </a:p>
        </p:txBody>
      </p:sp>
      <p:sp>
        <p:nvSpPr>
          <p:cNvPr id="159" name="Google Shape;159;p24"/>
          <p:cNvSpPr txBox="1"/>
          <p:nvPr/>
        </p:nvSpPr>
        <p:spPr>
          <a:xfrm>
            <a:off x="467125" y="2290760"/>
            <a:ext cx="3288300" cy="6480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1200"/>
              </a:spcBef>
              <a:spcAft>
                <a:spcPts val="1200"/>
              </a:spcAft>
              <a:buNone/>
            </a:pPr>
            <a:r>
              <a:rPr lang="en-US">
                <a:solidFill>
                  <a:schemeClr val="dk1"/>
                </a:solidFill>
              </a:rPr>
              <a:t>Cooling of the beads to the Leidenfrost temperature of liquid nitrogen:</a:t>
            </a:r>
            <a:endParaRPr>
              <a:solidFill>
                <a:schemeClr val="dk1"/>
              </a:solidFill>
            </a:endParaRPr>
          </a:p>
        </p:txBody>
      </p:sp>
      <p:sp>
        <p:nvSpPr>
          <p:cNvPr id="160" name="Google Shape;160;p24"/>
          <p:cNvSpPr txBox="1"/>
          <p:nvPr/>
        </p:nvSpPr>
        <p:spPr>
          <a:xfrm>
            <a:off x="4998650" y="4329325"/>
            <a:ext cx="3233100" cy="5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61" name="Google Shape;161;p24"/>
          <p:cNvPicPr preferRelativeResize="0"/>
          <p:nvPr/>
        </p:nvPicPr>
        <p:blipFill>
          <a:blip r:embed="rId3"/>
          <a:stretch>
            <a:fillRect/>
          </a:stretch>
        </p:blipFill>
        <p:spPr>
          <a:xfrm>
            <a:off x="528313" y="3702463"/>
            <a:ext cx="3165900" cy="819599"/>
          </a:xfrm>
          <a:prstGeom prst="rect">
            <a:avLst/>
          </a:prstGeom>
          <a:noFill/>
          <a:ln>
            <a:noFill/>
          </a:ln>
        </p:spPr>
      </p:pic>
      <p:pic>
        <p:nvPicPr>
          <p:cNvPr id="162" name="Google Shape;162;p24"/>
          <p:cNvPicPr preferRelativeResize="0"/>
          <p:nvPr/>
        </p:nvPicPr>
        <p:blipFill>
          <a:blip r:embed="rId4"/>
          <a:stretch>
            <a:fillRect/>
          </a:stretch>
        </p:blipFill>
        <p:spPr>
          <a:xfrm>
            <a:off x="4069350" y="734962"/>
            <a:ext cx="3020425" cy="649675"/>
          </a:xfrm>
          <a:prstGeom prst="rect">
            <a:avLst/>
          </a:prstGeom>
          <a:noFill/>
          <a:ln>
            <a:noFill/>
          </a:ln>
        </p:spPr>
      </p:pic>
      <p:sp>
        <p:nvSpPr>
          <p:cNvPr id="163" name="Google Shape;163;p24"/>
          <p:cNvSpPr txBox="1"/>
          <p:nvPr/>
        </p:nvSpPr>
        <p:spPr>
          <a:xfrm>
            <a:off x="467137" y="705875"/>
            <a:ext cx="3288300" cy="723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US">
                <a:solidFill>
                  <a:schemeClr val="dk1"/>
                </a:solidFill>
              </a:rPr>
              <a:t>Duration of cooling of a liquid droplet to its melting temperature:</a:t>
            </a:r>
            <a:endParaRPr>
              <a:solidFill>
                <a:schemeClr val="dk1"/>
              </a:solidFill>
            </a:endParaRPr>
          </a:p>
        </p:txBody>
      </p:sp>
      <p:sp>
        <p:nvSpPr>
          <p:cNvPr id="164" name="Google Shape;164;p24"/>
          <p:cNvSpPr txBox="1"/>
          <p:nvPr/>
        </p:nvSpPr>
        <p:spPr>
          <a:xfrm>
            <a:off x="236725" y="4579575"/>
            <a:ext cx="8543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Inverse Leidenfrost Effect: Levitating Drops on Liquid Nitrogen / M. Adda-Bedia, S. Kumar, F. Lechenault, S. Moulinet, M. Schillaci, D. Vella // Langmuir 2016, 32, 17, 4179–4188</a:t>
            </a:r>
            <a:endParaRPr sz="1000"/>
          </a:p>
        </p:txBody>
      </p:sp>
      <p:pic>
        <p:nvPicPr>
          <p:cNvPr id="165" name="Google Shape;165;p24"/>
          <p:cNvPicPr preferRelativeResize="0"/>
          <p:nvPr/>
        </p:nvPicPr>
        <p:blipFill rotWithShape="1">
          <a:blip r:embed="rId5"/>
          <a:srcRect r="4415"/>
          <a:stretch>
            <a:fillRect/>
          </a:stretch>
        </p:blipFill>
        <p:spPr>
          <a:xfrm>
            <a:off x="4275250" y="2945700"/>
            <a:ext cx="2804325" cy="977900"/>
          </a:xfrm>
          <a:prstGeom prst="rect">
            <a:avLst/>
          </a:prstGeom>
          <a:noFill/>
          <a:ln>
            <a:noFill/>
          </a:ln>
        </p:spPr>
      </p:pic>
      <p:sp>
        <p:nvSpPr>
          <p:cNvPr id="166" name="Google Shape;166;p2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graphicFrame>
        <p:nvGraphicFramePr>
          <p:cNvPr id="167" name="Google Shape;167;p24"/>
          <p:cNvGraphicFramePr/>
          <p:nvPr/>
        </p:nvGraphicFramePr>
        <p:xfrm>
          <a:off x="7162475" y="96325"/>
          <a:ext cx="1895650" cy="3651900"/>
        </p:xfrm>
        <a:graphic>
          <a:graphicData uri="http://schemas.openxmlformats.org/drawingml/2006/table">
            <a:tbl>
              <a:tblPr>
                <a:noFill/>
                <a:tableStyleId>{95C76914-BB40-4561-A10E-0A13ED481498}</a:tableStyleId>
              </a:tblPr>
              <a:tblGrid>
                <a:gridCol w="769000"/>
                <a:gridCol w="1126650"/>
              </a:tblGrid>
              <a:tr h="638650">
                <a:tc>
                  <a:txBody>
                    <a:bodyPr/>
                    <a:lstStyle/>
                    <a:p>
                      <a:pPr marL="0" lvl="0" indent="0" algn="ctr" rtl="0">
                        <a:spcBef>
                          <a:spcPts val="0"/>
                        </a:spcBef>
                        <a:spcAft>
                          <a:spcPts val="0"/>
                        </a:spcAft>
                        <a:buNone/>
                      </a:pPr>
                      <a:r>
                        <a:rPr lang="en-US" sz="1200"/>
                        <a:t>Theory</a:t>
                      </a:r>
                      <a:endParaRPr sz="1200"/>
                    </a:p>
                  </a:txBody>
                  <a:tcPr marL="91425" marR="91425" marT="91425" marB="91425" anchor="ctr"/>
                </a:tc>
                <a:tc>
                  <a:txBody>
                    <a:bodyPr/>
                    <a:lstStyle/>
                    <a:p>
                      <a:pPr marL="0" lvl="0" indent="0" algn="ctr" rtl="0">
                        <a:spcBef>
                          <a:spcPts val="0"/>
                        </a:spcBef>
                        <a:spcAft>
                          <a:spcPts val="0"/>
                        </a:spcAft>
                        <a:buNone/>
                      </a:pPr>
                      <a:r>
                        <a:rPr lang="en-US" sz="1200"/>
                        <a:t>Experiment</a:t>
                      </a:r>
                      <a:endParaRPr sz="1200"/>
                    </a:p>
                  </a:txBody>
                  <a:tcPr marL="91425" marR="91425" marT="91425" marB="91425" anchor="ctr"/>
                </a:tc>
              </a:tr>
              <a:tr h="545575">
                <a:tc>
                  <a:txBody>
                    <a:bodyPr/>
                    <a:lstStyle/>
                    <a:p>
                      <a:pPr marL="0" lvl="0" indent="0" algn="ctr" rtl="0">
                        <a:spcBef>
                          <a:spcPts val="0"/>
                        </a:spcBef>
                        <a:spcAft>
                          <a:spcPts val="0"/>
                        </a:spcAft>
                        <a:buNone/>
                      </a:pPr>
                      <a:r>
                        <a:rPr lang="en-US" sz="1200"/>
                        <a:t>2.35 s</a:t>
                      </a:r>
                      <a:endParaRPr sz="1200"/>
                    </a:p>
                  </a:txBody>
                  <a:tcPr marL="91425" marR="91425" marT="91425" marB="91425" anchor="ctr"/>
                </a:tc>
                <a:tc>
                  <a:txBody>
                    <a:bodyPr/>
                    <a:lstStyle/>
                    <a:p>
                      <a:pPr marL="0" lvl="0" indent="0" algn="ctr" rtl="0">
                        <a:spcBef>
                          <a:spcPts val="0"/>
                        </a:spcBef>
                        <a:spcAft>
                          <a:spcPts val="0"/>
                        </a:spcAft>
                        <a:buNone/>
                      </a:pPr>
                      <a:r>
                        <a:rPr lang="en-US" sz="1200"/>
                        <a:t>3 +- 1 s</a:t>
                      </a:r>
                      <a:endParaRPr sz="1200"/>
                    </a:p>
                  </a:txBody>
                  <a:tcPr marL="91425" marR="91425" marT="91425" marB="91425" anchor="ctr"/>
                </a:tc>
              </a:tr>
              <a:tr h="909550">
                <a:tc>
                  <a:txBody>
                    <a:bodyPr/>
                    <a:lstStyle/>
                    <a:p>
                      <a:pPr marL="0" lvl="0" indent="0" algn="ctr" rtl="0">
                        <a:spcBef>
                          <a:spcPts val="0"/>
                        </a:spcBef>
                        <a:spcAft>
                          <a:spcPts val="0"/>
                        </a:spcAft>
                        <a:buNone/>
                      </a:pPr>
                      <a:r>
                        <a:rPr lang="en-US" sz="1200"/>
                        <a:t>17 s</a:t>
                      </a:r>
                      <a:endParaRPr sz="1200"/>
                    </a:p>
                  </a:txBody>
                  <a:tcPr marL="91425" marR="91425" marT="91425" marB="91425" anchor="ctr"/>
                </a:tc>
                <a:tc>
                  <a:txBody>
                    <a:bodyPr/>
                    <a:lstStyle/>
                    <a:p>
                      <a:pPr marL="0" lvl="0" indent="0" algn="ctr" rtl="0">
                        <a:spcBef>
                          <a:spcPts val="0"/>
                        </a:spcBef>
                        <a:spcAft>
                          <a:spcPts val="0"/>
                        </a:spcAft>
                        <a:buNone/>
                      </a:pPr>
                      <a:r>
                        <a:rPr lang="en-US" sz="1200"/>
                        <a:t>-</a:t>
                      </a:r>
                      <a:endParaRPr sz="1200"/>
                    </a:p>
                  </a:txBody>
                  <a:tcPr marL="91425" marR="91425" marT="91425" marB="91425" anchor="ctr"/>
                </a:tc>
              </a:tr>
              <a:tr h="731125">
                <a:tc>
                  <a:txBody>
                    <a:bodyPr/>
                    <a:lstStyle/>
                    <a:p>
                      <a:pPr marL="0" lvl="0" indent="0" algn="ctr" rtl="0">
                        <a:spcBef>
                          <a:spcPts val="0"/>
                        </a:spcBef>
                        <a:spcAft>
                          <a:spcPts val="0"/>
                        </a:spcAft>
                        <a:buNone/>
                      </a:pPr>
                      <a:r>
                        <a:rPr lang="en-US" sz="1200"/>
                        <a:t>10 s</a:t>
                      </a:r>
                      <a:endParaRPr sz="1200"/>
                    </a:p>
                  </a:txBody>
                  <a:tcPr marL="91425" marR="91425" marT="91425" marB="91425" anchor="ctr"/>
                </a:tc>
                <a:tc>
                  <a:txBody>
                    <a:bodyPr/>
                    <a:lstStyle/>
                    <a:p>
                      <a:pPr marL="0" lvl="0" indent="0" algn="ctr" rtl="0">
                        <a:spcBef>
                          <a:spcPts val="0"/>
                        </a:spcBef>
                        <a:spcAft>
                          <a:spcPts val="0"/>
                        </a:spcAft>
                        <a:buNone/>
                      </a:pPr>
                      <a:r>
                        <a:rPr lang="en-US" sz="1200"/>
                        <a:t>-</a:t>
                      </a:r>
                      <a:endParaRPr sz="1200"/>
                    </a:p>
                  </a:txBody>
                  <a:tcPr marL="91425" marR="91425" marT="91425" marB="91425" anchor="ctr"/>
                </a:tc>
              </a:tr>
              <a:tr h="827000">
                <a:tc>
                  <a:txBody>
                    <a:bodyPr/>
                    <a:lstStyle/>
                    <a:p>
                      <a:pPr marL="0" lvl="0" indent="0" algn="ctr" rtl="0">
                        <a:spcBef>
                          <a:spcPts val="0"/>
                        </a:spcBef>
                        <a:spcAft>
                          <a:spcPts val="0"/>
                        </a:spcAft>
                        <a:buNone/>
                      </a:pPr>
                      <a:r>
                        <a:rPr lang="en-US" sz="1200"/>
                        <a:t>13.26 s</a:t>
                      </a:r>
                      <a:endParaRPr sz="1200"/>
                    </a:p>
                  </a:txBody>
                  <a:tcPr marL="91425" marR="91425" marT="91425" marB="91425" anchor="ctr"/>
                </a:tc>
                <a:tc>
                  <a:txBody>
                    <a:bodyPr/>
                    <a:lstStyle/>
                    <a:p>
                      <a:pPr marL="0" lvl="0" indent="0" algn="ctr" rtl="0">
                        <a:spcBef>
                          <a:spcPts val="0"/>
                        </a:spcBef>
                        <a:spcAft>
                          <a:spcPts val="0"/>
                        </a:spcAft>
                        <a:buNone/>
                      </a:pPr>
                      <a:r>
                        <a:rPr lang="en-US" sz="1200"/>
                        <a:t>13 +- 1 s</a:t>
                      </a:r>
                      <a:endParaRPr sz="1200"/>
                    </a:p>
                  </a:txBody>
                  <a:tcPr marL="91425" marR="91425" marT="91425" marB="91425" anchor="ctr"/>
                </a:tc>
              </a:tr>
            </a:tbl>
          </a:graphicData>
        </a:graphic>
      </p:graphicFrame>
      <p:sp>
        <p:nvSpPr>
          <p:cNvPr id="168" name="Google Shape;168;p24"/>
          <p:cNvSpPr txBox="1"/>
          <p:nvPr/>
        </p:nvSpPr>
        <p:spPr>
          <a:xfrm>
            <a:off x="467125" y="3244760"/>
            <a:ext cx="3288300" cy="4002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1200"/>
              </a:spcBef>
              <a:spcAft>
                <a:spcPts val="1200"/>
              </a:spcAft>
              <a:buNone/>
            </a:pPr>
            <a:r>
              <a:rPr lang="en-US">
                <a:solidFill>
                  <a:schemeClr val="dk1"/>
                </a:solidFill>
              </a:rPr>
              <a:t>Duration of beads levitation:</a:t>
            </a:r>
            <a:endParaRPr>
              <a:solidFill>
                <a:schemeClr val="dk1"/>
              </a:solidFill>
            </a:endParaRPr>
          </a:p>
        </p:txBody>
      </p:sp>
      <p:sp>
        <p:nvSpPr>
          <p:cNvPr id="169" name="Google Shape;169;p24"/>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1"/>
              </a:buClr>
              <a:buSzPts val="1100"/>
              <a:buFont typeface="Arial" panose="020B0604020202020204"/>
              <a:buNone/>
            </a:pPr>
            <a:r>
              <a:rPr lang="en-US" sz="1200" b="1">
                <a:solidFill>
                  <a:schemeClr val="dk1"/>
                </a:solidFill>
              </a:rPr>
              <a:t>Inverse leidenfrost effect</a:t>
            </a:r>
            <a:endParaRPr sz="1200" b="1"/>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p:nvPr/>
        </p:nvSpPr>
        <p:spPr>
          <a:xfrm>
            <a:off x="319050" y="719625"/>
            <a:ext cx="8505900" cy="41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dk1"/>
              </a:solidFill>
            </a:endParaRPr>
          </a:p>
        </p:txBody>
      </p:sp>
      <p:pic>
        <p:nvPicPr>
          <p:cNvPr id="175" name="Google Shape;175;p25" title="Total t.png"/>
          <p:cNvPicPr preferRelativeResize="0"/>
          <p:nvPr/>
        </p:nvPicPr>
        <p:blipFill>
          <a:blip r:embed="rId1"/>
          <a:stretch>
            <a:fillRect/>
          </a:stretch>
        </p:blipFill>
        <p:spPr>
          <a:xfrm>
            <a:off x="380750" y="781438"/>
            <a:ext cx="8229600" cy="4039777"/>
          </a:xfrm>
          <a:prstGeom prst="rect">
            <a:avLst/>
          </a:prstGeom>
          <a:noFill/>
          <a:ln>
            <a:noFill/>
          </a:ln>
        </p:spPr>
      </p:pic>
      <p:sp>
        <p:nvSpPr>
          <p:cNvPr id="176" name="Google Shape;176;p2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
        <p:nvSpPr>
          <p:cNvPr id="177" name="Google Shape;177;p25"/>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1"/>
              </a:buClr>
              <a:buSzPts val="1100"/>
              <a:buFont typeface="Arial" panose="020B0604020202020204"/>
              <a:buNone/>
            </a:pPr>
            <a:r>
              <a:rPr lang="en-US" sz="1200" b="1">
                <a:solidFill>
                  <a:schemeClr val="dk1"/>
                </a:solidFill>
              </a:rPr>
              <a:t>Inverse leidenfrost effect</a:t>
            </a:r>
            <a:endParaRPr sz="12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p:nvPr/>
        </p:nvSpPr>
        <p:spPr>
          <a:xfrm>
            <a:off x="221025" y="2915313"/>
            <a:ext cx="43161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200"/>
              <a:t>Formation of a solid outer shell</a:t>
            </a:r>
            <a:endParaRPr sz="1200"/>
          </a:p>
        </p:txBody>
      </p:sp>
      <p:sp>
        <p:nvSpPr>
          <p:cNvPr id="183" name="Google Shape;183;p26"/>
          <p:cNvSpPr txBox="1"/>
          <p:nvPr/>
        </p:nvSpPr>
        <p:spPr>
          <a:xfrm>
            <a:off x="4824963" y="2915313"/>
            <a:ext cx="40980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200"/>
              <a:t>Formation of a cavity inside the beads</a:t>
            </a:r>
            <a:endParaRPr sz="1200"/>
          </a:p>
        </p:txBody>
      </p:sp>
      <p:pic>
        <p:nvPicPr>
          <p:cNvPr id="184" name="Google Shape;184;p26"/>
          <p:cNvPicPr preferRelativeResize="0"/>
          <p:nvPr/>
        </p:nvPicPr>
        <p:blipFill>
          <a:blip r:embed="rId1"/>
          <a:stretch>
            <a:fillRect/>
          </a:stretch>
        </p:blipFill>
        <p:spPr>
          <a:xfrm>
            <a:off x="4680075" y="744324"/>
            <a:ext cx="3946224" cy="2137538"/>
          </a:xfrm>
          <a:prstGeom prst="rect">
            <a:avLst/>
          </a:prstGeom>
          <a:noFill/>
          <a:ln>
            <a:noFill/>
          </a:ln>
        </p:spPr>
      </p:pic>
      <p:sp>
        <p:nvSpPr>
          <p:cNvPr id="185" name="Google Shape;185;p26"/>
          <p:cNvSpPr txBox="1"/>
          <p:nvPr/>
        </p:nvSpPr>
        <p:spPr>
          <a:xfrm>
            <a:off x="238175" y="3318063"/>
            <a:ext cx="8681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1200">
                <a:solidFill>
                  <a:schemeClr val="dk1"/>
                </a:solidFill>
              </a:rPr>
              <a:t>The shape of the bead, the shape of the cavity, and the size of the bead depend on: the intensity of heat exchange, the initial size of the droplet, and the initial temperature of the droplet</a:t>
            </a:r>
            <a:br>
              <a:rPr lang="en-US" sz="1200">
                <a:solidFill>
                  <a:schemeClr val="dk1"/>
                </a:solidFill>
              </a:rPr>
            </a:br>
            <a:r>
              <a:rPr lang="en-US" sz="1200">
                <a:solidFill>
                  <a:schemeClr val="dk1"/>
                </a:solidFill>
              </a:rPr>
              <a:t>The bead will break during production if the heat exchange intensity exceeds the critical value</a:t>
            </a:r>
            <a:br>
              <a:rPr lang="en-US" sz="1200">
                <a:solidFill>
                  <a:schemeClr val="dk1"/>
                </a:solidFill>
              </a:rPr>
            </a:br>
            <a:r>
              <a:rPr lang="en-US" sz="1200">
                <a:solidFill>
                  <a:schemeClr val="dk1"/>
                </a:solidFill>
              </a:rPr>
              <a:t>The size of the bead affects its shape, as in the case of the direct Leidenfrost effect [1]</a:t>
            </a:r>
            <a:endParaRPr sz="1200">
              <a:solidFill>
                <a:schemeClr val="dk1"/>
              </a:solidFill>
            </a:endParaRPr>
          </a:p>
        </p:txBody>
      </p:sp>
      <p:sp>
        <p:nvSpPr>
          <p:cNvPr id="186" name="Google Shape;186;p26"/>
          <p:cNvSpPr txBox="1"/>
          <p:nvPr/>
        </p:nvSpPr>
        <p:spPr>
          <a:xfrm>
            <a:off x="300150" y="4232313"/>
            <a:ext cx="8543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highlight>
                  <a:srgbClr val="FFFFFF"/>
                </a:highlight>
              </a:rPr>
              <a:t>[1] Geometry of the Vapor Layer Under a Leidenfrost Drop / J. C. Burton and etc. // Physical Review Letters, 2012, 109(7), 074301–617</a:t>
            </a:r>
            <a:endParaRPr sz="1000">
              <a:solidFill>
                <a:srgbClr val="222222"/>
              </a:solidFill>
              <a:highlight>
                <a:srgbClr val="FFFFFF"/>
              </a:highlight>
            </a:endParaRPr>
          </a:p>
        </p:txBody>
      </p:sp>
      <p:pic>
        <p:nvPicPr>
          <p:cNvPr id="187" name="Google Shape;187;p26"/>
          <p:cNvPicPr preferRelativeResize="0"/>
          <p:nvPr/>
        </p:nvPicPr>
        <p:blipFill>
          <a:blip r:embed="rId2"/>
          <a:stretch>
            <a:fillRect/>
          </a:stretch>
        </p:blipFill>
        <p:spPr>
          <a:xfrm>
            <a:off x="517725" y="744312"/>
            <a:ext cx="3946224" cy="2137550"/>
          </a:xfrm>
          <a:prstGeom prst="rect">
            <a:avLst/>
          </a:prstGeom>
          <a:noFill/>
          <a:ln>
            <a:noFill/>
          </a:ln>
        </p:spPr>
      </p:pic>
      <p:sp>
        <p:nvSpPr>
          <p:cNvPr id="188" name="Google Shape;188;p26"/>
          <p:cNvSpPr txBox="1"/>
          <p:nvPr/>
        </p:nvSpPr>
        <p:spPr>
          <a:xfrm>
            <a:off x="380750" y="206600"/>
            <a:ext cx="83970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b="1">
                <a:solidFill>
                  <a:schemeClr val="dk1"/>
                </a:solidFill>
              </a:rPr>
              <a:t>Cooling and crystallization of a drop</a:t>
            </a:r>
            <a:endParaRPr sz="1200" b="1"/>
          </a:p>
        </p:txBody>
      </p:sp>
      <p:sp>
        <p:nvSpPr>
          <p:cNvPr id="189" name="Google Shape;189;p2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sz="1200" b="1">
                <a:solidFill>
                  <a:schemeClr val="dk1"/>
                </a:solidFill>
              </a:rPr>
            </a:fld>
            <a:endParaRPr sz="1200" b="1">
              <a:solidFill>
                <a:schemeClr val="dk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5293</Words>
  <Application>WPS 演示</Application>
  <PresentationFormat>On-screen Show (16:9)</PresentationFormat>
  <Paragraphs>287</Paragraphs>
  <Slides>15</Slides>
  <Notes>20</Notes>
  <HiddenSlides>0</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15</vt:i4>
      </vt:variant>
    </vt:vector>
  </HeadingPairs>
  <TitlesOfParts>
    <vt:vector size="22" baseType="lpstr">
      <vt:lpstr>Arial</vt:lpstr>
      <vt:lpstr>宋体</vt:lpstr>
      <vt:lpstr>Wingdings</vt:lpstr>
      <vt:lpstr>Arial</vt:lpstr>
      <vt:lpstr>微软雅黑</vt:lpstr>
      <vt:lpstr>Arial Unicode MS</vt:lpstr>
      <vt:lpstr>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sk</cp:lastModifiedBy>
  <cp:revision>2</cp:revision>
  <dcterms:created xsi:type="dcterms:W3CDTF">2025-06-11T02:41:55Z</dcterms:created>
  <dcterms:modified xsi:type="dcterms:W3CDTF">2025-06-11T02:42:11Z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4EECE5B4A1CC4211ACA9CD098F390B95_12</vt:lpwstr>
  </property>
  <property fmtid="{D5CDD505-2E9C-101B-9397-08002B2CF9AE}" pid="3" name="KSOProductBuildVer">
    <vt:lpwstr>2052-12.1.0.21541</vt:lpwstr>
  </property>
</Properties>
</file>