
<file path=[Content_Types].xml><?xml version="1.0" encoding="utf-8"?>
<Types xmlns="http://schemas.openxmlformats.org/package/2006/content-types">
  <Default Extension="jpeg" ContentType="image/jpeg"/>
  <Default Extension="JPG" ContentType="image/.jp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4"/>
  </p:notesMasterIdLst>
  <p:sldIdLst>
    <p:sldId id="256" r:id="rId3"/>
    <p:sldId id="257" r:id="rId5"/>
    <p:sldId id="258" r:id="rId6"/>
    <p:sldId id="259" r:id="rId7"/>
    <p:sldId id="260" r:id="rId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620" userDrawn="1">
          <p15:clr>
            <a:srgbClr val="747775"/>
          </p15:clr>
        </p15:guide>
        <p15:guide id="2" pos="288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5C76914-BB40-4561-A10E-0A13ED48149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605" autoAdjust="0"/>
  </p:normalViewPr>
  <p:slideViewPr>
    <p:cSldViewPr snapToGrid="0" showGuides="1">
      <p:cViewPr varScale="1">
        <p:scale>
          <a:sx n="112" d="100"/>
          <a:sy n="112" d="100"/>
        </p:scale>
        <p:origin x="1584"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presProps" Target="presProps.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1" Type="http://schemas.openxmlformats.org/officeDocument/2006/relationships/tableStyles" Target="tableStyles.xml"/><Relationship Id="rId10" Type="http://schemas.openxmlformats.org/officeDocument/2006/relationships/viewProps" Target="viewProps.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0"/>
        <p:cNvGrpSpPr/>
        <p:nvPr/>
      </p:nvGrpSpPr>
      <p:grpSpPr>
        <a:xfrm>
          <a:off x="0" y="0"/>
          <a:ext cx="0" cy="0"/>
          <a:chOff x="0" y="0"/>
          <a:chExt cx="0" cy="0"/>
        </a:xfrm>
      </p:grpSpPr>
      <p:sp>
        <p:nvSpPr>
          <p:cNvPr id="51" name="Google Shape;51;g28f2212cfd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8f2212cfd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Good evening, everyone. Before I begin, I’d like to thank our Chinese colleagues for their excellent organization of this event and the delicious food they’ve provided. My name is Ivan, and I’m here to present our research titled "Investigation of the Inverse Leidenfrost Effect in the Production of Moderating Material for Cold Neutron Sources." This work was done together with M. V. Bulavin, A. V. Galushko, and R. V. Chepurchenko. Let’s get started!</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8"/>
        <p:cNvGrpSpPr/>
        <p:nvPr/>
      </p:nvGrpSpPr>
      <p:grpSpPr>
        <a:xfrm>
          <a:off x="0" y="0"/>
          <a:ext cx="0" cy="0"/>
          <a:chOff x="0" y="0"/>
          <a:chExt cx="0" cy="0"/>
        </a:xfrm>
      </p:grpSpPr>
      <p:sp>
        <p:nvSpPr>
          <p:cNvPr id="59" name="Google Shape;59;g35d41eeb984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35d41eeb984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panose="020B0604020202020204"/>
              <a:buNone/>
            </a:pPr>
            <a:r>
              <a:rPr lang="en-US"/>
              <a:t>At present, the baseline need for the moderating material is 6 liters over 4 weeks, though (тру</a:t>
            </a:r>
            <a:r>
              <a:rPr lang="en-US">
                <a:solidFill>
                  <a:schemeClr val="dk1"/>
                </a:solidFill>
              </a:rPr>
              <a:t>)</a:t>
            </a:r>
            <a:r>
              <a:rPr lang="en-US"/>
              <a:t> ideally, we’d prefer 10 liters in that time. With the potential to develop a neutron source offering 10 times the neutron flux, it’s sensible to prepare now for its future needs—estimated at 10 liters per day. As the table shows, our current device cannot meet these production volumes. Furthermore(фуземоре</a:t>
            </a:r>
            <a:r>
              <a:rPr lang="en-US">
                <a:solidFill>
                  <a:schemeClr val="dk1"/>
                </a:solidFill>
              </a:rPr>
              <a:t>)</a:t>
            </a:r>
            <a:r>
              <a:rPr lang="en-US"/>
              <a:t>, it demands routine manual labor and a lengthy (ленти</a:t>
            </a:r>
            <a:r>
              <a:rPr lang="en-US">
                <a:solidFill>
                  <a:schemeClr val="dk1"/>
                </a:solidFill>
              </a:rPr>
              <a:t>)</a:t>
            </a:r>
            <a:r>
              <a:rPr lang="en-US"/>
              <a:t> startup process, making emergency production or scaling unfeasible (анфизибл</a:t>
            </a:r>
            <a:r>
              <a:rPr lang="en-US">
                <a:solidFill>
                  <a:schemeClr val="dk1"/>
                </a:solidFill>
              </a:rPr>
              <a:t>)</a:t>
            </a:r>
            <a:r>
              <a:rPr lang="en-US"/>
              <a:t>. It also lacks real-time quality monitoring of the moderating material. This diverts staff from more critical tasks and requires careful handling due to direct contact with liquid nitrogen and hydrocarbons.</a:t>
            </a:r>
            <a:endParaRPr lang="en-US"/>
          </a:p>
          <a:p>
            <a:pPr marL="0" lvl="0" indent="0" algn="l" rtl="0">
              <a:spcBef>
                <a:spcPts val="120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5"/>
        <p:cNvGrpSpPr/>
        <p:nvPr/>
      </p:nvGrpSpPr>
      <p:grpSpPr>
        <a:xfrm>
          <a:off x="0" y="0"/>
          <a:ext cx="0" cy="0"/>
          <a:chOff x="0" y="0"/>
          <a:chExt cx="0" cy="0"/>
        </a:xfrm>
      </p:grpSpPr>
      <p:sp>
        <p:nvSpPr>
          <p:cNvPr id="66" name="Google Shape;66;g35d41eeb984_0_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35d41eeb984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While we are not using methane in this study, our research brings us closer to its potential use, which could boost cold neutron intensity by 3 to 4 timess. Beyond that, this technology has wider implications: freezing biological materials for medical and biological research, studying phenomena like Rupert’s drops, exploring historical processes such as lava cooling during eruptions, and even producing edible beads for molecular gastronomy</a:t>
            </a:r>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3"/>
        <p:cNvGrpSpPr/>
        <p:nvPr/>
      </p:nvGrpSpPr>
      <p:grpSpPr>
        <a:xfrm>
          <a:off x="0" y="0"/>
          <a:ext cx="0" cy="0"/>
          <a:chOff x="0" y="0"/>
          <a:chExt cx="0" cy="0"/>
        </a:xfrm>
      </p:grpSpPr>
      <p:sp>
        <p:nvSpPr>
          <p:cNvPr id="74" name="Google Shape;74;g35d41eeb984_0_1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35d41eeb984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a:t>Our aim is to develop an automated device for efficient bead production by mastering the underlying physics. Our tasks include:</a:t>
            </a:r>
            <a:endParaRPr lang="en-US"/>
          </a:p>
          <a:p>
            <a:pPr marL="0" lvl="0" indent="0" algn="l" rtl="0">
              <a:spcBef>
                <a:spcPts val="0"/>
              </a:spcBef>
              <a:spcAft>
                <a:spcPts val="0"/>
              </a:spcAft>
              <a:buClr>
                <a:schemeClr val="dk1"/>
              </a:buClr>
              <a:buSzPts val="1100"/>
              <a:buFont typeface="Arial" panose="020B0604020202020204"/>
              <a:buNone/>
            </a:pPr>
          </a:p>
          <a:p>
            <a:pPr marL="0" lvl="0" indent="0" algn="l" rtl="0">
              <a:spcBef>
                <a:spcPts val="0"/>
              </a:spcBef>
              <a:spcAft>
                <a:spcPts val="0"/>
              </a:spcAft>
              <a:buClr>
                <a:schemeClr val="dk1"/>
              </a:buClr>
              <a:buSzPts val="1100"/>
              <a:buFont typeface="Arial" panose="020B0604020202020204"/>
              <a:buNone/>
            </a:pPr>
            <a:r>
              <a:rPr lang="en-US"/>
              <a:t>Studying the physics of bead production.</a:t>
            </a:r>
            <a:endParaRPr lang="en-US"/>
          </a:p>
          <a:p>
            <a:pPr marL="0" lvl="0" indent="0" algn="l" rtl="0">
              <a:spcBef>
                <a:spcPts val="0"/>
              </a:spcBef>
              <a:spcAft>
                <a:spcPts val="0"/>
              </a:spcAft>
              <a:buClr>
                <a:schemeClr val="dk1"/>
              </a:buClr>
              <a:buSzPts val="1100"/>
              <a:buFont typeface="Arial" panose="020B0604020202020204"/>
              <a:buNone/>
            </a:pPr>
            <a:r>
              <a:rPr lang="en-US"/>
              <a:t>Validating results through lab experiments.</a:t>
            </a:r>
            <a:endParaRPr lang="en-US"/>
          </a:p>
          <a:p>
            <a:pPr marL="0" lvl="0" indent="0" algn="l" rtl="0">
              <a:lnSpc>
                <a:spcPct val="150000"/>
              </a:lnSpc>
              <a:spcBef>
                <a:spcPts val="0"/>
              </a:spcBef>
              <a:spcAft>
                <a:spcPts val="0"/>
              </a:spcAft>
              <a:buNone/>
            </a:pPr>
            <a:r>
              <a:rPr lang="en-US" sz="1200">
                <a:solidFill>
                  <a:schemeClr val="dk1"/>
                </a:solidFill>
              </a:rPr>
              <a:t>Design a automated device to produce mesitylene beads with a target output of 1 liters in 1 hours, based on the obtained results.</a:t>
            </a:r>
            <a:endParaRPr lang="en-US" sz="1200">
              <a:solidFill>
                <a:schemeClr val="dk1"/>
              </a:solidFill>
            </a:endParaRPr>
          </a:p>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0"/>
        <p:cNvGrpSpPr/>
        <p:nvPr/>
      </p:nvGrpSpPr>
      <p:grpSpPr>
        <a:xfrm>
          <a:off x="0" y="0"/>
          <a:ext cx="0" cy="0"/>
          <a:chOff x="0" y="0"/>
          <a:chExt cx="0" cy="0"/>
        </a:xfrm>
      </p:grpSpPr>
      <p:sp>
        <p:nvSpPr>
          <p:cNvPr id="81" name="Google Shape;81;g35d41eeb984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5d41eeb984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The technology involves freezing liquid droplets in liquid nitrogen. Droplets with a radius of approximately 1.85 (one point eighty five mm</a:t>
            </a:r>
            <a:r>
              <a:rPr lang="en-US">
                <a:solidFill>
                  <a:schemeClr val="dk1"/>
                </a:solidFill>
              </a:rPr>
              <a:t>)</a:t>
            </a:r>
            <a:r>
              <a:rPr lang="en-US"/>
              <a:t> are produced using a nozzle through which the liquid flows under gravity. Once formed, the droplet detaches and falls into liquid nitrogen, which serves as a cryogen. Due to the significant temperature difference between the droplet and the liquid nitrogen (approximately Three hundred K), a vapor cushion forms, preventing direct contact between the droplet and the nitrogen surface, resulting in levitation. The droplet undergoes complex motion across the nitrogen surface as long as the vapor cushion supports it. The duration of levitation is regulated by inducing vigorous boiling of the liquid nitrogen using a nichrome wire. The droplet’s shape evolves from spherical to a flattened spheroid, depending on its radius and the material properties</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slid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matchingName="Title and body">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matchingName="Title and two columns">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US"/>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3.xml"/><Relationship Id="rId3" Type="http://schemas.openxmlformats.org/officeDocument/2006/relationships/image" Target="../media/image2.png"/><Relationship Id="rId2" Type="http://schemas.microsoft.com/office/2007/relationships/media" Target="../media/media1.mp4"/><Relationship Id="rId1" Type="http://schemas.openxmlformats.org/officeDocument/2006/relationships/video" Target="../media/media1.mp4"/></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sz="1200" b="1">
                <a:solidFill>
                  <a:schemeClr val="dk1"/>
                </a:solidFill>
              </a:rPr>
            </a:fld>
            <a:endParaRPr sz="1200" b="1">
              <a:solidFill>
                <a:schemeClr val="dk1"/>
              </a:solidFill>
            </a:endParaRPr>
          </a:p>
        </p:txBody>
      </p:sp>
      <p:sp>
        <p:nvSpPr>
          <p:cNvPr id="55" name="Google Shape;55;p13"/>
          <p:cNvSpPr txBox="1"/>
          <p:nvPr/>
        </p:nvSpPr>
        <p:spPr>
          <a:xfrm>
            <a:off x="6341850" y="1965750"/>
            <a:ext cx="2371200" cy="12120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1500" b="1">
                <a:solidFill>
                  <a:schemeClr val="dk1"/>
                </a:solidFill>
              </a:rPr>
              <a:t>I. L. Litvak</a:t>
            </a:r>
            <a:r>
              <a:rPr lang="en-US" sz="1500">
                <a:solidFill>
                  <a:schemeClr val="dk1"/>
                </a:solidFill>
              </a:rPr>
              <a:t>, </a:t>
            </a:r>
            <a:endParaRPr sz="1500">
              <a:solidFill>
                <a:schemeClr val="dk1"/>
              </a:solidFill>
            </a:endParaRPr>
          </a:p>
          <a:p>
            <a:pPr marL="0" lvl="0" indent="0" algn="ctr" rtl="0">
              <a:lnSpc>
                <a:spcPct val="115000"/>
              </a:lnSpc>
              <a:spcBef>
                <a:spcPts val="0"/>
              </a:spcBef>
              <a:spcAft>
                <a:spcPts val="0"/>
              </a:spcAft>
              <a:buNone/>
            </a:pPr>
            <a:r>
              <a:rPr lang="en-US" sz="1500">
                <a:solidFill>
                  <a:schemeClr val="dk1"/>
                </a:solidFill>
              </a:rPr>
              <a:t>M. V. Bulavin, </a:t>
            </a:r>
            <a:endParaRPr sz="1500">
              <a:solidFill>
                <a:schemeClr val="dk1"/>
              </a:solidFill>
            </a:endParaRPr>
          </a:p>
          <a:p>
            <a:pPr marL="0" lvl="0" indent="0" algn="ctr" rtl="0">
              <a:lnSpc>
                <a:spcPct val="115000"/>
              </a:lnSpc>
              <a:spcBef>
                <a:spcPts val="0"/>
              </a:spcBef>
              <a:spcAft>
                <a:spcPts val="0"/>
              </a:spcAft>
              <a:buNone/>
            </a:pPr>
            <a:r>
              <a:rPr lang="en-US" sz="1500">
                <a:solidFill>
                  <a:schemeClr val="dk1"/>
                </a:solidFill>
              </a:rPr>
              <a:t>A. V. Galushko, </a:t>
            </a:r>
            <a:endParaRPr sz="1500">
              <a:solidFill>
                <a:schemeClr val="dk1"/>
              </a:solidFill>
            </a:endParaRPr>
          </a:p>
          <a:p>
            <a:pPr marL="0" lvl="0" indent="0" algn="ctr" rtl="0">
              <a:lnSpc>
                <a:spcPct val="115000"/>
              </a:lnSpc>
              <a:spcBef>
                <a:spcPts val="0"/>
              </a:spcBef>
              <a:spcAft>
                <a:spcPts val="0"/>
              </a:spcAft>
              <a:buNone/>
            </a:pPr>
            <a:r>
              <a:rPr lang="en-US" sz="1500">
                <a:solidFill>
                  <a:schemeClr val="dk1"/>
                </a:solidFill>
              </a:rPr>
              <a:t>R. V. Chepurchenko </a:t>
            </a:r>
            <a:endParaRPr sz="1500">
              <a:solidFill>
                <a:schemeClr val="dk1"/>
              </a:solidFill>
            </a:endParaRPr>
          </a:p>
        </p:txBody>
      </p:sp>
      <p:pic>
        <p:nvPicPr>
          <p:cNvPr id="56" name="Google Shape;56;p13"/>
          <p:cNvPicPr preferRelativeResize="0"/>
          <p:nvPr/>
        </p:nvPicPr>
        <p:blipFill rotWithShape="1">
          <a:blip r:embed="rId1"/>
          <a:srcRect l="13075" t="33699" r="4897" b="19620"/>
          <a:stretch>
            <a:fillRect/>
          </a:stretch>
        </p:blipFill>
        <p:spPr>
          <a:xfrm>
            <a:off x="307125" y="282225"/>
            <a:ext cx="6034725" cy="4579052"/>
          </a:xfrm>
          <a:prstGeom prst="rect">
            <a:avLst/>
          </a:prstGeom>
          <a:noFill/>
          <a:ln>
            <a:noFill/>
          </a:ln>
        </p:spPr>
      </p:pic>
      <p:sp>
        <p:nvSpPr>
          <p:cNvPr id="57" name="Google Shape;57;p13"/>
          <p:cNvSpPr txBox="1"/>
          <p:nvPr/>
        </p:nvSpPr>
        <p:spPr>
          <a:xfrm>
            <a:off x="1677450" y="139700"/>
            <a:ext cx="703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b="1">
                <a:solidFill>
                  <a:schemeClr val="lt1"/>
                </a:solidFill>
              </a:rPr>
              <a:t>Investigation of the Inverse Leidenfr</a:t>
            </a:r>
            <a:r>
              <a:rPr lang="en-US" sz="1800" b="1">
                <a:solidFill>
                  <a:schemeClr val="dk1"/>
                </a:solidFill>
              </a:rPr>
              <a:t>ost Effect in the </a:t>
            </a:r>
            <a:r>
              <a:rPr lang="en-US" sz="1800" b="1">
                <a:solidFill>
                  <a:schemeClr val="lt1"/>
                </a:solidFill>
              </a:rPr>
              <a:t>Production of Moderating Material for Co</a:t>
            </a:r>
            <a:r>
              <a:rPr lang="en-US" sz="1800" b="1">
                <a:solidFill>
                  <a:schemeClr val="dk1"/>
                </a:solidFill>
              </a:rPr>
              <a:t>ld Neutron Sources</a:t>
            </a:r>
            <a:endParaRPr sz="1800" b="1">
              <a:solidFill>
                <a:schemeClr val="dk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p:nvPr/>
        </p:nvSpPr>
        <p:spPr>
          <a:xfrm>
            <a:off x="380750" y="206600"/>
            <a:ext cx="8397000" cy="369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None/>
            </a:pPr>
            <a:r>
              <a:rPr lang="en-US" sz="1200" b="1"/>
              <a:t>Current Challenges</a:t>
            </a:r>
            <a:endParaRPr sz="1200" b="1"/>
          </a:p>
        </p:txBody>
      </p:sp>
      <p:graphicFrame>
        <p:nvGraphicFramePr>
          <p:cNvPr id="63" name="Google Shape;63;p14"/>
          <p:cNvGraphicFramePr/>
          <p:nvPr/>
        </p:nvGraphicFramePr>
        <p:xfrm>
          <a:off x="333150" y="598250"/>
          <a:ext cx="8477700" cy="4050642"/>
        </p:xfrm>
        <a:graphic>
          <a:graphicData uri="http://schemas.openxmlformats.org/drawingml/2006/table">
            <a:tbl>
              <a:tblPr>
                <a:noFill/>
                <a:tableStyleId>{95C76914-BB40-4561-A10E-0A13ED481498}</a:tableStyleId>
              </a:tblPr>
              <a:tblGrid>
                <a:gridCol w="2119425"/>
                <a:gridCol w="2119425"/>
                <a:gridCol w="2119425"/>
                <a:gridCol w="2119425"/>
              </a:tblGrid>
              <a:tr h="381000">
                <a:tc gridSpan="2">
                  <a:txBody>
                    <a:bodyPr/>
                    <a:lstStyle/>
                    <a:p>
                      <a:pPr marL="0" lvl="0" indent="0" algn="ctr" rtl="0">
                        <a:lnSpc>
                          <a:spcPct val="115000"/>
                        </a:lnSpc>
                        <a:spcBef>
                          <a:spcPts val="1200"/>
                        </a:spcBef>
                        <a:spcAft>
                          <a:spcPts val="1200"/>
                        </a:spcAft>
                        <a:buNone/>
                      </a:pPr>
                      <a:r>
                        <a:rPr lang="en-US" sz="1200" b="1"/>
                        <a:t>Required</a:t>
                      </a:r>
                      <a:endParaRPr sz="1200" b="1"/>
                    </a:p>
                  </a:txBody>
                  <a:tcPr marL="91425" marR="91425" marT="91425" marB="91425" anchor="ctr"/>
                </a:tc>
                <a:tc hMerge="1">
                  <a:tcPr/>
                </a:tc>
                <a:tc>
                  <a:txBody>
                    <a:bodyPr/>
                    <a:lstStyle/>
                    <a:p>
                      <a:pPr marL="0" lvl="0" indent="0" algn="ctr" rtl="0">
                        <a:lnSpc>
                          <a:spcPct val="115000"/>
                        </a:lnSpc>
                        <a:spcBef>
                          <a:spcPts val="1200"/>
                        </a:spcBef>
                        <a:spcAft>
                          <a:spcPts val="1200"/>
                        </a:spcAft>
                        <a:buNone/>
                      </a:pPr>
                      <a:r>
                        <a:rPr lang="en-US" sz="1200" b="1">
                          <a:solidFill>
                            <a:schemeClr val="dk1"/>
                          </a:solidFill>
                        </a:rPr>
                        <a:t>Current Capabilities</a:t>
                      </a:r>
                      <a:endParaRPr sz="1200" b="1"/>
                    </a:p>
                  </a:txBody>
                  <a:tcPr marL="91425" marR="91425" marT="91425" marB="91425" anchor="ctr"/>
                </a:tc>
                <a:tc>
                  <a:txBody>
                    <a:bodyPr/>
                    <a:lstStyle/>
                    <a:p>
                      <a:pPr marL="0" lvl="0" indent="0" algn="ctr" rtl="0">
                        <a:lnSpc>
                          <a:spcPct val="115000"/>
                        </a:lnSpc>
                        <a:spcBef>
                          <a:spcPts val="1200"/>
                        </a:spcBef>
                        <a:spcAft>
                          <a:spcPts val="1200"/>
                        </a:spcAft>
                        <a:buNone/>
                      </a:pPr>
                      <a:r>
                        <a:rPr lang="en-US" sz="1200" b="1">
                          <a:solidFill>
                            <a:schemeClr val="dk1"/>
                          </a:solidFill>
                        </a:rPr>
                        <a:t>Issue</a:t>
                      </a:r>
                      <a:endParaRPr sz="1200" b="1"/>
                    </a:p>
                  </a:txBody>
                  <a:tcPr marL="91425" marR="91425" marT="91425" marB="91425" anchor="ctr"/>
                </a:tc>
              </a:tr>
              <a:tr h="381000">
                <a:tc rowSpan="3">
                  <a:txBody>
                    <a:bodyPr/>
                    <a:lstStyle/>
                    <a:p>
                      <a:pPr marL="0" lvl="0" indent="0" algn="ctr" rtl="0">
                        <a:spcBef>
                          <a:spcPts val="0"/>
                        </a:spcBef>
                        <a:spcAft>
                          <a:spcPts val="0"/>
                        </a:spcAft>
                        <a:buNone/>
                      </a:pPr>
                      <a:r>
                        <a:rPr lang="en-US" sz="1000">
                          <a:solidFill>
                            <a:schemeClr val="dk1"/>
                          </a:solidFill>
                        </a:rPr>
                        <a:t>Production Needs</a:t>
                      </a:r>
                      <a:endParaRPr sz="1000"/>
                    </a:p>
                  </a:txBody>
                  <a:tcPr marL="91425" marR="91425" marT="91425" marB="91425" anchor="ctr"/>
                </a:tc>
                <a:tc>
                  <a:txBody>
                    <a:bodyPr/>
                    <a:lstStyle/>
                    <a:p>
                      <a:pPr marL="0" lvl="0" indent="0" algn="ctr" rtl="0">
                        <a:lnSpc>
                          <a:spcPct val="115000"/>
                        </a:lnSpc>
                        <a:spcBef>
                          <a:spcPts val="1200"/>
                        </a:spcBef>
                        <a:spcAft>
                          <a:spcPts val="1200"/>
                        </a:spcAft>
                        <a:buNone/>
                      </a:pPr>
                      <a:r>
                        <a:rPr lang="en-US" sz="1000">
                          <a:solidFill>
                            <a:schemeClr val="dk1"/>
                          </a:solidFill>
                        </a:rPr>
                        <a:t>Baseline: 6 L in 4 weeks</a:t>
                      </a:r>
                      <a:endParaRPr sz="1000">
                        <a:solidFill>
                          <a:schemeClr val="dk1"/>
                        </a:solidFill>
                      </a:endParaRPr>
                    </a:p>
                  </a:txBody>
                  <a:tcPr marL="91425" marR="91425" marT="91425" marB="91425" anchor="ctr"/>
                </a:tc>
                <a:tc rowSpan="3">
                  <a:txBody>
                    <a:bodyPr/>
                    <a:lstStyle/>
                    <a:p>
                      <a:pPr marL="0" lvl="0" indent="0" algn="ctr" rtl="0">
                        <a:spcBef>
                          <a:spcPts val="0"/>
                        </a:spcBef>
                        <a:spcAft>
                          <a:spcPts val="0"/>
                        </a:spcAft>
                        <a:buNone/>
                      </a:pPr>
                      <a:r>
                        <a:rPr lang="en-US" sz="1000"/>
                        <a:t>6.7 L in 4 weeks</a:t>
                      </a:r>
                      <a:endParaRPr sz="1000"/>
                    </a:p>
                  </a:txBody>
                  <a:tcPr marL="91425" marR="91425" marT="91425" marB="91425" anchor="ctr"/>
                </a:tc>
                <a:tc rowSpan="3">
                  <a:txBody>
                    <a:bodyPr/>
                    <a:lstStyle/>
                    <a:p>
                      <a:pPr marL="0" lvl="0" indent="0" algn="ctr" rtl="0">
                        <a:lnSpc>
                          <a:spcPct val="115000"/>
                        </a:lnSpc>
                        <a:spcBef>
                          <a:spcPts val="1200"/>
                        </a:spcBef>
                        <a:spcAft>
                          <a:spcPts val="1200"/>
                        </a:spcAft>
                        <a:buNone/>
                      </a:pPr>
                      <a:r>
                        <a:rPr lang="en-US" sz="1000"/>
                        <a:t>Current device meets only baseline needs; emergency production impossible</a:t>
                      </a:r>
                      <a:endParaRPr sz="1000"/>
                    </a:p>
                  </a:txBody>
                  <a:tcPr marL="91425" marR="91425" marT="91425" marB="91425" anchor="ctr"/>
                </a:tc>
              </a:tr>
              <a:tr h="381000">
                <a:tc vMerge="1">
                  <a:tcPr/>
                </a:tc>
                <a:tc>
                  <a:txBody>
                    <a:bodyPr/>
                    <a:lstStyle/>
                    <a:p>
                      <a:pPr marL="0" lvl="0" indent="0" algn="ctr" rtl="0">
                        <a:lnSpc>
                          <a:spcPct val="115000"/>
                        </a:lnSpc>
                        <a:spcBef>
                          <a:spcPts val="1200"/>
                        </a:spcBef>
                        <a:spcAft>
                          <a:spcPts val="1200"/>
                        </a:spcAft>
                        <a:buNone/>
                      </a:pPr>
                      <a:r>
                        <a:rPr lang="en-US" sz="1000">
                          <a:solidFill>
                            <a:schemeClr val="dk1"/>
                          </a:solidFill>
                        </a:rPr>
                        <a:t>Optimal: 10 L in 4 weeks</a:t>
                      </a:r>
                      <a:endParaRPr sz="1000">
                        <a:solidFill>
                          <a:schemeClr val="dk1"/>
                        </a:solidFill>
                      </a:endParaRPr>
                    </a:p>
                  </a:txBody>
                  <a:tcPr marL="91425" marR="91425" marT="91425" marB="91425" anchor="ctr"/>
                </a:tc>
                <a:tc vMerge="1">
                  <a:tcPr/>
                </a:tc>
                <a:tc vMerge="1">
                  <a:tcPr/>
                </a:tc>
              </a:tr>
              <a:tr h="381000">
                <a:tc vMerge="1">
                  <a:tcPr/>
                </a:tc>
                <a:tc>
                  <a:txBody>
                    <a:bodyPr/>
                    <a:lstStyle/>
                    <a:p>
                      <a:pPr marL="0" lvl="0" indent="0" algn="ctr" rtl="0">
                        <a:lnSpc>
                          <a:spcPct val="115000"/>
                        </a:lnSpc>
                        <a:spcBef>
                          <a:spcPts val="1200"/>
                        </a:spcBef>
                        <a:spcAft>
                          <a:spcPts val="1200"/>
                        </a:spcAft>
                        <a:buNone/>
                      </a:pPr>
                      <a:r>
                        <a:rPr lang="en-US" sz="1000">
                          <a:solidFill>
                            <a:schemeClr val="dk1"/>
                          </a:solidFill>
                        </a:rPr>
                        <a:t>Future: 10 L/day for a source with 10x neutron flux</a:t>
                      </a:r>
                      <a:endParaRPr sz="1000"/>
                    </a:p>
                  </a:txBody>
                  <a:tcPr marL="91425" marR="91425" marT="91425" marB="91425" anchor="ctr"/>
                </a:tc>
                <a:tc vMerge="1">
                  <a:tcPr/>
                </a:tc>
                <a:tc vMerge="1">
                  <a:tcPr/>
                </a:tc>
              </a:tr>
              <a:tr h="381000">
                <a:tc gridSpan="2">
                  <a:txBody>
                    <a:bodyPr/>
                    <a:lstStyle/>
                    <a:p>
                      <a:pPr marL="0" lvl="0" indent="0" algn="ctr" rtl="0">
                        <a:lnSpc>
                          <a:spcPct val="115000"/>
                        </a:lnSpc>
                        <a:spcBef>
                          <a:spcPts val="1200"/>
                        </a:spcBef>
                        <a:spcAft>
                          <a:spcPts val="1200"/>
                        </a:spcAft>
                        <a:buNone/>
                      </a:pPr>
                      <a:r>
                        <a:rPr lang="en-US" sz="1000"/>
                        <a:t>Safety for Employees and Productivity</a:t>
                      </a:r>
                      <a:endParaRPr sz="1000"/>
                    </a:p>
                  </a:txBody>
                  <a:tcPr marL="91425" marR="91425" marT="91425" marB="91425" anchor="ctr"/>
                </a:tc>
                <a:tc hMerge="1">
                  <a:tcPr/>
                </a:tc>
                <a:tc>
                  <a:txBody>
                    <a:bodyPr/>
                    <a:lstStyle/>
                    <a:p>
                      <a:pPr marL="0" lvl="0" indent="0" algn="ctr" rtl="0">
                        <a:lnSpc>
                          <a:spcPct val="115000"/>
                        </a:lnSpc>
                        <a:spcBef>
                          <a:spcPts val="1200"/>
                        </a:spcBef>
                        <a:spcAft>
                          <a:spcPts val="1200"/>
                        </a:spcAft>
                        <a:buNone/>
                      </a:pPr>
                      <a:r>
                        <a:rPr lang="en-US" sz="1000"/>
                        <a:t>Routine work. Contact with liquid nitrogen and mesitylene mixture</a:t>
                      </a:r>
                      <a:endParaRPr sz="1000"/>
                    </a:p>
                  </a:txBody>
                  <a:tcPr marL="91425" marR="91425" marT="91425" marB="91425" anchor="ctr"/>
                </a:tc>
                <a:tc rowSpan="3">
                  <a:txBody>
                    <a:bodyPr/>
                    <a:lstStyle/>
                    <a:p>
                      <a:pPr marL="0" lvl="0" indent="0" algn="ctr" rtl="0">
                        <a:lnSpc>
                          <a:spcPct val="115000"/>
                        </a:lnSpc>
                        <a:spcBef>
                          <a:spcPts val="1200"/>
                        </a:spcBef>
                        <a:spcAft>
                          <a:spcPts val="1200"/>
                        </a:spcAft>
                        <a:buNone/>
                      </a:pPr>
                      <a:r>
                        <a:rPr lang="en-US" sz="1000"/>
                        <a:t>Increased costs and risks with higher productivity</a:t>
                      </a:r>
                      <a:endParaRPr sz="1000"/>
                    </a:p>
                  </a:txBody>
                  <a:tcPr marL="91425" marR="91425" marT="91425" marB="91425" anchor="ctr"/>
                </a:tc>
              </a:tr>
              <a:tr h="381000">
                <a:tc gridSpan="2">
                  <a:txBody>
                    <a:bodyPr/>
                    <a:lstStyle/>
                    <a:p>
                      <a:pPr marL="0" lvl="0" indent="0" algn="ctr" rtl="0">
                        <a:lnSpc>
                          <a:spcPct val="115000"/>
                        </a:lnSpc>
                        <a:spcBef>
                          <a:spcPts val="1200"/>
                        </a:spcBef>
                        <a:spcAft>
                          <a:spcPts val="1200"/>
                        </a:spcAft>
                        <a:buNone/>
                      </a:pPr>
                      <a:r>
                        <a:rPr lang="en-US" sz="1000"/>
                        <a:t>Scalability</a:t>
                      </a:r>
                      <a:endParaRPr sz="1000"/>
                    </a:p>
                  </a:txBody>
                  <a:tcPr marL="91425" marR="91425" marT="91425" marB="91425" anchor="ctr"/>
                </a:tc>
                <a:tc hMerge="1">
                  <a:tcPr/>
                </a:tc>
                <a:tc>
                  <a:txBody>
                    <a:bodyPr/>
                    <a:lstStyle/>
                    <a:p>
                      <a:pPr marL="0" lvl="0" indent="0" algn="ctr" rtl="0">
                        <a:lnSpc>
                          <a:spcPct val="115000"/>
                        </a:lnSpc>
                        <a:spcBef>
                          <a:spcPts val="1200"/>
                        </a:spcBef>
                        <a:spcAft>
                          <a:spcPts val="1200"/>
                        </a:spcAft>
                        <a:buNone/>
                      </a:pPr>
                      <a:r>
                        <a:rPr lang="en-US" sz="1000"/>
                        <a:t>Requires additional device</a:t>
                      </a:r>
                      <a:endParaRPr sz="1000"/>
                    </a:p>
                  </a:txBody>
                  <a:tcPr marL="91425" marR="91425" marT="91425" marB="91425" anchor="ctr"/>
                </a:tc>
                <a:tc vMerge="1">
                  <a:tcPr/>
                </a:tc>
              </a:tr>
              <a:tr h="381000">
                <a:tc gridSpan="2">
                  <a:txBody>
                    <a:bodyPr/>
                    <a:lstStyle/>
                    <a:p>
                      <a:pPr marL="0" lvl="0" indent="0" algn="ctr" rtl="0">
                        <a:lnSpc>
                          <a:spcPct val="115000"/>
                        </a:lnSpc>
                        <a:spcBef>
                          <a:spcPts val="1200"/>
                        </a:spcBef>
                        <a:spcAft>
                          <a:spcPts val="1200"/>
                        </a:spcAft>
                        <a:buNone/>
                      </a:pPr>
                      <a:r>
                        <a:rPr lang="en-US" sz="1000"/>
                        <a:t>Ease of Use</a:t>
                      </a:r>
                      <a:endParaRPr sz="1000"/>
                    </a:p>
                  </a:txBody>
                  <a:tcPr marL="91425" marR="91425" marT="91425" marB="91425" anchor="ctr"/>
                </a:tc>
                <a:tc hMerge="1">
                  <a:tcPr/>
                </a:tc>
                <a:tc>
                  <a:txBody>
                    <a:bodyPr/>
                    <a:lstStyle/>
                    <a:p>
                      <a:pPr marL="0" lvl="0" indent="0" algn="ctr" rtl="0">
                        <a:lnSpc>
                          <a:spcPct val="115000"/>
                        </a:lnSpc>
                        <a:spcBef>
                          <a:spcPts val="1200"/>
                        </a:spcBef>
                        <a:spcAft>
                          <a:spcPts val="1200"/>
                        </a:spcAft>
                        <a:buNone/>
                      </a:pPr>
                      <a:r>
                        <a:rPr lang="en-US" sz="1000">
                          <a:solidFill>
                            <a:schemeClr val="dk1"/>
                          </a:solidFill>
                        </a:rPr>
                        <a:t>1 employee can manage 4 devices</a:t>
                      </a:r>
                      <a:endParaRPr sz="1000">
                        <a:solidFill>
                          <a:schemeClr val="dk1"/>
                        </a:solidFill>
                      </a:endParaRPr>
                    </a:p>
                  </a:txBody>
                  <a:tcPr marL="91425" marR="91425" marT="91425" marB="91425" anchor="ctr"/>
                </a:tc>
                <a:tc vMerge="1">
                  <a:tcPr/>
                </a:tc>
              </a:tr>
              <a:tr h="381000">
                <a:tc gridSpan="2">
                  <a:txBody>
                    <a:bodyPr/>
                    <a:lstStyle/>
                    <a:p>
                      <a:pPr marL="0" lvl="0" indent="0" algn="ctr" rtl="0">
                        <a:lnSpc>
                          <a:spcPct val="115000"/>
                        </a:lnSpc>
                        <a:spcBef>
                          <a:spcPts val="1200"/>
                        </a:spcBef>
                        <a:spcAft>
                          <a:spcPts val="1200"/>
                        </a:spcAft>
                        <a:buNone/>
                      </a:pPr>
                      <a:r>
                        <a:rPr lang="en-US" sz="1000"/>
                        <a:t>Defect and Size Control</a:t>
                      </a:r>
                      <a:endParaRPr sz="1000"/>
                    </a:p>
                  </a:txBody>
                  <a:tcPr marL="91425" marR="91425" marT="91425" marB="91425" anchor="ctr"/>
                </a:tc>
                <a:tc hMerge="1">
                  <a:tcPr/>
                </a:tc>
                <a:tc>
                  <a:txBody>
                    <a:bodyPr/>
                    <a:lstStyle/>
                    <a:p>
                      <a:pPr marL="0" lvl="0" indent="0" algn="ctr" rtl="0">
                        <a:lnSpc>
                          <a:spcPct val="115000"/>
                        </a:lnSpc>
                        <a:spcBef>
                          <a:spcPts val="1200"/>
                        </a:spcBef>
                        <a:spcAft>
                          <a:spcPts val="1200"/>
                        </a:spcAft>
                        <a:buNone/>
                      </a:pPr>
                      <a:r>
                        <a:rPr lang="en-US" sz="1000"/>
                        <a:t>Post-batch (330 ml beads)</a:t>
                      </a:r>
                      <a:endParaRPr sz="1000"/>
                    </a:p>
                  </a:txBody>
                  <a:tcPr marL="91425" marR="91425" marT="91425" marB="91425" anchor="ctr"/>
                </a:tc>
                <a:tc>
                  <a:txBody>
                    <a:bodyPr/>
                    <a:lstStyle/>
                    <a:p>
                      <a:pPr marL="0" lvl="0" indent="0" algn="ctr" rtl="0">
                        <a:lnSpc>
                          <a:spcPct val="115000"/>
                        </a:lnSpc>
                        <a:spcBef>
                          <a:spcPts val="1200"/>
                        </a:spcBef>
                        <a:spcAft>
                          <a:spcPts val="1200"/>
                        </a:spcAft>
                        <a:buNone/>
                      </a:pPr>
                      <a:r>
                        <a:rPr lang="en-US" sz="1000"/>
                        <a:t>One day lost if issues arise</a:t>
                      </a:r>
                      <a:endParaRPr sz="1000"/>
                    </a:p>
                  </a:txBody>
                  <a:tcPr marL="91425" marR="91425" marT="91425" marB="91425" anchor="ctr"/>
                </a:tc>
              </a:tr>
              <a:tr h="381000">
                <a:tc gridSpan="2">
                  <a:txBody>
                    <a:bodyPr/>
                    <a:lstStyle/>
                    <a:p>
                      <a:pPr marL="0" lvl="0" indent="0" algn="ctr" rtl="0">
                        <a:lnSpc>
                          <a:spcPct val="115000"/>
                        </a:lnSpc>
                        <a:spcBef>
                          <a:spcPts val="1200"/>
                        </a:spcBef>
                        <a:spcAft>
                          <a:spcPts val="1200"/>
                        </a:spcAft>
                        <a:buNone/>
                      </a:pPr>
                      <a:r>
                        <a:rPr lang="en-US" sz="1000"/>
                        <a:t>Dry Storage</a:t>
                      </a:r>
                      <a:endParaRPr sz="1000"/>
                    </a:p>
                  </a:txBody>
                  <a:tcPr marL="91425" marR="91425" marT="91425" marB="91425" anchor="ctr"/>
                </a:tc>
                <a:tc hMerge="1">
                  <a:tcPr/>
                </a:tc>
                <a:tc>
                  <a:txBody>
                    <a:bodyPr/>
                    <a:lstStyle/>
                    <a:p>
                      <a:pPr marL="0" lvl="0" indent="0" algn="ctr" rtl="0">
                        <a:lnSpc>
                          <a:spcPct val="115000"/>
                        </a:lnSpc>
                        <a:spcBef>
                          <a:spcPts val="1200"/>
                        </a:spcBef>
                        <a:spcAft>
                          <a:spcPts val="1200"/>
                        </a:spcAft>
                        <a:buNone/>
                      </a:pPr>
                      <a:r>
                        <a:rPr lang="en-US" sz="1000"/>
                        <a:t>Not possible</a:t>
                      </a:r>
                      <a:endParaRPr sz="1000"/>
                    </a:p>
                  </a:txBody>
                  <a:tcPr marL="91425" marR="91425" marT="91425" marB="91425" anchor="ctr"/>
                </a:tc>
                <a:tc>
                  <a:txBody>
                    <a:bodyPr/>
                    <a:lstStyle/>
                    <a:p>
                      <a:pPr marL="0" lvl="0" indent="0" algn="ctr" rtl="0">
                        <a:lnSpc>
                          <a:spcPct val="115000"/>
                        </a:lnSpc>
                        <a:spcBef>
                          <a:spcPts val="1200"/>
                        </a:spcBef>
                        <a:spcAft>
                          <a:spcPts val="1200"/>
                        </a:spcAft>
                        <a:buNone/>
                      </a:pPr>
                      <a:r>
                        <a:rPr lang="en-US" sz="1000"/>
                        <a:t>Delay required for helium purge before loading</a:t>
                      </a:r>
                      <a:endParaRPr sz="1000"/>
                    </a:p>
                  </a:txBody>
                  <a:tcPr marL="91425" marR="91425" marT="91425" marB="91425" anchor="ctr"/>
                </a:tc>
              </a:tr>
            </a:tbl>
          </a:graphicData>
        </a:graphic>
      </p:graphicFrame>
      <p:sp>
        <p:nvSpPr>
          <p:cNvPr id="64" name="Google Shape;64;p14"/>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sz="1200" b="1">
                <a:solidFill>
                  <a:schemeClr val="dk1"/>
                </a:solidFill>
              </a:rPr>
            </a:fld>
            <a:endParaRPr sz="1200" b="1">
              <a:solidFill>
                <a:schemeClr val="dk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p:nvPr/>
        </p:nvSpPr>
        <p:spPr>
          <a:xfrm>
            <a:off x="380750" y="206600"/>
            <a:ext cx="8397000" cy="369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None/>
            </a:pPr>
            <a:r>
              <a:rPr lang="en-US" sz="1200" b="1"/>
              <a:t>Relevance</a:t>
            </a:r>
            <a:endParaRPr sz="1200" b="1"/>
          </a:p>
        </p:txBody>
      </p:sp>
      <p:sp>
        <p:nvSpPr>
          <p:cNvPr id="70" name="Google Shape;70;p15"/>
          <p:cNvSpPr txBox="1"/>
          <p:nvPr/>
        </p:nvSpPr>
        <p:spPr>
          <a:xfrm>
            <a:off x="319050" y="575900"/>
            <a:ext cx="8505900" cy="3010800"/>
          </a:xfrm>
          <a:prstGeom prst="rect">
            <a:avLst/>
          </a:prstGeom>
          <a:noFill/>
          <a:ln>
            <a:noFill/>
          </a:ln>
        </p:spPr>
        <p:txBody>
          <a:bodyPr spcFirstLastPara="1" wrap="square" lIns="91425" tIns="91425" rIns="91425" bIns="91425" anchor="t" anchorCtr="0">
            <a:spAutoFit/>
          </a:bodyPr>
          <a:lstStyle/>
          <a:p>
            <a:pPr marL="457200" lvl="0" indent="-304800" algn="l" rtl="0">
              <a:lnSpc>
                <a:spcPct val="150000"/>
              </a:lnSpc>
              <a:spcBef>
                <a:spcPts val="0"/>
              </a:spcBef>
              <a:spcAft>
                <a:spcPts val="0"/>
              </a:spcAft>
              <a:buClr>
                <a:schemeClr val="dk1"/>
              </a:buClr>
              <a:buSzPts val="1200"/>
              <a:buAutoNum type="arabicParenR"/>
            </a:pPr>
            <a:r>
              <a:rPr lang="en-US" sz="1200" b="1">
                <a:solidFill>
                  <a:schemeClr val="dk1"/>
                </a:solidFill>
              </a:rPr>
              <a:t>Solution to the problems described</a:t>
            </a:r>
            <a:endParaRPr sz="1200" b="1">
              <a:solidFill>
                <a:schemeClr val="dk1"/>
              </a:solidFill>
            </a:endParaRPr>
          </a:p>
          <a:p>
            <a:pPr marL="457200" lvl="0" indent="-304800" algn="l" rtl="0">
              <a:lnSpc>
                <a:spcPct val="115000"/>
              </a:lnSpc>
              <a:spcBef>
                <a:spcPts val="0"/>
              </a:spcBef>
              <a:spcAft>
                <a:spcPts val="0"/>
              </a:spcAft>
              <a:buClr>
                <a:schemeClr val="dk1"/>
              </a:buClr>
              <a:buSzPts val="1200"/>
              <a:buAutoNum type="arabicParenR"/>
            </a:pPr>
            <a:r>
              <a:rPr lang="en-US" sz="1200" b="1">
                <a:solidFill>
                  <a:schemeClr val="dk1"/>
                </a:solidFill>
              </a:rPr>
              <a:t>Brings you closer to use Methane for Solid Frozen Beads</a:t>
            </a:r>
            <a:br>
              <a:rPr lang="en-US" sz="1200" b="1">
                <a:solidFill>
                  <a:schemeClr val="dk1"/>
                </a:solidFill>
              </a:rPr>
            </a:br>
            <a:r>
              <a:rPr lang="en-US" sz="1200">
                <a:solidFill>
                  <a:schemeClr val="dk1"/>
                </a:solidFill>
              </a:rPr>
              <a:t>3–4x Increase in Cold Neutron Intensity</a:t>
            </a:r>
            <a:endParaRPr sz="1200">
              <a:solidFill>
                <a:schemeClr val="dk1"/>
              </a:solidFill>
            </a:endParaRPr>
          </a:p>
          <a:p>
            <a:pPr marL="457200" lvl="0" indent="-304800" algn="l" rtl="0">
              <a:lnSpc>
                <a:spcPct val="150000"/>
              </a:lnSpc>
              <a:spcBef>
                <a:spcPts val="0"/>
              </a:spcBef>
              <a:spcAft>
                <a:spcPts val="0"/>
              </a:spcAft>
              <a:buClr>
                <a:schemeClr val="dk1"/>
              </a:buClr>
              <a:buSzPts val="1200"/>
              <a:buAutoNum type="arabicParenR"/>
            </a:pPr>
            <a:r>
              <a:rPr lang="en-US" sz="1200" b="1">
                <a:solidFill>
                  <a:schemeClr val="dk1"/>
                </a:solidFill>
              </a:rPr>
              <a:t>Medicine and Biology</a:t>
            </a:r>
            <a:br>
              <a:rPr lang="en-US" sz="1200" b="1">
                <a:solidFill>
                  <a:schemeClr val="dk1"/>
                </a:solidFill>
              </a:rPr>
            </a:br>
            <a:r>
              <a:rPr lang="en-US" sz="1200">
                <a:solidFill>
                  <a:schemeClr val="dk1"/>
                </a:solidFill>
              </a:rPr>
              <a:t> Freezing and transporting biological materials without contamination risks [1].</a:t>
            </a:r>
            <a:endParaRPr sz="1200">
              <a:solidFill>
                <a:schemeClr val="dk1"/>
              </a:solidFill>
            </a:endParaRPr>
          </a:p>
          <a:p>
            <a:pPr marL="457200" lvl="0" indent="-304800" algn="l" rtl="0">
              <a:lnSpc>
                <a:spcPct val="150000"/>
              </a:lnSpc>
              <a:spcBef>
                <a:spcPts val="0"/>
              </a:spcBef>
              <a:spcAft>
                <a:spcPts val="0"/>
              </a:spcAft>
              <a:buClr>
                <a:schemeClr val="dk1"/>
              </a:buClr>
              <a:buSzPts val="1200"/>
              <a:buAutoNum type="arabicParenR"/>
            </a:pPr>
            <a:r>
              <a:rPr lang="en-US" sz="1200" b="1">
                <a:solidFill>
                  <a:schemeClr val="dk1"/>
                </a:solidFill>
              </a:rPr>
              <a:t>Materials Science</a:t>
            </a:r>
            <a:br>
              <a:rPr lang="en-US" sz="1200" b="1">
                <a:solidFill>
                  <a:schemeClr val="dk1"/>
                </a:solidFill>
              </a:rPr>
            </a:br>
            <a:r>
              <a:rPr lang="en-US" sz="1200">
                <a:solidFill>
                  <a:schemeClr val="dk1"/>
                </a:solidFill>
              </a:rPr>
              <a:t> Studying Rupert’s drops from various materials (sizes from mm to cm) [2].</a:t>
            </a:r>
            <a:endParaRPr sz="1200">
              <a:solidFill>
                <a:schemeClr val="dk1"/>
              </a:solidFill>
            </a:endParaRPr>
          </a:p>
          <a:p>
            <a:pPr marL="457200" lvl="0" indent="-304800" algn="l" rtl="0">
              <a:lnSpc>
                <a:spcPct val="150000"/>
              </a:lnSpc>
              <a:spcBef>
                <a:spcPts val="0"/>
              </a:spcBef>
              <a:spcAft>
                <a:spcPts val="0"/>
              </a:spcAft>
              <a:buClr>
                <a:schemeClr val="dk1"/>
              </a:buClr>
              <a:buSzPts val="1200"/>
              <a:buAutoNum type="arabicParenR"/>
            </a:pPr>
            <a:r>
              <a:rPr lang="en-US" sz="1200" b="1">
                <a:solidFill>
                  <a:schemeClr val="dk1"/>
                </a:solidFill>
              </a:rPr>
              <a:t>History and Archaeology</a:t>
            </a:r>
            <a:br>
              <a:rPr lang="en-US" sz="1200" b="1">
                <a:solidFill>
                  <a:schemeClr val="dk1"/>
                </a:solidFill>
              </a:rPr>
            </a:br>
            <a:r>
              <a:rPr lang="en-US" sz="1200">
                <a:solidFill>
                  <a:schemeClr val="dk1"/>
                </a:solidFill>
              </a:rPr>
              <a:t> Exploring processes similar to lava interacting with cold surfaces during eruptions [3].</a:t>
            </a:r>
            <a:endParaRPr sz="1200">
              <a:solidFill>
                <a:schemeClr val="dk1"/>
              </a:solidFill>
            </a:endParaRPr>
          </a:p>
          <a:p>
            <a:pPr marL="457200" lvl="0" indent="-304800" algn="l" rtl="0">
              <a:lnSpc>
                <a:spcPct val="150000"/>
              </a:lnSpc>
              <a:spcBef>
                <a:spcPts val="0"/>
              </a:spcBef>
              <a:spcAft>
                <a:spcPts val="0"/>
              </a:spcAft>
              <a:buClr>
                <a:schemeClr val="dk1"/>
              </a:buClr>
              <a:buSzPts val="1200"/>
              <a:buAutoNum type="arabicParenR"/>
            </a:pPr>
            <a:r>
              <a:rPr lang="en-US" sz="1200" b="1">
                <a:solidFill>
                  <a:schemeClr val="dk1"/>
                </a:solidFill>
              </a:rPr>
              <a:t>Molecular Cuisine</a:t>
            </a:r>
            <a:br>
              <a:rPr lang="en-US" sz="1200" b="1">
                <a:solidFill>
                  <a:schemeClr val="dk1"/>
                </a:solidFill>
              </a:rPr>
            </a:br>
            <a:r>
              <a:rPr lang="en-US" sz="1200">
                <a:solidFill>
                  <a:schemeClr val="dk1"/>
                </a:solidFill>
              </a:rPr>
              <a:t> Creating edible beads from liquids (e.g., compote).</a:t>
            </a:r>
            <a:endParaRPr sz="1200">
              <a:solidFill>
                <a:schemeClr val="dk1"/>
              </a:solidFill>
            </a:endParaRPr>
          </a:p>
        </p:txBody>
      </p:sp>
      <p:sp>
        <p:nvSpPr>
          <p:cNvPr id="71" name="Google Shape;71;p15"/>
          <p:cNvSpPr txBox="1"/>
          <p:nvPr/>
        </p:nvSpPr>
        <p:spPr>
          <a:xfrm>
            <a:off x="358050" y="3785350"/>
            <a:ext cx="8427900" cy="11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000"/>
              <a:t>[1] </a:t>
            </a:r>
            <a:r>
              <a:rPr lang="en-US" sz="1000">
                <a:solidFill>
                  <a:srgbClr val="222222"/>
                </a:solidFill>
                <a:highlight>
                  <a:srgbClr val="FFFFFF"/>
                </a:highlight>
              </a:rPr>
              <a:t>Inverse Leidenfrost Effect: Levitating Drops on Liquid Nitrogen / M. Adda-Bedia, S. Kumar, F. Lechenault, S. Moulinet, M. Schillaci, D. Vella // Langmuir 2016, 32, 17, 4179–4188</a:t>
            </a:r>
            <a:endParaRPr sz="1000">
              <a:solidFill>
                <a:srgbClr val="222222"/>
              </a:solidFill>
              <a:highlight>
                <a:srgbClr val="FFFFFF"/>
              </a:highlight>
            </a:endParaRPr>
          </a:p>
          <a:p>
            <a:pPr marL="0" lvl="0" indent="0" algn="l" rtl="0">
              <a:lnSpc>
                <a:spcPct val="115000"/>
              </a:lnSpc>
              <a:spcBef>
                <a:spcPts val="0"/>
              </a:spcBef>
              <a:spcAft>
                <a:spcPts val="0"/>
              </a:spcAft>
              <a:buNone/>
            </a:pPr>
            <a:r>
              <a:rPr lang="en-US" sz="1000"/>
              <a:t>[2] Rupert's glass drops: Residual-stress measurements and calculations and hypotheses for explaining disintegrating fracture / W. Johnson, S. Chandrasekar  // Journal of Materials Processing Technology, 31 (1992) 413-440</a:t>
            </a:r>
            <a:endParaRPr sz="1000"/>
          </a:p>
          <a:p>
            <a:pPr marL="0" lvl="0" indent="0" algn="l" rtl="0">
              <a:lnSpc>
                <a:spcPct val="115000"/>
              </a:lnSpc>
              <a:spcBef>
                <a:spcPts val="0"/>
              </a:spcBef>
              <a:spcAft>
                <a:spcPts val="0"/>
              </a:spcAft>
              <a:buNone/>
            </a:pPr>
            <a:r>
              <a:rPr lang="en-US" sz="1000"/>
              <a:t>[3] </a:t>
            </a:r>
            <a:r>
              <a:rPr lang="en-US" sz="1000">
                <a:solidFill>
                  <a:schemeClr val="dk1"/>
                </a:solidFill>
              </a:rPr>
              <a:t>Prince Rupert’s Drops: An analysis of fragmentation by thermal stresses and quench granulation of glass and bubbly glass / K. V. Cashman etc. // PNAS, 2022 y. Vol. 119  № 31</a:t>
            </a:r>
            <a:endParaRPr sz="1000"/>
          </a:p>
        </p:txBody>
      </p:sp>
      <p:sp>
        <p:nvSpPr>
          <p:cNvPr id="72" name="Google Shape;72;p15"/>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sz="1200" b="1">
                <a:solidFill>
                  <a:schemeClr val="dk1"/>
                </a:solidFill>
              </a:rPr>
            </a:fld>
            <a:endParaRPr sz="1200" b="1">
              <a:solidFill>
                <a:schemeClr val="dk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6"/>
          <p:cNvSpPr txBox="1"/>
          <p:nvPr/>
        </p:nvSpPr>
        <p:spPr>
          <a:xfrm>
            <a:off x="380750" y="206600"/>
            <a:ext cx="8397000" cy="369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None/>
            </a:pPr>
            <a:r>
              <a:rPr lang="en-US" sz="1200" b="1"/>
              <a:t>Objectives and Tasks</a:t>
            </a:r>
            <a:endParaRPr sz="1200" b="1"/>
          </a:p>
        </p:txBody>
      </p:sp>
      <p:sp>
        <p:nvSpPr>
          <p:cNvPr id="78" name="Google Shape;78;p16"/>
          <p:cNvSpPr txBox="1"/>
          <p:nvPr/>
        </p:nvSpPr>
        <p:spPr>
          <a:xfrm>
            <a:off x="380750" y="575900"/>
            <a:ext cx="8505900" cy="41634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1200"/>
              </a:spcBef>
              <a:spcAft>
                <a:spcPts val="0"/>
              </a:spcAft>
              <a:buNone/>
            </a:pPr>
            <a:r>
              <a:rPr lang="en-US" sz="1200" b="1">
                <a:solidFill>
                  <a:schemeClr val="dk1"/>
                </a:solidFill>
              </a:rPr>
              <a:t>Objectives:</a:t>
            </a:r>
            <a:endParaRPr sz="1200" b="1">
              <a:solidFill>
                <a:schemeClr val="dk1"/>
              </a:solidFill>
            </a:endParaRPr>
          </a:p>
          <a:p>
            <a:pPr marL="0" lvl="0" indent="0" algn="l" rtl="0">
              <a:lnSpc>
                <a:spcPct val="115000"/>
              </a:lnSpc>
              <a:spcBef>
                <a:spcPts val="1200"/>
              </a:spcBef>
              <a:spcAft>
                <a:spcPts val="0"/>
              </a:spcAft>
              <a:buNone/>
            </a:pPr>
            <a:r>
              <a:rPr lang="en-US" sz="1200">
                <a:solidFill>
                  <a:schemeClr val="dk1"/>
                </a:solidFill>
              </a:rPr>
              <a:t>Develop a high-performance automated device using knowledge of physical processes involved in bead production</a:t>
            </a:r>
            <a:endParaRPr sz="1200">
              <a:solidFill>
                <a:schemeClr val="dk1"/>
              </a:solidFill>
            </a:endParaRPr>
          </a:p>
          <a:p>
            <a:pPr marL="0" lvl="0" indent="0" algn="l" rtl="0">
              <a:lnSpc>
                <a:spcPct val="115000"/>
              </a:lnSpc>
              <a:spcBef>
                <a:spcPts val="1200"/>
              </a:spcBef>
              <a:spcAft>
                <a:spcPts val="0"/>
              </a:spcAft>
              <a:buNone/>
            </a:pPr>
            <a:endParaRPr sz="1200">
              <a:solidFill>
                <a:schemeClr val="dk1"/>
              </a:solidFill>
            </a:endParaRPr>
          </a:p>
          <a:p>
            <a:pPr marL="0" lvl="0" indent="0" algn="l" rtl="0">
              <a:lnSpc>
                <a:spcPct val="115000"/>
              </a:lnSpc>
              <a:spcBef>
                <a:spcPts val="1200"/>
              </a:spcBef>
              <a:spcAft>
                <a:spcPts val="0"/>
              </a:spcAft>
              <a:buClr>
                <a:schemeClr val="dk1"/>
              </a:buClr>
              <a:buSzPts val="1100"/>
              <a:buFont typeface="Arial" panose="020B0604020202020204"/>
              <a:buNone/>
            </a:pPr>
            <a:r>
              <a:rPr lang="en-US" sz="1200" b="1">
                <a:solidFill>
                  <a:schemeClr val="dk1"/>
                </a:solidFill>
              </a:rPr>
              <a:t>Tasks:</a:t>
            </a:r>
            <a:endParaRPr sz="1200">
              <a:solidFill>
                <a:schemeClr val="dk1"/>
              </a:solidFill>
            </a:endParaRPr>
          </a:p>
          <a:p>
            <a:pPr marL="457200" lvl="0" indent="-304800" algn="l" rtl="0">
              <a:lnSpc>
                <a:spcPct val="150000"/>
              </a:lnSpc>
              <a:spcBef>
                <a:spcPts val="1200"/>
              </a:spcBef>
              <a:spcAft>
                <a:spcPts val="0"/>
              </a:spcAft>
              <a:buClr>
                <a:schemeClr val="dk1"/>
              </a:buClr>
              <a:buSzPts val="1200"/>
              <a:buAutoNum type="arabicParenR"/>
            </a:pPr>
            <a:r>
              <a:rPr lang="en-US" sz="1200">
                <a:solidFill>
                  <a:schemeClr val="dk1"/>
                </a:solidFill>
              </a:rPr>
              <a:t>Investigate the physical processes occurring during beads production.</a:t>
            </a:r>
            <a:endParaRPr sz="1200">
              <a:solidFill>
                <a:schemeClr val="dk1"/>
              </a:solidFill>
            </a:endParaRPr>
          </a:p>
          <a:p>
            <a:pPr marL="457200" lvl="0" indent="-304800" algn="l" rtl="0">
              <a:lnSpc>
                <a:spcPct val="150000"/>
              </a:lnSpc>
              <a:spcBef>
                <a:spcPts val="0"/>
              </a:spcBef>
              <a:spcAft>
                <a:spcPts val="0"/>
              </a:spcAft>
              <a:buClr>
                <a:schemeClr val="dk1"/>
              </a:buClr>
              <a:buSzPts val="1200"/>
              <a:buAutoNum type="arabicParenR"/>
            </a:pPr>
            <a:r>
              <a:rPr lang="en-US" sz="1200">
                <a:solidFill>
                  <a:schemeClr val="dk1"/>
                </a:solidFill>
              </a:rPr>
              <a:t>Conduct laboratory experiments to validate research findings.</a:t>
            </a:r>
            <a:endParaRPr sz="1200">
              <a:solidFill>
                <a:schemeClr val="dk1"/>
              </a:solidFill>
            </a:endParaRPr>
          </a:p>
          <a:p>
            <a:pPr marL="457200" lvl="0" indent="-304800" algn="l" rtl="0">
              <a:lnSpc>
                <a:spcPct val="150000"/>
              </a:lnSpc>
              <a:spcBef>
                <a:spcPts val="0"/>
              </a:spcBef>
              <a:spcAft>
                <a:spcPts val="0"/>
              </a:spcAft>
              <a:buClr>
                <a:schemeClr val="dk1"/>
              </a:buClr>
              <a:buSzPts val="1200"/>
              <a:buAutoNum type="arabicParenR"/>
            </a:pPr>
            <a:r>
              <a:rPr lang="en-US" sz="1200">
                <a:solidFill>
                  <a:schemeClr val="dk1"/>
                </a:solidFill>
              </a:rPr>
              <a:t>Design a automated device to produce mesitylene beads with a target output of 1 liters in 1 hours, based on the obtained results.</a:t>
            </a:r>
            <a:endParaRPr sz="1200">
              <a:solidFill>
                <a:schemeClr val="dk1"/>
              </a:solidFill>
            </a:endParaRPr>
          </a:p>
          <a:p>
            <a:pPr marL="0" lvl="0" indent="0" algn="l" rtl="0">
              <a:lnSpc>
                <a:spcPct val="150000"/>
              </a:lnSpc>
              <a:spcBef>
                <a:spcPts val="0"/>
              </a:spcBef>
              <a:spcAft>
                <a:spcPts val="0"/>
              </a:spcAft>
              <a:buNone/>
            </a:pPr>
            <a:r>
              <a:rPr lang="en-US" sz="1200">
                <a:solidFill>
                  <a:schemeClr val="dk1"/>
                </a:solidFill>
              </a:rPr>
              <a:t>.</a:t>
            </a:r>
            <a:endParaRPr sz="1200">
              <a:solidFill>
                <a:schemeClr val="dk1"/>
              </a:solidFill>
            </a:endParaRPr>
          </a:p>
        </p:txBody>
      </p:sp>
      <p:sp>
        <p:nvSpPr>
          <p:cNvPr id="79" name="Google Shape;79;p16"/>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sz="1200" b="1">
                <a:solidFill>
                  <a:schemeClr val="dk1"/>
                </a:solidFill>
              </a:rPr>
            </a:fld>
            <a:endParaRPr sz="1200" b="1">
              <a:solidFill>
                <a:schemeClr val="dk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7"/>
          <p:cNvSpPr txBox="1"/>
          <p:nvPr/>
        </p:nvSpPr>
        <p:spPr>
          <a:xfrm>
            <a:off x="380750" y="206600"/>
            <a:ext cx="8397000" cy="369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1200"/>
              </a:spcBef>
              <a:spcAft>
                <a:spcPts val="1200"/>
              </a:spcAft>
              <a:buNone/>
            </a:pPr>
            <a:r>
              <a:rPr lang="en-US" sz="1200" b="1"/>
              <a:t>Technology description</a:t>
            </a:r>
            <a:endParaRPr sz="1200" b="1"/>
          </a:p>
        </p:txBody>
      </p:sp>
      <p:sp>
        <p:nvSpPr>
          <p:cNvPr id="85" name="Google Shape;85;p17"/>
          <p:cNvSpPr txBox="1"/>
          <p:nvPr/>
        </p:nvSpPr>
        <p:spPr>
          <a:xfrm>
            <a:off x="380750" y="575900"/>
            <a:ext cx="8505900" cy="4163400"/>
          </a:xfrm>
          <a:prstGeom prst="rect">
            <a:avLst/>
          </a:prstGeom>
          <a:no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sz="1200">
              <a:solidFill>
                <a:schemeClr val="dk1"/>
              </a:solidFill>
            </a:endParaRPr>
          </a:p>
        </p:txBody>
      </p:sp>
      <p:sp>
        <p:nvSpPr>
          <p:cNvPr id="86" name="Google Shape;86;p17"/>
          <p:cNvSpPr txBox="1">
            <a:spLocks noGrp="1"/>
          </p:cNvSpPr>
          <p:nvPr>
            <p:ph type="sldNum" idx="12"/>
          </p:nvPr>
        </p:nvSpPr>
        <p:spPr>
          <a:xfrm>
            <a:off x="85486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US" sz="1200" b="1">
                <a:solidFill>
                  <a:schemeClr val="dk1"/>
                </a:solidFill>
              </a:rPr>
            </a:fld>
            <a:endParaRPr sz="1200" b="1">
              <a:solidFill>
                <a:schemeClr val="dk1"/>
              </a:solidFill>
            </a:endParaRPr>
          </a:p>
        </p:txBody>
      </p:sp>
      <p:pic>
        <p:nvPicPr>
          <p:cNvPr id="2" name="Исин_технология">
            <a:hlinkClick r:id="" action="ppaction://media"/>
          </p:cNvPr>
          <p:cNvPicPr>
            <a:picLocks noChangeAspect="1"/>
          </p:cNvPicPr>
          <p:nvPr>
            <a:videoFile r:link="rId1"/>
            <p:extLst>
              <p:ext uri="{DAA4B4D4-6D71-4841-9C94-3DE7FCFB9230}">
                <p14:media xmlns:p14="http://schemas.microsoft.com/office/powerpoint/2010/main" r:embed="rId2"/>
              </p:ext>
            </p:extLst>
          </p:nvPr>
        </p:nvPicPr>
        <p:blipFill>
          <a:blip r:embed="rId3"/>
          <a:stretch>
            <a:fillRect/>
          </a:stretch>
        </p:blipFill>
        <p:spPr>
          <a:xfrm>
            <a:off x="544839" y="605683"/>
            <a:ext cx="8176964" cy="408848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2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2745</Words>
  <Application>WPS 演示</Application>
  <PresentationFormat>On-screen Show (16:9)</PresentationFormat>
  <Paragraphs>117</Paragraphs>
  <Slides>5</Slides>
  <Notes>20</Notes>
  <HiddenSlides>0</HiddenSlides>
  <MMClips>2</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5</vt:i4>
      </vt:variant>
    </vt:vector>
  </HeadingPairs>
  <TitlesOfParts>
    <vt:vector size="12" baseType="lpstr">
      <vt:lpstr>Arial</vt:lpstr>
      <vt:lpstr>宋体</vt:lpstr>
      <vt:lpstr>Wingdings</vt:lpstr>
      <vt:lpstr>Arial</vt:lpstr>
      <vt:lpstr>微软雅黑</vt:lpstr>
      <vt:lpstr>Arial Unicode MS</vt:lpstr>
      <vt:lpstr>Simple Light</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sk</cp:lastModifiedBy>
  <cp:revision>3</cp:revision>
  <dcterms:created xsi:type="dcterms:W3CDTF">2025-06-11T02:40:00Z</dcterms:created>
  <dcterms:modified xsi:type="dcterms:W3CDTF">2025-06-11T02:42:32Z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173B16FBD96A4AC8AF4295E027BDADA0_12</vt:lpwstr>
  </property>
  <property fmtid="{D5CDD505-2E9C-101B-9397-08002B2CF9AE}" pid="3" name="KSOProductBuildVer">
    <vt:lpwstr>2052-12.1.0.21541</vt:lpwstr>
  </property>
</Properties>
</file>