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6" r:id="rId2"/>
    <p:sldId id="257" r:id="rId3"/>
    <p:sldId id="275" r:id="rId4"/>
    <p:sldId id="276" r:id="rId5"/>
    <p:sldId id="277" r:id="rId6"/>
    <p:sldId id="279" r:id="rId7"/>
    <p:sldId id="280" r:id="rId8"/>
    <p:sldId id="278" r:id="rId9"/>
    <p:sldId id="258" r:id="rId10"/>
    <p:sldId id="273" r:id="rId11"/>
    <p:sldId id="274" r:id="rId12"/>
    <p:sldId id="259" r:id="rId13"/>
    <p:sldId id="270" r:id="rId14"/>
    <p:sldId id="271" r:id="rId15"/>
    <p:sldId id="272" r:id="rId16"/>
    <p:sldId id="282" r:id="rId17"/>
    <p:sldId id="283" r:id="rId18"/>
    <p:sldId id="284" r:id="rId19"/>
    <p:sldId id="285" r:id="rId20"/>
    <p:sldId id="268" r:id="rId21"/>
    <p:sldId id="260" r:id="rId22"/>
    <p:sldId id="267" r:id="rId23"/>
    <p:sldId id="269" r:id="rId24"/>
    <p:sldId id="261" r:id="rId25"/>
    <p:sldId id="264" r:id="rId26"/>
    <p:sldId id="265" r:id="rId27"/>
    <p:sldId id="266" r:id="rId28"/>
    <p:sldId id="286" r:id="rId29"/>
    <p:sldId id="287" r:id="rId30"/>
    <p:sldId id="288" r:id="rId31"/>
    <p:sldId id="263" r:id="rId32"/>
    <p:sldId id="262"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445"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67F46F-32C6-48D2-94FC-B9CE294B3CF5}" type="datetimeFigureOut">
              <a:rPr lang="ru-RU" smtClean="0"/>
              <a:t>26.05.2025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38EC5B-73DD-4287-BA77-E688A24A2213}" type="slidenum">
              <a:rPr lang="ru-RU" smtClean="0"/>
              <a:t>‹#›</a:t>
            </a:fld>
            <a:endParaRPr lang="ru-RU"/>
          </a:p>
        </p:txBody>
      </p:sp>
    </p:spTree>
    <p:extLst>
      <p:ext uri="{BB962C8B-B14F-4D97-AF65-F5344CB8AC3E}">
        <p14:creationId xmlns:p14="http://schemas.microsoft.com/office/powerpoint/2010/main" val="215788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BAC8251-745E-40AF-BB09-C7602E761D56}" type="datetime1">
              <a:rPr lang="ru-RU" smtClean="0"/>
              <a:t>26.05.2025</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0BA66C8-2FAD-4ACB-928B-0AD34783284C}" type="datetime1">
              <a:rPr lang="ru-RU" smtClean="0"/>
              <a:t>26.05.2025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E8EAA2C-57A7-4624-A3F5-A047FF134EE2}" type="datetime1">
              <a:rPr lang="ru-RU" smtClean="0"/>
              <a:t>26.05.2025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FD29699-C360-40DC-9874-61F5E454084D}" type="datetime1">
              <a:rPr lang="ru-RU" smtClean="0"/>
              <a:t>26.05.2025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B4FFDE9-0AE5-486B-80C9-03FFF414BAB9}" type="datetime1">
              <a:rPr lang="ru-RU" smtClean="0"/>
              <a:t>26.05.2025</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A21F370-B85B-4D9D-9823-95ECBDF77BDB}" type="datetime1">
              <a:rPr lang="ru-RU" smtClean="0"/>
              <a:t>26.05.2025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697BFDD-11A3-46B5-A645-526B49B61BF9}" type="datetime1">
              <a:rPr lang="ru-RU" smtClean="0"/>
              <a:t>26.05.2025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C1953F5-87B3-4B4F-9BD8-33AA397E362E}" type="datetime1">
              <a:rPr lang="ru-RU" smtClean="0"/>
              <a:t>26.05.2025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2490771-F882-41C6-A305-1AA1DC0497F9}" type="datetime1">
              <a:rPr lang="ru-RU" smtClean="0"/>
              <a:t>26.05.2025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144A00F-DC77-4A95-B6D3-700BF6656563}" type="datetime1">
              <a:rPr lang="ru-RU" smtClean="0"/>
              <a:t>26.05.2025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C1B34536-8C56-492B-AA32-F0B8D4A73B0A}" type="datetime1">
              <a:rPr lang="ru-RU" smtClean="0"/>
              <a:t>26.05.2025</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24FE659-30A8-4105-B10C-2A10483F6918}" type="datetime1">
              <a:rPr lang="ru-RU" smtClean="0"/>
              <a:t>26.05.2025</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80728"/>
            <a:ext cx="7772400" cy="1470025"/>
          </a:xfrm>
        </p:spPr>
        <p:txBody>
          <a:bodyPr>
            <a:normAutofit fontScale="90000"/>
          </a:bodyPr>
          <a:lstStyle/>
          <a:p>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 Analysis of chlorine neutron capture experiment for efficiency calculation validation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82836" y="3212976"/>
            <a:ext cx="6366359" cy="1877437"/>
          </a:xfrm>
          <a:prstGeom prst="rect">
            <a:avLst/>
          </a:prstGeom>
          <a:noFill/>
        </p:spPr>
        <p:txBody>
          <a:bodyPr wrap="none" rtlCol="0">
            <a:spAutoFit/>
          </a:bodyPr>
          <a:lstStyle/>
          <a:p>
            <a:pPr algn="ctr"/>
            <a:r>
              <a:rPr 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Constantin</a:t>
            </a:r>
            <a:r>
              <a:rPr 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75000"/>
                    <a:lumOff val="25000"/>
                  </a:schemeClr>
                </a:solidFill>
                <a:latin typeface="Times New Roman" panose="02020603050405020304" pitchFamily="18" charset="0"/>
                <a:cs typeface="Times New Roman" panose="02020603050405020304" pitchFamily="18" charset="0"/>
              </a:rPr>
              <a:t>Hramco</a:t>
            </a:r>
            <a:endParaRPr lang="en-US" sz="24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ctr"/>
            <a:r>
              <a:rPr 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Researcher, Frank Laboratory of Neutron Physics,</a:t>
            </a:r>
          </a:p>
          <a:p>
            <a:pPr algn="ctr"/>
            <a:r>
              <a:rPr 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Joint Institute for Nuclear Research</a:t>
            </a:r>
          </a:p>
          <a:p>
            <a:pPr algn="ctr"/>
            <a:endParaRPr lang="en-US" sz="20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ctr"/>
            <a:r>
              <a:rPr 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costea.edinets@mail.ru</a:t>
            </a:r>
            <a:endParaRPr lang="ru-RU" sz="2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 xmlns:a16="http://schemas.microsoft.com/office/drawing/2014/main" id="{683D3C36-0989-43BB-8393-F39A2A9D8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7" y="5553427"/>
            <a:ext cx="2634124" cy="1115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740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10</a:t>
            </a:fld>
            <a:endParaRPr lang="ru-RU"/>
          </a:p>
        </p:txBody>
      </p:sp>
      <p:sp>
        <p:nvSpPr>
          <p:cNvPr id="5" name="TextBox 4"/>
          <p:cNvSpPr txBox="1"/>
          <p:nvPr/>
        </p:nvSpPr>
        <p:spPr>
          <a:xfrm>
            <a:off x="251520" y="260648"/>
            <a:ext cx="8640960" cy="1200329"/>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acquired spectrum </a:t>
            </a:r>
            <a:r>
              <a:rPr lang="en-US" sz="3600" dirty="0" smtClean="0">
                <a:latin typeface="Times New Roman" panose="02020603050405020304" pitchFamily="18" charset="0"/>
                <a:cs typeface="Times New Roman" panose="02020603050405020304" pitchFamily="18" charset="0"/>
              </a:rPr>
              <a:t>from </a:t>
            </a:r>
            <a:r>
              <a:rPr lang="en-US" sz="3600" baseline="30000" dirty="0">
                <a:latin typeface="Times New Roman" panose="02020603050405020304" pitchFamily="18" charset="0"/>
                <a:cs typeface="Times New Roman" panose="02020603050405020304" pitchFamily="18" charset="0"/>
              </a:rPr>
              <a:t>228</a:t>
            </a:r>
            <a:r>
              <a:rPr lang="en-US" sz="3600" dirty="0">
                <a:latin typeface="Times New Roman" panose="02020603050405020304" pitchFamily="18" charset="0"/>
                <a:cs typeface="Times New Roman" panose="02020603050405020304" pitchFamily="18" charset="0"/>
              </a:rPr>
              <a:t>Th </a:t>
            </a:r>
            <a:r>
              <a:rPr lang="en-US" sz="3600" dirty="0" smtClean="0">
                <a:latin typeface="Times New Roman" panose="02020603050405020304" pitchFamily="18" charset="0"/>
                <a:cs typeface="Times New Roman" panose="02020603050405020304" pitchFamily="18" charset="0"/>
              </a:rPr>
              <a:t>point </a:t>
            </a:r>
            <a:r>
              <a:rPr lang="en-US" sz="3600" dirty="0" smtClean="0">
                <a:latin typeface="Times New Roman" panose="02020603050405020304" pitchFamily="18" charset="0"/>
                <a:cs typeface="Times New Roman" panose="02020603050405020304" pitchFamily="18" charset="0"/>
              </a:rPr>
              <a:t>source with LaBr</a:t>
            </a:r>
            <a:r>
              <a:rPr lang="en-US" sz="3600" baseline="-25000" dirty="0" smtClean="0">
                <a:latin typeface="Times New Roman" panose="02020603050405020304" pitchFamily="18" charset="0"/>
                <a:cs typeface="Times New Roman" panose="02020603050405020304" pitchFamily="18" charset="0"/>
              </a:rPr>
              <a:t>3</a:t>
            </a:r>
            <a:endParaRPr lang="ru-RU" sz="3600" baseline="-25000"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17" b="15484"/>
          <a:stretch/>
        </p:blipFill>
        <p:spPr bwMode="auto">
          <a:xfrm>
            <a:off x="15818" y="1988840"/>
            <a:ext cx="9100162" cy="4105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149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11</a:t>
            </a:fld>
            <a:endParaRPr lang="ru-RU"/>
          </a:p>
        </p:txBody>
      </p:sp>
      <p:sp>
        <p:nvSpPr>
          <p:cNvPr id="5" name="TextBox 4"/>
          <p:cNvSpPr txBox="1"/>
          <p:nvPr/>
        </p:nvSpPr>
        <p:spPr>
          <a:xfrm>
            <a:off x="251520" y="260648"/>
            <a:ext cx="8640960" cy="1200329"/>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acquired spectrum </a:t>
            </a:r>
            <a:r>
              <a:rPr lang="en-US" sz="3600" dirty="0" smtClean="0">
                <a:latin typeface="Times New Roman" panose="02020603050405020304" pitchFamily="18" charset="0"/>
                <a:cs typeface="Times New Roman" panose="02020603050405020304" pitchFamily="18" charset="0"/>
              </a:rPr>
              <a:t>from </a:t>
            </a:r>
            <a:r>
              <a:rPr lang="en-US" sz="3600" baseline="30000" dirty="0">
                <a:latin typeface="Times New Roman" panose="02020603050405020304" pitchFamily="18" charset="0"/>
                <a:cs typeface="Times New Roman" panose="02020603050405020304" pitchFamily="18" charset="0"/>
              </a:rPr>
              <a:t>228</a:t>
            </a:r>
            <a:r>
              <a:rPr lang="en-US" sz="3600" dirty="0">
                <a:latin typeface="Times New Roman" panose="02020603050405020304" pitchFamily="18" charset="0"/>
                <a:cs typeface="Times New Roman" panose="02020603050405020304" pitchFamily="18" charset="0"/>
              </a:rPr>
              <a:t>Th </a:t>
            </a:r>
            <a:r>
              <a:rPr lang="en-US" sz="3600" dirty="0" smtClean="0">
                <a:latin typeface="Times New Roman" panose="02020603050405020304" pitchFamily="18" charset="0"/>
                <a:cs typeface="Times New Roman" panose="02020603050405020304" pitchFamily="18" charset="0"/>
              </a:rPr>
              <a:t>point </a:t>
            </a:r>
            <a:r>
              <a:rPr lang="en-US" sz="3600" dirty="0">
                <a:latin typeface="Times New Roman" panose="02020603050405020304" pitchFamily="18" charset="0"/>
                <a:cs typeface="Times New Roman" panose="02020603050405020304" pitchFamily="18" charset="0"/>
              </a:rPr>
              <a:t>source  with LaBr</a:t>
            </a:r>
            <a:r>
              <a:rPr lang="en-US" sz="3600" baseline="-25000" dirty="0">
                <a:latin typeface="Times New Roman" panose="02020603050405020304" pitchFamily="18" charset="0"/>
                <a:cs typeface="Times New Roman" panose="02020603050405020304" pitchFamily="18" charset="0"/>
              </a:rPr>
              <a:t>3</a:t>
            </a:r>
            <a:endParaRPr lang="ru-RU" sz="3600"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607" b="15652"/>
          <a:stretch/>
        </p:blipFill>
        <p:spPr bwMode="auto">
          <a:xfrm>
            <a:off x="0" y="1988840"/>
            <a:ext cx="914400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5683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12</a:t>
            </a:fld>
            <a:endParaRPr lang="ru-RU"/>
          </a:p>
        </p:txBody>
      </p:sp>
      <p:pic>
        <p:nvPicPr>
          <p:cNvPr id="4099" name="Picture 3" descr="D:\TANGRA_LaBr3_calib\First_att\32_LaBr3_eff_f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6" y="1988840"/>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D:\TANGRA_LaBr3_calib\First_att\FWHM_LaBr3_det_32_me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88840"/>
            <a:ext cx="4562653"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1520" y="260648"/>
            <a:ext cx="8640960" cy="1200329"/>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Measured characteristics for the energy range up to 2614 </a:t>
            </a:r>
            <a:r>
              <a:rPr lang="en-US" sz="3600" dirty="0" err="1" smtClean="0">
                <a:latin typeface="Times New Roman" panose="02020603050405020304" pitchFamily="18" charset="0"/>
                <a:cs typeface="Times New Roman" panose="02020603050405020304" pitchFamily="18" charset="0"/>
              </a:rPr>
              <a:t>keV</a:t>
            </a:r>
            <a:r>
              <a:rPr lang="en-US" sz="3600" dirty="0" smtClean="0">
                <a:latin typeface="Times New Roman" panose="02020603050405020304" pitchFamily="18" charset="0"/>
                <a:cs typeface="Times New Roman" panose="02020603050405020304" pitchFamily="18" charset="0"/>
              </a:rPr>
              <a:t> for LaBr</a:t>
            </a:r>
            <a:r>
              <a:rPr lang="en-US" sz="3600" baseline="-25000" dirty="0" smtClean="0">
                <a:latin typeface="Times New Roman" panose="02020603050405020304" pitchFamily="18" charset="0"/>
                <a:cs typeface="Times New Roman" panose="02020603050405020304" pitchFamily="18" charset="0"/>
              </a:rPr>
              <a:t>3</a:t>
            </a:r>
            <a:r>
              <a:rPr lang="en-US" sz="3600" dirty="0" smtClean="0">
                <a:latin typeface="Times New Roman" panose="02020603050405020304" pitchFamily="18" charset="0"/>
                <a:cs typeface="Times New Roman" panose="02020603050405020304" pitchFamily="18" charset="0"/>
              </a:rPr>
              <a:t> detectors </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7721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13</a:t>
            </a:fld>
            <a:endParaRPr lang="ru-RU"/>
          </a:p>
        </p:txBody>
      </p:sp>
      <p:sp>
        <p:nvSpPr>
          <p:cNvPr id="5" name="TextBox 4"/>
          <p:cNvSpPr txBox="1"/>
          <p:nvPr/>
        </p:nvSpPr>
        <p:spPr>
          <a:xfrm>
            <a:off x="251520" y="260648"/>
            <a:ext cx="8640960" cy="1200329"/>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Measured characteristics for the energy range up to 2614 </a:t>
            </a:r>
            <a:r>
              <a:rPr lang="en-US" sz="3600" dirty="0" err="1" smtClean="0">
                <a:latin typeface="Times New Roman" panose="02020603050405020304" pitchFamily="18" charset="0"/>
                <a:cs typeface="Times New Roman" panose="02020603050405020304" pitchFamily="18" charset="0"/>
              </a:rPr>
              <a:t>keV</a:t>
            </a:r>
            <a:r>
              <a:rPr lang="en-US" sz="3600" dirty="0" smtClean="0">
                <a:latin typeface="Times New Roman" panose="02020603050405020304" pitchFamily="18" charset="0"/>
                <a:cs typeface="Times New Roman" panose="02020603050405020304" pitchFamily="18" charset="0"/>
              </a:rPr>
              <a:t> for LaBr</a:t>
            </a:r>
            <a:r>
              <a:rPr lang="en-US" sz="3600" baseline="-25000" dirty="0" smtClean="0">
                <a:latin typeface="Times New Roman" panose="02020603050405020304" pitchFamily="18" charset="0"/>
                <a:cs typeface="Times New Roman" panose="02020603050405020304" pitchFamily="18" charset="0"/>
              </a:rPr>
              <a:t>3</a:t>
            </a:r>
            <a:r>
              <a:rPr lang="en-US" sz="3600" dirty="0" smtClean="0">
                <a:latin typeface="Times New Roman" panose="02020603050405020304" pitchFamily="18" charset="0"/>
                <a:cs typeface="Times New Roman" panose="02020603050405020304" pitchFamily="18" charset="0"/>
              </a:rPr>
              <a:t> detectors </a:t>
            </a:r>
            <a:endParaRPr lang="ru-RU" sz="3600" dirty="0">
              <a:latin typeface="Times New Roman" panose="02020603050405020304" pitchFamily="18" charset="0"/>
              <a:cs typeface="Times New Roman" panose="02020603050405020304" pitchFamily="18" charset="0"/>
            </a:endParaRPr>
          </a:p>
        </p:txBody>
      </p:sp>
      <p:pic>
        <p:nvPicPr>
          <p:cNvPr id="5122" name="Picture 2" descr="D:\TANGRA_LaBr3_calib\First_att\33_LaBr3_eff_f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7" y="1988840"/>
            <a:ext cx="4562653"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descr="D:\TANGRA_LaBr3_calib\First_att\FWHM_LaBr3_det_33_me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88840"/>
            <a:ext cx="4562653"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31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14</a:t>
            </a:fld>
            <a:endParaRPr lang="ru-RU"/>
          </a:p>
        </p:txBody>
      </p:sp>
      <p:sp>
        <p:nvSpPr>
          <p:cNvPr id="5" name="TextBox 4"/>
          <p:cNvSpPr txBox="1"/>
          <p:nvPr/>
        </p:nvSpPr>
        <p:spPr>
          <a:xfrm>
            <a:off x="251520" y="260648"/>
            <a:ext cx="8640960" cy="1200329"/>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Measured characteristics for the energy range up to 2614 </a:t>
            </a:r>
            <a:r>
              <a:rPr lang="en-US" sz="3600" dirty="0" err="1" smtClean="0">
                <a:latin typeface="Times New Roman" panose="02020603050405020304" pitchFamily="18" charset="0"/>
                <a:cs typeface="Times New Roman" panose="02020603050405020304" pitchFamily="18" charset="0"/>
              </a:rPr>
              <a:t>keV</a:t>
            </a:r>
            <a:r>
              <a:rPr lang="en-US" sz="3600" dirty="0" smtClean="0">
                <a:latin typeface="Times New Roman" panose="02020603050405020304" pitchFamily="18" charset="0"/>
                <a:cs typeface="Times New Roman" panose="02020603050405020304" pitchFamily="18" charset="0"/>
              </a:rPr>
              <a:t> for LaBr</a:t>
            </a:r>
            <a:r>
              <a:rPr lang="en-US" sz="3600" baseline="-25000" dirty="0" smtClean="0">
                <a:latin typeface="Times New Roman" panose="02020603050405020304" pitchFamily="18" charset="0"/>
                <a:cs typeface="Times New Roman" panose="02020603050405020304" pitchFamily="18" charset="0"/>
              </a:rPr>
              <a:t>3</a:t>
            </a:r>
            <a:r>
              <a:rPr lang="en-US" sz="3600" dirty="0" smtClean="0">
                <a:latin typeface="Times New Roman" panose="02020603050405020304" pitchFamily="18" charset="0"/>
                <a:cs typeface="Times New Roman" panose="02020603050405020304" pitchFamily="18" charset="0"/>
              </a:rPr>
              <a:t> detectors </a:t>
            </a:r>
            <a:endParaRPr lang="ru-RU" sz="3600" dirty="0">
              <a:latin typeface="Times New Roman" panose="02020603050405020304" pitchFamily="18" charset="0"/>
              <a:cs typeface="Times New Roman" panose="02020603050405020304" pitchFamily="18" charset="0"/>
            </a:endParaRPr>
          </a:p>
        </p:txBody>
      </p:sp>
      <p:pic>
        <p:nvPicPr>
          <p:cNvPr id="6146" name="Picture 2" descr="D:\TANGRA_LaBr3_calib\First_att\34_LaBr3_eff_f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6" y="1988840"/>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7" name="Picture 3" descr="D:\TANGRA_LaBr3_calib\First_att\FWHM_LaBr3_det_34_me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88840"/>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307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15</a:t>
            </a:fld>
            <a:endParaRPr lang="ru-RU"/>
          </a:p>
        </p:txBody>
      </p:sp>
      <p:sp>
        <p:nvSpPr>
          <p:cNvPr id="5" name="TextBox 4"/>
          <p:cNvSpPr txBox="1"/>
          <p:nvPr/>
        </p:nvSpPr>
        <p:spPr>
          <a:xfrm>
            <a:off x="251520" y="260648"/>
            <a:ext cx="8640960" cy="1200329"/>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Measured characteristics for the energy range up to 2614 </a:t>
            </a:r>
            <a:r>
              <a:rPr lang="en-US" sz="3600" dirty="0" err="1" smtClean="0">
                <a:latin typeface="Times New Roman" panose="02020603050405020304" pitchFamily="18" charset="0"/>
                <a:cs typeface="Times New Roman" panose="02020603050405020304" pitchFamily="18" charset="0"/>
              </a:rPr>
              <a:t>keV</a:t>
            </a:r>
            <a:r>
              <a:rPr lang="en-US" sz="3600" dirty="0" smtClean="0">
                <a:latin typeface="Times New Roman" panose="02020603050405020304" pitchFamily="18" charset="0"/>
                <a:cs typeface="Times New Roman" panose="02020603050405020304" pitchFamily="18" charset="0"/>
              </a:rPr>
              <a:t> for LaBr</a:t>
            </a:r>
            <a:r>
              <a:rPr lang="en-US" sz="3600" baseline="-25000" dirty="0" smtClean="0">
                <a:latin typeface="Times New Roman" panose="02020603050405020304" pitchFamily="18" charset="0"/>
                <a:cs typeface="Times New Roman" panose="02020603050405020304" pitchFamily="18" charset="0"/>
              </a:rPr>
              <a:t>3</a:t>
            </a:r>
            <a:r>
              <a:rPr lang="en-US" sz="3600" dirty="0" smtClean="0">
                <a:latin typeface="Times New Roman" panose="02020603050405020304" pitchFamily="18" charset="0"/>
                <a:cs typeface="Times New Roman" panose="02020603050405020304" pitchFamily="18" charset="0"/>
              </a:rPr>
              <a:t> detectors </a:t>
            </a:r>
            <a:endParaRPr lang="ru-RU" sz="3600" dirty="0">
              <a:latin typeface="Times New Roman" panose="02020603050405020304" pitchFamily="18" charset="0"/>
              <a:cs typeface="Times New Roman" panose="02020603050405020304" pitchFamily="18" charset="0"/>
            </a:endParaRPr>
          </a:p>
        </p:txBody>
      </p:sp>
      <p:pic>
        <p:nvPicPr>
          <p:cNvPr id="7170" name="Picture 2" descr="D:\TANGRA_LaBr3_calib\First_att\35_LaBr3_eff_f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6" y="1988840"/>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1" name="Picture 3" descr="D:\TANGRA_LaBr3_calib\First_att\FWHM_LaBr3_det_35_me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88840"/>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378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16</a:t>
            </a:fld>
            <a:endParaRPr lang="ru-RU"/>
          </a:p>
        </p:txBody>
      </p:sp>
      <p:sp>
        <p:nvSpPr>
          <p:cNvPr id="5" name="TextBox 4"/>
          <p:cNvSpPr txBox="1"/>
          <p:nvPr/>
        </p:nvSpPr>
        <p:spPr>
          <a:xfrm>
            <a:off x="251520" y="260648"/>
            <a:ext cx="8640960" cy="1200329"/>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acquired spectrum </a:t>
            </a:r>
            <a:r>
              <a:rPr lang="en-US" sz="3600" dirty="0" smtClean="0">
                <a:latin typeface="Times New Roman" panose="02020603050405020304" pitchFamily="18" charset="0"/>
                <a:cs typeface="Times New Roman" panose="02020603050405020304" pitchFamily="18" charset="0"/>
              </a:rPr>
              <a:t>from </a:t>
            </a:r>
            <a:r>
              <a:rPr lang="en-US" sz="3600" baseline="30000" dirty="0">
                <a:latin typeface="Times New Roman" panose="02020603050405020304" pitchFamily="18" charset="0"/>
                <a:cs typeface="Times New Roman" panose="02020603050405020304" pitchFamily="18" charset="0"/>
              </a:rPr>
              <a:t>228</a:t>
            </a:r>
            <a:r>
              <a:rPr lang="en-US" sz="3600" dirty="0">
                <a:latin typeface="Times New Roman" panose="02020603050405020304" pitchFamily="18" charset="0"/>
                <a:cs typeface="Times New Roman" panose="02020603050405020304" pitchFamily="18" charset="0"/>
              </a:rPr>
              <a:t>Th </a:t>
            </a:r>
            <a:r>
              <a:rPr lang="en-US" sz="3600" dirty="0" smtClean="0">
                <a:latin typeface="Times New Roman" panose="02020603050405020304" pitchFamily="18" charset="0"/>
                <a:cs typeface="Times New Roman" panose="02020603050405020304" pitchFamily="18" charset="0"/>
              </a:rPr>
              <a:t>point </a:t>
            </a:r>
            <a:r>
              <a:rPr lang="en-US" sz="3600" dirty="0">
                <a:latin typeface="Times New Roman" panose="02020603050405020304" pitchFamily="18" charset="0"/>
                <a:cs typeface="Times New Roman" panose="02020603050405020304" pitchFamily="18" charset="0"/>
              </a:rPr>
              <a:t>source  with </a:t>
            </a:r>
            <a:r>
              <a:rPr lang="en-US" sz="3600" dirty="0" err="1" smtClean="0">
                <a:latin typeface="Times New Roman" panose="02020603050405020304" pitchFamily="18" charset="0"/>
                <a:cs typeface="Times New Roman" panose="02020603050405020304" pitchFamily="18" charset="0"/>
              </a:rPr>
              <a:t>HPGe</a:t>
            </a:r>
            <a:endParaRPr lang="ru-RU" sz="36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771" b="15902"/>
          <a:stretch/>
        </p:blipFill>
        <p:spPr bwMode="auto">
          <a:xfrm>
            <a:off x="0" y="1988840"/>
            <a:ext cx="9144000" cy="413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6953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17</a:t>
            </a:fld>
            <a:endParaRPr lang="ru-RU"/>
          </a:p>
        </p:txBody>
      </p:sp>
      <p:sp>
        <p:nvSpPr>
          <p:cNvPr id="5" name="TextBox 4"/>
          <p:cNvSpPr txBox="1"/>
          <p:nvPr/>
        </p:nvSpPr>
        <p:spPr>
          <a:xfrm>
            <a:off x="251520" y="260648"/>
            <a:ext cx="8640960" cy="1200329"/>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acquired spectrum </a:t>
            </a:r>
            <a:r>
              <a:rPr lang="en-US" sz="3600" dirty="0" smtClean="0">
                <a:latin typeface="Times New Roman" panose="02020603050405020304" pitchFamily="18" charset="0"/>
                <a:cs typeface="Times New Roman" panose="02020603050405020304" pitchFamily="18" charset="0"/>
              </a:rPr>
              <a:t>from </a:t>
            </a:r>
            <a:r>
              <a:rPr lang="en-US" sz="3600" baseline="30000" dirty="0">
                <a:latin typeface="Times New Roman" panose="02020603050405020304" pitchFamily="18" charset="0"/>
                <a:cs typeface="Times New Roman" panose="02020603050405020304" pitchFamily="18" charset="0"/>
              </a:rPr>
              <a:t>228</a:t>
            </a:r>
            <a:r>
              <a:rPr lang="en-US" sz="3600" dirty="0">
                <a:latin typeface="Times New Roman" panose="02020603050405020304" pitchFamily="18" charset="0"/>
                <a:cs typeface="Times New Roman" panose="02020603050405020304" pitchFamily="18" charset="0"/>
              </a:rPr>
              <a:t>Th </a:t>
            </a:r>
            <a:r>
              <a:rPr lang="en-US" sz="3600" dirty="0" smtClean="0">
                <a:latin typeface="Times New Roman" panose="02020603050405020304" pitchFamily="18" charset="0"/>
                <a:cs typeface="Times New Roman" panose="02020603050405020304" pitchFamily="18" charset="0"/>
              </a:rPr>
              <a:t>point </a:t>
            </a:r>
            <a:r>
              <a:rPr lang="en-US" sz="3600" dirty="0">
                <a:latin typeface="Times New Roman" panose="02020603050405020304" pitchFamily="18" charset="0"/>
                <a:cs typeface="Times New Roman" panose="02020603050405020304" pitchFamily="18" charset="0"/>
              </a:rPr>
              <a:t>source  with </a:t>
            </a:r>
            <a:r>
              <a:rPr lang="en-US" sz="3600" dirty="0" err="1" smtClean="0">
                <a:latin typeface="Times New Roman" panose="02020603050405020304" pitchFamily="18" charset="0"/>
                <a:cs typeface="Times New Roman" panose="02020603050405020304" pitchFamily="18" charset="0"/>
              </a:rPr>
              <a:t>HPGe</a:t>
            </a:r>
            <a:endParaRPr lang="ru-RU" sz="36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866" b="15874"/>
          <a:stretch/>
        </p:blipFill>
        <p:spPr bwMode="auto">
          <a:xfrm>
            <a:off x="0" y="1988840"/>
            <a:ext cx="9143999" cy="4128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627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18</a:t>
            </a:fld>
            <a:endParaRPr lang="ru-RU"/>
          </a:p>
        </p:txBody>
      </p:sp>
      <p:sp>
        <p:nvSpPr>
          <p:cNvPr id="5" name="TextBox 4"/>
          <p:cNvSpPr txBox="1"/>
          <p:nvPr/>
        </p:nvSpPr>
        <p:spPr>
          <a:xfrm>
            <a:off x="251520" y="260648"/>
            <a:ext cx="8640960" cy="1200329"/>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Measured characteristics for the energy range up to 2614 </a:t>
            </a:r>
            <a:r>
              <a:rPr lang="en-US" sz="3600" dirty="0" err="1" smtClean="0">
                <a:latin typeface="Times New Roman" panose="02020603050405020304" pitchFamily="18" charset="0"/>
                <a:cs typeface="Times New Roman" panose="02020603050405020304" pitchFamily="18" charset="0"/>
              </a:rPr>
              <a:t>keV</a:t>
            </a:r>
            <a:r>
              <a:rPr lang="en-US" sz="3600" dirty="0" smtClean="0">
                <a:latin typeface="Times New Roman" panose="02020603050405020304" pitchFamily="18" charset="0"/>
                <a:cs typeface="Times New Roman" panose="02020603050405020304" pitchFamily="18" charset="0"/>
              </a:rPr>
              <a:t> for </a:t>
            </a:r>
            <a:r>
              <a:rPr lang="en-US" sz="3600" dirty="0" err="1" smtClean="0">
                <a:latin typeface="Times New Roman" panose="02020603050405020304" pitchFamily="18" charset="0"/>
                <a:cs typeface="Times New Roman" panose="02020603050405020304" pitchFamily="18" charset="0"/>
              </a:rPr>
              <a:t>HPGe</a:t>
            </a:r>
            <a:r>
              <a:rPr lang="en-US" sz="36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detectors </a:t>
            </a:r>
            <a:endParaRPr lang="ru-RU" sz="3600" dirty="0">
              <a:latin typeface="Times New Roman" panose="02020603050405020304" pitchFamily="18" charset="0"/>
              <a:cs typeface="Times New Roman" panose="02020603050405020304" pitchFamily="18" charset="0"/>
            </a:endParaRPr>
          </a:p>
        </p:txBody>
      </p:sp>
      <p:pic>
        <p:nvPicPr>
          <p:cNvPr id="3074" name="Picture 2" descr="D:\TANGRA_LaBr3_calib\PuBe_NaCl\RootToData_HPGe\HPGE_det01\FWHM_HPGe_det01_2.6Me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4467" y="1988840"/>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descr="D:\TANGRA_LaBr3_calib\PuBe_NaCl\RootToData_HPGe\HPGE_det01\HPGe_det01_eff_2.6Me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88840"/>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813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19</a:t>
            </a:fld>
            <a:endParaRPr lang="ru-RU"/>
          </a:p>
        </p:txBody>
      </p:sp>
      <p:sp>
        <p:nvSpPr>
          <p:cNvPr id="5" name="TextBox 4"/>
          <p:cNvSpPr txBox="1"/>
          <p:nvPr/>
        </p:nvSpPr>
        <p:spPr>
          <a:xfrm>
            <a:off x="251520" y="260648"/>
            <a:ext cx="8640960" cy="1200329"/>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Measured characteristics for the energy range up to 2614 </a:t>
            </a:r>
            <a:r>
              <a:rPr lang="en-US" sz="3600" dirty="0" err="1" smtClean="0">
                <a:latin typeface="Times New Roman" panose="02020603050405020304" pitchFamily="18" charset="0"/>
                <a:cs typeface="Times New Roman" panose="02020603050405020304" pitchFamily="18" charset="0"/>
              </a:rPr>
              <a:t>keV</a:t>
            </a:r>
            <a:r>
              <a:rPr lang="en-US" sz="3600" dirty="0" smtClean="0">
                <a:latin typeface="Times New Roman" panose="02020603050405020304" pitchFamily="18" charset="0"/>
                <a:cs typeface="Times New Roman" panose="02020603050405020304" pitchFamily="18" charset="0"/>
              </a:rPr>
              <a:t> for </a:t>
            </a:r>
            <a:r>
              <a:rPr lang="en-US" sz="3600" dirty="0" err="1" smtClean="0">
                <a:latin typeface="Times New Roman" panose="02020603050405020304" pitchFamily="18" charset="0"/>
                <a:cs typeface="Times New Roman" panose="02020603050405020304" pitchFamily="18" charset="0"/>
              </a:rPr>
              <a:t>HPGe</a:t>
            </a:r>
            <a:r>
              <a:rPr lang="en-US" sz="36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detectors </a:t>
            </a:r>
            <a:endParaRPr lang="ru-RU" sz="3600" dirty="0">
              <a:latin typeface="Times New Roman" panose="02020603050405020304" pitchFamily="18" charset="0"/>
              <a:cs typeface="Times New Roman" panose="02020603050405020304" pitchFamily="18" charset="0"/>
            </a:endParaRPr>
          </a:p>
        </p:txBody>
      </p:sp>
      <p:pic>
        <p:nvPicPr>
          <p:cNvPr id="4098" name="Picture 2" descr="D:\TANGRA_LaBr3_calib\PuBe_NaCl\RootToData_HPGe\HPGe_det02\HPGe_det02_eff_2.6Me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8840"/>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9" name="Picture 3" descr="D:\TANGRA_LaBr3_calib\PuBe_NaCl\RootToData_HPGe\HPGe_det02\FWHM_HPGe_det02_2.6Me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1346" y="1988840"/>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391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2</a:t>
            </a:fld>
            <a:endParaRPr lang="ru-RU"/>
          </a:p>
        </p:txBody>
      </p:sp>
      <p:sp>
        <p:nvSpPr>
          <p:cNvPr id="5" name="TextBox 4"/>
          <p:cNvSpPr txBox="1"/>
          <p:nvPr/>
        </p:nvSpPr>
        <p:spPr>
          <a:xfrm>
            <a:off x="251520" y="260648"/>
            <a:ext cx="8640960" cy="1200329"/>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TANGRA – </a:t>
            </a:r>
            <a:r>
              <a:rPr lang="en-US" sz="3600" dirty="0" err="1" smtClean="0">
                <a:latin typeface="Times New Roman" panose="02020603050405020304" pitchFamily="18" charset="0"/>
                <a:cs typeface="Times New Roman" panose="02020603050405020304" pitchFamily="18" charset="0"/>
              </a:rPr>
              <a:t>TAgged</a:t>
            </a:r>
            <a:r>
              <a:rPr lang="en-US" sz="3600" dirty="0" smtClean="0">
                <a:latin typeface="Times New Roman" panose="02020603050405020304" pitchFamily="18" charset="0"/>
                <a:cs typeface="Times New Roman" panose="02020603050405020304" pitchFamily="18" charset="0"/>
              </a:rPr>
              <a:t> Neutron </a:t>
            </a:r>
            <a:r>
              <a:rPr lang="en-US" sz="3600" dirty="0" smtClean="0">
                <a:latin typeface="Times New Roman" panose="02020603050405020304" pitchFamily="18" charset="0"/>
                <a:cs typeface="Times New Roman" panose="02020603050405020304" pitchFamily="18" charset="0"/>
              </a:rPr>
              <a:t>&amp; Gamma </a:t>
            </a:r>
            <a:r>
              <a:rPr lang="en-US" sz="3600" dirty="0" err="1" smtClean="0">
                <a:latin typeface="Times New Roman" panose="02020603050405020304" pitchFamily="18" charset="0"/>
                <a:cs typeface="Times New Roman" panose="02020603050405020304" pitchFamily="18" charset="0"/>
              </a:rPr>
              <a:t>RAys</a:t>
            </a:r>
            <a:endParaRPr lang="ru-RU" sz="36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1520" y="2265834"/>
            <a:ext cx="8640960" cy="3539430"/>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	The </a:t>
            </a:r>
            <a:r>
              <a:rPr lang="en-US" sz="2800" dirty="0">
                <a:latin typeface="Times New Roman" panose="02020603050405020304" pitchFamily="18" charset="0"/>
                <a:cs typeface="Times New Roman" panose="02020603050405020304" pitchFamily="18" charset="0"/>
              </a:rPr>
              <a:t>setup is being developed to investigate neutron-induced reactions on different materials, with primary focus on the investigate the inelastic scattering of 14.1MeV neutrons on atomic nuclei using the Tagged Neutron Method (TNM). Gamma emission is detected using scintillators and high-purity germanium detectors. The neutron source is a </a:t>
            </a:r>
            <a:r>
              <a:rPr lang="en-US" sz="2800" dirty="0" err="1">
                <a:latin typeface="Times New Roman" panose="02020603050405020304" pitchFamily="18" charset="0"/>
                <a:cs typeface="Times New Roman" panose="02020603050405020304" pitchFamily="18" charset="0"/>
              </a:rPr>
              <a:t>PuBe</a:t>
            </a:r>
            <a:r>
              <a:rPr lang="en-US" sz="2800" dirty="0">
                <a:latin typeface="Times New Roman" panose="02020603050405020304" pitchFamily="18" charset="0"/>
                <a:cs typeface="Times New Roman" panose="02020603050405020304" pitchFamily="18" charset="0"/>
              </a:rPr>
              <a:t> mix and the neutron generator is an ING27.</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210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20</a:t>
            </a:fld>
            <a:endParaRPr lang="ru-RU"/>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30" b="16015"/>
          <a:stretch/>
        </p:blipFill>
        <p:spPr bwMode="auto">
          <a:xfrm>
            <a:off x="0" y="1988840"/>
            <a:ext cx="9144000"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520" y="260648"/>
            <a:ext cx="8640960" cy="1200329"/>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acquired spectrum from </a:t>
            </a:r>
            <a:r>
              <a:rPr lang="en-US" sz="3600" baseline="30000" dirty="0">
                <a:latin typeface="Times New Roman" panose="02020603050405020304" pitchFamily="18" charset="0"/>
                <a:cs typeface="Times New Roman" panose="02020603050405020304" pitchFamily="18" charset="0"/>
              </a:rPr>
              <a:t>35</a:t>
            </a:r>
            <a:r>
              <a:rPr lang="en-US" sz="3600" dirty="0">
                <a:latin typeface="Times New Roman" panose="02020603050405020304" pitchFamily="18" charset="0"/>
                <a:cs typeface="Times New Roman" panose="02020603050405020304" pitchFamily="18" charset="0"/>
              </a:rPr>
              <a:t>Cl (n, γ) </a:t>
            </a:r>
            <a:r>
              <a:rPr lang="en-US" sz="3600" baseline="30000" dirty="0">
                <a:latin typeface="Times New Roman" panose="02020603050405020304" pitchFamily="18" charset="0"/>
                <a:cs typeface="Times New Roman" panose="02020603050405020304" pitchFamily="18" charset="0"/>
              </a:rPr>
              <a:t>36</a:t>
            </a:r>
            <a:r>
              <a:rPr lang="en-US" sz="3600" dirty="0">
                <a:latin typeface="Times New Roman" panose="02020603050405020304" pitchFamily="18" charset="0"/>
                <a:cs typeface="Times New Roman" panose="02020603050405020304" pitchFamily="18" charset="0"/>
              </a:rPr>
              <a:t>Cl reaction </a:t>
            </a:r>
            <a:r>
              <a:rPr lang="en-US" sz="3600" dirty="0" smtClean="0">
                <a:latin typeface="Times New Roman" panose="02020603050405020304" pitchFamily="18" charset="0"/>
                <a:cs typeface="Times New Roman" panose="02020603050405020304" pitchFamily="18" charset="0"/>
              </a:rPr>
              <a:t>with LaBr</a:t>
            </a:r>
            <a:r>
              <a:rPr lang="en-US" sz="3600" baseline="-25000" dirty="0" smtClean="0">
                <a:latin typeface="Times New Roman" panose="02020603050405020304" pitchFamily="18" charset="0"/>
                <a:cs typeface="Times New Roman" panose="02020603050405020304" pitchFamily="18" charset="0"/>
              </a:rPr>
              <a:t>3</a:t>
            </a:r>
            <a:endParaRPr lang="ru-RU" sz="36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278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21</a:t>
            </a:fld>
            <a:endParaRPr lang="ru-RU"/>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38" b="19215"/>
          <a:stretch/>
        </p:blipFill>
        <p:spPr bwMode="auto">
          <a:xfrm>
            <a:off x="4355" y="1988840"/>
            <a:ext cx="9139645" cy="3976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1520" y="260648"/>
            <a:ext cx="8640960" cy="1200329"/>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acquired spectrum from </a:t>
            </a:r>
            <a:r>
              <a:rPr lang="en-US" sz="3600" baseline="30000" dirty="0">
                <a:latin typeface="Times New Roman" panose="02020603050405020304" pitchFamily="18" charset="0"/>
                <a:cs typeface="Times New Roman" panose="02020603050405020304" pitchFamily="18" charset="0"/>
              </a:rPr>
              <a:t>35</a:t>
            </a:r>
            <a:r>
              <a:rPr lang="en-US" sz="3600" dirty="0">
                <a:latin typeface="Times New Roman" panose="02020603050405020304" pitchFamily="18" charset="0"/>
                <a:cs typeface="Times New Roman" panose="02020603050405020304" pitchFamily="18" charset="0"/>
              </a:rPr>
              <a:t>Cl (n, γ) </a:t>
            </a:r>
            <a:r>
              <a:rPr lang="en-US" sz="3600" baseline="30000" dirty="0">
                <a:latin typeface="Times New Roman" panose="02020603050405020304" pitchFamily="18" charset="0"/>
                <a:cs typeface="Times New Roman" panose="02020603050405020304" pitchFamily="18" charset="0"/>
              </a:rPr>
              <a:t>36</a:t>
            </a:r>
            <a:r>
              <a:rPr lang="en-US" sz="3600" dirty="0">
                <a:latin typeface="Times New Roman" panose="02020603050405020304" pitchFamily="18" charset="0"/>
                <a:cs typeface="Times New Roman" panose="02020603050405020304" pitchFamily="18" charset="0"/>
              </a:rPr>
              <a:t>Cl reaction </a:t>
            </a:r>
            <a:r>
              <a:rPr lang="en-US" sz="3600" dirty="0">
                <a:latin typeface="Times New Roman" panose="02020603050405020304" pitchFamily="18" charset="0"/>
                <a:cs typeface="Times New Roman" panose="02020603050405020304" pitchFamily="18" charset="0"/>
              </a:rPr>
              <a:t>with LaBr</a:t>
            </a:r>
            <a:r>
              <a:rPr lang="en-US" sz="3600" baseline="-25000" dirty="0">
                <a:latin typeface="Times New Roman" panose="02020603050405020304" pitchFamily="18" charset="0"/>
                <a:cs typeface="Times New Roman" panose="02020603050405020304" pitchFamily="18" charset="0"/>
              </a:rPr>
              <a:t>3</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838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22</a:t>
            </a:fld>
            <a:endParaRPr lang="ru-RU"/>
          </a:p>
        </p:txBody>
      </p:sp>
      <p:sp>
        <p:nvSpPr>
          <p:cNvPr id="7" name="TextBox 6"/>
          <p:cNvSpPr txBox="1"/>
          <p:nvPr/>
        </p:nvSpPr>
        <p:spPr>
          <a:xfrm>
            <a:off x="251520" y="260648"/>
            <a:ext cx="8640960" cy="1200329"/>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acquired spectrum from </a:t>
            </a:r>
            <a:r>
              <a:rPr lang="en-US" sz="3600" baseline="30000" dirty="0">
                <a:latin typeface="Times New Roman" panose="02020603050405020304" pitchFamily="18" charset="0"/>
                <a:cs typeface="Times New Roman" panose="02020603050405020304" pitchFamily="18" charset="0"/>
              </a:rPr>
              <a:t>35</a:t>
            </a:r>
            <a:r>
              <a:rPr lang="en-US" sz="3600" dirty="0">
                <a:latin typeface="Times New Roman" panose="02020603050405020304" pitchFamily="18" charset="0"/>
                <a:cs typeface="Times New Roman" panose="02020603050405020304" pitchFamily="18" charset="0"/>
              </a:rPr>
              <a:t>Cl </a:t>
            </a: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n, γ) </a:t>
            </a:r>
            <a:r>
              <a:rPr lang="en-US" sz="3600" baseline="30000" dirty="0" smtClean="0">
                <a:latin typeface="Times New Roman" panose="02020603050405020304" pitchFamily="18" charset="0"/>
                <a:cs typeface="Times New Roman" panose="02020603050405020304" pitchFamily="18" charset="0"/>
              </a:rPr>
              <a:t>36</a:t>
            </a:r>
            <a:r>
              <a:rPr lang="en-US" sz="3600" dirty="0" smtClean="0">
                <a:latin typeface="Times New Roman" panose="02020603050405020304" pitchFamily="18" charset="0"/>
                <a:cs typeface="Times New Roman" panose="02020603050405020304" pitchFamily="18" charset="0"/>
              </a:rPr>
              <a:t>Cl reaction </a:t>
            </a:r>
            <a:r>
              <a:rPr lang="en-US" sz="3600" dirty="0">
                <a:latin typeface="Times New Roman" panose="02020603050405020304" pitchFamily="18" charset="0"/>
                <a:cs typeface="Times New Roman" panose="02020603050405020304" pitchFamily="18" charset="0"/>
              </a:rPr>
              <a:t>with LaBr</a:t>
            </a:r>
            <a:r>
              <a:rPr lang="en-US" sz="3600" baseline="-25000" dirty="0">
                <a:latin typeface="Times New Roman" panose="02020603050405020304" pitchFamily="18" charset="0"/>
                <a:cs typeface="Times New Roman" panose="02020603050405020304" pitchFamily="18" charset="0"/>
              </a:rPr>
              <a:t>3</a:t>
            </a:r>
            <a:endParaRPr lang="ru-RU" sz="3600" dirty="0">
              <a:latin typeface="Times New Roman" panose="02020603050405020304" pitchFamily="18" charset="0"/>
              <a:cs typeface="Times New Roman" panose="02020603050405020304" pitchFamily="18" charset="0"/>
            </a:endParaRPr>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3684" b="15759"/>
          <a:stretch/>
        </p:blipFill>
        <p:spPr bwMode="auto">
          <a:xfrm>
            <a:off x="0" y="1988840"/>
            <a:ext cx="9144000"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9281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23</a:t>
            </a:fld>
            <a:endParaRPr lang="ru-RU"/>
          </a:p>
        </p:txBody>
      </p:sp>
      <p:sp>
        <p:nvSpPr>
          <p:cNvPr id="7" name="TextBox 6"/>
          <p:cNvSpPr txBox="1"/>
          <p:nvPr/>
        </p:nvSpPr>
        <p:spPr>
          <a:xfrm>
            <a:off x="251520" y="260648"/>
            <a:ext cx="8640960" cy="1200329"/>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Efficiency calculation for energy range of gamma above 2614 </a:t>
            </a:r>
            <a:r>
              <a:rPr lang="en-US" sz="3600" dirty="0" err="1" smtClean="0">
                <a:latin typeface="Times New Roman" panose="02020603050405020304" pitchFamily="18" charset="0"/>
                <a:cs typeface="Times New Roman" panose="02020603050405020304" pitchFamily="18" charset="0"/>
              </a:rPr>
              <a:t>keV</a:t>
            </a:r>
            <a:endParaRPr lang="ru-RU" sz="3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a:off x="1524659" y="2492896"/>
                <a:ext cx="6094682" cy="11828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3200" i="1" smtClean="0">
                              <a:latin typeface="Cambria Math"/>
                              <a:ea typeface="Cambria Math"/>
                            </a:rPr>
                          </m:ctrlPr>
                        </m:sSubPr>
                        <m:e>
                          <m:r>
                            <a:rPr lang="ru-RU" sz="3200" i="1" smtClean="0">
                              <a:latin typeface="Cambria Math"/>
                              <a:ea typeface="Cambria Math"/>
                            </a:rPr>
                            <m:t>𝜀</m:t>
                          </m:r>
                          <m:r>
                            <a:rPr lang="en-US" sz="3200" b="0" i="1" smtClean="0">
                              <a:latin typeface="Cambria Math"/>
                              <a:ea typeface="Cambria Math"/>
                            </a:rPr>
                            <m:t>(</m:t>
                          </m:r>
                          <m:r>
                            <a:rPr lang="en-US" sz="3200" b="0" i="1" smtClean="0">
                              <a:latin typeface="Cambria Math"/>
                              <a:ea typeface="Cambria Math"/>
                            </a:rPr>
                            <m:t>𝐸</m:t>
                          </m:r>
                        </m:e>
                        <m:sub>
                          <m:r>
                            <a:rPr lang="ru-RU" sz="3200" i="1" smtClean="0">
                              <a:latin typeface="Cambria Math"/>
                              <a:ea typeface="Cambria Math"/>
                            </a:rPr>
                            <m:t>𝛾</m:t>
                          </m:r>
                          <m:r>
                            <a:rPr lang="en-US" sz="3200" b="0" i="1" smtClean="0">
                              <a:latin typeface="Cambria Math"/>
                              <a:ea typeface="Cambria Math"/>
                            </a:rPr>
                            <m:t>𝑖</m:t>
                          </m:r>
                        </m:sub>
                      </m:sSub>
                      <m:r>
                        <a:rPr lang="en-US" sz="3200" b="0" i="1" smtClean="0">
                          <a:latin typeface="Cambria Math"/>
                          <a:ea typeface="Cambria Math"/>
                        </a:rPr>
                        <m:t>)=</m:t>
                      </m:r>
                      <m:f>
                        <m:fPr>
                          <m:ctrlPr>
                            <a:rPr lang="en-US" sz="3200" b="0" i="1" smtClean="0">
                              <a:latin typeface="Cambria Math"/>
                              <a:ea typeface="Cambria Math"/>
                            </a:rPr>
                          </m:ctrlPr>
                        </m:fPr>
                        <m:num>
                          <m:sSub>
                            <m:sSubPr>
                              <m:ctrlPr>
                                <a:rPr lang="en-US" sz="3200" b="0" i="1" smtClean="0">
                                  <a:latin typeface="Cambria Math"/>
                                  <a:ea typeface="Cambria Math"/>
                                </a:rPr>
                              </m:ctrlPr>
                            </m:sSubPr>
                            <m:e>
                              <m:r>
                                <a:rPr lang="en-US" sz="3200" b="0" i="1" smtClean="0">
                                  <a:latin typeface="Cambria Math"/>
                                  <a:ea typeface="Cambria Math"/>
                                </a:rPr>
                                <m:t>𝑁</m:t>
                              </m:r>
                            </m:e>
                            <m:sub>
                              <m:r>
                                <a:rPr lang="en-US" sz="3200" b="0" i="1" smtClean="0">
                                  <a:latin typeface="Cambria Math"/>
                                  <a:ea typeface="Cambria Math"/>
                                </a:rPr>
                                <m:t>𝛾</m:t>
                              </m:r>
                            </m:sub>
                          </m:sSub>
                          <m:r>
                            <a:rPr lang="en-US" sz="3200" b="0" i="1" smtClean="0">
                              <a:latin typeface="Cambria Math"/>
                              <a:ea typeface="Cambria Math"/>
                            </a:rPr>
                            <m:t>(</m:t>
                          </m:r>
                          <m:sSub>
                            <m:sSubPr>
                              <m:ctrlPr>
                                <a:rPr lang="en-US" sz="3200" b="0" i="1" smtClean="0">
                                  <a:latin typeface="Cambria Math"/>
                                  <a:ea typeface="Cambria Math"/>
                                </a:rPr>
                              </m:ctrlPr>
                            </m:sSubPr>
                            <m:e>
                              <m:r>
                                <a:rPr lang="en-US" sz="3200" b="0" i="1" smtClean="0">
                                  <a:latin typeface="Cambria Math"/>
                                  <a:ea typeface="Cambria Math"/>
                                </a:rPr>
                                <m:t>𝐸</m:t>
                              </m:r>
                            </m:e>
                            <m:sub>
                              <m:r>
                                <a:rPr lang="en-US" sz="3200" b="0" i="1" smtClean="0">
                                  <a:latin typeface="Cambria Math"/>
                                  <a:ea typeface="Cambria Math"/>
                                </a:rPr>
                                <m:t>𝛾</m:t>
                              </m:r>
                              <m:r>
                                <a:rPr lang="en-US" sz="3200" b="0" i="1" smtClean="0">
                                  <a:latin typeface="Cambria Math"/>
                                  <a:ea typeface="Cambria Math"/>
                                </a:rPr>
                                <m:t>𝑖</m:t>
                              </m:r>
                            </m:sub>
                          </m:sSub>
                          <m:r>
                            <a:rPr lang="en-US" sz="3200" b="0" i="1" smtClean="0">
                              <a:latin typeface="Cambria Math"/>
                              <a:ea typeface="Cambria Math"/>
                            </a:rPr>
                            <m:t>)∙</m:t>
                          </m:r>
                          <m:r>
                            <a:rPr lang="en-US" sz="3200" b="0" i="1" smtClean="0">
                              <a:latin typeface="Cambria Math"/>
                              <a:ea typeface="Cambria Math"/>
                            </a:rPr>
                            <m:t>𝐼</m:t>
                          </m:r>
                          <m:r>
                            <a:rPr lang="en-US" sz="3200" b="0" i="1" smtClean="0">
                              <a:latin typeface="Cambria Math"/>
                              <a:ea typeface="Cambria Math"/>
                            </a:rPr>
                            <m:t>(</m:t>
                          </m:r>
                          <m:sSub>
                            <m:sSubPr>
                              <m:ctrlPr>
                                <a:rPr lang="en-US" sz="3200" b="0" i="1" smtClean="0">
                                  <a:latin typeface="Cambria Math"/>
                                  <a:ea typeface="Cambria Math"/>
                                </a:rPr>
                              </m:ctrlPr>
                            </m:sSubPr>
                            <m:e>
                              <m:r>
                                <a:rPr lang="en-US" sz="3200" b="0" i="1" smtClean="0">
                                  <a:latin typeface="Cambria Math"/>
                                  <a:ea typeface="Cambria Math"/>
                                </a:rPr>
                                <m:t>𝐸</m:t>
                              </m:r>
                            </m:e>
                            <m:sub>
                              <m:r>
                                <a:rPr lang="en-US" sz="3200" b="0" i="1" smtClean="0">
                                  <a:latin typeface="Cambria Math"/>
                                  <a:ea typeface="Cambria Math"/>
                                </a:rPr>
                                <m:t>𝛾</m:t>
                              </m:r>
                              <m:r>
                                <a:rPr lang="en-US" sz="3200" b="0" i="1" smtClean="0">
                                  <a:latin typeface="Cambria Math"/>
                                  <a:ea typeface="Cambria Math"/>
                                </a:rPr>
                                <m:t>0</m:t>
                              </m:r>
                            </m:sub>
                          </m:sSub>
                          <m:r>
                            <a:rPr lang="en-US" sz="3200" b="0" i="1" smtClean="0">
                              <a:latin typeface="Cambria Math"/>
                              <a:ea typeface="Cambria Math"/>
                            </a:rPr>
                            <m:t>)</m:t>
                          </m:r>
                        </m:num>
                        <m:den>
                          <m:r>
                            <a:rPr lang="en-US" sz="3200" b="0" i="1" smtClean="0">
                              <a:latin typeface="Cambria Math"/>
                              <a:ea typeface="Cambria Math"/>
                            </a:rPr>
                            <m:t>𝐼</m:t>
                          </m:r>
                          <m:r>
                            <a:rPr lang="en-US" sz="3200" b="0" i="1" smtClean="0">
                              <a:latin typeface="Cambria Math"/>
                              <a:ea typeface="Cambria Math"/>
                            </a:rPr>
                            <m:t>(</m:t>
                          </m:r>
                          <m:sSub>
                            <m:sSubPr>
                              <m:ctrlPr>
                                <a:rPr lang="en-US" sz="3200" b="0" i="1" smtClean="0">
                                  <a:latin typeface="Cambria Math"/>
                                  <a:ea typeface="Cambria Math"/>
                                </a:rPr>
                              </m:ctrlPr>
                            </m:sSubPr>
                            <m:e>
                              <m:r>
                                <a:rPr lang="en-US" sz="3200" b="0" i="1" smtClean="0">
                                  <a:latin typeface="Cambria Math"/>
                                  <a:ea typeface="Cambria Math"/>
                                </a:rPr>
                                <m:t>𝐸</m:t>
                              </m:r>
                            </m:e>
                            <m:sub>
                              <m:r>
                                <a:rPr lang="en-US" sz="3200" b="0" i="1" smtClean="0">
                                  <a:latin typeface="Cambria Math"/>
                                  <a:ea typeface="Cambria Math"/>
                                </a:rPr>
                                <m:t>𝛾</m:t>
                              </m:r>
                              <m:r>
                                <a:rPr lang="en-US" sz="3200" b="0" i="1" smtClean="0">
                                  <a:latin typeface="Cambria Math"/>
                                  <a:ea typeface="Cambria Math"/>
                                </a:rPr>
                                <m:t>𝑖</m:t>
                              </m:r>
                            </m:sub>
                          </m:sSub>
                          <m:r>
                            <a:rPr lang="en-US" sz="3200" b="0" i="1" smtClean="0">
                              <a:latin typeface="Cambria Math"/>
                              <a:ea typeface="Cambria Math"/>
                            </a:rPr>
                            <m:t>)∙</m:t>
                          </m:r>
                          <m:sSub>
                            <m:sSubPr>
                              <m:ctrlPr>
                                <a:rPr lang="en-US" sz="3200" b="0" i="1" smtClean="0">
                                  <a:latin typeface="Cambria Math"/>
                                  <a:ea typeface="Cambria Math"/>
                                </a:rPr>
                              </m:ctrlPr>
                            </m:sSubPr>
                            <m:e>
                              <m:r>
                                <a:rPr lang="en-US" sz="3200" b="0" i="1" smtClean="0">
                                  <a:latin typeface="Cambria Math"/>
                                  <a:ea typeface="Cambria Math"/>
                                </a:rPr>
                                <m:t>𝑁</m:t>
                              </m:r>
                            </m:e>
                            <m:sub>
                              <m:r>
                                <a:rPr lang="en-US" sz="3200" b="0" i="1" smtClean="0">
                                  <a:latin typeface="Cambria Math"/>
                                  <a:ea typeface="Cambria Math"/>
                                </a:rPr>
                                <m:t>𝛾</m:t>
                              </m:r>
                            </m:sub>
                          </m:sSub>
                          <m:r>
                            <a:rPr lang="en-US" sz="3200" b="0" i="1" smtClean="0">
                              <a:latin typeface="Cambria Math"/>
                              <a:ea typeface="Cambria Math"/>
                            </a:rPr>
                            <m:t>(</m:t>
                          </m:r>
                          <m:sSub>
                            <m:sSubPr>
                              <m:ctrlPr>
                                <a:rPr lang="en-US" sz="3200" b="0" i="1" smtClean="0">
                                  <a:latin typeface="Cambria Math"/>
                                  <a:ea typeface="Cambria Math"/>
                                </a:rPr>
                              </m:ctrlPr>
                            </m:sSubPr>
                            <m:e>
                              <m:r>
                                <a:rPr lang="en-US" sz="3200" b="0" i="1" smtClean="0">
                                  <a:latin typeface="Cambria Math"/>
                                  <a:ea typeface="Cambria Math"/>
                                </a:rPr>
                                <m:t>𝐸</m:t>
                              </m:r>
                            </m:e>
                            <m:sub>
                              <m:r>
                                <a:rPr lang="en-US" sz="3200" b="0" i="1" smtClean="0">
                                  <a:latin typeface="Cambria Math"/>
                                  <a:ea typeface="Cambria Math"/>
                                </a:rPr>
                                <m:t>𝛾</m:t>
                              </m:r>
                              <m:r>
                                <a:rPr lang="en-US" sz="3200" b="0" i="1" smtClean="0">
                                  <a:latin typeface="Cambria Math"/>
                                  <a:ea typeface="Cambria Math"/>
                                </a:rPr>
                                <m:t>0</m:t>
                              </m:r>
                            </m:sub>
                          </m:sSub>
                          <m:r>
                            <a:rPr lang="en-US" sz="3200" b="0" i="1" smtClean="0">
                              <a:latin typeface="Cambria Math"/>
                              <a:ea typeface="Cambria Math"/>
                            </a:rPr>
                            <m:t>)</m:t>
                          </m:r>
                        </m:den>
                      </m:f>
                      <m:r>
                        <a:rPr lang="en-US" sz="3200" b="0" i="1" smtClean="0">
                          <a:latin typeface="Cambria Math"/>
                          <a:ea typeface="Cambria Math"/>
                        </a:rPr>
                        <m:t>∙</m:t>
                      </m:r>
                      <m:r>
                        <a:rPr lang="en-US" sz="3200" b="0" i="1" smtClean="0">
                          <a:latin typeface="Cambria Math"/>
                          <a:ea typeface="Cambria Math"/>
                        </a:rPr>
                        <m:t>𝜀</m:t>
                      </m:r>
                      <m:r>
                        <a:rPr lang="en-US" sz="3200" b="0" i="1" smtClean="0">
                          <a:latin typeface="Cambria Math"/>
                          <a:ea typeface="Cambria Math"/>
                        </a:rPr>
                        <m:t>(</m:t>
                      </m:r>
                      <m:sSub>
                        <m:sSubPr>
                          <m:ctrlPr>
                            <a:rPr lang="en-US" sz="3200" b="0" i="1" smtClean="0">
                              <a:latin typeface="Cambria Math"/>
                              <a:ea typeface="Cambria Math"/>
                            </a:rPr>
                          </m:ctrlPr>
                        </m:sSubPr>
                        <m:e>
                          <m:r>
                            <a:rPr lang="en-US" sz="3200" b="0" i="1" smtClean="0">
                              <a:latin typeface="Cambria Math"/>
                              <a:ea typeface="Cambria Math"/>
                            </a:rPr>
                            <m:t>𝐸</m:t>
                          </m:r>
                        </m:e>
                        <m:sub>
                          <m:r>
                            <a:rPr lang="en-US" sz="3200" b="0" i="1" smtClean="0">
                              <a:latin typeface="Cambria Math"/>
                              <a:ea typeface="Cambria Math"/>
                            </a:rPr>
                            <m:t>𝛾</m:t>
                          </m:r>
                          <m:r>
                            <a:rPr lang="en-US" sz="3200" b="0" i="1" smtClean="0">
                              <a:latin typeface="Cambria Math"/>
                              <a:ea typeface="Cambria Math"/>
                            </a:rPr>
                            <m:t>0</m:t>
                          </m:r>
                        </m:sub>
                      </m:sSub>
                      <m:r>
                        <a:rPr lang="en-US" sz="3200" b="0" i="1" smtClean="0">
                          <a:latin typeface="Cambria Math"/>
                          <a:ea typeface="Cambria Math"/>
                        </a:rPr>
                        <m:t>)</m:t>
                      </m:r>
                    </m:oMath>
                  </m:oMathPara>
                </a14:m>
                <a:endParaRPr lang="ru-RU"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1524659" y="2492896"/>
                <a:ext cx="6094682" cy="1182888"/>
              </a:xfrm>
              <a:prstGeom prst="rect">
                <a:avLst/>
              </a:prstGeom>
              <a:blipFill rotWithShape="1">
                <a:blip r:embed="rId2"/>
                <a:stretch>
                  <a:fillRect/>
                </a:stretch>
              </a:blipFill>
            </p:spPr>
            <p:txBody>
              <a:bodyPr/>
              <a:lstStyle/>
              <a:p>
                <a:r>
                  <a:rPr lang="ru-RU">
                    <a:noFill/>
                  </a:rPr>
                  <a:t> </a:t>
                </a:r>
              </a:p>
            </p:txBody>
          </p:sp>
        </mc:Fallback>
      </mc:AlternateContent>
      <p:sp>
        <p:nvSpPr>
          <p:cNvPr id="10" name="TextBox 9"/>
          <p:cNvSpPr txBox="1"/>
          <p:nvPr/>
        </p:nvSpPr>
        <p:spPr>
          <a:xfrm>
            <a:off x="251520" y="4388911"/>
            <a:ext cx="8640960" cy="1200329"/>
          </a:xfrm>
          <a:prstGeom prst="rect">
            <a:avLst/>
          </a:prstGeom>
          <a:noFill/>
        </p:spPr>
        <p:txBody>
          <a:bodyPr wrap="square" rtlCol="0">
            <a:spAutoFit/>
          </a:bodyPr>
          <a:lstStyle/>
          <a:p>
            <a:r>
              <a:rPr lang="el-GR" sz="2400" dirty="0" smtClean="0">
                <a:latin typeface="Times New Roman" panose="02020603050405020304" pitchFamily="18" charset="0"/>
                <a:cs typeface="Times New Roman" panose="02020603050405020304" pitchFamily="18" charset="0"/>
              </a:rPr>
              <a:t>ε</a:t>
            </a:r>
            <a:r>
              <a:rPr lang="en-US" sz="2400" dirty="0" smtClean="0">
                <a:latin typeface="Times New Roman" panose="02020603050405020304" pitchFamily="18" charset="0"/>
                <a:cs typeface="Times New Roman" panose="02020603050405020304" pitchFamily="18" charset="0"/>
              </a:rPr>
              <a:t> – counting efficiency</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N – energy peak counts, I – intensity of gamma emission,</a:t>
            </a:r>
          </a:p>
          <a:p>
            <a:r>
              <a:rPr lang="en-US" sz="2400" dirty="0" err="1" smtClean="0">
                <a:latin typeface="Times New Roman" panose="02020603050405020304" pitchFamily="18" charset="0"/>
                <a:cs typeface="Times New Roman" panose="02020603050405020304" pitchFamily="18" charset="0"/>
              </a:rPr>
              <a:t>γi</a:t>
            </a:r>
            <a:r>
              <a:rPr lang="en-US" sz="2400" dirty="0" smtClean="0">
                <a:latin typeface="Times New Roman" panose="02020603050405020304" pitchFamily="18" charset="0"/>
                <a:cs typeface="Times New Roman" panose="02020603050405020304" pitchFamily="18" charset="0"/>
              </a:rPr>
              <a:t> – interested gamma energy, </a:t>
            </a:r>
            <a:r>
              <a:rPr lang="el-GR" sz="2400" dirty="0" smtClean="0">
                <a:latin typeface="Times New Roman" panose="02020603050405020304" pitchFamily="18" charset="0"/>
                <a:cs typeface="Times New Roman" panose="02020603050405020304" pitchFamily="18" charset="0"/>
              </a:rPr>
              <a:t>γ</a:t>
            </a:r>
            <a:r>
              <a:rPr lang="en-US" sz="2400" dirty="0" smtClean="0">
                <a:latin typeface="Times New Roman" panose="02020603050405020304" pitchFamily="18" charset="0"/>
                <a:cs typeface="Times New Roman" panose="02020603050405020304" pitchFamily="18" charset="0"/>
              </a:rPr>
              <a:t>0 – reference gamma energy</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036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TANGRA_LaBr3_calib\ISINN31\FWHM_LaBr3_det_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988390"/>
            <a:ext cx="4572000"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D:\TANGRA_LaBr3_calib\ISINN31\32_LaBr3_eff_f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6" y="1988840"/>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B19B0651-EE4F-4900-A07F-96A6BFA9D0F0}" type="slidenum">
              <a:rPr lang="ru-RU" smtClean="0"/>
              <a:t>24</a:t>
            </a:fld>
            <a:endParaRPr lang="ru-RU"/>
          </a:p>
        </p:txBody>
      </p:sp>
      <p:sp>
        <p:nvSpPr>
          <p:cNvPr id="8" name="TextBox 7"/>
          <p:cNvSpPr txBox="1"/>
          <p:nvPr/>
        </p:nvSpPr>
        <p:spPr>
          <a:xfrm>
            <a:off x="251520" y="260648"/>
            <a:ext cx="8640960"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Determined </a:t>
            </a:r>
            <a:r>
              <a:rPr lang="en-US" sz="3600" dirty="0" smtClean="0">
                <a:latin typeface="Times New Roman" panose="02020603050405020304" pitchFamily="18" charset="0"/>
                <a:cs typeface="Times New Roman" panose="02020603050405020304" pitchFamily="18" charset="0"/>
              </a:rPr>
              <a:t>characteristics for wide energy range </a:t>
            </a:r>
            <a:r>
              <a:rPr lang="en-US" sz="3600" dirty="0">
                <a:latin typeface="Times New Roman" panose="02020603050405020304" pitchFamily="18" charset="0"/>
                <a:cs typeface="Times New Roman" panose="02020603050405020304" pitchFamily="18" charset="0"/>
              </a:rPr>
              <a:t>for LaBr</a:t>
            </a:r>
            <a:r>
              <a:rPr lang="en-US" sz="3600" baseline="-25000" dirty="0">
                <a:latin typeface="Times New Roman" panose="02020603050405020304" pitchFamily="18" charset="0"/>
                <a:cs typeface="Times New Roman" panose="02020603050405020304" pitchFamily="18" charset="0"/>
              </a:rPr>
              <a:t>3</a:t>
            </a:r>
            <a:r>
              <a:rPr lang="en-US" sz="3600" dirty="0">
                <a:latin typeface="Times New Roman" panose="02020603050405020304" pitchFamily="18" charset="0"/>
                <a:cs typeface="Times New Roman" panose="02020603050405020304" pitchFamily="18" charset="0"/>
              </a:rPr>
              <a:t> detectors</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045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ANGRA_LaBr3_calib\ISINN31\33_LaBr3_eff_f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6" y="1988840"/>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D:\TANGRA_LaBr3_calib\ISINN31\FWHM_LaBr3_det_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88840"/>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B19B0651-EE4F-4900-A07F-96A6BFA9D0F0}" type="slidenum">
              <a:rPr lang="ru-RU" smtClean="0"/>
              <a:t>25</a:t>
            </a:fld>
            <a:endParaRPr lang="ru-RU"/>
          </a:p>
        </p:txBody>
      </p:sp>
      <p:sp>
        <p:nvSpPr>
          <p:cNvPr id="8" name="TextBox 7"/>
          <p:cNvSpPr txBox="1"/>
          <p:nvPr/>
        </p:nvSpPr>
        <p:spPr>
          <a:xfrm>
            <a:off x="251520" y="260648"/>
            <a:ext cx="8640960"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Determined </a:t>
            </a:r>
            <a:r>
              <a:rPr lang="en-US" sz="3600" dirty="0" smtClean="0">
                <a:latin typeface="Times New Roman" panose="02020603050405020304" pitchFamily="18" charset="0"/>
                <a:cs typeface="Times New Roman" panose="02020603050405020304" pitchFamily="18" charset="0"/>
              </a:rPr>
              <a:t>characteristics for wide energy range </a:t>
            </a:r>
            <a:r>
              <a:rPr lang="en-US" sz="3600" dirty="0">
                <a:latin typeface="Times New Roman" panose="02020603050405020304" pitchFamily="18" charset="0"/>
                <a:cs typeface="Times New Roman" panose="02020603050405020304" pitchFamily="18" charset="0"/>
              </a:rPr>
              <a:t>for LaBr</a:t>
            </a:r>
            <a:r>
              <a:rPr lang="en-US" sz="3600" baseline="-25000" dirty="0">
                <a:latin typeface="Times New Roman" panose="02020603050405020304" pitchFamily="18" charset="0"/>
                <a:cs typeface="Times New Roman" panose="02020603050405020304" pitchFamily="18" charset="0"/>
              </a:rPr>
              <a:t>3</a:t>
            </a:r>
            <a:r>
              <a:rPr lang="en-US" sz="3600" dirty="0">
                <a:latin typeface="Times New Roman" panose="02020603050405020304" pitchFamily="18" charset="0"/>
                <a:cs typeface="Times New Roman" panose="02020603050405020304" pitchFamily="18" charset="0"/>
              </a:rPr>
              <a:t> detectors</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860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ANGRA_LaBr3_calib\ISINN31\34_LaBr3_eff_f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6" y="1985163"/>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D:\TANGRA_LaBr3_calib\ISINN31\FWHM_LaBr3_det_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85163"/>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B19B0651-EE4F-4900-A07F-96A6BFA9D0F0}" type="slidenum">
              <a:rPr lang="ru-RU" smtClean="0"/>
              <a:t>26</a:t>
            </a:fld>
            <a:endParaRPr lang="ru-RU"/>
          </a:p>
        </p:txBody>
      </p:sp>
      <p:sp>
        <p:nvSpPr>
          <p:cNvPr id="8" name="TextBox 7"/>
          <p:cNvSpPr txBox="1"/>
          <p:nvPr/>
        </p:nvSpPr>
        <p:spPr>
          <a:xfrm>
            <a:off x="251520" y="260648"/>
            <a:ext cx="8640960"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Determined </a:t>
            </a:r>
            <a:r>
              <a:rPr lang="en-US" sz="3600" dirty="0" smtClean="0">
                <a:latin typeface="Times New Roman" panose="02020603050405020304" pitchFamily="18" charset="0"/>
                <a:cs typeface="Times New Roman" panose="02020603050405020304" pitchFamily="18" charset="0"/>
              </a:rPr>
              <a:t>characteristics for wide energy range </a:t>
            </a:r>
            <a:r>
              <a:rPr lang="en-US" sz="3600" dirty="0">
                <a:latin typeface="Times New Roman" panose="02020603050405020304" pitchFamily="18" charset="0"/>
                <a:cs typeface="Times New Roman" panose="02020603050405020304" pitchFamily="18" charset="0"/>
              </a:rPr>
              <a:t>for LaBr</a:t>
            </a:r>
            <a:r>
              <a:rPr lang="en-US" sz="3600" baseline="-25000" dirty="0">
                <a:latin typeface="Times New Roman" panose="02020603050405020304" pitchFamily="18" charset="0"/>
                <a:cs typeface="Times New Roman" panose="02020603050405020304" pitchFamily="18" charset="0"/>
              </a:rPr>
              <a:t>3</a:t>
            </a:r>
            <a:r>
              <a:rPr lang="en-US" sz="3600" dirty="0">
                <a:latin typeface="Times New Roman" panose="02020603050405020304" pitchFamily="18" charset="0"/>
                <a:cs typeface="Times New Roman" panose="02020603050405020304" pitchFamily="18" charset="0"/>
              </a:rPr>
              <a:t> detectors</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611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ANGRA_LaBr3_calib\ISINN31\35_LaBr3_eff_f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6" y="1988840"/>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descr="D:\TANGRA_LaBr3_calib\ISINN31\FWHM_LaBr3_det_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88840"/>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B19B0651-EE4F-4900-A07F-96A6BFA9D0F0}" type="slidenum">
              <a:rPr lang="ru-RU" smtClean="0"/>
              <a:t>27</a:t>
            </a:fld>
            <a:endParaRPr lang="ru-RU"/>
          </a:p>
        </p:txBody>
      </p:sp>
      <p:sp>
        <p:nvSpPr>
          <p:cNvPr id="8" name="TextBox 7"/>
          <p:cNvSpPr txBox="1"/>
          <p:nvPr/>
        </p:nvSpPr>
        <p:spPr>
          <a:xfrm>
            <a:off x="251520" y="260648"/>
            <a:ext cx="8640960"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Determined </a:t>
            </a:r>
            <a:r>
              <a:rPr lang="en-US" sz="3600" dirty="0" smtClean="0">
                <a:latin typeface="Times New Roman" panose="02020603050405020304" pitchFamily="18" charset="0"/>
                <a:cs typeface="Times New Roman" panose="02020603050405020304" pitchFamily="18" charset="0"/>
              </a:rPr>
              <a:t>characteristics for wide energy range </a:t>
            </a:r>
            <a:r>
              <a:rPr lang="en-US" sz="3600" dirty="0">
                <a:latin typeface="Times New Roman" panose="02020603050405020304" pitchFamily="18" charset="0"/>
                <a:cs typeface="Times New Roman" panose="02020603050405020304" pitchFamily="18" charset="0"/>
              </a:rPr>
              <a:t>for LaBr</a:t>
            </a:r>
            <a:r>
              <a:rPr lang="en-US" sz="3600" baseline="-25000" dirty="0">
                <a:latin typeface="Times New Roman" panose="02020603050405020304" pitchFamily="18" charset="0"/>
                <a:cs typeface="Times New Roman" panose="02020603050405020304" pitchFamily="18" charset="0"/>
              </a:rPr>
              <a:t>3</a:t>
            </a:r>
            <a:r>
              <a:rPr lang="en-US" sz="3600" dirty="0">
                <a:latin typeface="Times New Roman" panose="02020603050405020304" pitchFamily="18" charset="0"/>
                <a:cs typeface="Times New Roman" panose="02020603050405020304" pitchFamily="18" charset="0"/>
              </a:rPr>
              <a:t> detectors</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2189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28</a:t>
            </a:fld>
            <a:endParaRPr lang="ru-RU"/>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898" b="16106"/>
          <a:stretch/>
        </p:blipFill>
        <p:spPr bwMode="auto">
          <a:xfrm>
            <a:off x="0" y="1988840"/>
            <a:ext cx="9144000" cy="41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520" y="260648"/>
            <a:ext cx="8640960" cy="1200329"/>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The </a:t>
            </a:r>
            <a:r>
              <a:rPr lang="en-US" sz="3600" dirty="0">
                <a:latin typeface="Times New Roman" panose="02020603050405020304" pitchFamily="18" charset="0"/>
                <a:cs typeface="Times New Roman" panose="02020603050405020304" pitchFamily="18" charset="0"/>
              </a:rPr>
              <a:t>acquired spectrum from </a:t>
            </a:r>
            <a:r>
              <a:rPr lang="en-US" sz="3600" baseline="30000" dirty="0">
                <a:latin typeface="Times New Roman" panose="02020603050405020304" pitchFamily="18" charset="0"/>
                <a:cs typeface="Times New Roman" panose="02020603050405020304" pitchFamily="18" charset="0"/>
              </a:rPr>
              <a:t>35</a:t>
            </a:r>
            <a:r>
              <a:rPr lang="en-US" sz="3600" dirty="0">
                <a:latin typeface="Times New Roman" panose="02020603050405020304" pitchFamily="18" charset="0"/>
                <a:cs typeface="Times New Roman" panose="02020603050405020304" pitchFamily="18" charset="0"/>
              </a:rPr>
              <a:t>Cl </a:t>
            </a: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n, γ) </a:t>
            </a:r>
            <a:r>
              <a:rPr lang="en-US" sz="3600" baseline="30000" dirty="0" smtClean="0">
                <a:latin typeface="Times New Roman" panose="02020603050405020304" pitchFamily="18" charset="0"/>
                <a:cs typeface="Times New Roman" panose="02020603050405020304" pitchFamily="18" charset="0"/>
              </a:rPr>
              <a:t>36</a:t>
            </a:r>
            <a:r>
              <a:rPr lang="en-US" sz="3600" dirty="0" smtClean="0">
                <a:latin typeface="Times New Roman" panose="02020603050405020304" pitchFamily="18" charset="0"/>
                <a:cs typeface="Times New Roman" panose="02020603050405020304" pitchFamily="18" charset="0"/>
              </a:rPr>
              <a:t>Cl reaction </a:t>
            </a:r>
            <a:r>
              <a:rPr lang="en-US" sz="3600" dirty="0">
                <a:latin typeface="Times New Roman" panose="02020603050405020304" pitchFamily="18" charset="0"/>
                <a:cs typeface="Times New Roman" panose="02020603050405020304" pitchFamily="18" charset="0"/>
              </a:rPr>
              <a:t>with </a:t>
            </a:r>
            <a:r>
              <a:rPr lang="en-US" sz="3600" dirty="0" err="1" smtClean="0">
                <a:latin typeface="Times New Roman" panose="02020603050405020304" pitchFamily="18" charset="0"/>
                <a:cs typeface="Times New Roman" panose="02020603050405020304" pitchFamily="18" charset="0"/>
              </a:rPr>
              <a:t>HPGe</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081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29</a:t>
            </a:fld>
            <a:endParaRPr lang="ru-RU"/>
          </a:p>
        </p:txBody>
      </p:sp>
      <p:sp>
        <p:nvSpPr>
          <p:cNvPr id="5" name="TextBox 4"/>
          <p:cNvSpPr txBox="1"/>
          <p:nvPr/>
        </p:nvSpPr>
        <p:spPr>
          <a:xfrm>
            <a:off x="251520" y="260648"/>
            <a:ext cx="8640960"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Determined </a:t>
            </a:r>
            <a:r>
              <a:rPr lang="en-US" sz="3600" dirty="0" smtClean="0">
                <a:latin typeface="Times New Roman" panose="02020603050405020304" pitchFamily="18" charset="0"/>
                <a:cs typeface="Times New Roman" panose="02020603050405020304" pitchFamily="18" charset="0"/>
              </a:rPr>
              <a:t>characteristics for wide energy range </a:t>
            </a:r>
            <a:r>
              <a:rPr lang="en-US" sz="3600" dirty="0">
                <a:latin typeface="Times New Roman" panose="02020603050405020304" pitchFamily="18" charset="0"/>
                <a:cs typeface="Times New Roman" panose="02020603050405020304" pitchFamily="18" charset="0"/>
              </a:rPr>
              <a:t>for </a:t>
            </a:r>
            <a:r>
              <a:rPr lang="en-US" sz="3600" dirty="0" err="1" smtClean="0">
                <a:latin typeface="Times New Roman" panose="02020603050405020304" pitchFamily="18" charset="0"/>
                <a:cs typeface="Times New Roman" panose="02020603050405020304" pitchFamily="18" charset="0"/>
              </a:rPr>
              <a:t>HPGe</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detectors</a:t>
            </a:r>
            <a:endParaRPr lang="ru-RU" sz="3600" dirty="0">
              <a:latin typeface="Times New Roman" panose="02020603050405020304" pitchFamily="18" charset="0"/>
              <a:cs typeface="Times New Roman" panose="02020603050405020304" pitchFamily="18" charset="0"/>
            </a:endParaRPr>
          </a:p>
        </p:txBody>
      </p:sp>
      <p:pic>
        <p:nvPicPr>
          <p:cNvPr id="6148" name="Picture 4" descr="D:\TANGRA_LaBr3_calib\PuBe_NaCl\RootToData_HPGe\HPGE_det01\HPGe_det01_eff_8Me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8840"/>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9" name="Picture 5" descr="D:\TANGRA_LaBr3_calib\PuBe_NaCl\RootToData_HPGe\HPGE_det01\FWHM_HPGe_det01_8Me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1346" y="1988840"/>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19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3</a:t>
            </a:fld>
            <a:endParaRPr lang="ru-RU"/>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516" y="1700808"/>
            <a:ext cx="534497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51520" y="260648"/>
            <a:ext cx="8640960" cy="1200329"/>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TANGRA – </a:t>
            </a:r>
            <a:r>
              <a:rPr lang="en-US" sz="3600" dirty="0" err="1" smtClean="0">
                <a:latin typeface="Times New Roman" panose="02020603050405020304" pitchFamily="18" charset="0"/>
                <a:cs typeface="Times New Roman" panose="02020603050405020304" pitchFamily="18" charset="0"/>
              </a:rPr>
              <a:t>TAgged</a:t>
            </a:r>
            <a:r>
              <a:rPr lang="en-US" sz="3600" dirty="0" smtClean="0">
                <a:latin typeface="Times New Roman" panose="02020603050405020304" pitchFamily="18" charset="0"/>
                <a:cs typeface="Times New Roman" panose="02020603050405020304" pitchFamily="18" charset="0"/>
              </a:rPr>
              <a:t> Neutron </a:t>
            </a:r>
            <a:r>
              <a:rPr lang="en-US" sz="3600" dirty="0" smtClean="0">
                <a:latin typeface="Times New Roman" panose="02020603050405020304" pitchFamily="18" charset="0"/>
                <a:cs typeface="Times New Roman" panose="02020603050405020304" pitchFamily="18" charset="0"/>
              </a:rPr>
              <a:t>&amp; Gamma </a:t>
            </a:r>
            <a:r>
              <a:rPr lang="en-US" sz="3600" dirty="0" err="1" smtClean="0">
                <a:latin typeface="Times New Roman" panose="02020603050405020304" pitchFamily="18" charset="0"/>
                <a:cs typeface="Times New Roman" panose="02020603050405020304" pitchFamily="18" charset="0"/>
              </a:rPr>
              <a:t>RAys</a:t>
            </a:r>
            <a:endParaRPr lang="ru-RU" sz="36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51521" y="5445224"/>
            <a:ext cx="8640960" cy="830997"/>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Source of 14.1 MeV neutrons:</a:t>
            </a:r>
          </a:p>
          <a:p>
            <a:pPr algn="ctr"/>
            <a:r>
              <a:rPr lang="en-US" sz="2400" dirty="0">
                <a:latin typeface="Times New Roman" panose="02020603050405020304" pitchFamily="18" charset="0"/>
                <a:cs typeface="Times New Roman" panose="02020603050405020304" pitchFamily="18" charset="0"/>
              </a:rPr>
              <a:t>D + T = </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 + n</a:t>
            </a:r>
            <a:endParaRPr lang="ru-RU" sz="24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51520" y="6493986"/>
            <a:ext cx="4572000" cy="307777"/>
          </a:xfrm>
          <a:prstGeom prst="rect">
            <a:avLst/>
          </a:prstGeom>
        </p:spPr>
        <p:txBody>
          <a:bodyPr>
            <a:spAutoFit/>
          </a:bodyPr>
          <a:lstStyle/>
          <a:p>
            <a:r>
              <a:rPr lang="en-US" sz="1400" dirty="0">
                <a:latin typeface="Times New Roman" panose="02020603050405020304" pitchFamily="18" charset="0"/>
                <a:cs typeface="Times New Roman" panose="02020603050405020304" pitchFamily="18" charset="0"/>
              </a:rPr>
              <a:t>https://flnp.jinr.int/en-us/main/facilities/tangra-project-en</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319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30</a:t>
            </a:fld>
            <a:endParaRPr lang="ru-RU"/>
          </a:p>
        </p:txBody>
      </p:sp>
      <p:sp>
        <p:nvSpPr>
          <p:cNvPr id="5" name="TextBox 4"/>
          <p:cNvSpPr txBox="1"/>
          <p:nvPr/>
        </p:nvSpPr>
        <p:spPr>
          <a:xfrm>
            <a:off x="251520" y="260648"/>
            <a:ext cx="8640960"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Determined </a:t>
            </a:r>
            <a:r>
              <a:rPr lang="en-US" sz="3600" dirty="0" smtClean="0">
                <a:latin typeface="Times New Roman" panose="02020603050405020304" pitchFamily="18" charset="0"/>
                <a:cs typeface="Times New Roman" panose="02020603050405020304" pitchFamily="18" charset="0"/>
              </a:rPr>
              <a:t>characteristics for wide energy range </a:t>
            </a:r>
            <a:r>
              <a:rPr lang="en-US" sz="3600" dirty="0">
                <a:latin typeface="Times New Roman" panose="02020603050405020304" pitchFamily="18" charset="0"/>
                <a:cs typeface="Times New Roman" panose="02020603050405020304" pitchFamily="18" charset="0"/>
              </a:rPr>
              <a:t>for </a:t>
            </a:r>
            <a:r>
              <a:rPr lang="en-US" sz="3600" dirty="0" err="1" smtClean="0">
                <a:latin typeface="Times New Roman" panose="02020603050405020304" pitchFamily="18" charset="0"/>
                <a:cs typeface="Times New Roman" panose="02020603050405020304" pitchFamily="18" charset="0"/>
              </a:rPr>
              <a:t>HPGe</a:t>
            </a:r>
            <a:r>
              <a:rPr lang="en-US" sz="3600" dirty="0" smtClean="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detectors</a:t>
            </a:r>
            <a:endParaRPr lang="ru-RU" sz="3600" dirty="0">
              <a:latin typeface="Times New Roman" panose="02020603050405020304" pitchFamily="18" charset="0"/>
              <a:cs typeface="Times New Roman" panose="02020603050405020304" pitchFamily="18" charset="0"/>
            </a:endParaRPr>
          </a:p>
        </p:txBody>
      </p:sp>
      <p:pic>
        <p:nvPicPr>
          <p:cNvPr id="7170" name="Picture 2" descr="D:\TANGRA_LaBr3_calib\PuBe_NaCl\RootToData_HPGe\HPGe_det02\HPGe_det02_eff_8Me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6" y="1988840"/>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1" name="Picture 3" descr="D:\TANGRA_LaBr3_calib\PuBe_NaCl\RootToData_HPGe\HPGe_det02\FWHM_HPGe_det02_8Me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88840"/>
            <a:ext cx="4562654" cy="34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95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12" y="1700808"/>
            <a:ext cx="4371975"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B19B0651-EE4F-4900-A07F-96A6BFA9D0F0}" type="slidenum">
              <a:rPr lang="ru-RU" smtClean="0"/>
              <a:t>31</a:t>
            </a:fld>
            <a:endParaRPr lang="ru-RU"/>
          </a:p>
        </p:txBody>
      </p:sp>
      <p:sp>
        <p:nvSpPr>
          <p:cNvPr id="7" name="TextBox 6"/>
          <p:cNvSpPr txBox="1"/>
          <p:nvPr/>
        </p:nvSpPr>
        <p:spPr>
          <a:xfrm>
            <a:off x="251520" y="622429"/>
            <a:ext cx="8640960"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Publications</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553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32</a:t>
            </a:fld>
            <a:endParaRPr lang="ru-RU"/>
          </a:p>
        </p:txBody>
      </p:sp>
      <p:sp>
        <p:nvSpPr>
          <p:cNvPr id="6" name="TextBox 5"/>
          <p:cNvSpPr txBox="1"/>
          <p:nvPr/>
        </p:nvSpPr>
        <p:spPr>
          <a:xfrm>
            <a:off x="251520" y="622429"/>
            <a:ext cx="8640960"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Summary</a:t>
            </a:r>
            <a:endParaRPr lang="ru-RU" sz="36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51520" y="2132856"/>
            <a:ext cx="8640960" cy="3785652"/>
          </a:xfrm>
          <a:prstGeom prst="rect">
            <a:avLst/>
          </a:prstGeom>
        </p:spPr>
        <p:txBody>
          <a:bodyPr wrap="square">
            <a:spAutoFit/>
          </a:bodyPr>
          <a:lstStyle/>
          <a:p>
            <a:pPr marL="285750" indent="-28575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Within the TANGRA project at JINR-FLNP, a new experimental setup was built </a:t>
            </a:r>
            <a:r>
              <a:rPr lang="en-US" sz="2400" dirty="0" smtClean="0">
                <a:latin typeface="Times New Roman" panose="02020603050405020304" pitchFamily="18" charset="0"/>
                <a:cs typeface="Times New Roman" panose="02020603050405020304" pitchFamily="18" charset="0"/>
              </a:rPr>
              <a:t>to precisely </a:t>
            </a:r>
            <a:r>
              <a:rPr lang="en-US" sz="2400" dirty="0">
                <a:latin typeface="Times New Roman" panose="02020603050405020304" pitchFamily="18" charset="0"/>
                <a:cs typeface="Times New Roman" panose="02020603050405020304" pitchFamily="18" charset="0"/>
              </a:rPr>
              <a:t>measure the yields (probabilities, cross-sections) of (n</a:t>
            </a:r>
            <a:r>
              <a:rPr lang="en-US" sz="2400" dirty="0" smtClean="0">
                <a:latin typeface="Times New Roman" panose="02020603050405020304" pitchFamily="18" charset="0"/>
                <a:cs typeface="Times New Roman" panose="02020603050405020304" pitchFamily="18" charset="0"/>
              </a:rPr>
              <a:t>, x n’ </a:t>
            </a:r>
            <a:r>
              <a:rPr lang="el-GR" sz="2400" dirty="0" smtClean="0">
                <a:latin typeface="Times New Roman" panose="02020603050405020304" pitchFamily="18" charset="0"/>
                <a:cs typeface="Times New Roman" panose="02020603050405020304" pitchFamily="18" charset="0"/>
              </a:rPr>
              <a:t>γ</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nuclear </a:t>
            </a:r>
            <a:r>
              <a:rPr lang="en-US" sz="2400" dirty="0" smtClean="0">
                <a:latin typeface="Times New Roman" panose="02020603050405020304" pitchFamily="18" charset="0"/>
                <a:cs typeface="Times New Roman" panose="02020603050405020304" pitchFamily="18" charset="0"/>
              </a:rPr>
              <a:t>reactions;</a:t>
            </a:r>
          </a:p>
          <a:p>
            <a:pPr marL="285750" indent="-285750" algn="just">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The acquired data from </a:t>
            </a:r>
            <a:r>
              <a:rPr lang="en-US" sz="2400" dirty="0" smtClean="0">
                <a:latin typeface="Times New Roman" panose="02020603050405020304" pitchFamily="18" charset="0"/>
                <a:cs typeface="Times New Roman" panose="02020603050405020304" pitchFamily="18" charset="0"/>
              </a:rPr>
              <a:t>the </a:t>
            </a:r>
            <a:r>
              <a:rPr lang="en-US" sz="2400" dirty="0" err="1" smtClean="0">
                <a:latin typeface="Times New Roman" panose="02020603050405020304" pitchFamily="18" charset="0"/>
                <a:cs typeface="Times New Roman" panose="02020603050405020304" pitchFamily="18" charset="0"/>
              </a:rPr>
              <a:t>HPGe</a:t>
            </a:r>
            <a:r>
              <a:rPr lang="en-US" sz="2400" dirty="0" smtClean="0">
                <a:latin typeface="Times New Roman" panose="02020603050405020304" pitchFamily="18" charset="0"/>
                <a:cs typeface="Times New Roman" panose="02020603050405020304" pitchFamily="18" charset="0"/>
              </a:rPr>
              <a:t> and LaBr</a:t>
            </a:r>
            <a:r>
              <a:rPr lang="en-US" sz="2400" baseline="-25000" dirty="0" smtClean="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detectors</a:t>
            </a:r>
            <a:r>
              <a:rPr lang="en-US" sz="2400" dirty="0" smtClean="0">
                <a:latin typeface="Times New Roman" panose="02020603050405020304" pitchFamily="18" charset="0"/>
                <a:cs typeface="Times New Roman" panose="02020603050405020304" pitchFamily="18" charset="0"/>
              </a:rPr>
              <a:t> were successfully decoded and processed;</a:t>
            </a:r>
          </a:p>
          <a:p>
            <a:pPr marL="285750" indent="-285750" algn="just">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The counting efficiencies in the wide energy range for </a:t>
            </a:r>
            <a:r>
              <a:rPr lang="en-US" sz="2400" dirty="0" smtClean="0">
                <a:latin typeface="Times New Roman" panose="02020603050405020304" pitchFamily="18" charset="0"/>
                <a:cs typeface="Times New Roman" panose="02020603050405020304" pitchFamily="18" charset="0"/>
              </a:rPr>
              <a:t>the </a:t>
            </a:r>
            <a:r>
              <a:rPr lang="en-US" sz="2400" dirty="0" err="1" smtClean="0">
                <a:latin typeface="Times New Roman" panose="02020603050405020304" pitchFamily="18" charset="0"/>
                <a:cs typeface="Times New Roman" panose="02020603050405020304" pitchFamily="18" charset="0"/>
              </a:rPr>
              <a:t>HPGe</a:t>
            </a:r>
            <a:r>
              <a:rPr lang="en-US" sz="2400" dirty="0" smtClean="0">
                <a:latin typeface="Times New Roman" panose="02020603050405020304" pitchFamily="18" charset="0"/>
                <a:cs typeface="Times New Roman" panose="02020603050405020304" pitchFamily="18" charset="0"/>
              </a:rPr>
              <a:t> and </a:t>
            </a:r>
            <a:r>
              <a:rPr lang="en-US" sz="2400" dirty="0" smtClean="0">
                <a:latin typeface="Times New Roman" panose="02020603050405020304" pitchFamily="18" charset="0"/>
                <a:cs typeface="Times New Roman" panose="02020603050405020304" pitchFamily="18" charset="0"/>
              </a:rPr>
              <a:t>LaBr</a:t>
            </a:r>
            <a:r>
              <a:rPr lang="en-US" sz="2400" baseline="-25000" dirty="0" smtClean="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 detectors </a:t>
            </a:r>
            <a:r>
              <a:rPr lang="en-US" sz="2400" dirty="0">
                <a:latin typeface="Times New Roman" panose="02020603050405020304" pitchFamily="18" charset="0"/>
                <a:cs typeface="Times New Roman" panose="02020603050405020304" pitchFamily="18" charset="0"/>
              </a:rPr>
              <a:t>were calculated </a:t>
            </a:r>
            <a:r>
              <a:rPr lang="en-US" sz="2400" dirty="0" smtClean="0">
                <a:latin typeface="Times New Roman" panose="02020603050405020304" pitchFamily="18" charset="0"/>
                <a:cs typeface="Times New Roman" panose="02020603050405020304" pitchFamily="18" charset="0"/>
              </a:rPr>
              <a:t>using measurements of a </a:t>
            </a:r>
            <a:r>
              <a:rPr lang="en-US" sz="2400" dirty="0">
                <a:latin typeface="Times New Roman" panose="02020603050405020304" pitchFamily="18" charset="0"/>
                <a:cs typeface="Times New Roman" panose="02020603050405020304" pitchFamily="18" charset="0"/>
              </a:rPr>
              <a:t>set </a:t>
            </a:r>
            <a:r>
              <a:rPr lang="en-US" sz="2400" dirty="0" smtClean="0">
                <a:latin typeface="Times New Roman" panose="02020603050405020304" pitchFamily="18" charset="0"/>
                <a:cs typeface="Times New Roman" panose="02020603050405020304" pitchFamily="18" charset="0"/>
              </a:rPr>
              <a:t>of standard </a:t>
            </a:r>
            <a:r>
              <a:rPr lang="en-US" sz="2400" dirty="0">
                <a:latin typeface="Times New Roman" panose="02020603050405020304" pitchFamily="18" charset="0"/>
                <a:cs typeface="Times New Roman" panose="02020603050405020304" pitchFamily="18" charset="0"/>
              </a:rPr>
              <a:t>radioactive point gamma </a:t>
            </a:r>
            <a:r>
              <a:rPr lang="en-US" sz="2400" dirty="0" smtClean="0">
                <a:latin typeface="Times New Roman" panose="02020603050405020304" pitchFamily="18" charset="0"/>
                <a:cs typeface="Times New Roman" panose="02020603050405020304" pitchFamily="18" charset="0"/>
              </a:rPr>
              <a:t>sources (</a:t>
            </a:r>
            <a:r>
              <a:rPr lang="en-US" sz="2400" baseline="30000" dirty="0" smtClean="0">
                <a:latin typeface="Times New Roman" panose="02020603050405020304" pitchFamily="18" charset="0"/>
                <a:cs typeface="Times New Roman" panose="02020603050405020304" pitchFamily="18" charset="0"/>
              </a:rPr>
              <a:t>22</a:t>
            </a:r>
            <a:r>
              <a:rPr lang="en-US" sz="2400" dirty="0" smtClean="0">
                <a:latin typeface="Times New Roman" panose="02020603050405020304" pitchFamily="18" charset="0"/>
                <a:cs typeface="Times New Roman" panose="02020603050405020304" pitchFamily="18" charset="0"/>
              </a:rPr>
              <a:t>Na</a:t>
            </a:r>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60</a:t>
            </a:r>
            <a:r>
              <a:rPr lang="en-US" sz="2400" dirty="0">
                <a:latin typeface="Times New Roman" panose="02020603050405020304" pitchFamily="18" charset="0"/>
                <a:cs typeface="Times New Roman" panose="02020603050405020304" pitchFamily="18" charset="0"/>
              </a:rPr>
              <a:t>Co, </a:t>
            </a:r>
            <a:r>
              <a:rPr lang="en-US" sz="2400" baseline="30000" dirty="0">
                <a:latin typeface="Times New Roman" panose="02020603050405020304" pitchFamily="18" charset="0"/>
                <a:cs typeface="Times New Roman" panose="02020603050405020304" pitchFamily="18" charset="0"/>
              </a:rPr>
              <a:t>133</a:t>
            </a:r>
            <a:r>
              <a:rPr lang="en-US" sz="2400" dirty="0">
                <a:latin typeface="Times New Roman" panose="02020603050405020304" pitchFamily="18" charset="0"/>
                <a:cs typeface="Times New Roman" panose="02020603050405020304" pitchFamily="18" charset="0"/>
              </a:rPr>
              <a:t>Ba, </a:t>
            </a:r>
            <a:r>
              <a:rPr lang="en-US" sz="2400" baseline="30000" dirty="0">
                <a:latin typeface="Times New Roman" panose="02020603050405020304" pitchFamily="18" charset="0"/>
                <a:cs typeface="Times New Roman" panose="02020603050405020304" pitchFamily="18" charset="0"/>
              </a:rPr>
              <a:t>137</a:t>
            </a:r>
            <a:r>
              <a:rPr lang="en-US" sz="2400" dirty="0">
                <a:latin typeface="Times New Roman" panose="02020603050405020304" pitchFamily="18" charset="0"/>
                <a:cs typeface="Times New Roman" panose="02020603050405020304" pitchFamily="18" charset="0"/>
              </a:rPr>
              <a:t>Cs, </a:t>
            </a:r>
            <a:r>
              <a:rPr lang="en-US" sz="2400" baseline="30000" dirty="0" smtClean="0">
                <a:latin typeface="Times New Roman" panose="02020603050405020304" pitchFamily="18" charset="0"/>
                <a:cs typeface="Times New Roman" panose="02020603050405020304" pitchFamily="18" charset="0"/>
              </a:rPr>
              <a:t>228</a:t>
            </a:r>
            <a:r>
              <a:rPr lang="en-US" sz="2400" dirty="0" smtClean="0">
                <a:latin typeface="Times New Roman" panose="02020603050405020304" pitchFamily="18" charset="0"/>
                <a:cs typeface="Times New Roman" panose="02020603050405020304" pitchFamily="18" charset="0"/>
              </a:rPr>
              <a:t>Th) and the radioactive capture reaction of the neutrons on the </a:t>
            </a:r>
            <a:r>
              <a:rPr lang="en-US" sz="2400" baseline="30000" dirty="0" smtClean="0">
                <a:latin typeface="Times New Roman" panose="02020603050405020304" pitchFamily="18" charset="0"/>
                <a:cs typeface="Times New Roman" panose="02020603050405020304" pitchFamily="18" charset="0"/>
              </a:rPr>
              <a:t>35</a:t>
            </a:r>
            <a:r>
              <a:rPr lang="en-US" sz="2400" dirty="0" smtClean="0">
                <a:latin typeface="Times New Roman" panose="02020603050405020304" pitchFamily="18" charset="0"/>
                <a:cs typeface="Times New Roman" panose="02020603050405020304" pitchFamily="18" charset="0"/>
              </a:rPr>
              <a:t>Cl nucleus.</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79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4</a:t>
            </a:fld>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23193"/>
            <a:ext cx="5873683" cy="40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51520" y="260648"/>
            <a:ext cx="8640960"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TANGRA – </a:t>
            </a:r>
            <a:r>
              <a:rPr lang="en-US" sz="3600" dirty="0" err="1">
                <a:latin typeface="Times New Roman" panose="02020603050405020304" pitchFamily="18" charset="0"/>
                <a:cs typeface="Times New Roman" panose="02020603050405020304" pitchFamily="18" charset="0"/>
              </a:rPr>
              <a:t>TAgged</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Neutron &amp; </a:t>
            </a:r>
            <a:r>
              <a:rPr lang="en-US" sz="3600" dirty="0">
                <a:latin typeface="Times New Roman" panose="02020603050405020304" pitchFamily="18" charset="0"/>
                <a:cs typeface="Times New Roman" panose="02020603050405020304" pitchFamily="18" charset="0"/>
              </a:rPr>
              <a:t>Gamma </a:t>
            </a:r>
            <a:r>
              <a:rPr lang="en-US" sz="3600" dirty="0" smtClean="0">
                <a:latin typeface="Times New Roman" panose="02020603050405020304" pitchFamily="18" charset="0"/>
                <a:cs typeface="Times New Roman" panose="02020603050405020304" pitchFamily="18" charset="0"/>
              </a:rPr>
              <a:t>Rays</a:t>
            </a:r>
            <a:r>
              <a:rPr lang="en-US" sz="3600" dirty="0" smtClean="0">
                <a:latin typeface="Times New Roman" panose="02020603050405020304" pitchFamily="18" charset="0"/>
                <a:cs typeface="Times New Roman" panose="02020603050405020304" pitchFamily="18" charset="0"/>
              </a:rPr>
              <a:t>, beginning</a:t>
            </a:r>
            <a:endParaRPr lang="ru-RU" sz="36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084168" y="1785005"/>
            <a:ext cx="2952327"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Number of </a:t>
            </a:r>
            <a:r>
              <a:rPr lang="en-US" dirty="0" err="1">
                <a:latin typeface="Times New Roman" panose="02020603050405020304" pitchFamily="18" charset="0"/>
                <a:cs typeface="Times New Roman" panose="02020603050405020304" pitchFamily="18" charset="0"/>
              </a:rPr>
              <a:t>NaI</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Tl</a:t>
            </a:r>
            <a:r>
              <a:rPr lang="en-US" dirty="0">
                <a:latin typeface="Times New Roman" panose="02020603050405020304" pitchFamily="18" charset="0"/>
                <a:cs typeface="Times New Roman" panose="02020603050405020304" pitchFamily="18" charset="0"/>
              </a:rPr>
              <a:t>) detectors: 22</a:t>
            </a:r>
          </a:p>
          <a:p>
            <a:pPr marL="28575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NaI</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Tl</a:t>
            </a:r>
            <a:r>
              <a:rPr lang="en-US" dirty="0">
                <a:latin typeface="Times New Roman" panose="02020603050405020304" pitchFamily="18" charset="0"/>
                <a:cs typeface="Times New Roman" panose="02020603050405020304" pitchFamily="18" charset="0"/>
              </a:rPr>
              <a:t>) crystals: hexagonal prism (78 x 90 x 200 mm)</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PMT type: Hamamatsu R1306</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Gamma-ray Energy-resolution ~ 7.2% @ 0.662 MeV</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Gamma-ray Energy-resolution ~ 3.6% @ 4.437 MeV</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Gamma-ray Time-resolution ~ 3.8ns @ 4.437 MeV</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51520" y="6493986"/>
            <a:ext cx="4572000" cy="307777"/>
          </a:xfrm>
          <a:prstGeom prst="rect">
            <a:avLst/>
          </a:prstGeom>
        </p:spPr>
        <p:txBody>
          <a:bodyPr>
            <a:spAutoFit/>
          </a:bodyPr>
          <a:lstStyle/>
          <a:p>
            <a:r>
              <a:rPr lang="en-US" sz="1400" dirty="0">
                <a:latin typeface="Times New Roman" panose="02020603050405020304" pitchFamily="18" charset="0"/>
                <a:cs typeface="Times New Roman" panose="02020603050405020304" pitchFamily="18" charset="0"/>
              </a:rPr>
              <a:t>https://flnp.jinr.int/en-us/main/facilities/tangra-project-en</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128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5</a:t>
            </a:fld>
            <a:endParaRPr lang="ru-RU"/>
          </a:p>
        </p:txBody>
      </p:sp>
      <p:sp>
        <p:nvSpPr>
          <p:cNvPr id="5" name="TextBox 4"/>
          <p:cNvSpPr txBox="1"/>
          <p:nvPr/>
        </p:nvSpPr>
        <p:spPr>
          <a:xfrm>
            <a:off x="251520" y="260648"/>
            <a:ext cx="8640960"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TANGRA – </a:t>
            </a:r>
            <a:r>
              <a:rPr lang="en-US" sz="3600" dirty="0" err="1">
                <a:latin typeface="Times New Roman" panose="02020603050405020304" pitchFamily="18" charset="0"/>
                <a:cs typeface="Times New Roman" panose="02020603050405020304" pitchFamily="18" charset="0"/>
              </a:rPr>
              <a:t>TAgged</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Neutron &amp; </a:t>
            </a:r>
            <a:r>
              <a:rPr lang="en-US" sz="3600" dirty="0">
                <a:latin typeface="Times New Roman" panose="02020603050405020304" pitchFamily="18" charset="0"/>
                <a:cs typeface="Times New Roman" panose="02020603050405020304" pitchFamily="18" charset="0"/>
              </a:rPr>
              <a:t>Gamma </a:t>
            </a:r>
            <a:r>
              <a:rPr lang="en-US" sz="3600" dirty="0" smtClean="0">
                <a:latin typeface="Times New Roman" panose="02020603050405020304" pitchFamily="18" charset="0"/>
                <a:cs typeface="Times New Roman" panose="02020603050405020304" pitchFamily="18" charset="0"/>
              </a:rPr>
              <a:t>Rays</a:t>
            </a:r>
            <a:r>
              <a:rPr lang="en-US" sz="3600" dirty="0" smtClean="0">
                <a:latin typeface="Times New Roman" panose="02020603050405020304" pitchFamily="18" charset="0"/>
                <a:cs typeface="Times New Roman" panose="02020603050405020304" pitchFamily="18" charset="0"/>
              </a:rPr>
              <a:t>, modernization</a:t>
            </a:r>
            <a:endParaRPr lang="ru-RU" sz="36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52" y="1628800"/>
            <a:ext cx="8369695" cy="311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51520" y="4739660"/>
            <a:ext cx="8640960" cy="1754326"/>
          </a:xfrm>
          <a:prstGeom prst="rect">
            <a:avLst/>
          </a:prstGeom>
          <a:noFill/>
        </p:spPr>
        <p:txBody>
          <a:bodyPr wrap="square" rtlCol="0">
            <a:spAutoFit/>
          </a:bodyPr>
          <a:lstStyle/>
          <a:p>
            <a:pPr marL="285750" indent="-285750"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Number of BGO detectors: 18</a:t>
            </a:r>
          </a:p>
          <a:p>
            <a:pPr marL="285750" indent="-285750"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BGO crystals: cylinder (76 x 65 mm)</a:t>
            </a:r>
          </a:p>
          <a:p>
            <a:pPr marL="285750" indent="-285750"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PMT type: Hamamatsu R1307</a:t>
            </a:r>
          </a:p>
          <a:p>
            <a:pPr marL="285750" indent="-285750"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Gamma-ray Energy-resolution ~ 10.4% @ 0.662 MeV</a:t>
            </a:r>
          </a:p>
          <a:p>
            <a:pPr marL="285750" indent="-285750"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Gamma-ray Energy-resolution ~ 4.0% @ 4.437 MeV</a:t>
            </a:r>
          </a:p>
          <a:p>
            <a:pPr marL="285750" indent="-285750"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Gamma-ray Time-resolution ~ 4.1ns @ 4.437 MeV</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51520" y="6493986"/>
            <a:ext cx="4572000" cy="307777"/>
          </a:xfrm>
          <a:prstGeom prst="rect">
            <a:avLst/>
          </a:prstGeom>
        </p:spPr>
        <p:txBody>
          <a:bodyPr>
            <a:spAutoFit/>
          </a:bodyPr>
          <a:lstStyle/>
          <a:p>
            <a:r>
              <a:rPr lang="en-US" sz="1400" dirty="0">
                <a:latin typeface="Times New Roman" panose="02020603050405020304" pitchFamily="18" charset="0"/>
                <a:cs typeface="Times New Roman" panose="02020603050405020304" pitchFamily="18" charset="0"/>
              </a:rPr>
              <a:t>https://flnp.jinr.int/en-us/main/facilities/tangra-project-en</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7805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6</a:t>
            </a:fld>
            <a:endParaRPr lang="ru-RU"/>
          </a:p>
        </p:txBody>
      </p:sp>
      <p:sp>
        <p:nvSpPr>
          <p:cNvPr id="5" name="TextBox 4"/>
          <p:cNvSpPr txBox="1"/>
          <p:nvPr/>
        </p:nvSpPr>
        <p:spPr>
          <a:xfrm>
            <a:off x="251520" y="260648"/>
            <a:ext cx="8640960"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TANGRA – </a:t>
            </a:r>
            <a:r>
              <a:rPr lang="en-US" sz="3600" dirty="0" err="1">
                <a:latin typeface="Times New Roman" panose="02020603050405020304" pitchFamily="18" charset="0"/>
                <a:cs typeface="Times New Roman" panose="02020603050405020304" pitchFamily="18" charset="0"/>
              </a:rPr>
              <a:t>TAgged</a:t>
            </a:r>
            <a:r>
              <a:rPr lang="en-US" sz="3600" dirty="0">
                <a:latin typeface="Times New Roman" panose="02020603050405020304" pitchFamily="18" charset="0"/>
                <a:cs typeface="Times New Roman" panose="02020603050405020304" pitchFamily="18" charset="0"/>
              </a:rPr>
              <a:t> Neutron </a:t>
            </a:r>
            <a:r>
              <a:rPr lang="en-US" sz="3600" dirty="0" smtClean="0">
                <a:latin typeface="Times New Roman" panose="02020603050405020304" pitchFamily="18" charset="0"/>
                <a:cs typeface="Times New Roman" panose="02020603050405020304" pitchFamily="18" charset="0"/>
              </a:rPr>
              <a:t>&amp; Gamma </a:t>
            </a:r>
            <a:r>
              <a:rPr lang="en-US" sz="3600" dirty="0" smtClean="0">
                <a:latin typeface="Times New Roman" panose="02020603050405020304" pitchFamily="18" charset="0"/>
                <a:cs typeface="Times New Roman" panose="02020603050405020304" pitchFamily="18" charset="0"/>
              </a:rPr>
              <a:t>Rays</a:t>
            </a:r>
            <a:r>
              <a:rPr lang="en-US" sz="3600" dirty="0" smtClean="0">
                <a:latin typeface="Times New Roman" panose="02020603050405020304" pitchFamily="18" charset="0"/>
                <a:cs typeface="Times New Roman" panose="02020603050405020304" pitchFamily="18" charset="0"/>
              </a:rPr>
              <a:t>, more </a:t>
            </a:r>
            <a:r>
              <a:rPr lang="en-US" sz="3600" dirty="0" smtClean="0">
                <a:latin typeface="Times New Roman" panose="02020603050405020304" pitchFamily="18" charset="0"/>
                <a:cs typeface="Times New Roman" panose="02020603050405020304" pitchFamily="18" charset="0"/>
              </a:rPr>
              <a:t>upgrades</a:t>
            </a:r>
            <a:endParaRPr lang="ru-RU" sz="3600" dirty="0">
              <a:latin typeface="Times New Roman" panose="02020603050405020304" pitchFamily="18" charset="0"/>
              <a:cs typeface="Times New Roman" panose="02020603050405020304" pitchFamily="18" charset="0"/>
            </a:endParaRPr>
          </a:p>
        </p:txBody>
      </p:sp>
      <p:pic>
        <p:nvPicPr>
          <p:cNvPr id="5122" name="Picture 2" descr="D:\TANGRA_LaBr3_calib\ISINN31\IMG_20250523_110428_0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873" y="1951509"/>
            <a:ext cx="3990416" cy="3600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TANGRA_LaBr3_calib\ISINN31\IMG_20250523_110412_7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951509"/>
            <a:ext cx="3282741" cy="360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1520" y="5651956"/>
            <a:ext cx="8640960" cy="646331"/>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2D scheme of the recently upgraded TANGRA setup,</a:t>
            </a:r>
          </a:p>
          <a:p>
            <a:pPr algn="ctr"/>
            <a:r>
              <a:rPr lang="en-US" dirty="0" smtClean="0">
                <a:latin typeface="Times New Roman" panose="02020603050405020304" pitchFamily="18" charset="0"/>
                <a:cs typeface="Times New Roman" panose="02020603050405020304" pitchFamily="18" charset="0"/>
              </a:rPr>
              <a:t>left: side view, right: top view</a:t>
            </a:r>
            <a:endParaRPr lang="ru-RU"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843808" y="2010326"/>
            <a:ext cx="792088" cy="338554"/>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LaBr</a:t>
            </a:r>
            <a:r>
              <a:rPr lang="en-US" sz="1600" baseline="-25000" dirty="0" smtClean="0">
                <a:latin typeface="Times New Roman" panose="02020603050405020304" pitchFamily="18" charset="0"/>
                <a:cs typeface="Times New Roman" panose="02020603050405020304" pitchFamily="18" charset="0"/>
              </a:rPr>
              <a:t>3</a:t>
            </a:r>
            <a:endParaRPr lang="ru-RU" sz="1600" baseline="-25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948264" y="3356992"/>
            <a:ext cx="792088" cy="338554"/>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LaBr</a:t>
            </a:r>
            <a:r>
              <a:rPr lang="en-US" sz="1600" baseline="-25000" dirty="0" smtClean="0">
                <a:latin typeface="Times New Roman" panose="02020603050405020304" pitchFamily="18" charset="0"/>
                <a:cs typeface="Times New Roman" panose="02020603050405020304" pitchFamily="18" charset="0"/>
              </a:rPr>
              <a:t>3</a:t>
            </a:r>
            <a:endParaRPr lang="ru-RU" sz="1600" baseline="-25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275856" y="3666510"/>
            <a:ext cx="792088" cy="338554"/>
          </a:xfrm>
          <a:prstGeom prst="rect">
            <a:avLst/>
          </a:prstGeom>
          <a:noFill/>
        </p:spPr>
        <p:txBody>
          <a:bodyPr wrap="square" rtlCol="0">
            <a:spAutoFit/>
          </a:bodyPr>
          <a:lstStyle/>
          <a:p>
            <a:pPr algn="ctr"/>
            <a:r>
              <a:rPr lang="en-US" sz="1600" dirty="0" err="1" smtClean="0">
                <a:latin typeface="Times New Roman" panose="02020603050405020304" pitchFamily="18" charset="0"/>
                <a:cs typeface="Times New Roman" panose="02020603050405020304" pitchFamily="18" charset="0"/>
              </a:rPr>
              <a:t>HPGe</a:t>
            </a:r>
            <a:endParaRPr lang="ru-RU" sz="1600" baseline="-250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588224" y="2132856"/>
            <a:ext cx="792088" cy="338554"/>
          </a:xfrm>
          <a:prstGeom prst="rect">
            <a:avLst/>
          </a:prstGeom>
          <a:noFill/>
        </p:spPr>
        <p:txBody>
          <a:bodyPr wrap="square" rtlCol="0">
            <a:spAutoFit/>
          </a:bodyPr>
          <a:lstStyle/>
          <a:p>
            <a:pPr algn="ctr"/>
            <a:r>
              <a:rPr lang="en-US" sz="1600" dirty="0" err="1" smtClean="0">
                <a:latin typeface="Times New Roman" panose="02020603050405020304" pitchFamily="18" charset="0"/>
                <a:cs typeface="Times New Roman" panose="02020603050405020304" pitchFamily="18" charset="0"/>
              </a:rPr>
              <a:t>HPGe</a:t>
            </a:r>
            <a:endParaRPr lang="ru-RU" sz="1600" baseline="-25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588224" y="5013176"/>
            <a:ext cx="792088" cy="338554"/>
          </a:xfrm>
          <a:prstGeom prst="rect">
            <a:avLst/>
          </a:prstGeom>
          <a:noFill/>
        </p:spPr>
        <p:txBody>
          <a:bodyPr wrap="square" rtlCol="0">
            <a:spAutoFit/>
          </a:bodyPr>
          <a:lstStyle/>
          <a:p>
            <a:pPr algn="ctr"/>
            <a:r>
              <a:rPr lang="en-US" sz="1600" dirty="0" err="1" smtClean="0">
                <a:latin typeface="Times New Roman" panose="02020603050405020304" pitchFamily="18" charset="0"/>
                <a:cs typeface="Times New Roman" panose="02020603050405020304" pitchFamily="18" charset="0"/>
              </a:rPr>
              <a:t>HPGe</a:t>
            </a:r>
            <a:endParaRPr lang="ru-RU" sz="1600" baseline="-25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563888" y="2658398"/>
            <a:ext cx="792088" cy="338554"/>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LaBr</a:t>
            </a:r>
            <a:r>
              <a:rPr lang="en-US" sz="1600" baseline="-25000" dirty="0" smtClean="0">
                <a:latin typeface="Times New Roman" panose="02020603050405020304" pitchFamily="18" charset="0"/>
                <a:cs typeface="Times New Roman" panose="02020603050405020304" pitchFamily="18" charset="0"/>
              </a:rPr>
              <a:t>3</a:t>
            </a:r>
            <a:endParaRPr lang="ru-RU" sz="1600" baseline="-250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275856" y="4602614"/>
            <a:ext cx="792088" cy="338554"/>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LaBr</a:t>
            </a:r>
            <a:r>
              <a:rPr lang="en-US" sz="1600" baseline="-25000" dirty="0" smtClean="0">
                <a:latin typeface="Times New Roman" panose="02020603050405020304" pitchFamily="18" charset="0"/>
                <a:cs typeface="Times New Roman" panose="02020603050405020304" pitchFamily="18" charset="0"/>
              </a:rPr>
              <a:t>3</a:t>
            </a:r>
            <a:endParaRPr lang="ru-RU" sz="1600" baseline="-25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600164" y="5013727"/>
            <a:ext cx="792088" cy="338554"/>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LaBr</a:t>
            </a:r>
            <a:r>
              <a:rPr lang="en-US" sz="1600" baseline="-25000" dirty="0" smtClean="0">
                <a:latin typeface="Times New Roman" panose="02020603050405020304" pitchFamily="18" charset="0"/>
                <a:cs typeface="Times New Roman" panose="02020603050405020304" pitchFamily="18" charset="0"/>
              </a:rPr>
              <a:t>3</a:t>
            </a:r>
            <a:endParaRPr lang="ru-RU" sz="16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031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7</a:t>
            </a:fld>
            <a:endParaRPr lang="ru-RU"/>
          </a:p>
        </p:txBody>
      </p:sp>
      <p:pic>
        <p:nvPicPr>
          <p:cNvPr id="6" name="Picture 5" descr="D:\TANGRA_LaBr3_calib\ISINN31\IMG_20250523_110304_732.jpg"/>
          <p:cNvPicPr>
            <a:picLocks noChangeAspect="1" noChangeArrowheads="1"/>
          </p:cNvPicPr>
          <p:nvPr/>
        </p:nvPicPr>
        <p:blipFill rotWithShape="1">
          <a:blip r:embed="rId2">
            <a:extLst>
              <a:ext uri="{28A0092B-C50C-407E-A947-70E740481C1C}">
                <a14:useLocalDpi xmlns:a14="http://schemas.microsoft.com/office/drawing/2010/main" val="0"/>
              </a:ext>
            </a:extLst>
          </a:blip>
          <a:srcRect l="20585" t="21158" r="8766" b="23509"/>
          <a:stretch/>
        </p:blipFill>
        <p:spPr bwMode="auto">
          <a:xfrm>
            <a:off x="4067944" y="2132856"/>
            <a:ext cx="4964142" cy="291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TANGRA_LaBr3_calib\ISINN31\IMG_20250523_110304_1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140471"/>
            <a:ext cx="3888000" cy="2916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1520" y="260648"/>
            <a:ext cx="8640960"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TANGRA – </a:t>
            </a:r>
            <a:r>
              <a:rPr lang="en-US" sz="3600" dirty="0" err="1">
                <a:latin typeface="Times New Roman" panose="02020603050405020304" pitchFamily="18" charset="0"/>
                <a:cs typeface="Times New Roman" panose="02020603050405020304" pitchFamily="18" charset="0"/>
              </a:rPr>
              <a:t>TAgged</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Neutron &amp; </a:t>
            </a:r>
            <a:r>
              <a:rPr lang="en-US" sz="3600" dirty="0">
                <a:latin typeface="Times New Roman" panose="02020603050405020304" pitchFamily="18" charset="0"/>
                <a:cs typeface="Times New Roman" panose="02020603050405020304" pitchFamily="18" charset="0"/>
              </a:rPr>
              <a:t>Gamma </a:t>
            </a:r>
            <a:r>
              <a:rPr lang="en-US" sz="3600" dirty="0" smtClean="0">
                <a:latin typeface="Times New Roman" panose="02020603050405020304" pitchFamily="18" charset="0"/>
                <a:cs typeface="Times New Roman" panose="02020603050405020304" pitchFamily="18" charset="0"/>
              </a:rPr>
              <a:t>Rays</a:t>
            </a:r>
            <a:r>
              <a:rPr lang="en-US" sz="3600" dirty="0" smtClean="0">
                <a:latin typeface="Times New Roman" panose="02020603050405020304" pitchFamily="18" charset="0"/>
                <a:cs typeface="Times New Roman" panose="02020603050405020304" pitchFamily="18" charset="0"/>
              </a:rPr>
              <a:t>, more </a:t>
            </a:r>
            <a:r>
              <a:rPr lang="en-US" sz="3600" dirty="0" smtClean="0">
                <a:latin typeface="Times New Roman" panose="02020603050405020304" pitchFamily="18" charset="0"/>
                <a:cs typeface="Times New Roman" panose="02020603050405020304" pitchFamily="18" charset="0"/>
              </a:rPr>
              <a:t>upgrades</a:t>
            </a:r>
            <a:endParaRPr lang="ru-RU" sz="36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51520" y="5229200"/>
            <a:ext cx="8640960"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Picture of the last configuration of the experimental setup</a:t>
            </a:r>
            <a:endParaRPr lang="ru-RU" dirty="0">
              <a:latin typeface="Times New Roman" panose="02020603050405020304" pitchFamily="18" charset="0"/>
              <a:cs typeface="Times New Roman" panose="02020603050405020304" pitchFamily="18" charset="0"/>
            </a:endParaRPr>
          </a:p>
        </p:txBody>
      </p:sp>
      <p:sp>
        <p:nvSpPr>
          <p:cNvPr id="10" name="TextBox 9"/>
          <p:cNvSpPr txBox="1"/>
          <p:nvPr/>
        </p:nvSpPr>
        <p:spPr>
          <a:xfrm rot="18879649">
            <a:off x="309298" y="2296533"/>
            <a:ext cx="792088" cy="338554"/>
          </a:xfrm>
          <a:prstGeom prst="rect">
            <a:avLst/>
          </a:prstGeom>
          <a:noFill/>
        </p:spPr>
        <p:txBody>
          <a:bodyPr wrap="square" rtlCol="0">
            <a:spAutoFit/>
          </a:bodyPr>
          <a:lstStyle/>
          <a:p>
            <a:pPr algn="ctr"/>
            <a:r>
              <a:rPr lang="en-US" sz="1600" b="1" dirty="0" smtClean="0">
                <a:solidFill>
                  <a:srgbClr val="FFFF00"/>
                </a:solidFill>
                <a:latin typeface="Times New Roman" panose="02020603050405020304" pitchFamily="18" charset="0"/>
                <a:cs typeface="Times New Roman" panose="02020603050405020304" pitchFamily="18" charset="0"/>
              </a:rPr>
              <a:t>LaBr</a:t>
            </a:r>
            <a:r>
              <a:rPr lang="en-US" sz="1600" b="1" baseline="-25000" dirty="0" smtClean="0">
                <a:solidFill>
                  <a:srgbClr val="FFFF00"/>
                </a:solidFill>
                <a:latin typeface="Times New Roman" panose="02020603050405020304" pitchFamily="18" charset="0"/>
                <a:cs typeface="Times New Roman" panose="02020603050405020304" pitchFamily="18" charset="0"/>
              </a:rPr>
              <a:t>3</a:t>
            </a:r>
            <a:endParaRPr lang="ru-RU" sz="1600" b="1" baseline="-25000" dirty="0">
              <a:solidFill>
                <a:srgbClr val="FFFF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51520" y="4596511"/>
            <a:ext cx="2808312" cy="338554"/>
          </a:xfrm>
          <a:prstGeom prst="rect">
            <a:avLst/>
          </a:prstGeom>
          <a:noFill/>
        </p:spPr>
        <p:txBody>
          <a:bodyPr wrap="square" rtlCol="0">
            <a:spAutoFit/>
          </a:bodyPr>
          <a:lstStyle/>
          <a:p>
            <a:pPr algn="ctr"/>
            <a:r>
              <a:rPr lang="en-US" sz="1600" b="1" dirty="0" smtClean="0">
                <a:solidFill>
                  <a:srgbClr val="FFFF00"/>
                </a:solidFill>
                <a:latin typeface="Times New Roman" panose="02020603050405020304" pitchFamily="18" charset="0"/>
                <a:cs typeface="Times New Roman" panose="02020603050405020304" pitchFamily="18" charset="0"/>
              </a:rPr>
              <a:t>Sample + point gamma source</a:t>
            </a:r>
            <a:endParaRPr lang="ru-RU" sz="1600" b="1" baseline="-25000" dirty="0">
              <a:solidFill>
                <a:srgbClr val="FFFF00"/>
              </a:solidFill>
              <a:latin typeface="Times New Roman" panose="02020603050405020304" pitchFamily="18" charset="0"/>
              <a:cs typeface="Times New Roman" panose="02020603050405020304" pitchFamily="18" charset="0"/>
            </a:endParaRPr>
          </a:p>
        </p:txBody>
      </p:sp>
      <p:cxnSp>
        <p:nvCxnSpPr>
          <p:cNvPr id="13" name="Прямая со стрелкой 12"/>
          <p:cNvCxnSpPr>
            <a:stCxn id="11" idx="0"/>
          </p:cNvCxnSpPr>
          <p:nvPr/>
        </p:nvCxnSpPr>
        <p:spPr>
          <a:xfrm flipV="1">
            <a:off x="1655676" y="3933056"/>
            <a:ext cx="756084" cy="66345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40352" y="3594502"/>
            <a:ext cx="792088" cy="338554"/>
          </a:xfrm>
          <a:prstGeom prst="rect">
            <a:avLst/>
          </a:prstGeom>
          <a:noFill/>
        </p:spPr>
        <p:txBody>
          <a:bodyPr wrap="square" rtlCol="0">
            <a:spAutoFit/>
          </a:bodyPr>
          <a:lstStyle/>
          <a:p>
            <a:pPr algn="ctr"/>
            <a:r>
              <a:rPr lang="en-US" sz="1600" b="1" dirty="0" smtClean="0">
                <a:solidFill>
                  <a:srgbClr val="FFFF00"/>
                </a:solidFill>
                <a:latin typeface="Times New Roman" panose="02020603050405020304" pitchFamily="18" charset="0"/>
                <a:cs typeface="Times New Roman" panose="02020603050405020304" pitchFamily="18" charset="0"/>
              </a:rPr>
              <a:t>LaBr</a:t>
            </a:r>
            <a:r>
              <a:rPr lang="en-US" sz="1600" b="1" baseline="-25000" dirty="0" smtClean="0">
                <a:solidFill>
                  <a:srgbClr val="FFFF00"/>
                </a:solidFill>
                <a:latin typeface="Times New Roman" panose="02020603050405020304" pitchFamily="18" charset="0"/>
                <a:cs typeface="Times New Roman" panose="02020603050405020304" pitchFamily="18" charset="0"/>
              </a:rPr>
              <a:t>3</a:t>
            </a:r>
            <a:endParaRPr lang="ru-RU" sz="1600" b="1" baseline="-25000" dirty="0">
              <a:solidFill>
                <a:srgbClr val="FFFF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516216" y="4026550"/>
            <a:ext cx="792088" cy="338554"/>
          </a:xfrm>
          <a:prstGeom prst="rect">
            <a:avLst/>
          </a:prstGeom>
          <a:noFill/>
        </p:spPr>
        <p:txBody>
          <a:bodyPr wrap="square" rtlCol="0">
            <a:spAutoFit/>
          </a:bodyPr>
          <a:lstStyle/>
          <a:p>
            <a:pPr algn="ctr"/>
            <a:r>
              <a:rPr lang="en-US" sz="1600" b="1" dirty="0" smtClean="0">
                <a:solidFill>
                  <a:srgbClr val="FFFF00"/>
                </a:solidFill>
                <a:latin typeface="Times New Roman" panose="02020603050405020304" pitchFamily="18" charset="0"/>
                <a:cs typeface="Times New Roman" panose="02020603050405020304" pitchFamily="18" charset="0"/>
              </a:rPr>
              <a:t>LaBr</a:t>
            </a:r>
            <a:r>
              <a:rPr lang="en-US" sz="1600" b="1" baseline="-25000" dirty="0" smtClean="0">
                <a:solidFill>
                  <a:srgbClr val="FFFF00"/>
                </a:solidFill>
                <a:latin typeface="Times New Roman" panose="02020603050405020304" pitchFamily="18" charset="0"/>
                <a:cs typeface="Times New Roman" panose="02020603050405020304" pitchFamily="18" charset="0"/>
              </a:rPr>
              <a:t>3</a:t>
            </a:r>
            <a:endParaRPr lang="ru-RU" sz="1600" b="1" baseline="-25000" dirty="0">
              <a:solidFill>
                <a:srgbClr val="FFFF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5220072" y="3717032"/>
            <a:ext cx="792088" cy="338554"/>
          </a:xfrm>
          <a:prstGeom prst="rect">
            <a:avLst/>
          </a:prstGeom>
          <a:noFill/>
        </p:spPr>
        <p:txBody>
          <a:bodyPr wrap="square" rtlCol="0">
            <a:spAutoFit/>
          </a:bodyPr>
          <a:lstStyle/>
          <a:p>
            <a:pPr algn="ctr"/>
            <a:r>
              <a:rPr lang="en-US" sz="1600" b="1" dirty="0" smtClean="0">
                <a:solidFill>
                  <a:srgbClr val="FFFF00"/>
                </a:solidFill>
                <a:latin typeface="Times New Roman" panose="02020603050405020304" pitchFamily="18" charset="0"/>
                <a:cs typeface="Times New Roman" panose="02020603050405020304" pitchFamily="18" charset="0"/>
              </a:rPr>
              <a:t>LaBr</a:t>
            </a:r>
            <a:r>
              <a:rPr lang="en-US" sz="1600" b="1" baseline="-25000" dirty="0" smtClean="0">
                <a:solidFill>
                  <a:srgbClr val="FFFF00"/>
                </a:solidFill>
                <a:latin typeface="Times New Roman" panose="02020603050405020304" pitchFamily="18" charset="0"/>
                <a:cs typeface="Times New Roman" panose="02020603050405020304" pitchFamily="18" charset="0"/>
              </a:rPr>
              <a:t>3</a:t>
            </a:r>
            <a:endParaRPr lang="ru-RU" sz="1600" b="1" baseline="-25000" dirty="0">
              <a:solidFill>
                <a:srgbClr val="FFFF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283968" y="3717032"/>
            <a:ext cx="792088" cy="338554"/>
          </a:xfrm>
          <a:prstGeom prst="rect">
            <a:avLst/>
          </a:prstGeom>
          <a:noFill/>
        </p:spPr>
        <p:txBody>
          <a:bodyPr wrap="square" rtlCol="0">
            <a:spAutoFit/>
          </a:bodyPr>
          <a:lstStyle/>
          <a:p>
            <a:pPr algn="ctr"/>
            <a:r>
              <a:rPr lang="en-US" sz="1600" b="1" dirty="0" smtClean="0">
                <a:solidFill>
                  <a:srgbClr val="FFFF00"/>
                </a:solidFill>
                <a:latin typeface="Times New Roman" panose="02020603050405020304" pitchFamily="18" charset="0"/>
                <a:cs typeface="Times New Roman" panose="02020603050405020304" pitchFamily="18" charset="0"/>
              </a:rPr>
              <a:t>LaBr</a:t>
            </a:r>
            <a:r>
              <a:rPr lang="en-US" sz="1600" b="1" baseline="-25000" dirty="0" smtClean="0">
                <a:solidFill>
                  <a:srgbClr val="FFFF00"/>
                </a:solidFill>
                <a:latin typeface="Times New Roman" panose="02020603050405020304" pitchFamily="18" charset="0"/>
                <a:cs typeface="Times New Roman" panose="02020603050405020304" pitchFamily="18" charset="0"/>
              </a:rPr>
              <a:t>3</a:t>
            </a:r>
            <a:endParaRPr lang="ru-RU" sz="1600" b="1" baseline="-25000" dirty="0">
              <a:solidFill>
                <a:srgbClr val="FFFF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223774" y="2802414"/>
            <a:ext cx="2808312" cy="338554"/>
          </a:xfrm>
          <a:prstGeom prst="rect">
            <a:avLst/>
          </a:prstGeom>
          <a:noFill/>
        </p:spPr>
        <p:txBody>
          <a:bodyPr wrap="square" rtlCol="0">
            <a:spAutoFit/>
          </a:bodyPr>
          <a:lstStyle/>
          <a:p>
            <a:pPr algn="ctr"/>
            <a:r>
              <a:rPr lang="en-US" sz="1600" b="1" dirty="0" smtClean="0">
                <a:solidFill>
                  <a:srgbClr val="FFFF00"/>
                </a:solidFill>
                <a:latin typeface="Times New Roman" panose="02020603050405020304" pitchFamily="18" charset="0"/>
                <a:cs typeface="Times New Roman" panose="02020603050405020304" pitchFamily="18" charset="0"/>
              </a:rPr>
              <a:t>Sample + point gamma source</a:t>
            </a:r>
            <a:endParaRPr lang="ru-RU" sz="1600" b="1" baseline="-25000" dirty="0">
              <a:solidFill>
                <a:srgbClr val="FFFF00"/>
              </a:solidFill>
              <a:latin typeface="Times New Roman" panose="02020603050405020304" pitchFamily="18" charset="0"/>
              <a:cs typeface="Times New Roman" panose="02020603050405020304" pitchFamily="18" charset="0"/>
            </a:endParaRPr>
          </a:p>
        </p:txBody>
      </p:sp>
      <p:cxnSp>
        <p:nvCxnSpPr>
          <p:cNvPr id="21" name="Прямая со стрелкой 20"/>
          <p:cNvCxnSpPr>
            <a:stCxn id="19" idx="1"/>
          </p:cNvCxnSpPr>
          <p:nvPr/>
        </p:nvCxnSpPr>
        <p:spPr>
          <a:xfrm flipH="1" flipV="1">
            <a:off x="5436096" y="2866500"/>
            <a:ext cx="787678" cy="10519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27784" y="1772816"/>
            <a:ext cx="2668706" cy="338554"/>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Neutron generator ING27</a:t>
            </a:r>
            <a:endParaRPr lang="ru-RU" sz="1600" baseline="-25000" dirty="0">
              <a:latin typeface="Times New Roman" panose="02020603050405020304" pitchFamily="18" charset="0"/>
              <a:cs typeface="Times New Roman" panose="02020603050405020304" pitchFamily="18" charset="0"/>
            </a:endParaRPr>
          </a:p>
        </p:txBody>
      </p:sp>
      <p:cxnSp>
        <p:nvCxnSpPr>
          <p:cNvPr id="31" name="Прямая со стрелкой 30"/>
          <p:cNvCxnSpPr>
            <a:stCxn id="29" idx="2"/>
          </p:cNvCxnSpPr>
          <p:nvPr/>
        </p:nvCxnSpPr>
        <p:spPr>
          <a:xfrm>
            <a:off x="3962137" y="2111370"/>
            <a:ext cx="609863" cy="42644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stCxn id="29" idx="2"/>
          </p:cNvCxnSpPr>
          <p:nvPr/>
        </p:nvCxnSpPr>
        <p:spPr>
          <a:xfrm flipH="1">
            <a:off x="3131840" y="2111370"/>
            <a:ext cx="830297" cy="160566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850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8</a:t>
            </a:fld>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232" y="1704382"/>
            <a:ext cx="5707533" cy="3956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520" y="260648"/>
            <a:ext cx="8640960"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TANGRA – </a:t>
            </a:r>
            <a:r>
              <a:rPr lang="en-US" sz="3600" dirty="0" err="1">
                <a:latin typeface="Times New Roman" panose="02020603050405020304" pitchFamily="18" charset="0"/>
                <a:cs typeface="Times New Roman" panose="02020603050405020304" pitchFamily="18" charset="0"/>
              </a:rPr>
              <a:t>TAgged</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Neutron &amp; </a:t>
            </a:r>
            <a:r>
              <a:rPr lang="en-US" sz="3600" dirty="0">
                <a:latin typeface="Times New Roman" panose="02020603050405020304" pitchFamily="18" charset="0"/>
                <a:cs typeface="Times New Roman" panose="02020603050405020304" pitchFamily="18" charset="0"/>
              </a:rPr>
              <a:t>Gamma </a:t>
            </a:r>
            <a:r>
              <a:rPr lang="en-US" sz="3600" dirty="0" smtClean="0">
                <a:latin typeface="Times New Roman" panose="02020603050405020304" pitchFamily="18" charset="0"/>
                <a:cs typeface="Times New Roman" panose="02020603050405020304" pitchFamily="18" charset="0"/>
              </a:rPr>
              <a:t>Rays</a:t>
            </a:r>
            <a:r>
              <a:rPr lang="en-US" sz="3600" dirty="0" smtClean="0">
                <a:latin typeface="Times New Roman" panose="02020603050405020304" pitchFamily="18" charset="0"/>
                <a:cs typeface="Times New Roman" panose="02020603050405020304" pitchFamily="18" charset="0"/>
              </a:rPr>
              <a:t>, DAQ</a:t>
            </a:r>
            <a:endParaRPr lang="ru-RU" sz="36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51520" y="5667107"/>
            <a:ext cx="8640960" cy="646331"/>
          </a:xfrm>
          <a:prstGeom prst="rect">
            <a:avLst/>
          </a:prstGeom>
        </p:spPr>
        <p:txBody>
          <a:bodyPr wrap="square">
            <a:spAutoFit/>
          </a:bodyPr>
          <a:lstStyle/>
          <a:p>
            <a:pPr algn="ctr"/>
            <a:r>
              <a:rPr lang="en-US" dirty="0" smtClean="0">
                <a:latin typeface="Times New Roman" panose="02020603050405020304" pitchFamily="18" charset="0"/>
                <a:cs typeface="Times New Roman" panose="02020603050405020304" pitchFamily="18" charset="0"/>
              </a:rPr>
              <a:t>Fast </a:t>
            </a:r>
            <a:r>
              <a:rPr lang="en-US" dirty="0">
                <a:latin typeface="Times New Roman" panose="02020603050405020304" pitchFamily="18" charset="0"/>
                <a:cs typeface="Times New Roman" panose="02020603050405020304" pitchFamily="18" charset="0"/>
              </a:rPr>
              <a:t>digitizer CRS-6/32 DAQ (32-channel, 200 MHz, 11-bit, </a:t>
            </a:r>
            <a:r>
              <a:rPr lang="en-US" dirty="0" smtClean="0">
                <a:latin typeface="Times New Roman" panose="02020603050405020304" pitchFamily="18" charset="0"/>
                <a:cs typeface="Times New Roman" panose="02020603050405020304" pitchFamily="18" charset="0"/>
              </a:rPr>
              <a:t>USB-3 connection; approximately </a:t>
            </a:r>
            <a:r>
              <a:rPr lang="en-US" dirty="0">
                <a:latin typeface="Times New Roman" panose="02020603050405020304" pitchFamily="18" charset="0"/>
                <a:cs typeface="Times New Roman" panose="02020603050405020304" pitchFamily="18" charset="0"/>
              </a:rPr>
              <a:t>10</a:t>
            </a:r>
            <a:r>
              <a:rPr lang="en-US" baseline="30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events/s/channel)</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7989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t>9</a:t>
            </a:fld>
            <a:endParaRPr lang="ru-RU" dirty="0"/>
          </a:p>
        </p:txBody>
      </p:sp>
      <p:sp>
        <p:nvSpPr>
          <p:cNvPr id="7" name="TextBox 6"/>
          <p:cNvSpPr txBox="1"/>
          <p:nvPr/>
        </p:nvSpPr>
        <p:spPr>
          <a:xfrm>
            <a:off x="251520" y="622429"/>
            <a:ext cx="8640960"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Photo-peak counting efficiency</a:t>
            </a:r>
            <a:endParaRPr lang="ru-RU" sz="3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2957006" y="1628800"/>
                <a:ext cx="3412794" cy="11668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3200" i="1" smtClean="0">
                              <a:latin typeface="Cambria Math"/>
                              <a:ea typeface="Cambria Math"/>
                            </a:rPr>
                          </m:ctrlPr>
                        </m:sSubPr>
                        <m:e>
                          <m:r>
                            <a:rPr lang="ru-RU" sz="3200" i="1" smtClean="0">
                              <a:latin typeface="Cambria Math"/>
                              <a:ea typeface="Cambria Math"/>
                            </a:rPr>
                            <m:t>𝜀</m:t>
                          </m:r>
                        </m:e>
                        <m:sub>
                          <m:r>
                            <a:rPr lang="ru-RU" sz="3200" i="1" smtClean="0">
                              <a:latin typeface="Cambria Math"/>
                              <a:ea typeface="Cambria Math"/>
                            </a:rPr>
                            <m:t>𝛾</m:t>
                          </m:r>
                        </m:sub>
                      </m:sSub>
                      <m:r>
                        <a:rPr lang="en-US" sz="3200" b="0" i="1" smtClean="0">
                          <a:latin typeface="Cambria Math"/>
                          <a:ea typeface="Cambria Math"/>
                        </a:rPr>
                        <m:t>= </m:t>
                      </m:r>
                      <m:f>
                        <m:fPr>
                          <m:ctrlPr>
                            <a:rPr lang="en-US" sz="3200" b="0" i="1" smtClean="0">
                              <a:latin typeface="Cambria Math"/>
                              <a:ea typeface="Cambria Math"/>
                            </a:rPr>
                          </m:ctrlPr>
                        </m:fPr>
                        <m:num>
                          <m:sSub>
                            <m:sSubPr>
                              <m:ctrlPr>
                                <a:rPr lang="en-US" sz="3200" b="0" i="1" smtClean="0">
                                  <a:latin typeface="Cambria Math"/>
                                  <a:ea typeface="Cambria Math"/>
                                </a:rPr>
                              </m:ctrlPr>
                            </m:sSubPr>
                            <m:e>
                              <m:r>
                                <a:rPr lang="en-US" sz="3200" b="0" i="1" smtClean="0">
                                  <a:latin typeface="Cambria Math"/>
                                  <a:ea typeface="Cambria Math"/>
                                </a:rPr>
                                <m:t>𝑁</m:t>
                              </m:r>
                            </m:e>
                            <m:sub>
                              <m:r>
                                <a:rPr lang="en-US" sz="3200" b="0" i="1" smtClean="0">
                                  <a:latin typeface="Cambria Math"/>
                                  <a:ea typeface="Cambria Math"/>
                                </a:rPr>
                                <m:t>𝛾</m:t>
                              </m:r>
                            </m:sub>
                          </m:sSub>
                        </m:num>
                        <m:den>
                          <m:r>
                            <a:rPr lang="en-US" sz="3200" b="0" i="1" smtClean="0">
                              <a:latin typeface="Cambria Math"/>
                              <a:ea typeface="Cambria Math"/>
                            </a:rPr>
                            <m:t>𝐴</m:t>
                          </m:r>
                          <m:r>
                            <a:rPr lang="en-US" sz="3200" b="0" i="1" smtClean="0">
                              <a:latin typeface="Cambria Math"/>
                              <a:ea typeface="Cambria Math"/>
                            </a:rPr>
                            <m:t>∙</m:t>
                          </m:r>
                          <m:sSub>
                            <m:sSubPr>
                              <m:ctrlPr>
                                <a:rPr lang="en-US" sz="3200" b="0" i="1" smtClean="0">
                                  <a:latin typeface="Cambria Math"/>
                                  <a:ea typeface="Cambria Math"/>
                                </a:rPr>
                              </m:ctrlPr>
                            </m:sSubPr>
                            <m:e>
                              <m:r>
                                <a:rPr lang="en-US" sz="3200" b="0" i="1" smtClean="0">
                                  <a:latin typeface="Cambria Math"/>
                                  <a:ea typeface="Cambria Math"/>
                                </a:rPr>
                                <m:t>𝐼</m:t>
                              </m:r>
                            </m:e>
                            <m:sub>
                              <m:r>
                                <a:rPr lang="en-US" sz="3200" b="0" i="1" smtClean="0">
                                  <a:latin typeface="Cambria Math"/>
                                  <a:ea typeface="Cambria Math"/>
                                </a:rPr>
                                <m:t>𝛾</m:t>
                              </m:r>
                            </m:sub>
                          </m:sSub>
                          <m:r>
                            <a:rPr lang="en-US" sz="3200" b="0" i="1" smtClean="0">
                              <a:latin typeface="Cambria Math"/>
                              <a:ea typeface="Cambria Math"/>
                            </a:rPr>
                            <m:t>∙</m:t>
                          </m:r>
                          <m:sSub>
                            <m:sSubPr>
                              <m:ctrlPr>
                                <a:rPr lang="en-US" sz="3200" b="0" i="1" smtClean="0">
                                  <a:latin typeface="Cambria Math"/>
                                  <a:ea typeface="Cambria Math"/>
                                </a:rPr>
                              </m:ctrlPr>
                            </m:sSubPr>
                            <m:e>
                              <m:r>
                                <a:rPr lang="en-US" sz="3200" b="0" i="1" smtClean="0">
                                  <a:latin typeface="Cambria Math"/>
                                  <a:ea typeface="Cambria Math"/>
                                </a:rPr>
                                <m:t>𝑡</m:t>
                              </m:r>
                            </m:e>
                            <m:sub>
                              <m:r>
                                <a:rPr lang="en-US" sz="3200" b="0" i="1" smtClean="0">
                                  <a:latin typeface="Cambria Math"/>
                                  <a:ea typeface="Cambria Math"/>
                                </a:rPr>
                                <m:t>𝑚𝑒𝑎𝑠</m:t>
                              </m:r>
                            </m:sub>
                          </m:sSub>
                        </m:den>
                      </m:f>
                    </m:oMath>
                  </m:oMathPara>
                </a14:m>
                <a:endParaRPr lang="ru-RU" sz="3200" dirty="0">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957006" y="1628800"/>
                <a:ext cx="3412794" cy="1166858"/>
              </a:xfrm>
              <a:prstGeom prst="rect">
                <a:avLst/>
              </a:prstGeom>
              <a:blipFill rotWithShape="1">
                <a:blip r:embed="rId2"/>
                <a:stretch>
                  <a:fillRect/>
                </a:stretch>
              </a:blipFill>
            </p:spPr>
            <p:txBody>
              <a:bodyPr/>
              <a:lstStyle/>
              <a:p>
                <a:r>
                  <a:rPr lang="ru-RU">
                    <a:noFill/>
                  </a:rPr>
                  <a:t> </a:t>
                </a:r>
              </a:p>
            </p:txBody>
          </p:sp>
        </mc:Fallback>
      </mc:AlternateContent>
      <p:sp>
        <p:nvSpPr>
          <p:cNvPr id="9" name="TextBox 8"/>
          <p:cNvSpPr txBox="1"/>
          <p:nvPr/>
        </p:nvSpPr>
        <p:spPr>
          <a:xfrm>
            <a:off x="251520" y="2852936"/>
            <a:ext cx="8640960" cy="1569660"/>
          </a:xfrm>
          <a:prstGeom prst="rect">
            <a:avLst/>
          </a:prstGeom>
          <a:noFill/>
        </p:spPr>
        <p:txBody>
          <a:bodyPr wrap="square" rtlCol="0">
            <a:spAutoFit/>
          </a:bodyPr>
          <a:lstStyle/>
          <a:p>
            <a:r>
              <a:rPr lang="el-GR" sz="2400" dirty="0" smtClean="0">
                <a:latin typeface="Times New Roman" panose="02020603050405020304" pitchFamily="18" charset="0"/>
                <a:cs typeface="Times New Roman" panose="02020603050405020304" pitchFamily="18" charset="0"/>
              </a:rPr>
              <a:t>ε</a:t>
            </a:r>
            <a:r>
              <a:rPr lang="en-US" sz="2400" dirty="0" smtClean="0">
                <a:latin typeface="Times New Roman" panose="02020603050405020304" pitchFamily="18" charset="0"/>
                <a:cs typeface="Times New Roman" panose="02020603050405020304" pitchFamily="18" charset="0"/>
              </a:rPr>
              <a:t> – counting efficiency</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N – energy peak counts, A – isotope activity at the time of measurement, I – intensity of gamma emission, </a:t>
            </a:r>
            <a:r>
              <a:rPr lang="en-US" sz="2400" dirty="0" err="1" smtClean="0">
                <a:latin typeface="Times New Roman" panose="02020603050405020304" pitchFamily="18" charset="0"/>
                <a:cs typeface="Times New Roman" panose="02020603050405020304" pitchFamily="18" charset="0"/>
              </a:rPr>
              <a:t>tmeas</a:t>
            </a:r>
            <a:r>
              <a:rPr lang="en-US" sz="2400" dirty="0" smtClean="0">
                <a:latin typeface="Times New Roman" panose="02020603050405020304" pitchFamily="18" charset="0"/>
                <a:cs typeface="Times New Roman" panose="02020603050405020304" pitchFamily="18" charset="0"/>
              </a:rPr>
              <a:t> – time of measurement,</a:t>
            </a:r>
          </a:p>
          <a:p>
            <a:r>
              <a:rPr lang="en-US" sz="2400" dirty="0" smtClean="0">
                <a:latin typeface="Times New Roman" panose="02020603050405020304" pitchFamily="18" charset="0"/>
                <a:cs typeface="Times New Roman" panose="02020603050405020304" pitchFamily="18" charset="0"/>
              </a:rPr>
              <a:t>γ – the interested gamma energy</a:t>
            </a:r>
            <a:endParaRPr lang="ru-RU"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3325889" y="4477261"/>
                <a:ext cx="2675027" cy="6079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𝐴</m:t>
                      </m:r>
                      <m:r>
                        <a:rPr lang="en-US" sz="3200" b="0" i="1" smtClean="0">
                          <a:latin typeface="Cambria Math"/>
                        </a:rPr>
                        <m:t>=</m:t>
                      </m:r>
                      <m:sSub>
                        <m:sSubPr>
                          <m:ctrlPr>
                            <a:rPr lang="en-US" sz="3200" b="0" i="1" smtClean="0">
                              <a:latin typeface="Cambria Math"/>
                            </a:rPr>
                          </m:ctrlPr>
                        </m:sSubPr>
                        <m:e>
                          <m:r>
                            <a:rPr lang="en-US" sz="3200" b="0" i="1" smtClean="0">
                              <a:latin typeface="Cambria Math"/>
                            </a:rPr>
                            <m:t>𝐴</m:t>
                          </m:r>
                        </m:e>
                        <m:sub>
                          <m:r>
                            <a:rPr lang="en-US" sz="3200" b="0" i="1" smtClean="0">
                              <a:latin typeface="Cambria Math"/>
                            </a:rPr>
                            <m:t>0</m:t>
                          </m:r>
                        </m:sub>
                      </m:sSub>
                      <m:r>
                        <a:rPr lang="en-US" sz="3200" b="0" i="1" smtClean="0">
                          <a:latin typeface="Cambria Math"/>
                          <a:ea typeface="Cambria Math"/>
                        </a:rPr>
                        <m:t>∙</m:t>
                      </m:r>
                      <m:sSup>
                        <m:sSupPr>
                          <m:ctrlPr>
                            <a:rPr lang="en-US" sz="3200" b="0" i="1" smtClean="0">
                              <a:latin typeface="Cambria Math"/>
                              <a:ea typeface="Cambria Math"/>
                            </a:rPr>
                          </m:ctrlPr>
                        </m:sSupPr>
                        <m:e>
                          <m:r>
                            <a:rPr lang="en-US" sz="3200" b="0" i="1" smtClean="0">
                              <a:latin typeface="Cambria Math"/>
                              <a:ea typeface="Cambria Math"/>
                            </a:rPr>
                            <m:t>𝑒</m:t>
                          </m:r>
                        </m:e>
                        <m:sup>
                          <m:r>
                            <a:rPr lang="en-US" sz="3200" b="0" i="1" smtClean="0">
                              <a:latin typeface="Cambria Math"/>
                              <a:ea typeface="Cambria Math"/>
                            </a:rPr>
                            <m:t>−</m:t>
                          </m:r>
                          <m:r>
                            <m:rPr>
                              <m:sty m:val="p"/>
                            </m:rPr>
                            <a:rPr lang="el-GR" sz="3200" b="0" i="1" smtClean="0">
                              <a:latin typeface="Cambria Math"/>
                              <a:ea typeface="Cambria Math"/>
                            </a:rPr>
                            <m:t>λ</m:t>
                          </m:r>
                          <m:r>
                            <a:rPr lang="el-GR" sz="3200" b="0" i="1" smtClean="0">
                              <a:latin typeface="Cambria Math"/>
                              <a:ea typeface="Cambria Math"/>
                            </a:rPr>
                            <m:t>∙</m:t>
                          </m:r>
                          <m:r>
                            <a:rPr lang="en-US" sz="3200" b="0" i="1" smtClean="0">
                              <a:latin typeface="Cambria Math"/>
                              <a:ea typeface="Cambria Math"/>
                            </a:rPr>
                            <m:t>𝑡</m:t>
                          </m:r>
                        </m:sup>
                      </m:sSup>
                    </m:oMath>
                  </m:oMathPara>
                </a14:m>
                <a:endParaRPr lang="ru-RU"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325889" y="4477261"/>
                <a:ext cx="2675027" cy="607923"/>
              </a:xfrm>
              <a:prstGeom prst="rect">
                <a:avLst/>
              </a:prstGeom>
              <a:blipFill rotWithShape="1">
                <a:blip r:embed="rId3"/>
                <a:stretch>
                  <a:fillRect/>
                </a:stretch>
              </a:blipFill>
            </p:spPr>
            <p:txBody>
              <a:bodyPr/>
              <a:lstStyle/>
              <a:p>
                <a:r>
                  <a:rPr lang="ru-RU">
                    <a:noFill/>
                  </a:rPr>
                  <a:t> </a:t>
                </a:r>
              </a:p>
            </p:txBody>
          </p:sp>
        </mc:Fallback>
      </mc:AlternateContent>
      <p:sp>
        <p:nvSpPr>
          <p:cNvPr id="11" name="TextBox 10"/>
          <p:cNvSpPr txBox="1"/>
          <p:nvPr/>
        </p:nvSpPr>
        <p:spPr>
          <a:xfrm>
            <a:off x="342923" y="5097705"/>
            <a:ext cx="8640960" cy="1200329"/>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a:t>
            </a:r>
            <a:r>
              <a:rPr lang="en-US" sz="2400" baseline="-25000" dirty="0" smtClean="0">
                <a:latin typeface="Times New Roman" panose="02020603050405020304" pitchFamily="18" charset="0"/>
                <a:cs typeface="Times New Roman" panose="02020603050405020304" pitchFamily="18" charset="0"/>
              </a:rPr>
              <a:t>0</a:t>
            </a:r>
            <a:r>
              <a:rPr lang="en-US" sz="2400" dirty="0" smtClean="0">
                <a:latin typeface="Times New Roman" panose="02020603050405020304" pitchFamily="18" charset="0"/>
                <a:cs typeface="Times New Roman" panose="02020603050405020304" pitchFamily="18" charset="0"/>
              </a:rPr>
              <a:t> – certified activity of the used point gamma source</a:t>
            </a:r>
            <a:r>
              <a:rPr lang="ru-RU" sz="2400" dirty="0" smtClean="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λ</a:t>
            </a:r>
            <a:r>
              <a:rPr lang="en-US" sz="2400" dirty="0" smtClean="0">
                <a:latin typeface="Times New Roman" panose="02020603050405020304" pitchFamily="18" charset="0"/>
                <a:cs typeface="Times New Roman" panose="02020603050405020304" pitchFamily="18" charset="0"/>
              </a:rPr>
              <a:t> – decay constant, t – elapsed time between the certifying of the point gamma source and time of experimental measurements</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0459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1143</TotalTime>
  <Words>826</Words>
  <Application>Microsoft Office PowerPoint</Application>
  <PresentationFormat>Экран (4:3)</PresentationFormat>
  <Paragraphs>117</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Аптека</vt:lpstr>
      <vt:lpstr>  Analysis of chlorine neutron capture experiment for efficiency calculation validation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Analysis of chlorine neutron capture experiment for efficiency calculation validation </dc:title>
  <dc:creator>Admin</dc:creator>
  <cp:lastModifiedBy>Admin</cp:lastModifiedBy>
  <cp:revision>53</cp:revision>
  <dcterms:created xsi:type="dcterms:W3CDTF">2025-05-21T13:17:00Z</dcterms:created>
  <dcterms:modified xsi:type="dcterms:W3CDTF">2025-05-26T21:39:02Z</dcterms:modified>
</cp:coreProperties>
</file>