
<file path=[Content_Types].xml><?xml version="1.0" encoding="utf-8"?>
<Types xmlns="http://schemas.openxmlformats.org/package/2006/content-types">
  <Default Extension="png" ContentType="image/png"/>
  <Default Extension="tiff" ContentType="image/tiff"/>
  <Default Extension="jpeg" ContentType="image/jpeg"/>
  <Default Extension="JPG" ContentType="image/.jp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62" r:id="rId3"/>
    <p:sldMasterId id="2147483664" r:id="rId4"/>
  </p:sldMasterIdLst>
  <p:notesMasterIdLst>
    <p:notesMasterId r:id="rId6"/>
  </p:notesMasterIdLst>
  <p:sldIdLst>
    <p:sldId id="12469" r:id="rId5"/>
    <p:sldId id="15715379" r:id="rId7"/>
    <p:sldId id="15715399" r:id="rId8"/>
    <p:sldId id="15715412" r:id="rId9"/>
    <p:sldId id="15715402" r:id="rId10"/>
    <p:sldId id="293" r:id="rId11"/>
    <p:sldId id="12443" r:id="rId12"/>
    <p:sldId id="15715407" r:id="rId13"/>
    <p:sldId id="289" r:id="rId14"/>
    <p:sldId id="288" r:id="rId15"/>
    <p:sldId id="15715400" r:id="rId16"/>
    <p:sldId id="12514" r:id="rId17"/>
    <p:sldId id="15715401" r:id="rId18"/>
    <p:sldId id="15715383" r:id="rId19"/>
    <p:sldId id="15715396" r:id="rId20"/>
    <p:sldId id="15715408" r:id="rId21"/>
    <p:sldId id="15715409" r:id="rId22"/>
    <p:sldId id="6106" r:id="rId23"/>
    <p:sldId id="15715359" r:id="rId24"/>
    <p:sldId id="15715411" r:id="rId25"/>
    <p:sldId id="12533" r:id="rId26"/>
    <p:sldId id="15715462" r:id="rId27"/>
    <p:sldId id="15715461" r:id="rId28"/>
    <p:sldId id="15715459" r:id="rId29"/>
    <p:sldId id="15715460" r:id="rId30"/>
    <p:sldId id="15715385" r:id="rId31"/>
    <p:sldId id="12965" r:id="rId32"/>
    <p:sldId id="15715373" r:id="rId33"/>
    <p:sldId id="15715413" r:id="rId34"/>
    <p:sldId id="15715391" r:id="rId35"/>
    <p:sldId id="15715365" r:id="rId36"/>
    <p:sldId id="15715361" r:id="rId37"/>
    <p:sldId id="15715363" r:id="rId38"/>
    <p:sldId id="15715369" r:id="rId39"/>
    <p:sldId id="15715367" r:id="rId40"/>
    <p:sldId id="15715368" r:id="rId41"/>
    <p:sldId id="12473" r:id="rId42"/>
    <p:sldId id="257" r:id="rId43"/>
    <p:sldId id="405" r:id="rId44"/>
    <p:sldId id="15715380" r:id="rId45"/>
    <p:sldId id="15715404" r:id="rId46"/>
    <p:sldId id="15715403" r:id="rId47"/>
    <p:sldId id="15715406" r:id="rId48"/>
    <p:sldId id="15715381" r:id="rId49"/>
    <p:sldId id="15715374" r:id="rId50"/>
    <p:sldId id="15715382" r:id="rId51"/>
    <p:sldId id="12468" r:id="rId52"/>
    <p:sldId id="15715387" r:id="rId53"/>
    <p:sldId id="15715388" r:id="rId54"/>
    <p:sldId id="15715389" r:id="rId55"/>
    <p:sldId id="15715384" r:id="rId56"/>
    <p:sldId id="15715360" r:id="rId57"/>
  </p:sldIdLst>
  <p:sldSz cx="12192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o Sun" initials="B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55B7"/>
    <a:srgbClr val="C7DDF1"/>
    <a:srgbClr val="0432FF"/>
    <a:srgbClr val="04D4B3"/>
    <a:srgbClr val="000000"/>
    <a:srgbClr val="000064"/>
    <a:srgbClr val="4744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浅色样式 1 - 强调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41" autoAdjust="0"/>
    <p:restoredTop sz="35206" autoAdjust="0"/>
  </p:normalViewPr>
  <p:slideViewPr>
    <p:cSldViewPr snapToGrid="0" snapToObjects="1" showGuides="1">
      <p:cViewPr varScale="1">
        <p:scale>
          <a:sx n="37" d="100"/>
          <a:sy n="37" d="100"/>
        </p:scale>
        <p:origin x="2460" y="60"/>
      </p:cViewPr>
      <p:guideLst>
        <p:guide orient="horz" pos="2258"/>
        <p:guide pos="3913"/>
      </p:guideLst>
    </p:cSldViewPr>
  </p:slideViewPr>
  <p:outlineViewPr>
    <p:cViewPr>
      <p:scale>
        <a:sx n="100" d="100"/>
        <a:sy n="100" d="100"/>
      </p:scale>
      <p:origin x="0" y="-19016"/>
    </p:cViewPr>
    <p:sldLst>
      <p:sld r:id="rId1" collapse="1"/>
    </p:sldLst>
  </p:outlineViewPr>
  <p:notesTextViewPr>
    <p:cViewPr>
      <p:scale>
        <a:sx n="110" d="100"/>
        <a:sy n="110" d="100"/>
      </p:scale>
      <p:origin x="0" y="0"/>
    </p:cViewPr>
  </p:notesTextViewPr>
  <p:sorterViewPr>
    <p:cViewPr>
      <p:scale>
        <a:sx n="143" d="100"/>
        <a:sy n="143"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1" Type="http://schemas.openxmlformats.org/officeDocument/2006/relationships/commentAuthors" Target="commentAuthors.xml"/><Relationship Id="rId60" Type="http://schemas.openxmlformats.org/officeDocument/2006/relationships/tableStyles" Target="tableStyles.xml"/><Relationship Id="rId6" Type="http://schemas.openxmlformats.org/officeDocument/2006/relationships/notesMaster" Target="notesMasters/notesMaster1.xml"/><Relationship Id="rId59" Type="http://schemas.openxmlformats.org/officeDocument/2006/relationships/viewProps" Target="viewProps.xml"/><Relationship Id="rId58" Type="http://schemas.openxmlformats.org/officeDocument/2006/relationships/presProps" Target="presProps.xml"/><Relationship Id="rId57" Type="http://schemas.openxmlformats.org/officeDocument/2006/relationships/slide" Target="slides/slide52.xml"/><Relationship Id="rId56" Type="http://schemas.openxmlformats.org/officeDocument/2006/relationships/slide" Target="slides/slide51.xml"/><Relationship Id="rId55" Type="http://schemas.openxmlformats.org/officeDocument/2006/relationships/slide" Target="slides/slide50.xml"/><Relationship Id="rId54" Type="http://schemas.openxmlformats.org/officeDocument/2006/relationships/slide" Target="slides/slide49.xml"/><Relationship Id="rId53" Type="http://schemas.openxmlformats.org/officeDocument/2006/relationships/slide" Target="slides/slide48.xml"/><Relationship Id="rId52" Type="http://schemas.openxmlformats.org/officeDocument/2006/relationships/slide" Target="slides/slide47.xml"/><Relationship Id="rId51" Type="http://schemas.openxmlformats.org/officeDocument/2006/relationships/slide" Target="slides/slide46.xml"/><Relationship Id="rId50" Type="http://schemas.openxmlformats.org/officeDocument/2006/relationships/slide" Target="slides/slide45.xml"/><Relationship Id="rId5" Type="http://schemas.openxmlformats.org/officeDocument/2006/relationships/slide" Target="slides/slide1.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14:cpLocks xmlns:a14="http://schemas.microsoft.com/office/drawing/2010/main"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14:cpLocks xmlns:a14="http://schemas.microsoft.com/office/drawing/2010/main"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E4D515-CB4B-8E4A-8155-669BF02A473A}" type="datetimeFigureOut">
              <a:rPr lang="zh-CN" altLang="en-US"/>
            </a:fld>
            <a:endParaRPr kumimoji="1" lang="zh-CN" altLang="en-US"/>
          </a:p>
        </p:txBody>
      </p:sp>
      <p:sp>
        <p:nvSpPr>
          <p:cNvPr id="4" name="幻灯片图像占位符 3"/>
          <p:cNvSpPr>
            <a14:cpLocks xmlns:a14="http://schemas.microsoft.com/office/drawing/2010/main"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14:cpLocks xmlns:a14="http://schemas.microsoft.com/office/drawing/2010/main"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14:cpLocks xmlns:a14="http://schemas.microsoft.com/office/drawing/2010/main"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14:cpLocks xmlns:a14="http://schemas.microsoft.com/office/drawing/2010/main"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BCB22-EF6B-084C-AA41-E391BC9F71CB}" type="slidenum">
              <a:rPr/>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zhida.zhihu.com/search?q=%E6%B4%9B%E6%96%AF%E9%98%BF%E6%8B%89%E8%8E%AB%E6%96%AF%E5%9B%BD%E5%AE%B6%E5%AE%9E%E9%AA%8C%E5%AE%A4&amp;zhida_source=entity&amp;is_preview=1" TargetMode="External"/><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4" Type="http://schemas.openxmlformats.org/officeDocument/2006/relationships/hyperlink" Target="https://baijiahao.baidu.com/s?id=1601425657755649680&amp;wfr=spider&amp;for=pc" TargetMode="External"/><Relationship Id="rId3" Type="http://schemas.openxmlformats.org/officeDocument/2006/relationships/hyperlink" Target="https://neutrons.ornl.gov/mr" TargetMode="External"/><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5" Type="http://schemas.openxmlformats.org/officeDocument/2006/relationships/hyperlink" Target="https://scied.ucar.edu/learning-zone/how-weather-works/weather" TargetMode="External"/><Relationship Id="rId4" Type="http://schemas.openxmlformats.org/officeDocument/2006/relationships/hyperlink" Target="https://scied.ucar.edu/learning-zone/atmosphere/layers-earths-atmosphere" TargetMode="External"/><Relationship Id="rId3" Type="http://schemas.openxmlformats.org/officeDocument/2006/relationships/hyperlink" Target="https://www.baidu.com/s?sa=re_dqa_generate&amp;wd=%E4%B8%AD%E5%AD%90%E6%B3%A8%E9%87%8F%E7%8E%87&amp;rsv_pq=8bebbe0700e5b655&amp;oq=%E4%B8%AD%E5%AD%90%E6%95%88%E7%8E%87%E5%8D%95%E4%BD%8D%20nv&amp;rsv_t=469535FGXt2aXHz8YeYssJ0aMVKYhHf4t4qudnjitSK9kpbMyNl67r88O0s&amp;tn=baidu&amp;ie=utf-8" TargetMode="External"/><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5" Type="http://schemas.openxmlformats.org/officeDocument/2006/relationships/hyperlink" Target="https://scied.ucar.edu/learning-zone/how-weather-works/weather" TargetMode="External"/><Relationship Id="rId4" Type="http://schemas.openxmlformats.org/officeDocument/2006/relationships/hyperlink" Target="https://scied.ucar.edu/learning-zone/atmosphere/layers-earths-atmosphere" TargetMode="External"/><Relationship Id="rId3" Type="http://schemas.openxmlformats.org/officeDocument/2006/relationships/hyperlink" Target="https://www.baidu.com/s?sa=re_dqa_generate&amp;wd=%E4%B8%AD%E5%AD%90%E6%B3%A8%E9%87%8F%E7%8E%87&amp;rsv_pq=8bebbe0700e5b655&amp;oq=%E4%B8%AD%E5%AD%90%E6%95%88%E7%8E%87%E5%8D%95%E4%BD%8D%20nv&amp;rsv_t=469535FGXt2aXHz8YeYssJ0aMVKYhHf4t4qudnjitSK9kpbMyNl67r88O0s&amp;tn=baidu&amp;ie=utf-8" TargetMode="External"/><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5" Type="http://schemas.openxmlformats.org/officeDocument/2006/relationships/hyperlink" Target="https://scied.ucar.edu/learning-zone/how-weather-works/weather" TargetMode="External"/><Relationship Id="rId4" Type="http://schemas.openxmlformats.org/officeDocument/2006/relationships/hyperlink" Target="https://scied.ucar.edu/learning-zone/atmosphere/layers-earths-atmosphere" TargetMode="External"/><Relationship Id="rId3" Type="http://schemas.openxmlformats.org/officeDocument/2006/relationships/hyperlink" Target="https://www.baidu.com/s?sa=re_dqa_generate&amp;wd=%E4%B8%AD%E5%AD%90%E6%B3%A8%E9%87%8F%E7%8E%87&amp;rsv_pq=8bebbe0700e5b655&amp;oq=%E4%B8%AD%E5%AD%90%E6%95%88%E7%8E%87%E5%8D%95%E4%BD%8D%20nv&amp;rsv_t=469535FGXt2aXHz8YeYssJ0aMVKYhHf4t4qudnjitSK9kpbMyNl67r88O0s&amp;tn=baidu&amp;ie=utf-8" TargetMode="External"/><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9" Type="http://schemas.openxmlformats.org/officeDocument/2006/relationships/hyperlink" Target="https://baike.baidu.com/item/%E7%A9%BA%E9%97%B4%E9%A3%9E%E8%A1%8C%E5%99%A8/3724108?fromModule=lemma_inlink" TargetMode="External"/><Relationship Id="rId8" Type="http://schemas.openxmlformats.org/officeDocument/2006/relationships/hyperlink" Target="https://baike.baidu.com/item/%E8%BE%90%E5%B0%84/5676?fromModule=lemma_inlink" TargetMode="External"/><Relationship Id="rId7" Type="http://schemas.openxmlformats.org/officeDocument/2006/relationships/hyperlink" Target="https://baike.baidu.com/item/%E8%B4%A8%E5%AD%90/65645?fromModule=lemma_inlink" TargetMode="External"/><Relationship Id="rId6" Type="http://schemas.openxmlformats.org/officeDocument/2006/relationships/hyperlink" Target="https://baike.baidu.com/item/%E7%94%B5%E5%AD%90%E4%BC%8F/1131645?fromModule=lemma_inlink" TargetMode="External"/><Relationship Id="rId5" Type="http://schemas.openxmlformats.org/officeDocument/2006/relationships/hyperlink" Target="https://baike.baidu.com/item/%E5%9C%B0%E7%A3%81%E5%9C%BA/3054942?fromModule=lemma_inlink" TargetMode="External"/><Relationship Id="rId4" Type="http://schemas.openxmlformats.org/officeDocument/2006/relationships/hyperlink" Target="https://baike.baidu.com/item/%E9%AB%98%E8%83%BD%E7%B2%92%E5%AD%90/2360922?fromModule=lemma_inlink" TargetMode="External"/><Relationship Id="rId3" Type="http://schemas.openxmlformats.org/officeDocument/2006/relationships/hyperlink" Target="https://baike.baidu.com/item/%E5%AE%87%E5%AE%99%E7%A9%BA%E9%97%B4/3725304?fromModule=lemma_inlink" TargetMode="External"/><Relationship Id="rId2" Type="http://schemas.openxmlformats.org/officeDocument/2006/relationships/notesMaster" Target="../notesMasters/notesMaster1.xml"/><Relationship Id="rId15" Type="http://schemas.openxmlformats.org/officeDocument/2006/relationships/hyperlink" Target="https://baike.baidu.com/item/%E7%BE%8E%E4%B8%BD%E7%9A%84%E6%9E%81%E5%85%89/4328436?fromModule=lemma_inlink" TargetMode="External"/><Relationship Id="rId14" Type="http://schemas.openxmlformats.org/officeDocument/2006/relationships/hyperlink" Target="https://baike.baidu.com/item/%E5%9C%B0%E7%90%83%E7%A3%81%E5%B1%82/498090?fromModule=lemma_inlink" TargetMode="External"/><Relationship Id="rId13" Type="http://schemas.openxmlformats.org/officeDocument/2006/relationships/hyperlink" Target="https://baike.baidu.com/item/%E7%A3%81%E6%9A%B4/0?fromModule=lemma_inlink" TargetMode="External"/><Relationship Id="rId12" Type="http://schemas.openxmlformats.org/officeDocument/2006/relationships/hyperlink" Target="https://baike.baidu.com/item/%E5%9C%B0%E7%90%83%E7%A3%81%E5%9C%BA/6375102?fromModule=lemma_inlink" TargetMode="External"/><Relationship Id="rId11" Type="http://schemas.openxmlformats.org/officeDocument/2006/relationships/hyperlink" Target="https://baike.baidu.com/item/%E7%B2%92%E5%AD%90/81757?fromModule=lemma_inlink" TargetMode="External"/><Relationship Id="rId10" Type="http://schemas.openxmlformats.org/officeDocument/2006/relationships/hyperlink" Target="https://baike.baidu.com/item/%E8%8C%83%E8%89%BE%E4%BC%A6%E5%B8%A6/8817786?fromModule=lemma_inlink" TargetMode="Externa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discovery.researcher.life/article/commissioning-of-laser-electron-gamma-beamline-slegs-at-ssrf/1a922ee2911b3ac39f41f988c311d392" TargetMode="External"/><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rxiv.org/pdf/1607.03828" TargetMode="External"/><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4" Type="http://schemas.openxmlformats.org/officeDocument/2006/relationships/hyperlink" Target="https://zhida.zhihu.com/search?q=%E5%AE%87%E5%AE%99%E5%AD%A6&amp;zhida_source=entity&amp;is_preview=1" TargetMode="External"/><Relationship Id="rId3" Type="http://schemas.openxmlformats.org/officeDocument/2006/relationships/hyperlink" Target="https://zhida.zhihu.com/search?q=%E5%9F%BA%E6%9C%AC%E7%B2%92%E5%AD%90&amp;zhida_source=entity&amp;is_preview=1" TargetMode="External"/><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4" Type="http://schemas.openxmlformats.org/officeDocument/2006/relationships/hyperlink" Target="https://zhida.zhihu.com/search?q=%E5%AE%87%E5%AE%99%E5%AD%A6&amp;zhida_source=entity&amp;is_preview=1" TargetMode="External"/><Relationship Id="rId3" Type="http://schemas.openxmlformats.org/officeDocument/2006/relationships/hyperlink" Target="https://zhida.zhihu.com/search?q=%E5%9F%BA%E6%9C%AC%E7%B2%92%E5%AD%90&amp;zhida_source=entity&amp;is_preview=1" TargetMode="External"/><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4" Type="http://schemas.openxmlformats.org/officeDocument/2006/relationships/hyperlink" Target="https://zhida.zhihu.com/search?q=%E6%B4%9B%E6%96%AF%E9%98%BF%E6%8B%89%E8%8E%AB%E6%96%AF%E5%9B%BD%E5%AE%B6%E5%AE%9E%E9%AA%8C%E5%AE%A4&amp;zhida_source=entity&amp;is_preview=1" TargetMode="External"/><Relationship Id="rId3" Type="http://schemas.openxmlformats.org/officeDocument/2006/relationships/hyperlink" Target="https://www.ornl.gov/news/physicists-confront-neutron-lifetime-puzzle" TargetMode="External"/><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arxiv.org/pdf/1607.03828" TargetMode="External"/><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baidu.com/s?sa=re_dqa_generate&amp;wd=%E4%B8%AD%E5%AD%90%E6%B3%A8%E9%87%8F%E7%8E%87&amp;rsv_pq=8bebbe0700e5b655&amp;oq=%E4%B8%AD%E5%AD%90%E6%95%88%E7%8E%87%E5%8D%95%E4%BD%8D%20nv&amp;rsv_t=469535FGXt2aXHz8YeYssJ0aMVKYhHf4t4qudnjitSK9kpbMyNl67r88O0s&amp;tn=baidu&amp;ie=utf-8" TargetMode="External"/><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4" Type="http://schemas.openxmlformats.org/officeDocument/2006/relationships/hyperlink" Target="https://zhida.zhihu.com/search?q=%E5%AE%87%E5%AE%99%E5%AD%A6&amp;zhida_source=entity&amp;is_preview=1" TargetMode="External"/><Relationship Id="rId3" Type="http://schemas.openxmlformats.org/officeDocument/2006/relationships/hyperlink" Target="https://zhida.zhihu.com/search?q=%E5%9F%BA%E6%9C%AC%E7%B2%92%E5%AD%90&amp;zhida_source=entity&amp;is_preview=1" TargetMode="External"/><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4" Type="http://schemas.openxmlformats.org/officeDocument/2006/relationships/hyperlink" Target="https://zhida.zhihu.com/search?q=%E6%B4%9B%E6%96%AF%E9%98%BF%E6%8B%89%E8%8E%AB%E6%96%AF%E5%9B%BD%E5%AE%B6%E5%AE%9E%E9%AA%8C%E5%AE%A4&amp;zhida_source=entity&amp;is_preview=1" TargetMode="External"/><Relationship Id="rId3" Type="http://schemas.openxmlformats.org/officeDocument/2006/relationships/hyperlink" Target="https://www.ornl.gov/news/physicists-confront-neutron-lifetime-puzzle" TargetMode="External"/><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14:cpLocks xmlns:a14="http://schemas.microsoft.com/office/drawing/2010/main" noGrp="1" noRot="1" noChangeAspect="1"/>
          </p:cNvSpPr>
          <p:nvPr>
            <p:ph type="sldImg"/>
          </p:nvPr>
        </p:nvSpPr>
        <p:spPr/>
      </p:sp>
      <p:sp>
        <p:nvSpPr>
          <p:cNvPr id="3" name="备注占位符 2"/>
          <p:cNvSpPr>
            <a14:cpLocks xmlns:a14="http://schemas.microsoft.com/office/drawing/2010/main" noGrp="1"/>
          </p:cNvSpPr>
          <p:nvPr>
            <p:ph type="body" idx="1"/>
          </p:nvPr>
        </p:nvSpPr>
        <p:spPr/>
        <p:txBody>
          <a:bodyPr/>
          <a:lstStyle/>
          <a:p>
            <a:br>
              <a:rPr lang="en-GB" altLang="zh-CN" b="1" i="0" u="none" strike="noStrike" dirty="0">
                <a:solidFill>
                  <a:srgbClr val="000000"/>
                </a:solidFill>
                <a:effectLst/>
                <a:latin typeface="Helvetica" pitchFamily="2" charset="0"/>
              </a:rPr>
            </a:br>
            <a:r>
              <a:rPr lang="en-GB" altLang="zh-CN" b="1" i="0" u="none" strike="noStrike" dirty="0">
                <a:solidFill>
                  <a:srgbClr val="000000"/>
                </a:solidFill>
                <a:effectLst/>
                <a:latin typeface="Helvetica" pitchFamily="2" charset="0"/>
              </a:rPr>
              <a:t>GSI, Darmstadt, February 24-28, 2025</a:t>
            </a:r>
            <a:r>
              <a:rPr lang="en-US" altLang="zh-CN" sz="1200" b="0" i="0" u="none" strike="noStrike" kern="1200" baseline="0" dirty="0">
                <a:solidFill>
                  <a:schemeClr val="tx1"/>
                </a:solidFill>
                <a:latin typeface="+mn-lt"/>
                <a:ea typeface="+mn-ea"/>
                <a:cs typeface="+mn-cs"/>
              </a:rPr>
              <a:t> </a:t>
            </a:r>
            <a:endParaRPr lang="en-US" altLang="zh-CN" sz="1200" b="0" i="0" u="none" strike="noStrike" kern="1200" baseline="0" dirty="0">
              <a:solidFill>
                <a:schemeClr val="tx1"/>
              </a:solidFill>
              <a:latin typeface="+mn-lt"/>
              <a:ea typeface="+mn-ea"/>
              <a:cs typeface="+mn-cs"/>
            </a:endParaRPr>
          </a:p>
          <a:p>
            <a:endParaRPr lang="en-US" altLang="zh-CN" sz="1200" b="0" i="0" u="none" strike="noStrike" kern="1200" baseline="0" dirty="0">
              <a:solidFill>
                <a:schemeClr val="tx1"/>
              </a:solidFill>
              <a:latin typeface="+mn-lt"/>
              <a:ea typeface="+mn-ea"/>
              <a:cs typeface="+mn-cs"/>
            </a:endParaRPr>
          </a:p>
          <a:p>
            <a:r>
              <a:rPr lang="en-US" altLang="zh-CN" sz="1200" b="0" i="0" u="none" strike="noStrike" kern="1200" baseline="0" dirty="0">
                <a:solidFill>
                  <a:schemeClr val="tx1"/>
                </a:solidFill>
                <a:latin typeface="+mn-lt"/>
                <a:ea typeface="+mn-ea"/>
                <a:cs typeface="+mn-cs"/>
              </a:rPr>
              <a:t>Thank you, </a:t>
            </a:r>
            <a:r>
              <a:rPr lang="en-US" altLang="zh-CN" sz="1200" b="0" i="0" u="none" strike="noStrike" kern="1200" baseline="0" dirty="0" err="1">
                <a:solidFill>
                  <a:schemeClr val="tx1"/>
                </a:solidFill>
                <a:latin typeface="+mn-lt"/>
                <a:ea typeface="+mn-ea"/>
                <a:cs typeface="+mn-cs"/>
              </a:rPr>
              <a:t>Zsolt</a:t>
            </a:r>
            <a:r>
              <a:rPr lang="zh-CN" altLang="en-US" sz="1200" b="0" i="0" u="none" strike="noStrike" kern="1200" baseline="0" dirty="0">
                <a:solidFill>
                  <a:schemeClr val="tx1"/>
                </a:solidFill>
                <a:latin typeface="+mn-lt"/>
                <a:ea typeface="+mn-ea"/>
                <a:cs typeface="+mn-cs"/>
              </a:rPr>
              <a:t>，</a:t>
            </a:r>
            <a:r>
              <a:rPr lang="en-US" altLang="zh-CN" sz="1200" b="0" i="0" u="none" strike="noStrike" kern="1200" baseline="0" dirty="0">
                <a:solidFill>
                  <a:schemeClr val="tx1"/>
                </a:solidFill>
                <a:latin typeface="+mn-lt"/>
                <a:ea typeface="+mn-ea"/>
                <a:cs typeface="+mn-cs"/>
              </a:rPr>
              <a:t>for the introduction.</a:t>
            </a:r>
            <a:endParaRPr lang="en-US" altLang="zh-CN" sz="1200" b="0" i="0" u="none" strike="noStrike" kern="1200" baseline="0" dirty="0">
              <a:solidFill>
                <a:schemeClr val="tx1"/>
              </a:solidFill>
              <a:latin typeface="+mn-lt"/>
              <a:ea typeface="+mn-ea"/>
              <a:cs typeface="+mn-cs"/>
            </a:endParaRPr>
          </a:p>
          <a:p>
            <a:r>
              <a:rPr lang="en-US" altLang="zh-CN" sz="1200" b="0" i="0" u="none" strike="noStrike" kern="1200" baseline="0" dirty="0">
                <a:solidFill>
                  <a:schemeClr val="tx1"/>
                </a:solidFill>
                <a:latin typeface="+mn-lt"/>
                <a:ea typeface="+mn-ea"/>
                <a:cs typeface="+mn-cs"/>
              </a:rPr>
              <a:t>I</a:t>
            </a:r>
            <a:r>
              <a:rPr lang="zh-CN" altLang="en-US" sz="1200" b="0" i="0" u="none" strike="noStrike" kern="1200" baseline="0" dirty="0">
                <a:solidFill>
                  <a:schemeClr val="tx1"/>
                </a:solidFill>
                <a:latin typeface="+mn-lt"/>
                <a:ea typeface="+mn-ea"/>
                <a:cs typeface="+mn-cs"/>
              </a:rPr>
              <a:t> </a:t>
            </a:r>
            <a:r>
              <a:rPr lang="en-GB" altLang="zh-CN" sz="1200" b="0" i="0" u="none" strike="noStrike" kern="1200" baseline="0" dirty="0">
                <a:solidFill>
                  <a:schemeClr val="tx1"/>
                </a:solidFill>
                <a:latin typeface="+mn-lt"/>
                <a:ea typeface="+mn-ea"/>
                <a:cs typeface="+mn-cs"/>
              </a:rPr>
              <a:t>would </a:t>
            </a:r>
            <a:r>
              <a:rPr lang="en-US" altLang="zh-CN" sz="1200" b="0" i="0" u="none" strike="noStrike" kern="1200" baseline="0" dirty="0">
                <a:solidFill>
                  <a:schemeClr val="tx1"/>
                </a:solidFill>
                <a:latin typeface="+mn-lt"/>
                <a:ea typeface="+mn-ea"/>
                <a:cs typeface="+mn-cs"/>
              </a:rPr>
              <a:t>also</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like</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to</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thank</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Christoph</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for</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the invitation. </a:t>
            </a:r>
            <a:endParaRPr lang="en-US" altLang="zh-CN" sz="1200" b="0" i="0" u="none" strike="noStrike" kern="1200" baseline="0" dirty="0">
              <a:solidFill>
                <a:schemeClr val="tx1"/>
              </a:solidFill>
              <a:latin typeface="+mn-lt"/>
              <a:ea typeface="+mn-ea"/>
              <a:cs typeface="+mn-cs"/>
            </a:endParaRPr>
          </a:p>
          <a:p>
            <a:r>
              <a:rPr lang="en-US" altLang="zh-CN" sz="1200" b="0" i="0" u="none" strike="noStrike" kern="1200" baseline="0" dirty="0">
                <a:solidFill>
                  <a:schemeClr val="tx1"/>
                </a:solidFill>
                <a:latin typeface="+mn-lt"/>
                <a:ea typeface="+mn-ea"/>
                <a:cs typeface="+mn-cs"/>
              </a:rPr>
              <a:t>It is truly an honor to join this special events in this way. </a:t>
            </a:r>
            <a:endParaRPr lang="en-US" altLang="zh-CN" sz="1200" b="0" i="0" u="none" strike="noStrike" kern="1200" baseline="0" dirty="0">
              <a:solidFill>
                <a:schemeClr val="tx1"/>
              </a:solidFill>
              <a:latin typeface="+mn-lt"/>
              <a:ea typeface="+mn-ea"/>
              <a:cs typeface="+mn-cs"/>
            </a:endParaRPr>
          </a:p>
          <a:p>
            <a:endParaRPr lang="en-US" altLang="zh-CN" sz="1200" b="0" i="0" u="none" strike="noStrike" kern="1200" baseline="0" dirty="0">
              <a:solidFill>
                <a:schemeClr val="tx1"/>
              </a:solidFill>
              <a:latin typeface="+mn-lt"/>
              <a:ea typeface="+mn-ea"/>
              <a:cs typeface="+mn-cs"/>
            </a:endParaRPr>
          </a:p>
          <a:p>
            <a:r>
              <a:rPr lang="en-US" altLang="zh-CN" sz="1200" kern="1200" dirty="0">
                <a:solidFill>
                  <a:schemeClr val="tx1"/>
                </a:solidFill>
                <a:effectLst/>
                <a:latin typeface="+mn-lt"/>
                <a:ea typeface="+mn-ea"/>
                <a:cs typeface="+mn-cs"/>
              </a:rPr>
              <a:t>Title: A new scheme of spaced-based measurement of neutron lifetime </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 </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How long neutrons survive plays a key role in particle physics and cosmology. However, conflicting results with a deviation of about 9 second have been found over years in neutron lifetime measurements. Different ideas have been proposed to solve such deviations. We proposed a new scheme based on CubeSat to determine neutron lifetime. </a:t>
            </a:r>
            <a:r>
              <a:rPr lang="en-US" altLang="zh-CN" sz="1200" kern="1200">
                <a:solidFill>
                  <a:schemeClr val="tx1"/>
                </a:solidFill>
                <a:effectLst/>
                <a:latin typeface="+mn-lt"/>
                <a:ea typeface="+mn-ea"/>
                <a:cs typeface="+mn-cs"/>
              </a:rPr>
              <a:t>In this talk, after a short overview on the lifetime puzzle, I will show the principle of our proposed measurement, the challenges and also the progress in payload development.  </a:t>
            </a:r>
            <a:endParaRPr lang="zh-CN" altLang="zh-CN" sz="1200" kern="1200">
              <a:solidFill>
                <a:schemeClr val="tx1"/>
              </a:solidFill>
              <a:effectLst/>
              <a:latin typeface="+mn-lt"/>
              <a:ea typeface="+mn-ea"/>
              <a:cs typeface="+mn-cs"/>
            </a:endParaRPr>
          </a:p>
        </p:txBody>
      </p:sp>
      <p:sp>
        <p:nvSpPr>
          <p:cNvPr id="4" name="灯片编号占位符 3"/>
          <p:cNvSpPr>
            <a14:cpLocks xmlns:a14="http://schemas.microsoft.com/office/drawing/2010/main"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5CC8E0-6EDE-4451-B665-852168360543}" type="slidenum">
              <a:rPr kumimoji="0" lang="zh-CN" altLang="en-US" sz="1200" b="0" i="0" u="none" strike="noStrike" kern="1200" cap="none" spc="0" normalizeH="0" baseline="0" noProof="0" smtClean="0">
                <a:ln>
                  <a:noFill/>
                </a:ln>
                <a:solidFill>
                  <a:prstClr val="black"/>
                </a:solidFill>
                <a:effectLst/>
                <a:uLnTx/>
                <a:uFillTx/>
                <a:latin typeface="等线" charset="-122"/>
                <a:ea typeface="等线" charset="-122"/>
                <a:cs typeface="+mn-cs"/>
              </a:rPr>
            </a:fld>
            <a:endParaRPr kumimoji="0" lang="zh-CN" altLang="en-US" sz="1200" b="0" i="0" u="none" strike="noStrike" kern="1200" cap="none" spc="0" normalizeH="0" baseline="0" noProof="0">
              <a:ln>
                <a:noFill/>
              </a:ln>
              <a:solidFill>
                <a:prstClr val="black"/>
              </a:solidFill>
              <a:effectLst/>
              <a:uLnTx/>
              <a:uFillTx/>
              <a:latin typeface="等线" charset="-122"/>
              <a:ea typeface="等线"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幻灯片图像占位符 1"/>
          <p:cNvSpPr>
            <a14:cpLocks xmlns:a14="http://schemas.microsoft.com/office/drawing/2010/main" noGrp="1" noRot="1" noChangeAspect="1"/>
          </p:cNvSpPr>
          <p:nvPr>
            <p:ph type="sldImg" idx="2"/>
          </p:nvPr>
        </p:nvSpPr>
        <p:spPr/>
        <p:txBody>
          <a:bodyPr/>
          <a:lstStyle/>
          <a:p/>
        </p:txBody>
      </p:sp>
      <p:sp>
        <p:nvSpPr>
          <p:cNvPr id="64" name="文本占位符 2"/>
          <p:cNvSpPr>
            <a14:cpLocks xmlns:a14="http://schemas.microsoft.com/office/drawing/2010/main" noGrp="1"/>
          </p:cNvSpPr>
          <p:nvPr>
            <p:ph type="body" idx="3"/>
          </p:nvPr>
        </p:nvSpPr>
        <p:spPr/>
        <p:txBody>
          <a:bodyPr/>
          <a:lstStyle/>
          <a:p>
            <a:r>
              <a:rPr lang="en-US" altLang="zh-CN" sz="1200" kern="1200" dirty="0">
                <a:solidFill>
                  <a:schemeClr val="tx1"/>
                </a:solidFill>
                <a:effectLst/>
                <a:latin typeface="+mn-lt"/>
                <a:ea typeface="+mn-ea"/>
                <a:cs typeface="+mn-cs"/>
              </a:rPr>
              <a:t>The bottle method on the other hand, is so far the most precision method. </a:t>
            </a:r>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In this method, ultracold neutrons are stored in a sort of trap system for a time comparable to the neutron lifetime and the surviving neutrons that did not decay are counted. </a:t>
            </a:r>
            <a:endParaRPr lang="en-US" altLang="zh-CN" dirty="0"/>
          </a:p>
          <a:p>
            <a:r>
              <a:rPr lang="en-US" altLang="zh-CN" sz="1200" kern="1200" dirty="0">
                <a:solidFill>
                  <a:schemeClr val="tx1"/>
                </a:solidFill>
                <a:effectLst/>
                <a:latin typeface="+mn-lt"/>
                <a:ea typeface="+mn-ea"/>
                <a:cs typeface="+mn-cs"/>
              </a:rPr>
              <a:t>The most precise result was reported in 2021, the result is 14 min 47.75s, a value that can be comparable with Standard model predictions. </a:t>
            </a:r>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a:t>
            </a:r>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Ultracold neutrons are neutrons whose kinetic energy is less than about 100 </a:t>
            </a:r>
            <a:r>
              <a:rPr lang="en-US" altLang="zh-CN" sz="1200" kern="1200" dirty="0" err="1">
                <a:solidFill>
                  <a:schemeClr val="tx1"/>
                </a:solidFill>
                <a:effectLst/>
                <a:latin typeface="+mn-lt"/>
                <a:ea typeface="+mn-ea"/>
                <a:cs typeface="+mn-cs"/>
              </a:rPr>
              <a:t>neV</a:t>
            </a:r>
            <a:r>
              <a:rPr lang="en-US" altLang="zh-CN" sz="1200" kern="1200" dirty="0">
                <a:solidFill>
                  <a:schemeClr val="tx1"/>
                </a:solidFill>
                <a:effectLst/>
                <a:latin typeface="+mn-lt"/>
                <a:ea typeface="+mn-ea"/>
                <a:cs typeface="+mn-cs"/>
              </a:rPr>
              <a:t> (temperature less than 1 </a:t>
            </a:r>
            <a:r>
              <a:rPr lang="en-US" altLang="zh-CN" sz="1200" kern="1200" dirty="0" err="1">
                <a:solidFill>
                  <a:schemeClr val="tx1"/>
                </a:solidFill>
                <a:effectLst/>
                <a:latin typeface="+mn-lt"/>
                <a:ea typeface="+mn-ea"/>
                <a:cs typeface="+mn-cs"/>
              </a:rPr>
              <a:t>mK</a:t>
            </a:r>
            <a:r>
              <a:rPr lang="en-US" altLang="zh-CN" sz="1200" kern="1200" dirty="0">
                <a:solidFill>
                  <a:schemeClr val="tx1"/>
                </a:solidFill>
                <a:effectLst/>
                <a:latin typeface="+mn-lt"/>
                <a:ea typeface="+mn-ea"/>
                <a:cs typeface="+mn-cs"/>
              </a:rPr>
              <a:t>, de Broglie wavelength greater than 100 nm). At this energy, a neutron can be trapped and stored for long periods.</a:t>
            </a:r>
            <a:endParaRPr lang="en-US" altLang="zh-CN" sz="120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The basic idea of this method is simple. Ultracold neutrons are produced and admitted into a bottle whose walls have high effective potential and therefore are totally reflecting for </a:t>
            </a:r>
            <a:endParaRPr lang="en-US" altLang="zh-CN" dirty="0"/>
          </a:p>
          <a:p>
            <a:r>
              <a:rPr lang="en-US" altLang="zh-CN" sz="1200" kern="1200" dirty="0">
                <a:solidFill>
                  <a:schemeClr val="tx1"/>
                </a:solidFill>
                <a:effectLst/>
                <a:latin typeface="+mn-lt"/>
                <a:ea typeface="+mn-ea"/>
                <a:cs typeface="+mn-cs"/>
              </a:rPr>
              <a:t>neutrons. If the bottle is sufficiently tall, then the neutrons are vertically trapped by gravity. Following some storage time $\Delta t$, the surviving neutrons are extracted and counted. </a:t>
            </a:r>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Two (or more) different storage times are used: $\Delta t_1$ and $\Delta t_2$, with the </a:t>
            </a:r>
            <a:endParaRPr lang="en-US" altLang="zh-CN" dirty="0"/>
          </a:p>
          <a:p>
            <a:r>
              <a:rPr lang="en-US" altLang="zh-CN" sz="1200" kern="1200" dirty="0">
                <a:solidFill>
                  <a:schemeClr val="tx1"/>
                </a:solidFill>
                <a:effectLst/>
                <a:latin typeface="+mn-lt"/>
                <a:ea typeface="+mn-ea"/>
                <a:cs typeface="+mn-cs"/>
              </a:rPr>
              <a:t>longer time comparable to the neutron lifetime. If the only loss mechanism is due to neutron beta decay, the ratio of neutron count rates for the two storage times N1=N2 gives the </a:t>
            </a:r>
            <a:endParaRPr lang="en-US" altLang="zh-CN" dirty="0"/>
          </a:p>
          <a:p>
            <a:r>
              <a:rPr lang="en-US" altLang="zh-CN" sz="1200" kern="1200" dirty="0">
                <a:solidFill>
                  <a:schemeClr val="tx1"/>
                </a:solidFill>
                <a:effectLst/>
                <a:latin typeface="+mn-lt"/>
                <a:ea typeface="+mn-ea"/>
                <a:cs typeface="+mn-cs"/>
              </a:rPr>
              <a:t>neutron lifetime </a:t>
            </a:r>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公式</a:t>
            </a:r>
            <a:r>
              <a:rPr lang="en-US" altLang="zh-CN" dirty="0"/>
              <a:t> </a:t>
            </a:r>
            <a:endParaRPr lang="en-US" altLang="zh-CN" dirty="0"/>
          </a:p>
          <a:p>
            <a:r>
              <a:rPr lang="en-US" altLang="zh-CN" sz="1200" kern="1200" dirty="0">
                <a:solidFill>
                  <a:schemeClr val="tx1"/>
                </a:solidFill>
                <a:effectLst/>
                <a:latin typeface="+mn-lt"/>
                <a:ea typeface="+mn-ea"/>
                <a:cs typeface="+mn-cs"/>
              </a:rPr>
              <a:t>In practice, there are always competing loss mechanisms that </a:t>
            </a:r>
            <a:endParaRPr lang="en-US" altLang="zh-CN" dirty="0"/>
          </a:p>
          <a:p>
            <a:r>
              <a:rPr lang="en-US" altLang="zh-CN" sz="1200" kern="1200" dirty="0">
                <a:solidFill>
                  <a:schemeClr val="tx1"/>
                </a:solidFill>
                <a:effectLst/>
                <a:latin typeface="+mn-lt"/>
                <a:ea typeface="+mn-ea"/>
                <a:cs typeface="+mn-cs"/>
              </a:rPr>
              <a:t>must be accounted and/or corrected for.</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800" kern="100" dirty="0">
              <a:effectLst/>
              <a:latin typeface="等线" charset="-122"/>
              <a:ea typeface="等线" charset="-122"/>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zh-CN" sz="1800" kern="100" dirty="0">
                <a:effectLst/>
                <a:latin typeface="等线" charset="-122"/>
                <a:ea typeface="等线" charset="-122"/>
                <a:cs typeface="Times New Roman" pitchFamily="18" charset="0"/>
              </a:rPr>
              <a:t>目前精度最高的结果来自</a:t>
            </a:r>
            <a:r>
              <a:rPr lang="zh-CN" altLang="zh-CN" sz="1800" b="0" u="sng" kern="100" dirty="0">
                <a:effectLst/>
                <a:latin typeface="等线" charset="-122"/>
                <a:ea typeface="等线" charset="-122"/>
                <a:cs typeface="Times New Roman" pitchFamily="18" charset="0"/>
              </a:rPr>
              <a:t>瓶实验</a:t>
            </a:r>
            <a:r>
              <a:rPr lang="zh-CN" altLang="zh-CN" sz="1800" kern="100" dirty="0">
                <a:effectLst/>
                <a:latin typeface="等线" charset="-122"/>
                <a:ea typeface="等线" charset="-122"/>
                <a:cs typeface="Times New Roman" pitchFamily="18" charset="0"/>
              </a:rPr>
              <a:t>，它就是通过降低中子速度实现的；最新的实验将极化超冷中子</a:t>
            </a:r>
            <a:r>
              <a:rPr lang="zh-CN" altLang="zh-CN" sz="1800" b="1" u="sng" kern="100" dirty="0">
                <a:effectLst/>
                <a:latin typeface="等线" charset="-122"/>
                <a:ea typeface="等线" charset="-122"/>
                <a:cs typeface="Times New Roman" pitchFamily="18" charset="0"/>
              </a:rPr>
              <a:t>束缚在磁场中</a:t>
            </a:r>
            <a:r>
              <a:rPr lang="zh-CN" altLang="zh-CN" sz="1800" kern="100" dirty="0">
                <a:effectLst/>
                <a:latin typeface="等线" charset="-122"/>
                <a:ea typeface="等线" charset="-122"/>
                <a:cs typeface="Times New Roman" pitchFamily="18" charset="0"/>
              </a:rPr>
              <a:t>，通过测量剩余的中子数目随时间的变化得到中子寿命。</a:t>
            </a:r>
            <a:endParaRPr lang="en-US" altLang="zh-CN" sz="1800" kern="100" dirty="0">
              <a:effectLst/>
              <a:latin typeface="等线" charset="-122"/>
              <a:ea typeface="等线" charset="-122"/>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zh-CN" altLang="zh-CN" sz="1800" kern="100" dirty="0">
              <a:effectLst/>
              <a:latin typeface="等线" charset="-122"/>
              <a:ea typeface="等线" charset="-122"/>
              <a:cs typeface="Times New Roman" pitchFamily="18" charset="0"/>
            </a:endParaRPr>
          </a:p>
          <a:p>
            <a:r>
              <a:rPr lang="zh-CN" altLang="en-US" b="0" i="0" dirty="0">
                <a:solidFill>
                  <a:srgbClr val="191B1F"/>
                </a:solidFill>
                <a:effectLst/>
                <a:latin typeface="-apple-system"/>
              </a:rPr>
              <a:t>这个实验被称为</a:t>
            </a:r>
            <a:r>
              <a:rPr lang="en-US" altLang="zh-CN" b="1" i="0" dirty="0">
                <a:solidFill>
                  <a:srgbClr val="191B1F"/>
                </a:solidFill>
                <a:effectLst/>
                <a:latin typeface="-apple-system"/>
              </a:rPr>
              <a:t>UCN</a:t>
            </a:r>
            <a:r>
              <a:rPr lang="el-GR" altLang="zh-CN" b="1" i="0" dirty="0">
                <a:solidFill>
                  <a:srgbClr val="191B1F"/>
                </a:solidFill>
                <a:effectLst/>
                <a:latin typeface="-apple-system"/>
              </a:rPr>
              <a:t>τ</a:t>
            </a:r>
            <a:r>
              <a:rPr lang="zh-CN" altLang="el-GR" b="0" i="0" dirty="0">
                <a:solidFill>
                  <a:srgbClr val="191B1F"/>
                </a:solidFill>
                <a:effectLst/>
                <a:latin typeface="-apple-system"/>
              </a:rPr>
              <a:t>（</a:t>
            </a:r>
            <a:r>
              <a:rPr lang="en-US" altLang="zh-CN" b="0" i="0" dirty="0">
                <a:solidFill>
                  <a:srgbClr val="191B1F"/>
                </a:solidFill>
                <a:effectLst/>
                <a:latin typeface="-apple-system"/>
              </a:rPr>
              <a:t>UCN</a:t>
            </a:r>
            <a:r>
              <a:rPr lang="zh-CN" altLang="en-US" b="0" i="0" dirty="0">
                <a:solidFill>
                  <a:srgbClr val="191B1F"/>
                </a:solidFill>
                <a:effectLst/>
                <a:latin typeface="-apple-system"/>
              </a:rPr>
              <a:t>指超冷中子，</a:t>
            </a:r>
            <a:r>
              <a:rPr lang="el-GR" altLang="zh-CN" b="0" i="0" dirty="0">
                <a:solidFill>
                  <a:srgbClr val="191B1F"/>
                </a:solidFill>
                <a:effectLst/>
                <a:latin typeface="-apple-system"/>
              </a:rPr>
              <a:t>τ</a:t>
            </a:r>
            <a:r>
              <a:rPr lang="zh-CN" altLang="en-US" b="0" i="0" dirty="0">
                <a:solidFill>
                  <a:srgbClr val="191B1F"/>
                </a:solidFill>
                <a:effectLst/>
                <a:latin typeface="-apple-system"/>
              </a:rPr>
              <a:t>指中子寿命），它始于十多年前，但对于最新公布的结果则是基于</a:t>
            </a:r>
            <a:r>
              <a:rPr lang="en-US" altLang="zh-CN" b="0" i="0" dirty="0">
                <a:solidFill>
                  <a:srgbClr val="191B1F"/>
                </a:solidFill>
                <a:effectLst/>
                <a:latin typeface="-apple-system"/>
              </a:rPr>
              <a:t>2017</a:t>
            </a:r>
            <a:r>
              <a:rPr lang="zh-CN" altLang="en-US" b="0" i="0" dirty="0">
                <a:solidFill>
                  <a:srgbClr val="191B1F"/>
                </a:solidFill>
                <a:effectLst/>
                <a:latin typeface="-apple-system"/>
              </a:rPr>
              <a:t>年和</a:t>
            </a:r>
            <a:r>
              <a:rPr lang="en-US" altLang="zh-CN" b="0" i="0" dirty="0">
                <a:solidFill>
                  <a:srgbClr val="191B1F"/>
                </a:solidFill>
                <a:effectLst/>
                <a:latin typeface="-apple-system"/>
              </a:rPr>
              <a:t>2018</a:t>
            </a:r>
            <a:r>
              <a:rPr lang="zh-CN" altLang="en-US" b="0" i="0" dirty="0">
                <a:solidFill>
                  <a:srgbClr val="191B1F"/>
                </a:solidFill>
                <a:effectLst/>
                <a:latin typeface="-apple-system"/>
              </a:rPr>
              <a:t>年运行的两个实验。</a:t>
            </a:r>
            <a:br>
              <a:rPr lang="zh-CN" altLang="en-US" dirty="0"/>
            </a:br>
            <a:br>
              <a:rPr lang="zh-CN" altLang="en-US" dirty="0"/>
            </a:br>
            <a:r>
              <a:rPr lang="zh-CN" altLang="en-US" b="0" i="0" dirty="0">
                <a:solidFill>
                  <a:srgbClr val="191B1F"/>
                </a:solidFill>
                <a:effectLst/>
                <a:latin typeface="-apple-system"/>
              </a:rPr>
              <a:t>从实验的角度来看，这项研究面临一些艰巨的挑战，比如自由的中子很容易与原子结合，因此，研究人员必须在实验装置内创造一个非常严密的真空，以防止气体进入。此外，他们还必须大幅降低中子的速度，这样中子才能捕获并计数。</a:t>
            </a:r>
            <a:br>
              <a:rPr lang="zh-CN" altLang="en-US" dirty="0"/>
            </a:br>
            <a:br>
              <a:rPr lang="zh-CN" altLang="en-US" dirty="0"/>
            </a:br>
            <a:r>
              <a:rPr lang="zh-CN" altLang="en-US" b="0" i="0" dirty="0">
                <a:solidFill>
                  <a:srgbClr val="191B1F"/>
                </a:solidFill>
                <a:effectLst/>
                <a:latin typeface="-apple-system"/>
              </a:rPr>
              <a:t>在</a:t>
            </a:r>
            <a:r>
              <a:rPr lang="en-US" altLang="zh-CN" b="0" i="0" dirty="0">
                <a:solidFill>
                  <a:srgbClr val="191B1F"/>
                </a:solidFill>
                <a:effectLst/>
                <a:latin typeface="-apple-system"/>
              </a:rPr>
              <a:t>UCN</a:t>
            </a:r>
            <a:r>
              <a:rPr lang="el-GR" altLang="zh-CN" b="0" i="0" dirty="0">
                <a:solidFill>
                  <a:srgbClr val="191B1F"/>
                </a:solidFill>
                <a:effectLst/>
                <a:latin typeface="-apple-system"/>
              </a:rPr>
              <a:t>τ</a:t>
            </a:r>
            <a:r>
              <a:rPr lang="zh-CN" altLang="en-US" b="0" i="0" dirty="0">
                <a:solidFill>
                  <a:srgbClr val="191B1F"/>
                </a:solidFill>
                <a:effectLst/>
                <a:latin typeface="-apple-system"/>
              </a:rPr>
              <a:t>团队于</a:t>
            </a:r>
            <a:r>
              <a:rPr lang="en-US" altLang="zh-CN" b="0" i="0" dirty="0">
                <a:solidFill>
                  <a:srgbClr val="191B1F"/>
                </a:solidFill>
                <a:effectLst/>
                <a:latin typeface="-apple-system"/>
              </a:rPr>
              <a:t>2017</a:t>
            </a:r>
            <a:r>
              <a:rPr lang="zh-CN" altLang="en-US" b="0" i="0" dirty="0">
                <a:solidFill>
                  <a:srgbClr val="191B1F"/>
                </a:solidFill>
                <a:effectLst/>
                <a:latin typeface="-apple-system"/>
              </a:rPr>
              <a:t>年和</a:t>
            </a:r>
            <a:r>
              <a:rPr lang="en-US" altLang="zh-CN" b="0" i="0" dirty="0">
                <a:solidFill>
                  <a:srgbClr val="191B1F"/>
                </a:solidFill>
                <a:effectLst/>
                <a:latin typeface="-apple-system"/>
              </a:rPr>
              <a:t>2018</a:t>
            </a:r>
            <a:r>
              <a:rPr lang="zh-CN" altLang="en-US" b="0" i="0" dirty="0">
                <a:solidFill>
                  <a:srgbClr val="191B1F"/>
                </a:solidFill>
                <a:effectLst/>
                <a:latin typeface="-apple-system"/>
              </a:rPr>
              <a:t>年进行的两个瓶方法实验中，研究人员通过不同的步骤来冷却中子，最后的关键步骤是让中子与固态的寒冷的氘相互作用，使中子失去能量，从而将中子减速到超低温度。他们将这些中子置于一个浴缸大小的真空瓶中，瓶子装置配备有约</a:t>
            </a:r>
            <a:r>
              <a:rPr lang="en-US" altLang="zh-CN" b="0" i="0" dirty="0">
                <a:solidFill>
                  <a:srgbClr val="191B1F"/>
                </a:solidFill>
                <a:effectLst/>
                <a:latin typeface="-apple-system"/>
              </a:rPr>
              <a:t>4000</a:t>
            </a:r>
            <a:r>
              <a:rPr lang="zh-CN" altLang="en-US" b="0" i="0" dirty="0">
                <a:solidFill>
                  <a:srgbClr val="191B1F"/>
                </a:solidFill>
                <a:effectLst/>
                <a:latin typeface="-apple-system"/>
              </a:rPr>
              <a:t>块磁铁，强大的磁场可以阻止中子与瓶子表面接触，从而将自由的中子困在瓶中。</a:t>
            </a:r>
            <a:endParaRPr lang="en-US" altLang="zh-CN" b="0" i="0" dirty="0">
              <a:solidFill>
                <a:srgbClr val="191B1F"/>
              </a:solidFill>
              <a:effectLst/>
              <a:latin typeface="-apple-system"/>
            </a:endParaRPr>
          </a:p>
          <a:p>
            <a:endParaRPr lang="en-US" altLang="zh-CN" b="0" i="0" dirty="0">
              <a:solidFill>
                <a:srgbClr val="191B1F"/>
              </a:solidFill>
              <a:effectLst/>
              <a:latin typeface="-apple-system"/>
            </a:endParaRPr>
          </a:p>
          <a:p>
            <a:r>
              <a:rPr lang="zh-CN" altLang="en-US" b="0" i="0" dirty="0">
                <a:solidFill>
                  <a:srgbClr val="191B1F"/>
                </a:solidFill>
                <a:effectLst/>
                <a:latin typeface="-apple-system"/>
              </a:rPr>
              <a:t>在瓶子中，这些中子开始衰变为质子。在每轮实验中，中子会被置于瓶子中一段足够长的时间。研究人员要做的就是</a:t>
            </a:r>
            <a:r>
              <a:rPr lang="zh-CN" altLang="en-US" b="1" i="0" dirty="0">
                <a:solidFill>
                  <a:srgbClr val="191B1F"/>
                </a:solidFill>
                <a:effectLst/>
                <a:latin typeface="-apple-system"/>
              </a:rPr>
              <a:t>通过复杂的数据分析方法，在每个周期结束的时候，清点瓶中的剩余中子</a:t>
            </a:r>
            <a:r>
              <a:rPr lang="zh-CN" altLang="en-US" b="0" i="0" dirty="0">
                <a:solidFill>
                  <a:srgbClr val="191B1F"/>
                </a:solidFill>
                <a:effectLst/>
                <a:latin typeface="-apple-system"/>
              </a:rPr>
              <a:t>。接着，他们会将新的中子再次装入瓶中，重新开始这个过程。在两年多的时间里，研究人员通过这两个实验总共统计了</a:t>
            </a:r>
            <a:r>
              <a:rPr lang="en-US" altLang="zh-CN" b="0" i="0" dirty="0">
                <a:solidFill>
                  <a:srgbClr val="191B1F"/>
                </a:solidFill>
                <a:effectLst/>
                <a:latin typeface="-apple-system"/>
              </a:rPr>
              <a:t>4000</a:t>
            </a:r>
            <a:r>
              <a:rPr lang="zh-CN" altLang="en-US" b="0" i="0" dirty="0">
                <a:solidFill>
                  <a:srgbClr val="191B1F"/>
                </a:solidFill>
                <a:effectLst/>
                <a:latin typeface="-apple-system"/>
              </a:rPr>
              <a:t>万个中子。</a:t>
            </a:r>
            <a:br>
              <a:rPr lang="zh-CN" altLang="en-US" dirty="0"/>
            </a:br>
            <a:br>
              <a:rPr lang="zh-CN" altLang="en-US" dirty="0"/>
            </a:br>
            <a:r>
              <a:rPr lang="zh-CN" altLang="en-US" b="0" i="0" dirty="0">
                <a:solidFill>
                  <a:srgbClr val="191B1F"/>
                </a:solidFill>
                <a:effectLst/>
                <a:latin typeface="-apple-system"/>
              </a:rPr>
              <a:t>为了消除测量过程中可能出现的任何由人为因素导致的偏差，合作组分成三个小组，分别由加州理工学院、印第安纳大学，以及</a:t>
            </a:r>
            <a:r>
              <a:rPr lang="zh-CN" altLang="en-US" b="0" i="0" u="none" strike="noStrike" dirty="0">
                <a:solidFill>
                  <a:srgbClr val="09408E"/>
                </a:solidFill>
                <a:effectLst/>
                <a:latin typeface="-apple-system"/>
                <a:hlinkClick r:id="rId3"/>
              </a:rPr>
              <a:t>洛斯阿拉莫斯国家实验室</a:t>
            </a:r>
            <a:r>
              <a:rPr lang="zh-CN" altLang="en-US" b="0" i="0" dirty="0">
                <a:solidFill>
                  <a:srgbClr val="191B1F"/>
                </a:solidFill>
                <a:effectLst/>
                <a:latin typeface="-apple-system"/>
              </a:rPr>
              <a:t>（</a:t>
            </a:r>
            <a:r>
              <a:rPr lang="en-US" altLang="zh-CN" b="0" i="0" dirty="0">
                <a:solidFill>
                  <a:srgbClr val="191B1F"/>
                </a:solidFill>
                <a:effectLst/>
                <a:latin typeface="-apple-system"/>
              </a:rPr>
              <a:t>LANL</a:t>
            </a:r>
            <a:r>
              <a:rPr lang="zh-CN" altLang="en-US" b="0" i="0" dirty="0">
                <a:solidFill>
                  <a:srgbClr val="191B1F"/>
                </a:solidFill>
                <a:effectLst/>
                <a:latin typeface="-apple-system"/>
              </a:rPr>
              <a:t>）的研究人员领导，以一种“</a:t>
            </a:r>
            <a:r>
              <a:rPr lang="zh-CN" altLang="en-US" b="1" i="0" dirty="0">
                <a:solidFill>
                  <a:srgbClr val="191B1F"/>
                </a:solidFill>
                <a:effectLst/>
                <a:latin typeface="-apple-system"/>
              </a:rPr>
              <a:t>盲</a:t>
            </a:r>
            <a:r>
              <a:rPr lang="zh-CN" altLang="en-US" b="0" i="0" dirty="0">
                <a:solidFill>
                  <a:srgbClr val="191B1F"/>
                </a:solidFill>
                <a:effectLst/>
                <a:latin typeface="-apple-system"/>
              </a:rPr>
              <a:t>”的工作方式展开研究。</a:t>
            </a:r>
            <a:endParaRPr lang="en-US" altLang="zh-CN" dirty="0"/>
          </a:p>
          <a:p>
            <a:endParaRPr lang="en-US" altLang="zh-CN" dirty="0"/>
          </a:p>
          <a:p>
            <a:endParaRPr lang="en-US" altLang="zh-CN"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幻灯片图像占位符 1"/>
          <p:cNvSpPr>
            <a14:cpLocks xmlns:a14="http://schemas.microsoft.com/office/drawing/2010/main" noGrp="1" noRot="1" noChangeAspect="1"/>
          </p:cNvSpPr>
          <p:nvPr>
            <p:ph type="sldImg" idx="2"/>
          </p:nvPr>
        </p:nvSpPr>
        <p:spPr/>
        <p:txBody>
          <a:bodyPr/>
          <a:lstStyle/>
          <a:p/>
        </p:txBody>
      </p:sp>
      <p:sp>
        <p:nvSpPr>
          <p:cNvPr id="7" name="文本占位符 2"/>
          <p:cNvSpPr>
            <a14:cpLocks xmlns:a14="http://schemas.microsoft.com/office/drawing/2010/main"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0" i="0" kern="1200" dirty="0">
                <a:solidFill>
                  <a:schemeClr val="tx1"/>
                </a:solidFill>
                <a:effectLst/>
                <a:latin typeface="+mn-lt"/>
                <a:ea typeface="+mn-ea"/>
                <a:cs typeface="+mn-cs"/>
              </a:rPr>
              <a:t>Shown here is A</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summary  of neutron lifetime    measurements for about 40 years. </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0" i="1" kern="1200" dirty="0">
                <a:solidFill>
                  <a:schemeClr val="tx1"/>
                </a:solidFill>
                <a:effectLst/>
                <a:latin typeface="+mn-lt"/>
                <a:ea typeface="+mn-ea"/>
                <a:cs typeface="+mn-cs"/>
              </a:rPr>
              <a:t>Red circles are beam </a:t>
            </a:r>
            <a:r>
              <a:rPr lang="en-US" altLang="zh-CN" sz="1200" b="0" i="1" kern="1200" dirty="0" err="1">
                <a:solidFill>
                  <a:schemeClr val="tx1"/>
                </a:solidFill>
                <a:effectLst/>
                <a:latin typeface="+mn-lt"/>
                <a:ea typeface="+mn-ea"/>
                <a:cs typeface="+mn-cs"/>
              </a:rPr>
              <a:t>experiement</a:t>
            </a:r>
            <a:r>
              <a:rPr lang="en-US" altLang="zh-CN" sz="1200" b="0" i="1" kern="1200" dirty="0">
                <a:solidFill>
                  <a:schemeClr val="tx1"/>
                </a:solidFill>
                <a:effectLst/>
                <a:latin typeface="+mn-lt"/>
                <a:ea typeface="+mn-ea"/>
                <a:cs typeface="+mn-cs"/>
              </a:rPr>
              <a:t>, and blue circles are bottle experiments. </a:t>
            </a:r>
            <a:endParaRPr lang="en-US" altLang="zh-CN"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0" i="1" kern="1200" dirty="0">
                <a:solidFill>
                  <a:schemeClr val="tx1"/>
                </a:solidFill>
                <a:effectLst/>
                <a:latin typeface="+mn-lt"/>
                <a:ea typeface="+mn-ea"/>
                <a:cs typeface="+mn-cs"/>
              </a:rPr>
              <a:t>The shadowed areas are the relevant averages for each method. </a:t>
            </a:r>
            <a:endParaRPr lang="en-US" altLang="zh-CN"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0" i="1" kern="1200" dirty="0">
                <a:solidFill>
                  <a:schemeClr val="tx1"/>
                </a:solidFill>
                <a:effectLst/>
                <a:latin typeface="+mn-lt"/>
                <a:ea typeface="+mn-ea"/>
                <a:cs typeface="+mn-cs"/>
              </a:rPr>
              <a:t>You see, although the precisions are continuously improved, two methods tend to give different answers. </a:t>
            </a:r>
            <a:endParaRPr lang="en-US" altLang="zh-CN"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0" i="1" kern="1200" dirty="0">
                <a:solidFill>
                  <a:schemeClr val="tx1"/>
                </a:solidFill>
                <a:effectLst/>
                <a:latin typeface="+mn-lt"/>
                <a:ea typeface="+mn-ea"/>
                <a:cs typeface="+mn-cs"/>
              </a:rPr>
              <a:t>The difference is about 9 s, corresponding to 4 standard deviation or 1% in neutron lifetime. </a:t>
            </a:r>
            <a:endParaRPr lang="en-US" altLang="zh-CN"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0" i="1" kern="1200" dirty="0">
                <a:solidFill>
                  <a:schemeClr val="tx1"/>
                </a:solidFill>
                <a:effectLst/>
                <a:latin typeface="+mn-lt"/>
                <a:ea typeface="+mn-ea"/>
                <a:cs typeface="+mn-cs"/>
              </a:rPr>
              <a:t>This deviation was summarized as “neutron lifetime puzzle.” in 2021.</a:t>
            </a:r>
            <a:endParaRPr lang="en-US" altLang="zh-CN"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0" i="1" kern="1200" dirty="0">
                <a:solidFill>
                  <a:schemeClr val="tx1"/>
                </a:solidFill>
                <a:effectLst/>
                <a:latin typeface="+mn-lt"/>
                <a:ea typeface="+mn-ea"/>
                <a:cs typeface="+mn-cs"/>
              </a:rPr>
              <a:t>The possible solutions have been well documented, to at least two possibilities.</a:t>
            </a:r>
            <a:br>
              <a:rPr lang="en-US" altLang="zh-CN" sz="1200" b="0" i="1" kern="1200" dirty="0">
                <a:solidFill>
                  <a:schemeClr val="tx1"/>
                </a:solidFill>
                <a:effectLst/>
                <a:latin typeface="+mn-lt"/>
                <a:ea typeface="+mn-ea"/>
                <a:cs typeface="+mn-cs"/>
              </a:rPr>
            </a:br>
            <a:r>
              <a:rPr lang="en-US" altLang="zh-CN" sz="1200" b="0" i="1" kern="1200" dirty="0">
                <a:solidFill>
                  <a:schemeClr val="tx1"/>
                </a:solidFill>
                <a:effectLst/>
                <a:latin typeface="+mn-lt"/>
                <a:ea typeface="+mn-ea"/>
                <a:cs typeface="+mn-cs"/>
              </a:rPr>
              <a:t>The first one is there are unknown…</a:t>
            </a:r>
            <a:endParaRPr lang="en-US" altLang="zh-CN"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0" i="1" kern="1200" dirty="0">
                <a:solidFill>
                  <a:schemeClr val="tx1"/>
                </a:solidFill>
                <a:effectLst/>
                <a:latin typeface="+mn-lt"/>
                <a:ea typeface="+mn-ea"/>
                <a:cs typeface="+mn-cs"/>
              </a:rPr>
              <a:t>The second one, supposed both methods are correct, there must be something we have never seen behind neutron decay, namely, new physics may occur behind that… </a:t>
            </a:r>
            <a:endParaRPr lang="en-US" altLang="zh-CN"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GB" altLang="zh-CN" b="0" i="0" dirty="0">
                <a:solidFill>
                  <a:srgbClr val="474747"/>
                </a:solidFill>
                <a:effectLst/>
                <a:latin typeface="Arial" charset="0"/>
              </a:rPr>
              <a:t>Despite decades of taking measurements, </a:t>
            </a:r>
            <a:r>
              <a:rPr lang="en-GB" altLang="zh-CN" b="0" i="0" dirty="0">
                <a:solidFill>
                  <a:srgbClr val="D93025"/>
                </a:solidFill>
                <a:effectLst/>
                <a:latin typeface="Arial" charset="0"/>
              </a:rPr>
              <a:t>scientists cannot agree on how long neutrons live</a:t>
            </a:r>
            <a:r>
              <a:rPr lang="en-GB" altLang="zh-CN" b="0" i="0" dirty="0">
                <a:solidFill>
                  <a:srgbClr val="474747"/>
                </a:solidFill>
                <a:effectLst/>
                <a:latin typeface="Arial" charset="0"/>
              </a:rPr>
              <a:t>. </a:t>
            </a:r>
            <a:endParaRPr lang="zh-CN" altLang="en-US" dirty="0"/>
          </a:p>
          <a:p>
            <a:endParaRPr lang="en-US" altLang="zh-CN" dirty="0">
              <a:solidFill>
                <a:srgbClr val="3E3E3E"/>
              </a:solidFill>
              <a:effectLst/>
              <a:latin typeface="-apple-system-font"/>
            </a:endParaRPr>
          </a:p>
          <a:p>
            <a:endParaRPr lang="en-US" altLang="zh-CN" dirty="0">
              <a:solidFill>
                <a:srgbClr val="3E3E3E"/>
              </a:solidFill>
              <a:effectLst/>
              <a:latin typeface="-apple-system-font"/>
            </a:endParaRPr>
          </a:p>
          <a:p>
            <a:endParaRPr lang="en-US" altLang="zh-CN" dirty="0">
              <a:solidFill>
                <a:srgbClr val="3E3E3E"/>
              </a:solidFill>
              <a:effectLst/>
              <a:latin typeface="-apple-system-font"/>
            </a:endParaRPr>
          </a:p>
          <a:p>
            <a:r>
              <a:rPr lang="zh-CN" altLang="en-US" dirty="0">
                <a:solidFill>
                  <a:srgbClr val="3E3E3E"/>
                </a:solidFill>
                <a:effectLst/>
                <a:latin typeface="-apple-system-font"/>
              </a:rPr>
              <a:t>但过去的实验结果表明，中子束里的中子，比瓶子里的中子多存活了约</a:t>
            </a:r>
            <a:r>
              <a:rPr lang="en-US" altLang="zh-CN" dirty="0">
                <a:solidFill>
                  <a:srgbClr val="3E3E3E"/>
                </a:solidFill>
                <a:effectLst/>
                <a:latin typeface="-apple-system-font"/>
              </a:rPr>
              <a:t>8</a:t>
            </a:r>
            <a:r>
              <a:rPr lang="zh-CN" altLang="en-US" dirty="0">
                <a:solidFill>
                  <a:srgbClr val="3E3E3E"/>
                </a:solidFill>
                <a:effectLst/>
                <a:latin typeface="-apple-system-font"/>
              </a:rPr>
              <a:t>秒左右。对于平均寿命不到</a:t>
            </a:r>
            <a:r>
              <a:rPr lang="en-US" altLang="zh-CN" dirty="0">
                <a:solidFill>
                  <a:srgbClr val="3E3E3E"/>
                </a:solidFill>
                <a:effectLst/>
                <a:latin typeface="-apple-system-font"/>
              </a:rPr>
              <a:t>900</a:t>
            </a:r>
            <a:r>
              <a:rPr lang="zh-CN" altLang="en-US" dirty="0">
                <a:solidFill>
                  <a:srgbClr val="3E3E3E"/>
                </a:solidFill>
                <a:effectLst/>
                <a:latin typeface="-apple-system-font"/>
              </a:rPr>
              <a:t>秒的自由中子来说，</a:t>
            </a:r>
            <a:r>
              <a:rPr lang="en-US" altLang="zh-CN" dirty="0">
                <a:solidFill>
                  <a:srgbClr val="3E3E3E"/>
                </a:solidFill>
                <a:effectLst/>
                <a:latin typeface="-apple-system-font"/>
              </a:rPr>
              <a:t>8</a:t>
            </a:r>
            <a:r>
              <a:rPr lang="zh-CN" altLang="en-US" dirty="0">
                <a:solidFill>
                  <a:srgbClr val="3E3E3E"/>
                </a:solidFill>
                <a:effectLst/>
                <a:latin typeface="-apple-system-font"/>
              </a:rPr>
              <a:t>秒的差异是不容忽视的，它无法仅用测量的不准确性来解释</a:t>
            </a:r>
            <a:endParaRPr lang="en-US" altLang="zh-CN" dirty="0"/>
          </a:p>
          <a:p>
            <a:endParaRPr lang="en-US" altLang="zh-CN" dirty="0"/>
          </a:p>
          <a:p>
            <a:r>
              <a:rPr lang="zh-CN" altLang="en-US" dirty="0"/>
              <a:t>需要把 中子寿命疑难单独拿出来；如何解释？（</a:t>
            </a:r>
            <a:r>
              <a:rPr lang="en-US" altLang="zh-CN" dirty="0"/>
              <a:t>1</a:t>
            </a:r>
            <a:r>
              <a:rPr lang="zh-CN" altLang="en-US" dirty="0"/>
              <a:t>）实验问题；（</a:t>
            </a:r>
            <a:r>
              <a:rPr lang="en-US" altLang="zh-CN" dirty="0"/>
              <a:t>2</a:t>
            </a:r>
            <a:r>
              <a:rPr lang="zh-CN" altLang="en-US" dirty="0"/>
              <a:t>）理论探索，可以找出</a:t>
            </a:r>
            <a:r>
              <a:rPr lang="en-US" altLang="zh-CN" dirty="0"/>
              <a:t>1-2</a:t>
            </a:r>
            <a:r>
              <a:rPr lang="zh-CN" altLang="en-US" dirty="0"/>
              <a:t>篇文章，简要说明下</a:t>
            </a:r>
            <a:endParaRPr lang="en-US" altLang="zh-CN" dirty="0"/>
          </a:p>
          <a:p>
            <a:endParaRPr lang="en-US" altLang="zh-CN" dirty="0"/>
          </a:p>
          <a:p>
            <a:r>
              <a:rPr lang="zh-CN" altLang="en-US" b="0" i="0" dirty="0">
                <a:solidFill>
                  <a:srgbClr val="191B1F"/>
                </a:solidFill>
                <a:effectLst/>
                <a:latin typeface="-apple-system"/>
              </a:rPr>
              <a:t>一直以来，物理学家们试图用两种方法来对此进行测量，一种被称为“</a:t>
            </a:r>
            <a:r>
              <a:rPr lang="zh-CN" altLang="en-US" b="1" i="0" dirty="0">
                <a:solidFill>
                  <a:srgbClr val="191B1F"/>
                </a:solidFill>
                <a:effectLst/>
                <a:latin typeface="-apple-system"/>
              </a:rPr>
              <a:t>瓶方法</a:t>
            </a:r>
            <a:r>
              <a:rPr lang="zh-CN" altLang="en-US" b="0" i="0" dirty="0">
                <a:solidFill>
                  <a:srgbClr val="191B1F"/>
                </a:solidFill>
                <a:effectLst/>
                <a:latin typeface="-apple-system"/>
              </a:rPr>
              <a:t>”；另一种被称为“</a:t>
            </a:r>
            <a:r>
              <a:rPr lang="zh-CN" altLang="en-US" b="1" i="0" dirty="0">
                <a:solidFill>
                  <a:srgbClr val="191B1F"/>
                </a:solidFill>
                <a:effectLst/>
                <a:latin typeface="-apple-system"/>
              </a:rPr>
              <a:t>束方法</a:t>
            </a:r>
            <a:r>
              <a:rPr lang="zh-CN" altLang="en-US" b="0" i="0" dirty="0">
                <a:solidFill>
                  <a:srgbClr val="191B1F"/>
                </a:solidFill>
                <a:effectLst/>
                <a:latin typeface="-apple-system"/>
              </a:rPr>
              <a:t>”。用这两种方法得出的测量结果并不一致，瓶方法得出的中子寿命是</a:t>
            </a:r>
            <a:r>
              <a:rPr lang="en-US" altLang="zh-CN" b="0" i="0" dirty="0">
                <a:solidFill>
                  <a:srgbClr val="191B1F"/>
                </a:solidFill>
                <a:effectLst/>
                <a:latin typeface="-apple-system"/>
              </a:rPr>
              <a:t>14</a:t>
            </a:r>
            <a:r>
              <a:rPr lang="zh-CN" altLang="en-US" b="0" i="0" dirty="0">
                <a:solidFill>
                  <a:srgbClr val="191B1F"/>
                </a:solidFill>
                <a:effectLst/>
                <a:latin typeface="-apple-system"/>
              </a:rPr>
              <a:t>分</a:t>
            </a:r>
            <a:r>
              <a:rPr lang="en-US" altLang="zh-CN" b="0" i="0" dirty="0">
                <a:solidFill>
                  <a:srgbClr val="191B1F"/>
                </a:solidFill>
                <a:effectLst/>
                <a:latin typeface="-apple-system"/>
              </a:rPr>
              <a:t>39</a:t>
            </a:r>
            <a:r>
              <a:rPr lang="zh-CN" altLang="en-US" b="0" i="0" dirty="0">
                <a:solidFill>
                  <a:srgbClr val="191B1F"/>
                </a:solidFill>
                <a:effectLst/>
                <a:latin typeface="-apple-system"/>
              </a:rPr>
              <a:t>秒；而束方法得出的结果却是</a:t>
            </a:r>
            <a:r>
              <a:rPr lang="en-US" altLang="zh-CN" b="0" i="0" dirty="0">
                <a:solidFill>
                  <a:srgbClr val="191B1F"/>
                </a:solidFill>
                <a:effectLst/>
                <a:latin typeface="-apple-system"/>
              </a:rPr>
              <a:t>14</a:t>
            </a:r>
            <a:r>
              <a:rPr lang="zh-CN" altLang="en-US" b="0" i="0" dirty="0">
                <a:solidFill>
                  <a:srgbClr val="191B1F"/>
                </a:solidFill>
                <a:effectLst/>
                <a:latin typeface="-apple-system"/>
              </a:rPr>
              <a:t>分</a:t>
            </a:r>
            <a:r>
              <a:rPr lang="en-US" altLang="zh-CN" b="0" i="0" dirty="0">
                <a:solidFill>
                  <a:srgbClr val="191B1F"/>
                </a:solidFill>
                <a:effectLst/>
                <a:latin typeface="-apple-system"/>
              </a:rPr>
              <a:t>48</a:t>
            </a:r>
            <a:r>
              <a:rPr lang="zh-CN" altLang="en-US" b="0" i="0" dirty="0">
                <a:solidFill>
                  <a:srgbClr val="191B1F"/>
                </a:solidFill>
                <a:effectLst/>
                <a:latin typeface="-apple-system"/>
              </a:rPr>
              <a:t>秒。</a:t>
            </a:r>
            <a:r>
              <a:rPr lang="zh-CN" altLang="en-US" b="1" i="0" dirty="0">
                <a:solidFill>
                  <a:srgbClr val="191B1F"/>
                </a:solidFill>
                <a:effectLst/>
                <a:latin typeface="-apple-system"/>
              </a:rPr>
              <a:t>这相差的约</a:t>
            </a:r>
            <a:r>
              <a:rPr lang="en-US" altLang="zh-CN" b="1" i="0" dirty="0">
                <a:solidFill>
                  <a:srgbClr val="191B1F"/>
                </a:solidFill>
                <a:effectLst/>
                <a:latin typeface="-apple-system"/>
              </a:rPr>
              <a:t>9</a:t>
            </a:r>
            <a:r>
              <a:rPr lang="zh-CN" altLang="en-US" b="1" i="0" dirty="0">
                <a:solidFill>
                  <a:srgbClr val="191B1F"/>
                </a:solidFill>
                <a:effectLst/>
                <a:latin typeface="-apple-system"/>
              </a:rPr>
              <a:t>秒的时间对于一个寿命只有</a:t>
            </a:r>
            <a:r>
              <a:rPr lang="en-US" altLang="zh-CN" b="1" i="0" dirty="0">
                <a:solidFill>
                  <a:srgbClr val="191B1F"/>
                </a:solidFill>
                <a:effectLst/>
                <a:latin typeface="-apple-system"/>
              </a:rPr>
              <a:t>15</a:t>
            </a:r>
            <a:r>
              <a:rPr lang="zh-CN" altLang="en-US" b="1" i="0" dirty="0">
                <a:solidFill>
                  <a:srgbClr val="191B1F"/>
                </a:solidFill>
                <a:effectLst/>
                <a:latin typeface="-apple-system"/>
              </a:rPr>
              <a:t>分钟长的粒子来说，是不容忽视的重大差异</a:t>
            </a:r>
            <a:r>
              <a:rPr lang="zh-CN" altLang="en-US" b="0" i="0" dirty="0">
                <a:solidFill>
                  <a:srgbClr val="191B1F"/>
                </a:solidFill>
                <a:effectLst/>
                <a:latin typeface="-apple-system"/>
              </a:rPr>
              <a:t>。</a:t>
            </a:r>
            <a:endParaRPr lang="en-US" altLang="zh-CN" b="0" i="0" dirty="0">
              <a:solidFill>
                <a:srgbClr val="191B1F"/>
              </a:solidFill>
              <a:effectLst/>
              <a:latin typeface="-apple-system"/>
            </a:endParaRPr>
          </a:p>
          <a:p>
            <a:endParaRPr lang="en-US" altLang="zh-CN" b="0" i="0" dirty="0">
              <a:solidFill>
                <a:srgbClr val="191B1F"/>
              </a:solidFill>
              <a:effectLst/>
              <a:latin typeface="-apple-system"/>
            </a:endParaRPr>
          </a:p>
          <a:p>
            <a:pPr indent="266700" algn="just"/>
            <a:r>
              <a:rPr lang="zh-CN" altLang="zh-CN" sz="1800" kern="100" dirty="0">
                <a:effectLst/>
                <a:latin typeface="等线" charset="-122"/>
                <a:ea typeface="等线" charset="-122"/>
                <a:cs typeface="Times New Roman" pitchFamily="18" charset="0"/>
              </a:rPr>
              <a:t>经过多年来的实验技术进步，瓶实验与束实验的实验精度不断提升，并都控制在</a:t>
            </a:r>
            <a:r>
              <a:rPr lang="en-US" altLang="zh-CN" sz="1800" kern="100" dirty="0">
                <a:effectLst/>
                <a:latin typeface="等线" charset="-122"/>
                <a:ea typeface="等线" charset="-122"/>
                <a:cs typeface="Times New Roman" pitchFamily="18" charset="0"/>
              </a:rPr>
              <a:t>3s</a:t>
            </a:r>
            <a:r>
              <a:rPr lang="zh-CN" altLang="zh-CN" sz="1800" kern="100" dirty="0">
                <a:effectLst/>
                <a:latin typeface="等线" charset="-122"/>
                <a:ea typeface="等线" charset="-122"/>
                <a:cs typeface="Times New Roman" pitchFamily="18" charset="0"/>
              </a:rPr>
              <a:t>以内；但两类实验却分别收敛到不同的结果，束实验的结果约比瓶实验大了</a:t>
            </a:r>
            <a:r>
              <a:rPr lang="en-US" altLang="zh-CN" sz="1800" kern="100" dirty="0">
                <a:effectLst/>
                <a:latin typeface="等线" charset="-122"/>
                <a:ea typeface="等线" charset="-122"/>
                <a:cs typeface="Times New Roman" pitchFamily="18" charset="0"/>
              </a:rPr>
              <a:t>9s</a:t>
            </a:r>
            <a:r>
              <a:rPr lang="zh-CN" altLang="zh-CN" sz="1800" kern="100" dirty="0">
                <a:effectLst/>
                <a:latin typeface="等线" charset="-122"/>
                <a:ea typeface="等线" charset="-122"/>
                <a:cs typeface="Times New Roman" pitchFamily="18" charset="0"/>
              </a:rPr>
              <a:t>，大约是</a:t>
            </a:r>
            <a:r>
              <a:rPr lang="en-US" altLang="zh-CN" sz="1800" kern="100" dirty="0">
                <a:effectLst/>
                <a:latin typeface="等线" charset="-122"/>
                <a:ea typeface="等线" charset="-122"/>
                <a:cs typeface="Times New Roman" pitchFamily="18" charset="0"/>
              </a:rPr>
              <a:t>4</a:t>
            </a:r>
            <a:r>
              <a:rPr lang="zh-CN" altLang="zh-CN" sz="1800" kern="100" dirty="0">
                <a:effectLst/>
                <a:latin typeface="等线" charset="-122"/>
                <a:ea typeface="等线" charset="-122"/>
                <a:cs typeface="Times New Roman" pitchFamily="18" charset="0"/>
              </a:rPr>
              <a:t>倍的σ。</a:t>
            </a:r>
            <a:endParaRPr lang="zh-CN" altLang="zh-CN" sz="1800" kern="100" dirty="0">
              <a:effectLst/>
              <a:latin typeface="等线" charset="-122"/>
              <a:ea typeface="等线" charset="-122"/>
              <a:cs typeface="Times New Roman" pitchFamily="18" charset="0"/>
            </a:endParaRPr>
          </a:p>
          <a:p>
            <a:pPr indent="266700" algn="just"/>
            <a:r>
              <a:rPr lang="zh-CN" altLang="zh-CN" sz="1800" kern="100" dirty="0">
                <a:effectLst/>
                <a:latin typeface="等线" charset="-122"/>
                <a:ea typeface="等线" charset="-122"/>
                <a:cs typeface="Times New Roman" pitchFamily="18" charset="0"/>
              </a:rPr>
              <a:t>为什么会有这种差别目前还没有定论。可能的解释是存在一个没有被合理评估的系统误差；还有一种可能是存在新的中子衰变道，比如向暗物质的衰变。</a:t>
            </a:r>
            <a:endParaRPr lang="zh-CN" altLang="zh-CN" sz="1800" kern="100" dirty="0">
              <a:effectLst/>
              <a:latin typeface="等线" charset="-122"/>
              <a:ea typeface="等线" charset="-122"/>
              <a:cs typeface="Times New Roman" pitchFamily="18" charset="0"/>
            </a:endParaRPr>
          </a:p>
          <a:p>
            <a:pPr indent="266700" algn="just"/>
            <a:r>
              <a:rPr lang="zh-CN" altLang="zh-CN" sz="1800" kern="100" dirty="0">
                <a:effectLst/>
                <a:latin typeface="等线" charset="-122"/>
                <a:ea typeface="等线" charset="-122"/>
                <a:cs typeface="Times New Roman" pitchFamily="18" charset="0"/>
              </a:rPr>
              <a:t>因此亟需开展具有类似精度、但系统误差不同的独立实验。</a:t>
            </a:r>
            <a:endParaRPr lang="zh-CN" altLang="zh-CN" sz="1800" kern="100" dirty="0">
              <a:effectLst/>
              <a:latin typeface="等线" charset="-122"/>
              <a:ea typeface="等线" charset="-122"/>
              <a:cs typeface="Times New Roman" pitchFamily="18" charset="0"/>
            </a:endParaRPr>
          </a:p>
          <a:p>
            <a:endParaRPr lang="en-US" altLang="zh-CN" dirty="0"/>
          </a:p>
          <a:p>
            <a:pPr algn="l"/>
            <a:r>
              <a:rPr lang="zh-CN" altLang="en-US" b="0" i="0" dirty="0">
                <a:solidFill>
                  <a:srgbClr val="222222"/>
                </a:solidFill>
                <a:effectLst/>
                <a:latin typeface="gotham"/>
              </a:rPr>
              <a:t>经过几十年对实验方法的微调，物理学家们“没有找到任何理由怀疑这种差异是来自于不良测量，”</a:t>
            </a:r>
            <a:r>
              <a:rPr lang="en-GB" altLang="zh-CN" b="0" i="0" dirty="0">
                <a:solidFill>
                  <a:srgbClr val="222222"/>
                </a:solidFill>
                <a:effectLst/>
                <a:latin typeface="gotham"/>
              </a:rPr>
              <a:t>Grinstein</a:t>
            </a:r>
            <a:r>
              <a:rPr lang="zh-CN" altLang="en-US" b="0" i="0" dirty="0">
                <a:solidFill>
                  <a:srgbClr val="222222"/>
                </a:solidFill>
                <a:effectLst/>
                <a:latin typeface="gotham"/>
              </a:rPr>
              <a:t>说，“我们面临着一个非常现实的选择，那就是我们需要考虑从根本上改变物理定律。”</a:t>
            </a:r>
            <a:endParaRPr lang="zh-CN" altLang="en-US" b="0" i="0" dirty="0">
              <a:solidFill>
                <a:srgbClr val="222222"/>
              </a:solidFill>
              <a:effectLst/>
              <a:latin typeface="gotham"/>
            </a:endParaRPr>
          </a:p>
          <a:p>
            <a:pPr algn="l"/>
            <a:r>
              <a:rPr lang="zh-CN" altLang="en-US" b="1" i="0" dirty="0">
                <a:solidFill>
                  <a:srgbClr val="333333"/>
                </a:solidFill>
                <a:effectLst/>
                <a:latin typeface="gotham"/>
              </a:rPr>
              <a:t>研究人员现在提出，在中子衰变的时间里，大约有</a:t>
            </a:r>
            <a:r>
              <a:rPr lang="en-US" altLang="zh-CN" b="1" i="0" dirty="0">
                <a:solidFill>
                  <a:srgbClr val="333333"/>
                </a:solidFill>
                <a:effectLst/>
                <a:latin typeface="gotham"/>
              </a:rPr>
              <a:t>1%</a:t>
            </a:r>
            <a:r>
              <a:rPr lang="zh-CN" altLang="en-US" b="1" i="0" dirty="0">
                <a:solidFill>
                  <a:srgbClr val="333333"/>
                </a:solidFill>
                <a:effectLst/>
                <a:latin typeface="gotham"/>
              </a:rPr>
              <a:t>的时间，随着分解成一些已知的粒子，它们也会产生暗物质粒子。这可能有助于解释科学中最大的谜团之一。</a:t>
            </a:r>
            <a:endParaRPr lang="zh-CN" altLang="en-US" b="0" i="0" dirty="0">
              <a:solidFill>
                <a:srgbClr val="222222"/>
              </a:solidFill>
              <a:effectLst/>
              <a:latin typeface="gotham"/>
            </a:endParaRPr>
          </a:p>
          <a:p>
            <a:pPr algn="l"/>
            <a:r>
              <a:rPr lang="zh-CN" altLang="en-US" b="0" i="0" dirty="0">
                <a:solidFill>
                  <a:srgbClr val="222222"/>
                </a:solidFill>
                <a:effectLst/>
                <a:latin typeface="gotham"/>
              </a:rPr>
              <a:t>暗物质粒子的存在被用来解释各种各样的宇宙谜题，比如为什么星系可以像人们看到的那样快速旋转而不被撕裂。科学家们已经基本上排除了所有已知的普通材料作为暗物质的候选者</a:t>
            </a:r>
            <a:r>
              <a:rPr lang="en-US" altLang="zh-CN" b="0" i="0" dirty="0">
                <a:solidFill>
                  <a:srgbClr val="222222"/>
                </a:solidFill>
                <a:effectLst/>
                <a:latin typeface="gotham"/>
              </a:rPr>
              <a:t>——</a:t>
            </a:r>
            <a:r>
              <a:rPr lang="zh-CN" altLang="en-US" b="0" i="0" dirty="0">
                <a:solidFill>
                  <a:srgbClr val="222222"/>
                </a:solidFill>
                <a:effectLst/>
                <a:latin typeface="gotham"/>
              </a:rPr>
              <a:t>如果它存在的话，目前的共识是它是由新的粒子组成的，而这些粒子只会与普通物质有微弱的相互作用。</a:t>
            </a:r>
            <a:endParaRPr lang="zh-CN" altLang="en-US" b="0" i="0" dirty="0">
              <a:solidFill>
                <a:srgbClr val="222222"/>
              </a:solidFill>
              <a:effectLst/>
              <a:latin typeface="gotham"/>
            </a:endParaRPr>
          </a:p>
          <a:p>
            <a:pPr algn="l"/>
            <a:r>
              <a:rPr lang="zh-CN" altLang="en-US" b="1" i="0" dirty="0">
                <a:solidFill>
                  <a:srgbClr val="333333"/>
                </a:solidFill>
                <a:effectLst/>
                <a:latin typeface="gotham"/>
              </a:rPr>
              <a:t>由于中子束实验的重点是衰变为质子的中子，所以它们不能解释有可能产生暗物质粒子的衰变方式，因此这一实验得出的中子寿命与瓶子实验的不同。</a:t>
            </a:r>
            <a:endParaRPr lang="zh-CN" altLang="en-US" b="0" i="0" dirty="0">
              <a:solidFill>
                <a:srgbClr val="222222"/>
              </a:solidFill>
              <a:effectLst/>
              <a:latin typeface="gotham"/>
            </a:endParaRPr>
          </a:p>
          <a:p>
            <a:pPr algn="l"/>
            <a:r>
              <a:rPr lang="zh-CN" altLang="en-US" b="0" i="0" dirty="0">
                <a:solidFill>
                  <a:srgbClr val="222222"/>
                </a:solidFill>
                <a:effectLst/>
                <a:latin typeface="gotham"/>
              </a:rPr>
              <a:t>加州大学圣地亚哥分校的理论物理学家</a:t>
            </a:r>
            <a:r>
              <a:rPr lang="en-GB" altLang="zh-CN" b="0" i="0" dirty="0">
                <a:solidFill>
                  <a:srgbClr val="222222"/>
                </a:solidFill>
                <a:effectLst/>
                <a:latin typeface="gotham"/>
              </a:rPr>
              <a:t>Bartosz </a:t>
            </a:r>
            <a:r>
              <a:rPr lang="en-GB" altLang="zh-CN" b="0" i="0" dirty="0" err="1">
                <a:solidFill>
                  <a:srgbClr val="222222"/>
                </a:solidFill>
                <a:effectLst/>
                <a:latin typeface="gotham"/>
              </a:rPr>
              <a:t>Fornal</a:t>
            </a:r>
            <a:r>
              <a:rPr lang="zh-CN" altLang="en-US" b="0" i="0" dirty="0">
                <a:solidFill>
                  <a:srgbClr val="222222"/>
                </a:solidFill>
                <a:effectLst/>
                <a:latin typeface="gotham"/>
              </a:rPr>
              <a:t>说：“如果能让我们探测到宇宙中暗物质的粒子，那真是太神奇了。”</a:t>
            </a:r>
            <a:endParaRPr lang="zh-CN" altLang="en-US" b="0" i="0" dirty="0">
              <a:solidFill>
                <a:srgbClr val="222222"/>
              </a:solidFill>
              <a:effectLst/>
              <a:latin typeface="gotham"/>
            </a:endParaRPr>
          </a:p>
          <a:p>
            <a:pPr algn="l"/>
            <a:r>
              <a:rPr lang="zh-CN" altLang="en-US" b="0" i="0" dirty="0">
                <a:solidFill>
                  <a:srgbClr val="222222"/>
                </a:solidFill>
                <a:effectLst/>
                <a:latin typeface="gotham"/>
              </a:rPr>
              <a:t>物理学家们探索了几种不同的中子“暗衰变”的情形，其中中子会同时分解成暗物质粒子和诸如伽马射线或电子之类的普通成分。“我们提出的这种新粒子是微不可见的，就像暗物质一样，它们只会与正常物质发生微弱的相互作用，”</a:t>
            </a:r>
            <a:r>
              <a:rPr lang="en-GB" altLang="zh-CN" b="0" i="0" dirty="0">
                <a:solidFill>
                  <a:srgbClr val="222222"/>
                </a:solidFill>
                <a:effectLst/>
                <a:latin typeface="gotham"/>
              </a:rPr>
              <a:t>Grinstein</a:t>
            </a:r>
            <a:r>
              <a:rPr lang="zh-CN" altLang="en-US" b="0" i="0" dirty="0">
                <a:solidFill>
                  <a:srgbClr val="222222"/>
                </a:solidFill>
                <a:effectLst/>
                <a:latin typeface="gotham"/>
              </a:rPr>
              <a:t>说到。</a:t>
            </a:r>
            <a:endParaRPr lang="zh-CN" altLang="en-US" b="0" i="0" dirty="0">
              <a:solidFill>
                <a:srgbClr val="222222"/>
              </a:solidFill>
              <a:effectLst/>
              <a:latin typeface="gotham"/>
            </a:endParaRPr>
          </a:p>
          <a:p>
            <a:endParaRPr lang="en-US" altLang="zh-CN"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14:cpLocks xmlns:a14="http://schemas.microsoft.com/office/drawing/2010/main" noGrp="1" noRot="1" noChangeAspect="1"/>
          </p:cNvSpPr>
          <p:nvPr>
            <p:ph type="sldImg"/>
          </p:nvPr>
        </p:nvSpPr>
        <p:spPr/>
      </p:sp>
      <p:sp>
        <p:nvSpPr>
          <p:cNvPr id="3" name="备注占位符 2"/>
          <p:cNvSpPr>
            <a14:cpLocks xmlns:a14="http://schemas.microsoft.com/office/drawing/2010/main" noGrp="1"/>
          </p:cNvSpPr>
          <p:nvPr>
            <p:ph type="body" idx="1"/>
          </p:nvPr>
        </p:nvSpPr>
        <p:spPr/>
        <p:txBody>
          <a:bodyPr/>
          <a:lstStyle/>
          <a:p>
            <a:r>
              <a:rPr lang="en-US" altLang="zh-CN" sz="1200" b="0" i="0" kern="1200" dirty="0">
                <a:solidFill>
                  <a:schemeClr val="tx1"/>
                </a:solidFill>
                <a:effectLst/>
                <a:latin typeface="+mn-lt"/>
                <a:ea typeface="+mn-ea"/>
                <a:cs typeface="+mn-cs"/>
              </a:rPr>
              <a:t>So there were many discussions on possible new physics.</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For example, there is 1% branch for neutrons decay to dark matter. Dark matter is invisible to us so far.</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Or neutron may have an excited stat </a:t>
            </a:r>
            <a:r>
              <a:rPr lang="en-US" altLang="zh-CN" sz="1200" b="0" i="0" kern="1200" dirty="0" err="1">
                <a:solidFill>
                  <a:schemeClr val="tx1"/>
                </a:solidFill>
                <a:effectLst/>
                <a:latin typeface="+mn-lt"/>
                <a:ea typeface="+mn-ea"/>
                <a:cs typeface="+mn-cs"/>
              </a:rPr>
              <a:t>besdids</a:t>
            </a:r>
            <a:r>
              <a:rPr lang="en-US" altLang="zh-CN" sz="1200" b="0" i="0" kern="1200" dirty="0">
                <a:solidFill>
                  <a:schemeClr val="tx1"/>
                </a:solidFill>
                <a:effectLst/>
                <a:latin typeface="+mn-lt"/>
                <a:ea typeface="+mn-ea"/>
                <a:cs typeface="+mn-cs"/>
              </a:rPr>
              <a:t> ground states.</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These new ideas can accounts for the missing 1% in the bottle method.</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Over the years, perplexed physicists have considered many reasons for the discrepancy. One theory is that the neutron transforms from one state to another and back again. “Oscillation is a quantum mechanical phenomenon,” Broussard said. “If a neutron can exist as either a regular or a mirror neutron, then you can get this sort of oscillation, a rocking back and forth between the two states, as long as that transition isn’t forbidden.”</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The ORNL-led team performed the first search for neutrons oscillating into dark-matter mirror neutrons using a novel disappearance and regeneration technique. The neutrons were made at the Spallation Neutron Source, a DOE Office of Science user facility. A beam of neutrons was guided to SNS’s </a:t>
            </a:r>
            <a:r>
              <a:rPr lang="en-US" altLang="zh-CN" sz="1200" b="1" i="0" u="none" strike="noStrike" kern="1200" dirty="0">
                <a:solidFill>
                  <a:schemeClr val="tx1"/>
                </a:solidFill>
                <a:effectLst/>
                <a:latin typeface="+mn-lt"/>
                <a:ea typeface="+mn-ea"/>
                <a:cs typeface="+mn-cs"/>
                <a:hlinkClick r:id="rId3"/>
              </a:rPr>
              <a:t>magnetism reflectometer</a:t>
            </a:r>
            <a:r>
              <a:rPr lang="en-US" altLang="zh-CN" sz="1200" b="0" i="0" kern="1200" dirty="0">
                <a:solidFill>
                  <a:schemeClr val="tx1"/>
                </a:solidFill>
                <a:effectLst/>
                <a:latin typeface="+mn-lt"/>
                <a:ea typeface="+mn-ea"/>
                <a:cs typeface="+mn-cs"/>
              </a:rPr>
              <a:t>. Michael Fitzsimmons, a physicist with a joint appointment at ORNL and the University of Tennessee, Knoxville, used the instrument to apply a strong magnetic field to enhance oscillations between neutron states. Then the beam impinged on a “wall” made of boron carbide, which is a strong neutron absorber.</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If the neutron does in fact oscillate between regular and mirror states, when the neutron state hits the wall, it will interact with atomic nuclei and get absorbed into the wall. If it is in its theorized mirror neutron state, however, it is dark matter that will not interact.</a:t>
            </a:r>
            <a:endParaRPr lang="en-US" altLang="zh-CN" sz="1200" b="0" i="0" kern="1200" dirty="0">
              <a:solidFill>
                <a:schemeClr val="tx1"/>
              </a:solidFill>
              <a:effectLst/>
              <a:latin typeface="+mn-lt"/>
              <a:ea typeface="+mn-ea"/>
              <a:cs typeface="+mn-cs"/>
            </a:endParaRPr>
          </a:p>
          <a:p>
            <a:endParaRPr kumimoji="1" lang="en-US" altLang="zh-CN" dirty="0"/>
          </a:p>
          <a:p>
            <a:endParaRPr kumimoji="1" lang="en-US" altLang="zh-CN" dirty="0"/>
          </a:p>
          <a:p>
            <a:r>
              <a:rPr kumimoji="1" lang="zh-CN" altLang="en-US" dirty="0"/>
              <a:t>暗物质粒子 </a:t>
            </a:r>
            <a:r>
              <a:rPr kumimoji="1" lang="en-GB" altLang="zh-CN" dirty="0">
                <a:hlinkClick r:id="rId4"/>
              </a:rPr>
              <a:t>https://baijiahao.baidu.com/s?id=1601425657755649680&amp;wfr=spider&amp;for=pc</a:t>
            </a:r>
            <a:endParaRPr kumimoji="1" lang="en-GB" altLang="zh-CN" dirty="0"/>
          </a:p>
          <a:p>
            <a:r>
              <a:rPr kumimoji="1" lang="en-US" altLang="zh-CN" dirty="0"/>
              <a:t>https://</a:t>
            </a:r>
            <a:r>
              <a:rPr kumimoji="1" lang="en-US" altLang="zh-CN" dirty="0" err="1"/>
              <a:t>baijiahao.baidu.com</a:t>
            </a:r>
            <a:r>
              <a:rPr kumimoji="1" lang="en-US" altLang="zh-CN" dirty="0"/>
              <a:t>/</a:t>
            </a:r>
            <a:r>
              <a:rPr kumimoji="1" lang="en-US" altLang="zh-CN" dirty="0" err="1"/>
              <a:t>s?id</a:t>
            </a:r>
            <a:r>
              <a:rPr kumimoji="1" lang="en-US" altLang="zh-CN" dirty="0"/>
              <a:t>=1600983267472211513&amp;wfr=</a:t>
            </a:r>
            <a:r>
              <a:rPr kumimoji="1" lang="en-US" altLang="zh-CN" dirty="0" err="1"/>
              <a:t>spider&amp;for</a:t>
            </a:r>
            <a:r>
              <a:rPr kumimoji="1" lang="en-US" altLang="zh-CN" dirty="0"/>
              <a:t>=pc</a:t>
            </a:r>
            <a:endParaRPr kumimoji="1" lang="en-US" altLang="zh-CN" dirty="0"/>
          </a:p>
          <a:p>
            <a:r>
              <a:rPr kumimoji="1" lang="zh-CN" altLang="en-US" dirty="0"/>
              <a:t>中子存在未知的激发态 </a:t>
            </a:r>
            <a:r>
              <a:rPr kumimoji="1" lang="en-US" altLang="zh-CN" dirty="0"/>
              <a:t>PRD110</a:t>
            </a:r>
            <a:r>
              <a:rPr kumimoji="1" lang="zh-CN" altLang="en-US" dirty="0"/>
              <a:t>，</a:t>
            </a:r>
            <a:r>
              <a:rPr kumimoji="1" lang="en-US" altLang="zh-CN" dirty="0"/>
              <a:t>073004</a:t>
            </a:r>
            <a:r>
              <a:rPr kumimoji="1" lang="zh-CN" altLang="en-US" dirty="0"/>
              <a:t>（</a:t>
            </a:r>
            <a:r>
              <a:rPr kumimoji="1" lang="en-US" altLang="zh-CN" dirty="0"/>
              <a:t>2024</a:t>
            </a:r>
            <a:r>
              <a:rPr kumimoji="1" lang="zh-CN" altLang="en-US" dirty="0"/>
              <a:t>）</a:t>
            </a:r>
            <a:endParaRPr kumimoji="1" lang="en-US" altLang="zh-CN" dirty="0"/>
          </a:p>
          <a:p>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 … </a:t>
            </a:r>
            <a:r>
              <a:rPr lang="en-GB" altLang="zh-CN" dirty="0"/>
              <a:t>t</a:t>
            </a:r>
            <a:r>
              <a:rPr lang="zh-CN" altLang="en-US" dirty="0"/>
              <a:t>his difference </a:t>
            </a:r>
            <a:r>
              <a:rPr lang="en-US" altLang="zh-CN" dirty="0"/>
              <a:t>can </a:t>
            </a:r>
            <a:r>
              <a:rPr lang="zh-CN" altLang="en-US" dirty="0"/>
              <a:t>be explained by</a:t>
            </a:r>
            <a:r>
              <a:rPr lang="zh-CN" altLang="en-US" dirty="0">
                <a:solidFill>
                  <a:srgbClr val="C00000"/>
                </a:solidFill>
              </a:rPr>
              <a:t> the existence of a dark decay channel for the neutron</a:t>
            </a:r>
            <a:r>
              <a:rPr lang="zh-CN" altLang="en-US" dirty="0"/>
              <a:t>, which makes Br</a:t>
            </a:r>
            <a:r>
              <a:rPr lang="en-US" altLang="zh-CN" dirty="0"/>
              <a:t>(</a:t>
            </a:r>
            <a:r>
              <a:rPr lang="zh-CN" altLang="en-US" dirty="0"/>
              <a:t>n → p </a:t>
            </a:r>
            <a:r>
              <a:rPr lang="en-US" altLang="zh-CN" dirty="0"/>
              <a:t>+ anything)</a:t>
            </a:r>
            <a:r>
              <a:rPr lang="zh-CN" altLang="en-US" dirty="0"/>
              <a:t> ≈ 99%. There are two qualitatively different scenarios for the new dark decay channel, depending on whether the final state consists entirely of dark particles or contains visible ones:  </a:t>
            </a:r>
            <a:r>
              <a:rPr lang="en-US" altLang="zh-CN" dirty="0"/>
              <a:t>(a)</a:t>
            </a:r>
            <a:r>
              <a:rPr lang="zh-CN" altLang="en-US" dirty="0"/>
              <a:t> </a:t>
            </a:r>
            <a:r>
              <a:rPr lang="zh-CN" altLang="en-US" i="1" dirty="0"/>
              <a:t>n</a:t>
            </a:r>
            <a:r>
              <a:rPr lang="zh-CN" altLang="en-US" dirty="0"/>
              <a:t> → invisible </a:t>
            </a:r>
            <a:r>
              <a:rPr lang="en-US" altLang="zh-CN" dirty="0"/>
              <a:t>+</a:t>
            </a:r>
            <a:r>
              <a:rPr lang="zh-CN" altLang="en-US" dirty="0"/>
              <a:t> visible; </a:t>
            </a:r>
            <a:r>
              <a:rPr lang="en-US" altLang="zh-CN" dirty="0"/>
              <a:t>(b) </a:t>
            </a:r>
            <a:r>
              <a:rPr lang="zh-CN" altLang="en-US" i="1" dirty="0"/>
              <a:t>n</a:t>
            </a:r>
            <a:r>
              <a:rPr lang="zh-CN" altLang="en-US" dirty="0"/>
              <a:t> → invisible:</a:t>
            </a:r>
            <a:endParaRPr lang="zh-CN" altLang="en-US" dirty="0"/>
          </a:p>
          <a:p>
            <a:endParaRPr kumimoji="1" lang="en-US" altLang="zh-CN" dirty="0"/>
          </a:p>
          <a:p>
            <a:endParaRPr kumimoji="1" lang="zh-CN" altLang="en-US" dirty="0"/>
          </a:p>
          <a:p>
            <a:endParaRPr kumimoji="1" lang="zh-CN" altLang="en-US" dirty="0"/>
          </a:p>
        </p:txBody>
      </p:sp>
      <p:sp>
        <p:nvSpPr>
          <p:cNvPr id="4" name="灯片编号占位符 3"/>
          <p:cNvSpPr>
            <a14:cpLocks xmlns:a14="http://schemas.microsoft.com/office/drawing/2010/main" noGrp="1"/>
          </p:cNvSpPr>
          <p:nvPr>
            <p:ph type="sldNum" sz="quarter" idx="5"/>
          </p:nvPr>
        </p:nvSpPr>
        <p:spPr/>
        <p:txBody>
          <a:bodyPr/>
          <a:lstStyle/>
          <a:p>
            <a:fld id="{69DBCB22-EF6B-084C-AA41-E391BC9F71CB}" type="slidenum">
              <a:rPr lang="en-US" altLang="zh-CN" smtClean="0"/>
            </a:fld>
            <a:endParaRPr kumimoji="1"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14:cpLocks xmlns:a14="http://schemas.microsoft.com/office/drawing/2010/main" noGrp="1" noRot="1" noChangeAspect="1"/>
          </p:cNvSpPr>
          <p:nvPr>
            <p:ph type="sldImg"/>
          </p:nvPr>
        </p:nvSpPr>
        <p:spPr/>
      </p:sp>
      <p:sp>
        <p:nvSpPr>
          <p:cNvPr id="3" name="备注占位符 2"/>
          <p:cNvSpPr>
            <a14:cpLocks xmlns:a14="http://schemas.microsoft.com/office/drawing/2010/main" noGrp="1"/>
          </p:cNvSpPr>
          <p:nvPr>
            <p:ph type="body" idx="1"/>
          </p:nvPr>
        </p:nvSpPr>
        <p:spPr/>
        <p:txBody>
          <a:bodyPr/>
          <a:lstStyle/>
          <a:p>
            <a:r>
              <a:rPr lang="en-US" altLang="zh-CN" dirty="0"/>
              <a:t>As for experiment, a</a:t>
            </a:r>
            <a:r>
              <a:rPr lang="zh-CN" altLang="en-US" dirty="0"/>
              <a:t> </a:t>
            </a:r>
            <a:r>
              <a:rPr lang="en-US" altLang="zh-CN" dirty="0"/>
              <a:t>third</a:t>
            </a:r>
            <a:r>
              <a:rPr lang="zh-CN" altLang="en-US" dirty="0"/>
              <a:t> </a:t>
            </a:r>
            <a:r>
              <a:rPr lang="en-US" altLang="zh-CN" dirty="0"/>
              <a:t>way</a:t>
            </a:r>
            <a:r>
              <a:rPr lang="zh-CN" altLang="en-US" dirty="0"/>
              <a:t> </a:t>
            </a:r>
            <a:r>
              <a:rPr lang="en-US" altLang="zh-CN" dirty="0"/>
              <a:t>to determine neutron lifetime independently will be very helpful. It will have totally different systematic errors, but should have similar precisions as the previous two methods. </a:t>
            </a:r>
            <a:endParaRPr lang="en-US" altLang="zh-CN" dirty="0"/>
          </a:p>
          <a:p>
            <a:endParaRPr lang="en-US" altLang="zh-CN" dirty="0"/>
          </a:p>
          <a:p>
            <a:r>
              <a:rPr lang="en-US" altLang="zh-CN" dirty="0"/>
              <a:t>//////// </a:t>
            </a:r>
            <a:endParaRPr lang="en-US" altLang="zh-CN" dirty="0"/>
          </a:p>
          <a:p>
            <a:endParaRPr lang="en-US" altLang="zh-CN" dirty="0"/>
          </a:p>
          <a:p>
            <a:r>
              <a:rPr lang="en-US" altLang="zh-CN" dirty="0"/>
              <a:t>To help solve the neutron-lifetime dilemma, physicist David Lawrence at Johns Hopkins University in Baltimore, Maryland, and his collaborators have been developing a technique to measure it using neutron detectors on space probes. “It would be really useful to have a third way of doing it,” he says. </a:t>
            </a:r>
            <a:endParaRPr lang="en-US" altLang="zh-CN" dirty="0"/>
          </a:p>
          <a:p>
            <a:endParaRPr lang="en-US" altLang="zh-CN" dirty="0"/>
          </a:p>
          <a:p>
            <a:r>
              <a:rPr lang="en-US" altLang="zh-CN" dirty="0"/>
              <a:t>The method relies on the fact that most planetary bodies eject neutrons when hit by cosmic rays. Many of the neutrons fail to escape a planet’s gravity and eventually rain back down — but by then, some of those have transformed into protons. Comparing the number of neutrons emit Latest </a:t>
            </a:r>
            <a:r>
              <a:rPr lang="en-US" altLang="zh-CN" dirty="0" err="1"/>
              <a:t>UCNτ</a:t>
            </a:r>
            <a:r>
              <a:rPr lang="en-US" altLang="zh-CN" dirty="0"/>
              <a:t> result 2020 ted into space with those that come back can provide an estimate of the neutron’s lifetime. </a:t>
            </a:r>
            <a:endParaRPr lang="en-US" altLang="zh-CN" dirty="0"/>
          </a:p>
          <a:p>
            <a:endParaRPr lang="en-US" altLang="zh-CN" dirty="0"/>
          </a:p>
          <a:p>
            <a:r>
              <a:rPr lang="en-US" altLang="zh-CN" dirty="0"/>
              <a:t>“Some fraction of the neutrons will go up, decay and never come back down,” Lawrence says. He adds that the ideal way to do such an experiment would be with a small, dedicated probe in orbit around Venus, because the planet’s carbon dioxide atmosphere does not absorb neutrons well. </a:t>
            </a:r>
            <a:endParaRPr lang="en-US" altLang="zh-CN" dirty="0"/>
          </a:p>
          <a:p>
            <a:endParaRPr lang="en-US" altLang="zh-CN" dirty="0"/>
          </a:p>
          <a:p>
            <a:r>
              <a:rPr lang="en-US" altLang="zh-CN" dirty="0"/>
              <a:t>The </a:t>
            </a:r>
            <a:r>
              <a:rPr lang="en-US" altLang="zh-CN" dirty="0" err="1"/>
              <a:t>UCNτ</a:t>
            </a:r>
            <a:r>
              <a:rPr lang="en-US" altLang="zh-CN" dirty="0"/>
              <a:t> team has been working on several improvements to increase precision further. </a:t>
            </a:r>
            <a:r>
              <a:rPr lang="en-US" altLang="zh-CN" dirty="0" err="1"/>
              <a:t>Hoogerheide</a:t>
            </a:r>
            <a:r>
              <a:rPr lang="en-US" altLang="zh-CN" dirty="0"/>
              <a:t> and her colleagues at NIST are doing the same with the beam technique; they think that its precision can improve by around a factor of ten, she says.</a:t>
            </a:r>
            <a:endParaRPr lang="zh-CN" altLang="en-US" dirty="0"/>
          </a:p>
        </p:txBody>
      </p:sp>
      <p:sp>
        <p:nvSpPr>
          <p:cNvPr id="4" name="灯片编号占位符 3"/>
          <p:cNvSpPr>
            <a14:cpLocks xmlns:a14="http://schemas.microsoft.com/office/drawing/2010/main" noGrp="1"/>
          </p:cNvSpPr>
          <p:nvPr>
            <p:ph type="sldNum" sz="quarter" idx="5"/>
          </p:nvPr>
        </p:nvSpPr>
        <p:spPr/>
        <p:txBody>
          <a:bodyPr/>
          <a:lstStyle/>
          <a:p>
            <a:fld id="{69DBCB22-EF6B-084C-AA41-E391BC9F71CB}" type="slidenum">
              <a:rPr lang="en-US" altLang="zh-CN" smtClean="0"/>
            </a:fld>
            <a:endParaRPr kumimoji="1"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14:cpLocks xmlns:a14="http://schemas.microsoft.com/office/drawing/2010/main" noGrp="1" noRot="1" noChangeAspect="1"/>
          </p:cNvSpPr>
          <p:nvPr>
            <p:ph type="sldImg"/>
          </p:nvPr>
        </p:nvSpPr>
        <p:spPr/>
      </p:sp>
      <p:sp>
        <p:nvSpPr>
          <p:cNvPr id="3" name="备注占位符 2"/>
          <p:cNvSpPr>
            <a14:cpLocks xmlns:a14="http://schemas.microsoft.com/office/drawing/2010/main" noGrp="1"/>
          </p:cNvSpPr>
          <p:nvPr>
            <p:ph type="body" idx="1"/>
          </p:nvPr>
        </p:nvSpPr>
        <p:spPr/>
        <p:txBody>
          <a:bodyPr/>
          <a:lstStyle/>
          <a:p>
            <a:r>
              <a:rPr lang="en-US" altLang="zh-CN" dirty="0"/>
              <a:t>In 1990, Feldmann proposed a</a:t>
            </a:r>
            <a:r>
              <a:rPr lang="zh-CN" altLang="en-US" dirty="0"/>
              <a:t> </a:t>
            </a:r>
            <a:r>
              <a:rPr lang="en-US" altLang="zh-CN" dirty="0"/>
              <a:t>space-based</a:t>
            </a:r>
            <a:r>
              <a:rPr lang="zh-CN" altLang="en-US" dirty="0"/>
              <a:t> </a:t>
            </a:r>
            <a:r>
              <a:rPr lang="en-US" altLang="zh-CN" dirty="0"/>
              <a:t>experiment.</a:t>
            </a:r>
            <a:r>
              <a:rPr lang="zh-CN" altLang="en-US" dirty="0"/>
              <a:t> </a:t>
            </a:r>
            <a:r>
              <a:rPr lang="en-US" altLang="zh-CN" dirty="0"/>
              <a:t>The</a:t>
            </a:r>
            <a:r>
              <a:rPr lang="zh-CN" altLang="en-US" dirty="0"/>
              <a:t> </a:t>
            </a:r>
            <a:r>
              <a:rPr lang="en-US" altLang="zh-CN" dirty="0"/>
              <a:t>idea</a:t>
            </a:r>
            <a:r>
              <a:rPr lang="zh-CN" altLang="en-US" dirty="0"/>
              <a:t> </a:t>
            </a:r>
            <a:r>
              <a:rPr lang="en-US" altLang="zh-CN" dirty="0"/>
              <a:t>is</a:t>
            </a:r>
            <a:r>
              <a:rPr lang="zh-CN" altLang="en-US" dirty="0"/>
              <a:t> </a:t>
            </a:r>
            <a:r>
              <a:rPr lang="en-US" altLang="zh-CN" dirty="0"/>
              <a:t>fantastic.</a:t>
            </a:r>
            <a:r>
              <a:rPr lang="zh-CN" altLang="en-US" dirty="0"/>
              <a:t>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 In such</a:t>
            </a:r>
            <a:r>
              <a:rPr lang="zh-CN" altLang="en-US" dirty="0"/>
              <a:t> </a:t>
            </a:r>
            <a:r>
              <a:rPr lang="en-US" altLang="zh-CN" dirty="0"/>
              <a:t>a method,  one makes use of the free neutrons that are naturally produced by interactions between Galactic Cosmic Rays (GCRs) and a planetary body, Such as moon or     mercury.</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Some</a:t>
            </a:r>
            <a:r>
              <a:rPr lang="zh-CN" altLang="en-US" dirty="0"/>
              <a:t> </a:t>
            </a:r>
            <a:r>
              <a:rPr lang="en-US" altLang="zh-CN" dirty="0"/>
              <a:t>neutron</a:t>
            </a:r>
            <a:r>
              <a:rPr lang="zh-CN" altLang="en-US" dirty="0"/>
              <a:t> </a:t>
            </a:r>
            <a:r>
              <a:rPr lang="en-US" altLang="zh-CN" dirty="0"/>
              <a:t>may</a:t>
            </a:r>
            <a:r>
              <a:rPr lang="zh-CN" altLang="en-US" dirty="0"/>
              <a:t> </a:t>
            </a:r>
            <a:r>
              <a:rPr lang="en-US" altLang="zh-CN" dirty="0"/>
              <a:t>fly</a:t>
            </a:r>
            <a:r>
              <a:rPr lang="zh-CN" altLang="en-US" dirty="0"/>
              <a:t> </a:t>
            </a:r>
            <a:r>
              <a:rPr lang="en-US" altLang="zh-CN" dirty="0"/>
              <a:t>away</a:t>
            </a:r>
            <a:r>
              <a:rPr lang="zh-CN" altLang="en-US" dirty="0"/>
              <a:t> </a:t>
            </a:r>
            <a:r>
              <a:rPr lang="en-US" altLang="zh-CN" dirty="0"/>
              <a:t>from</a:t>
            </a:r>
            <a:r>
              <a:rPr lang="zh-CN" altLang="en-US" dirty="0"/>
              <a:t> </a:t>
            </a:r>
            <a:r>
              <a:rPr lang="en-US" altLang="zh-CN" dirty="0"/>
              <a:t>the</a:t>
            </a:r>
            <a:r>
              <a:rPr lang="zh-CN" altLang="en-US" dirty="0"/>
              <a:t> </a:t>
            </a:r>
            <a:r>
              <a:rPr lang="en-US" altLang="zh-CN" dirty="0"/>
              <a:t>planet,</a:t>
            </a:r>
            <a:r>
              <a:rPr lang="zh-CN" altLang="en-US" dirty="0"/>
              <a:t> </a:t>
            </a:r>
            <a:r>
              <a:rPr lang="en-US" altLang="zh-CN" dirty="0"/>
              <a:t>slowing</a:t>
            </a:r>
            <a:r>
              <a:rPr lang="zh-CN" altLang="en-US" dirty="0"/>
              <a:t> </a:t>
            </a:r>
            <a:r>
              <a:rPr lang="en-US" altLang="zh-CN" dirty="0"/>
              <a:t>down</a:t>
            </a:r>
            <a:r>
              <a:rPr lang="zh-CN" altLang="en-US" dirty="0"/>
              <a:t> </a:t>
            </a:r>
            <a:r>
              <a:rPr lang="en-US" altLang="zh-CN" dirty="0"/>
              <a:t>by</a:t>
            </a:r>
            <a:r>
              <a:rPr lang="zh-CN" altLang="en-US" dirty="0"/>
              <a:t> </a:t>
            </a:r>
            <a:r>
              <a:rPr lang="en-US" altLang="zh-CN" dirty="0" err="1"/>
              <a:t>atomosphere</a:t>
            </a:r>
            <a:r>
              <a:rPr lang="zh-CN" altLang="en-US" dirty="0"/>
              <a:t> </a:t>
            </a:r>
            <a:r>
              <a:rPr lang="en-US" altLang="zh-CN" dirty="0"/>
              <a:t>and</a:t>
            </a:r>
            <a:r>
              <a:rPr lang="zh-CN" altLang="en-US" dirty="0"/>
              <a:t> </a:t>
            </a:r>
            <a:r>
              <a:rPr lang="en-US" altLang="zh-CN" dirty="0"/>
              <a:t>gravitation.</a:t>
            </a:r>
            <a:r>
              <a:rPr lang="zh-CN" altLang="en-US" dirty="0"/>
              <a:t>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 If</a:t>
            </a:r>
            <a:r>
              <a:rPr lang="zh-CN" altLang="en-US" dirty="0"/>
              <a:t> </a:t>
            </a:r>
            <a:r>
              <a:rPr lang="en-US" altLang="zh-CN" dirty="0"/>
              <a:t>the</a:t>
            </a:r>
            <a:r>
              <a:rPr lang="zh-CN" altLang="en-US" dirty="0"/>
              <a:t> </a:t>
            </a:r>
            <a:r>
              <a:rPr lang="en-US" altLang="zh-CN" dirty="0"/>
              <a:t>neutron</a:t>
            </a:r>
            <a:r>
              <a:rPr lang="zh-CN" altLang="en-US" dirty="0"/>
              <a:t> </a:t>
            </a:r>
            <a:r>
              <a:rPr lang="en-US" altLang="zh-CN" dirty="0"/>
              <a:t>energy</a:t>
            </a:r>
            <a:r>
              <a:rPr lang="zh-CN" altLang="en-US" dirty="0"/>
              <a:t> </a:t>
            </a:r>
            <a:r>
              <a:rPr lang="en-US" altLang="zh-CN" dirty="0"/>
              <a:t>is</a:t>
            </a:r>
            <a:r>
              <a:rPr lang="zh-CN" altLang="en-US" dirty="0"/>
              <a:t> </a:t>
            </a:r>
            <a:r>
              <a:rPr lang="en-US" altLang="zh-CN" dirty="0"/>
              <a:t>very</a:t>
            </a:r>
            <a:r>
              <a:rPr lang="zh-CN" altLang="en-US" dirty="0"/>
              <a:t> </a:t>
            </a:r>
            <a:r>
              <a:rPr lang="en-US" altLang="zh-CN" dirty="0"/>
              <a:t>low,</a:t>
            </a:r>
            <a:r>
              <a:rPr lang="zh-CN" altLang="en-US" dirty="0"/>
              <a:t> </a:t>
            </a:r>
            <a:r>
              <a:rPr lang="en-US" altLang="zh-CN" dirty="0"/>
              <a:t>say,</a:t>
            </a:r>
            <a:r>
              <a:rPr lang="zh-CN" altLang="en-US" dirty="0"/>
              <a:t> </a:t>
            </a:r>
            <a:r>
              <a:rPr lang="en-US" altLang="zh-CN" dirty="0"/>
              <a:t>less</a:t>
            </a:r>
            <a:r>
              <a:rPr lang="zh-CN" altLang="en-US" dirty="0"/>
              <a:t> </a:t>
            </a:r>
            <a:r>
              <a:rPr lang="en-US" altLang="zh-CN" dirty="0"/>
              <a:t>than</a:t>
            </a:r>
            <a:r>
              <a:rPr lang="zh-CN" altLang="en-US" dirty="0"/>
              <a:t> </a:t>
            </a:r>
            <a:r>
              <a:rPr lang="en-US" altLang="zh-CN" dirty="0"/>
              <a:t>0.5</a:t>
            </a:r>
            <a:r>
              <a:rPr lang="zh-CN" altLang="en-US" dirty="0"/>
              <a:t> </a:t>
            </a:r>
            <a:r>
              <a:rPr lang="en-US" altLang="zh-CN" dirty="0"/>
              <a:t>eV,</a:t>
            </a:r>
            <a:r>
              <a:rPr lang="zh-CN" altLang="en-US" dirty="0"/>
              <a:t> </a:t>
            </a:r>
            <a:r>
              <a:rPr lang="en-US" altLang="zh-CN" dirty="0"/>
              <a:t>these</a:t>
            </a:r>
            <a:r>
              <a:rPr lang="zh-CN" altLang="en-US" dirty="0"/>
              <a:t> </a:t>
            </a:r>
            <a:r>
              <a:rPr lang="en-US" altLang="zh-CN" dirty="0"/>
              <a:t>neutron</a:t>
            </a:r>
            <a:r>
              <a:rPr lang="zh-CN" altLang="en-US" dirty="0"/>
              <a:t> </a:t>
            </a:r>
            <a:r>
              <a:rPr lang="en-US" altLang="zh-CN" dirty="0"/>
              <a:t>will</a:t>
            </a:r>
            <a:r>
              <a:rPr lang="zh-CN" altLang="en-US" dirty="0"/>
              <a:t> </a:t>
            </a:r>
            <a:r>
              <a:rPr lang="en-US" altLang="zh-CN" dirty="0"/>
              <a:t>undergo</a:t>
            </a:r>
            <a:r>
              <a:rPr lang="zh-CN" altLang="en-US" dirty="0"/>
              <a:t> </a:t>
            </a:r>
            <a:r>
              <a:rPr lang="en-US" altLang="zh-CN" dirty="0"/>
              <a:t>beta</a:t>
            </a:r>
            <a:r>
              <a:rPr lang="zh-CN" altLang="en-US" dirty="0"/>
              <a:t> </a:t>
            </a:r>
            <a:r>
              <a:rPr lang="en-US" altLang="zh-CN" dirty="0"/>
              <a:t>decay</a:t>
            </a:r>
            <a:r>
              <a:rPr lang="zh-CN" altLang="en-US" dirty="0"/>
              <a:t> </a:t>
            </a:r>
            <a:r>
              <a:rPr lang="en-US" altLang="zh-CN" dirty="0"/>
              <a:t>during</a:t>
            </a:r>
            <a:r>
              <a:rPr lang="zh-CN" altLang="en-US" dirty="0"/>
              <a:t> </a:t>
            </a:r>
            <a:r>
              <a:rPr lang="en-US" altLang="zh-CN" dirty="0"/>
              <a:t>their</a:t>
            </a:r>
            <a:r>
              <a:rPr lang="zh-CN" altLang="en-US" dirty="0"/>
              <a:t> </a:t>
            </a:r>
            <a:r>
              <a:rPr lang="en-US" altLang="zh-CN" dirty="0"/>
              <a:t>flight.</a:t>
            </a:r>
            <a:r>
              <a:rPr lang="zh-CN" altLang="en-US" dirty="0"/>
              <a:t> </a:t>
            </a:r>
            <a:r>
              <a:rPr lang="en-US" altLang="zh-CN" dirty="0"/>
              <a:t>So</a:t>
            </a:r>
            <a:r>
              <a:rPr lang="zh-CN" altLang="en-US" dirty="0"/>
              <a:t> </a:t>
            </a:r>
            <a:r>
              <a:rPr lang="en-US" altLang="zh-CN" dirty="0"/>
              <a:t>one</a:t>
            </a:r>
            <a:r>
              <a:rPr lang="zh-CN" altLang="en-US" dirty="0"/>
              <a:t> </a:t>
            </a:r>
            <a:r>
              <a:rPr lang="en-US" altLang="zh-CN" dirty="0"/>
              <a:t>can</a:t>
            </a:r>
            <a:r>
              <a:rPr lang="zh-CN" altLang="en-US" dirty="0"/>
              <a:t> </a:t>
            </a:r>
            <a:r>
              <a:rPr lang="en-US" altLang="zh-CN" dirty="0"/>
              <a:t>count</a:t>
            </a:r>
            <a:r>
              <a:rPr lang="zh-CN" altLang="en-US" dirty="0"/>
              <a:t> </a:t>
            </a:r>
            <a:r>
              <a:rPr lang="en-US" altLang="zh-CN" dirty="0"/>
              <a:t>the</a:t>
            </a:r>
            <a:r>
              <a:rPr lang="zh-CN" altLang="en-US" dirty="0"/>
              <a:t> </a:t>
            </a:r>
            <a:r>
              <a:rPr lang="en-US" altLang="zh-CN" dirty="0"/>
              <a:t>number</a:t>
            </a:r>
            <a:r>
              <a:rPr lang="zh-CN" altLang="en-US" dirty="0"/>
              <a:t> </a:t>
            </a:r>
            <a:r>
              <a:rPr lang="en-US" altLang="zh-CN" dirty="0"/>
              <a:t>of</a:t>
            </a:r>
            <a:r>
              <a:rPr lang="zh-CN" altLang="en-US" dirty="0"/>
              <a:t> </a:t>
            </a:r>
            <a:r>
              <a:rPr lang="en-US" altLang="zh-CN" dirty="0"/>
              <a:t>neutrons</a:t>
            </a:r>
            <a:r>
              <a:rPr lang="zh-CN" altLang="en-US" dirty="0"/>
              <a:t> </a:t>
            </a:r>
            <a:r>
              <a:rPr lang="en-US" altLang="zh-CN" dirty="0"/>
              <a:t>at</a:t>
            </a:r>
            <a:r>
              <a:rPr lang="zh-CN" altLang="en-US" dirty="0"/>
              <a:t> </a:t>
            </a:r>
            <a:r>
              <a:rPr lang="en-US" altLang="zh-CN" dirty="0"/>
              <a:t>different</a:t>
            </a:r>
            <a:r>
              <a:rPr lang="zh-CN" altLang="en-US" dirty="0"/>
              <a:t> </a:t>
            </a:r>
            <a:r>
              <a:rPr lang="en-US" altLang="zh-CN" dirty="0"/>
              <a:t>altitudes</a:t>
            </a:r>
            <a:r>
              <a:rPr lang="zh-CN" altLang="en-US" dirty="0"/>
              <a:t>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And</a:t>
            </a:r>
            <a:r>
              <a:rPr lang="zh-CN" altLang="en-US" dirty="0"/>
              <a:t> </a:t>
            </a:r>
            <a:r>
              <a:rPr lang="en-US" altLang="zh-CN" dirty="0"/>
              <a:t>deduce</a:t>
            </a:r>
            <a:r>
              <a:rPr lang="zh-CN" altLang="en-US" dirty="0"/>
              <a:t> </a:t>
            </a:r>
            <a:r>
              <a:rPr lang="en-US" altLang="zh-CN" dirty="0"/>
              <a:t>the</a:t>
            </a:r>
            <a:r>
              <a:rPr lang="zh-CN" altLang="en-US" dirty="0"/>
              <a:t> </a:t>
            </a:r>
            <a:r>
              <a:rPr lang="en-US" altLang="zh-CN" dirty="0"/>
              <a:t>lifetime.</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 </a:t>
            </a:r>
            <a:r>
              <a:rPr lang="en-US" altLang="zh-CN" dirty="0"/>
              <a:t>Of</a:t>
            </a:r>
            <a:r>
              <a:rPr lang="zh-CN" altLang="en-US" dirty="0"/>
              <a:t> </a:t>
            </a:r>
            <a:r>
              <a:rPr lang="en-US" altLang="zh-CN" dirty="0"/>
              <a:t>course,</a:t>
            </a:r>
            <a:r>
              <a:rPr lang="zh-CN" altLang="en-US" dirty="0"/>
              <a:t> </a:t>
            </a:r>
            <a:r>
              <a:rPr lang="en-US" altLang="zh-CN" dirty="0"/>
              <a:t>this</a:t>
            </a:r>
            <a:r>
              <a:rPr lang="zh-CN" altLang="en-US" dirty="0"/>
              <a:t> </a:t>
            </a:r>
            <a:r>
              <a:rPr lang="en-US" altLang="zh-CN" dirty="0"/>
              <a:t>rely</a:t>
            </a:r>
            <a:r>
              <a:rPr lang="zh-CN" altLang="en-US" dirty="0"/>
              <a:t> </a:t>
            </a:r>
            <a:r>
              <a:rPr lang="en-US" altLang="zh-CN" dirty="0"/>
              <a:t>on</a:t>
            </a:r>
            <a:r>
              <a:rPr lang="zh-CN" altLang="en-US" dirty="0"/>
              <a:t> </a:t>
            </a:r>
            <a:r>
              <a:rPr lang="en-US" altLang="zh-CN" dirty="0"/>
              <a:t>the</a:t>
            </a:r>
            <a:r>
              <a:rPr lang="zh-CN" altLang="en-US" dirty="0"/>
              <a:t> </a:t>
            </a:r>
            <a:r>
              <a:rPr lang="en-US" altLang="zh-CN" dirty="0"/>
              <a:t>fact</a:t>
            </a:r>
            <a:r>
              <a:rPr lang="zh-CN" altLang="en-US" dirty="0"/>
              <a:t> </a:t>
            </a:r>
            <a:r>
              <a:rPr lang="en-US" altLang="zh-CN" dirty="0"/>
              <a:t>that</a:t>
            </a:r>
            <a:r>
              <a:rPr lang="zh-CN" altLang="en-US" dirty="0"/>
              <a:t> </a:t>
            </a:r>
            <a:r>
              <a:rPr lang="en-US" altLang="zh-CN" dirty="0"/>
              <a:t>high</a:t>
            </a:r>
            <a:r>
              <a:rPr lang="zh-CN" altLang="en-US" dirty="0"/>
              <a:t> </a:t>
            </a:r>
            <a:r>
              <a:rPr lang="en-US" altLang="zh-CN" dirty="0"/>
              <a:t>vacuum</a:t>
            </a:r>
            <a:r>
              <a:rPr lang="zh-CN" altLang="en-US" dirty="0"/>
              <a:t> </a:t>
            </a:r>
            <a:r>
              <a:rPr lang="en-US" altLang="zh-CN" dirty="0"/>
              <a:t>is</a:t>
            </a:r>
            <a:r>
              <a:rPr lang="zh-CN" altLang="en-US" dirty="0"/>
              <a:t> </a:t>
            </a:r>
            <a:r>
              <a:rPr lang="en-US" altLang="zh-CN" dirty="0"/>
              <a:t>above</a:t>
            </a:r>
            <a:r>
              <a:rPr lang="zh-CN" altLang="en-US" dirty="0"/>
              <a:t> </a:t>
            </a:r>
            <a:r>
              <a:rPr lang="en-US" altLang="zh-CN" dirty="0"/>
              <a:t>the</a:t>
            </a:r>
            <a:r>
              <a:rPr lang="zh-CN" altLang="en-US" dirty="0"/>
              <a:t> </a:t>
            </a:r>
            <a:r>
              <a:rPr lang="en-US" altLang="zh-CN" dirty="0"/>
              <a:t>sea</a:t>
            </a:r>
            <a:r>
              <a:rPr lang="zh-CN" altLang="en-US" dirty="0"/>
              <a:t> </a:t>
            </a:r>
            <a:r>
              <a:rPr lang="en-US" altLang="zh-CN" dirty="0"/>
              <a:t>level.</a:t>
            </a:r>
            <a:r>
              <a:rPr lang="zh-CN" altLang="en-US" dirty="0"/>
              <a:t>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a:t>
            </a:r>
            <a:r>
              <a:rPr lang="zh-CN" altLang="en-US" dirty="0"/>
              <a:t> </a:t>
            </a:r>
            <a:r>
              <a:rPr lang="en-US" altLang="zh-CN" dirty="0"/>
              <a:t>if</a:t>
            </a:r>
            <a:r>
              <a:rPr lang="zh-CN" altLang="en-US" dirty="0"/>
              <a:t> </a:t>
            </a:r>
            <a:r>
              <a:rPr lang="en-US" altLang="zh-CN" dirty="0"/>
              <a:t>the</a:t>
            </a:r>
            <a:r>
              <a:rPr lang="zh-CN" altLang="en-US" dirty="0"/>
              <a:t> </a:t>
            </a:r>
            <a:r>
              <a:rPr lang="en-US" altLang="zh-CN" dirty="0"/>
              <a:t>neutron</a:t>
            </a:r>
            <a:r>
              <a:rPr lang="zh-CN" altLang="en-US" dirty="0"/>
              <a:t> </a:t>
            </a:r>
            <a:r>
              <a:rPr lang="en-US" altLang="zh-CN" dirty="0"/>
              <a:t>energy</a:t>
            </a:r>
            <a:r>
              <a:rPr lang="zh-CN" altLang="en-US" dirty="0"/>
              <a:t> </a:t>
            </a:r>
            <a:r>
              <a:rPr lang="en-US" altLang="zh-CN" dirty="0"/>
              <a:t>is</a:t>
            </a:r>
            <a:r>
              <a:rPr lang="zh-CN" altLang="en-US" dirty="0"/>
              <a:t> </a:t>
            </a:r>
            <a:r>
              <a:rPr lang="en-US" altLang="zh-CN" dirty="0"/>
              <a:t>not</a:t>
            </a:r>
            <a:r>
              <a:rPr lang="zh-CN" altLang="en-US" dirty="0"/>
              <a:t> </a:t>
            </a:r>
            <a:r>
              <a:rPr lang="en-US" altLang="zh-CN" dirty="0"/>
              <a:t>enough</a:t>
            </a:r>
            <a:r>
              <a:rPr lang="zh-CN" altLang="en-US" dirty="0"/>
              <a:t> </a:t>
            </a:r>
            <a:r>
              <a:rPr lang="en-US" altLang="zh-CN" dirty="0"/>
              <a:t>to</a:t>
            </a:r>
            <a:r>
              <a:rPr lang="zh-CN" altLang="en-US" dirty="0"/>
              <a:t> </a:t>
            </a:r>
            <a:r>
              <a:rPr lang="en-US" altLang="zh-CN" dirty="0"/>
              <a:t>escape</a:t>
            </a:r>
            <a:r>
              <a:rPr lang="zh-CN" altLang="en-US" dirty="0"/>
              <a:t> </a:t>
            </a:r>
            <a:r>
              <a:rPr lang="en-US" altLang="zh-CN" dirty="0"/>
              <a:t>a</a:t>
            </a:r>
            <a:r>
              <a:rPr lang="zh-CN" altLang="en-US" dirty="0"/>
              <a:t> </a:t>
            </a:r>
            <a:r>
              <a:rPr lang="en-US" altLang="zh-CN" dirty="0"/>
              <a:t>planet’s gravity, eventually, will rain back down, but by then, some of those neutrons have already decayed into protons.</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By comparing the number of neutron travelling into space and travelling back, can also provide an estimate of the neutrons’ lifetime.</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So if you try to compare this space-based methods with earth-based methods, this method is sort of bottle experiment, it use the planet’s gravity to confine thermal neutrons.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b="1" u="sng"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b="1" u="sng" dirty="0"/>
              <a:t> The lowest energy (&lt; 0.5 eV) of these neutrons have a velocity less than 10 km/s, and can thus undergo beta decay when they escape from the planet.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Of course, Many of the neutrons fail to escape a planet’s gravity and eventually rain back down — but by then, some of those have transformed into protons.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b="1" u="sng" dirty="0"/>
              <a:t>Comparing the number of neutrons ted into space with those that come back can provide an estimate of the neutron’s lifetime. </a:t>
            </a:r>
            <a:endParaRPr lang="en-US" altLang="zh-CN" b="1" u="sng" dirty="0"/>
          </a:p>
          <a:p>
            <a:pPr marL="0" marR="0" lvl="0" indent="0" algn="l" defTabSz="914400" rtl="0" eaLnBrk="1" fontAlgn="base" latinLnBrk="0" hangingPunct="1">
              <a:lnSpc>
                <a:spcPct val="100000"/>
              </a:lnSpc>
              <a:spcBef>
                <a:spcPts val="0"/>
              </a:spcBef>
              <a:spcAft>
                <a:spcPts val="0"/>
              </a:spcAft>
              <a:buClrTx/>
              <a:buSzTx/>
              <a:buFontTx/>
              <a:buNone/>
              <a:defRPr/>
            </a:pPr>
            <a:r>
              <a:rPr lang="en-US" altLang="zh-CN" b="1" u="sng" dirty="0"/>
              <a:t>+ However, there were </a:t>
            </a:r>
            <a:r>
              <a:rPr lang="en-US" altLang="zh-CN" dirty="0"/>
              <a:t>no space mission designed to measure </a:t>
            </a:r>
            <a:r>
              <a:rPr lang="en-US" altLang="zh-CN" dirty="0" err="1"/>
              <a:t>τn</a:t>
            </a:r>
            <a:r>
              <a:rPr lang="en-US" altLang="zh-CN" dirty="0"/>
              <a:t>. There were on the other hand many space missions carrying on a neutron detector,  </a:t>
            </a:r>
            <a:endParaRPr lang="en-US" altLang="zh-CN" dirty="0"/>
          </a:p>
          <a:p>
            <a:pPr marL="0" marR="0" lvl="0" indent="0" algn="l" defTabSz="914400" rtl="0" eaLnBrk="1" fontAlgn="base" latinLnBrk="0" hangingPunct="1">
              <a:lnSpc>
                <a:spcPct val="100000"/>
              </a:lnSpc>
              <a:spcBef>
                <a:spcPts val="0"/>
              </a:spcBef>
              <a:spcAft>
                <a:spcPts val="0"/>
              </a:spcAft>
              <a:buClrTx/>
              <a:buSzTx/>
              <a:buFontTx/>
              <a:buNone/>
              <a:defRPr/>
            </a:pPr>
            <a:r>
              <a:rPr lang="en-US" altLang="zh-CN" dirty="0"/>
              <a:t>  because they provide insight into the surface composition of planetary bodies.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b="1" u="sng"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  </a:t>
            </a:r>
            <a:endParaRPr lang="en-US" altLang="zh-CN" dirty="0"/>
          </a:p>
          <a:p>
            <a:r>
              <a:rPr lang="en-US" altLang="zh-CN" dirty="0"/>
              <a:t>However, no mission designed to measure </a:t>
            </a:r>
            <a:r>
              <a:rPr lang="en-US" altLang="zh-CN" dirty="0" err="1"/>
              <a:t>τn</a:t>
            </a:r>
            <a:r>
              <a:rPr lang="en-US" altLang="zh-CN" dirty="0"/>
              <a:t> has flown and no previous successful measurements of </a:t>
            </a:r>
            <a:r>
              <a:rPr lang="en-US" altLang="zh-CN" dirty="0" err="1"/>
              <a:t>τn</a:t>
            </a:r>
            <a:r>
              <a:rPr lang="en-US" altLang="zh-CN" dirty="0"/>
              <a:t> from space have been reported. We present a measurement of </a:t>
            </a:r>
            <a:r>
              <a:rPr lang="en-US" altLang="zh-CN" dirty="0" err="1"/>
              <a:t>τn</a:t>
            </a:r>
            <a:r>
              <a:rPr lang="en-US" altLang="zh-CN" dirty="0"/>
              <a:t> using data taken by NASA’s MESSENGER spacecraft [2] during its flybys of Venus and Mercury [3]. </a:t>
            </a:r>
            <a:endParaRPr lang="en-US" altLang="zh-CN" dirty="0"/>
          </a:p>
          <a:p>
            <a:r>
              <a:rPr lang="en-US" altLang="zh-CN" u="sng" dirty="0"/>
              <a:t>These data were taken with the aim of characterizing the compositions of Mercury’s surface, so this measurement technique is not optimized and there are systematics present that could be avoided with a dedicated mission</a:t>
            </a:r>
            <a:r>
              <a:rPr lang="en-US" altLang="zh-CN" dirty="0"/>
              <a:t>. </a:t>
            </a:r>
            <a:endParaRPr lang="en-US" altLang="zh-CN" dirty="0"/>
          </a:p>
          <a:p>
            <a:r>
              <a:rPr lang="en-US" altLang="zh-CN" dirty="0"/>
              <a:t>However, the measurement’s success demonstrates the possibility of measuring </a:t>
            </a:r>
            <a:r>
              <a:rPr lang="en-US" altLang="zh-CN" dirty="0" err="1"/>
              <a:t>τn</a:t>
            </a:r>
            <a:r>
              <a:rPr lang="en-US" altLang="zh-CN" dirty="0"/>
              <a:t> from space. </a:t>
            </a:r>
            <a:endParaRPr lang="en-US" altLang="zh-CN" dirty="0"/>
          </a:p>
          <a:p>
            <a:r>
              <a:rPr lang="en-US" altLang="zh-CN" dirty="0"/>
              <a:t>The new technique exploits the fact that </a:t>
            </a:r>
            <a:r>
              <a:rPr lang="en-US" altLang="zh-CN" dirty="0" err="1"/>
              <a:t>τn</a:t>
            </a:r>
            <a:r>
              <a:rPr lang="en-US" altLang="zh-CN" dirty="0"/>
              <a:t> affects both the relative count rates at Venus and Mercury </a:t>
            </a:r>
            <a:endParaRPr lang="en-US" altLang="zh-CN" dirty="0"/>
          </a:p>
          <a:p>
            <a:r>
              <a:rPr lang="en-US" altLang="zh-CN" dirty="0"/>
              <a:t>and the rate at which the neutron flux decreases with distance from the top of Venus’ atmosphere. </a:t>
            </a:r>
            <a:endParaRPr lang="en-US" altLang="zh-CN" dirty="0"/>
          </a:p>
          <a:p>
            <a:r>
              <a:rPr lang="en-US" altLang="zh-CN" dirty="0"/>
              <a:t>During </a:t>
            </a:r>
            <a:r>
              <a:rPr lang="en-US" altLang="zh-CN" dirty="0" err="1"/>
              <a:t>MESSENGER’sflybyofVenusthemeantimeofflight</a:t>
            </a:r>
            <a:r>
              <a:rPr lang="en-US" altLang="zh-CN" dirty="0"/>
              <a:t> for a detected neutron varied between 80 and 640 s.</a:t>
            </a:r>
            <a:endParaRPr lang="en-US" altLang="zh-CN" dirty="0"/>
          </a:p>
          <a:p>
            <a:endParaRPr lang="en-US" altLang="zh-CN" dirty="0"/>
          </a:p>
          <a:p>
            <a:r>
              <a:rPr lang="en-US" altLang="zh-CN" dirty="0"/>
              <a:t>===================</a:t>
            </a:r>
            <a:endParaRPr lang="en-US" altLang="zh-CN" dirty="0"/>
          </a:p>
          <a:p>
            <a:r>
              <a:rPr lang="en-US" altLang="zh-CN" dirty="0"/>
              <a:t>A space-based measurement technique makes use of the free neutrons that are naturally produced by interactions between Galactic Cosmic Rays (GCRs) and a planetary body, such as the Moon.</a:t>
            </a:r>
            <a:endParaRPr lang="en-US" altLang="zh-CN" dirty="0"/>
          </a:p>
          <a:p>
            <a:r>
              <a:rPr lang="en-US" altLang="zh-CN" b="1" u="sng" dirty="0"/>
              <a:t> The lowest energy (&lt; 0.5 eV) of these neutrons have a velocity less than 10 km/s, and can thus undergo beta decay in the distances reasonably sampled by an orbiting </a:t>
            </a:r>
            <a:r>
              <a:rPr lang="en-US" altLang="zh-CN" b="1" u="sng" dirty="0" err="1"/>
              <a:t>satel</a:t>
            </a:r>
            <a:r>
              <a:rPr lang="en-US" altLang="zh-CN" b="1" u="sng" dirty="0"/>
              <a:t> lite</a:t>
            </a:r>
            <a:r>
              <a:rPr lang="en-US" altLang="zh-CN" dirty="0"/>
              <a:t>. The neutron lifetime can then be measured based on the disappearance of these neutrons with distance from the planetary body. </a:t>
            </a:r>
            <a:endParaRPr lang="en-US" altLang="zh-CN" dirty="0"/>
          </a:p>
          <a:p>
            <a:endParaRPr lang="en-US" altLang="zh-CN" dirty="0"/>
          </a:p>
          <a:p>
            <a:r>
              <a:rPr lang="en-US" altLang="zh-CN" dirty="0"/>
              <a:t>These same neutrons have been measured by many planetary science missions because they provide insight into the surface composition of planetary bodies. </a:t>
            </a:r>
            <a:endParaRPr lang="en-US" altLang="zh-CN" dirty="0"/>
          </a:p>
          <a:p>
            <a:endParaRPr lang="en-US" altLang="zh-CN" dirty="0"/>
          </a:p>
          <a:p>
            <a:r>
              <a:rPr lang="en-US" altLang="zh-CN" dirty="0"/>
              <a:t>Thus while no dedicated space-based neutron lifetime measurement has been performed, initial studies are possible with existing planetary science data. A feasibility study of this method was first done by Wilson et al. (2020), estimating the </a:t>
            </a:r>
            <a:r>
              <a:rPr lang="en-US" altLang="zh-CN" dirty="0" err="1"/>
              <a:t>τn</a:t>
            </a:r>
            <a:r>
              <a:rPr lang="en-US" altLang="zh-CN" dirty="0"/>
              <a:t> = 780±70 s using flybys of Venus and Mercury by NASA’s MESSENGER space craft. A more recent measurement of </a:t>
            </a:r>
            <a:r>
              <a:rPr lang="en-US" altLang="zh-CN" dirty="0" err="1"/>
              <a:t>τn</a:t>
            </a:r>
            <a:r>
              <a:rPr lang="en-US" altLang="zh-CN" dirty="0"/>
              <a:t> = 887±14 s has been reported by Wilson et al. (2021) using data from the Lunar Prospector (LP) mission</a:t>
            </a:r>
            <a:endParaRPr lang="en-US" altLang="zh-CN" dirty="0"/>
          </a:p>
          <a:p>
            <a:endParaRPr lang="en-US" altLang="zh-CN" dirty="0"/>
          </a:p>
          <a:p>
            <a:r>
              <a:rPr lang="en-US" altLang="zh-CN" dirty="0"/>
              <a:t>To help solve the neutron-lifetime dilemma, </a:t>
            </a:r>
            <a:r>
              <a:rPr lang="en-US" altLang="zh-CN" sz="800" dirty="0"/>
              <a:t>physicist David Lawrence at Johns Hopkins University in Baltimore, Maryland, and his collaborators have been developing a technique to measure it using neutron detectors on space probes. “It would be really useful to have a third way of doing it,” he says. </a:t>
            </a:r>
            <a:endParaRPr lang="en-US" altLang="zh-CN" sz="800" dirty="0"/>
          </a:p>
          <a:p>
            <a:endParaRPr lang="en-US" altLang="zh-CN" dirty="0"/>
          </a:p>
          <a:p>
            <a:endParaRPr lang="en-US" altLang="zh-CN" dirty="0"/>
          </a:p>
          <a:p>
            <a:r>
              <a:rPr lang="en-US" altLang="zh-CN" dirty="0"/>
              <a:t>“Some fraction of the neutrons will go up, decay and never come back down,” Lawrence says. He adds that the ideal way to do such an experiment would be with a small, dedicated probe in orbit around Venus, because the planet’s carbon dioxide atmosphere does not absorb neutrons well. </a:t>
            </a:r>
            <a:endParaRPr lang="en-US" altLang="zh-CN" dirty="0"/>
          </a:p>
          <a:p>
            <a:endParaRPr lang="en-US" altLang="zh-CN" dirty="0"/>
          </a:p>
          <a:p>
            <a:r>
              <a:rPr lang="en-US" altLang="zh-CN" dirty="0"/>
              <a:t>Wilson et</a:t>
            </a:r>
            <a:r>
              <a:rPr lang="zh-CN" altLang="en-US" dirty="0"/>
              <a:t> </a:t>
            </a:r>
            <a:r>
              <a:rPr lang="en-US" altLang="zh-CN" dirty="0"/>
              <a:t>al.</a:t>
            </a:r>
            <a:r>
              <a:rPr lang="zh-CN" altLang="en-US" dirty="0"/>
              <a:t> </a:t>
            </a:r>
            <a:r>
              <a:rPr lang="en-US" altLang="zh-CN" dirty="0"/>
              <a:t>has</a:t>
            </a:r>
            <a:r>
              <a:rPr lang="zh-CN" altLang="en-US" dirty="0"/>
              <a:t> </a:t>
            </a:r>
            <a:r>
              <a:rPr lang="en-US" altLang="zh-CN" dirty="0" err="1"/>
              <a:t>tWe</a:t>
            </a:r>
            <a:r>
              <a:rPr lang="en-US" altLang="zh-CN" dirty="0"/>
              <a:t> establish the feasibility of measuring the neutron lifetime via an alternative, space-based class of methods, which use neutrons generated by galactic cosmic ray spallation of planets surfaces and atmospheres. </a:t>
            </a:r>
            <a:endParaRPr lang="en-US" altLang="zh-CN" dirty="0"/>
          </a:p>
          <a:p>
            <a:endParaRPr kumimoji="1" lang="zh-CN" altLang="en-US" dirty="0"/>
          </a:p>
        </p:txBody>
      </p:sp>
      <p:sp>
        <p:nvSpPr>
          <p:cNvPr id="4" name="灯片编号占位符 3"/>
          <p:cNvSpPr>
            <a14:cpLocks xmlns:a14="http://schemas.microsoft.com/office/drawing/2010/main"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9DBCB22-EF6B-084C-AA41-E391BC9F71CB}" type="slidenum">
              <a:rPr kumimoji="0" lang="en-US" altLang="zh-CN" sz="1200" b="0" i="0" u="none" strike="noStrike" kern="1200" cap="none" spc="0" normalizeH="0" baseline="0" noProof="0" smtClean="0">
                <a:ln>
                  <a:noFill/>
                </a:ln>
                <a:solidFill>
                  <a:prstClr val="black"/>
                </a:solidFill>
                <a:effectLst/>
                <a:uLnTx/>
                <a:uFillTx/>
                <a:latin typeface="等线" charset="-122"/>
                <a:ea typeface="等线" charset="-122"/>
                <a:cs typeface="+mn-cs"/>
              </a:rPr>
            </a:fld>
            <a:endParaRPr kumimoji="1" lang="zh-CN" altLang="en-US" sz="1200" b="0" i="0" u="none" strike="noStrike" kern="1200" cap="none" spc="0" normalizeH="0" baseline="0" noProof="0">
              <a:ln>
                <a:noFill/>
              </a:ln>
              <a:solidFill>
                <a:prstClr val="black"/>
              </a:solidFill>
              <a:effectLst/>
              <a:uLnTx/>
              <a:uFillTx/>
              <a:latin typeface="等线" charset="-122"/>
              <a:ea typeface="等线"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幻灯片图像占位符 1"/>
          <p:cNvSpPr>
            <a14:cpLocks xmlns:a14="http://schemas.microsoft.com/office/drawing/2010/main" noGrp="1" noRot="1" noChangeAspect="1"/>
          </p:cNvSpPr>
          <p:nvPr>
            <p:ph type="sldImg" idx="2"/>
          </p:nvPr>
        </p:nvSpPr>
        <p:spPr/>
        <p:txBody>
          <a:bodyPr/>
          <a:lstStyle/>
          <a:p/>
        </p:txBody>
      </p:sp>
      <p:sp>
        <p:nvSpPr>
          <p:cNvPr id="7" name="文本占位符 2"/>
          <p:cNvSpPr>
            <a14:cpLocks xmlns:a14="http://schemas.microsoft.com/office/drawing/2010/main" noGrp="1"/>
          </p:cNvSpPr>
          <p:nvPr>
            <p:ph type="body" idx="3"/>
          </p:nvPr>
        </p:nvSpPr>
        <p:spPr/>
        <p:txBody>
          <a:bodyPr/>
          <a:lstStyle/>
          <a:p>
            <a:pPr fontAlgn="base"/>
            <a:r>
              <a:rPr lang="en-US" altLang="zh-CN" dirty="0"/>
              <a:t>Unfortunately,</a:t>
            </a:r>
            <a:r>
              <a:rPr lang="zh-CN" altLang="en-US" dirty="0"/>
              <a:t> </a:t>
            </a:r>
            <a:r>
              <a:rPr lang="en-US" altLang="zh-CN" dirty="0"/>
              <a:t>there</a:t>
            </a:r>
            <a:r>
              <a:rPr lang="zh-CN" altLang="en-US" dirty="0"/>
              <a:t> </a:t>
            </a:r>
            <a:r>
              <a:rPr lang="en-US" altLang="zh-CN" dirty="0"/>
              <a:t>were</a:t>
            </a:r>
            <a:r>
              <a:rPr lang="zh-CN" altLang="en-US" dirty="0"/>
              <a:t> </a:t>
            </a:r>
            <a:r>
              <a:rPr lang="en-US" altLang="zh-CN" dirty="0"/>
              <a:t>no mission designed to measure</a:t>
            </a:r>
            <a:r>
              <a:rPr lang="zh-CN" altLang="en-US" dirty="0"/>
              <a:t> </a:t>
            </a:r>
            <a:r>
              <a:rPr lang="en-US" altLang="zh-CN" dirty="0"/>
              <a:t>neutron</a:t>
            </a:r>
            <a:r>
              <a:rPr lang="zh-CN" altLang="en-US" dirty="0"/>
              <a:t> </a:t>
            </a:r>
            <a:r>
              <a:rPr lang="en-US" altLang="zh-CN" dirty="0"/>
              <a:t>lifetime.</a:t>
            </a:r>
            <a:r>
              <a:rPr lang="zh-CN" altLang="en-US" dirty="0"/>
              <a:t> </a:t>
            </a:r>
            <a:endParaRPr lang="en-US" altLang="zh-CN" dirty="0"/>
          </a:p>
          <a:p>
            <a:pPr fontAlgn="base"/>
            <a:r>
              <a:rPr lang="en-US" altLang="zh-CN" dirty="0"/>
              <a:t>Instead, in 2020-2021, scientists have used the</a:t>
            </a:r>
            <a:r>
              <a:rPr lang="zh-CN" altLang="en-US" dirty="0"/>
              <a:t> </a:t>
            </a:r>
            <a:r>
              <a:rPr lang="en-US" altLang="zh-CN" dirty="0"/>
              <a:t>old</a:t>
            </a:r>
            <a:r>
              <a:rPr lang="zh-CN" altLang="en-US" dirty="0"/>
              <a:t> </a:t>
            </a:r>
            <a:r>
              <a:rPr lang="en-US" altLang="zh-CN" dirty="0"/>
              <a:t>data,</a:t>
            </a:r>
            <a:r>
              <a:rPr lang="zh-CN" altLang="en-US" dirty="0"/>
              <a:t> </a:t>
            </a:r>
            <a:r>
              <a:rPr lang="en-US" altLang="zh-CN" dirty="0"/>
              <a:t>collecting neutron flux over </a:t>
            </a:r>
            <a:r>
              <a:rPr lang="en-US" altLang="zh-CN" sz="1200" b="0" i="0" kern="1200" dirty="0">
                <a:solidFill>
                  <a:schemeClr val="tx1"/>
                </a:solidFill>
                <a:effectLst/>
                <a:latin typeface="+mn-lt"/>
                <a:ea typeface="+mn-ea"/>
                <a:cs typeface="+mn-cs"/>
              </a:rPr>
              <a:t>a large range of heights </a:t>
            </a:r>
            <a:r>
              <a:rPr lang="en-US" altLang="zh-CN" dirty="0"/>
              <a:t>during</a:t>
            </a:r>
            <a:r>
              <a:rPr lang="zh-CN" altLang="en-US" dirty="0"/>
              <a:t> </a:t>
            </a:r>
            <a:r>
              <a:rPr lang="en-US" altLang="zh-CN" dirty="0"/>
              <a:t>a</a:t>
            </a:r>
            <a:r>
              <a:rPr lang="zh-CN" altLang="en-US" dirty="0"/>
              <a:t> </a:t>
            </a:r>
            <a:r>
              <a:rPr lang="en-US" altLang="zh-CN" dirty="0"/>
              <a:t>flyby</a:t>
            </a:r>
            <a:r>
              <a:rPr lang="zh-CN" altLang="en-US" dirty="0"/>
              <a:t> </a:t>
            </a:r>
            <a:r>
              <a:rPr lang="en-US" altLang="zh-CN" dirty="0"/>
              <a:t>of</a:t>
            </a:r>
            <a:r>
              <a:rPr lang="zh-CN" altLang="en-US" dirty="0"/>
              <a:t> </a:t>
            </a:r>
            <a:r>
              <a:rPr lang="en-US" altLang="zh-CN" dirty="0"/>
              <a:t>Mercury</a:t>
            </a:r>
            <a:r>
              <a:rPr lang="zh-CN" altLang="en-US" dirty="0"/>
              <a:t> </a:t>
            </a:r>
            <a:r>
              <a:rPr lang="en-US" altLang="zh-CN" dirty="0"/>
              <a:t>by</a:t>
            </a:r>
            <a:r>
              <a:rPr lang="zh-CN" altLang="en-US" dirty="0"/>
              <a:t> </a:t>
            </a:r>
            <a:r>
              <a:rPr lang="en-US" altLang="zh-CN" dirty="0"/>
              <a:t>Message</a:t>
            </a:r>
            <a:r>
              <a:rPr lang="zh-CN" altLang="en-US" dirty="0"/>
              <a:t> </a:t>
            </a:r>
            <a:r>
              <a:rPr lang="en-US" altLang="zh-CN" dirty="0"/>
              <a:t>and</a:t>
            </a:r>
            <a:r>
              <a:rPr lang="zh-CN" altLang="en-US" dirty="0"/>
              <a:t> </a:t>
            </a:r>
            <a:r>
              <a:rPr lang="en-US" altLang="zh-CN" dirty="0"/>
              <a:t>of</a:t>
            </a:r>
            <a:r>
              <a:rPr lang="zh-CN" altLang="en-US" dirty="0"/>
              <a:t> </a:t>
            </a:r>
            <a:r>
              <a:rPr lang="en-US" altLang="zh-CN" dirty="0"/>
              <a:t>moon</a:t>
            </a:r>
            <a:r>
              <a:rPr lang="zh-CN" altLang="en-US" dirty="0"/>
              <a:t> </a:t>
            </a:r>
            <a:r>
              <a:rPr lang="en-US" altLang="zh-CN" dirty="0"/>
              <a:t>by</a:t>
            </a:r>
            <a:r>
              <a:rPr lang="zh-CN" altLang="en-US" dirty="0"/>
              <a:t> </a:t>
            </a:r>
            <a:r>
              <a:rPr lang="en-US" altLang="zh-CN" dirty="0"/>
              <a:t>lunar, to determine neutron lifetime. Both</a:t>
            </a:r>
            <a:r>
              <a:rPr lang="zh-CN" altLang="en-US" dirty="0"/>
              <a:t> </a:t>
            </a:r>
            <a:r>
              <a:rPr lang="en-US" altLang="zh-CN" dirty="0"/>
              <a:t>mission</a:t>
            </a:r>
            <a:r>
              <a:rPr lang="zh-CN" altLang="en-US" dirty="0"/>
              <a:t> </a:t>
            </a:r>
            <a:r>
              <a:rPr lang="en-US" altLang="zh-CN" dirty="0"/>
              <a:t>carried</a:t>
            </a:r>
            <a:r>
              <a:rPr lang="zh-CN" altLang="en-US" dirty="0"/>
              <a:t> </a:t>
            </a:r>
            <a:r>
              <a:rPr lang="en-US" altLang="zh-CN" dirty="0"/>
              <a:t>a</a:t>
            </a:r>
            <a:r>
              <a:rPr lang="zh-CN" altLang="en-US" dirty="0"/>
              <a:t> </a:t>
            </a:r>
            <a:r>
              <a:rPr lang="en-US" altLang="zh-CN" dirty="0"/>
              <a:t>neutron</a:t>
            </a:r>
            <a:r>
              <a:rPr lang="zh-CN" altLang="en-US" dirty="0"/>
              <a:t> </a:t>
            </a:r>
            <a:r>
              <a:rPr lang="en-US" altLang="zh-CN" dirty="0"/>
              <a:t>detector.</a:t>
            </a:r>
            <a:endParaRPr lang="en-US" altLang="zh-CN" dirty="0"/>
          </a:p>
          <a:p>
            <a:pPr fontAlgn="base"/>
            <a:r>
              <a:rPr lang="en-US" altLang="zh-CN" dirty="0"/>
              <a:t>Wilson</a:t>
            </a:r>
            <a:r>
              <a:rPr lang="zh-CN" altLang="en-US" dirty="0"/>
              <a:t> </a:t>
            </a:r>
            <a:r>
              <a:rPr lang="en-US" altLang="zh-CN" dirty="0"/>
              <a:t>et</a:t>
            </a:r>
            <a:r>
              <a:rPr lang="zh-CN" altLang="en-US" dirty="0"/>
              <a:t> </a:t>
            </a:r>
            <a:r>
              <a:rPr lang="en-US" altLang="zh-CN" dirty="0"/>
              <a:t>al.</a:t>
            </a:r>
            <a:r>
              <a:rPr lang="zh-CN" altLang="en-US" dirty="0"/>
              <a:t> </a:t>
            </a:r>
            <a:r>
              <a:rPr lang="en-US" altLang="zh-CN" dirty="0"/>
              <a:t>have</a:t>
            </a:r>
            <a:r>
              <a:rPr lang="zh-CN" altLang="en-US" dirty="0"/>
              <a:t> </a:t>
            </a:r>
            <a:r>
              <a:rPr lang="en-US" altLang="zh-CN" dirty="0"/>
              <a:t>attempted</a:t>
            </a:r>
            <a:r>
              <a:rPr lang="zh-CN" altLang="en-US" dirty="0"/>
              <a:t> </a:t>
            </a:r>
            <a:r>
              <a:rPr lang="en-US" altLang="zh-CN" dirty="0"/>
              <a:t>to</a:t>
            </a:r>
            <a:r>
              <a:rPr lang="zh-CN" altLang="en-US" dirty="0"/>
              <a:t> </a:t>
            </a:r>
            <a:r>
              <a:rPr lang="en-US" altLang="zh-CN" dirty="0"/>
              <a:t>determine</a:t>
            </a:r>
            <a:r>
              <a:rPr lang="zh-CN" altLang="en-US" dirty="0"/>
              <a:t> </a:t>
            </a:r>
            <a:r>
              <a:rPr lang="en-US" altLang="zh-CN" dirty="0"/>
              <a:t>the</a:t>
            </a:r>
            <a:r>
              <a:rPr lang="zh-CN" altLang="en-US" dirty="0"/>
              <a:t> </a:t>
            </a:r>
            <a:r>
              <a:rPr lang="en-US" altLang="zh-CN" dirty="0"/>
              <a:t>lifetime</a:t>
            </a:r>
            <a:r>
              <a:rPr lang="zh-CN" altLang="en-US" dirty="0"/>
              <a:t> </a:t>
            </a:r>
            <a:r>
              <a:rPr lang="en-US" altLang="zh-CN" dirty="0"/>
              <a:t>and</a:t>
            </a:r>
            <a:r>
              <a:rPr lang="zh-CN" altLang="en-US" dirty="0"/>
              <a:t> </a:t>
            </a:r>
            <a:r>
              <a:rPr lang="en-US" altLang="zh-CN" dirty="0"/>
              <a:t>the</a:t>
            </a:r>
            <a:r>
              <a:rPr lang="zh-CN" altLang="en-US" dirty="0"/>
              <a:t> </a:t>
            </a:r>
            <a:r>
              <a:rPr lang="en-US" altLang="zh-CN" dirty="0"/>
              <a:t>results</a:t>
            </a:r>
            <a:r>
              <a:rPr lang="zh-CN" altLang="en-US" dirty="0"/>
              <a:t> </a:t>
            </a:r>
            <a:r>
              <a:rPr lang="en-US" altLang="zh-CN" dirty="0"/>
              <a:t>are</a:t>
            </a:r>
            <a:r>
              <a:rPr lang="zh-CN" altLang="en-US" dirty="0"/>
              <a:t> </a:t>
            </a:r>
            <a:r>
              <a:rPr lang="en-US" altLang="zh-CN" dirty="0"/>
              <a:t>summarized</a:t>
            </a:r>
            <a:r>
              <a:rPr lang="zh-CN" altLang="en-US" dirty="0"/>
              <a:t> </a:t>
            </a:r>
            <a:r>
              <a:rPr lang="en-US" altLang="zh-CN" dirty="0"/>
              <a:t>here.</a:t>
            </a:r>
            <a:r>
              <a:rPr lang="zh-CN" altLang="en-US" dirty="0"/>
              <a:t> </a:t>
            </a:r>
            <a:r>
              <a:rPr lang="en-US" altLang="zh-CN" dirty="0"/>
              <a:t>Although</a:t>
            </a:r>
            <a:r>
              <a:rPr lang="zh-CN" altLang="en-US" dirty="0"/>
              <a:t> </a:t>
            </a:r>
            <a:r>
              <a:rPr lang="en-US" altLang="zh-CN" dirty="0"/>
              <a:t>with</a:t>
            </a:r>
            <a:r>
              <a:rPr lang="zh-CN" altLang="en-US" dirty="0"/>
              <a:t> </a:t>
            </a:r>
            <a:r>
              <a:rPr lang="en-US" altLang="zh-CN" dirty="0"/>
              <a:t>a</a:t>
            </a:r>
            <a:r>
              <a:rPr lang="zh-CN" altLang="en-US" dirty="0"/>
              <a:t> </a:t>
            </a:r>
            <a:r>
              <a:rPr lang="en-US" altLang="zh-CN" dirty="0"/>
              <a:t>large</a:t>
            </a:r>
            <a:r>
              <a:rPr lang="zh-CN" altLang="en-US" dirty="0"/>
              <a:t> </a:t>
            </a:r>
            <a:r>
              <a:rPr lang="en-US" altLang="zh-CN" dirty="0"/>
              <a:t>error,</a:t>
            </a:r>
            <a:r>
              <a:rPr lang="zh-CN" altLang="en-US" dirty="0"/>
              <a:t> </a:t>
            </a:r>
            <a:r>
              <a:rPr lang="en-US" altLang="zh-CN" dirty="0"/>
              <a:t>it</a:t>
            </a:r>
            <a:r>
              <a:rPr lang="zh-CN" altLang="en-US" dirty="0"/>
              <a:t> </a:t>
            </a:r>
            <a:r>
              <a:rPr lang="en-US" altLang="zh-CN" dirty="0"/>
              <a:t>looks</a:t>
            </a:r>
            <a:r>
              <a:rPr lang="zh-CN" altLang="en-US" dirty="0"/>
              <a:t> </a:t>
            </a:r>
            <a:r>
              <a:rPr lang="en-US" altLang="zh-CN" dirty="0"/>
              <a:t>promising.</a:t>
            </a:r>
            <a:endParaRPr lang="en-US" altLang="zh-CN" dirty="0"/>
          </a:p>
          <a:p>
            <a:pPr fontAlgn="base"/>
            <a:endParaRPr lang="en-US" altLang="zh-CN" dirty="0"/>
          </a:p>
          <a:p>
            <a:pPr fontAlgn="base"/>
            <a:r>
              <a:rPr lang="en-US" altLang="zh-CN" dirty="0"/>
              <a:t>However,</a:t>
            </a:r>
            <a:r>
              <a:rPr lang="zh-CN" altLang="en-US" dirty="0"/>
              <a:t> </a:t>
            </a:r>
            <a:r>
              <a:rPr lang="en-US" altLang="zh-CN" dirty="0"/>
              <a:t>recently, </a:t>
            </a:r>
            <a:r>
              <a:rPr lang="en-US" altLang="zh-CN" dirty="0" err="1"/>
              <a:t>Vydula</a:t>
            </a:r>
            <a:r>
              <a:rPr lang="en-US" altLang="zh-CN" dirty="0"/>
              <a:t> et al. also checked the lunar data, but evaluated carefully</a:t>
            </a:r>
            <a:r>
              <a:rPr lang="zh-CN" altLang="en-US" dirty="0"/>
              <a:t> </a:t>
            </a:r>
            <a:r>
              <a:rPr lang="en-US" altLang="zh-CN" dirty="0"/>
              <a:t>the systematic error due to e.g., temperature, local surface compositions, and they gave 754.72 second, which is a bit far away from the earth-based measurements.</a:t>
            </a:r>
            <a:endParaRPr lang="en-US" altLang="zh-CN" dirty="0"/>
          </a:p>
          <a:p>
            <a:pPr fontAlgn="base"/>
            <a:endParaRPr lang="en-US" altLang="zh-CN" dirty="0"/>
          </a:p>
          <a:p>
            <a:pPr fontAlgn="base"/>
            <a:endParaRPr lang="en-US" altLang="zh-CN" dirty="0"/>
          </a:p>
          <a:p>
            <a:pPr fontAlgn="base"/>
            <a:r>
              <a:rPr lang="en-US" altLang="zh-CN" dirty="0"/>
              <a:t>////////////////////////////////</a:t>
            </a:r>
            <a:endParaRPr lang="en-US" altLang="zh-CN" dirty="0"/>
          </a:p>
          <a:p>
            <a:pPr marL="0" marR="0" lvl="0" indent="0" algn="l" defTabSz="914400" rtl="0" eaLnBrk="1" fontAlgn="base" latinLnBrk="0" hangingPunct="1">
              <a:lnSpc>
                <a:spcPct val="100000"/>
              </a:lnSpc>
              <a:spcBef>
                <a:spcPts val="0"/>
              </a:spcBef>
              <a:spcAft>
                <a:spcPts val="0"/>
              </a:spcAft>
              <a:buClrTx/>
              <a:buSzTx/>
              <a:buFontTx/>
              <a:buNone/>
              <a:defRPr/>
            </a:pPr>
            <a:r>
              <a:rPr lang="en-US" altLang="zh-CN" dirty="0"/>
              <a:t>In 2020, Wilson published the first result of space-based measurement. with an uncertainty of about 130s. They used data acquired in 2007 and 2008 during flybys of Venus and Mercury by NASA’s MESSENGER spacecraft.</a:t>
            </a:r>
            <a:endParaRPr lang="en-US" altLang="zh-CN" dirty="0"/>
          </a:p>
          <a:p>
            <a:pPr marL="0" marR="0" lvl="0" indent="0" algn="l" defTabSz="914400" rtl="0" eaLnBrk="1" fontAlgn="base" latinLnBrk="0" hangingPunct="1">
              <a:lnSpc>
                <a:spcPct val="100000"/>
              </a:lnSpc>
              <a:spcBef>
                <a:spcPts val="0"/>
              </a:spcBef>
              <a:spcAft>
                <a:spcPts val="0"/>
              </a:spcAft>
              <a:buClrTx/>
              <a:buSzTx/>
              <a:buFontTx/>
              <a:buNone/>
              <a:defRPr/>
            </a:pPr>
            <a:r>
              <a:rPr lang="en-US" altLang="zh-CN" dirty="0"/>
              <a:t>They estimate the neutron lifetime to be 780 ± 60stat ± 70syst s, thereby demonstrating the feasibility of this new approach.</a:t>
            </a:r>
            <a:endParaRPr lang="en-US" altLang="zh-CN" dirty="0"/>
          </a:p>
          <a:p>
            <a:pPr marL="0" marR="0" lvl="0" indent="0" algn="l" defTabSz="914400" rtl="0" eaLnBrk="1" fontAlgn="base" latinLnBrk="0" hangingPunct="1">
              <a:lnSpc>
                <a:spcPct val="100000"/>
              </a:lnSpc>
              <a:spcBef>
                <a:spcPts val="0"/>
              </a:spcBef>
              <a:spcAft>
                <a:spcPts val="0"/>
              </a:spcAft>
              <a:buClrTx/>
              <a:buSzTx/>
              <a:buFontTx/>
              <a:buNone/>
              <a:defRPr/>
            </a:pPr>
            <a:endParaRPr lang="en-US" altLang="zh-CN" dirty="0"/>
          </a:p>
          <a:p>
            <a:pPr marL="0" marR="0" lvl="0" indent="0" algn="l" defTabSz="914400" rtl="0" eaLnBrk="1" fontAlgn="base" latinLnBrk="0" hangingPunct="1">
              <a:lnSpc>
                <a:spcPct val="100000"/>
              </a:lnSpc>
              <a:spcBef>
                <a:spcPts val="0"/>
              </a:spcBef>
              <a:spcAft>
                <a:spcPts val="0"/>
              </a:spcAft>
              <a:buClrTx/>
              <a:buSzTx/>
              <a:buFontTx/>
              <a:buNone/>
              <a:defRPr/>
            </a:pPr>
            <a:r>
              <a:rPr lang="en-US" altLang="zh-CN" dirty="0"/>
              <a:t>Later they also surveyed the data from Lunar mission, and obtained a result of 887 seconds. </a:t>
            </a:r>
            <a:endParaRPr lang="en-US" altLang="zh-CN" dirty="0"/>
          </a:p>
          <a:p>
            <a:pPr fontAlgn="base"/>
            <a:r>
              <a:rPr lang="en-US" altLang="zh-CN" dirty="0"/>
              <a:t>Just recently, </a:t>
            </a:r>
            <a:r>
              <a:rPr lang="en-US" altLang="zh-CN" dirty="0" err="1"/>
              <a:t>Vydula</a:t>
            </a:r>
            <a:r>
              <a:rPr lang="en-US" altLang="zh-CN" dirty="0"/>
              <a:t> et al. also used the lunar data, and tried to evaluated the systematic error due to e.g., temperature, local surface compositions, and they gave 754.72 second, which is a bit far away from the earth-based measurements. </a:t>
            </a:r>
            <a:endParaRPr lang="en-US" altLang="zh-CN" dirty="0"/>
          </a:p>
          <a:p>
            <a:pPr fontAlgn="base"/>
            <a:endParaRPr lang="en-US" altLang="zh-CN" dirty="0"/>
          </a:p>
          <a:p>
            <a:pPr fontAlgn="base"/>
            <a:r>
              <a:rPr lang="en-US" altLang="zh-CN" dirty="0"/>
              <a:t>Anyway, the 3 work show that it is feasible to determine the neutron lifetime from spaced measurement.</a:t>
            </a:r>
            <a:endParaRPr lang="en-US" altLang="zh-CN" dirty="0"/>
          </a:p>
          <a:p>
            <a:pPr fontAlgn="base"/>
            <a:endParaRPr lang="en-US" altLang="zh-CN" dirty="0"/>
          </a:p>
          <a:p>
            <a:pPr fontAlgn="base"/>
            <a:r>
              <a:rPr lang="en-US" altLang="zh-CN" dirty="0"/>
              <a:t>=============================</a:t>
            </a:r>
            <a:endParaRPr lang="en-US" altLang="zh-CN" dirty="0"/>
          </a:p>
          <a:p>
            <a:pPr marL="0" marR="0" lvl="0" indent="0" algn="l" defTabSz="914400" rtl="0" eaLnBrk="1" fontAlgn="base" latinLnBrk="0" hangingPunct="1">
              <a:lnSpc>
                <a:spcPct val="100000"/>
              </a:lnSpc>
              <a:spcBef>
                <a:spcPts val="0"/>
              </a:spcBef>
              <a:spcAft>
                <a:spcPts val="0"/>
              </a:spcAft>
              <a:buClrTx/>
              <a:buSzTx/>
              <a:buFontTx/>
              <a:buNone/>
              <a:defRPr/>
            </a:pPr>
            <a:r>
              <a:rPr lang="en-US" altLang="zh-CN" sz="1200" b="0" i="0" kern="1200" dirty="0">
                <a:solidFill>
                  <a:schemeClr val="tx1"/>
                </a:solidFill>
                <a:effectLst/>
                <a:latin typeface="+mn-lt"/>
                <a:ea typeface="+mn-ea"/>
                <a:cs typeface="+mn-cs"/>
              </a:rPr>
              <a:t>“The spacecraft made observations over a large range of heights above the surfaces of Venus and Mercury, which allowed us to measure how the neutron flux changes with distance from the planets.”</a:t>
            </a:r>
            <a:endParaRPr lang="en-US" altLang="zh-CN" sz="1200" b="0" i="0" kern="1200" dirty="0">
              <a:solidFill>
                <a:schemeClr val="tx1"/>
              </a:solidFill>
              <a:effectLst/>
              <a:latin typeface="+mn-lt"/>
              <a:ea typeface="+mn-ea"/>
              <a:cs typeface="+mn-cs"/>
            </a:endParaRPr>
          </a:p>
          <a:p>
            <a:pPr fontAlgn="base"/>
            <a:endParaRPr lang="en-US" altLang="zh-CN" dirty="0"/>
          </a:p>
          <a:p>
            <a:pPr fontAlgn="base"/>
            <a:r>
              <a:rPr lang="en-US" altLang="zh-CN" dirty="0"/>
              <a:t>the measurement’s success demonstrates the possibility of measuring </a:t>
            </a:r>
            <a:r>
              <a:rPr lang="en-US" altLang="zh-CN" dirty="0" err="1"/>
              <a:t>τn</a:t>
            </a:r>
            <a:r>
              <a:rPr lang="en-US" altLang="zh-CN" dirty="0"/>
              <a:t> from space. </a:t>
            </a:r>
            <a:endParaRPr lang="en-US" altLang="zh-CN" sz="1200" b="0" i="0" kern="1200" dirty="0">
              <a:solidFill>
                <a:schemeClr val="tx1"/>
              </a:solidFill>
              <a:effectLst/>
              <a:latin typeface="+mn-lt"/>
              <a:ea typeface="+mn-ea"/>
              <a:cs typeface="+mn-cs"/>
            </a:endParaRPr>
          </a:p>
          <a:p>
            <a:pPr fontAlgn="base"/>
            <a:endParaRPr lang="en-US" altLang="zh-CN" sz="1200" b="0" i="0" kern="1200" dirty="0">
              <a:solidFill>
                <a:schemeClr val="tx1"/>
              </a:solidFill>
              <a:effectLst/>
              <a:latin typeface="+mn-lt"/>
              <a:ea typeface="+mn-ea"/>
              <a:cs typeface="+mn-cs"/>
            </a:endParaRPr>
          </a:p>
          <a:p>
            <a:pPr fontAlgn="base"/>
            <a:r>
              <a:rPr lang="en-US" altLang="zh-CN" sz="1200" b="0" i="0" kern="1200" dirty="0">
                <a:solidFill>
                  <a:schemeClr val="tx1"/>
                </a:solidFill>
                <a:effectLst/>
                <a:latin typeface="+mn-lt"/>
                <a:ea typeface="+mn-ea"/>
                <a:cs typeface="+mn-cs"/>
              </a:rPr>
              <a:t>MESSENGER carried a neutron spectrometer to detect neutrons set loose into space by cosmic rays colliding with atoms on Mercury’s surface as part of research to determine the existence of water on the planet.</a:t>
            </a:r>
            <a:endParaRPr lang="en-US" altLang="zh-CN" sz="1200" b="0" i="0" kern="1200" dirty="0">
              <a:solidFill>
                <a:schemeClr val="tx1"/>
              </a:solidFill>
              <a:effectLst/>
              <a:latin typeface="+mn-lt"/>
              <a:ea typeface="+mn-ea"/>
              <a:cs typeface="+mn-cs"/>
            </a:endParaRPr>
          </a:p>
          <a:p>
            <a:pPr fontAlgn="base"/>
            <a:r>
              <a:rPr lang="en-US" altLang="zh-CN" sz="1200" b="0" i="0" kern="1200" dirty="0">
                <a:solidFill>
                  <a:schemeClr val="tx1"/>
                </a:solidFill>
                <a:effectLst/>
                <a:latin typeface="+mn-lt"/>
                <a:ea typeface="+mn-ea"/>
                <a:cs typeface="+mn-cs"/>
              </a:rPr>
              <a:t>On its way the spacecraft first flew by Venus, where it collected neutron measurements for the first time ever.</a:t>
            </a:r>
            <a:endParaRPr lang="en-US" altLang="zh-CN" sz="1200" b="0" i="0" kern="1200" dirty="0">
              <a:solidFill>
                <a:schemeClr val="tx1"/>
              </a:solidFill>
              <a:effectLst/>
              <a:latin typeface="+mn-lt"/>
              <a:ea typeface="+mn-ea"/>
              <a:cs typeface="+mn-cs"/>
            </a:endParaRPr>
          </a:p>
          <a:p>
            <a:pPr fontAlgn="base"/>
            <a:r>
              <a:rPr lang="en-US" altLang="zh-CN" sz="1200" b="0" i="0" kern="1200" dirty="0">
                <a:solidFill>
                  <a:schemeClr val="tx1"/>
                </a:solidFill>
                <a:effectLst/>
                <a:latin typeface="+mn-lt"/>
                <a:ea typeface="+mn-ea"/>
                <a:cs typeface="+mn-cs"/>
              </a:rPr>
              <a:t> </a:t>
            </a:r>
            <a:endParaRPr lang="en-US" altLang="zh-CN" sz="1200" b="0" i="0" kern="1200" dirty="0">
              <a:solidFill>
                <a:schemeClr val="tx1"/>
              </a:solidFill>
              <a:effectLst/>
              <a:latin typeface="+mn-lt"/>
              <a:ea typeface="+mn-ea"/>
              <a:cs typeface="+mn-cs"/>
            </a:endParaRPr>
          </a:p>
          <a:p>
            <a:pPr fontAlgn="base"/>
            <a:r>
              <a:rPr lang="en-US" altLang="zh-CN" sz="1200" b="0" i="0" kern="1200" dirty="0">
                <a:solidFill>
                  <a:schemeClr val="tx1"/>
                </a:solidFill>
                <a:effectLst/>
                <a:latin typeface="+mn-lt"/>
                <a:ea typeface="+mn-ea"/>
                <a:cs typeface="+mn-cs"/>
              </a:rPr>
              <a:t>Using models, the researchers estimated the number of neutrons MESSENGER should count at its altitude above Venus for neutron lifetimes would be between 600 and 1,020 seconds. For the shorter lifetimes, fewer neutrons survive long enough to reach MESSENGER’s neutron detector.</a:t>
            </a:r>
            <a:endParaRPr lang="en-US" altLang="zh-CN" sz="1200" b="0" i="0" kern="1200" dirty="0">
              <a:solidFill>
                <a:schemeClr val="tx1"/>
              </a:solidFill>
              <a:effectLst/>
              <a:latin typeface="+mn-lt"/>
              <a:ea typeface="+mn-ea"/>
              <a:cs typeface="+mn-cs"/>
            </a:endParaRPr>
          </a:p>
          <a:p>
            <a:pPr fontAlgn="base"/>
            <a:endParaRPr lang="en-US" altLang="zh-CN" sz="1200" b="0" i="0" kern="1200" dirty="0">
              <a:solidFill>
                <a:schemeClr val="tx1"/>
              </a:solidFill>
              <a:effectLst/>
              <a:latin typeface="+mn-lt"/>
              <a:ea typeface="+mn-ea"/>
              <a:cs typeface="+mn-cs"/>
            </a:endParaRPr>
          </a:p>
          <a:p>
            <a:pPr fontAlgn="base"/>
            <a:r>
              <a:rPr lang="en-US" altLang="zh-CN" sz="1200" b="0" i="0" kern="1200" dirty="0">
                <a:solidFill>
                  <a:schemeClr val="tx1"/>
                </a:solidFill>
                <a:effectLst/>
                <a:latin typeface="+mn-lt"/>
                <a:ea typeface="+mn-ea"/>
                <a:cs typeface="+mn-cs"/>
              </a:rPr>
              <a:t>They found the neutron lifetime to be 780 seconds, with an uncertainty of about 130 seconds from statistical and other uncertainties, like whether the number of neutrons changes during the day and uncertainty about the chemical make-up of Mercury’s surface. </a:t>
            </a:r>
            <a:endParaRPr lang="en-US" altLang="zh-CN"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14:cpLocks xmlns:a14="http://schemas.microsoft.com/office/drawing/2010/main" noGrp="1" noRot="1" noChangeAspect="1"/>
          </p:cNvSpPr>
          <p:nvPr>
            <p:ph type="sldImg"/>
          </p:nvPr>
        </p:nvSpPr>
        <p:spPr/>
      </p:sp>
      <p:sp>
        <p:nvSpPr>
          <p:cNvPr id="3" name="备注占位符 2"/>
          <p:cNvSpPr>
            <a14:cpLocks xmlns:a14="http://schemas.microsoft.com/office/drawing/2010/main"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Anyway,</a:t>
            </a:r>
            <a:r>
              <a:rPr lang="zh-CN" altLang="en-US" dirty="0"/>
              <a:t> </a:t>
            </a:r>
            <a:r>
              <a:rPr lang="en-US" altLang="zh-CN" dirty="0"/>
              <a:t>the</a:t>
            </a:r>
            <a:r>
              <a:rPr lang="zh-CN" altLang="en-US" dirty="0"/>
              <a:t> </a:t>
            </a:r>
            <a:r>
              <a:rPr lang="en-US" altLang="zh-CN" dirty="0"/>
              <a:t>space-based</a:t>
            </a:r>
            <a:r>
              <a:rPr lang="zh-CN" altLang="en-US" dirty="0"/>
              <a:t> </a:t>
            </a:r>
            <a:r>
              <a:rPr lang="en-US" altLang="zh-CN" dirty="0"/>
              <a:t>measurement</a:t>
            </a:r>
            <a:r>
              <a:rPr lang="zh-CN" altLang="en-US" dirty="0"/>
              <a:t> </a:t>
            </a:r>
            <a:r>
              <a:rPr lang="en-US" altLang="zh-CN" dirty="0"/>
              <a:t>looks</a:t>
            </a:r>
            <a:r>
              <a:rPr lang="zh-CN" altLang="en-US" dirty="0"/>
              <a:t> </a:t>
            </a:r>
            <a:r>
              <a:rPr lang="en-US" altLang="zh-CN" dirty="0"/>
              <a:t>very</a:t>
            </a:r>
            <a:r>
              <a:rPr lang="zh-CN" altLang="en-US" dirty="0"/>
              <a:t> </a:t>
            </a:r>
            <a:r>
              <a:rPr lang="en-US" altLang="zh-CN" dirty="0"/>
              <a:t>promising.</a:t>
            </a:r>
            <a:r>
              <a:rPr lang="zh-CN" altLang="en-US" dirty="0"/>
              <a:t> </a:t>
            </a:r>
            <a:r>
              <a:rPr lang="en-US" altLang="zh-CN" dirty="0"/>
              <a:t>However,</a:t>
            </a:r>
            <a:r>
              <a:rPr lang="zh-CN" altLang="en-US" dirty="0"/>
              <a:t> </a:t>
            </a:r>
            <a:r>
              <a:rPr lang="en-US" altLang="zh-CN" dirty="0"/>
              <a:t>there</a:t>
            </a:r>
            <a:r>
              <a:rPr lang="zh-CN" altLang="en-US" dirty="0"/>
              <a:t> </a:t>
            </a:r>
            <a:r>
              <a:rPr lang="en-US" altLang="zh-CN" dirty="0"/>
              <a:t>are</a:t>
            </a:r>
            <a:r>
              <a:rPr lang="zh-CN" altLang="en-US" dirty="0"/>
              <a:t> </a:t>
            </a:r>
            <a:r>
              <a:rPr lang="en-US" altLang="zh-CN" dirty="0"/>
              <a:t>defects</a:t>
            </a:r>
            <a:r>
              <a:rPr lang="zh-CN" altLang="en-US" dirty="0"/>
              <a:t> </a:t>
            </a:r>
            <a:r>
              <a:rPr lang="en-US" altLang="zh-CN" dirty="0"/>
              <a:t>in</a:t>
            </a:r>
            <a:r>
              <a:rPr lang="zh-CN" altLang="en-US" dirty="0"/>
              <a:t> </a:t>
            </a:r>
            <a:r>
              <a:rPr lang="en-US" altLang="zh-CN" dirty="0"/>
              <a:t>the</a:t>
            </a:r>
            <a:r>
              <a:rPr lang="zh-CN" altLang="en-US" dirty="0"/>
              <a:t> </a:t>
            </a:r>
            <a:r>
              <a:rPr lang="en-US" altLang="zh-CN" dirty="0"/>
              <a:t>pioneering</a:t>
            </a:r>
            <a:r>
              <a:rPr lang="zh-CN" altLang="en-US" dirty="0"/>
              <a:t> </a:t>
            </a:r>
            <a:r>
              <a:rPr lang="en-US" altLang="zh-CN" dirty="0"/>
              <a:t>studies.</a:t>
            </a:r>
            <a:r>
              <a:rPr lang="zh-CN" altLang="en-US" dirty="0"/>
              <a:t>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Here</a:t>
            </a:r>
            <a:r>
              <a:rPr lang="zh-CN" altLang="en-US" dirty="0"/>
              <a:t> </a:t>
            </a:r>
            <a:r>
              <a:rPr lang="en-US" altLang="zh-CN" dirty="0"/>
              <a:t>I</a:t>
            </a:r>
            <a:r>
              <a:rPr lang="zh-CN" altLang="en-US" dirty="0"/>
              <a:t> </a:t>
            </a:r>
            <a:r>
              <a:rPr lang="en-US" altLang="zh-CN" dirty="0"/>
              <a:t>list</a:t>
            </a:r>
            <a:r>
              <a:rPr lang="zh-CN" altLang="en-US" dirty="0"/>
              <a:t> </a:t>
            </a:r>
            <a:r>
              <a:rPr lang="en-US" altLang="zh-CN" dirty="0"/>
              <a:t>3</a:t>
            </a:r>
            <a:r>
              <a:rPr lang="zh-CN" altLang="en-US" dirty="0"/>
              <a:t> </a:t>
            </a:r>
            <a:r>
              <a:rPr lang="en-US" altLang="zh-CN" dirty="0"/>
              <a:t>of</a:t>
            </a:r>
            <a:r>
              <a:rPr lang="zh-CN" altLang="en-US" dirty="0"/>
              <a:t> </a:t>
            </a:r>
            <a:r>
              <a:rPr lang="en-US" altLang="zh-CN" dirty="0"/>
              <a:t>them:</a:t>
            </a:r>
            <a:endParaRPr lang="en-US" altLang="zh-CN" dirty="0"/>
          </a:p>
          <a:p>
            <a:pPr marL="228600" marR="0" lvl="0" indent="-228600" algn="l" defTabSz="914400" rtl="0" eaLnBrk="1" fontAlgn="auto" latinLnBrk="0" hangingPunct="1">
              <a:lnSpc>
                <a:spcPct val="100000"/>
              </a:lnSpc>
              <a:spcBef>
                <a:spcPts val="0"/>
              </a:spcBef>
              <a:spcAft>
                <a:spcPts val="0"/>
              </a:spcAft>
              <a:buClrTx/>
              <a:buSzTx/>
              <a:buFontTx/>
              <a:buAutoNum type="arabicParenR"/>
              <a:defRPr/>
            </a:pPr>
            <a:r>
              <a:rPr lang="en-US" altLang="zh-CN" dirty="0"/>
              <a:t>Only neutron numbers were recorded in the old data.</a:t>
            </a:r>
            <a:r>
              <a:rPr lang="zh-CN" altLang="en-US" dirty="0"/>
              <a:t> </a:t>
            </a:r>
            <a:r>
              <a:rPr lang="en-US" altLang="zh-CN" dirty="0"/>
              <a:t>As</a:t>
            </a:r>
            <a:r>
              <a:rPr lang="zh-CN" altLang="en-US" dirty="0"/>
              <a:t> </a:t>
            </a:r>
            <a:r>
              <a:rPr lang="en-US" altLang="zh-CN" dirty="0"/>
              <a:t>we</a:t>
            </a:r>
            <a:r>
              <a:rPr lang="zh-CN" altLang="en-US" dirty="0"/>
              <a:t> </a:t>
            </a:r>
            <a:r>
              <a:rPr lang="en-US" altLang="zh-CN" dirty="0"/>
              <a:t>know,</a:t>
            </a:r>
            <a:r>
              <a:rPr lang="zh-CN" altLang="en-US" dirty="0"/>
              <a:t> </a:t>
            </a:r>
            <a:r>
              <a:rPr lang="en-US" altLang="zh-CN" dirty="0"/>
              <a:t>there will be many backgrounds due to cosmic rays in the space environment.</a:t>
            </a:r>
            <a:r>
              <a:rPr lang="zh-CN" altLang="en-US" dirty="0"/>
              <a:t> </a:t>
            </a:r>
            <a:r>
              <a:rPr lang="en-US" altLang="zh-CN" dirty="0"/>
              <a:t>One</a:t>
            </a:r>
            <a:r>
              <a:rPr lang="zh-CN" altLang="en-US" dirty="0"/>
              <a:t> </a:t>
            </a:r>
            <a:r>
              <a:rPr lang="en-US" altLang="zh-CN" dirty="0"/>
              <a:t>can</a:t>
            </a:r>
            <a:r>
              <a:rPr lang="zh-CN" altLang="en-US" dirty="0"/>
              <a:t> </a:t>
            </a:r>
            <a:r>
              <a:rPr lang="en-US" altLang="zh-CN" dirty="0"/>
              <a:t>solve</a:t>
            </a:r>
            <a:r>
              <a:rPr lang="zh-CN" altLang="en-US" dirty="0"/>
              <a:t> </a:t>
            </a:r>
            <a:r>
              <a:rPr lang="en-US" altLang="zh-CN" dirty="0"/>
              <a:t>the</a:t>
            </a:r>
            <a:r>
              <a:rPr lang="zh-CN" altLang="en-US" dirty="0"/>
              <a:t> </a:t>
            </a:r>
            <a:r>
              <a:rPr lang="en-US" altLang="zh-CN" dirty="0"/>
              <a:t>problem</a:t>
            </a:r>
            <a:r>
              <a:rPr lang="zh-CN" altLang="en-US" dirty="0"/>
              <a:t> </a:t>
            </a:r>
            <a:r>
              <a:rPr lang="en-US" altLang="zh-CN" dirty="0"/>
              <a:t>by</a:t>
            </a:r>
            <a:r>
              <a:rPr lang="zh-CN" altLang="en-US" dirty="0"/>
              <a:t> </a:t>
            </a:r>
            <a:r>
              <a:rPr lang="en-US" altLang="zh-CN" dirty="0"/>
              <a:t>developing</a:t>
            </a:r>
            <a:r>
              <a:rPr lang="zh-CN" altLang="en-US" dirty="0"/>
              <a:t> </a:t>
            </a:r>
            <a:r>
              <a:rPr lang="en-US" altLang="zh-CN" dirty="0"/>
              <a:t>a</a:t>
            </a:r>
            <a:r>
              <a:rPr lang="zh-CN" altLang="en-US" dirty="0"/>
              <a:t> </a:t>
            </a:r>
            <a:r>
              <a:rPr lang="en-US" altLang="zh-CN" dirty="0"/>
              <a:t>system</a:t>
            </a:r>
            <a:r>
              <a:rPr lang="zh-CN" altLang="en-US" dirty="0"/>
              <a:t> </a:t>
            </a:r>
            <a:r>
              <a:rPr lang="en-US" altLang="zh-CN" dirty="0"/>
              <a:t>that</a:t>
            </a:r>
            <a:r>
              <a:rPr lang="zh-CN" altLang="en-US" dirty="0"/>
              <a:t> </a:t>
            </a:r>
            <a:r>
              <a:rPr lang="en-US" altLang="zh-CN" dirty="0"/>
              <a:t>is</a:t>
            </a:r>
            <a:r>
              <a:rPr lang="zh-CN" altLang="en-US" dirty="0"/>
              <a:t> </a:t>
            </a:r>
            <a:r>
              <a:rPr lang="en-US" altLang="zh-CN" dirty="0"/>
              <a:t>only</a:t>
            </a:r>
            <a:r>
              <a:rPr lang="zh-CN" altLang="en-US" dirty="0"/>
              <a:t> </a:t>
            </a:r>
            <a:r>
              <a:rPr lang="en-US" altLang="zh-CN" dirty="0"/>
              <a:t>sensitive</a:t>
            </a:r>
            <a:r>
              <a:rPr lang="zh-CN" altLang="en-US" dirty="0"/>
              <a:t> </a:t>
            </a:r>
            <a:r>
              <a:rPr lang="en-US" altLang="zh-CN" dirty="0"/>
              <a:t>or</a:t>
            </a:r>
            <a:r>
              <a:rPr lang="zh-CN" altLang="en-US" dirty="0"/>
              <a:t> </a:t>
            </a:r>
            <a:r>
              <a:rPr lang="en-US" altLang="zh-CN" dirty="0"/>
              <a:t>selective</a:t>
            </a:r>
            <a:r>
              <a:rPr lang="zh-CN" altLang="en-US" dirty="0"/>
              <a:t> </a:t>
            </a:r>
            <a:r>
              <a:rPr lang="en-US" altLang="zh-CN" dirty="0"/>
              <a:t>to</a:t>
            </a:r>
            <a:r>
              <a:rPr lang="zh-CN" altLang="en-US" dirty="0"/>
              <a:t> </a:t>
            </a:r>
            <a:r>
              <a:rPr lang="en-US" altLang="zh-CN" dirty="0"/>
              <a:t>thermal</a:t>
            </a:r>
            <a:r>
              <a:rPr lang="zh-CN" altLang="en-US" dirty="0"/>
              <a:t> </a:t>
            </a:r>
            <a:r>
              <a:rPr lang="en-US" altLang="zh-CN" dirty="0"/>
              <a:t>neutrons.</a:t>
            </a:r>
            <a:r>
              <a:rPr lang="zh-CN" altLang="en-US" dirty="0"/>
              <a:t> </a:t>
            </a:r>
            <a:endParaRPr lang="en-US" altLang="zh-CN" dirty="0"/>
          </a:p>
          <a:p>
            <a:pPr marL="228600" marR="0" lvl="0" indent="-228600" algn="l" defTabSz="914400" rtl="0" eaLnBrk="1" fontAlgn="auto" latinLnBrk="0" hangingPunct="1">
              <a:lnSpc>
                <a:spcPct val="100000"/>
              </a:lnSpc>
              <a:spcBef>
                <a:spcPts val="0"/>
              </a:spcBef>
              <a:spcAft>
                <a:spcPts val="0"/>
              </a:spcAft>
              <a:buClrTx/>
              <a:buSzTx/>
              <a:buFontTx/>
              <a:buAutoNum type="arabicParenR"/>
              <a:defRPr/>
            </a:pPr>
            <a:r>
              <a:rPr lang="en-US" altLang="zh-CN" dirty="0"/>
              <a:t>Used</a:t>
            </a:r>
            <a:r>
              <a:rPr lang="zh-CN" altLang="en-US" dirty="0"/>
              <a:t> </a:t>
            </a:r>
            <a:r>
              <a:rPr lang="en-US" altLang="zh-CN" dirty="0"/>
              <a:t>a</a:t>
            </a:r>
            <a:r>
              <a:rPr lang="zh-CN" altLang="en-US" dirty="0"/>
              <a:t> </a:t>
            </a:r>
            <a:r>
              <a:rPr lang="en-US" altLang="zh-CN" dirty="0"/>
              <a:t>large-scale spaceship or satellite, typically several hundred</a:t>
            </a:r>
            <a:r>
              <a:rPr lang="zh-CN" altLang="en-US" dirty="0"/>
              <a:t> </a:t>
            </a:r>
            <a:r>
              <a:rPr lang="en-US" altLang="zh-CN" dirty="0"/>
              <a:t>kg</a:t>
            </a:r>
            <a:r>
              <a:rPr lang="zh-CN" altLang="en-US" dirty="0"/>
              <a:t> </a:t>
            </a:r>
            <a:r>
              <a:rPr lang="en-US" altLang="zh-CN" dirty="0"/>
              <a:t>or</a:t>
            </a:r>
            <a:r>
              <a:rPr lang="zh-CN" altLang="en-US" dirty="0"/>
              <a:t> </a:t>
            </a:r>
            <a:r>
              <a:rPr lang="en-US" altLang="zh-CN" dirty="0"/>
              <a:t>tons.</a:t>
            </a:r>
            <a:r>
              <a:rPr lang="zh-CN" altLang="en-US" dirty="0"/>
              <a:t> </a:t>
            </a:r>
            <a:r>
              <a:rPr lang="en-US" altLang="zh-CN" dirty="0"/>
              <a:t>The</a:t>
            </a:r>
            <a:r>
              <a:rPr lang="zh-CN" altLang="en-US" dirty="0"/>
              <a:t> </a:t>
            </a:r>
            <a:r>
              <a:rPr lang="en-US" altLang="zh-CN" dirty="0"/>
              <a:t>spacecraft</a:t>
            </a:r>
            <a:r>
              <a:rPr lang="zh-CN" altLang="en-US" dirty="0"/>
              <a:t> </a:t>
            </a:r>
            <a:r>
              <a:rPr lang="en-US" altLang="zh-CN" dirty="0"/>
              <a:t>can</a:t>
            </a:r>
            <a:r>
              <a:rPr lang="zh-CN" altLang="en-US" dirty="0"/>
              <a:t> </a:t>
            </a:r>
            <a:r>
              <a:rPr lang="en-US" altLang="zh-CN" dirty="0"/>
              <a:t>introduce</a:t>
            </a:r>
            <a:r>
              <a:rPr lang="zh-CN" altLang="en-US" dirty="0"/>
              <a:t> </a:t>
            </a:r>
            <a:r>
              <a:rPr lang="en-US" altLang="zh-CN" dirty="0"/>
              <a:t>secondary</a:t>
            </a:r>
            <a:r>
              <a:rPr lang="zh-CN" altLang="en-US" dirty="0"/>
              <a:t> </a:t>
            </a:r>
            <a:r>
              <a:rPr lang="en-US" altLang="zh-CN" dirty="0"/>
              <a:t>neutrons,</a:t>
            </a:r>
            <a:r>
              <a:rPr lang="zh-CN" altLang="en-US" dirty="0"/>
              <a:t> </a:t>
            </a:r>
            <a:r>
              <a:rPr lang="en-US" altLang="zh-CN" dirty="0"/>
              <a:t>again</a:t>
            </a:r>
            <a:r>
              <a:rPr lang="zh-CN" altLang="en-US" dirty="0"/>
              <a:t> </a:t>
            </a:r>
            <a:r>
              <a:rPr lang="en-US" altLang="zh-CN" dirty="0"/>
              <a:t>making</a:t>
            </a:r>
            <a:r>
              <a:rPr lang="zh-CN" altLang="en-US" dirty="0"/>
              <a:t> </a:t>
            </a:r>
            <a:r>
              <a:rPr lang="en-US" altLang="zh-CN" dirty="0"/>
              <a:t>the</a:t>
            </a:r>
            <a:r>
              <a:rPr lang="zh-CN" altLang="en-US" dirty="0"/>
              <a:t> </a:t>
            </a:r>
            <a:r>
              <a:rPr lang="en-US" altLang="zh-CN" dirty="0"/>
              <a:t>data</a:t>
            </a:r>
            <a:r>
              <a:rPr lang="zh-CN" altLang="en-US" dirty="0"/>
              <a:t> </a:t>
            </a:r>
            <a:r>
              <a:rPr lang="en-US" altLang="zh-CN" dirty="0"/>
              <a:t>complicated</a:t>
            </a:r>
            <a:r>
              <a:rPr lang="zh-CN" altLang="en-US" dirty="0"/>
              <a:t> </a:t>
            </a:r>
            <a:r>
              <a:rPr lang="en-US" altLang="zh-CN" dirty="0"/>
              <a:t>sources; As</a:t>
            </a:r>
            <a:r>
              <a:rPr lang="zh-CN" altLang="en-US" dirty="0"/>
              <a:t> </a:t>
            </a:r>
            <a:r>
              <a:rPr lang="en-US" altLang="zh-CN" dirty="0"/>
              <a:t>a</a:t>
            </a:r>
            <a:r>
              <a:rPr lang="zh-CN" altLang="en-US" dirty="0"/>
              <a:t> </a:t>
            </a:r>
            <a:r>
              <a:rPr lang="en-US" altLang="zh-CN" dirty="0"/>
              <a:t>solution,</a:t>
            </a:r>
            <a:r>
              <a:rPr lang="zh-CN" altLang="en-US" dirty="0"/>
              <a:t> </a:t>
            </a:r>
            <a:r>
              <a:rPr lang="en-US" altLang="zh-CN" dirty="0"/>
              <a:t>instead</a:t>
            </a:r>
            <a:r>
              <a:rPr lang="zh-CN" altLang="en-US" dirty="0"/>
              <a:t> </a:t>
            </a:r>
            <a:r>
              <a:rPr lang="en-US" altLang="zh-CN" dirty="0"/>
              <a:t>of</a:t>
            </a:r>
            <a:r>
              <a:rPr lang="zh-CN" altLang="en-US" dirty="0"/>
              <a:t> </a:t>
            </a:r>
            <a:r>
              <a:rPr lang="en-US" altLang="zh-CN" dirty="0"/>
              <a:t>using</a:t>
            </a:r>
            <a:r>
              <a:rPr lang="zh-CN" altLang="en-US" dirty="0"/>
              <a:t> </a:t>
            </a:r>
            <a:r>
              <a:rPr lang="en-US" altLang="zh-CN" dirty="0"/>
              <a:t>a</a:t>
            </a:r>
            <a:r>
              <a:rPr lang="zh-CN" altLang="en-US" dirty="0"/>
              <a:t> </a:t>
            </a:r>
            <a:r>
              <a:rPr lang="en-US" altLang="zh-CN" dirty="0"/>
              <a:t>large</a:t>
            </a:r>
            <a:r>
              <a:rPr lang="zh-CN" altLang="en-US" dirty="0"/>
              <a:t> </a:t>
            </a:r>
            <a:r>
              <a:rPr lang="en-US" altLang="zh-CN" dirty="0"/>
              <a:t>spacecraft,</a:t>
            </a:r>
            <a:r>
              <a:rPr lang="zh-CN" altLang="en-US" dirty="0"/>
              <a:t> </a:t>
            </a:r>
            <a:r>
              <a:rPr lang="en-US" altLang="zh-CN" dirty="0"/>
              <a:t>we</a:t>
            </a:r>
            <a:r>
              <a:rPr lang="zh-CN" altLang="en-US" dirty="0"/>
              <a:t> </a:t>
            </a:r>
            <a:r>
              <a:rPr lang="en-US" altLang="zh-CN" dirty="0"/>
              <a:t>should</a:t>
            </a:r>
            <a:r>
              <a:rPr lang="zh-CN" altLang="en-US" dirty="0"/>
              <a:t> </a:t>
            </a:r>
            <a:r>
              <a:rPr lang="en-US" altLang="zh-CN" dirty="0"/>
              <a:t>use</a:t>
            </a:r>
            <a:r>
              <a:rPr lang="zh-CN" altLang="en-US" dirty="0"/>
              <a:t> </a:t>
            </a:r>
            <a:r>
              <a:rPr lang="en-US" altLang="zh-CN" dirty="0"/>
              <a:t>a</a:t>
            </a:r>
            <a:r>
              <a:rPr lang="zh-CN" altLang="en-US" dirty="0"/>
              <a:t> </a:t>
            </a:r>
            <a:r>
              <a:rPr lang="en-US" altLang="zh-CN" dirty="0"/>
              <a:t>nano-satellite.</a:t>
            </a:r>
            <a:endParaRPr lang="en-US" altLang="zh-CN" dirty="0"/>
          </a:p>
          <a:p>
            <a:pPr marL="228600" marR="0" lvl="0" indent="-228600" algn="l" defTabSz="914400" rtl="0" eaLnBrk="1" fontAlgn="auto" latinLnBrk="0" hangingPunct="1">
              <a:lnSpc>
                <a:spcPct val="100000"/>
              </a:lnSpc>
              <a:spcBef>
                <a:spcPts val="0"/>
              </a:spcBef>
              <a:spcAft>
                <a:spcPts val="0"/>
              </a:spcAft>
              <a:buClrTx/>
              <a:buSzTx/>
              <a:buFontTx/>
              <a:buAutoNum type="arabicParenR"/>
              <a:defRPr/>
            </a:pPr>
            <a:r>
              <a:rPr lang="en-US" altLang="zh-CN" dirty="0"/>
              <a:t>we</a:t>
            </a:r>
            <a:r>
              <a:rPr lang="zh-CN" altLang="en-US" dirty="0"/>
              <a:t> </a:t>
            </a:r>
            <a:r>
              <a:rPr lang="en-US" altLang="zh-CN" dirty="0"/>
              <a:t>do</a:t>
            </a:r>
            <a:r>
              <a:rPr lang="zh-CN" altLang="en-US" dirty="0"/>
              <a:t> </a:t>
            </a:r>
            <a:r>
              <a:rPr lang="en-US" altLang="zh-CN" dirty="0"/>
              <a:t>not</a:t>
            </a:r>
            <a:r>
              <a:rPr lang="zh-CN" altLang="en-US" dirty="0"/>
              <a:t> </a:t>
            </a:r>
            <a:r>
              <a:rPr lang="en-US" altLang="zh-CN" dirty="0"/>
              <a:t>know</a:t>
            </a:r>
            <a:r>
              <a:rPr lang="zh-CN" altLang="en-US" dirty="0"/>
              <a:t> </a:t>
            </a:r>
            <a:r>
              <a:rPr lang="en-US" altLang="zh-CN" dirty="0"/>
              <a:t>much</a:t>
            </a:r>
            <a:r>
              <a:rPr lang="zh-CN" altLang="en-US" dirty="0"/>
              <a:t> </a:t>
            </a:r>
            <a:r>
              <a:rPr lang="en-US" altLang="zh-CN" dirty="0"/>
              <a:t>about</a:t>
            </a:r>
            <a:r>
              <a:rPr lang="zh-CN" altLang="en-US" dirty="0"/>
              <a:t> </a:t>
            </a:r>
            <a:r>
              <a:rPr lang="en-GB" altLang="zh-CN" dirty="0"/>
              <a:t>the </a:t>
            </a:r>
            <a:r>
              <a:rPr lang="en-US" altLang="zh-CN" dirty="0"/>
              <a:t>moon</a:t>
            </a:r>
            <a:r>
              <a:rPr lang="zh-CN" altLang="en-US" dirty="0"/>
              <a:t> </a:t>
            </a:r>
            <a:r>
              <a:rPr lang="en-US" altLang="zh-CN" dirty="0"/>
              <a:t>or</a:t>
            </a:r>
            <a:r>
              <a:rPr lang="zh-CN" altLang="en-US" dirty="0"/>
              <a:t> </a:t>
            </a:r>
            <a:r>
              <a:rPr lang="en-US" altLang="zh-CN" dirty="0"/>
              <a:t>mercury.</a:t>
            </a:r>
            <a:r>
              <a:rPr lang="zh-CN" altLang="en-US" dirty="0"/>
              <a:t> </a:t>
            </a:r>
            <a:r>
              <a:rPr lang="en-US" altLang="zh-CN" dirty="0"/>
              <a:t>This</a:t>
            </a:r>
            <a:r>
              <a:rPr lang="zh-CN" altLang="en-US" dirty="0"/>
              <a:t> </a:t>
            </a:r>
            <a:r>
              <a:rPr lang="en-US" altLang="zh-CN" dirty="0"/>
              <a:t>is</a:t>
            </a:r>
            <a:r>
              <a:rPr lang="zh-CN" altLang="en-US" dirty="0"/>
              <a:t> </a:t>
            </a:r>
            <a:r>
              <a:rPr lang="en-US" altLang="zh-CN" dirty="0"/>
              <a:t>generally</a:t>
            </a:r>
            <a:r>
              <a:rPr lang="zh-CN" altLang="en-US" dirty="0"/>
              <a:t> </a:t>
            </a:r>
            <a:r>
              <a:rPr lang="en-US" altLang="zh-CN" dirty="0"/>
              <a:t>thought</a:t>
            </a:r>
            <a:r>
              <a:rPr lang="zh-CN" altLang="en-US" dirty="0"/>
              <a:t> </a:t>
            </a:r>
            <a:r>
              <a:rPr lang="en-US" altLang="zh-CN" dirty="0"/>
              <a:t>to</a:t>
            </a:r>
            <a:r>
              <a:rPr lang="zh-CN" altLang="en-US" dirty="0"/>
              <a:t> </a:t>
            </a:r>
            <a:r>
              <a:rPr lang="en-US" altLang="zh-CN" dirty="0"/>
              <a:t>be</a:t>
            </a:r>
            <a:r>
              <a:rPr lang="zh-CN" altLang="en-US" dirty="0"/>
              <a:t> </a:t>
            </a:r>
            <a:r>
              <a:rPr lang="en-US" altLang="zh-CN" dirty="0"/>
              <a:t>the</a:t>
            </a:r>
            <a:r>
              <a:rPr lang="zh-CN" altLang="en-US" dirty="0"/>
              <a:t> </a:t>
            </a:r>
            <a:r>
              <a:rPr lang="en-US" altLang="zh-CN" dirty="0"/>
              <a:t>most significant</a:t>
            </a:r>
            <a:r>
              <a:rPr lang="zh-CN" altLang="en-US" dirty="0"/>
              <a:t> </a:t>
            </a:r>
            <a:r>
              <a:rPr lang="en-US" altLang="zh-CN" dirty="0"/>
              <a:t>uncertainty</a:t>
            </a:r>
            <a:r>
              <a:rPr lang="zh-CN" altLang="en-US" dirty="0"/>
              <a:t>。</a:t>
            </a:r>
            <a:endParaRPr lang="en-US" altLang="zh-CN" dirty="0"/>
          </a:p>
          <a:p>
            <a:endParaRPr lang="en-US" altLang="zh-CN" dirty="0"/>
          </a:p>
          <a:p>
            <a:r>
              <a:rPr lang="en-US" altLang="zh-CN" dirty="0"/>
              <a:t>Therefore, a dedicated mission will be exciting.</a:t>
            </a:r>
            <a:r>
              <a:rPr lang="zh-CN" altLang="en-US" dirty="0"/>
              <a:t> </a:t>
            </a:r>
            <a:r>
              <a:rPr lang="en-US" altLang="zh-CN" dirty="0"/>
              <a:t>In</a:t>
            </a:r>
            <a:r>
              <a:rPr lang="zh-CN" altLang="en-US" dirty="0"/>
              <a:t> </a:t>
            </a:r>
            <a:r>
              <a:rPr lang="en-US" altLang="zh-CN" dirty="0"/>
              <a:t>this</a:t>
            </a:r>
            <a:r>
              <a:rPr lang="zh-CN" altLang="en-US" dirty="0"/>
              <a:t> </a:t>
            </a:r>
            <a:r>
              <a:rPr lang="en-US" altLang="zh-CN" dirty="0"/>
              <a:t>way,</a:t>
            </a:r>
            <a:r>
              <a:rPr lang="zh-CN" altLang="en-US" dirty="0"/>
              <a:t> </a:t>
            </a:r>
            <a:r>
              <a:rPr lang="en-US" altLang="zh-CN" dirty="0"/>
              <a:t>we</a:t>
            </a:r>
            <a:r>
              <a:rPr lang="zh-CN" altLang="en-US" dirty="0"/>
              <a:t> </a:t>
            </a:r>
            <a:r>
              <a:rPr lang="en-US" altLang="zh-CN" dirty="0"/>
              <a:t>can</a:t>
            </a:r>
            <a:r>
              <a:rPr lang="zh-CN" altLang="en-US" dirty="0"/>
              <a:t> </a:t>
            </a:r>
            <a:r>
              <a:rPr lang="en-US" altLang="zh-CN" dirty="0"/>
              <a:t>diminish </a:t>
            </a:r>
            <a:r>
              <a:rPr lang="en-US" altLang="zh-CN" sz="1200" b="0" i="0" kern="1200" dirty="0">
                <a:solidFill>
                  <a:schemeClr val="tx1"/>
                </a:solidFill>
                <a:effectLst/>
                <a:latin typeface="+mn-lt"/>
                <a:ea typeface="+mn-ea"/>
                <a:cs typeface="+mn-cs"/>
              </a:rPr>
              <a:t>[</a:t>
            </a:r>
            <a:r>
              <a:rPr lang="en-US" altLang="zh-CN" sz="1200" b="0" i="0" kern="1200" dirty="0" err="1">
                <a:solidFill>
                  <a:schemeClr val="tx1"/>
                </a:solidFill>
                <a:effectLst/>
                <a:latin typeface="+mn-lt"/>
                <a:ea typeface="+mn-ea"/>
                <a:cs typeface="+mn-cs"/>
              </a:rPr>
              <a:t>dəˈminiSH</a:t>
            </a:r>
            <a:r>
              <a:rPr lang="en-US" altLang="zh-CN" sz="1200" b="0" i="0" kern="1200" dirty="0">
                <a:solidFill>
                  <a:schemeClr val="tx1"/>
                </a:solidFill>
                <a:effectLst/>
                <a:latin typeface="+mn-lt"/>
                <a:ea typeface="+mn-ea"/>
                <a:cs typeface="+mn-cs"/>
              </a:rPr>
              <a:t>] </a:t>
            </a:r>
            <a:r>
              <a:rPr lang="en-US" altLang="zh-CN" dirty="0"/>
              <a:t>possible </a:t>
            </a:r>
            <a:r>
              <a:rPr lang="en-US" altLang="zh-CN" u="sng" dirty="0"/>
              <a:t>systematics uncertainties</a:t>
            </a:r>
            <a:r>
              <a:rPr lang="zh-CN" altLang="en-US" u="sng" dirty="0"/>
              <a:t> </a:t>
            </a:r>
            <a:r>
              <a:rPr lang="en-US" altLang="zh-CN" u="sng" dirty="0"/>
              <a:t>as</a:t>
            </a:r>
            <a:r>
              <a:rPr lang="zh-CN" altLang="en-US" u="sng" dirty="0"/>
              <a:t> </a:t>
            </a:r>
            <a:r>
              <a:rPr lang="en-US" altLang="zh-CN" u="sng" dirty="0"/>
              <a:t>identified</a:t>
            </a:r>
            <a:r>
              <a:rPr lang="zh-CN" altLang="en-US" u="sng" dirty="0"/>
              <a:t> </a:t>
            </a:r>
            <a:r>
              <a:rPr lang="en-US" altLang="zh-CN" u="sng" dirty="0"/>
              <a:t>here. </a:t>
            </a:r>
            <a:r>
              <a:rPr lang="zh-CN" altLang="en-US" u="sng" dirty="0"/>
              <a:t> </a:t>
            </a:r>
            <a:endParaRPr lang="en-US" altLang="zh-CN" u="sng" dirty="0"/>
          </a:p>
          <a:p>
            <a:r>
              <a:rPr lang="en-US" altLang="zh-CN" u="sng" dirty="0"/>
              <a:t>This</a:t>
            </a:r>
            <a:r>
              <a:rPr lang="zh-CN" altLang="en-US" u="sng" dirty="0"/>
              <a:t> </a:t>
            </a:r>
            <a:r>
              <a:rPr lang="en-US" altLang="zh-CN" u="sng" dirty="0"/>
              <a:t>comes</a:t>
            </a:r>
            <a:r>
              <a:rPr lang="zh-CN" altLang="en-US" u="sng" dirty="0"/>
              <a:t> </a:t>
            </a:r>
            <a:r>
              <a:rPr lang="en-US" altLang="zh-CN" u="sng" dirty="0"/>
              <a:t>to</a:t>
            </a:r>
            <a:r>
              <a:rPr lang="zh-CN" altLang="en-US" u="sng" dirty="0"/>
              <a:t> </a:t>
            </a:r>
            <a:r>
              <a:rPr lang="en-US" altLang="zh-CN" u="sng" dirty="0"/>
              <a:t>our</a:t>
            </a:r>
            <a:r>
              <a:rPr lang="zh-CN" altLang="en-US" u="sng" dirty="0"/>
              <a:t> </a:t>
            </a:r>
            <a:r>
              <a:rPr lang="en-US" altLang="zh-CN" u="sng" dirty="0"/>
              <a:t>proposal.</a:t>
            </a:r>
            <a:endParaRPr lang="en-US" altLang="zh-CN" u="none" dirty="0"/>
          </a:p>
          <a:p>
            <a:r>
              <a:rPr lang="en-US" altLang="zh-CN" u="sng" dirty="0"/>
              <a:t> </a:t>
            </a:r>
            <a:endParaRPr lang="zh-CN" altLang="en-US" dirty="0"/>
          </a:p>
        </p:txBody>
      </p:sp>
      <p:sp>
        <p:nvSpPr>
          <p:cNvPr id="4" name="灯片编号占位符 3"/>
          <p:cNvSpPr>
            <a14:cpLocks xmlns:a14="http://schemas.microsoft.com/office/drawing/2010/main" noGrp="1"/>
          </p:cNvSpPr>
          <p:nvPr>
            <p:ph type="sldNum" sz="quarter" idx="5"/>
          </p:nvPr>
        </p:nvSpPr>
        <p:spPr/>
        <p:txBody>
          <a:bodyPr/>
          <a:lstStyle/>
          <a:p>
            <a:fld id="{69DBCB22-EF6B-084C-AA41-E391BC9F71CB}" type="slidenum">
              <a:rPr lang="en-US" altLang="zh-CN" smtClean="0"/>
            </a:fld>
            <a:endParaRPr kumimoji="1"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幻灯片图像占位符 1"/>
          <p:cNvSpPr>
            <a14:cpLocks xmlns:a14="http://schemas.microsoft.com/office/drawing/2010/main" noGrp="1" noRot="1" noChangeAspect="1"/>
          </p:cNvSpPr>
          <p:nvPr>
            <p:ph type="sldImg" idx="2"/>
          </p:nvPr>
        </p:nvSpPr>
        <p:spPr/>
        <p:txBody>
          <a:bodyPr/>
          <a:lstStyle/>
          <a:p/>
        </p:txBody>
      </p:sp>
      <p:sp>
        <p:nvSpPr>
          <p:cNvPr id="35" name="文本占位符 2"/>
          <p:cNvSpPr>
            <a14:cpLocks xmlns:a14="http://schemas.microsoft.com/office/drawing/2010/main" noGrp="1"/>
          </p:cNvSpPr>
          <p:nvPr>
            <p:ph type="body" idx="3"/>
          </p:nvPr>
        </p:nvSpPr>
        <p:spPr/>
        <p:txBody>
          <a:bodyPr/>
          <a:lstStyle/>
          <a:p>
            <a:r>
              <a:rPr lang="en-US" altLang="zh-CN" b="0" i="0" u="none" strike="noStrike" dirty="0">
                <a:effectLst/>
                <a:latin typeface="-apple-system"/>
              </a:rPr>
              <a:t>We</a:t>
            </a:r>
            <a:r>
              <a:rPr lang="zh-CN" altLang="en-US" b="0" i="0" u="none" strike="noStrike" dirty="0">
                <a:effectLst/>
                <a:latin typeface="-apple-system"/>
              </a:rPr>
              <a:t> </a:t>
            </a:r>
            <a:r>
              <a:rPr lang="en-US" altLang="zh-CN" b="0" i="0" u="none" strike="noStrike" dirty="0">
                <a:effectLst/>
                <a:latin typeface="-apple-system"/>
              </a:rPr>
              <a:t>have proposed a project aiming to</a:t>
            </a:r>
            <a:r>
              <a:rPr lang="zh-CN" altLang="en-US" b="0" i="0" u="none" strike="noStrike" dirty="0">
                <a:effectLst/>
                <a:latin typeface="-apple-system"/>
              </a:rPr>
              <a:t> </a:t>
            </a:r>
            <a:r>
              <a:rPr lang="en-US" altLang="zh-CN" b="0" i="0" u="none" strike="noStrike" dirty="0">
                <a:effectLst/>
                <a:latin typeface="-apple-system"/>
              </a:rPr>
              <a:t>determine</a:t>
            </a:r>
            <a:r>
              <a:rPr lang="zh-CN" altLang="en-US" b="0" i="0" u="none" strike="noStrike" dirty="0">
                <a:effectLst/>
                <a:latin typeface="-apple-system"/>
              </a:rPr>
              <a:t> </a:t>
            </a:r>
            <a:r>
              <a:rPr lang="en-US" altLang="zh-CN" b="0" i="0" u="none" strike="noStrike" dirty="0">
                <a:effectLst/>
                <a:latin typeface="-apple-system"/>
              </a:rPr>
              <a:t>the</a:t>
            </a:r>
            <a:r>
              <a:rPr lang="zh-CN" altLang="en-US" b="0" i="0" u="none" strike="noStrike" dirty="0">
                <a:effectLst/>
                <a:latin typeface="-apple-system"/>
              </a:rPr>
              <a:t> </a:t>
            </a:r>
            <a:r>
              <a:rPr lang="en-US" altLang="zh-CN" b="0" i="0" u="none" strike="noStrike" dirty="0">
                <a:effectLst/>
                <a:latin typeface="-apple-system"/>
              </a:rPr>
              <a:t>thermalized</a:t>
            </a:r>
            <a:r>
              <a:rPr lang="zh-CN" altLang="en-US" b="0" i="0" u="none" strike="noStrike" dirty="0">
                <a:effectLst/>
                <a:latin typeface="-apple-system"/>
              </a:rPr>
              <a:t> </a:t>
            </a:r>
            <a:r>
              <a:rPr lang="en-US" altLang="zh-CN" b="0" i="0" u="none" strike="noStrike" dirty="0" err="1">
                <a:effectLst/>
                <a:latin typeface="-apple-system"/>
              </a:rPr>
              <a:t>alberdo</a:t>
            </a:r>
            <a:r>
              <a:rPr lang="zh-CN" altLang="en-US" b="0" i="0" u="none" strike="noStrike" dirty="0">
                <a:effectLst/>
                <a:latin typeface="-apple-system"/>
              </a:rPr>
              <a:t> </a:t>
            </a:r>
            <a:r>
              <a:rPr lang="en-US" altLang="zh-CN" b="0" i="0" u="none" strike="noStrike" dirty="0">
                <a:effectLst/>
                <a:latin typeface="-apple-system"/>
              </a:rPr>
              <a:t>neutron</a:t>
            </a:r>
            <a:r>
              <a:rPr lang="zh-CN" altLang="en-US" b="0" i="0" u="none" strike="noStrike" dirty="0">
                <a:effectLst/>
                <a:latin typeface="-apple-system"/>
              </a:rPr>
              <a:t> </a:t>
            </a:r>
            <a:r>
              <a:rPr lang="en-US" altLang="zh-CN" b="0" i="0" u="none" strike="noStrike" dirty="0">
                <a:effectLst/>
                <a:latin typeface="-apple-system"/>
              </a:rPr>
              <a:t>flux</a:t>
            </a:r>
            <a:r>
              <a:rPr lang="zh-CN" altLang="en-US" b="0" i="0" u="none" strike="noStrike" dirty="0">
                <a:effectLst/>
                <a:latin typeface="-apple-system"/>
              </a:rPr>
              <a:t> </a:t>
            </a:r>
            <a:r>
              <a:rPr lang="en-US" altLang="zh-CN" b="0" i="0" u="none" strike="noStrike" dirty="0">
                <a:effectLst/>
                <a:latin typeface="-apple-system"/>
              </a:rPr>
              <a:t>at</a:t>
            </a:r>
            <a:r>
              <a:rPr lang="zh-CN" altLang="en-US" b="0" i="0" u="none" strike="noStrike" dirty="0">
                <a:effectLst/>
                <a:latin typeface="-apple-system"/>
              </a:rPr>
              <a:t> </a:t>
            </a:r>
            <a:r>
              <a:rPr lang="en-US" altLang="zh-CN" b="0" i="0" u="none" strike="noStrike" dirty="0">
                <a:effectLst/>
                <a:latin typeface="-apple-system"/>
              </a:rPr>
              <a:t>low-earth</a:t>
            </a:r>
            <a:r>
              <a:rPr lang="zh-CN" altLang="en-US" b="0" i="0" u="none" strike="noStrike" dirty="0">
                <a:effectLst/>
                <a:latin typeface="-apple-system"/>
              </a:rPr>
              <a:t> </a:t>
            </a:r>
            <a:r>
              <a:rPr lang="en-US" altLang="zh-CN" b="0" i="0" u="none" strike="noStrike" dirty="0">
                <a:effectLst/>
                <a:latin typeface="-apple-system"/>
              </a:rPr>
              <a:t>orbits.</a:t>
            </a:r>
            <a:endParaRPr lang="en-US" altLang="zh-CN" b="0" i="0" u="none" strike="noStrike" dirty="0">
              <a:effectLst/>
              <a:latin typeface="-apple-system"/>
            </a:endParaRPr>
          </a:p>
          <a:p>
            <a:endParaRPr lang="en-US" altLang="zh-CN" b="0" i="0" u="none" strike="noStrike" dirty="0">
              <a:effectLst/>
              <a:latin typeface="-apple-system"/>
            </a:endParaRPr>
          </a:p>
          <a:p>
            <a:r>
              <a:rPr lang="en-US" altLang="zh-CN" b="0" i="0" u="none" strike="noStrike" dirty="0">
                <a:effectLst/>
                <a:latin typeface="-apple-system"/>
              </a:rPr>
              <a:t>Instead of using the moon or </a:t>
            </a:r>
            <a:r>
              <a:rPr lang="en-US" altLang="zh-CN" b="0" i="0" u="none" strike="noStrike" dirty="0" err="1">
                <a:effectLst/>
                <a:latin typeface="-apple-system"/>
              </a:rPr>
              <a:t>mecury</a:t>
            </a:r>
            <a:r>
              <a:rPr lang="en-US" altLang="zh-CN" b="0" i="0" u="none" strike="noStrike" dirty="0">
                <a:effectLst/>
                <a:latin typeface="-apple-system"/>
              </a:rPr>
              <a:t>, we stick to our earth system since we know much </a:t>
            </a:r>
            <a:r>
              <a:rPr lang="en-US" altLang="zh-CN" b="0" i="0" u="none" strike="noStrike" dirty="0" err="1">
                <a:effectLst/>
                <a:latin typeface="-apple-system"/>
              </a:rPr>
              <a:t>much</a:t>
            </a:r>
            <a:r>
              <a:rPr lang="en-US" altLang="zh-CN" b="0" i="0" u="none" strike="noStrike" dirty="0">
                <a:effectLst/>
                <a:latin typeface="-apple-system"/>
              </a:rPr>
              <a:t> better on our earth and its </a:t>
            </a:r>
            <a:r>
              <a:rPr lang="en-US" altLang="zh-CN" b="0" i="0" u="none" strike="noStrike" dirty="0" err="1">
                <a:effectLst/>
                <a:latin typeface="-apple-system"/>
              </a:rPr>
              <a:t>atomosphere</a:t>
            </a:r>
            <a:r>
              <a:rPr lang="en-US" altLang="zh-CN" b="0" i="0" u="none" strike="noStrike" dirty="0">
                <a:effectLst/>
                <a:latin typeface="-apple-system"/>
              </a:rPr>
              <a:t>, this </a:t>
            </a:r>
            <a:endParaRPr lang="en-US" altLang="zh-CN" b="0" i="0" u="none" strike="noStrike" dirty="0">
              <a:effectLst/>
              <a:latin typeface="-apple-system"/>
            </a:endParaRPr>
          </a:p>
          <a:p>
            <a:r>
              <a:rPr lang="en-US" altLang="zh-CN" b="0" i="0" u="none" strike="noStrike" dirty="0">
                <a:effectLst/>
                <a:latin typeface="-apple-system"/>
              </a:rPr>
              <a:t>Allows us to have a better control on the potential systematic error. Moreover, with the existing data on the several tens km in altitude, we can verify our </a:t>
            </a:r>
            <a:r>
              <a:rPr lang="en-US" altLang="zh-CN" b="0" i="0" u="none" strike="noStrike" dirty="0" err="1">
                <a:effectLst/>
                <a:latin typeface="-apple-system"/>
              </a:rPr>
              <a:t>simimulation</a:t>
            </a:r>
            <a:r>
              <a:rPr lang="en-US" altLang="zh-CN" b="0" i="0" u="none" strike="noStrike" dirty="0">
                <a:effectLst/>
                <a:latin typeface="-apple-system"/>
              </a:rPr>
              <a:t> code of generating </a:t>
            </a:r>
            <a:r>
              <a:rPr lang="en-US" altLang="zh-CN" b="0" i="0" u="none" strike="noStrike" dirty="0" err="1">
                <a:effectLst/>
                <a:latin typeface="-apple-system"/>
              </a:rPr>
              <a:t>alberno</a:t>
            </a:r>
            <a:r>
              <a:rPr lang="en-US" altLang="zh-CN" b="0" i="0" u="none" strike="noStrike" dirty="0">
                <a:effectLst/>
                <a:latin typeface="-apple-system"/>
              </a:rPr>
              <a:t> neutrons and their transportation.  </a:t>
            </a:r>
            <a:endParaRPr lang="en-US" altLang="zh-CN" b="0" i="0" u="none" strike="noStrike" dirty="0">
              <a:effectLst/>
              <a:latin typeface="-apple-system"/>
            </a:endParaRPr>
          </a:p>
          <a:p>
            <a:r>
              <a:rPr lang="en-US" altLang="zh-CN" b="0" i="0" u="none" strike="noStrike" dirty="0">
                <a:effectLst/>
                <a:latin typeface="-apple-system"/>
              </a:rPr>
              <a:t>This is the first advantage.</a:t>
            </a:r>
            <a:endParaRPr lang="en-US" altLang="zh-CN" b="0" i="0" u="none" strike="noStrike" dirty="0">
              <a:effectLst/>
              <a:latin typeface="-apple-system"/>
            </a:endParaRPr>
          </a:p>
          <a:p>
            <a:endParaRPr lang="en-US" altLang="zh-CN" b="0" i="0" u="none" strike="noStrike" dirty="0">
              <a:effectLst/>
              <a:latin typeface="-apple-system"/>
            </a:endParaRPr>
          </a:p>
          <a:p>
            <a:r>
              <a:rPr lang="en-US" altLang="zh-CN" b="0" i="0" u="none" strike="noStrike" dirty="0">
                <a:effectLst/>
                <a:latin typeface="-apple-system"/>
              </a:rPr>
              <a:t>Second, we will use a </a:t>
            </a:r>
            <a:r>
              <a:rPr lang="en-US" altLang="zh-CN" b="0" i="0" u="none" strike="noStrike" dirty="0" err="1">
                <a:effectLst/>
                <a:latin typeface="-apple-system"/>
              </a:rPr>
              <a:t>nano</a:t>
            </a:r>
            <a:r>
              <a:rPr lang="en-US" altLang="zh-CN" b="0" i="0" u="none" strike="noStrike" dirty="0">
                <a:effectLst/>
                <a:latin typeface="-apple-system"/>
              </a:rPr>
              <a:t>-satellite instead of e.g., Chinese Space station, to reduce the secondary neutrons from the spacecraft, i.e., background events. </a:t>
            </a:r>
            <a:endParaRPr lang="en-US" altLang="zh-CN" b="0" i="0" u="none" strike="noStrike" dirty="0">
              <a:effectLst/>
              <a:latin typeface="-apple-system"/>
            </a:endParaRPr>
          </a:p>
          <a:p>
            <a:r>
              <a:rPr lang="en-US" altLang="zh-CN" b="0" i="0" u="none" strike="noStrike" dirty="0">
                <a:effectLst/>
                <a:latin typeface="-apple-system"/>
              </a:rPr>
              <a:t>Of course, utilizing a </a:t>
            </a:r>
            <a:r>
              <a:rPr lang="en-US" altLang="zh-CN" b="0" i="0" u="none" strike="noStrike" dirty="0" err="1">
                <a:effectLst/>
                <a:latin typeface="-apple-system"/>
              </a:rPr>
              <a:t>nano</a:t>
            </a:r>
            <a:r>
              <a:rPr lang="en-US" altLang="zh-CN" b="0" i="0" u="none" strike="noStrike" dirty="0">
                <a:effectLst/>
                <a:latin typeface="-apple-system"/>
              </a:rPr>
              <a:t>-satellite will challenge us in detector design, which I will talk a  few mins later.</a:t>
            </a:r>
            <a:endParaRPr lang="en-US" altLang="zh-CN" b="0" i="0" u="none" strike="noStrike" dirty="0">
              <a:effectLst/>
              <a:latin typeface="-apple-system"/>
            </a:endParaRPr>
          </a:p>
          <a:p>
            <a:endParaRPr lang="en-US" altLang="zh-CN" b="0" i="0" u="none" strike="noStrike" dirty="0">
              <a:effectLst/>
              <a:latin typeface="-apple-system"/>
            </a:endParaRPr>
          </a:p>
          <a:p>
            <a:r>
              <a:rPr lang="en-US" altLang="zh-CN" b="0" i="0" u="none" strike="noStrike" dirty="0">
                <a:effectLst/>
                <a:latin typeface="-apple-system"/>
              </a:rPr>
              <a:t>Third, we will use a state-of-art tech for detecting thermal neutrons.it will be more sensitive, more selective (e.g., distinguish from the background events from the detector itself, cosmic rays, sparking).</a:t>
            </a:r>
            <a:endParaRPr lang="en-US" altLang="zh-CN" b="0" i="0" u="none" strike="noStrike" dirty="0">
              <a:effectLst/>
              <a:latin typeface="-apple-system"/>
            </a:endParaRPr>
          </a:p>
          <a:p>
            <a:endParaRPr lang="en-US" altLang="zh-CN" b="0" i="0" u="none" strike="noStrike" dirty="0">
              <a:effectLst/>
              <a:latin typeface="-apple-system"/>
            </a:endParaRPr>
          </a:p>
          <a:p>
            <a:endParaRPr lang="en-US" altLang="zh-CN" b="0" i="0" u="none" strike="noStrike" dirty="0">
              <a:effectLst/>
              <a:latin typeface="-apple-system"/>
            </a:endParaRPr>
          </a:p>
          <a:p>
            <a:endParaRPr lang="en-US" altLang="zh-CN" b="0" i="0" u="none" strike="noStrike" dirty="0">
              <a:effectLst/>
              <a:latin typeface="-apple-system"/>
            </a:endParaRPr>
          </a:p>
          <a:p>
            <a:r>
              <a:rPr lang="en-US" altLang="zh-CN" b="0" i="0" u="none" strike="noStrike" dirty="0">
                <a:effectLst/>
                <a:latin typeface="-apple-system"/>
              </a:rPr>
              <a:t>=====================</a:t>
            </a:r>
            <a:endParaRPr lang="en-US" altLang="zh-CN" b="0" i="0" u="none" strike="noStrike" dirty="0">
              <a:effectLst/>
              <a:latin typeface="-apple-system"/>
            </a:endParaRPr>
          </a:p>
          <a:p>
            <a:endParaRPr lang="en-US" altLang="zh-CN" b="0" i="0" u="none" strike="noStrike" dirty="0">
              <a:effectLst/>
              <a:latin typeface="-apple-system"/>
            </a:endParaRPr>
          </a:p>
          <a:p>
            <a:r>
              <a:rPr lang="en-US" altLang="zh-CN" b="0" i="0" u="none" strike="noStrike" dirty="0">
                <a:effectLst/>
                <a:latin typeface="-apple-system"/>
              </a:rPr>
              <a:t>In</a:t>
            </a:r>
            <a:r>
              <a:rPr lang="zh-CN" altLang="en-US" b="0" i="0" u="none" strike="noStrike" dirty="0">
                <a:effectLst/>
                <a:latin typeface="-apple-system"/>
              </a:rPr>
              <a:t> </a:t>
            </a:r>
            <a:r>
              <a:rPr lang="en-US" altLang="zh-CN" b="0" i="0" u="none" strike="noStrike" dirty="0">
                <a:effectLst/>
                <a:latin typeface="-apple-system"/>
              </a:rPr>
              <a:t>this</a:t>
            </a:r>
            <a:r>
              <a:rPr lang="zh-CN" altLang="en-US" b="0" i="0" u="none" strike="noStrike" dirty="0">
                <a:effectLst/>
                <a:latin typeface="-apple-system"/>
              </a:rPr>
              <a:t> </a:t>
            </a:r>
            <a:r>
              <a:rPr lang="en-US" altLang="zh-CN" b="0" i="0" u="none" strike="noStrike" dirty="0">
                <a:effectLst/>
                <a:latin typeface="-apple-system"/>
              </a:rPr>
              <a:t>case,</a:t>
            </a:r>
            <a:r>
              <a:rPr lang="zh-CN" altLang="en-US" b="0" i="0" u="none" strike="noStrike" dirty="0">
                <a:effectLst/>
                <a:latin typeface="-apple-system"/>
              </a:rPr>
              <a:t> </a:t>
            </a:r>
            <a:r>
              <a:rPr lang="en-US" altLang="zh-CN" b="0" i="0" u="none" strike="noStrike" dirty="0">
                <a:effectLst/>
                <a:latin typeface="-apple-system"/>
              </a:rPr>
              <a:t>neutron</a:t>
            </a:r>
            <a:r>
              <a:rPr lang="zh-CN" altLang="en-US" b="0" i="0" u="none" strike="noStrike" dirty="0">
                <a:effectLst/>
                <a:latin typeface="-apple-system"/>
              </a:rPr>
              <a:t> </a:t>
            </a:r>
            <a:r>
              <a:rPr lang="en-US" altLang="zh-CN" b="0" i="0" u="none" strike="noStrike" dirty="0">
                <a:effectLst/>
                <a:latin typeface="-apple-system"/>
              </a:rPr>
              <a:t>produced</a:t>
            </a:r>
            <a:r>
              <a:rPr lang="zh-CN" altLang="en-US" b="0" i="0" u="none" strike="noStrike" dirty="0">
                <a:effectLst/>
                <a:latin typeface="-apple-system"/>
              </a:rPr>
              <a:t> </a:t>
            </a:r>
            <a:r>
              <a:rPr lang="en-US" altLang="zh-CN" b="0" i="0" u="none" strike="noStrike" dirty="0">
                <a:effectLst/>
                <a:latin typeface="-apple-system"/>
              </a:rPr>
              <a:t>from</a:t>
            </a:r>
            <a:r>
              <a:rPr lang="zh-CN" altLang="en-US" b="0" i="0" u="none" strike="noStrike" dirty="0">
                <a:effectLst/>
                <a:latin typeface="-apple-system"/>
              </a:rPr>
              <a:t> </a:t>
            </a:r>
            <a:r>
              <a:rPr lang="en-US" altLang="zh-CN" b="0" i="0" u="none" strike="noStrike" dirty="0">
                <a:effectLst/>
                <a:latin typeface="-apple-system"/>
              </a:rPr>
              <a:t>the</a:t>
            </a:r>
            <a:r>
              <a:rPr lang="zh-CN" altLang="en-US" b="0" i="0" u="none" strike="noStrike" dirty="0">
                <a:effectLst/>
                <a:latin typeface="-apple-system"/>
              </a:rPr>
              <a:t> </a:t>
            </a:r>
            <a:r>
              <a:rPr lang="en-US" altLang="zh-CN" b="0" i="0" u="none" strike="noStrike" dirty="0">
                <a:effectLst/>
                <a:latin typeface="-apple-system"/>
              </a:rPr>
              <a:t>collision</a:t>
            </a:r>
            <a:r>
              <a:rPr lang="zh-CN" altLang="en-US" b="0" i="0" u="none" strike="noStrike" dirty="0">
                <a:effectLst/>
                <a:latin typeface="-apple-system"/>
              </a:rPr>
              <a:t> </a:t>
            </a:r>
            <a:r>
              <a:rPr lang="en-US" altLang="zh-CN" b="0" i="0" u="none" strike="noStrike" dirty="0">
                <a:effectLst/>
                <a:latin typeface="-apple-system"/>
              </a:rPr>
              <a:t>of</a:t>
            </a:r>
            <a:r>
              <a:rPr lang="zh-CN" altLang="en-US" b="0" i="0" u="none" strike="noStrike" dirty="0">
                <a:effectLst/>
                <a:latin typeface="-apple-system"/>
              </a:rPr>
              <a:t> </a:t>
            </a:r>
            <a:r>
              <a:rPr lang="en-US" altLang="zh-CN" b="0" i="0" u="none" strike="noStrike" dirty="0">
                <a:effectLst/>
                <a:latin typeface="-apple-system"/>
              </a:rPr>
              <a:t>cosmic</a:t>
            </a:r>
            <a:r>
              <a:rPr lang="zh-CN" altLang="en-US" b="0" i="0" u="none" strike="noStrike" dirty="0">
                <a:effectLst/>
                <a:latin typeface="-apple-system"/>
              </a:rPr>
              <a:t> </a:t>
            </a:r>
            <a:r>
              <a:rPr lang="en-US" altLang="zh-CN" b="0" i="0" u="none" strike="noStrike" dirty="0">
                <a:effectLst/>
                <a:latin typeface="-apple-system"/>
              </a:rPr>
              <a:t>ray</a:t>
            </a:r>
            <a:r>
              <a:rPr lang="zh-CN" altLang="en-US" b="0" i="0" u="none" strike="noStrike" dirty="0">
                <a:effectLst/>
                <a:latin typeface="-apple-system"/>
              </a:rPr>
              <a:t> </a:t>
            </a:r>
            <a:r>
              <a:rPr lang="en-US" altLang="zh-CN" b="0" i="0" u="none" strike="noStrike" dirty="0">
                <a:effectLst/>
                <a:latin typeface="-apple-system"/>
              </a:rPr>
              <a:t>with</a:t>
            </a:r>
            <a:r>
              <a:rPr lang="zh-CN" altLang="en-US" b="0" i="0" u="none" strike="noStrike" dirty="0">
                <a:effectLst/>
                <a:latin typeface="-apple-system"/>
              </a:rPr>
              <a:t> </a:t>
            </a:r>
            <a:r>
              <a:rPr lang="en-US" altLang="zh-CN" b="0" i="0" u="none" strike="noStrike" dirty="0" err="1">
                <a:effectLst/>
                <a:latin typeface="-apple-system"/>
              </a:rPr>
              <a:t>atomphere</a:t>
            </a:r>
            <a:r>
              <a:rPr lang="en-US" altLang="zh-CN" b="0" i="0" u="none" strike="noStrike" dirty="0">
                <a:effectLst/>
                <a:latin typeface="-apple-system"/>
              </a:rPr>
              <a:t>,</a:t>
            </a:r>
            <a:r>
              <a:rPr lang="zh-CN" altLang="en-US" b="0" i="0" u="none" strike="noStrike" dirty="0">
                <a:effectLst/>
                <a:latin typeface="-apple-system"/>
              </a:rPr>
              <a:t> </a:t>
            </a:r>
            <a:r>
              <a:rPr lang="en-US" altLang="zh-CN" b="0" i="0" u="none" strike="noStrike" dirty="0">
                <a:effectLst/>
                <a:latin typeface="-apple-system"/>
              </a:rPr>
              <a:t>and</a:t>
            </a:r>
            <a:r>
              <a:rPr lang="zh-CN" altLang="en-US" b="0" i="0" u="none" strike="noStrike" dirty="0">
                <a:effectLst/>
                <a:latin typeface="-apple-system"/>
              </a:rPr>
              <a:t> </a:t>
            </a:r>
            <a:r>
              <a:rPr lang="en-US" altLang="zh-CN" b="0" i="0" u="none" strike="noStrike" dirty="0">
                <a:effectLst/>
                <a:latin typeface="-apple-system"/>
              </a:rPr>
              <a:t>then</a:t>
            </a:r>
            <a:r>
              <a:rPr lang="zh-CN" altLang="en-US" b="0" i="0" u="none" strike="noStrike" dirty="0">
                <a:effectLst/>
                <a:latin typeface="-apple-system"/>
              </a:rPr>
              <a:t> </a:t>
            </a:r>
            <a:r>
              <a:rPr lang="en-US" altLang="zh-CN" b="0" i="0" u="none" strike="noStrike" dirty="0">
                <a:effectLst/>
                <a:latin typeface="-apple-system"/>
              </a:rPr>
              <a:t>thermalized.</a:t>
            </a:r>
            <a:r>
              <a:rPr lang="zh-CN" altLang="en-US" b="0" i="0" u="none" strike="noStrike" dirty="0">
                <a:effectLst/>
                <a:latin typeface="-apple-system"/>
              </a:rPr>
              <a:t> </a:t>
            </a:r>
            <a:r>
              <a:rPr lang="en-US" altLang="zh-CN" b="0" i="0" u="none" strike="noStrike" dirty="0">
                <a:effectLst/>
                <a:latin typeface="-apple-system"/>
              </a:rPr>
              <a:t>We</a:t>
            </a:r>
            <a:r>
              <a:rPr lang="zh-CN" altLang="en-US" b="0" i="0" u="none" strike="noStrike" dirty="0">
                <a:effectLst/>
                <a:latin typeface="-apple-system"/>
              </a:rPr>
              <a:t> </a:t>
            </a:r>
            <a:r>
              <a:rPr lang="en-US" altLang="zh-CN" b="0" i="0" u="none" strike="noStrike" dirty="0">
                <a:effectLst/>
                <a:latin typeface="-apple-system"/>
              </a:rPr>
              <a:t>are</a:t>
            </a:r>
            <a:r>
              <a:rPr lang="zh-CN" altLang="en-US" b="0" i="0" u="none" strike="noStrike" dirty="0">
                <a:effectLst/>
                <a:latin typeface="-apple-system"/>
              </a:rPr>
              <a:t> </a:t>
            </a:r>
            <a:r>
              <a:rPr lang="en-US" altLang="zh-CN" b="0" i="0" u="none" strike="noStrike" dirty="0">
                <a:effectLst/>
                <a:latin typeface="-apple-system"/>
              </a:rPr>
              <a:t>interested</a:t>
            </a:r>
            <a:r>
              <a:rPr lang="zh-CN" altLang="en-US" b="0" i="0" u="none" strike="noStrike" dirty="0">
                <a:effectLst/>
                <a:latin typeface="-apple-system"/>
              </a:rPr>
              <a:t> </a:t>
            </a:r>
            <a:r>
              <a:rPr lang="en-US" altLang="zh-CN" b="0" i="0" u="none" strike="noStrike" dirty="0">
                <a:effectLst/>
                <a:latin typeface="-apple-system"/>
              </a:rPr>
              <a:t>only</a:t>
            </a:r>
            <a:r>
              <a:rPr lang="zh-CN" altLang="en-US" b="0" i="0" u="none" strike="noStrike" dirty="0">
                <a:effectLst/>
                <a:latin typeface="-apple-system"/>
              </a:rPr>
              <a:t> </a:t>
            </a:r>
            <a:r>
              <a:rPr lang="en-US" altLang="zh-CN" b="0" i="0" u="none" strike="noStrike" dirty="0">
                <a:effectLst/>
                <a:latin typeface="-apple-system"/>
              </a:rPr>
              <a:t>in</a:t>
            </a:r>
            <a:r>
              <a:rPr lang="zh-CN" altLang="en-US" b="0" i="0" u="none" strike="noStrike" dirty="0">
                <a:effectLst/>
                <a:latin typeface="-apple-system"/>
              </a:rPr>
              <a:t> </a:t>
            </a:r>
            <a:r>
              <a:rPr lang="en-US" altLang="zh-CN" b="0" i="0" u="none" strike="noStrike" dirty="0">
                <a:effectLst/>
                <a:latin typeface="-apple-system"/>
              </a:rPr>
              <a:t>the</a:t>
            </a:r>
            <a:r>
              <a:rPr lang="zh-CN" altLang="en-US" b="0" i="0" u="none" strike="noStrike" dirty="0">
                <a:effectLst/>
                <a:latin typeface="-apple-system"/>
              </a:rPr>
              <a:t> </a:t>
            </a:r>
            <a:r>
              <a:rPr lang="en-US" altLang="zh-CN" b="0" i="0" u="none" strike="noStrike" dirty="0" err="1">
                <a:effectLst/>
                <a:latin typeface="-apple-system"/>
              </a:rPr>
              <a:t>Albeto</a:t>
            </a:r>
            <a:r>
              <a:rPr lang="zh-CN" altLang="en-US" b="0" i="0" u="none" strike="noStrike" dirty="0">
                <a:effectLst/>
                <a:latin typeface="-apple-system"/>
              </a:rPr>
              <a:t> </a:t>
            </a:r>
            <a:r>
              <a:rPr lang="en-US" altLang="zh-CN" b="0" i="0" u="none" strike="noStrike" dirty="0">
                <a:effectLst/>
                <a:latin typeface="-apple-system"/>
              </a:rPr>
              <a:t>neutrons,</a:t>
            </a:r>
            <a:endParaRPr lang="en-US" altLang="zh-CN" b="0" i="0" u="none" strike="noStrike" dirty="0">
              <a:effectLst/>
              <a:latin typeface="-apple-system"/>
            </a:endParaRPr>
          </a:p>
          <a:p>
            <a:r>
              <a:rPr lang="en-US" altLang="zh-CN" b="0" i="0" u="none" strike="noStrike" dirty="0">
                <a:effectLst/>
                <a:latin typeface="-apple-system"/>
              </a:rPr>
              <a:t>Namely,</a:t>
            </a:r>
            <a:r>
              <a:rPr lang="zh-CN" altLang="en-US" b="0" i="0" u="none" strike="noStrike" dirty="0">
                <a:effectLst/>
                <a:latin typeface="-apple-system"/>
              </a:rPr>
              <a:t> </a:t>
            </a:r>
            <a:r>
              <a:rPr lang="en-US" altLang="zh-CN" b="0" i="0" u="none" strike="noStrike" dirty="0">
                <a:effectLst/>
                <a:latin typeface="-apple-system"/>
              </a:rPr>
              <a:t>t</a:t>
            </a:r>
            <a:r>
              <a:rPr lang="en-US" altLang="zh-CN" sz="1200" b="0" i="0" kern="1200" dirty="0">
                <a:solidFill>
                  <a:schemeClr val="tx1"/>
                </a:solidFill>
                <a:effectLst/>
                <a:latin typeface="+mn-lt"/>
                <a:ea typeface="+mn-ea"/>
                <a:cs typeface="+mn-cs"/>
              </a:rPr>
              <a:t>he </a:t>
            </a:r>
            <a:r>
              <a:rPr lang="en-US" altLang="zh-CN" sz="1200" b="1" i="0" kern="1200" dirty="0">
                <a:solidFill>
                  <a:schemeClr val="tx1"/>
                </a:solidFill>
                <a:effectLst/>
                <a:latin typeface="+mn-lt"/>
                <a:ea typeface="+mn-ea"/>
                <a:cs typeface="+mn-cs"/>
              </a:rPr>
              <a:t>secondary neutrons</a:t>
            </a:r>
            <a:r>
              <a:rPr lang="en-US" altLang="zh-CN" sz="1200" b="0" i="0" kern="1200" dirty="0">
                <a:solidFill>
                  <a:schemeClr val="tx1"/>
                </a:solidFill>
                <a:effectLst/>
                <a:latin typeface="+mn-lt"/>
                <a:ea typeface="+mn-ea"/>
                <a:cs typeface="+mn-cs"/>
              </a:rPr>
              <a:t> that </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 fly away from the atmosphere /</a:t>
            </a:r>
            <a:r>
              <a:rPr lang="en-US" altLang="zh-CN" sz="1200" b="0" i="0" kern="1200" dirty="0" err="1">
                <a:solidFill>
                  <a:schemeClr val="tx1"/>
                </a:solidFill>
                <a:effectLst/>
                <a:latin typeface="+mn-lt"/>
                <a:ea typeface="+mn-ea"/>
                <a:cs typeface="+mn-cs"/>
              </a:rPr>
              <a:t>al’bi:dou</a:t>
            </a:r>
            <a:r>
              <a:rPr lang="en-US" altLang="zh-CN" sz="1200" b="0" i="0" kern="1200" dirty="0">
                <a:solidFill>
                  <a:schemeClr val="tx1"/>
                </a:solidFill>
                <a:effectLst/>
                <a:latin typeface="+mn-lt"/>
                <a:ea typeface="+mn-ea"/>
                <a:cs typeface="+mn-cs"/>
              </a:rPr>
              <a:t>/ neutrons. </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We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already</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know</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that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majority</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of</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neutrons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are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produced</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about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10</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km.</a:t>
            </a:r>
            <a:r>
              <a:rPr lang="zh-CN" altLang="en-US" sz="1200" b="0" i="0" kern="1200" dirty="0">
                <a:solidFill>
                  <a:schemeClr val="tx1"/>
                </a:solidFill>
                <a:effectLst/>
                <a:latin typeface="+mn-lt"/>
                <a:ea typeface="+mn-ea"/>
                <a:cs typeface="+mn-cs"/>
              </a:rPr>
              <a:t> </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One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can</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safely</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assume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the</a:t>
            </a:r>
            <a:r>
              <a:rPr lang="zh-CN" altLang="en-US" sz="1200" b="0" i="0" kern="1200" dirty="0">
                <a:solidFill>
                  <a:schemeClr val="tx1"/>
                </a:solidFill>
                <a:effectLst/>
                <a:latin typeface="+mn-lt"/>
                <a:ea typeface="+mn-ea"/>
                <a:cs typeface="+mn-cs"/>
              </a:rPr>
              <a:t> </a:t>
            </a:r>
            <a:r>
              <a:rPr lang="en-US" altLang="zh-CN" sz="1200" b="0" i="0" kern="1200" dirty="0" err="1">
                <a:solidFill>
                  <a:schemeClr val="tx1"/>
                </a:solidFill>
                <a:effectLst/>
                <a:latin typeface="+mn-lt"/>
                <a:ea typeface="+mn-ea"/>
                <a:cs typeface="+mn-cs"/>
              </a:rPr>
              <a:t>outspace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above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100</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km</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is</a:t>
            </a:r>
            <a:r>
              <a:rPr lang="zh-CN" altLang="en-US" sz="1200" b="0" i="0" kern="1200" dirty="0">
                <a:solidFill>
                  <a:schemeClr val="tx1"/>
                </a:solidFill>
                <a:effectLst/>
                <a:latin typeface="+mn-lt"/>
                <a:ea typeface="+mn-ea"/>
                <a:cs typeface="+mn-cs"/>
              </a:rPr>
              <a:t> </a:t>
            </a:r>
            <a:r>
              <a:rPr lang="en-US" altLang="zh-CN" sz="1200" b="0" i="0" kern="1200" dirty="0" err="1">
                <a:solidFill>
                  <a:schemeClr val="tx1"/>
                </a:solidFill>
                <a:effectLst/>
                <a:latin typeface="+mn-lt"/>
                <a:ea typeface="+mn-ea"/>
                <a:cs typeface="+mn-cs"/>
              </a:rPr>
              <a:t>vaccum</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 </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In</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this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case,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neutrons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would</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decay</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in</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flight.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rough</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estimation:</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in</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flight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of</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about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800</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km,</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about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1/3</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of</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thermal</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neutrons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would</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decay.</a:t>
            </a:r>
            <a:r>
              <a:rPr lang="zh-CN" altLang="en-US" sz="1200" b="0" i="0" kern="1200" dirty="0">
                <a:solidFill>
                  <a:schemeClr val="tx1"/>
                </a:solidFill>
                <a:effectLst/>
                <a:latin typeface="+mn-lt"/>
                <a:ea typeface="+mn-ea"/>
                <a:cs typeface="+mn-cs"/>
              </a:rPr>
              <a:t> </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We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are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planning</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to</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detect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thermal</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neutrons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various</a:t>
            </a:r>
            <a:r>
              <a:rPr lang="zh-CN" altLang="en-US" sz="1200" b="0" i="0" kern="1200" dirty="0">
                <a:solidFill>
                  <a:schemeClr val="tx1"/>
                </a:solidFill>
                <a:effectLst/>
                <a:latin typeface="+mn-lt"/>
                <a:ea typeface="+mn-ea"/>
                <a:cs typeface="+mn-cs"/>
              </a:rPr>
              <a:t> </a:t>
            </a:r>
            <a:r>
              <a:rPr lang="en-US" altLang="zh-CN" sz="1200" b="0" i="0" kern="1200" dirty="0" err="1">
                <a:solidFill>
                  <a:schemeClr val="tx1"/>
                </a:solidFill>
                <a:effectLst/>
                <a:latin typeface="+mn-lt"/>
                <a:ea typeface="+mn-ea"/>
                <a:cs typeface="+mn-cs"/>
              </a:rPr>
              <a:t>altitutes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by</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nano-</a:t>
            </a:r>
            <a:r>
              <a:rPr lang="en-US" altLang="zh-CN" sz="1200" b="0" i="0" kern="1200" dirty="0" err="1">
                <a:solidFill>
                  <a:schemeClr val="tx1"/>
                </a:solidFill>
                <a:effectLst/>
                <a:latin typeface="+mn-lt"/>
                <a:ea typeface="+mn-ea"/>
                <a:cs typeface="+mn-cs"/>
              </a:rPr>
              <a:t>statellate</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meanwhile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count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neutrons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flying</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away</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from</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earth</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and</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rain</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back.</a:t>
            </a:r>
            <a:endParaRPr lang="en-US" altLang="zh-CN" sz="1200" b="0" i="0" kern="1200" dirty="0">
              <a:solidFill>
                <a:schemeClr val="tx1"/>
              </a:solidFill>
              <a:effectLst/>
              <a:latin typeface="+mn-lt"/>
              <a:ea typeface="+mn-ea"/>
              <a:cs typeface="+mn-cs"/>
            </a:endParaRPr>
          </a:p>
          <a:p>
            <a:r>
              <a:rPr lang="en-US" altLang="zh-CN" sz="1200" b="0" i="0" kern="1200" dirty="0" err="1">
                <a:solidFill>
                  <a:schemeClr val="tx1"/>
                </a:solidFill>
                <a:effectLst/>
                <a:latin typeface="+mn-lt"/>
                <a:ea typeface="+mn-ea"/>
                <a:cs typeface="+mn-cs"/>
              </a:rPr>
              <a:t>Nanosatellate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or</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CubeSat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are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needed</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to</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reduce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secondary</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neutrons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produced</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from</a:t>
            </a:r>
            <a:r>
              <a:rPr lang="zh-CN" altLang="en-US" sz="1200" b="0" i="0" kern="1200" dirty="0">
                <a:solidFill>
                  <a:schemeClr val="tx1"/>
                </a:solidFill>
                <a:effectLst/>
                <a:latin typeface="+mn-lt"/>
                <a:ea typeface="+mn-ea"/>
                <a:cs typeface="+mn-cs"/>
              </a:rPr>
              <a:t> </a:t>
            </a:r>
            <a:r>
              <a:rPr lang="en-US" altLang="zh-CN" sz="1200" b="0" i="0" kern="1200" dirty="0" err="1">
                <a:solidFill>
                  <a:schemeClr val="tx1"/>
                </a:solidFill>
                <a:effectLst/>
                <a:latin typeface="+mn-lt"/>
                <a:ea typeface="+mn-ea"/>
                <a:cs typeface="+mn-cs"/>
              </a:rPr>
              <a:t>statellate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itself.</a:t>
            </a:r>
            <a:r>
              <a:rPr lang="zh-CN" altLang="en-US" sz="1200" b="0" i="0" kern="1200" dirty="0">
                <a:solidFill>
                  <a:schemeClr val="tx1"/>
                </a:solidFill>
                <a:effectLst/>
                <a:latin typeface="+mn-lt"/>
                <a:ea typeface="+mn-ea"/>
                <a:cs typeface="+mn-cs"/>
              </a:rPr>
              <a:t> </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Then</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we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can</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deduce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lifetime.</a:t>
            </a:r>
            <a:r>
              <a:rPr lang="zh-CN" altLang="en-US" sz="1200" b="0" i="0" kern="1200" dirty="0">
                <a:solidFill>
                  <a:schemeClr val="tx1"/>
                </a:solidFill>
                <a:effectLst/>
                <a:latin typeface="+mn-lt"/>
                <a:ea typeface="+mn-ea"/>
                <a:cs typeface="+mn-cs"/>
              </a:rPr>
              <a:t> </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If it runs in orbit for 1 year, the total count of neutron cases can reach more than 104, and the statistical error accuracy can reach 1%.</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l-GR" sz="1200" b="1" dirty="0">
                <a:solidFill>
                  <a:srgbClr val="000064"/>
                </a:solidFill>
                <a:latin typeface="Arial" charset="0"/>
                <a:ea typeface="微软雅黑" pitchFamily="34" charset="-122"/>
                <a:cs typeface="+mn-ea"/>
                <a:sym typeface="Arial" charset="0"/>
              </a:rPr>
              <a:t>在轨</a:t>
            </a:r>
            <a:r>
              <a:rPr lang="zh-CN" altLang="en-US" sz="1200" b="1" dirty="0">
                <a:solidFill>
                  <a:srgbClr val="000064"/>
                </a:solidFill>
                <a:latin typeface="Arial" charset="0"/>
                <a:ea typeface="微软雅黑" pitchFamily="34" charset="-122"/>
                <a:cs typeface="+mn-ea"/>
                <a:sym typeface="Arial" charset="0"/>
              </a:rPr>
              <a:t>运行</a:t>
            </a:r>
            <a:r>
              <a:rPr lang="en-US" altLang="zh-CN" sz="1200" b="1" dirty="0">
                <a:solidFill>
                  <a:srgbClr val="000064"/>
                </a:solidFill>
                <a:latin typeface="Arial" charset="0"/>
                <a:ea typeface="微软雅黑" pitchFamily="34" charset="-122"/>
                <a:cs typeface="+mn-ea"/>
                <a:sym typeface="Arial" charset="0"/>
              </a:rPr>
              <a:t>1</a:t>
            </a:r>
            <a:r>
              <a:rPr lang="zh-CN" altLang="en-US" sz="1200" b="1" dirty="0">
                <a:solidFill>
                  <a:srgbClr val="000064"/>
                </a:solidFill>
                <a:latin typeface="Arial" charset="0"/>
                <a:ea typeface="微软雅黑" pitchFamily="34" charset="-122"/>
                <a:cs typeface="+mn-ea"/>
                <a:sym typeface="Arial" charset="0"/>
              </a:rPr>
              <a:t>年，</a:t>
            </a:r>
            <a:r>
              <a:rPr lang="zh-CN" altLang="en-US" sz="1200" b="1" dirty="0">
                <a:solidFill>
                  <a:srgbClr val="000064"/>
                </a:solidFill>
                <a:latin typeface="Arial" charset="0"/>
                <a:ea typeface="微软雅黑" pitchFamily="34" charset="-122"/>
                <a:cs typeface="+mn-ea"/>
                <a:sym typeface="Arial" charset="0"/>
              </a:rPr>
              <a:t>中子</a:t>
            </a:r>
            <a:r>
              <a:rPr lang="zh-CN" altLang="en-US" sz="1200" b="1" dirty="0">
                <a:solidFill>
                  <a:srgbClr val="000064"/>
                </a:solidFill>
                <a:latin typeface="Arial" charset="0"/>
                <a:ea typeface="微软雅黑" pitchFamily="34" charset="-122"/>
                <a:cs typeface="+mn-ea"/>
                <a:sym typeface="Arial" charset="0"/>
              </a:rPr>
              <a:t>事例的总计数达到</a:t>
            </a:r>
            <a:r>
              <a:rPr lang="en-US" altLang="zh-CN" sz="1200" b="1" dirty="0">
                <a:solidFill>
                  <a:srgbClr val="000064"/>
                </a:solidFill>
                <a:latin typeface="Arial" charset="0"/>
                <a:ea typeface="微软雅黑" pitchFamily="34" charset="-122"/>
                <a:cs typeface="+mn-ea"/>
                <a:sym typeface="Arial" charset="0"/>
              </a:rPr>
              <a:t>4x</a:t>
            </a:r>
            <a:r>
              <a:rPr lang="en-US" altLang="zh-CN" sz="1200" b="1" dirty="0">
                <a:solidFill>
                  <a:srgbClr val="0432FF"/>
                </a:solidFill>
                <a:latin typeface="Arial" charset="0"/>
                <a:ea typeface="微软雅黑" pitchFamily="34" charset="-122"/>
                <a:cs typeface="+mn-ea"/>
                <a:sym typeface="Arial" charset="0"/>
              </a:rPr>
              <a:t>10</a:t>
            </a:r>
            <a:r>
              <a:rPr lang="en-US" altLang="zh-CN" sz="1200" b="1" baseline="30000" dirty="0">
                <a:solidFill>
                  <a:srgbClr val="0432FF"/>
                </a:solidFill>
                <a:latin typeface="Arial" charset="0"/>
                <a:ea typeface="微软雅黑" pitchFamily="34" charset="-122"/>
                <a:cs typeface="+mn-ea"/>
                <a:sym typeface="Arial" charset="0"/>
              </a:rPr>
              <a:t>5</a:t>
            </a:r>
            <a:r>
              <a:rPr lang="zh-CN" altLang="en-US" sz="1200" b="1" dirty="0">
                <a:solidFill>
                  <a:srgbClr val="000064"/>
                </a:solidFill>
                <a:latin typeface="Arial" charset="0"/>
                <a:ea typeface="微软雅黑" pitchFamily="34" charset="-122"/>
                <a:cs typeface="+mn-ea"/>
                <a:sym typeface="Arial" charset="0"/>
              </a:rPr>
              <a:t>以上</a:t>
            </a:r>
            <a:r>
              <a:rPr lang="en-US" altLang="zh-CN" sz="1200" b="1" dirty="0">
                <a:solidFill>
                  <a:srgbClr val="000064"/>
                </a:solidFill>
                <a:latin typeface="Arial" charset="0"/>
                <a:ea typeface="微软雅黑" pitchFamily="34" charset="-122"/>
                <a:cs typeface="+mn-ea"/>
                <a:sym typeface="Arial" charset="0"/>
              </a:rPr>
              <a:t> </a:t>
            </a:r>
            <a:r>
              <a:rPr lang="en-US" altLang="zh-CN" sz="1200" b="1" dirty="0">
                <a:solidFill>
                  <a:srgbClr val="000064"/>
                </a:solidFill>
                <a:latin typeface="Arial" charset="0"/>
                <a:ea typeface="微软雅黑" pitchFamily="34" charset="-122"/>
                <a:cs typeface="+mn-ea"/>
                <a:sym typeface="Wingdings" charset="2"/>
              </a:rPr>
              <a:t> </a:t>
            </a:r>
            <a:r>
              <a:rPr lang="en-US" altLang="zh-CN" sz="1200" b="1" dirty="0">
                <a:solidFill>
                  <a:srgbClr val="C00000"/>
                </a:solidFill>
                <a:latin typeface="Arial" charset="0"/>
                <a:ea typeface="微软雅黑" pitchFamily="34" charset="-122"/>
                <a:cs typeface="+mn-ea"/>
                <a:sym typeface="Arial" charset="0"/>
              </a:rPr>
              <a:t>1%</a:t>
            </a:r>
            <a:r>
              <a:rPr lang="zh-CN" altLang="en-US" sz="1200" b="1" dirty="0">
                <a:solidFill>
                  <a:srgbClr val="C00000"/>
                </a:solidFill>
                <a:latin typeface="Arial" charset="0"/>
                <a:ea typeface="微软雅黑" pitchFamily="34" charset="-122"/>
                <a:cs typeface="+mn-ea"/>
                <a:sym typeface="Arial" charset="0"/>
              </a:rPr>
              <a:t> 的统计误差精度</a:t>
            </a:r>
            <a:endParaRPr lang="en-US" altLang="zh-CN" sz="1200" b="1" dirty="0">
              <a:solidFill>
                <a:srgbClr val="C00000"/>
              </a:solidFill>
              <a:latin typeface="Arial" charset="0"/>
              <a:ea typeface="微软雅黑" pitchFamily="34" charset="-122"/>
              <a:cs typeface="+mn-ea"/>
              <a:sym typeface="Arial"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1" dirty="0">
              <a:solidFill>
                <a:srgbClr val="C00000"/>
              </a:solidFill>
              <a:latin typeface="Arial" charset="0"/>
              <a:ea typeface="微软雅黑" pitchFamily="34" charset="-122"/>
              <a:cs typeface="+mn-ea"/>
              <a:sym typeface="Arial"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dirty="0">
                <a:solidFill>
                  <a:srgbClr val="C00000"/>
                </a:solidFill>
                <a:latin typeface="Arial" charset="0"/>
                <a:ea typeface="微软雅黑" pitchFamily="34" charset="-122"/>
                <a:cs typeface="+mn-ea"/>
                <a:sym typeface="Arial" charset="0"/>
              </a:rPr>
              <a:t>150cps/cm2/s/</a:t>
            </a:r>
            <a:r>
              <a:rPr lang="en-US" altLang="zh-CN" sz="1200" b="1" dirty="0" err="1">
                <a:solidFill>
                  <a:srgbClr val="C00000"/>
                </a:solidFill>
                <a:latin typeface="Arial" charset="0"/>
                <a:ea typeface="微软雅黑" pitchFamily="34" charset="-122"/>
                <a:cs typeface="+mn-ea"/>
                <a:sym typeface="Arial" charset="0"/>
              </a:rPr>
              <a:t>nv</a:t>
            </a:r>
            <a:r>
              <a:rPr lang="en-US" altLang="zh-CN" sz="1200" b="1" dirty="0">
                <a:solidFill>
                  <a:srgbClr val="C00000"/>
                </a:solidFill>
                <a:latin typeface="Arial" charset="0"/>
                <a:ea typeface="微软雅黑" pitchFamily="34" charset="-122"/>
                <a:cs typeface="+mn-ea"/>
                <a:sym typeface="Arial" charset="0"/>
              </a:rPr>
              <a:t>,</a:t>
            </a:r>
            <a:r>
              <a:rPr lang="zh-CN" altLang="en-US" sz="1200" b="1" dirty="0">
                <a:solidFill>
                  <a:srgbClr val="C00000"/>
                </a:solidFill>
                <a:latin typeface="Arial" charset="0"/>
                <a:ea typeface="微软雅黑" pitchFamily="34" charset="-122"/>
                <a:cs typeface="+mn-ea"/>
                <a:sym typeface="Arial" charset="0"/>
              </a:rPr>
              <a:t> </a:t>
            </a:r>
            <a:r>
              <a:rPr lang="en-US" altLang="zh-CN" sz="1200" b="1" dirty="0">
                <a:solidFill>
                  <a:srgbClr val="C00000"/>
                </a:solidFill>
                <a:latin typeface="Arial" charset="0"/>
                <a:ea typeface="微软雅黑" pitchFamily="34" charset="-122"/>
                <a:cs typeface="+mn-ea"/>
                <a:sym typeface="Arial" charset="0"/>
              </a:rPr>
              <a:t>~</a:t>
            </a:r>
            <a:r>
              <a:rPr lang="zh-CN" altLang="en-US" sz="1200" b="1" dirty="0">
                <a:solidFill>
                  <a:srgbClr val="C00000"/>
                </a:solidFill>
                <a:latin typeface="Arial" charset="0"/>
                <a:ea typeface="微软雅黑" pitchFamily="34" charset="-122"/>
                <a:cs typeface="+mn-ea"/>
                <a:sym typeface="Arial" charset="0"/>
              </a:rPr>
              <a:t> </a:t>
            </a:r>
            <a:r>
              <a:rPr lang="en-US" altLang="zh-CN" sz="1200" b="1" dirty="0">
                <a:solidFill>
                  <a:srgbClr val="C00000"/>
                </a:solidFill>
                <a:latin typeface="Arial" charset="0"/>
                <a:ea typeface="微软雅黑" pitchFamily="34" charset="-122"/>
                <a:cs typeface="+mn-ea"/>
                <a:sym typeface="Arial" charset="0"/>
              </a:rPr>
              <a:t>1/min</a:t>
            </a:r>
            <a:endParaRPr lang="en-US" altLang="zh-CN" sz="1200" b="1" dirty="0">
              <a:solidFill>
                <a:srgbClr val="C00000"/>
              </a:solidFill>
              <a:latin typeface="Arial" charset="0"/>
              <a:ea typeface="微软雅黑" pitchFamily="34" charset="-122"/>
              <a:cs typeface="+mn-ea"/>
              <a:sym typeface="Arial"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1" dirty="0">
              <a:solidFill>
                <a:srgbClr val="C00000"/>
              </a:solidFill>
              <a:latin typeface="Arial" charset="0"/>
              <a:ea typeface="微软雅黑" pitchFamily="34" charset="-122"/>
              <a:cs typeface="+mn-ea"/>
              <a:sym typeface="Arial"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1" dirty="0">
              <a:solidFill>
                <a:srgbClr val="000064"/>
              </a:solidFill>
              <a:latin typeface="Arial" charset="0"/>
              <a:ea typeface="微软雅黑" pitchFamily="34" charset="-122"/>
              <a:cs typeface="+mn-ea"/>
              <a:sym typeface="Arial" charset="0"/>
            </a:endParaRPr>
          </a:p>
          <a:p>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14:cpLocks xmlns:a14="http://schemas.microsoft.com/office/drawing/2010/main" noGrp="1" noRot="1" noChangeAspect="1"/>
          </p:cNvSpPr>
          <p:nvPr>
            <p:ph type="sldImg" idx="2"/>
          </p:nvPr>
        </p:nvSpPr>
        <p:spPr/>
      </p:sp>
      <p:sp>
        <p:nvSpPr>
          <p:cNvPr id="3" name="文本占位符 2"/>
          <p:cNvSpPr>
            <a14:cpLocks xmlns:a14="http://schemas.microsoft.com/office/drawing/2010/main" noGrp="1"/>
          </p:cNvSpPr>
          <p:nvPr>
            <p:ph type="body" idx="3"/>
          </p:nvPr>
        </p:nvSpPr>
        <p:spPr/>
        <p:txBody>
          <a:bodyPr/>
          <a:lstStyle/>
          <a:p>
            <a:r>
              <a:rPr lang="en-US" altLang="zh-CN" dirty="0"/>
              <a:t>This</a:t>
            </a:r>
            <a:r>
              <a:rPr lang="zh-CN" altLang="en-US" dirty="0"/>
              <a:t> </a:t>
            </a:r>
            <a:r>
              <a:rPr lang="en-US" altLang="zh-CN" dirty="0"/>
              <a:t>project</a:t>
            </a:r>
            <a:r>
              <a:rPr lang="zh-CN" altLang="en-US" dirty="0"/>
              <a:t> </a:t>
            </a:r>
            <a:r>
              <a:rPr lang="en-US" altLang="zh-CN" dirty="0"/>
              <a:t>initially</a:t>
            </a:r>
            <a:r>
              <a:rPr lang="zh-CN" altLang="en-US" dirty="0"/>
              <a:t> </a:t>
            </a:r>
            <a:r>
              <a:rPr lang="en-US" altLang="zh-CN" dirty="0"/>
              <a:t>is</a:t>
            </a:r>
            <a:r>
              <a:rPr lang="zh-CN" altLang="en-US" dirty="0"/>
              <a:t> </a:t>
            </a:r>
            <a:r>
              <a:rPr lang="en-US" altLang="zh-CN" dirty="0"/>
              <a:t>a</a:t>
            </a:r>
            <a:r>
              <a:rPr lang="zh-CN" altLang="en-US" dirty="0"/>
              <a:t> </a:t>
            </a:r>
            <a:r>
              <a:rPr lang="en-US" altLang="zh-CN" dirty="0"/>
              <a:t>student</a:t>
            </a:r>
            <a:r>
              <a:rPr lang="zh-CN" altLang="en-US" dirty="0"/>
              <a:t> </a:t>
            </a:r>
            <a:r>
              <a:rPr lang="en-US" altLang="zh-CN" dirty="0"/>
              <a:t>project</a:t>
            </a:r>
            <a:r>
              <a:rPr lang="zh-CN" altLang="en-US" dirty="0"/>
              <a:t> </a:t>
            </a:r>
            <a:r>
              <a:rPr lang="en-US" altLang="zh-CN" dirty="0"/>
              <a:t>in</a:t>
            </a:r>
            <a:r>
              <a:rPr lang="zh-CN" altLang="en-US" dirty="0"/>
              <a:t> </a:t>
            </a:r>
            <a:r>
              <a:rPr lang="en-US" altLang="zh-CN" dirty="0"/>
              <a:t>the</a:t>
            </a:r>
            <a:r>
              <a:rPr lang="zh-CN" altLang="en-US" dirty="0"/>
              <a:t> </a:t>
            </a:r>
            <a:r>
              <a:rPr lang="en-US" altLang="zh-CN" dirty="0"/>
              <a:t>bachelor</a:t>
            </a:r>
            <a:r>
              <a:rPr lang="zh-CN" altLang="en-US" dirty="0"/>
              <a:t> </a:t>
            </a:r>
            <a:r>
              <a:rPr lang="en-US" altLang="zh-CN" dirty="0"/>
              <a:t>and</a:t>
            </a:r>
            <a:r>
              <a:rPr lang="zh-CN" altLang="en-US" dirty="0"/>
              <a:t> </a:t>
            </a:r>
            <a:r>
              <a:rPr lang="en-US" altLang="zh-CN" dirty="0"/>
              <a:t>master</a:t>
            </a:r>
            <a:r>
              <a:rPr lang="zh-CN" altLang="en-US" dirty="0"/>
              <a:t> </a:t>
            </a:r>
            <a:r>
              <a:rPr lang="en-US" altLang="zh-CN" dirty="0"/>
              <a:t>level.</a:t>
            </a:r>
            <a:r>
              <a:rPr lang="zh-CN" altLang="en-US" dirty="0"/>
              <a:t> </a:t>
            </a:r>
            <a:r>
              <a:rPr lang="en-US" altLang="zh-CN" dirty="0"/>
              <a:t>It</a:t>
            </a:r>
            <a:r>
              <a:rPr lang="zh-CN" altLang="en-US" dirty="0"/>
              <a:t> </a:t>
            </a:r>
            <a:r>
              <a:rPr lang="en-US" altLang="zh-CN" dirty="0" err="1"/>
              <a:t>wons</a:t>
            </a:r>
            <a:r>
              <a:rPr lang="zh-CN" altLang="en-US" dirty="0"/>
              <a:t> </a:t>
            </a:r>
            <a:r>
              <a:rPr lang="en-US" altLang="zh-CN" dirty="0"/>
              <a:t>the</a:t>
            </a:r>
            <a:r>
              <a:rPr lang="zh-CN" altLang="en-US" dirty="0"/>
              <a:t> </a:t>
            </a:r>
            <a:r>
              <a:rPr lang="en-US" altLang="zh-CN" dirty="0"/>
              <a:t>Gold award of China in Space </a:t>
            </a:r>
            <a:r>
              <a:rPr lang="en-US" altLang="zh-CN" dirty="0" err="1"/>
              <a:t>Unviersities</a:t>
            </a:r>
            <a:r>
              <a:rPr lang="en-US" altLang="zh-CN" dirty="0"/>
              <a:t> </a:t>
            </a:r>
            <a:r>
              <a:rPr lang="en-US" altLang="zh-CN" dirty="0" err="1"/>
              <a:t>Cubsate</a:t>
            </a:r>
            <a:r>
              <a:rPr lang="en-US" altLang="zh-CN" dirty="0"/>
              <a:t> challenge (SUCC)</a:t>
            </a:r>
            <a:endParaRPr lang="en-US" altLang="zh-CN" dirty="0"/>
          </a:p>
          <a:p>
            <a:r>
              <a:rPr lang="en-US" altLang="zh-CN" dirty="0"/>
              <a:t>In</a:t>
            </a:r>
            <a:r>
              <a:rPr lang="zh-CN" altLang="en-US" dirty="0"/>
              <a:t> </a:t>
            </a:r>
            <a:r>
              <a:rPr lang="en-US" altLang="zh-CN" dirty="0"/>
              <a:t>2023.</a:t>
            </a:r>
            <a:r>
              <a:rPr lang="zh-CN" altLang="en-US" dirty="0"/>
              <a:t> </a:t>
            </a:r>
            <a:endParaRPr lang="en-US" altLang="zh-CN" dirty="0"/>
          </a:p>
          <a:p>
            <a:r>
              <a:rPr lang="en-US" altLang="zh-CN" dirty="0"/>
              <a:t>We</a:t>
            </a:r>
            <a:r>
              <a:rPr lang="zh-CN" altLang="en-US" dirty="0"/>
              <a:t> </a:t>
            </a:r>
            <a:r>
              <a:rPr lang="en-US" altLang="zh-CN" dirty="0"/>
              <a:t>are</a:t>
            </a:r>
            <a:r>
              <a:rPr lang="zh-CN" altLang="en-US" dirty="0"/>
              <a:t> </a:t>
            </a:r>
            <a:r>
              <a:rPr lang="en-US" altLang="zh-CN" dirty="0"/>
              <a:t>happy</a:t>
            </a:r>
            <a:r>
              <a:rPr lang="zh-CN" altLang="en-US" dirty="0"/>
              <a:t> </a:t>
            </a:r>
            <a:r>
              <a:rPr lang="en-US" altLang="zh-CN" dirty="0"/>
              <a:t>about</a:t>
            </a:r>
            <a:r>
              <a:rPr lang="zh-CN" altLang="en-US" dirty="0"/>
              <a:t> </a:t>
            </a:r>
            <a:r>
              <a:rPr lang="en-US" altLang="zh-CN" dirty="0"/>
              <a:t>that.</a:t>
            </a:r>
            <a:r>
              <a:rPr lang="zh-CN" altLang="en-US" dirty="0"/>
              <a:t> </a:t>
            </a:r>
            <a:endParaRPr lang="en-US" altLang="zh-CN" dirty="0"/>
          </a:p>
          <a:p>
            <a:endParaRPr lang="en-US" altLang="zh-CN"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kern="1200" dirty="0">
                <a:solidFill>
                  <a:schemeClr val="tx1"/>
                </a:solidFill>
                <a:effectLst/>
                <a:latin typeface="+mn-lt"/>
                <a:ea typeface="+mn-ea"/>
                <a:cs typeface="+mn-cs"/>
              </a:rPr>
              <a:t>Baohua Sun is Lan-Tian distinguished Professor at </a:t>
            </a:r>
            <a:r>
              <a:rPr lang="en-US" altLang="zh-CN" sz="1200" kern="1200" dirty="0" err="1">
                <a:solidFill>
                  <a:schemeClr val="tx1"/>
                </a:solidFill>
                <a:effectLst/>
                <a:latin typeface="+mn-lt"/>
                <a:ea typeface="+mn-ea"/>
                <a:cs typeface="+mn-cs"/>
              </a:rPr>
              <a:t>Beihang</a:t>
            </a:r>
            <a:r>
              <a:rPr lang="en-US" altLang="zh-CN" sz="1200" kern="1200" dirty="0">
                <a:solidFill>
                  <a:schemeClr val="tx1"/>
                </a:solidFill>
                <a:effectLst/>
                <a:latin typeface="+mn-lt"/>
                <a:ea typeface="+mn-ea"/>
                <a:cs typeface="+mn-cs"/>
              </a:rPr>
              <a:t> university, and deputy dean of School of physics. His research interests include rare isotope physics and particle detector development for space science and medical physics. He published more than 130 journal papers and was invited to present talks at academic conferences for over 60 times. He is now the vice president of China Nuclear Industry Education Society and vice president of radiation beam technology division of China Nuclear Society. He also serves as the editorial board of Chinese Physics C, and a committee member for proposals of nuclear-physics beam time experiments at HIRFL, CIAE, SLEGS, and CSNS in China. Baohua studied at GSI as a joint PhD student in 2005-2008, and then worked at JLU Giessen as a postdoc fellow and visiting scholar in 2008-2012.  </a:t>
            </a:r>
            <a:endParaRPr lang="zh-CN" altLang="zh-CN" sz="1200" kern="1200" dirty="0">
              <a:solidFill>
                <a:schemeClr val="tx1"/>
              </a:solidFill>
              <a:effectLst/>
              <a:latin typeface="+mn-lt"/>
              <a:ea typeface="+mn-ea"/>
              <a:cs typeface="+mn-cs"/>
            </a:endParaRPr>
          </a:p>
          <a:p>
            <a:endParaRPr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14:cpLocks xmlns:a14="http://schemas.microsoft.com/office/drawing/2010/main" noGrp="1" noRot="1" noChangeAspect="1"/>
          </p:cNvSpPr>
          <p:nvPr>
            <p:ph type="sldImg"/>
          </p:nvPr>
        </p:nvSpPr>
        <p:spPr/>
      </p:sp>
      <p:sp>
        <p:nvSpPr>
          <p:cNvPr id="3" name="备注占位符 2"/>
          <p:cNvSpPr>
            <a14:cpLocks xmlns:a14="http://schemas.microsoft.com/office/drawing/2010/main"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dirty="0">
                <a:solidFill>
                  <a:srgbClr val="C00000"/>
                </a:solidFill>
                <a:latin typeface="Arial" charset="0"/>
                <a:ea typeface="微软雅黑" pitchFamily="34" charset="-122"/>
                <a:cs typeface="+mn-ea"/>
                <a:sym typeface="Arial" charset="0"/>
              </a:rPr>
              <a:t>As</a:t>
            </a:r>
            <a:r>
              <a:rPr lang="zh-CN" altLang="en-US" sz="1200" b="1" dirty="0">
                <a:solidFill>
                  <a:srgbClr val="C00000"/>
                </a:solidFill>
                <a:latin typeface="Arial" charset="0"/>
                <a:ea typeface="微软雅黑" pitchFamily="34" charset="-122"/>
                <a:cs typeface="+mn-ea"/>
                <a:sym typeface="Arial" charset="0"/>
              </a:rPr>
              <a:t> </a:t>
            </a:r>
            <a:r>
              <a:rPr lang="en-US" altLang="zh-CN" sz="1200" b="1" dirty="0">
                <a:solidFill>
                  <a:srgbClr val="C00000"/>
                </a:solidFill>
                <a:latin typeface="Arial" charset="0"/>
                <a:ea typeface="微软雅黑" pitchFamily="34" charset="-122"/>
                <a:cs typeface="+mn-ea"/>
                <a:sym typeface="Arial" charset="0"/>
              </a:rPr>
              <a:t>you</a:t>
            </a:r>
            <a:r>
              <a:rPr lang="zh-CN" altLang="en-US" sz="1200" b="1" dirty="0">
                <a:solidFill>
                  <a:srgbClr val="C00000"/>
                </a:solidFill>
                <a:latin typeface="Arial" charset="0"/>
                <a:ea typeface="微软雅黑" pitchFamily="34" charset="-122"/>
                <a:cs typeface="+mn-ea"/>
                <a:sym typeface="Arial" charset="0"/>
              </a:rPr>
              <a:t> </a:t>
            </a:r>
            <a:r>
              <a:rPr lang="en-US" altLang="zh-CN" sz="1200" b="1" dirty="0">
                <a:solidFill>
                  <a:srgbClr val="C00000"/>
                </a:solidFill>
                <a:latin typeface="Arial" charset="0"/>
                <a:ea typeface="微软雅黑" pitchFamily="34" charset="-122"/>
                <a:cs typeface="+mn-ea"/>
                <a:sym typeface="Arial" charset="0"/>
              </a:rPr>
              <a:t>can</a:t>
            </a:r>
            <a:r>
              <a:rPr lang="zh-CN" altLang="en-US" sz="1200" b="1" dirty="0">
                <a:solidFill>
                  <a:srgbClr val="C00000"/>
                </a:solidFill>
                <a:latin typeface="Arial" charset="0"/>
                <a:ea typeface="微软雅黑" pitchFamily="34" charset="-122"/>
                <a:cs typeface="+mn-ea"/>
                <a:sym typeface="Arial" charset="0"/>
              </a:rPr>
              <a:t> </a:t>
            </a:r>
            <a:r>
              <a:rPr lang="en-US" altLang="zh-CN" sz="1200" b="1" dirty="0">
                <a:solidFill>
                  <a:srgbClr val="C00000"/>
                </a:solidFill>
                <a:latin typeface="Arial" charset="0"/>
                <a:ea typeface="微软雅黑" pitchFamily="34" charset="-122"/>
                <a:cs typeface="+mn-ea"/>
                <a:sym typeface="Arial" charset="0"/>
              </a:rPr>
              <a:t>imagine,</a:t>
            </a:r>
            <a:r>
              <a:rPr lang="zh-CN" altLang="en-US" sz="1200" b="1" dirty="0">
                <a:solidFill>
                  <a:srgbClr val="C00000"/>
                </a:solidFill>
                <a:latin typeface="Arial" charset="0"/>
                <a:ea typeface="微软雅黑" pitchFamily="34" charset="-122"/>
                <a:cs typeface="+mn-ea"/>
                <a:sym typeface="Arial" charset="0"/>
              </a:rPr>
              <a:t> </a:t>
            </a:r>
            <a:r>
              <a:rPr lang="en-US" altLang="zh-CN" sz="1200" b="1" dirty="0">
                <a:solidFill>
                  <a:srgbClr val="C00000"/>
                </a:solidFill>
                <a:latin typeface="Arial" charset="0"/>
                <a:ea typeface="微软雅黑" pitchFamily="34" charset="-122"/>
                <a:cs typeface="+mn-ea"/>
                <a:sym typeface="Arial" charset="0"/>
              </a:rPr>
              <a:t>there</a:t>
            </a:r>
            <a:r>
              <a:rPr lang="zh-CN" altLang="en-US" sz="1200" b="1" dirty="0">
                <a:solidFill>
                  <a:srgbClr val="C00000"/>
                </a:solidFill>
                <a:latin typeface="Arial" charset="0"/>
                <a:ea typeface="微软雅黑" pitchFamily="34" charset="-122"/>
                <a:cs typeface="+mn-ea"/>
                <a:sym typeface="Arial" charset="0"/>
              </a:rPr>
              <a:t> </a:t>
            </a:r>
            <a:r>
              <a:rPr lang="en-US" altLang="zh-CN" sz="1200" b="1" dirty="0">
                <a:solidFill>
                  <a:srgbClr val="C00000"/>
                </a:solidFill>
                <a:latin typeface="Arial" charset="0"/>
                <a:ea typeface="微软雅黑" pitchFamily="34" charset="-122"/>
                <a:cs typeface="+mn-ea"/>
                <a:sym typeface="Arial" charset="0"/>
              </a:rPr>
              <a:t>are</a:t>
            </a:r>
            <a:r>
              <a:rPr lang="zh-CN" altLang="en-US" sz="1200" b="1" dirty="0">
                <a:solidFill>
                  <a:srgbClr val="C00000"/>
                </a:solidFill>
                <a:latin typeface="Arial" charset="0"/>
                <a:ea typeface="微软雅黑" pitchFamily="34" charset="-122"/>
                <a:cs typeface="+mn-ea"/>
                <a:sym typeface="Arial" charset="0"/>
              </a:rPr>
              <a:t> </a:t>
            </a:r>
            <a:r>
              <a:rPr lang="en-US" altLang="zh-CN" sz="1200" b="1" dirty="0">
                <a:solidFill>
                  <a:srgbClr val="C00000"/>
                </a:solidFill>
                <a:latin typeface="Arial" charset="0"/>
                <a:ea typeface="微软雅黑" pitchFamily="34" charset="-122"/>
                <a:cs typeface="+mn-ea"/>
                <a:sym typeface="Arial" charset="0"/>
              </a:rPr>
              <a:t>many</a:t>
            </a:r>
            <a:r>
              <a:rPr lang="zh-CN" altLang="en-US" sz="1200" b="1" dirty="0">
                <a:solidFill>
                  <a:srgbClr val="C00000"/>
                </a:solidFill>
                <a:latin typeface="Arial" charset="0"/>
                <a:ea typeface="微软雅黑" pitchFamily="34" charset="-122"/>
                <a:cs typeface="+mn-ea"/>
                <a:sym typeface="Arial" charset="0"/>
              </a:rPr>
              <a:t> </a:t>
            </a:r>
            <a:r>
              <a:rPr lang="en-US" altLang="zh-CN" sz="1200" b="1" dirty="0">
                <a:solidFill>
                  <a:srgbClr val="C00000"/>
                </a:solidFill>
                <a:latin typeface="Arial" charset="0"/>
                <a:ea typeface="微软雅黑" pitchFamily="34" charset="-122"/>
                <a:cs typeface="+mn-ea"/>
                <a:sym typeface="Arial" charset="0"/>
              </a:rPr>
              <a:t>challenges</a:t>
            </a:r>
            <a:r>
              <a:rPr lang="zh-CN" altLang="en-US" sz="1200" b="1" dirty="0">
                <a:solidFill>
                  <a:srgbClr val="C00000"/>
                </a:solidFill>
                <a:latin typeface="Arial" charset="0"/>
                <a:ea typeface="微软雅黑" pitchFamily="34" charset="-122"/>
                <a:cs typeface="+mn-ea"/>
                <a:sym typeface="Arial" charset="0"/>
              </a:rPr>
              <a:t> </a:t>
            </a:r>
            <a:r>
              <a:rPr lang="en-US" altLang="zh-CN" sz="1200" b="1" dirty="0">
                <a:solidFill>
                  <a:srgbClr val="C00000"/>
                </a:solidFill>
                <a:latin typeface="Arial" charset="0"/>
                <a:ea typeface="微软雅黑" pitchFamily="34" charset="-122"/>
                <a:cs typeface="+mn-ea"/>
                <a:sym typeface="Arial" charset="0"/>
              </a:rPr>
              <a:t>that</a:t>
            </a:r>
            <a:r>
              <a:rPr lang="zh-CN" altLang="en-US" sz="1200" b="1" dirty="0">
                <a:solidFill>
                  <a:srgbClr val="C00000"/>
                </a:solidFill>
                <a:latin typeface="Arial" charset="0"/>
                <a:ea typeface="微软雅黑" pitchFamily="34" charset="-122"/>
                <a:cs typeface="+mn-ea"/>
                <a:sym typeface="Arial" charset="0"/>
              </a:rPr>
              <a:t> </a:t>
            </a:r>
            <a:r>
              <a:rPr lang="en-US" altLang="zh-CN" sz="1200" b="1" dirty="0">
                <a:solidFill>
                  <a:srgbClr val="C00000"/>
                </a:solidFill>
                <a:latin typeface="Arial" charset="0"/>
                <a:ea typeface="微软雅黑" pitchFamily="34" charset="-122"/>
                <a:cs typeface="+mn-ea"/>
                <a:sym typeface="Arial" charset="0"/>
              </a:rPr>
              <a:t>we</a:t>
            </a:r>
            <a:r>
              <a:rPr lang="zh-CN" altLang="en-US" sz="1200" b="1" dirty="0">
                <a:solidFill>
                  <a:srgbClr val="C00000"/>
                </a:solidFill>
                <a:latin typeface="Arial" charset="0"/>
                <a:ea typeface="微软雅黑" pitchFamily="34" charset="-122"/>
                <a:cs typeface="+mn-ea"/>
                <a:sym typeface="Arial" charset="0"/>
              </a:rPr>
              <a:t> </a:t>
            </a:r>
            <a:r>
              <a:rPr lang="en-US" altLang="zh-CN" sz="1200" b="1" dirty="0">
                <a:solidFill>
                  <a:srgbClr val="C00000"/>
                </a:solidFill>
                <a:latin typeface="Arial" charset="0"/>
                <a:ea typeface="微软雅黑" pitchFamily="34" charset="-122"/>
                <a:cs typeface="+mn-ea"/>
                <a:sym typeface="Arial" charset="0"/>
              </a:rPr>
              <a:t>have</a:t>
            </a:r>
            <a:r>
              <a:rPr lang="zh-CN" altLang="en-US" sz="1200" b="1" dirty="0">
                <a:solidFill>
                  <a:srgbClr val="C00000"/>
                </a:solidFill>
                <a:latin typeface="Arial" charset="0"/>
                <a:ea typeface="微软雅黑" pitchFamily="34" charset="-122"/>
                <a:cs typeface="+mn-ea"/>
                <a:sym typeface="Arial" charset="0"/>
              </a:rPr>
              <a:t> </a:t>
            </a:r>
            <a:r>
              <a:rPr lang="en-US" altLang="zh-CN" sz="1200" b="1" dirty="0">
                <a:solidFill>
                  <a:srgbClr val="C00000"/>
                </a:solidFill>
                <a:latin typeface="Arial" charset="0"/>
                <a:ea typeface="微软雅黑" pitchFamily="34" charset="-122"/>
                <a:cs typeface="+mn-ea"/>
                <a:sym typeface="Arial" charset="0"/>
              </a:rPr>
              <a:t>to</a:t>
            </a:r>
            <a:r>
              <a:rPr lang="zh-CN" altLang="en-US" sz="1200" b="1" dirty="0">
                <a:solidFill>
                  <a:srgbClr val="C00000"/>
                </a:solidFill>
                <a:latin typeface="Arial" charset="0"/>
                <a:ea typeface="微软雅黑" pitchFamily="34" charset="-122"/>
                <a:cs typeface="+mn-ea"/>
                <a:sym typeface="Arial" charset="0"/>
              </a:rPr>
              <a:t> </a:t>
            </a:r>
            <a:r>
              <a:rPr lang="en-US" altLang="zh-CN" sz="1200" b="1" dirty="0">
                <a:solidFill>
                  <a:srgbClr val="C00000"/>
                </a:solidFill>
                <a:latin typeface="Arial" charset="0"/>
                <a:ea typeface="微软雅黑" pitchFamily="34" charset="-122"/>
                <a:cs typeface="+mn-ea"/>
                <a:sym typeface="Arial" charset="0"/>
              </a:rPr>
              <a:t>deal</a:t>
            </a:r>
            <a:r>
              <a:rPr lang="zh-CN" altLang="en-US" sz="1200" b="1" dirty="0">
                <a:solidFill>
                  <a:srgbClr val="C00000"/>
                </a:solidFill>
                <a:latin typeface="Arial" charset="0"/>
                <a:ea typeface="微软雅黑" pitchFamily="34" charset="-122"/>
                <a:cs typeface="+mn-ea"/>
                <a:sym typeface="Arial" charset="0"/>
              </a:rPr>
              <a:t> </a:t>
            </a:r>
            <a:r>
              <a:rPr lang="en-US" altLang="zh-CN" sz="1200" b="1" dirty="0">
                <a:solidFill>
                  <a:srgbClr val="C00000"/>
                </a:solidFill>
                <a:latin typeface="Arial" charset="0"/>
                <a:ea typeface="微软雅黑" pitchFamily="34" charset="-122"/>
                <a:cs typeface="+mn-ea"/>
                <a:sym typeface="Arial" charset="0"/>
              </a:rPr>
              <a:t>with.</a:t>
            </a:r>
            <a:r>
              <a:rPr lang="zh-CN" altLang="en-US" sz="1200" b="1" dirty="0">
                <a:solidFill>
                  <a:srgbClr val="C00000"/>
                </a:solidFill>
                <a:latin typeface="Arial" charset="0"/>
                <a:ea typeface="微软雅黑" pitchFamily="34" charset="-122"/>
                <a:cs typeface="+mn-ea"/>
                <a:sym typeface="Arial" charset="0"/>
              </a:rPr>
              <a:t> </a:t>
            </a:r>
            <a:r>
              <a:rPr lang="en-US" altLang="zh-CN" sz="1200" b="1" dirty="0">
                <a:solidFill>
                  <a:srgbClr val="C00000"/>
                </a:solidFill>
                <a:latin typeface="Arial" charset="0"/>
                <a:ea typeface="微软雅黑" pitchFamily="34" charset="-122"/>
                <a:cs typeface="+mn-ea"/>
                <a:sym typeface="Arial" charset="0"/>
              </a:rPr>
              <a:t>We</a:t>
            </a:r>
            <a:r>
              <a:rPr lang="zh-CN" altLang="en-US" sz="1200" b="1" dirty="0">
                <a:solidFill>
                  <a:srgbClr val="C00000"/>
                </a:solidFill>
                <a:latin typeface="Arial" charset="0"/>
                <a:ea typeface="微软雅黑" pitchFamily="34" charset="-122"/>
                <a:cs typeface="+mn-ea"/>
                <a:sym typeface="Arial" charset="0"/>
              </a:rPr>
              <a:t> </a:t>
            </a:r>
            <a:r>
              <a:rPr lang="en-US" altLang="zh-CN" sz="1200" b="1" dirty="0">
                <a:solidFill>
                  <a:srgbClr val="C00000"/>
                </a:solidFill>
                <a:latin typeface="Arial" charset="0"/>
                <a:ea typeface="微软雅黑" pitchFamily="34" charset="-122"/>
                <a:cs typeface="+mn-ea"/>
                <a:sym typeface="Arial" charset="0"/>
              </a:rPr>
              <a:t>are</a:t>
            </a:r>
            <a:r>
              <a:rPr lang="zh-CN" altLang="en-US" sz="1200" b="1" dirty="0">
                <a:solidFill>
                  <a:srgbClr val="C00000"/>
                </a:solidFill>
                <a:latin typeface="Arial" charset="0"/>
                <a:ea typeface="微软雅黑" pitchFamily="34" charset="-122"/>
                <a:cs typeface="+mn-ea"/>
                <a:sym typeface="Arial" charset="0"/>
              </a:rPr>
              <a:t> </a:t>
            </a:r>
            <a:r>
              <a:rPr lang="en-US" altLang="zh-CN" sz="1200" b="1" dirty="0">
                <a:solidFill>
                  <a:srgbClr val="C00000"/>
                </a:solidFill>
                <a:latin typeface="Arial" charset="0"/>
                <a:ea typeface="微软雅黑" pitchFamily="34" charset="-122"/>
                <a:cs typeface="+mn-ea"/>
                <a:sym typeface="Arial" charset="0"/>
              </a:rPr>
              <a:t>dealing</a:t>
            </a:r>
            <a:r>
              <a:rPr lang="zh-CN" altLang="en-US" sz="1200" b="1" dirty="0">
                <a:solidFill>
                  <a:srgbClr val="C00000"/>
                </a:solidFill>
                <a:latin typeface="Arial" charset="0"/>
                <a:ea typeface="微软雅黑" pitchFamily="34" charset="-122"/>
                <a:cs typeface="+mn-ea"/>
                <a:sym typeface="Arial" charset="0"/>
              </a:rPr>
              <a:t> </a:t>
            </a:r>
            <a:r>
              <a:rPr lang="en-US" altLang="zh-CN" sz="1200" b="1" dirty="0">
                <a:solidFill>
                  <a:srgbClr val="C00000"/>
                </a:solidFill>
                <a:latin typeface="Arial" charset="0"/>
                <a:ea typeface="微软雅黑" pitchFamily="34" charset="-122"/>
                <a:cs typeface="+mn-ea"/>
                <a:sym typeface="Arial" charset="0"/>
              </a:rPr>
              <a:t>with</a:t>
            </a:r>
            <a:r>
              <a:rPr lang="zh-CN" altLang="en-US" sz="1200" b="1" dirty="0">
                <a:solidFill>
                  <a:srgbClr val="C00000"/>
                </a:solidFill>
                <a:latin typeface="Arial" charset="0"/>
                <a:ea typeface="微软雅黑" pitchFamily="34" charset="-122"/>
                <a:cs typeface="+mn-ea"/>
                <a:sym typeface="Arial" charset="0"/>
              </a:rPr>
              <a:t> </a:t>
            </a:r>
            <a:r>
              <a:rPr lang="en-US" altLang="zh-CN" sz="1200" b="0" i="0" dirty="0">
                <a:solidFill>
                  <a:srgbClr val="111111"/>
                </a:solidFill>
                <a:effectLst/>
                <a:latin typeface="Arial" charset="0"/>
              </a:rPr>
              <a:t>a</a:t>
            </a:r>
            <a:r>
              <a:rPr lang="zh-CN" altLang="en-US" sz="1200" b="0" i="0" dirty="0">
                <a:solidFill>
                  <a:srgbClr val="111111"/>
                </a:solidFill>
                <a:effectLst/>
                <a:latin typeface="Arial" charset="0"/>
              </a:rPr>
              <a:t> </a:t>
            </a:r>
            <a:r>
              <a:rPr lang="en-US" altLang="zh-CN" sz="1200" b="0" i="0" dirty="0">
                <a:solidFill>
                  <a:srgbClr val="111111"/>
                </a:solidFill>
                <a:effectLst/>
                <a:latin typeface="Arial" charset="0"/>
              </a:rPr>
              <a:t>very</a:t>
            </a:r>
            <a:r>
              <a:rPr lang="zh-CN" altLang="en-US" sz="1200" b="0" i="0" dirty="0">
                <a:solidFill>
                  <a:srgbClr val="111111"/>
                </a:solidFill>
                <a:effectLst/>
                <a:latin typeface="Arial" charset="0"/>
              </a:rPr>
              <a:t> </a:t>
            </a:r>
            <a:r>
              <a:rPr lang="en-US" altLang="zh-CN" sz="1200" b="0" i="0" dirty="0">
                <a:solidFill>
                  <a:srgbClr val="111111"/>
                </a:solidFill>
                <a:effectLst/>
                <a:latin typeface="Arial" charset="0"/>
              </a:rPr>
              <a:t>low</a:t>
            </a:r>
            <a:r>
              <a:rPr lang="zh-CN" altLang="en-US" sz="1200" b="0" i="0" dirty="0">
                <a:solidFill>
                  <a:srgbClr val="111111"/>
                </a:solidFill>
                <a:effectLst/>
                <a:latin typeface="Arial" charset="0"/>
              </a:rPr>
              <a:t> </a:t>
            </a:r>
            <a:r>
              <a:rPr lang="en-US" altLang="zh-CN" sz="1200" b="0" i="0" dirty="0">
                <a:solidFill>
                  <a:srgbClr val="111111"/>
                </a:solidFill>
                <a:effectLst/>
                <a:latin typeface="Arial" charset="0"/>
              </a:rPr>
              <a:t>neutron</a:t>
            </a:r>
            <a:r>
              <a:rPr lang="zh-CN" altLang="en-US" sz="1200" b="0" i="0" dirty="0">
                <a:solidFill>
                  <a:srgbClr val="111111"/>
                </a:solidFill>
                <a:effectLst/>
                <a:latin typeface="Arial" charset="0"/>
              </a:rPr>
              <a:t> </a:t>
            </a:r>
            <a:r>
              <a:rPr lang="en-US" altLang="zh-CN" sz="1200" b="0" i="0" dirty="0">
                <a:solidFill>
                  <a:srgbClr val="111111"/>
                </a:solidFill>
                <a:effectLst/>
                <a:latin typeface="Arial" charset="0"/>
              </a:rPr>
              <a:t>flux,</a:t>
            </a:r>
            <a:r>
              <a:rPr lang="zh-CN" altLang="en-US" sz="1200" b="0" i="0" dirty="0">
                <a:solidFill>
                  <a:srgbClr val="111111"/>
                </a:solidFill>
                <a:effectLst/>
                <a:latin typeface="Arial" charset="0"/>
              </a:rPr>
              <a:t> </a:t>
            </a:r>
            <a:r>
              <a:rPr lang="en-US" altLang="zh-CN" sz="1200" b="0" i="0" dirty="0">
                <a:solidFill>
                  <a:srgbClr val="111111"/>
                </a:solidFill>
                <a:effectLst/>
                <a:latin typeface="Arial" charset="0"/>
              </a:rPr>
              <a:t>of</a:t>
            </a:r>
            <a:r>
              <a:rPr lang="zh-CN" altLang="en-US" sz="1200" b="0" i="0" dirty="0">
                <a:solidFill>
                  <a:srgbClr val="111111"/>
                </a:solidFill>
                <a:effectLst/>
                <a:latin typeface="Arial" charset="0"/>
              </a:rPr>
              <a:t> </a:t>
            </a:r>
            <a:r>
              <a:rPr lang="en-US" altLang="zh-CN" sz="1200" b="0" i="0" dirty="0">
                <a:solidFill>
                  <a:srgbClr val="111111"/>
                </a:solidFill>
                <a:effectLst/>
                <a:latin typeface="Arial" charset="0"/>
              </a:rPr>
              <a:t>about</a:t>
            </a:r>
            <a:r>
              <a:rPr lang="zh-CN" altLang="en-US" sz="1200" b="0" i="0" dirty="0">
                <a:solidFill>
                  <a:srgbClr val="111111"/>
                </a:solidFill>
                <a:effectLst/>
                <a:latin typeface="Arial" charset="0"/>
              </a:rPr>
              <a:t> </a:t>
            </a:r>
            <a:r>
              <a:rPr lang="en-US" altLang="zh-CN" sz="1200" b="0" i="0" dirty="0">
                <a:solidFill>
                  <a:srgbClr val="111111"/>
                </a:solidFill>
                <a:effectLst/>
                <a:latin typeface="Arial" charset="0"/>
              </a:rPr>
              <a:t>10^-3</a:t>
            </a:r>
            <a:r>
              <a:rPr lang="zh-CN" altLang="en-US" sz="1200" b="0" i="0" dirty="0">
                <a:solidFill>
                  <a:srgbClr val="111111"/>
                </a:solidFill>
                <a:effectLst/>
                <a:latin typeface="Arial" charset="0"/>
              </a:rPr>
              <a:t> </a:t>
            </a:r>
            <a:r>
              <a:rPr lang="en-US" altLang="zh-CN" sz="1200" b="0" i="0" dirty="0">
                <a:solidFill>
                  <a:srgbClr val="111111"/>
                </a:solidFill>
                <a:effectLst/>
                <a:latin typeface="Arial" charset="0"/>
              </a:rPr>
              <a:t>or</a:t>
            </a:r>
            <a:r>
              <a:rPr lang="zh-CN" altLang="en-US" sz="1200" b="0" i="0" dirty="0">
                <a:solidFill>
                  <a:srgbClr val="111111"/>
                </a:solidFill>
                <a:effectLst/>
                <a:latin typeface="Arial" charset="0"/>
              </a:rPr>
              <a:t> </a:t>
            </a:r>
            <a:r>
              <a:rPr lang="en-US" altLang="zh-CN" sz="1200" b="0" i="0" dirty="0">
                <a:solidFill>
                  <a:srgbClr val="111111"/>
                </a:solidFill>
                <a:effectLst/>
                <a:latin typeface="Arial" charset="0"/>
              </a:rPr>
              <a:t>^-4</a:t>
            </a:r>
            <a:r>
              <a:rPr lang="zh-CN" altLang="en-US" sz="1200" b="0" i="0" dirty="0">
                <a:solidFill>
                  <a:srgbClr val="111111"/>
                </a:solidFill>
                <a:effectLst/>
                <a:latin typeface="Arial" charset="0"/>
              </a:rPr>
              <a:t> </a:t>
            </a:r>
            <a:r>
              <a:rPr lang="en-US" altLang="zh-CN" sz="1200" b="0" i="0" dirty="0">
                <a:solidFill>
                  <a:srgbClr val="111111"/>
                </a:solidFill>
                <a:effectLst/>
                <a:latin typeface="Arial" charset="0"/>
              </a:rPr>
              <a:t>cm.</a:t>
            </a:r>
            <a:r>
              <a:rPr lang="zh-CN" altLang="en-US" sz="1200" b="0" i="0" dirty="0">
                <a:solidFill>
                  <a:srgbClr val="111111"/>
                </a:solidFill>
                <a:effectLst/>
                <a:latin typeface="Arial" charset="0"/>
              </a:rPr>
              <a:t> </a:t>
            </a:r>
            <a:endParaRPr lang="en-US" altLang="zh-CN" sz="1200" b="1" dirty="0">
              <a:solidFill>
                <a:srgbClr val="C00000"/>
              </a:solidFill>
              <a:latin typeface="Arial" charset="0"/>
              <a:ea typeface="微软雅黑" pitchFamily="34" charset="-122"/>
              <a:cs typeface="+mn-ea"/>
              <a:sym typeface="Arial"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0" i="0" dirty="0">
                <a:solidFill>
                  <a:srgbClr val="111111"/>
                </a:solidFill>
                <a:effectLst/>
                <a:latin typeface="Arial" charset="0"/>
              </a:rPr>
              <a:t>This</a:t>
            </a:r>
            <a:r>
              <a:rPr lang="zh-CN" altLang="en-US" sz="1200" b="0" i="0" dirty="0">
                <a:solidFill>
                  <a:srgbClr val="111111"/>
                </a:solidFill>
                <a:effectLst/>
                <a:latin typeface="Arial" charset="0"/>
              </a:rPr>
              <a:t> </a:t>
            </a:r>
            <a:r>
              <a:rPr lang="en-US" altLang="zh-CN" sz="1200" b="0" i="0" dirty="0">
                <a:solidFill>
                  <a:srgbClr val="111111"/>
                </a:solidFill>
                <a:effectLst/>
                <a:latin typeface="Arial" charset="0"/>
              </a:rPr>
              <a:t>number</a:t>
            </a:r>
            <a:r>
              <a:rPr lang="zh-CN" altLang="en-US" sz="1200" b="0" i="0" dirty="0">
                <a:solidFill>
                  <a:srgbClr val="111111"/>
                </a:solidFill>
                <a:effectLst/>
                <a:latin typeface="Arial" charset="0"/>
              </a:rPr>
              <a:t> </a:t>
            </a:r>
            <a:r>
              <a:rPr lang="en-US" altLang="zh-CN" sz="1200" b="0" i="0" dirty="0">
                <a:solidFill>
                  <a:srgbClr val="111111"/>
                </a:solidFill>
                <a:effectLst/>
                <a:latin typeface="Arial" charset="0"/>
              </a:rPr>
              <a:t>is</a:t>
            </a:r>
            <a:r>
              <a:rPr lang="zh-CN" altLang="en-US" sz="1200" b="0" i="0" dirty="0">
                <a:solidFill>
                  <a:srgbClr val="111111"/>
                </a:solidFill>
                <a:effectLst/>
                <a:latin typeface="Arial" charset="0"/>
              </a:rPr>
              <a:t> </a:t>
            </a:r>
            <a:r>
              <a:rPr lang="en-US" altLang="zh-CN" sz="1200" b="0" i="0" dirty="0">
                <a:solidFill>
                  <a:srgbClr val="111111"/>
                </a:solidFill>
                <a:effectLst/>
                <a:latin typeface="Arial" charset="0"/>
              </a:rPr>
              <a:t>not</a:t>
            </a:r>
            <a:r>
              <a:rPr lang="zh-CN" altLang="en-US" sz="1200" b="0" i="0" dirty="0">
                <a:solidFill>
                  <a:srgbClr val="111111"/>
                </a:solidFill>
                <a:effectLst/>
                <a:latin typeface="Arial" charset="0"/>
              </a:rPr>
              <a:t> </a:t>
            </a:r>
            <a:r>
              <a:rPr lang="en-US" altLang="zh-CN" sz="1200" b="0" i="0" dirty="0">
                <a:solidFill>
                  <a:srgbClr val="111111"/>
                </a:solidFill>
                <a:effectLst/>
                <a:latin typeface="Arial" charset="0"/>
              </a:rPr>
              <a:t>known</a:t>
            </a:r>
            <a:r>
              <a:rPr lang="zh-CN" altLang="en-US" sz="1200" b="0" i="0" dirty="0">
                <a:solidFill>
                  <a:srgbClr val="111111"/>
                </a:solidFill>
                <a:effectLst/>
                <a:latin typeface="Arial" charset="0"/>
              </a:rPr>
              <a:t> </a:t>
            </a:r>
            <a:r>
              <a:rPr lang="en-US" altLang="zh-CN" sz="1200" b="0" i="0" dirty="0">
                <a:solidFill>
                  <a:srgbClr val="111111"/>
                </a:solidFill>
                <a:effectLst/>
                <a:latin typeface="Arial" charset="0"/>
              </a:rPr>
              <a:t>experimentally.</a:t>
            </a:r>
            <a:endParaRPr lang="en-US" altLang="zh-CN" sz="1200" b="1" dirty="0">
              <a:solidFill>
                <a:srgbClr val="C00000"/>
              </a:solidFill>
              <a:latin typeface="Arial" charset="0"/>
              <a:ea typeface="微软雅黑" pitchFamily="34" charset="-122"/>
              <a:cs typeface="+mn-ea"/>
              <a:sym typeface="Arial"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dirty="0">
                <a:solidFill>
                  <a:srgbClr val="C00000"/>
                </a:solidFill>
                <a:latin typeface="Arial" charset="0"/>
                <a:ea typeface="微软雅黑" pitchFamily="34" charset="-122"/>
                <a:cs typeface="+mn-ea"/>
                <a:sym typeface="Arial" charset="0"/>
              </a:rPr>
              <a:t>So,</a:t>
            </a:r>
            <a:r>
              <a:rPr lang="zh-CN" altLang="en-US" sz="1200" b="1" dirty="0">
                <a:solidFill>
                  <a:srgbClr val="C00000"/>
                </a:solidFill>
                <a:latin typeface="Arial" charset="0"/>
                <a:ea typeface="微软雅黑" pitchFamily="34" charset="-122"/>
                <a:cs typeface="+mn-ea"/>
                <a:sym typeface="Arial" charset="0"/>
              </a:rPr>
              <a:t> </a:t>
            </a:r>
            <a:r>
              <a:rPr lang="en-US" altLang="zh-CN" sz="1200" b="1" dirty="0">
                <a:solidFill>
                  <a:srgbClr val="C00000"/>
                </a:solidFill>
                <a:latin typeface="Arial" charset="0"/>
                <a:ea typeface="微软雅黑" pitchFamily="34" charset="-122"/>
                <a:cs typeface="+mn-ea"/>
                <a:sym typeface="Arial" charset="0"/>
              </a:rPr>
              <a:t>this</a:t>
            </a:r>
            <a:r>
              <a:rPr lang="zh-CN" altLang="en-US" sz="1200" b="1" dirty="0">
                <a:solidFill>
                  <a:srgbClr val="C00000"/>
                </a:solidFill>
                <a:latin typeface="Arial" charset="0"/>
                <a:ea typeface="微软雅黑" pitchFamily="34" charset="-122"/>
                <a:cs typeface="+mn-ea"/>
                <a:sym typeface="Arial" charset="0"/>
              </a:rPr>
              <a:t> </a:t>
            </a:r>
            <a:r>
              <a:rPr lang="en-US" altLang="zh-CN" sz="1200" b="1" dirty="0">
                <a:solidFill>
                  <a:srgbClr val="C00000"/>
                </a:solidFill>
                <a:latin typeface="Arial" charset="0"/>
                <a:ea typeface="微软雅黑" pitchFamily="34" charset="-122"/>
                <a:cs typeface="+mn-ea"/>
                <a:sym typeface="Arial" charset="0"/>
              </a:rPr>
              <a:t>is</a:t>
            </a:r>
            <a:r>
              <a:rPr lang="zh-CN" altLang="en-US" sz="1200" b="1" dirty="0">
                <a:solidFill>
                  <a:srgbClr val="C00000"/>
                </a:solidFill>
                <a:latin typeface="Arial" charset="0"/>
                <a:ea typeface="微软雅黑" pitchFamily="34" charset="-122"/>
                <a:cs typeface="+mn-ea"/>
                <a:sym typeface="Arial" charset="0"/>
              </a:rPr>
              <a:t> </a:t>
            </a:r>
            <a:r>
              <a:rPr lang="en-US" altLang="zh-CN" sz="1200" b="1" dirty="0">
                <a:solidFill>
                  <a:srgbClr val="C00000"/>
                </a:solidFill>
                <a:latin typeface="Arial" charset="0"/>
                <a:ea typeface="微软雅黑" pitchFamily="34" charset="-122"/>
                <a:cs typeface="+mn-ea"/>
                <a:sym typeface="Arial" charset="0"/>
              </a:rPr>
              <a:t>a</a:t>
            </a:r>
            <a:r>
              <a:rPr lang="zh-CN" altLang="en-US" sz="1200" b="1" dirty="0">
                <a:solidFill>
                  <a:srgbClr val="C00000"/>
                </a:solidFill>
                <a:latin typeface="Arial" charset="0"/>
                <a:ea typeface="微软雅黑" pitchFamily="34" charset="-122"/>
                <a:cs typeface="+mn-ea"/>
                <a:sym typeface="Arial" charset="0"/>
              </a:rPr>
              <a:t> </a:t>
            </a:r>
            <a:r>
              <a:rPr lang="en-US" altLang="zh-CN" sz="1200" b="1" dirty="0">
                <a:solidFill>
                  <a:srgbClr val="C00000"/>
                </a:solidFill>
                <a:latin typeface="Arial" charset="0"/>
                <a:ea typeface="微软雅黑" pitchFamily="34" charset="-122"/>
                <a:cs typeface="+mn-ea"/>
                <a:sym typeface="Arial" charset="0"/>
              </a:rPr>
              <a:t>typical</a:t>
            </a:r>
            <a:r>
              <a:rPr lang="zh-CN" altLang="en-US" sz="1200" b="1" dirty="0">
                <a:solidFill>
                  <a:srgbClr val="C00000"/>
                </a:solidFill>
                <a:latin typeface="Arial" charset="0"/>
                <a:ea typeface="微软雅黑" pitchFamily="34" charset="-122"/>
                <a:cs typeface="+mn-ea"/>
                <a:sym typeface="Arial" charset="0"/>
              </a:rPr>
              <a:t> </a:t>
            </a:r>
            <a:r>
              <a:rPr lang="en-US" altLang="zh-CN" sz="1200" b="1" dirty="0">
                <a:solidFill>
                  <a:srgbClr val="C00000"/>
                </a:solidFill>
                <a:latin typeface="Arial" charset="0"/>
                <a:ea typeface="微软雅黑" pitchFamily="34" charset="-122"/>
                <a:cs typeface="+mn-ea"/>
                <a:sym typeface="Arial" charset="0"/>
              </a:rPr>
              <a:t>r</a:t>
            </a:r>
            <a:r>
              <a:rPr lang="en-GB" altLang="zh-CN" sz="1200" b="0" i="0" dirty="0">
                <a:solidFill>
                  <a:srgbClr val="111111"/>
                </a:solidFill>
                <a:effectLst/>
                <a:latin typeface="Arial" charset="0"/>
              </a:rPr>
              <a:t>are</a:t>
            </a:r>
            <a:r>
              <a:rPr lang="en-US" altLang="zh-CN" sz="1200" b="0" i="0" dirty="0">
                <a:solidFill>
                  <a:srgbClr val="111111"/>
                </a:solidFill>
                <a:effectLst/>
                <a:latin typeface="Arial" charset="0"/>
              </a:rPr>
              <a:t>-event</a:t>
            </a:r>
            <a:r>
              <a:rPr lang="zh-CN" altLang="en-US" sz="1200" b="0" i="0" dirty="0">
                <a:solidFill>
                  <a:srgbClr val="111111"/>
                </a:solidFill>
                <a:effectLst/>
                <a:latin typeface="Arial" charset="0"/>
              </a:rPr>
              <a:t> </a:t>
            </a:r>
            <a:r>
              <a:rPr lang="en-GB" altLang="zh-CN" sz="1200" b="0" i="0" dirty="0">
                <a:solidFill>
                  <a:srgbClr val="111111"/>
                </a:solidFill>
                <a:effectLst/>
                <a:latin typeface="Arial" charset="0"/>
              </a:rPr>
              <a:t>detection </a:t>
            </a:r>
            <a:r>
              <a:rPr lang="en-US" altLang="zh-CN" sz="1200" b="0" i="0" dirty="0">
                <a:solidFill>
                  <a:srgbClr val="111111"/>
                </a:solidFill>
                <a:effectLst/>
                <a:latin typeface="Arial" charset="0"/>
              </a:rPr>
              <a:t>measurement</a:t>
            </a:r>
            <a:r>
              <a:rPr lang="zh-CN" altLang="en-US" sz="1200" b="0" i="0" dirty="0">
                <a:solidFill>
                  <a:srgbClr val="111111"/>
                </a:solidFill>
                <a:effectLst/>
                <a:latin typeface="Arial" charset="0"/>
              </a:rPr>
              <a:t> </a:t>
            </a:r>
            <a:r>
              <a:rPr lang="en-GB" altLang="zh-CN" sz="1200" b="0" i="0" dirty="0">
                <a:solidFill>
                  <a:srgbClr val="111111"/>
                </a:solidFill>
                <a:effectLst/>
                <a:latin typeface="Arial" charset="0"/>
              </a:rPr>
              <a:t>in large-scale multi-radiation </a:t>
            </a:r>
            <a:r>
              <a:rPr lang="en-US" altLang="zh-CN" sz="1200" b="0" i="0" dirty="0">
                <a:solidFill>
                  <a:srgbClr val="111111"/>
                </a:solidFill>
                <a:effectLst/>
                <a:latin typeface="Arial" charset="0"/>
              </a:rPr>
              <a:t>scenarios.</a:t>
            </a:r>
            <a:r>
              <a:rPr lang="zh-CN" altLang="en-US" sz="1200" b="0" i="0" dirty="0">
                <a:solidFill>
                  <a:srgbClr val="111111"/>
                </a:solidFill>
                <a:effectLst/>
                <a:latin typeface="Arial" charset="0"/>
              </a:rPr>
              <a:t> </a:t>
            </a:r>
            <a:endParaRPr lang="en-US" altLang="zh-CN" sz="1200" b="0" i="0" dirty="0">
              <a:solidFill>
                <a:srgbClr val="111111"/>
              </a:solidFill>
              <a:effectLst/>
              <a:latin typeface="Arial"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i="0" dirty="0">
              <a:solidFill>
                <a:srgbClr val="111111"/>
              </a:solidFill>
              <a:effectLst/>
              <a:latin typeface="Arial"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0" i="0" dirty="0">
                <a:solidFill>
                  <a:srgbClr val="111111"/>
                </a:solidFill>
                <a:effectLst/>
                <a:latin typeface="Arial" charset="0"/>
              </a:rPr>
              <a:t>Fortunately,</a:t>
            </a:r>
            <a:r>
              <a:rPr lang="zh-CN" altLang="en-US" sz="1200" b="0" i="0" dirty="0">
                <a:solidFill>
                  <a:srgbClr val="111111"/>
                </a:solidFill>
                <a:effectLst/>
                <a:latin typeface="Arial" charset="0"/>
              </a:rPr>
              <a:t> </a:t>
            </a:r>
            <a:r>
              <a:rPr lang="en-US" altLang="zh-CN" sz="1200" b="0" i="0" dirty="0">
                <a:solidFill>
                  <a:srgbClr val="111111"/>
                </a:solidFill>
                <a:effectLst/>
                <a:latin typeface="Arial" charset="0"/>
              </a:rPr>
              <a:t>over</a:t>
            </a:r>
            <a:r>
              <a:rPr lang="zh-CN" altLang="en-US" sz="1200" b="0" i="0" dirty="0">
                <a:solidFill>
                  <a:srgbClr val="111111"/>
                </a:solidFill>
                <a:effectLst/>
                <a:latin typeface="Arial" charset="0"/>
              </a:rPr>
              <a:t> </a:t>
            </a:r>
            <a:r>
              <a:rPr lang="en-US" altLang="zh-CN" sz="1200" b="0" i="0" dirty="0">
                <a:solidFill>
                  <a:srgbClr val="111111"/>
                </a:solidFill>
                <a:effectLst/>
                <a:latin typeface="Arial" charset="0"/>
              </a:rPr>
              <a:t>the</a:t>
            </a:r>
            <a:r>
              <a:rPr lang="zh-CN" altLang="en-US" sz="1200" b="0" i="0" dirty="0">
                <a:solidFill>
                  <a:srgbClr val="111111"/>
                </a:solidFill>
                <a:effectLst/>
                <a:latin typeface="Arial" charset="0"/>
              </a:rPr>
              <a:t> </a:t>
            </a:r>
            <a:r>
              <a:rPr lang="en-US" altLang="zh-CN" sz="1200" b="0" i="0" dirty="0">
                <a:solidFill>
                  <a:srgbClr val="111111"/>
                </a:solidFill>
                <a:effectLst/>
                <a:latin typeface="Arial" charset="0"/>
              </a:rPr>
              <a:t>last</a:t>
            </a:r>
            <a:r>
              <a:rPr lang="zh-CN" altLang="en-US" sz="1200" b="0" i="0" dirty="0">
                <a:solidFill>
                  <a:srgbClr val="111111"/>
                </a:solidFill>
                <a:effectLst/>
                <a:latin typeface="Arial" charset="0"/>
              </a:rPr>
              <a:t> </a:t>
            </a:r>
            <a:r>
              <a:rPr lang="en-US" altLang="zh-CN" sz="1200" b="0" i="0" dirty="0">
                <a:solidFill>
                  <a:srgbClr val="111111"/>
                </a:solidFill>
                <a:effectLst/>
                <a:latin typeface="Arial" charset="0"/>
              </a:rPr>
              <a:t>2</a:t>
            </a:r>
            <a:r>
              <a:rPr lang="zh-CN" altLang="en-US" sz="1200" b="0" i="0" dirty="0">
                <a:solidFill>
                  <a:srgbClr val="111111"/>
                </a:solidFill>
                <a:effectLst/>
                <a:latin typeface="Arial" charset="0"/>
              </a:rPr>
              <a:t> </a:t>
            </a:r>
            <a:r>
              <a:rPr lang="en-US" altLang="zh-CN" sz="1200" b="0" i="0" dirty="0">
                <a:solidFill>
                  <a:srgbClr val="111111"/>
                </a:solidFill>
                <a:effectLst/>
                <a:latin typeface="Arial" charset="0"/>
              </a:rPr>
              <a:t>years,</a:t>
            </a:r>
            <a:r>
              <a:rPr lang="zh-CN" altLang="en-US" sz="1200" b="0" i="0" dirty="0">
                <a:solidFill>
                  <a:srgbClr val="111111"/>
                </a:solidFill>
                <a:effectLst/>
                <a:latin typeface="Arial" charset="0"/>
              </a:rPr>
              <a:t> </a:t>
            </a:r>
            <a:r>
              <a:rPr lang="en-US" altLang="zh-CN" sz="1200" b="0" i="0" dirty="0">
                <a:solidFill>
                  <a:srgbClr val="111111"/>
                </a:solidFill>
                <a:effectLst/>
                <a:latin typeface="Arial" charset="0"/>
              </a:rPr>
              <a:t>we</a:t>
            </a:r>
            <a:r>
              <a:rPr lang="zh-CN" altLang="en-US" sz="1200" b="0" i="0" dirty="0">
                <a:solidFill>
                  <a:srgbClr val="111111"/>
                </a:solidFill>
                <a:effectLst/>
                <a:latin typeface="Arial" charset="0"/>
              </a:rPr>
              <a:t> </a:t>
            </a:r>
            <a:r>
              <a:rPr lang="en-US" altLang="zh-CN" sz="1200" b="0" i="0" dirty="0">
                <a:solidFill>
                  <a:srgbClr val="111111"/>
                </a:solidFill>
                <a:effectLst/>
                <a:latin typeface="Arial" charset="0"/>
              </a:rPr>
              <a:t>have solved all these problems, including improving the single-to-noise ratio and reliably modeling neutron</a:t>
            </a:r>
            <a:r>
              <a:rPr lang="zh-CN" altLang="en-US" sz="1200" b="0" i="0" dirty="0">
                <a:solidFill>
                  <a:srgbClr val="111111"/>
                </a:solidFill>
                <a:effectLst/>
                <a:latin typeface="Arial" charset="0"/>
              </a:rPr>
              <a:t> </a:t>
            </a:r>
            <a:r>
              <a:rPr lang="en-US" altLang="zh-CN" sz="1200" b="0" i="0" dirty="0">
                <a:solidFill>
                  <a:srgbClr val="111111"/>
                </a:solidFill>
                <a:effectLst/>
                <a:latin typeface="Arial" charset="0"/>
              </a:rPr>
              <a:t>transport.</a:t>
            </a:r>
            <a:r>
              <a:rPr lang="zh-CN" altLang="en-US" sz="1200" b="0" i="0" dirty="0">
                <a:solidFill>
                  <a:srgbClr val="111111"/>
                </a:solidFill>
                <a:effectLst/>
                <a:latin typeface="Arial" charset="0"/>
              </a:rPr>
              <a:t> </a:t>
            </a:r>
            <a:endParaRPr lang="en-US" altLang="zh-CN" sz="1200" b="0" i="0" dirty="0">
              <a:solidFill>
                <a:srgbClr val="111111"/>
              </a:solidFill>
              <a:effectLst/>
              <a:latin typeface="Arial"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0" i="0" dirty="0">
                <a:solidFill>
                  <a:srgbClr val="111111"/>
                </a:solidFill>
                <a:effectLst/>
                <a:latin typeface="Arial" charset="0"/>
              </a:rPr>
              <a:t>We</a:t>
            </a:r>
            <a:r>
              <a:rPr lang="zh-CN" altLang="en-US" sz="1200" b="0" i="0" dirty="0">
                <a:solidFill>
                  <a:srgbClr val="111111"/>
                </a:solidFill>
                <a:effectLst/>
                <a:latin typeface="Arial" charset="0"/>
              </a:rPr>
              <a:t> </a:t>
            </a:r>
            <a:r>
              <a:rPr lang="en-US" altLang="zh-CN" sz="1200" b="0" i="0" dirty="0">
                <a:solidFill>
                  <a:srgbClr val="111111"/>
                </a:solidFill>
                <a:effectLst/>
                <a:latin typeface="Arial" charset="0"/>
              </a:rPr>
              <a:t>can</a:t>
            </a:r>
            <a:r>
              <a:rPr lang="zh-CN" altLang="en-US" sz="1200" b="0" i="0" dirty="0">
                <a:solidFill>
                  <a:srgbClr val="111111"/>
                </a:solidFill>
                <a:effectLst/>
                <a:latin typeface="Arial" charset="0"/>
              </a:rPr>
              <a:t> </a:t>
            </a:r>
            <a:r>
              <a:rPr lang="en-US" altLang="zh-CN" sz="1200" b="0" i="0" dirty="0">
                <a:solidFill>
                  <a:srgbClr val="111111"/>
                </a:solidFill>
                <a:effectLst/>
                <a:latin typeface="Arial" charset="0"/>
              </a:rPr>
              <a:t>now achieve</a:t>
            </a:r>
            <a:r>
              <a:rPr lang="zh-CN" altLang="en-US" sz="1200" b="0" i="0" dirty="0">
                <a:solidFill>
                  <a:srgbClr val="111111"/>
                </a:solidFill>
                <a:effectLst/>
                <a:latin typeface="Arial" charset="0"/>
              </a:rPr>
              <a:t> </a:t>
            </a:r>
            <a:r>
              <a:rPr lang="en-US" altLang="zh-CN" sz="1200" b="0" i="0" dirty="0">
                <a:solidFill>
                  <a:srgbClr val="111111"/>
                </a:solidFill>
                <a:effectLst/>
                <a:latin typeface="Arial" charset="0"/>
              </a:rPr>
              <a:t>a</a:t>
            </a:r>
            <a:r>
              <a:rPr lang="zh-CN" altLang="en-US" sz="1200" b="0" i="0" dirty="0">
                <a:solidFill>
                  <a:srgbClr val="111111"/>
                </a:solidFill>
                <a:effectLst/>
                <a:latin typeface="Arial" charset="0"/>
              </a:rPr>
              <a:t> </a:t>
            </a:r>
            <a:r>
              <a:rPr lang="en-US" altLang="zh-CN" sz="1200" b="0" i="0" dirty="0">
                <a:solidFill>
                  <a:srgbClr val="111111"/>
                </a:solidFill>
                <a:effectLst/>
                <a:latin typeface="Arial" charset="0"/>
              </a:rPr>
              <a:t>sensitivity</a:t>
            </a:r>
            <a:r>
              <a:rPr lang="zh-CN" altLang="en-US" sz="1200" b="0" i="0" dirty="0">
                <a:solidFill>
                  <a:srgbClr val="111111"/>
                </a:solidFill>
                <a:effectLst/>
                <a:latin typeface="Arial" charset="0"/>
              </a:rPr>
              <a:t> </a:t>
            </a:r>
            <a:r>
              <a:rPr lang="en-US" altLang="zh-CN" sz="1200" b="0" i="0" dirty="0">
                <a:solidFill>
                  <a:srgbClr val="111111"/>
                </a:solidFill>
                <a:effectLst/>
                <a:latin typeface="Arial" charset="0"/>
              </a:rPr>
              <a:t>of</a:t>
            </a:r>
            <a:r>
              <a:rPr lang="zh-CN" altLang="en-US" sz="1200" b="0" i="0" dirty="0">
                <a:solidFill>
                  <a:srgbClr val="111111"/>
                </a:solidFill>
                <a:effectLst/>
                <a:latin typeface="Arial" charset="0"/>
              </a:rPr>
              <a:t> </a:t>
            </a:r>
            <a:r>
              <a:rPr lang="en-US" altLang="zh-CN" sz="1200" b="0" i="0" dirty="0">
                <a:solidFill>
                  <a:srgbClr val="111111"/>
                </a:solidFill>
                <a:effectLst/>
                <a:latin typeface="Arial" charset="0"/>
              </a:rPr>
              <a:t>about</a:t>
            </a:r>
            <a:r>
              <a:rPr lang="zh-CN" altLang="en-US" sz="1200" b="0" i="0" dirty="0">
                <a:solidFill>
                  <a:srgbClr val="111111"/>
                </a:solidFill>
                <a:effectLst/>
                <a:latin typeface="Arial" charset="0"/>
              </a:rPr>
              <a:t> </a:t>
            </a:r>
            <a:r>
              <a:rPr lang="en-US" altLang="zh-CN" sz="1200" b="0" i="0" dirty="0">
                <a:solidFill>
                  <a:srgbClr val="111111"/>
                </a:solidFill>
                <a:effectLst/>
                <a:latin typeface="Arial" charset="0"/>
              </a:rPr>
              <a:t>10^-8</a:t>
            </a:r>
            <a:r>
              <a:rPr lang="zh-CN" altLang="en-US" sz="1200" b="0" i="0" dirty="0">
                <a:solidFill>
                  <a:srgbClr val="111111"/>
                </a:solidFill>
                <a:effectLst/>
                <a:latin typeface="Arial" charset="0"/>
              </a:rPr>
              <a:t> </a:t>
            </a:r>
            <a:r>
              <a:rPr lang="en-US" altLang="zh-CN" sz="1200" b="0" i="0" dirty="0">
                <a:solidFill>
                  <a:srgbClr val="111111"/>
                </a:solidFill>
                <a:effectLst/>
                <a:latin typeface="Arial" charset="0"/>
              </a:rPr>
              <a:t>n/cm2/s.</a:t>
            </a:r>
            <a:endParaRPr lang="en-US" altLang="zh-CN" sz="1200" b="0" i="0" dirty="0">
              <a:solidFill>
                <a:srgbClr val="111111"/>
              </a:solidFill>
              <a:effectLst/>
              <a:latin typeface="Arial"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0" i="0" dirty="0">
                <a:solidFill>
                  <a:srgbClr val="111111"/>
                </a:solidFill>
                <a:effectLst/>
                <a:latin typeface="Arial" charset="0"/>
              </a:rPr>
              <a:t>  </a:t>
            </a:r>
            <a:endParaRPr lang="en-US" altLang="zh-CN" sz="1200" b="0" i="0" dirty="0">
              <a:solidFill>
                <a:srgbClr val="111111"/>
              </a:solidFill>
              <a:effectLst/>
              <a:latin typeface="Arial"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0" i="0" kern="1200" dirty="0">
                <a:solidFill>
                  <a:srgbClr val="111111"/>
                </a:solidFill>
                <a:effectLst/>
                <a:latin typeface="Arial" charset="0"/>
                <a:ea typeface="+mn-ea"/>
                <a:cs typeface="+mn-cs"/>
              </a:rPr>
              <a:t>We</a:t>
            </a:r>
            <a:r>
              <a:rPr lang="zh-CN" altLang="en-US" sz="1200" b="0" i="0" kern="1200" dirty="0">
                <a:solidFill>
                  <a:srgbClr val="111111"/>
                </a:solidFill>
                <a:effectLst/>
                <a:latin typeface="Arial" charset="0"/>
                <a:ea typeface="+mn-ea"/>
                <a:cs typeface="+mn-cs"/>
              </a:rPr>
              <a:t> </a:t>
            </a:r>
            <a:r>
              <a:rPr lang="en-US" altLang="zh-CN" sz="1200" b="0" i="0" kern="1200" dirty="0">
                <a:solidFill>
                  <a:srgbClr val="111111"/>
                </a:solidFill>
                <a:effectLst/>
                <a:latin typeface="Arial" charset="0"/>
                <a:ea typeface="+mn-ea"/>
                <a:cs typeface="+mn-cs"/>
              </a:rPr>
              <a:t>hope</a:t>
            </a:r>
            <a:r>
              <a:rPr lang="zh-CN" altLang="en-US" sz="1200" b="0" i="0" kern="1200" dirty="0">
                <a:solidFill>
                  <a:srgbClr val="111111"/>
                </a:solidFill>
                <a:effectLst/>
                <a:latin typeface="Arial" charset="0"/>
                <a:ea typeface="+mn-ea"/>
                <a:cs typeface="+mn-cs"/>
              </a:rPr>
              <a:t> </a:t>
            </a:r>
            <a:r>
              <a:rPr lang="en-US" altLang="zh-CN" sz="1200" b="0" i="0" kern="1200" dirty="0">
                <a:solidFill>
                  <a:srgbClr val="111111"/>
                </a:solidFill>
                <a:effectLst/>
                <a:latin typeface="Arial" charset="0"/>
                <a:ea typeface="+mn-ea"/>
                <a:cs typeface="+mn-cs"/>
              </a:rPr>
              <a:t>to</a:t>
            </a:r>
            <a:r>
              <a:rPr lang="zh-CN" altLang="en-US" sz="1200" b="0" i="0" kern="1200" dirty="0">
                <a:solidFill>
                  <a:srgbClr val="111111"/>
                </a:solidFill>
                <a:effectLst/>
                <a:latin typeface="Arial" charset="0"/>
                <a:ea typeface="+mn-ea"/>
                <a:cs typeface="+mn-cs"/>
              </a:rPr>
              <a:t> </a:t>
            </a:r>
            <a:r>
              <a:rPr lang="en-US" altLang="zh-CN" sz="1200" b="1" dirty="0">
                <a:solidFill>
                  <a:srgbClr val="C00000"/>
                </a:solidFill>
                <a:latin typeface="Arial" charset="0"/>
                <a:ea typeface="微软雅黑" pitchFamily="34" charset="-122"/>
                <a:cs typeface="+mn-ea"/>
                <a:sym typeface="Arial" charset="0"/>
              </a:rPr>
              <a:t>achieve a similar precision as earth-based experiments. </a:t>
            </a:r>
            <a:endParaRPr lang="en-US" altLang="zh-CN"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zh-CN" altLang="en-US" sz="1200" b="1" dirty="0">
              <a:solidFill>
                <a:srgbClr val="C00000"/>
              </a:solidFill>
              <a:latin typeface="Arial" charset="0"/>
              <a:ea typeface="微软雅黑" pitchFamily="34" charset="-122"/>
              <a:cs typeface="+mn-ea"/>
              <a:sym typeface="Arial" charset="0"/>
            </a:endParaRPr>
          </a:p>
          <a:p>
            <a:endParaRPr kumimoji="1" lang="zh-CN" altLang="en-US" dirty="0"/>
          </a:p>
        </p:txBody>
      </p:sp>
      <p:sp>
        <p:nvSpPr>
          <p:cNvPr id="4" name="灯片编号占位符 3"/>
          <p:cNvSpPr>
            <a14:cpLocks xmlns:a14="http://schemas.microsoft.com/office/drawing/2010/main" noGrp="1"/>
          </p:cNvSpPr>
          <p:nvPr>
            <p:ph type="sldNum" sz="quarter" idx="5"/>
          </p:nvPr>
        </p:nvSpPr>
        <p:spPr/>
        <p:txBody>
          <a:bodyPr/>
          <a:lstStyle/>
          <a:p>
            <a:fld id="{69DBCB22-EF6B-084C-AA41-E391BC9F71CB}" type="slidenum">
              <a:rPr lang="en-US" altLang="zh-CN" smtClean="0"/>
            </a:fld>
            <a:endParaRPr kumimoji="1"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14:cpLocks xmlns:a14="http://schemas.microsoft.com/office/drawing/2010/main" noGrp="1" noRot="1" noChangeAspect="1"/>
          </p:cNvSpPr>
          <p:nvPr>
            <p:ph type="sldImg"/>
          </p:nvPr>
        </p:nvSpPr>
        <p:spPr/>
      </p:sp>
      <p:sp>
        <p:nvSpPr>
          <p:cNvPr id="3" name="备注占位符 2"/>
          <p:cNvSpPr>
            <a14:cpLocks xmlns:a14="http://schemas.microsoft.com/office/drawing/2010/main"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b="1" i="0" u="none" strike="noStrike" kern="1200" cap="none" spc="0" normalizeH="0" baseline="0" noProof="0" dirty="0">
                <a:ln>
                  <a:noFill/>
                </a:ln>
                <a:effectLst/>
                <a:uLnTx/>
                <a:uFillTx/>
                <a:ea typeface="微软雅黑" pitchFamily="34" charset="-122"/>
                <a:cs typeface="+mn-cs"/>
              </a:rPr>
              <a:t>We</a:t>
            </a:r>
            <a:r>
              <a:rPr kumimoji="1" lang="zh-CN" altLang="en-US" b="1" i="0" u="none" strike="noStrike" kern="1200" cap="none" spc="0" normalizeH="0" baseline="0" noProof="0" dirty="0">
                <a:ln>
                  <a:noFill/>
                </a:ln>
                <a:effectLst/>
                <a:uLnTx/>
                <a:uFillTx/>
                <a:ea typeface="微软雅黑" pitchFamily="34" charset="-122"/>
                <a:cs typeface="+mn-cs"/>
              </a:rPr>
              <a:t> </a:t>
            </a:r>
            <a:r>
              <a:rPr kumimoji="1" lang="en-US" altLang="zh-CN" b="1" i="0" u="none" strike="noStrike" kern="1200" cap="none" spc="0" normalizeH="0" baseline="0" noProof="0" dirty="0">
                <a:ln>
                  <a:noFill/>
                </a:ln>
                <a:effectLst/>
                <a:uLnTx/>
                <a:uFillTx/>
                <a:ea typeface="微软雅黑" pitchFamily="34" charset="-122"/>
                <a:cs typeface="+mn-cs"/>
              </a:rPr>
              <a:t>know,</a:t>
            </a:r>
            <a:r>
              <a:rPr kumimoji="1" lang="zh-CN" altLang="en-US" b="1" i="0" u="none" strike="noStrike" kern="1200" cap="none" spc="0" normalizeH="0" baseline="0" noProof="0" dirty="0">
                <a:ln>
                  <a:noFill/>
                </a:ln>
                <a:effectLst/>
                <a:uLnTx/>
                <a:uFillTx/>
                <a:ea typeface="微软雅黑" pitchFamily="34" charset="-122"/>
                <a:cs typeface="+mn-cs"/>
              </a:rPr>
              <a:t> </a:t>
            </a:r>
            <a:r>
              <a:rPr kumimoji="1" lang="en-US" altLang="zh-CN" b="1" i="0" u="none" strike="noStrike" kern="1200" cap="none" spc="0" normalizeH="0" baseline="0" noProof="0" dirty="0">
                <a:ln>
                  <a:noFill/>
                </a:ln>
                <a:effectLst/>
                <a:uLnTx/>
                <a:uFillTx/>
                <a:ea typeface="微软雅黑" pitchFamily="34" charset="-122"/>
                <a:cs typeface="+mn-cs"/>
              </a:rPr>
              <a:t>neutron</a:t>
            </a:r>
            <a:r>
              <a:rPr kumimoji="1" lang="zh-CN" altLang="en-US" b="1" i="0" u="none" strike="noStrike" kern="1200" cap="none" spc="0" normalizeH="0" baseline="0" noProof="0" dirty="0">
                <a:ln>
                  <a:noFill/>
                </a:ln>
                <a:effectLst/>
                <a:uLnTx/>
                <a:uFillTx/>
                <a:ea typeface="微软雅黑" pitchFamily="34" charset="-122"/>
                <a:cs typeface="+mn-cs"/>
              </a:rPr>
              <a:t> </a:t>
            </a:r>
            <a:r>
              <a:rPr kumimoji="1" lang="en-US" altLang="zh-CN" b="1" i="0" u="none" strike="noStrike" kern="1200" cap="none" spc="0" normalizeH="0" baseline="0" noProof="0" dirty="0">
                <a:ln>
                  <a:noFill/>
                </a:ln>
                <a:effectLst/>
                <a:uLnTx/>
                <a:uFillTx/>
                <a:ea typeface="微软雅黑" pitchFamily="34" charset="-122"/>
                <a:cs typeface="+mn-cs"/>
              </a:rPr>
              <a:t>is</a:t>
            </a:r>
            <a:r>
              <a:rPr kumimoji="1" lang="zh-CN" altLang="en-US" b="1" i="0" u="none" strike="noStrike" kern="1200" cap="none" spc="0" normalizeH="0" baseline="0" noProof="0" dirty="0">
                <a:ln>
                  <a:noFill/>
                </a:ln>
                <a:effectLst/>
                <a:uLnTx/>
                <a:uFillTx/>
                <a:ea typeface="微软雅黑" pitchFamily="34" charset="-122"/>
                <a:cs typeface="+mn-cs"/>
              </a:rPr>
              <a:t> </a:t>
            </a:r>
            <a:r>
              <a:rPr kumimoji="1" lang="en-US" altLang="zh-CN" b="1" i="0" u="none" strike="noStrike" kern="1200" cap="none" spc="0" normalizeH="0" baseline="0" noProof="0" dirty="0">
                <a:ln>
                  <a:noFill/>
                </a:ln>
                <a:effectLst/>
                <a:uLnTx/>
                <a:uFillTx/>
                <a:ea typeface="微软雅黑" pitchFamily="34" charset="-122"/>
                <a:cs typeface="+mn-cs"/>
              </a:rPr>
              <a:t>one</a:t>
            </a:r>
            <a:r>
              <a:rPr kumimoji="1" lang="zh-CN" altLang="en-US" b="1" i="0" u="none" strike="noStrike" kern="1200" cap="none" spc="0" normalizeH="0" baseline="0" noProof="0" dirty="0">
                <a:ln>
                  <a:noFill/>
                </a:ln>
                <a:effectLst/>
                <a:uLnTx/>
                <a:uFillTx/>
                <a:ea typeface="微软雅黑" pitchFamily="34" charset="-122"/>
                <a:cs typeface="+mn-cs"/>
              </a:rPr>
              <a:t> </a:t>
            </a:r>
            <a:r>
              <a:rPr kumimoji="1" lang="en-US" altLang="zh-CN" b="1" i="0" u="none" strike="noStrike" kern="1200" cap="none" spc="0" normalizeH="0" baseline="0" noProof="0" dirty="0">
                <a:ln>
                  <a:noFill/>
                </a:ln>
                <a:effectLst/>
                <a:uLnTx/>
                <a:uFillTx/>
                <a:ea typeface="微软雅黑" pitchFamily="34" charset="-122"/>
                <a:cs typeface="+mn-cs"/>
              </a:rPr>
              <a:t>of</a:t>
            </a:r>
            <a:r>
              <a:rPr kumimoji="1" lang="zh-CN" altLang="en-US" b="1" i="0" u="none" strike="noStrike" kern="1200" cap="none" spc="0" normalizeH="0" baseline="0" noProof="0" dirty="0">
                <a:ln>
                  <a:noFill/>
                </a:ln>
                <a:effectLst/>
                <a:uLnTx/>
                <a:uFillTx/>
                <a:ea typeface="微软雅黑" pitchFamily="34" charset="-122"/>
                <a:cs typeface="+mn-cs"/>
              </a:rPr>
              <a:t> </a:t>
            </a:r>
            <a:r>
              <a:rPr kumimoji="1" lang="en-US" altLang="zh-CN" b="1" i="0" u="none" strike="noStrike" kern="1200" cap="none" spc="0" normalizeH="0" baseline="0" noProof="0" dirty="0">
                <a:ln>
                  <a:noFill/>
                </a:ln>
                <a:effectLst/>
                <a:uLnTx/>
                <a:uFillTx/>
                <a:ea typeface="微软雅黑" pitchFamily="34" charset="-122"/>
                <a:cs typeface="+mn-cs"/>
              </a:rPr>
              <a:t>the</a:t>
            </a:r>
            <a:r>
              <a:rPr kumimoji="1" lang="zh-CN" altLang="en-US" b="1" i="0" u="none" strike="noStrike" kern="1200" cap="none" spc="0" normalizeH="0" baseline="0" noProof="0" dirty="0">
                <a:ln>
                  <a:noFill/>
                </a:ln>
                <a:effectLst/>
                <a:uLnTx/>
                <a:uFillTx/>
                <a:ea typeface="微软雅黑" pitchFamily="34" charset="-122"/>
                <a:cs typeface="+mn-cs"/>
              </a:rPr>
              <a:t> </a:t>
            </a:r>
            <a:r>
              <a:rPr kumimoji="1" lang="en-US" altLang="zh-CN" b="1" i="0" u="none" strike="noStrike" kern="1200" cap="none" spc="0" normalizeH="0" baseline="0" noProof="0" dirty="0">
                <a:ln>
                  <a:noFill/>
                </a:ln>
                <a:effectLst/>
                <a:uLnTx/>
                <a:uFillTx/>
                <a:ea typeface="微软雅黑" pitchFamily="34" charset="-122"/>
                <a:cs typeface="+mn-cs"/>
              </a:rPr>
              <a:t>building</a:t>
            </a:r>
            <a:r>
              <a:rPr kumimoji="1" lang="zh-CN" altLang="en-US" b="1" i="0" u="none" strike="noStrike" kern="1200" cap="none" spc="0" normalizeH="0" baseline="0" noProof="0" dirty="0">
                <a:ln>
                  <a:noFill/>
                </a:ln>
                <a:effectLst/>
                <a:uLnTx/>
                <a:uFillTx/>
                <a:ea typeface="微软雅黑" pitchFamily="34" charset="-122"/>
                <a:cs typeface="+mn-cs"/>
              </a:rPr>
              <a:t> </a:t>
            </a:r>
            <a:r>
              <a:rPr kumimoji="1" lang="en-US" altLang="zh-CN" b="1" i="0" u="none" strike="noStrike" kern="1200" cap="none" spc="0" normalizeH="0" baseline="0" noProof="0" dirty="0">
                <a:ln>
                  <a:noFill/>
                </a:ln>
                <a:effectLst/>
                <a:uLnTx/>
                <a:uFillTx/>
                <a:ea typeface="微软雅黑" pitchFamily="34" charset="-122"/>
                <a:cs typeface="+mn-cs"/>
              </a:rPr>
              <a:t>block</a:t>
            </a:r>
            <a:r>
              <a:rPr kumimoji="1" lang="zh-CN" altLang="en-US" b="1" i="0" u="none" strike="noStrike" kern="1200" cap="none" spc="0" normalizeH="0" baseline="0" noProof="0" dirty="0">
                <a:ln>
                  <a:noFill/>
                </a:ln>
                <a:effectLst/>
                <a:uLnTx/>
                <a:uFillTx/>
                <a:ea typeface="微软雅黑" pitchFamily="34" charset="-122"/>
                <a:cs typeface="+mn-cs"/>
              </a:rPr>
              <a:t> </a:t>
            </a:r>
            <a:r>
              <a:rPr kumimoji="1" lang="en-US" altLang="zh-CN" b="1" i="0" u="none" strike="noStrike" kern="1200" cap="none" spc="0" normalizeH="0" baseline="0" noProof="0" dirty="0">
                <a:ln>
                  <a:noFill/>
                </a:ln>
                <a:effectLst/>
                <a:uLnTx/>
                <a:uFillTx/>
                <a:ea typeface="微软雅黑" pitchFamily="34" charset="-122"/>
                <a:cs typeface="+mn-cs"/>
              </a:rPr>
              <a:t>of</a:t>
            </a:r>
            <a:r>
              <a:rPr kumimoji="1" lang="zh-CN" altLang="en-US" b="1" i="0" u="none" strike="noStrike" kern="1200" cap="none" spc="0" normalizeH="0" baseline="0" noProof="0" dirty="0">
                <a:ln>
                  <a:noFill/>
                </a:ln>
                <a:effectLst/>
                <a:uLnTx/>
                <a:uFillTx/>
                <a:ea typeface="微软雅黑" pitchFamily="34" charset="-122"/>
                <a:cs typeface="+mn-cs"/>
              </a:rPr>
              <a:t> </a:t>
            </a:r>
            <a:r>
              <a:rPr kumimoji="1" lang="en-US" altLang="zh-CN" b="1" i="0" u="none" strike="noStrike" kern="1200" cap="none" spc="0" normalizeH="0" baseline="0" noProof="0" dirty="0">
                <a:ln>
                  <a:noFill/>
                </a:ln>
                <a:effectLst/>
                <a:uLnTx/>
                <a:uFillTx/>
                <a:ea typeface="微软雅黑" pitchFamily="34" charset="-122"/>
                <a:cs typeface="+mn-cs"/>
              </a:rPr>
              <a:t>our</a:t>
            </a:r>
            <a:r>
              <a:rPr kumimoji="1" lang="zh-CN" altLang="en-US" b="1" i="0" u="none" strike="noStrike" kern="1200" cap="none" spc="0" normalizeH="0" baseline="0" noProof="0" dirty="0">
                <a:ln>
                  <a:noFill/>
                </a:ln>
                <a:effectLst/>
                <a:uLnTx/>
                <a:uFillTx/>
                <a:ea typeface="微软雅黑" pitchFamily="34" charset="-122"/>
                <a:cs typeface="+mn-cs"/>
              </a:rPr>
              <a:t> </a:t>
            </a:r>
            <a:r>
              <a:rPr kumimoji="1" lang="en-US" altLang="zh-CN" b="1" i="0" u="none" strike="noStrike" kern="1200" cap="none" spc="0" normalizeH="0" baseline="0" noProof="0" dirty="0">
                <a:ln>
                  <a:noFill/>
                </a:ln>
                <a:effectLst/>
                <a:uLnTx/>
                <a:uFillTx/>
                <a:ea typeface="微软雅黑" pitchFamily="34" charset="-122"/>
                <a:cs typeface="+mn-cs"/>
              </a:rPr>
              <a:t>visible</a:t>
            </a:r>
            <a:r>
              <a:rPr kumimoji="1" lang="zh-CN" altLang="en-US" b="1" i="0" u="none" strike="noStrike" kern="1200" cap="none" spc="0" normalizeH="0" baseline="0" noProof="0" dirty="0">
                <a:ln>
                  <a:noFill/>
                </a:ln>
                <a:effectLst/>
                <a:uLnTx/>
                <a:uFillTx/>
                <a:ea typeface="微软雅黑" pitchFamily="34" charset="-122"/>
                <a:cs typeface="+mn-cs"/>
              </a:rPr>
              <a:t> </a:t>
            </a:r>
            <a:r>
              <a:rPr kumimoji="1" lang="en-US" altLang="zh-CN" b="1" i="0" u="none" strike="noStrike" kern="1200" cap="none" spc="0" normalizeH="0" baseline="0" noProof="0" dirty="0">
                <a:ln>
                  <a:noFill/>
                </a:ln>
                <a:effectLst/>
                <a:uLnTx/>
                <a:uFillTx/>
                <a:ea typeface="微软雅黑" pitchFamily="34" charset="-122"/>
                <a:cs typeface="+mn-cs"/>
              </a:rPr>
              <a:t>universe!</a:t>
            </a:r>
            <a:r>
              <a:rPr kumimoji="1" lang="zh-CN" altLang="en-US" b="1" i="0" u="none" strike="noStrike" kern="1200" cap="none" spc="0" normalizeH="0" baseline="0" noProof="0" dirty="0">
                <a:ln>
                  <a:noFill/>
                </a:ln>
                <a:effectLst/>
                <a:uLnTx/>
                <a:uFillTx/>
                <a:ea typeface="微软雅黑" pitchFamily="34" charset="-122"/>
                <a:cs typeface="+mn-cs"/>
              </a:rPr>
              <a:t>     </a:t>
            </a:r>
            <a:endParaRPr lang="en-US" altLang="zh-CN" dirty="0"/>
          </a:p>
          <a:p>
            <a:endParaRPr lang="en-US" altLang="zh-CN" dirty="0"/>
          </a:p>
          <a:p>
            <a:r>
              <a:rPr lang="zh-CN" altLang="en-US" dirty="0"/>
              <a:t>我们知道，我们的世界从浩瀚的星宇到微不可见的分子都是由原子组成。</a:t>
            </a:r>
            <a:endParaRPr lang="en-US" altLang="zh-CN" dirty="0"/>
          </a:p>
          <a:p>
            <a:r>
              <a:rPr lang="zh-CN" altLang="en-US" dirty="0"/>
              <a:t>而原子核则是原子的重要组成部分，根据原子核中质子数目的不同，人们将其分类为多种元素，根据其中子数的不同，分类为多种同位素。</a:t>
            </a:r>
            <a:endParaRPr lang="en-US" altLang="zh-CN" dirty="0"/>
          </a:p>
          <a:p>
            <a:r>
              <a:rPr lang="zh-CN" altLang="en-US" dirty="0"/>
              <a:t>它们统称为核素。</a:t>
            </a:r>
            <a:endParaRPr lang="zh-CN" altLang="en-US" dirty="0"/>
          </a:p>
        </p:txBody>
      </p:sp>
      <p:sp>
        <p:nvSpPr>
          <p:cNvPr id="4" name="灯片编号占位符 3"/>
          <p:cNvSpPr>
            <a14:cpLocks xmlns:a14="http://schemas.microsoft.com/office/drawing/2010/main"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98C0745-FC14-4B71-8358-E37D593F09B3}" type="slidenum">
              <a:rPr kumimoji="0" lang="zh-CN" altLang="en-US" sz="1200" b="0" i="0" u="none" strike="noStrike" kern="1200" cap="none" spc="0" normalizeH="0" baseline="0" noProof="0" smtClean="0">
                <a:ln>
                  <a:noFill/>
                </a:ln>
                <a:solidFill>
                  <a:prstClr val="black"/>
                </a:solidFill>
                <a:effectLst/>
                <a:uLnTx/>
                <a:uFillTx/>
                <a:latin typeface="等线" charset="-122"/>
                <a:ea typeface="等线" charset="-122"/>
                <a:cs typeface="+mn-cs"/>
              </a:rPr>
            </a:fld>
            <a:endParaRPr kumimoji="0" lang="zh-CN" altLang="en-US" sz="1200" b="0" i="0" u="none" strike="noStrike" kern="1200" cap="none" spc="0" normalizeH="0" baseline="0" noProof="0">
              <a:ln>
                <a:noFill/>
              </a:ln>
              <a:solidFill>
                <a:prstClr val="black"/>
              </a:solidFill>
              <a:effectLst/>
              <a:uLnTx/>
              <a:uFillTx/>
              <a:latin typeface="等线" charset="-122"/>
              <a:ea typeface="等线"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14:cpLocks xmlns:a14="http://schemas.microsoft.com/office/drawing/2010/main" noGrp="1" noRot="1" noChangeAspect="1"/>
          </p:cNvSpPr>
          <p:nvPr>
            <p:ph type="sldImg"/>
          </p:nvPr>
        </p:nvSpPr>
        <p:spPr/>
      </p:sp>
      <p:sp>
        <p:nvSpPr>
          <p:cNvPr id="3" name="备注占位符 2"/>
          <p:cNvSpPr>
            <a14:cpLocks xmlns:a14="http://schemas.microsoft.com/office/drawing/2010/main" noGrp="1"/>
          </p:cNvSpPr>
          <p:nvPr>
            <p:ph type="body" idx="1"/>
          </p:nvPr>
        </p:nvSpPr>
        <p:spPr/>
        <p:txBody>
          <a:bodyPr/>
          <a:lstStyle/>
          <a:p>
            <a:pPr marL="0" indent="0">
              <a:lnSpc>
                <a:spcPct val="150000"/>
              </a:lnSpc>
              <a:buFontTx/>
              <a:buNone/>
            </a:pPr>
            <a:r>
              <a:rPr lang="en-US" altLang="zh-CN" b="1" dirty="0">
                <a:solidFill>
                  <a:srgbClr val="000064"/>
                </a:solidFill>
                <a:latin typeface="Arial" charset="0"/>
                <a:ea typeface="微软雅黑" pitchFamily="34" charset="-122"/>
                <a:cs typeface="+mn-ea"/>
                <a:sym typeface="Arial" charset="0"/>
              </a:rPr>
              <a:t>Very</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different</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from</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the</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lab</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experiments,</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in</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which</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we</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always have a second chance,</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if</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something</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is</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wrong.</a:t>
            </a:r>
            <a:r>
              <a:rPr lang="zh-CN" altLang="en-US" b="1" dirty="0">
                <a:solidFill>
                  <a:srgbClr val="000064"/>
                </a:solidFill>
                <a:latin typeface="Arial" charset="0"/>
                <a:ea typeface="微软雅黑" pitchFamily="34" charset="-122"/>
                <a:cs typeface="+mn-ea"/>
                <a:sym typeface="Arial" charset="0"/>
              </a:rPr>
              <a:t> </a:t>
            </a:r>
            <a:endParaRPr lang="en-US" altLang="zh-CN" b="1" dirty="0">
              <a:solidFill>
                <a:srgbClr val="000064"/>
              </a:solidFill>
              <a:latin typeface="Arial" charset="0"/>
              <a:ea typeface="微软雅黑" pitchFamily="34" charset="-122"/>
              <a:cs typeface="+mn-ea"/>
              <a:sym typeface="Arial" charset="0"/>
            </a:endParaRPr>
          </a:p>
          <a:p>
            <a:pPr marL="0" indent="0">
              <a:lnSpc>
                <a:spcPct val="150000"/>
              </a:lnSpc>
              <a:buFontTx/>
              <a:buNone/>
            </a:pPr>
            <a:r>
              <a:rPr lang="en-US" altLang="zh-CN" b="1" dirty="0">
                <a:solidFill>
                  <a:srgbClr val="000064"/>
                </a:solidFill>
                <a:latin typeface="Arial" charset="0"/>
                <a:ea typeface="微软雅黑" pitchFamily="34" charset="-122"/>
                <a:cs typeface="+mn-ea"/>
                <a:sym typeface="Arial" charset="0"/>
              </a:rPr>
              <a:t>However,</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in</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a</a:t>
            </a:r>
            <a:r>
              <a:rPr lang="zh-CN" altLang="en-US" b="1" dirty="0">
                <a:solidFill>
                  <a:srgbClr val="000064"/>
                </a:solidFill>
                <a:latin typeface="Arial" charset="0"/>
                <a:ea typeface="微软雅黑" pitchFamily="34" charset="-122"/>
                <a:cs typeface="+mn-ea"/>
                <a:sym typeface="Arial" charset="0"/>
              </a:rPr>
              <a:t> </a:t>
            </a:r>
            <a:r>
              <a:rPr lang="en-US" altLang="zh-CN" b="1" dirty="0" err="1">
                <a:solidFill>
                  <a:srgbClr val="000064"/>
                </a:solidFill>
                <a:latin typeface="Arial" charset="0"/>
                <a:ea typeface="微软雅黑" pitchFamily="34" charset="-122"/>
                <a:cs typeface="+mn-ea"/>
                <a:sym typeface="Arial" charset="0"/>
              </a:rPr>
              <a:t>spac</a:t>
            </a:r>
            <a:r>
              <a:rPr lang="en-US" altLang="zh-CN" b="1" dirty="0">
                <a:solidFill>
                  <a:srgbClr val="000064"/>
                </a:solidFill>
                <a:latin typeface="Arial" charset="0"/>
                <a:ea typeface="微软雅黑" pitchFamily="34" charset="-122"/>
                <a:cs typeface="+mn-ea"/>
                <a:sym typeface="Arial" charset="0"/>
              </a:rPr>
              <a:t> e-based</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experiment,</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there</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are</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only</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two</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possibilities:</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succeed</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or</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fail.</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One</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basically</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has</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no</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chance</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to</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make</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additional</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modification.</a:t>
            </a:r>
            <a:endParaRPr lang="en-US" altLang="zh-CN" b="1" dirty="0">
              <a:solidFill>
                <a:srgbClr val="000064"/>
              </a:solidFill>
              <a:latin typeface="Arial" charset="0"/>
              <a:ea typeface="微软雅黑" pitchFamily="34" charset="-122"/>
              <a:cs typeface="+mn-ea"/>
              <a:sym typeface="Arial" charset="0"/>
            </a:endParaRPr>
          </a:p>
          <a:p>
            <a:pPr marL="0" indent="0">
              <a:lnSpc>
                <a:spcPct val="150000"/>
              </a:lnSpc>
              <a:buFontTx/>
              <a:buNone/>
            </a:pPr>
            <a:r>
              <a:rPr lang="en-US" altLang="zh-CN" b="1" dirty="0">
                <a:solidFill>
                  <a:srgbClr val="000064"/>
                </a:solidFill>
                <a:latin typeface="Arial" charset="0"/>
                <a:ea typeface="微软雅黑" pitchFamily="34" charset="-122"/>
                <a:cs typeface="+mn-ea"/>
                <a:sym typeface="Arial" charset="0"/>
              </a:rPr>
              <a:t>So</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everything</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has</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to</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be</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well</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packed</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and</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prepared.</a:t>
            </a:r>
            <a:r>
              <a:rPr lang="zh-CN" altLang="en-US" b="1" dirty="0">
                <a:solidFill>
                  <a:srgbClr val="000064"/>
                </a:solidFill>
                <a:latin typeface="Arial" charset="0"/>
                <a:ea typeface="微软雅黑" pitchFamily="34" charset="-122"/>
                <a:cs typeface="+mn-ea"/>
                <a:sym typeface="Arial" charset="0"/>
              </a:rPr>
              <a:t> </a:t>
            </a:r>
            <a:endParaRPr lang="en-US" altLang="zh-CN" b="1" dirty="0">
              <a:solidFill>
                <a:srgbClr val="000064"/>
              </a:solidFill>
              <a:latin typeface="Arial" charset="0"/>
              <a:ea typeface="微软雅黑" pitchFamily="34" charset="-122"/>
              <a:cs typeface="+mn-ea"/>
              <a:sym typeface="Arial" charset="0"/>
            </a:endParaRPr>
          </a:p>
          <a:p>
            <a:pPr marL="0" indent="0">
              <a:lnSpc>
                <a:spcPct val="150000"/>
              </a:lnSpc>
              <a:buFontTx/>
              <a:buNone/>
            </a:pPr>
            <a:r>
              <a:rPr lang="en-US" altLang="zh-CN" b="1" dirty="0">
                <a:solidFill>
                  <a:srgbClr val="000064"/>
                </a:solidFill>
                <a:latin typeface="Arial" charset="0"/>
                <a:ea typeface="微软雅黑" pitchFamily="34" charset="-122"/>
                <a:cs typeface="+mn-ea"/>
                <a:sym typeface="Arial" charset="0"/>
              </a:rPr>
              <a:t>Moreover,</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the</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best</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solution</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is</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to</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use</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a</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nano-</a:t>
            </a:r>
            <a:r>
              <a:rPr lang="en-US" altLang="zh-CN" b="1" dirty="0" err="1">
                <a:solidFill>
                  <a:srgbClr val="000064"/>
                </a:solidFill>
                <a:latin typeface="Arial" charset="0"/>
                <a:ea typeface="微软雅黑" pitchFamily="34" charset="-122"/>
                <a:cs typeface="+mn-ea"/>
                <a:sym typeface="Arial" charset="0"/>
              </a:rPr>
              <a:t>satellate</a:t>
            </a:r>
            <a:r>
              <a:rPr lang="en-US" altLang="zh-CN" b="1" dirty="0">
                <a:solidFill>
                  <a:srgbClr val="000064"/>
                </a:solidFill>
                <a:latin typeface="Arial" charset="0"/>
                <a:ea typeface="微软雅黑" pitchFamily="34" charset="-122"/>
                <a:cs typeface="+mn-ea"/>
                <a:sym typeface="Arial" charset="0"/>
              </a:rPr>
              <a:t>.</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This</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means</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we</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have</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very</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limited</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space,</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it</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must</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be</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light</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and</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costs</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very</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little</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power.</a:t>
            </a:r>
            <a:r>
              <a:rPr lang="zh-CN" altLang="en-US" b="1" dirty="0">
                <a:solidFill>
                  <a:srgbClr val="000064"/>
                </a:solidFill>
                <a:latin typeface="Arial" charset="0"/>
                <a:ea typeface="微软雅黑" pitchFamily="34" charset="-122"/>
                <a:cs typeface="+mn-ea"/>
                <a:sym typeface="Arial" charset="0"/>
              </a:rPr>
              <a:t> </a:t>
            </a:r>
            <a:endParaRPr lang="en-US" altLang="zh-CN" b="1" dirty="0">
              <a:solidFill>
                <a:srgbClr val="000064"/>
              </a:solidFill>
              <a:latin typeface="Arial" charset="0"/>
              <a:ea typeface="微软雅黑" pitchFamily="34" charset="-122"/>
              <a:cs typeface="+mn-ea"/>
              <a:sym typeface="Arial" charset="0"/>
            </a:endParaRPr>
          </a:p>
          <a:p>
            <a:pPr marL="0" indent="0">
              <a:lnSpc>
                <a:spcPct val="150000"/>
              </a:lnSpc>
              <a:buFontTx/>
              <a:buNone/>
            </a:pPr>
            <a:r>
              <a:rPr lang="en-US" altLang="zh-CN" b="1" dirty="0">
                <a:solidFill>
                  <a:srgbClr val="000064"/>
                </a:solidFill>
                <a:latin typeface="Arial" charset="0"/>
                <a:ea typeface="微软雅黑" pitchFamily="34" charset="-122"/>
                <a:cs typeface="+mn-ea"/>
                <a:sym typeface="Arial" charset="0"/>
              </a:rPr>
              <a:t>For</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example,</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the</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total</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size</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is</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about</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a</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few</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times</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10cmx10cm</a:t>
            </a:r>
            <a:r>
              <a:rPr lang="zh-CN" altLang="en-US" b="1" dirty="0">
                <a:solidFill>
                  <a:srgbClr val="000064"/>
                </a:solidFill>
                <a:latin typeface="Arial" charset="0"/>
                <a:ea typeface="微软雅黑" pitchFamily="34" charset="-122"/>
                <a:cs typeface="+mn-ea"/>
                <a:sym typeface="Arial" charset="0"/>
              </a:rPr>
              <a:t>*</a:t>
            </a:r>
            <a:r>
              <a:rPr lang="en-US" altLang="zh-CN" b="1" dirty="0">
                <a:solidFill>
                  <a:srgbClr val="000064"/>
                </a:solidFill>
                <a:latin typeface="Arial" charset="0"/>
                <a:ea typeface="微软雅黑" pitchFamily="34" charset="-122"/>
                <a:cs typeface="+mn-ea"/>
                <a:sym typeface="Arial" charset="0"/>
              </a:rPr>
              <a:t>10cm,</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the</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weight</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is</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1</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kg.</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and</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power</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less</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than</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5</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W</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in</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total.</a:t>
            </a:r>
            <a:endParaRPr lang="en-US" altLang="zh-CN" b="1" dirty="0">
              <a:solidFill>
                <a:srgbClr val="000064"/>
              </a:solidFill>
              <a:latin typeface="Arial" charset="0"/>
              <a:ea typeface="微软雅黑" pitchFamily="34" charset="-122"/>
              <a:cs typeface="+mn-ea"/>
              <a:sym typeface="Arial" charset="0"/>
            </a:endParaRPr>
          </a:p>
          <a:p>
            <a:pPr marL="0" indent="0">
              <a:lnSpc>
                <a:spcPct val="150000"/>
              </a:lnSpc>
              <a:buFontTx/>
              <a:buNone/>
            </a:pPr>
            <a:endParaRPr lang="en-US" altLang="zh-CN" b="1" dirty="0">
              <a:solidFill>
                <a:srgbClr val="000064"/>
              </a:solidFill>
              <a:latin typeface="Arial" charset="0"/>
              <a:ea typeface="微软雅黑" pitchFamily="34" charset="-122"/>
              <a:cs typeface="+mn-ea"/>
              <a:sym typeface="Arial" charset="0"/>
            </a:endParaRPr>
          </a:p>
          <a:p>
            <a:pPr marL="0" indent="0">
              <a:lnSpc>
                <a:spcPct val="150000"/>
              </a:lnSpc>
              <a:buFontTx/>
              <a:buNone/>
            </a:pPr>
            <a:r>
              <a:rPr lang="en-US" altLang="zh-CN" b="1" dirty="0">
                <a:solidFill>
                  <a:srgbClr val="000064"/>
                </a:solidFill>
                <a:latin typeface="Arial" charset="0"/>
                <a:ea typeface="微软雅黑" pitchFamily="34" charset="-122"/>
                <a:cs typeface="+mn-ea"/>
                <a:sym typeface="Arial" charset="0"/>
              </a:rPr>
              <a:t>This</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shows</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a</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schematic</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view,</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to</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detect</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neutrons,</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which</a:t>
            </a:r>
            <a:r>
              <a:rPr lang="zh-CN" altLang="en-US" b="1" dirty="0">
                <a:solidFill>
                  <a:srgbClr val="000064"/>
                </a:solidFill>
                <a:latin typeface="Arial" charset="0"/>
                <a:ea typeface="微软雅黑" pitchFamily="34" charset="-122"/>
                <a:cs typeface="+mn-ea"/>
                <a:sym typeface="Arial" charset="0"/>
              </a:rPr>
              <a:t> </a:t>
            </a:r>
            <a:r>
              <a:rPr lang="en-US" altLang="zh-CN" b="1" dirty="0" err="1">
                <a:solidFill>
                  <a:srgbClr val="000064"/>
                </a:solidFill>
                <a:latin typeface="Arial" charset="0"/>
                <a:ea typeface="微软雅黑" pitchFamily="34" charset="-122"/>
                <a:cs typeface="+mn-ea"/>
                <a:sym typeface="Arial" charset="0"/>
              </a:rPr>
              <a:t>instrucmentation</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we</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need</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in</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the</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lab</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and</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in</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the</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space</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as</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a</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payload.</a:t>
            </a:r>
            <a:endParaRPr lang="en-US" altLang="zh-CN" b="1" dirty="0">
              <a:solidFill>
                <a:srgbClr val="000064"/>
              </a:solidFill>
              <a:latin typeface="Arial" charset="0"/>
              <a:ea typeface="微软雅黑" pitchFamily="34" charset="-122"/>
              <a:cs typeface="+mn-ea"/>
              <a:sym typeface="Arial" charset="0"/>
            </a:endParaRPr>
          </a:p>
          <a:p>
            <a:pPr marL="0" indent="0">
              <a:lnSpc>
                <a:spcPct val="150000"/>
              </a:lnSpc>
              <a:buFontTx/>
              <a:buNone/>
            </a:pPr>
            <a:endParaRPr lang="en-US" altLang="zh-CN" b="1" dirty="0">
              <a:solidFill>
                <a:srgbClr val="000064"/>
              </a:solidFill>
              <a:latin typeface="Arial" charset="0"/>
              <a:ea typeface="微软雅黑" pitchFamily="34" charset="-122"/>
              <a:cs typeface="+mn-ea"/>
              <a:sym typeface="Arial" charset="0"/>
            </a:endParaRPr>
          </a:p>
          <a:p>
            <a:pPr marL="0" indent="0">
              <a:lnSpc>
                <a:spcPct val="150000"/>
              </a:lnSpc>
              <a:buFontTx/>
              <a:buNone/>
            </a:pPr>
            <a:r>
              <a:rPr lang="en-US" altLang="zh-CN" b="1" dirty="0">
                <a:solidFill>
                  <a:srgbClr val="000064"/>
                </a:solidFill>
                <a:latin typeface="Arial" charset="0"/>
                <a:ea typeface="微软雅黑" pitchFamily="34" charset="-122"/>
                <a:cs typeface="+mn-ea"/>
                <a:sym typeface="Arial" charset="0"/>
              </a:rPr>
              <a:t>To</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further</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reduce</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the</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background</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induced</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from</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the</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platform,</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we</a:t>
            </a:r>
            <a:r>
              <a:rPr lang="zh-CN" altLang="en-US" b="1" dirty="0">
                <a:solidFill>
                  <a:srgbClr val="000064"/>
                </a:solidFill>
                <a:latin typeface="Arial" charset="0"/>
                <a:ea typeface="微软雅黑" pitchFamily="34" charset="-122"/>
                <a:cs typeface="+mn-ea"/>
                <a:sym typeface="Arial" charset="0"/>
              </a:rPr>
              <a:t> </a:t>
            </a:r>
            <a:r>
              <a:rPr lang="en-US" altLang="zh-CN" b="1" dirty="0" err="1">
                <a:solidFill>
                  <a:srgbClr val="000064"/>
                </a:solidFill>
                <a:latin typeface="Arial" charset="0"/>
                <a:ea typeface="微软雅黑" pitchFamily="34" charset="-122"/>
                <a:cs typeface="+mn-ea"/>
                <a:sym typeface="Arial" charset="0"/>
              </a:rPr>
              <a:t>designe</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a</a:t>
            </a:r>
            <a:r>
              <a:rPr lang="zh-CN" altLang="en-US" b="1" dirty="0">
                <a:solidFill>
                  <a:srgbClr val="000064"/>
                </a:solidFill>
                <a:latin typeface="Arial" charset="0"/>
                <a:ea typeface="微软雅黑" pitchFamily="34" charset="-122"/>
                <a:cs typeface="+mn-ea"/>
                <a:sym typeface="Arial" charset="0"/>
              </a:rPr>
              <a:t>  </a:t>
            </a:r>
            <a:r>
              <a:rPr lang="en-GB" altLang="zh-CN" b="0" i="0" dirty="0">
                <a:solidFill>
                  <a:srgbClr val="333333"/>
                </a:solidFill>
                <a:effectLst/>
                <a:latin typeface="PingFang SC" pitchFamily="34" charset="-122"/>
                <a:ea typeface="PingFang SC" pitchFamily="34" charset="-122"/>
              </a:rPr>
              <a:t>Telescopic rod</a:t>
            </a:r>
            <a:r>
              <a:rPr lang="zh-CN" altLang="en-US" b="0" i="0" dirty="0">
                <a:solidFill>
                  <a:srgbClr val="333333"/>
                </a:solidFill>
                <a:effectLst/>
                <a:latin typeface="PingFang SC" pitchFamily="34" charset="-122"/>
                <a:ea typeface="PingFang SC" pitchFamily="34" charset="-122"/>
              </a:rPr>
              <a:t> </a:t>
            </a:r>
            <a:r>
              <a:rPr lang="en-US" altLang="zh-CN" b="0" i="0" dirty="0">
                <a:solidFill>
                  <a:srgbClr val="333333"/>
                </a:solidFill>
                <a:effectLst/>
                <a:latin typeface="PingFang SC" pitchFamily="34" charset="-122"/>
                <a:ea typeface="PingFang SC" pitchFamily="34" charset="-122"/>
              </a:rPr>
              <a:t>to</a:t>
            </a:r>
            <a:r>
              <a:rPr lang="zh-CN" altLang="en-US" b="0" i="0" dirty="0">
                <a:solidFill>
                  <a:srgbClr val="333333"/>
                </a:solidFill>
                <a:effectLst/>
                <a:latin typeface="PingFang SC" pitchFamily="34" charset="-122"/>
                <a:ea typeface="PingFang SC" pitchFamily="34" charset="-122"/>
              </a:rPr>
              <a:t> </a:t>
            </a:r>
            <a:r>
              <a:rPr lang="en-US" altLang="zh-CN" b="0" i="0" dirty="0">
                <a:solidFill>
                  <a:srgbClr val="333333"/>
                </a:solidFill>
                <a:effectLst/>
                <a:latin typeface="PingFang SC" pitchFamily="34" charset="-122"/>
                <a:ea typeface="PingFang SC" pitchFamily="34" charset="-122"/>
              </a:rPr>
              <a:t>move</a:t>
            </a:r>
            <a:r>
              <a:rPr lang="zh-CN" altLang="en-US" b="0" i="0" dirty="0">
                <a:solidFill>
                  <a:srgbClr val="333333"/>
                </a:solidFill>
                <a:effectLst/>
                <a:latin typeface="PingFang SC" pitchFamily="34" charset="-122"/>
                <a:ea typeface="PingFang SC" pitchFamily="34" charset="-122"/>
              </a:rPr>
              <a:t> </a:t>
            </a:r>
            <a:r>
              <a:rPr lang="en-US" altLang="zh-CN" b="0" i="0" dirty="0">
                <a:solidFill>
                  <a:srgbClr val="333333"/>
                </a:solidFill>
                <a:effectLst/>
                <a:latin typeface="PingFang SC" pitchFamily="34" charset="-122"/>
                <a:ea typeface="PingFang SC" pitchFamily="34" charset="-122"/>
              </a:rPr>
              <a:t>the</a:t>
            </a:r>
            <a:r>
              <a:rPr lang="zh-CN" altLang="en-US" b="0" i="0" dirty="0">
                <a:solidFill>
                  <a:srgbClr val="333333"/>
                </a:solidFill>
                <a:effectLst/>
                <a:latin typeface="PingFang SC" pitchFamily="34" charset="-122"/>
                <a:ea typeface="PingFang SC" pitchFamily="34" charset="-122"/>
              </a:rPr>
              <a:t> </a:t>
            </a:r>
            <a:r>
              <a:rPr lang="en-US" altLang="zh-CN" b="0" i="0" dirty="0" err="1">
                <a:solidFill>
                  <a:srgbClr val="333333"/>
                </a:solidFill>
                <a:effectLst/>
                <a:latin typeface="PingFang SC" pitchFamily="34" charset="-122"/>
                <a:ea typeface="PingFang SC" pitchFamily="34" charset="-122"/>
              </a:rPr>
              <a:t>payloard</a:t>
            </a:r>
            <a:r>
              <a:rPr lang="zh-CN" altLang="en-US" b="0" i="0" dirty="0">
                <a:solidFill>
                  <a:srgbClr val="333333"/>
                </a:solidFill>
                <a:effectLst/>
                <a:latin typeface="PingFang SC" pitchFamily="34" charset="-122"/>
                <a:ea typeface="PingFang SC" pitchFamily="34" charset="-122"/>
              </a:rPr>
              <a:t> </a:t>
            </a:r>
            <a:r>
              <a:rPr lang="en-US" altLang="zh-CN" b="0" i="0" dirty="0">
                <a:solidFill>
                  <a:srgbClr val="333333"/>
                </a:solidFill>
                <a:effectLst/>
                <a:latin typeface="PingFang SC" pitchFamily="34" charset="-122"/>
                <a:ea typeface="PingFang SC" pitchFamily="34" charset="-122"/>
              </a:rPr>
              <a:t>further</a:t>
            </a:r>
            <a:r>
              <a:rPr lang="zh-CN" altLang="en-US" b="0" i="0" dirty="0">
                <a:solidFill>
                  <a:srgbClr val="333333"/>
                </a:solidFill>
                <a:effectLst/>
                <a:latin typeface="PingFang SC" pitchFamily="34" charset="-122"/>
                <a:ea typeface="PingFang SC" pitchFamily="34" charset="-122"/>
              </a:rPr>
              <a:t> </a:t>
            </a:r>
            <a:r>
              <a:rPr lang="en-US" altLang="zh-CN" b="0" i="0" dirty="0">
                <a:solidFill>
                  <a:srgbClr val="333333"/>
                </a:solidFill>
                <a:effectLst/>
                <a:latin typeface="PingFang SC" pitchFamily="34" charset="-122"/>
                <a:ea typeface="PingFang SC" pitchFamily="34" charset="-122"/>
              </a:rPr>
              <a:t>from</a:t>
            </a:r>
            <a:r>
              <a:rPr lang="zh-CN" altLang="en-US" b="0" i="0" dirty="0">
                <a:solidFill>
                  <a:srgbClr val="333333"/>
                </a:solidFill>
                <a:effectLst/>
                <a:latin typeface="PingFang SC" pitchFamily="34" charset="-122"/>
                <a:ea typeface="PingFang SC" pitchFamily="34" charset="-122"/>
              </a:rPr>
              <a:t> </a:t>
            </a:r>
            <a:r>
              <a:rPr lang="en-US" altLang="zh-CN" b="0" i="0" dirty="0">
                <a:solidFill>
                  <a:srgbClr val="333333"/>
                </a:solidFill>
                <a:effectLst/>
                <a:latin typeface="PingFang SC" pitchFamily="34" charset="-122"/>
                <a:ea typeface="PingFang SC" pitchFamily="34" charset="-122"/>
              </a:rPr>
              <a:t>the</a:t>
            </a:r>
            <a:r>
              <a:rPr lang="zh-CN" altLang="en-US" b="0" i="0" dirty="0">
                <a:solidFill>
                  <a:srgbClr val="333333"/>
                </a:solidFill>
                <a:effectLst/>
                <a:latin typeface="PingFang SC" pitchFamily="34" charset="-122"/>
                <a:ea typeface="PingFang SC" pitchFamily="34" charset="-122"/>
              </a:rPr>
              <a:t> </a:t>
            </a:r>
            <a:r>
              <a:rPr lang="en-US" altLang="zh-CN" b="0" i="0" dirty="0">
                <a:solidFill>
                  <a:srgbClr val="333333"/>
                </a:solidFill>
                <a:effectLst/>
                <a:latin typeface="PingFang SC" pitchFamily="34" charset="-122"/>
                <a:ea typeface="PingFang SC" pitchFamily="34" charset="-122"/>
              </a:rPr>
              <a:t>platform.</a:t>
            </a:r>
            <a:r>
              <a:rPr lang="zh-CN" altLang="en-US" b="0" i="0" dirty="0">
                <a:solidFill>
                  <a:srgbClr val="333333"/>
                </a:solidFill>
                <a:effectLst/>
                <a:latin typeface="PingFang SC" pitchFamily="34" charset="-122"/>
                <a:ea typeface="PingFang SC" pitchFamily="34" charset="-122"/>
              </a:rPr>
              <a:t> </a:t>
            </a:r>
            <a:endParaRPr lang="en-US" altLang="zh-CN" b="0" i="0" dirty="0">
              <a:solidFill>
                <a:srgbClr val="333333"/>
              </a:solidFill>
              <a:effectLst/>
              <a:latin typeface="PingFang SC" pitchFamily="34" charset="-122"/>
              <a:ea typeface="PingFang SC" pitchFamily="34" charset="-122"/>
            </a:endParaRPr>
          </a:p>
          <a:p>
            <a:pPr marL="0" indent="0">
              <a:lnSpc>
                <a:spcPct val="150000"/>
              </a:lnSpc>
              <a:buFontTx/>
              <a:buNone/>
            </a:pPr>
            <a:endParaRPr lang="en-US" altLang="zh-CN" b="1" dirty="0">
              <a:solidFill>
                <a:srgbClr val="000064"/>
              </a:solidFill>
              <a:latin typeface="Arial" charset="0"/>
              <a:ea typeface="微软雅黑" pitchFamily="34" charset="-122"/>
              <a:cs typeface="+mn-ea"/>
              <a:sym typeface="Arial" charset="0"/>
            </a:endParaRPr>
          </a:p>
          <a:p>
            <a:pPr marL="0" indent="0">
              <a:lnSpc>
                <a:spcPct val="150000"/>
              </a:lnSpc>
              <a:buFontTx/>
              <a:buNone/>
            </a:pPr>
            <a:endParaRPr lang="en-US" altLang="zh-CN" b="1" dirty="0">
              <a:solidFill>
                <a:srgbClr val="000064"/>
              </a:solidFill>
              <a:latin typeface="Arial" charset="0"/>
              <a:ea typeface="微软雅黑" pitchFamily="34" charset="-122"/>
              <a:cs typeface="+mn-ea"/>
              <a:sym typeface="Arial" charset="0"/>
            </a:endParaRPr>
          </a:p>
          <a:p>
            <a:pPr marL="0" indent="0">
              <a:lnSpc>
                <a:spcPct val="150000"/>
              </a:lnSpc>
              <a:buFontTx/>
              <a:buNone/>
            </a:pPr>
            <a:r>
              <a:rPr lang="zh-CN" altLang="en-US" b="1" dirty="0">
                <a:solidFill>
                  <a:srgbClr val="000064"/>
                </a:solidFill>
                <a:latin typeface="Arial" charset="0"/>
                <a:ea typeface="微软雅黑" pitchFamily="34" charset="-122"/>
                <a:cs typeface="+mn-ea"/>
                <a:sym typeface="Arial" charset="0"/>
              </a:rPr>
              <a:t>小卫星</a:t>
            </a:r>
            <a:r>
              <a:rPr lang="en-US" altLang="zh-CN" b="1" dirty="0">
                <a:solidFill>
                  <a:srgbClr val="000064"/>
                </a:solidFill>
                <a:latin typeface="Arial" charset="0"/>
                <a:ea typeface="微软雅黑" pitchFamily="34" charset="-122"/>
                <a:cs typeface="+mn-ea"/>
                <a:sym typeface="Arial" charset="0"/>
              </a:rPr>
              <a:t>+</a:t>
            </a:r>
            <a:r>
              <a:rPr lang="zh-CN" altLang="en-US" b="1" dirty="0">
                <a:solidFill>
                  <a:srgbClr val="000064"/>
                </a:solidFill>
                <a:latin typeface="Arial" charset="0"/>
                <a:ea typeface="微软雅黑" pitchFamily="34" charset="-122"/>
                <a:cs typeface="+mn-ea"/>
                <a:sym typeface="Arial" charset="0"/>
              </a:rPr>
              <a:t>伸展臂：次生中子本底低至</a:t>
            </a:r>
            <a:r>
              <a:rPr lang="en-US" altLang="zh-CN" b="1" dirty="0">
                <a:solidFill>
                  <a:srgbClr val="000064"/>
                </a:solidFill>
                <a:latin typeface="Arial" charset="0"/>
                <a:ea typeface="微软雅黑" pitchFamily="34" charset="-122"/>
                <a:cs typeface="+mn-ea"/>
                <a:sym typeface="Arial" charset="0"/>
              </a:rPr>
              <a:t>10</a:t>
            </a:r>
            <a:r>
              <a:rPr lang="en-US" altLang="zh-CN" b="1" baseline="30000" dirty="0">
                <a:solidFill>
                  <a:srgbClr val="000064"/>
                </a:solidFill>
                <a:latin typeface="Arial" charset="0"/>
                <a:ea typeface="微软雅黑" pitchFamily="34" charset="-122"/>
                <a:cs typeface="+mn-ea"/>
                <a:sym typeface="Arial" charset="0"/>
              </a:rPr>
              <a:t>-8 </a:t>
            </a:r>
            <a:r>
              <a:rPr lang="en-US" altLang="zh-CN" b="1" dirty="0">
                <a:solidFill>
                  <a:srgbClr val="000064"/>
                </a:solidFill>
                <a:latin typeface="Arial" charset="0"/>
                <a:ea typeface="微软雅黑" pitchFamily="34" charset="-122"/>
                <a:cs typeface="+mn-ea"/>
                <a:sym typeface="Arial" charset="0"/>
              </a:rPr>
              <a:t>n/cm</a:t>
            </a:r>
            <a:r>
              <a:rPr lang="en-US" altLang="zh-CN" b="1" baseline="30000" dirty="0">
                <a:solidFill>
                  <a:srgbClr val="000064"/>
                </a:solidFill>
                <a:latin typeface="Arial" charset="0"/>
                <a:ea typeface="微软雅黑" pitchFamily="34" charset="-122"/>
                <a:cs typeface="+mn-ea"/>
                <a:sym typeface="Arial" charset="0"/>
              </a:rPr>
              <a:t>2</a:t>
            </a:r>
            <a:r>
              <a:rPr lang="en-US" altLang="zh-CN" b="1" dirty="0">
                <a:solidFill>
                  <a:srgbClr val="000064"/>
                </a:solidFill>
                <a:latin typeface="Arial" charset="0"/>
                <a:ea typeface="微软雅黑" pitchFamily="34" charset="-122"/>
                <a:cs typeface="+mn-ea"/>
                <a:sym typeface="Arial" charset="0"/>
              </a:rPr>
              <a:t>/s</a:t>
            </a:r>
            <a:r>
              <a:rPr lang="zh-CN" altLang="en-US" b="1" dirty="0">
                <a:solidFill>
                  <a:srgbClr val="000064"/>
                </a:solidFill>
                <a:latin typeface="Arial" charset="0"/>
                <a:ea typeface="微软雅黑" pitchFamily="34" charset="-122"/>
                <a:cs typeface="+mn-ea"/>
                <a:sym typeface="Arial" charset="0"/>
              </a:rPr>
              <a:t>； </a:t>
            </a:r>
            <a:r>
              <a:rPr lang="en-US" altLang="zh-CN" b="1" dirty="0">
                <a:solidFill>
                  <a:srgbClr val="000064"/>
                </a:solidFill>
                <a:latin typeface="Arial" charset="0"/>
                <a:ea typeface="微软雅黑" pitchFamily="34" charset="-122"/>
                <a:cs typeface="+mn-ea"/>
                <a:sym typeface="Arial" charset="0"/>
              </a:rPr>
              <a:t>S/N ratio is about 10^-5</a:t>
            </a:r>
            <a:endParaRPr lang="en-US" altLang="zh-CN" b="1" dirty="0">
              <a:solidFill>
                <a:srgbClr val="000064"/>
              </a:solidFill>
              <a:latin typeface="Arial" charset="0"/>
              <a:ea typeface="微软雅黑" pitchFamily="34" charset="-122"/>
              <a:cs typeface="+mn-ea"/>
              <a:sym typeface="Arial" charset="0"/>
            </a:endParaRPr>
          </a:p>
          <a:p>
            <a:pPr marL="0" indent="0">
              <a:lnSpc>
                <a:spcPct val="150000"/>
              </a:lnSpc>
              <a:buFontTx/>
              <a:buNone/>
            </a:pPr>
            <a:r>
              <a:rPr lang="zh-CN" altLang="en-US" b="1" dirty="0">
                <a:solidFill>
                  <a:srgbClr val="000064"/>
                </a:solidFill>
                <a:latin typeface="Arial" charset="0"/>
                <a:ea typeface="微软雅黑" pitchFamily="34" charset="-122"/>
                <a:cs typeface="+mn-ea"/>
                <a:sym typeface="Arial" charset="0"/>
              </a:rPr>
              <a:t>变轨的可能性：降低中子模型系统误差本</a:t>
            </a:r>
            <a:r>
              <a:rPr lang="zh-CN" altLang="en-US" b="1" dirty="0">
                <a:noFill/>
                <a:latin typeface="Arial" charset="0"/>
                <a:ea typeface="微软雅黑" pitchFamily="34" charset="-122"/>
                <a:cs typeface="+mn-ea"/>
                <a:sym typeface="Arial" charset="0"/>
              </a:rPr>
              <a:t>底控制在</a:t>
            </a:r>
            <a:endParaRPr lang="en-US" altLang="zh-CN" b="1" dirty="0">
              <a:noFill/>
              <a:latin typeface="Arial" charset="0"/>
              <a:ea typeface="微软雅黑" pitchFamily="34" charset="-122"/>
              <a:cs typeface="+mn-ea"/>
              <a:sym typeface="Arial" charset="0"/>
            </a:endParaRPr>
          </a:p>
          <a:p>
            <a:pPr marL="0" indent="0">
              <a:lnSpc>
                <a:spcPct val="150000"/>
              </a:lnSpc>
              <a:buFontTx/>
              <a:buNone/>
            </a:pPr>
            <a:endParaRPr lang="en-US" altLang="zh-CN" b="1" dirty="0">
              <a:noFill/>
              <a:latin typeface="Arial" charset="0"/>
              <a:ea typeface="微软雅黑" pitchFamily="34" charset="-122"/>
              <a:cs typeface="+mn-ea"/>
              <a:sym typeface="Arial" charset="0"/>
            </a:endParaRPr>
          </a:p>
          <a:p>
            <a:pPr marL="0" indent="0">
              <a:lnSpc>
                <a:spcPct val="150000"/>
              </a:lnSpc>
              <a:buFontTx/>
              <a:buNone/>
            </a:pPr>
            <a:r>
              <a:rPr lang="en-GB" altLang="zh-CN" b="1" dirty="0">
                <a:noFill/>
                <a:latin typeface="Arial" charset="0"/>
                <a:ea typeface="微软雅黑" pitchFamily="34" charset="-122"/>
                <a:cs typeface="+mn-ea"/>
                <a:sym typeface="Arial" charset="0"/>
              </a:rPr>
              <a:t>high-efficiency portable electronic products</a:t>
            </a:r>
            <a:endParaRPr lang="zh-CN" altLang="en-US" b="1" dirty="0">
              <a:noFill/>
              <a:latin typeface="Arial" charset="0"/>
              <a:ea typeface="微软雅黑" pitchFamily="34" charset="-122"/>
              <a:cs typeface="+mn-ea"/>
              <a:sym typeface="Arial" charset="0"/>
            </a:endParaRPr>
          </a:p>
          <a:p>
            <a:pPr>
              <a:buFontTx/>
              <a:buNone/>
            </a:pPr>
            <a:endParaRPr kumimoji="1" lang="zh-CN" altLang="en-US" dirty="0"/>
          </a:p>
        </p:txBody>
      </p:sp>
      <p:sp>
        <p:nvSpPr>
          <p:cNvPr id="4" name="灯片编号占位符 3"/>
          <p:cNvSpPr>
            <a14:cpLocks xmlns:a14="http://schemas.microsoft.com/office/drawing/2010/main" noGrp="1"/>
          </p:cNvSpPr>
          <p:nvPr>
            <p:ph type="sldNum" sz="quarter" idx="5"/>
          </p:nvPr>
        </p:nvSpPr>
        <p:spPr/>
        <p:txBody>
          <a:bodyPr/>
          <a:lstStyle/>
          <a:p>
            <a:fld id="{69DBCB22-EF6B-084C-AA41-E391BC9F71CB}" type="slidenum">
              <a:rPr lang="en-US" altLang="zh-CN" smtClean="0"/>
            </a:fld>
            <a:endParaRPr kumimoji="1"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幻灯片图像占位符 1"/>
          <p:cNvSpPr>
            <a14:cpLocks xmlns:a14="http://schemas.microsoft.com/office/drawing/2010/main" noGrp="1" noRot="1" noChangeAspect="1"/>
          </p:cNvSpPr>
          <p:nvPr>
            <p:ph type="sldImg" idx="2"/>
          </p:nvPr>
        </p:nvSpPr>
        <p:spPr/>
        <p:txBody>
          <a:bodyPr/>
          <a:lstStyle/>
          <a:p/>
        </p:txBody>
      </p:sp>
      <p:sp>
        <p:nvSpPr>
          <p:cNvPr id="35" name="文本占位符 2"/>
          <p:cNvSpPr>
            <a14:cpLocks xmlns:a14="http://schemas.microsoft.com/office/drawing/2010/main" noGrp="1"/>
          </p:cNvSpPr>
          <p:nvPr>
            <p:ph type="body" idx="3"/>
          </p:nvPr>
        </p:nvSpPr>
        <p:spPr/>
        <p:txBody>
          <a:bodyPr/>
          <a:lstStyle/>
          <a:p>
            <a:r>
              <a:rPr lang="en-US" altLang="zh-CN" sz="1200" b="0" i="0" kern="1200" dirty="0">
                <a:solidFill>
                  <a:schemeClr val="tx1"/>
                </a:solidFill>
                <a:effectLst/>
                <a:latin typeface="+mn-lt"/>
                <a:ea typeface="+mn-ea"/>
                <a:cs typeface="+mn-cs"/>
              </a:rPr>
              <a:t>We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need</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to</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understand</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origin</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and</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transport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of</a:t>
            </a:r>
            <a:r>
              <a:rPr lang="zh-CN" altLang="en-US" sz="1200" b="0" i="0" kern="1200" dirty="0">
                <a:solidFill>
                  <a:schemeClr val="tx1"/>
                </a:solidFill>
                <a:effectLst/>
                <a:latin typeface="+mn-lt"/>
                <a:ea typeface="+mn-ea"/>
                <a:cs typeface="+mn-cs"/>
              </a:rPr>
              <a:t> </a:t>
            </a:r>
            <a:r>
              <a:rPr lang="en-US" altLang="zh-CN" sz="1200" b="0" i="0" kern="1200" dirty="0" err="1">
                <a:solidFill>
                  <a:schemeClr val="tx1"/>
                </a:solidFill>
                <a:effectLst/>
                <a:latin typeface="+mn-lt"/>
                <a:ea typeface="+mn-ea"/>
                <a:cs typeface="+mn-cs"/>
              </a:rPr>
              <a:t>Albeto</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neutrons.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For</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that,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we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developed</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full</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simulation</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code.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In</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this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code,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we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need</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to</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take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into</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account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not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only</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collision</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of</a:t>
            </a:r>
            <a:r>
              <a:rPr lang="zh-CN" altLang="en-US" sz="1200" b="0" i="0" kern="1200" dirty="0">
                <a:solidFill>
                  <a:schemeClr val="tx1"/>
                </a:solidFill>
                <a:effectLst/>
                <a:latin typeface="+mn-lt"/>
                <a:ea typeface="+mn-ea"/>
                <a:cs typeface="+mn-cs"/>
              </a:rPr>
              <a:t> </a:t>
            </a:r>
            <a:r>
              <a:rPr lang="en-US" altLang="zh-CN" sz="1200" b="0" i="0" kern="1200" dirty="0" err="1">
                <a:solidFill>
                  <a:schemeClr val="tx1"/>
                </a:solidFill>
                <a:effectLst/>
                <a:latin typeface="+mn-lt"/>
                <a:ea typeface="+mn-ea"/>
                <a:cs typeface="+mn-cs"/>
              </a:rPr>
              <a:t>comsic</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ray</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with</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atmosphere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but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all</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magnetic</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field,</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gravitation,</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composition</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of</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atmosphere.</a:t>
            </a:r>
            <a:r>
              <a:rPr lang="zh-CN" altLang="en-US" sz="1200" b="0" i="0" kern="1200" dirty="0">
                <a:solidFill>
                  <a:schemeClr val="tx1"/>
                </a:solidFill>
                <a:effectLst/>
                <a:latin typeface="+mn-lt"/>
                <a:ea typeface="+mn-ea"/>
                <a:cs typeface="+mn-cs"/>
              </a:rPr>
              <a:t>  </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Now</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we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have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much</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better</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understanding</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of</a:t>
            </a:r>
            <a:r>
              <a:rPr lang="zh-CN" altLang="en-US" sz="1200" b="0" i="0" kern="1200" dirty="0">
                <a:solidFill>
                  <a:schemeClr val="tx1"/>
                </a:solidFill>
                <a:effectLst/>
                <a:latin typeface="+mn-lt"/>
                <a:ea typeface="+mn-ea"/>
                <a:cs typeface="+mn-cs"/>
              </a:rPr>
              <a:t> </a:t>
            </a:r>
            <a:r>
              <a:rPr lang="en-US" altLang="zh-CN" sz="1200" b="0" i="0" kern="1200" dirty="0" err="1">
                <a:solidFill>
                  <a:schemeClr val="tx1"/>
                </a:solidFill>
                <a:effectLst/>
                <a:latin typeface="+mn-lt"/>
                <a:ea typeface="+mn-ea"/>
                <a:cs typeface="+mn-cs"/>
              </a:rPr>
              <a:t>Albeto</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neutrons.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For</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example,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we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know</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what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occur</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in</a:t>
            </a:r>
            <a:r>
              <a:rPr lang="zh-CN" altLang="en-US" sz="1200" b="0" i="0" kern="1200" dirty="0">
                <a:solidFill>
                  <a:schemeClr val="tx1"/>
                </a:solidFill>
                <a:effectLst/>
                <a:latin typeface="+mn-lt"/>
                <a:ea typeface="+mn-ea"/>
                <a:cs typeface="+mn-cs"/>
              </a:rPr>
              <a:t> </a:t>
            </a:r>
            <a:r>
              <a:rPr lang="en-US" altLang="zh-CN" sz="1200" b="0" i="0" kern="1200" dirty="0" err="1">
                <a:solidFill>
                  <a:schemeClr val="tx1"/>
                </a:solidFill>
                <a:effectLst/>
                <a:latin typeface="+mn-lt"/>
                <a:ea typeface="+mn-ea"/>
                <a:cs typeface="+mn-cs"/>
              </a:rPr>
              <a:t>troposhere</a:t>
            </a:r>
            <a:r>
              <a:rPr lang="zh-CN" altLang="en-US" sz="1200" b="0" i="0" kern="1200" dirty="0">
                <a:solidFill>
                  <a:schemeClr val="tx1"/>
                </a:solidFill>
                <a:effectLst/>
                <a:latin typeface="+mn-lt"/>
                <a:ea typeface="+mn-ea"/>
                <a:cs typeface="+mn-cs"/>
              </a:rPr>
              <a:t>  </a:t>
            </a:r>
            <a:r>
              <a:rPr lang="en-GB" altLang="zh-CN" b="0" i="0" dirty="0">
                <a:solidFill>
                  <a:srgbClr val="1D2A57"/>
                </a:solidFill>
                <a:effectLst/>
                <a:latin typeface="Arial" charset="0"/>
              </a:rPr>
              <a:t>/ˈ</a:t>
            </a:r>
            <a:r>
              <a:rPr lang="en-GB" altLang="zh-CN" b="0" i="0" dirty="0" err="1">
                <a:solidFill>
                  <a:srgbClr val="1D2A57"/>
                </a:solidFill>
                <a:effectLst/>
                <a:latin typeface="Arial" charset="0"/>
              </a:rPr>
              <a:t>trɑ</a:t>
            </a:r>
            <a:r>
              <a:rPr lang="en-GB" altLang="zh-CN" b="0" i="0" dirty="0">
                <a:solidFill>
                  <a:srgbClr val="1D2A57"/>
                </a:solidFill>
                <a:effectLst/>
                <a:latin typeface="Arial" charset="0"/>
              </a:rPr>
              <a:t>ː.</a:t>
            </a:r>
            <a:r>
              <a:rPr lang="en-GB" altLang="zh-CN" b="0" i="0" dirty="0" err="1">
                <a:solidFill>
                  <a:srgbClr val="1D2A57"/>
                </a:solidFill>
                <a:effectLst/>
                <a:latin typeface="Arial" charset="0"/>
              </a:rPr>
              <a:t>pə.sfɪr</a:t>
            </a:r>
            <a:r>
              <a:rPr lang="en-GB" altLang="zh-CN" b="0" i="0" dirty="0">
                <a:solidFill>
                  <a:srgbClr val="1D2A57"/>
                </a:solidFill>
                <a:effectLst/>
                <a:latin typeface="Arial" charset="0"/>
              </a:rPr>
              <a:t>/ would not affect the neutron flux in low-earth orbits, that is to see, no matter how extreme the weather is, it has no impact to our measurement. </a:t>
            </a:r>
            <a:r>
              <a:rPr lang="en-GB" altLang="zh-CN" b="0" i="0" dirty="0" err="1">
                <a:solidFill>
                  <a:srgbClr val="1D2A57"/>
                </a:solidFill>
                <a:effectLst/>
                <a:latin typeface="Arial" charset="0"/>
              </a:rPr>
              <a:t>Thi</a:t>
            </a:r>
            <a:r>
              <a:rPr lang="en-US" altLang="zh-CN" b="0" i="0" dirty="0">
                <a:solidFill>
                  <a:srgbClr val="1D2A57"/>
                </a:solidFill>
                <a:effectLst/>
                <a:latin typeface="Arial" charset="0"/>
              </a:rPr>
              <a:t>s</a:t>
            </a:r>
            <a:r>
              <a:rPr lang="zh-CN" altLang="en-US" b="0" i="0" dirty="0">
                <a:solidFill>
                  <a:srgbClr val="1D2A57"/>
                </a:solidFill>
                <a:effectLst/>
                <a:latin typeface="Arial" charset="0"/>
              </a:rPr>
              <a:t> </a:t>
            </a:r>
            <a:r>
              <a:rPr lang="en-US" altLang="zh-CN" b="0" i="0" dirty="0">
                <a:solidFill>
                  <a:srgbClr val="1D2A57"/>
                </a:solidFill>
                <a:effectLst/>
                <a:latin typeface="Arial" charset="0"/>
              </a:rPr>
              <a:t>is</a:t>
            </a:r>
            <a:r>
              <a:rPr lang="zh-CN" altLang="en-US" b="0" i="0" dirty="0">
                <a:solidFill>
                  <a:srgbClr val="1D2A57"/>
                </a:solidFill>
                <a:effectLst/>
                <a:latin typeface="Arial" charset="0"/>
              </a:rPr>
              <a:t> </a:t>
            </a:r>
            <a:r>
              <a:rPr lang="en-US" altLang="zh-CN" b="0" i="0" dirty="0">
                <a:solidFill>
                  <a:srgbClr val="1D2A57"/>
                </a:solidFill>
                <a:effectLst/>
                <a:latin typeface="Arial" charset="0"/>
              </a:rPr>
              <a:t>very</a:t>
            </a:r>
            <a:r>
              <a:rPr lang="zh-CN" altLang="en-US" b="0" i="0" dirty="0">
                <a:solidFill>
                  <a:srgbClr val="1D2A57"/>
                </a:solidFill>
                <a:effectLst/>
                <a:latin typeface="Arial" charset="0"/>
              </a:rPr>
              <a:t> </a:t>
            </a:r>
            <a:r>
              <a:rPr lang="en-US" altLang="zh-CN" b="0" i="0" dirty="0">
                <a:solidFill>
                  <a:srgbClr val="1D2A57"/>
                </a:solidFill>
                <a:effectLst/>
                <a:latin typeface="Arial" charset="0"/>
              </a:rPr>
              <a:t>good!</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The troposphere extends upward to about 10 km (6.2 miles or about 33,000 feet) above sea level. The height of the top of the troposphere varies with latitude (it is lowest over the poles and highest at the equator) and by season (it is lower in winter and higher in summer). It can be as high as 20 km (12 miles or 65,000 feet) near the equator, and as low as 7 km (4 miles or 23,000 feet) over the poles in w</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inter.</a:t>
            </a:r>
            <a:endParaRPr lang="en-US" altLang="zh-CN" b="0" i="0" u="none" strike="noStrike" dirty="0">
              <a:effectLst/>
              <a:latin typeface="-apple-system"/>
              <a:hlinkClick r:id="rId3"/>
            </a:endParaRPr>
          </a:p>
          <a:p>
            <a:r>
              <a:rPr lang="zh-CN" altLang="en-US" b="0" i="0" u="none" strike="noStrike" dirty="0">
                <a:effectLst/>
                <a:latin typeface="-apple-system"/>
                <a:hlinkClick r:id="rId3"/>
              </a:rPr>
              <a:t>  </a:t>
            </a:r>
            <a:endParaRPr lang="en-US" altLang="zh-CN" b="0" i="0" u="none" strike="noStrike" dirty="0">
              <a:effectLst/>
              <a:latin typeface="-apple-system"/>
              <a:hlinkClick r:id="rId3"/>
            </a:endParaRPr>
          </a:p>
          <a:p>
            <a:r>
              <a:rPr lang="zh-CN" altLang="en-US" b="0" i="0" u="none" strike="noStrike" dirty="0">
                <a:effectLst/>
                <a:latin typeface="-apple-system"/>
                <a:hlinkClick r:id="rId3"/>
              </a:rPr>
              <a:t>中子注量率</a:t>
            </a:r>
            <a:r>
              <a:rPr lang="zh-CN" altLang="en-US" b="0" i="0" dirty="0">
                <a:solidFill>
                  <a:srgbClr val="333333"/>
                </a:solidFill>
                <a:effectLst/>
                <a:latin typeface="-apple-system"/>
              </a:rPr>
              <a:t>，单位为</a:t>
            </a:r>
            <a:r>
              <a:rPr lang="en-US" altLang="zh-CN" b="0" i="0" dirty="0" err="1">
                <a:solidFill>
                  <a:srgbClr val="333333"/>
                </a:solidFill>
                <a:effectLst/>
                <a:latin typeface="-apple-system"/>
              </a:rPr>
              <a:t>nv</a:t>
            </a:r>
            <a:r>
              <a:rPr lang="zh-CN" altLang="en-US" b="0" i="0" dirty="0">
                <a:solidFill>
                  <a:srgbClr val="333333"/>
                </a:solidFill>
                <a:effectLst/>
                <a:latin typeface="-apple-system"/>
              </a:rPr>
              <a:t>（</a:t>
            </a:r>
            <a:r>
              <a:rPr lang="en-US" altLang="zh-CN" b="0" i="0" dirty="0">
                <a:solidFill>
                  <a:srgbClr val="333333"/>
                </a:solidFill>
                <a:effectLst/>
                <a:latin typeface="-apple-system"/>
              </a:rPr>
              <a:t>neutrons per square centimeter per second</a:t>
            </a:r>
            <a:r>
              <a:rPr lang="zh-CN" altLang="en-US" b="0" i="0" dirty="0">
                <a:solidFill>
                  <a:srgbClr val="333333"/>
                </a:solidFill>
                <a:effectLst/>
                <a:latin typeface="-apple-system"/>
              </a:rPr>
              <a:t>），即每平方厘米每秒的中子数</a:t>
            </a:r>
            <a:endParaRPr lang="en-US" altLang="zh-CN" b="0" i="0" dirty="0">
              <a:solidFill>
                <a:srgbClr val="333333"/>
              </a:solidFill>
              <a:effectLst/>
              <a:latin typeface="-apple-system"/>
            </a:endParaRPr>
          </a:p>
          <a:p>
            <a:r>
              <a:rPr lang="en-US" dirty="0"/>
              <a:t>The neutron sensitivity of an SUI detector is specified by the number of counts per second per neutron flux (cps/</a:t>
            </a:r>
            <a:r>
              <a:rPr lang="en-US" dirty="0" err="1"/>
              <a:t>nv</a:t>
            </a:r>
            <a:r>
              <a:rPr lang="en-US" dirty="0"/>
              <a:t>)</a:t>
            </a:r>
            <a:endParaRPr lang="en-US" dirty="0"/>
          </a:p>
          <a:p>
            <a:r>
              <a:rPr lang="en-US" dirty="0"/>
              <a:t>1、400km</a:t>
            </a:r>
            <a:r>
              <a:rPr lang="zh-CN" altLang="en-US" dirty="0"/>
              <a:t>处绝大部分是向上的，向下的中子飞行中就衰变完了，</a:t>
            </a:r>
            <a:r>
              <a:rPr lang="en-US" altLang="zh-CN" dirty="0"/>
              <a:t>2.2</a:t>
            </a:r>
            <a:r>
              <a:rPr lang="en-US" dirty="0"/>
              <a:t>km</a:t>
            </a:r>
            <a:r>
              <a:rPr lang="zh-CN" altLang="en-US" dirty="0"/>
              <a:t>基本要飞到一半的地球半径（</a:t>
            </a:r>
            <a:r>
              <a:rPr lang="en-US" altLang="zh-CN" dirty="0"/>
              <a:t>3000</a:t>
            </a:r>
            <a:r>
              <a:rPr lang="en-US" dirty="0"/>
              <a:t>km）</a:t>
            </a:r>
            <a:r>
              <a:rPr lang="zh-CN" altLang="en-US" dirty="0"/>
              <a:t>耗时远大于中子寿命，</a:t>
            </a:r>
            <a:r>
              <a:rPr lang="en-US" altLang="zh-CN" dirty="0"/>
              <a:t>2 </a:t>
            </a:r>
            <a:r>
              <a:rPr lang="zh-CN" altLang="en-US" dirty="0"/>
              <a:t>引力确实有影响现在还没考虑在模型里 但是百公里级别的引力效应是非常小的。</a:t>
            </a:r>
            <a:endParaRPr lang="en-US" altLang="zh-CN" dirty="0"/>
          </a:p>
          <a:p>
            <a:endParaRPr lang="en-US" dirty="0"/>
          </a:p>
          <a:p>
            <a:r>
              <a:rPr lang="en-US" altLang="zh-CN" sz="1200" b="0" i="0" kern="1200" dirty="0">
                <a:solidFill>
                  <a:schemeClr val="tx1"/>
                </a:solidFill>
                <a:effectLst/>
                <a:latin typeface="+mn-lt"/>
                <a:ea typeface="+mn-ea"/>
                <a:cs typeface="+mn-cs"/>
              </a:rPr>
              <a:t>The troposphere is the lowest </a:t>
            </a:r>
            <a:r>
              <a:rPr lang="en-US" altLang="zh-CN" sz="1200" b="0" i="0" u="none" strike="noStrike" kern="1200" dirty="0">
                <a:solidFill>
                  <a:schemeClr val="tx1"/>
                </a:solidFill>
                <a:effectLst/>
                <a:latin typeface="+mn-lt"/>
                <a:ea typeface="+mn-ea"/>
                <a:cs typeface="+mn-cs"/>
                <a:hlinkClick r:id="rId4"/>
              </a:rPr>
              <a:t>layer of Earth's atmosphere</a:t>
            </a:r>
            <a:r>
              <a:rPr lang="en-US" altLang="zh-CN" sz="1200" b="0" i="0" kern="1200" dirty="0">
                <a:solidFill>
                  <a:schemeClr val="tx1"/>
                </a:solidFill>
                <a:effectLst/>
                <a:latin typeface="+mn-lt"/>
                <a:ea typeface="+mn-ea"/>
                <a:cs typeface="+mn-cs"/>
              </a:rPr>
              <a:t>. Most of the mass (about 75-80%) of the atmosphere is in the troposphere. Most types of clouds are found in the troposphere, and almost all </a:t>
            </a:r>
            <a:r>
              <a:rPr lang="en-US" altLang="zh-CN" sz="1200" b="0" i="0" u="none" strike="noStrike" kern="1200" dirty="0">
                <a:solidFill>
                  <a:schemeClr val="tx1"/>
                </a:solidFill>
                <a:effectLst/>
                <a:latin typeface="+mn-lt"/>
                <a:ea typeface="+mn-ea"/>
                <a:cs typeface="+mn-cs"/>
                <a:hlinkClick r:id="rId5"/>
              </a:rPr>
              <a:t>weather</a:t>
            </a:r>
            <a:r>
              <a:rPr lang="en-US" altLang="zh-CN" sz="1200" b="0" i="0" kern="1200" dirty="0">
                <a:solidFill>
                  <a:schemeClr val="tx1"/>
                </a:solidFill>
                <a:effectLst/>
                <a:latin typeface="+mn-lt"/>
                <a:ea typeface="+mn-ea"/>
                <a:cs typeface="+mn-cs"/>
              </a:rPr>
              <a:t> occurs within this layer. The troposphere is by far the wettest layer of the atmosphere (all of the other layers contain very little moisture).</a:t>
            </a:r>
            <a:endParaRPr lang="en-US" dirty="0"/>
          </a:p>
          <a:p>
            <a:endParaRPr lang="en-US" dirty="0"/>
          </a:p>
          <a:p>
            <a:r>
              <a:rPr lang="zh-CN" altLang="en-US" dirty="0"/>
              <a:t>鹊桥二号的轨道参数：周期</a:t>
            </a:r>
            <a:r>
              <a:rPr lang="en-US" altLang="zh-CN" dirty="0"/>
              <a:t>24h </a:t>
            </a:r>
            <a:r>
              <a:rPr lang="zh-CN" altLang="en-US" dirty="0"/>
              <a:t>近月点</a:t>
            </a:r>
            <a:r>
              <a:rPr lang="en-US" altLang="zh-CN" dirty="0"/>
              <a:t>200 </a:t>
            </a:r>
            <a:r>
              <a:rPr lang="zh-CN" altLang="en-US" dirty="0"/>
              <a:t>公里</a:t>
            </a:r>
            <a:r>
              <a:rPr lang="en-US" altLang="zh-CN" dirty="0"/>
              <a:t>[5] </a:t>
            </a:r>
            <a:r>
              <a:rPr lang="zh-CN" altLang="en-US" dirty="0"/>
              <a:t>远月点</a:t>
            </a:r>
            <a:r>
              <a:rPr lang="en-US" altLang="zh-CN" dirty="0"/>
              <a:t>16,000 </a:t>
            </a:r>
            <a:r>
              <a:rPr lang="zh-CN" altLang="en-US" dirty="0"/>
              <a:t>公里</a:t>
            </a:r>
            <a:r>
              <a:rPr lang="en-US" altLang="zh-CN" dirty="0"/>
              <a:t>[5] </a:t>
            </a:r>
            <a:r>
              <a:rPr lang="zh-CN" altLang="en-US" dirty="0"/>
              <a:t>倾角</a:t>
            </a:r>
            <a:r>
              <a:rPr lang="en-US" altLang="zh-CN" dirty="0"/>
              <a:t>62.4°[6] </a:t>
            </a:r>
            <a:endParaRPr lang="en-US" altLang="zh-CN" dirty="0"/>
          </a:p>
          <a:p>
            <a:r>
              <a:rPr lang="zh-CN" altLang="en-US" dirty="0"/>
              <a:t>月球实验（更高中子通量）对中子寿命更灵敏 </a:t>
            </a:r>
            <a:endParaRPr lang="zh-CN" altLang="en-US" dirty="0"/>
          </a:p>
          <a:p>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幻灯片图像占位符 1"/>
          <p:cNvSpPr/>
          <p:nvPr>
            <p:ph type="sldImg" idx="2"/>
          </p:nvPr>
        </p:nvSpPr>
        <p:spPr/>
        <p:txBody>
          <a:bodyPr/>
          <a:lstStyle/>
          <a:p/>
        </p:txBody>
      </p:sp>
      <p:sp>
        <p:nvSpPr>
          <p:cNvPr id="35" name="文本占位符 2"/>
          <p:cNvSpPr/>
          <p:nvPr>
            <p:ph type="body" idx="3"/>
          </p:nvPr>
        </p:nvSpPr>
        <p:spPr/>
        <p:txBody>
          <a:bodyPr/>
          <a:lstStyle/>
          <a:p>
            <a:r>
              <a:rPr lang="en-US" altLang="zh-CN" sz="1200" b="0" i="0" kern="1200" dirty="0">
                <a:solidFill>
                  <a:schemeClr val="tx1"/>
                </a:solidFill>
                <a:effectLst/>
                <a:latin typeface="+mn-lt"/>
                <a:ea typeface="+mn-ea"/>
                <a:cs typeface="+mn-cs"/>
              </a:rPr>
              <a:t>We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need</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to</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understand</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origin</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and</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transport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of</a:t>
            </a:r>
            <a:r>
              <a:rPr lang="zh-CN" altLang="en-US" sz="1200" b="0" i="0" kern="1200" dirty="0">
                <a:solidFill>
                  <a:schemeClr val="tx1"/>
                </a:solidFill>
                <a:effectLst/>
                <a:latin typeface="+mn-lt"/>
                <a:ea typeface="+mn-ea"/>
                <a:cs typeface="+mn-cs"/>
              </a:rPr>
              <a:t> </a:t>
            </a:r>
            <a:r>
              <a:rPr lang="en-US" altLang="zh-CN" sz="1200" b="0" i="0" kern="1200" dirty="0" err="1">
                <a:solidFill>
                  <a:schemeClr val="tx1"/>
                </a:solidFill>
                <a:effectLst/>
                <a:latin typeface="+mn-lt"/>
                <a:ea typeface="+mn-ea"/>
                <a:cs typeface="+mn-cs"/>
              </a:rPr>
              <a:t>Albeto</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neutrons.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For</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that,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we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developed</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full</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simulation</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code.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In</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this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code,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we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need</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to</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take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into</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account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not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only</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collision</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of</a:t>
            </a:r>
            <a:r>
              <a:rPr lang="zh-CN" altLang="en-US" sz="1200" b="0" i="0" kern="1200" dirty="0">
                <a:solidFill>
                  <a:schemeClr val="tx1"/>
                </a:solidFill>
                <a:effectLst/>
                <a:latin typeface="+mn-lt"/>
                <a:ea typeface="+mn-ea"/>
                <a:cs typeface="+mn-cs"/>
              </a:rPr>
              <a:t> </a:t>
            </a:r>
            <a:r>
              <a:rPr lang="en-US" altLang="zh-CN" sz="1200" b="0" i="0" kern="1200" dirty="0" err="1">
                <a:solidFill>
                  <a:schemeClr val="tx1"/>
                </a:solidFill>
                <a:effectLst/>
                <a:latin typeface="+mn-lt"/>
                <a:ea typeface="+mn-ea"/>
                <a:cs typeface="+mn-cs"/>
              </a:rPr>
              <a:t>comsic</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ray</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with</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atmosphere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but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all</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magnetic</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field,</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gravitation,</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composition</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of</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atmosphere.</a:t>
            </a:r>
            <a:r>
              <a:rPr lang="zh-CN" altLang="en-US" sz="1200" b="0" i="0" kern="1200" dirty="0">
                <a:solidFill>
                  <a:schemeClr val="tx1"/>
                </a:solidFill>
                <a:effectLst/>
                <a:latin typeface="+mn-lt"/>
                <a:ea typeface="+mn-ea"/>
                <a:cs typeface="+mn-cs"/>
              </a:rPr>
              <a:t>  </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Now</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we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have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much</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better</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understanding</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of</a:t>
            </a:r>
            <a:r>
              <a:rPr lang="zh-CN" altLang="en-US" sz="1200" b="0" i="0" kern="1200" dirty="0">
                <a:solidFill>
                  <a:schemeClr val="tx1"/>
                </a:solidFill>
                <a:effectLst/>
                <a:latin typeface="+mn-lt"/>
                <a:ea typeface="+mn-ea"/>
                <a:cs typeface="+mn-cs"/>
              </a:rPr>
              <a:t> </a:t>
            </a:r>
            <a:r>
              <a:rPr lang="en-US" altLang="zh-CN" sz="1200" b="0" i="0" kern="1200" dirty="0" err="1">
                <a:solidFill>
                  <a:schemeClr val="tx1"/>
                </a:solidFill>
                <a:effectLst/>
                <a:latin typeface="+mn-lt"/>
                <a:ea typeface="+mn-ea"/>
                <a:cs typeface="+mn-cs"/>
              </a:rPr>
              <a:t>Albeto</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neutrons.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For</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example,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we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know</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what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occur</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in</a:t>
            </a:r>
            <a:r>
              <a:rPr lang="zh-CN" altLang="en-US" sz="1200" b="0" i="0" kern="1200" dirty="0">
                <a:solidFill>
                  <a:schemeClr val="tx1"/>
                </a:solidFill>
                <a:effectLst/>
                <a:latin typeface="+mn-lt"/>
                <a:ea typeface="+mn-ea"/>
                <a:cs typeface="+mn-cs"/>
              </a:rPr>
              <a:t> </a:t>
            </a:r>
            <a:r>
              <a:rPr lang="en-US" altLang="zh-CN" sz="1200" b="0" i="0" kern="1200" dirty="0" err="1">
                <a:solidFill>
                  <a:schemeClr val="tx1"/>
                </a:solidFill>
                <a:effectLst/>
                <a:latin typeface="+mn-lt"/>
                <a:ea typeface="+mn-ea"/>
                <a:cs typeface="+mn-cs"/>
              </a:rPr>
              <a:t>troposhere</a:t>
            </a:r>
            <a:r>
              <a:rPr lang="zh-CN" altLang="en-US" sz="1200" b="0" i="0" kern="1200" dirty="0">
                <a:solidFill>
                  <a:schemeClr val="tx1"/>
                </a:solidFill>
                <a:effectLst/>
                <a:latin typeface="+mn-lt"/>
                <a:ea typeface="+mn-ea"/>
                <a:cs typeface="+mn-cs"/>
              </a:rPr>
              <a:t>  </a:t>
            </a:r>
            <a:r>
              <a:rPr lang="en-GB" altLang="zh-CN" b="0" i="0" dirty="0">
                <a:solidFill>
                  <a:srgbClr val="1D2A57"/>
                </a:solidFill>
                <a:effectLst/>
                <a:latin typeface="Arial" charset="0"/>
              </a:rPr>
              <a:t>/ˈ</a:t>
            </a:r>
            <a:r>
              <a:rPr lang="en-GB" altLang="zh-CN" b="0" i="0" dirty="0" err="1">
                <a:solidFill>
                  <a:srgbClr val="1D2A57"/>
                </a:solidFill>
                <a:effectLst/>
                <a:latin typeface="Arial" charset="0"/>
              </a:rPr>
              <a:t>trɑ</a:t>
            </a:r>
            <a:r>
              <a:rPr lang="en-GB" altLang="zh-CN" b="0" i="0" dirty="0">
                <a:solidFill>
                  <a:srgbClr val="1D2A57"/>
                </a:solidFill>
                <a:effectLst/>
                <a:latin typeface="Arial" charset="0"/>
              </a:rPr>
              <a:t>ː.</a:t>
            </a:r>
            <a:r>
              <a:rPr lang="en-GB" altLang="zh-CN" b="0" i="0" dirty="0" err="1">
                <a:solidFill>
                  <a:srgbClr val="1D2A57"/>
                </a:solidFill>
                <a:effectLst/>
                <a:latin typeface="Arial" charset="0"/>
              </a:rPr>
              <a:t>pə.sfɪr</a:t>
            </a:r>
            <a:r>
              <a:rPr lang="en-GB" altLang="zh-CN" b="0" i="0" dirty="0">
                <a:solidFill>
                  <a:srgbClr val="1D2A57"/>
                </a:solidFill>
                <a:effectLst/>
                <a:latin typeface="Arial" charset="0"/>
              </a:rPr>
              <a:t>/ would not affect the neutron flux in low-earth orbits, that is to see, no matter how extreme the weather is, it has no impact to our measurement. </a:t>
            </a:r>
            <a:r>
              <a:rPr lang="en-GB" altLang="zh-CN" b="0" i="0" dirty="0" err="1">
                <a:solidFill>
                  <a:srgbClr val="1D2A57"/>
                </a:solidFill>
                <a:effectLst/>
                <a:latin typeface="Arial" charset="0"/>
              </a:rPr>
              <a:t>Thi</a:t>
            </a:r>
            <a:r>
              <a:rPr lang="en-US" altLang="zh-CN" b="0" i="0" dirty="0">
                <a:solidFill>
                  <a:srgbClr val="1D2A57"/>
                </a:solidFill>
                <a:effectLst/>
                <a:latin typeface="Arial" charset="0"/>
              </a:rPr>
              <a:t>s</a:t>
            </a:r>
            <a:r>
              <a:rPr lang="zh-CN" altLang="en-US" b="0" i="0" dirty="0">
                <a:solidFill>
                  <a:srgbClr val="1D2A57"/>
                </a:solidFill>
                <a:effectLst/>
                <a:latin typeface="Arial" charset="0"/>
              </a:rPr>
              <a:t> </a:t>
            </a:r>
            <a:r>
              <a:rPr lang="en-US" altLang="zh-CN" b="0" i="0" dirty="0">
                <a:solidFill>
                  <a:srgbClr val="1D2A57"/>
                </a:solidFill>
                <a:effectLst/>
                <a:latin typeface="Arial" charset="0"/>
              </a:rPr>
              <a:t>is</a:t>
            </a:r>
            <a:r>
              <a:rPr lang="zh-CN" altLang="en-US" b="0" i="0" dirty="0">
                <a:solidFill>
                  <a:srgbClr val="1D2A57"/>
                </a:solidFill>
                <a:effectLst/>
                <a:latin typeface="Arial" charset="0"/>
              </a:rPr>
              <a:t> </a:t>
            </a:r>
            <a:r>
              <a:rPr lang="en-US" altLang="zh-CN" b="0" i="0" dirty="0">
                <a:solidFill>
                  <a:srgbClr val="1D2A57"/>
                </a:solidFill>
                <a:effectLst/>
                <a:latin typeface="Arial" charset="0"/>
              </a:rPr>
              <a:t>very</a:t>
            </a:r>
            <a:r>
              <a:rPr lang="zh-CN" altLang="en-US" b="0" i="0" dirty="0">
                <a:solidFill>
                  <a:srgbClr val="1D2A57"/>
                </a:solidFill>
                <a:effectLst/>
                <a:latin typeface="Arial" charset="0"/>
              </a:rPr>
              <a:t> </a:t>
            </a:r>
            <a:r>
              <a:rPr lang="en-US" altLang="zh-CN" b="0" i="0" dirty="0">
                <a:solidFill>
                  <a:srgbClr val="1D2A57"/>
                </a:solidFill>
                <a:effectLst/>
                <a:latin typeface="Arial" charset="0"/>
              </a:rPr>
              <a:t>good!</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The troposphere extends upward to about 10 km (6.2 miles or about 33,000 feet) above sea level. The height of the top of the troposphere varies with latitude (it is lowest over the poles and highest at the equator) and by season (it is lower in winter and higher in summer). It can be as high as 20 km (12 miles or 65,000 feet) near the equator, and as low as 7 km (4 miles or 23,000 feet) over the poles in w</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inter.</a:t>
            </a:r>
            <a:endParaRPr lang="en-US" altLang="zh-CN" b="0" i="0" u="none" strike="noStrike" dirty="0">
              <a:effectLst/>
              <a:latin typeface="-apple-system"/>
              <a:hlinkClick r:id="rId3"/>
            </a:endParaRPr>
          </a:p>
          <a:p>
            <a:r>
              <a:rPr lang="zh-CN" altLang="en-US" b="0" i="0" u="none" strike="noStrike" dirty="0">
                <a:effectLst/>
                <a:latin typeface="-apple-system"/>
                <a:hlinkClick r:id="rId3"/>
              </a:rPr>
              <a:t>  </a:t>
            </a:r>
            <a:endParaRPr lang="en-US" altLang="zh-CN" b="0" i="0" u="none" strike="noStrike" dirty="0">
              <a:effectLst/>
              <a:latin typeface="-apple-system"/>
              <a:hlinkClick r:id="rId3"/>
            </a:endParaRPr>
          </a:p>
          <a:p>
            <a:r>
              <a:rPr lang="zh-CN" altLang="en-US" b="0" i="0" u="none" strike="noStrike" dirty="0">
                <a:effectLst/>
                <a:latin typeface="-apple-system"/>
                <a:hlinkClick r:id="rId3"/>
              </a:rPr>
              <a:t>中子注量率</a:t>
            </a:r>
            <a:r>
              <a:rPr lang="zh-CN" altLang="en-US" b="0" i="0" dirty="0">
                <a:solidFill>
                  <a:srgbClr val="333333"/>
                </a:solidFill>
                <a:effectLst/>
                <a:latin typeface="-apple-system"/>
              </a:rPr>
              <a:t>，单位为</a:t>
            </a:r>
            <a:r>
              <a:rPr lang="en-US" altLang="zh-CN" b="0" i="0" dirty="0" err="1">
                <a:solidFill>
                  <a:srgbClr val="333333"/>
                </a:solidFill>
                <a:effectLst/>
                <a:latin typeface="-apple-system"/>
              </a:rPr>
              <a:t>nv</a:t>
            </a:r>
            <a:r>
              <a:rPr lang="zh-CN" altLang="en-US" b="0" i="0" dirty="0">
                <a:solidFill>
                  <a:srgbClr val="333333"/>
                </a:solidFill>
                <a:effectLst/>
                <a:latin typeface="-apple-system"/>
              </a:rPr>
              <a:t>（</a:t>
            </a:r>
            <a:r>
              <a:rPr lang="en-US" altLang="zh-CN" b="0" i="0" dirty="0">
                <a:solidFill>
                  <a:srgbClr val="333333"/>
                </a:solidFill>
                <a:effectLst/>
                <a:latin typeface="-apple-system"/>
              </a:rPr>
              <a:t>neutrons per square centimeter per second</a:t>
            </a:r>
            <a:r>
              <a:rPr lang="zh-CN" altLang="en-US" b="0" i="0" dirty="0">
                <a:solidFill>
                  <a:srgbClr val="333333"/>
                </a:solidFill>
                <a:effectLst/>
                <a:latin typeface="-apple-system"/>
              </a:rPr>
              <a:t>），即每平方厘米每秒的中子数</a:t>
            </a:r>
            <a:endParaRPr lang="en-US" altLang="zh-CN" b="0" i="0" dirty="0">
              <a:solidFill>
                <a:srgbClr val="333333"/>
              </a:solidFill>
              <a:effectLst/>
              <a:latin typeface="-apple-system"/>
            </a:endParaRPr>
          </a:p>
          <a:p>
            <a:r>
              <a:rPr lang="en-US" dirty="0"/>
              <a:t>The neutron sensitivity of an SUI detector is specified by the number of counts per second per neutron flux (cps/</a:t>
            </a:r>
            <a:r>
              <a:rPr lang="en-US" dirty="0" err="1"/>
              <a:t>nv</a:t>
            </a:r>
            <a:r>
              <a:rPr lang="en-US" dirty="0"/>
              <a:t>)</a:t>
            </a:r>
            <a:endParaRPr lang="en-US" dirty="0"/>
          </a:p>
          <a:p>
            <a:r>
              <a:rPr lang="en-US" dirty="0"/>
              <a:t>1、400km</a:t>
            </a:r>
            <a:r>
              <a:rPr lang="zh-CN" altLang="en-US" dirty="0"/>
              <a:t>处绝大部分是向上的，向下的中子飞行中就衰变完了，</a:t>
            </a:r>
            <a:r>
              <a:rPr lang="en-US" altLang="zh-CN" dirty="0"/>
              <a:t>2.2</a:t>
            </a:r>
            <a:r>
              <a:rPr lang="en-US" dirty="0"/>
              <a:t>km</a:t>
            </a:r>
            <a:r>
              <a:rPr lang="zh-CN" altLang="en-US" dirty="0"/>
              <a:t>基本要飞到一半的地球半径（</a:t>
            </a:r>
            <a:r>
              <a:rPr lang="en-US" altLang="zh-CN" dirty="0"/>
              <a:t>3000</a:t>
            </a:r>
            <a:r>
              <a:rPr lang="en-US" dirty="0"/>
              <a:t>km）</a:t>
            </a:r>
            <a:r>
              <a:rPr lang="zh-CN" altLang="en-US" dirty="0"/>
              <a:t>耗时远大于中子寿命，</a:t>
            </a:r>
            <a:r>
              <a:rPr lang="en-US" altLang="zh-CN" dirty="0"/>
              <a:t>2 </a:t>
            </a:r>
            <a:r>
              <a:rPr lang="zh-CN" altLang="en-US" dirty="0"/>
              <a:t>引力确实有影响现在还没考虑在模型里 但是百公里级别的引力效应是非常小的。</a:t>
            </a:r>
            <a:endParaRPr lang="en-US" altLang="zh-CN" dirty="0"/>
          </a:p>
          <a:p>
            <a:endParaRPr lang="en-US" dirty="0"/>
          </a:p>
          <a:p>
            <a:r>
              <a:rPr lang="en-US" altLang="zh-CN" sz="1200" b="0" i="0" kern="1200" dirty="0">
                <a:solidFill>
                  <a:schemeClr val="tx1"/>
                </a:solidFill>
                <a:effectLst/>
                <a:latin typeface="+mn-lt"/>
                <a:ea typeface="+mn-ea"/>
                <a:cs typeface="+mn-cs"/>
              </a:rPr>
              <a:t>The troposphere is the lowest </a:t>
            </a:r>
            <a:r>
              <a:rPr lang="en-US" altLang="zh-CN" sz="1200" b="0" i="0" u="none" strike="noStrike" kern="1200" dirty="0">
                <a:solidFill>
                  <a:schemeClr val="tx1"/>
                </a:solidFill>
                <a:effectLst/>
                <a:latin typeface="+mn-lt"/>
                <a:ea typeface="+mn-ea"/>
                <a:cs typeface="+mn-cs"/>
                <a:hlinkClick r:id="rId4"/>
              </a:rPr>
              <a:t>layer of Earth's atmosphere</a:t>
            </a:r>
            <a:r>
              <a:rPr lang="en-US" altLang="zh-CN" sz="1200" b="0" i="0" kern="1200" dirty="0">
                <a:solidFill>
                  <a:schemeClr val="tx1"/>
                </a:solidFill>
                <a:effectLst/>
                <a:latin typeface="+mn-lt"/>
                <a:ea typeface="+mn-ea"/>
                <a:cs typeface="+mn-cs"/>
              </a:rPr>
              <a:t>. Most of the mass (about 75-80%) of the atmosphere is in the troposphere. Most types of clouds are found in the troposphere, and almost all </a:t>
            </a:r>
            <a:r>
              <a:rPr lang="en-US" altLang="zh-CN" sz="1200" b="0" i="0" u="none" strike="noStrike" kern="1200" dirty="0">
                <a:solidFill>
                  <a:schemeClr val="tx1"/>
                </a:solidFill>
                <a:effectLst/>
                <a:latin typeface="+mn-lt"/>
                <a:ea typeface="+mn-ea"/>
                <a:cs typeface="+mn-cs"/>
                <a:hlinkClick r:id="rId5"/>
              </a:rPr>
              <a:t>weather</a:t>
            </a:r>
            <a:r>
              <a:rPr lang="en-US" altLang="zh-CN" sz="1200" b="0" i="0" kern="1200" dirty="0">
                <a:solidFill>
                  <a:schemeClr val="tx1"/>
                </a:solidFill>
                <a:effectLst/>
                <a:latin typeface="+mn-lt"/>
                <a:ea typeface="+mn-ea"/>
                <a:cs typeface="+mn-cs"/>
              </a:rPr>
              <a:t> occurs within this layer. The troposphere is by far the wettest layer of the atmosphere (all of the other layers contain very little moisture).</a:t>
            </a:r>
            <a:endParaRPr lang="en-US" dirty="0"/>
          </a:p>
          <a:p>
            <a:endParaRPr lang="en-US" dirty="0"/>
          </a:p>
          <a:p>
            <a:r>
              <a:rPr lang="zh-CN" altLang="en-US" dirty="0"/>
              <a:t>鹊桥二号的轨道参数：周期</a:t>
            </a:r>
            <a:r>
              <a:rPr lang="en-US" altLang="zh-CN" dirty="0"/>
              <a:t>24h </a:t>
            </a:r>
            <a:r>
              <a:rPr lang="zh-CN" altLang="en-US" dirty="0"/>
              <a:t>近月点</a:t>
            </a:r>
            <a:r>
              <a:rPr lang="en-US" altLang="zh-CN" dirty="0"/>
              <a:t>200 </a:t>
            </a:r>
            <a:r>
              <a:rPr lang="zh-CN" altLang="en-US" dirty="0"/>
              <a:t>公里</a:t>
            </a:r>
            <a:r>
              <a:rPr lang="en-US" altLang="zh-CN" dirty="0"/>
              <a:t>[5] </a:t>
            </a:r>
            <a:r>
              <a:rPr lang="zh-CN" altLang="en-US" dirty="0"/>
              <a:t>远月点</a:t>
            </a:r>
            <a:r>
              <a:rPr lang="en-US" altLang="zh-CN" dirty="0"/>
              <a:t>16,000 </a:t>
            </a:r>
            <a:r>
              <a:rPr lang="zh-CN" altLang="en-US" dirty="0"/>
              <a:t>公里</a:t>
            </a:r>
            <a:r>
              <a:rPr lang="en-US" altLang="zh-CN" dirty="0"/>
              <a:t>[5] </a:t>
            </a:r>
            <a:r>
              <a:rPr lang="zh-CN" altLang="en-US" dirty="0"/>
              <a:t>倾角</a:t>
            </a:r>
            <a:r>
              <a:rPr lang="en-US" altLang="zh-CN" dirty="0"/>
              <a:t>62.4°[6] </a:t>
            </a:r>
            <a:endParaRPr lang="en-US" altLang="zh-CN" dirty="0"/>
          </a:p>
          <a:p>
            <a:r>
              <a:rPr lang="zh-CN" altLang="en-US" dirty="0"/>
              <a:t>月球实验（更高中子通量）对中子寿命更灵敏 </a:t>
            </a:r>
            <a:endParaRPr lang="zh-CN" altLang="en-US" dirty="0"/>
          </a:p>
          <a:p>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幻灯片图像占位符 1"/>
          <p:cNvSpPr/>
          <p:nvPr>
            <p:ph type="sldImg" idx="2"/>
          </p:nvPr>
        </p:nvSpPr>
        <p:spPr/>
        <p:txBody>
          <a:bodyPr/>
          <a:lstStyle/>
          <a:p/>
        </p:txBody>
      </p:sp>
      <p:sp>
        <p:nvSpPr>
          <p:cNvPr id="35" name="文本占位符 2"/>
          <p:cNvSpPr/>
          <p:nvPr>
            <p:ph type="body" idx="3"/>
          </p:nvPr>
        </p:nvSpPr>
        <p:spPr/>
        <p:txBody>
          <a:bodyPr/>
          <a:lstStyle/>
          <a:p>
            <a:r>
              <a:rPr lang="en-US" altLang="zh-CN" sz="1200" b="0" i="0" kern="1200" dirty="0">
                <a:solidFill>
                  <a:schemeClr val="tx1"/>
                </a:solidFill>
                <a:effectLst/>
                <a:latin typeface="+mn-lt"/>
                <a:ea typeface="+mn-ea"/>
                <a:cs typeface="+mn-cs"/>
              </a:rPr>
              <a:t>We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need</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to</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understand</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origin</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and</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transport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of</a:t>
            </a:r>
            <a:r>
              <a:rPr lang="zh-CN" altLang="en-US" sz="1200" b="0" i="0" kern="1200" dirty="0">
                <a:solidFill>
                  <a:schemeClr val="tx1"/>
                </a:solidFill>
                <a:effectLst/>
                <a:latin typeface="+mn-lt"/>
                <a:ea typeface="+mn-ea"/>
                <a:cs typeface="+mn-cs"/>
              </a:rPr>
              <a:t> </a:t>
            </a:r>
            <a:r>
              <a:rPr lang="en-US" altLang="zh-CN" sz="1200" b="0" i="0" kern="1200" dirty="0" err="1">
                <a:solidFill>
                  <a:schemeClr val="tx1"/>
                </a:solidFill>
                <a:effectLst/>
                <a:latin typeface="+mn-lt"/>
                <a:ea typeface="+mn-ea"/>
                <a:cs typeface="+mn-cs"/>
              </a:rPr>
              <a:t>Albeto</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neutrons.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For</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that,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we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developed</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full</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simulation</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code.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In</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this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code,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we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need</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to</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take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into</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account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not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only</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collision</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of</a:t>
            </a:r>
            <a:r>
              <a:rPr lang="zh-CN" altLang="en-US" sz="1200" b="0" i="0" kern="1200" dirty="0">
                <a:solidFill>
                  <a:schemeClr val="tx1"/>
                </a:solidFill>
                <a:effectLst/>
                <a:latin typeface="+mn-lt"/>
                <a:ea typeface="+mn-ea"/>
                <a:cs typeface="+mn-cs"/>
              </a:rPr>
              <a:t> </a:t>
            </a:r>
            <a:r>
              <a:rPr lang="en-US" altLang="zh-CN" sz="1200" b="0" i="0" kern="1200" dirty="0" err="1">
                <a:solidFill>
                  <a:schemeClr val="tx1"/>
                </a:solidFill>
                <a:effectLst/>
                <a:latin typeface="+mn-lt"/>
                <a:ea typeface="+mn-ea"/>
                <a:cs typeface="+mn-cs"/>
              </a:rPr>
              <a:t>comsic</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ray</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with</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atmosphere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but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all</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magnetic</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field,</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gravitation,</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composition</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of</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atmosphere.</a:t>
            </a:r>
            <a:r>
              <a:rPr lang="zh-CN" altLang="en-US" sz="1200" b="0" i="0" kern="1200" dirty="0">
                <a:solidFill>
                  <a:schemeClr val="tx1"/>
                </a:solidFill>
                <a:effectLst/>
                <a:latin typeface="+mn-lt"/>
                <a:ea typeface="+mn-ea"/>
                <a:cs typeface="+mn-cs"/>
              </a:rPr>
              <a:t>  </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Now</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we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have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much</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better</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understanding</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of</a:t>
            </a:r>
            <a:r>
              <a:rPr lang="zh-CN" altLang="en-US" sz="1200" b="0" i="0" kern="1200" dirty="0">
                <a:solidFill>
                  <a:schemeClr val="tx1"/>
                </a:solidFill>
                <a:effectLst/>
                <a:latin typeface="+mn-lt"/>
                <a:ea typeface="+mn-ea"/>
                <a:cs typeface="+mn-cs"/>
              </a:rPr>
              <a:t> </a:t>
            </a:r>
            <a:r>
              <a:rPr lang="en-US" altLang="zh-CN" sz="1200" b="0" i="0" kern="1200" dirty="0" err="1">
                <a:solidFill>
                  <a:schemeClr val="tx1"/>
                </a:solidFill>
                <a:effectLst/>
                <a:latin typeface="+mn-lt"/>
                <a:ea typeface="+mn-ea"/>
                <a:cs typeface="+mn-cs"/>
              </a:rPr>
              <a:t>Albeto</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neutrons.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For</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example,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we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know</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what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occur</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in</a:t>
            </a:r>
            <a:r>
              <a:rPr lang="zh-CN" altLang="en-US" sz="1200" b="0" i="0" kern="1200" dirty="0">
                <a:solidFill>
                  <a:schemeClr val="tx1"/>
                </a:solidFill>
                <a:effectLst/>
                <a:latin typeface="+mn-lt"/>
                <a:ea typeface="+mn-ea"/>
                <a:cs typeface="+mn-cs"/>
              </a:rPr>
              <a:t> </a:t>
            </a:r>
            <a:r>
              <a:rPr lang="en-US" altLang="zh-CN" sz="1200" b="0" i="0" kern="1200" dirty="0" err="1">
                <a:solidFill>
                  <a:schemeClr val="tx1"/>
                </a:solidFill>
                <a:effectLst/>
                <a:latin typeface="+mn-lt"/>
                <a:ea typeface="+mn-ea"/>
                <a:cs typeface="+mn-cs"/>
              </a:rPr>
              <a:t>troposhere</a:t>
            </a:r>
            <a:r>
              <a:rPr lang="zh-CN" altLang="en-US" sz="1200" b="0" i="0" kern="1200" dirty="0">
                <a:solidFill>
                  <a:schemeClr val="tx1"/>
                </a:solidFill>
                <a:effectLst/>
                <a:latin typeface="+mn-lt"/>
                <a:ea typeface="+mn-ea"/>
                <a:cs typeface="+mn-cs"/>
              </a:rPr>
              <a:t>  </a:t>
            </a:r>
            <a:r>
              <a:rPr lang="en-GB" altLang="zh-CN" b="0" i="0" dirty="0">
                <a:solidFill>
                  <a:srgbClr val="1D2A57"/>
                </a:solidFill>
                <a:effectLst/>
                <a:latin typeface="Arial" charset="0"/>
              </a:rPr>
              <a:t>/ˈ</a:t>
            </a:r>
            <a:r>
              <a:rPr lang="en-GB" altLang="zh-CN" b="0" i="0" dirty="0" err="1">
                <a:solidFill>
                  <a:srgbClr val="1D2A57"/>
                </a:solidFill>
                <a:effectLst/>
                <a:latin typeface="Arial" charset="0"/>
              </a:rPr>
              <a:t>trɑ</a:t>
            </a:r>
            <a:r>
              <a:rPr lang="en-GB" altLang="zh-CN" b="0" i="0" dirty="0">
                <a:solidFill>
                  <a:srgbClr val="1D2A57"/>
                </a:solidFill>
                <a:effectLst/>
                <a:latin typeface="Arial" charset="0"/>
              </a:rPr>
              <a:t>ː.</a:t>
            </a:r>
            <a:r>
              <a:rPr lang="en-GB" altLang="zh-CN" b="0" i="0" dirty="0" err="1">
                <a:solidFill>
                  <a:srgbClr val="1D2A57"/>
                </a:solidFill>
                <a:effectLst/>
                <a:latin typeface="Arial" charset="0"/>
              </a:rPr>
              <a:t>pə.sfɪr</a:t>
            </a:r>
            <a:r>
              <a:rPr lang="en-GB" altLang="zh-CN" b="0" i="0" dirty="0">
                <a:solidFill>
                  <a:srgbClr val="1D2A57"/>
                </a:solidFill>
                <a:effectLst/>
                <a:latin typeface="Arial" charset="0"/>
              </a:rPr>
              <a:t>/ would not affect the neutron flux in low-earth orbits, that is to see, no matter how extreme the weather is, it has no impact to our measurement. </a:t>
            </a:r>
            <a:r>
              <a:rPr lang="en-GB" altLang="zh-CN" b="0" i="0" dirty="0" err="1">
                <a:solidFill>
                  <a:srgbClr val="1D2A57"/>
                </a:solidFill>
                <a:effectLst/>
                <a:latin typeface="Arial" charset="0"/>
              </a:rPr>
              <a:t>Thi</a:t>
            </a:r>
            <a:r>
              <a:rPr lang="en-US" altLang="zh-CN" b="0" i="0" dirty="0">
                <a:solidFill>
                  <a:srgbClr val="1D2A57"/>
                </a:solidFill>
                <a:effectLst/>
                <a:latin typeface="Arial" charset="0"/>
              </a:rPr>
              <a:t>s</a:t>
            </a:r>
            <a:r>
              <a:rPr lang="zh-CN" altLang="en-US" b="0" i="0" dirty="0">
                <a:solidFill>
                  <a:srgbClr val="1D2A57"/>
                </a:solidFill>
                <a:effectLst/>
                <a:latin typeface="Arial" charset="0"/>
              </a:rPr>
              <a:t> </a:t>
            </a:r>
            <a:r>
              <a:rPr lang="en-US" altLang="zh-CN" b="0" i="0" dirty="0">
                <a:solidFill>
                  <a:srgbClr val="1D2A57"/>
                </a:solidFill>
                <a:effectLst/>
                <a:latin typeface="Arial" charset="0"/>
              </a:rPr>
              <a:t>is</a:t>
            </a:r>
            <a:r>
              <a:rPr lang="zh-CN" altLang="en-US" b="0" i="0" dirty="0">
                <a:solidFill>
                  <a:srgbClr val="1D2A57"/>
                </a:solidFill>
                <a:effectLst/>
                <a:latin typeface="Arial" charset="0"/>
              </a:rPr>
              <a:t> </a:t>
            </a:r>
            <a:r>
              <a:rPr lang="en-US" altLang="zh-CN" b="0" i="0" dirty="0">
                <a:solidFill>
                  <a:srgbClr val="1D2A57"/>
                </a:solidFill>
                <a:effectLst/>
                <a:latin typeface="Arial" charset="0"/>
              </a:rPr>
              <a:t>very</a:t>
            </a:r>
            <a:r>
              <a:rPr lang="zh-CN" altLang="en-US" b="0" i="0" dirty="0">
                <a:solidFill>
                  <a:srgbClr val="1D2A57"/>
                </a:solidFill>
                <a:effectLst/>
                <a:latin typeface="Arial" charset="0"/>
              </a:rPr>
              <a:t> </a:t>
            </a:r>
            <a:r>
              <a:rPr lang="en-US" altLang="zh-CN" b="0" i="0" dirty="0">
                <a:solidFill>
                  <a:srgbClr val="1D2A57"/>
                </a:solidFill>
                <a:effectLst/>
                <a:latin typeface="Arial" charset="0"/>
              </a:rPr>
              <a:t>good!</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The troposphere extends upward to about 10 km (6.2 miles or about 33,000 feet) above sea level. The height of the top of the troposphere varies with latitude (it is lowest over the poles and highest at the equator) and by season (it is lower in winter and higher in summer). It can be as high as 20 km (12 miles or 65,000 feet) near the equator, and as low as 7 km (4 miles or 23,000 feet) over the poles in w</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inter.</a:t>
            </a:r>
            <a:endParaRPr lang="en-US" altLang="zh-CN" b="0" i="0" u="none" strike="noStrike" dirty="0">
              <a:effectLst/>
              <a:latin typeface="-apple-system"/>
              <a:hlinkClick r:id="rId3"/>
            </a:endParaRPr>
          </a:p>
          <a:p>
            <a:r>
              <a:rPr lang="zh-CN" altLang="en-US" b="0" i="0" u="none" strike="noStrike" dirty="0">
                <a:effectLst/>
                <a:latin typeface="-apple-system"/>
                <a:hlinkClick r:id="rId3"/>
              </a:rPr>
              <a:t>  </a:t>
            </a:r>
            <a:endParaRPr lang="en-US" altLang="zh-CN" b="0" i="0" u="none" strike="noStrike" dirty="0">
              <a:effectLst/>
              <a:latin typeface="-apple-system"/>
              <a:hlinkClick r:id="rId3"/>
            </a:endParaRPr>
          </a:p>
          <a:p>
            <a:r>
              <a:rPr lang="zh-CN" altLang="en-US" b="0" i="0" u="none" strike="noStrike" dirty="0">
                <a:effectLst/>
                <a:latin typeface="-apple-system"/>
                <a:hlinkClick r:id="rId3"/>
              </a:rPr>
              <a:t>中子注量率</a:t>
            </a:r>
            <a:r>
              <a:rPr lang="zh-CN" altLang="en-US" b="0" i="0" dirty="0">
                <a:solidFill>
                  <a:srgbClr val="333333"/>
                </a:solidFill>
                <a:effectLst/>
                <a:latin typeface="-apple-system"/>
              </a:rPr>
              <a:t>，单位为</a:t>
            </a:r>
            <a:r>
              <a:rPr lang="en-US" altLang="zh-CN" b="0" i="0" dirty="0" err="1">
                <a:solidFill>
                  <a:srgbClr val="333333"/>
                </a:solidFill>
                <a:effectLst/>
                <a:latin typeface="-apple-system"/>
              </a:rPr>
              <a:t>nv</a:t>
            </a:r>
            <a:r>
              <a:rPr lang="zh-CN" altLang="en-US" b="0" i="0" dirty="0">
                <a:solidFill>
                  <a:srgbClr val="333333"/>
                </a:solidFill>
                <a:effectLst/>
                <a:latin typeface="-apple-system"/>
              </a:rPr>
              <a:t>（</a:t>
            </a:r>
            <a:r>
              <a:rPr lang="en-US" altLang="zh-CN" b="0" i="0" dirty="0">
                <a:solidFill>
                  <a:srgbClr val="333333"/>
                </a:solidFill>
                <a:effectLst/>
                <a:latin typeface="-apple-system"/>
              </a:rPr>
              <a:t>neutrons per square centimeter per second</a:t>
            </a:r>
            <a:r>
              <a:rPr lang="zh-CN" altLang="en-US" b="0" i="0" dirty="0">
                <a:solidFill>
                  <a:srgbClr val="333333"/>
                </a:solidFill>
                <a:effectLst/>
                <a:latin typeface="-apple-system"/>
              </a:rPr>
              <a:t>），即每平方厘米每秒的中子数</a:t>
            </a:r>
            <a:endParaRPr lang="en-US" altLang="zh-CN" b="0" i="0" dirty="0">
              <a:solidFill>
                <a:srgbClr val="333333"/>
              </a:solidFill>
              <a:effectLst/>
              <a:latin typeface="-apple-system"/>
            </a:endParaRPr>
          </a:p>
          <a:p>
            <a:r>
              <a:rPr lang="en-US" dirty="0"/>
              <a:t>The neutron sensitivity of an SUI detector is specified by the number of counts per second per neutron flux (cps/</a:t>
            </a:r>
            <a:r>
              <a:rPr lang="en-US" dirty="0" err="1"/>
              <a:t>nv</a:t>
            </a:r>
            <a:r>
              <a:rPr lang="en-US" dirty="0"/>
              <a:t>)</a:t>
            </a:r>
            <a:endParaRPr lang="en-US" dirty="0"/>
          </a:p>
          <a:p>
            <a:r>
              <a:rPr lang="en-US" dirty="0"/>
              <a:t>1、400km</a:t>
            </a:r>
            <a:r>
              <a:rPr lang="zh-CN" altLang="en-US" dirty="0"/>
              <a:t>处绝大部分是向上的，向下的中子飞行中就衰变完了，</a:t>
            </a:r>
            <a:r>
              <a:rPr lang="en-US" altLang="zh-CN" dirty="0"/>
              <a:t>2.2</a:t>
            </a:r>
            <a:r>
              <a:rPr lang="en-US" dirty="0"/>
              <a:t>km</a:t>
            </a:r>
            <a:r>
              <a:rPr lang="zh-CN" altLang="en-US" dirty="0"/>
              <a:t>基本要飞到一半的地球半径（</a:t>
            </a:r>
            <a:r>
              <a:rPr lang="en-US" altLang="zh-CN" dirty="0"/>
              <a:t>3000</a:t>
            </a:r>
            <a:r>
              <a:rPr lang="en-US" dirty="0"/>
              <a:t>km）</a:t>
            </a:r>
            <a:r>
              <a:rPr lang="zh-CN" altLang="en-US" dirty="0"/>
              <a:t>耗时远大于中子寿命，</a:t>
            </a:r>
            <a:r>
              <a:rPr lang="en-US" altLang="zh-CN" dirty="0"/>
              <a:t>2 </a:t>
            </a:r>
            <a:r>
              <a:rPr lang="zh-CN" altLang="en-US" dirty="0"/>
              <a:t>引力确实有影响现在还没考虑在模型里 但是百公里级别的引力效应是非常小的。</a:t>
            </a:r>
            <a:endParaRPr lang="en-US" altLang="zh-CN" dirty="0"/>
          </a:p>
          <a:p>
            <a:endParaRPr lang="en-US" dirty="0"/>
          </a:p>
          <a:p>
            <a:r>
              <a:rPr lang="en-US" altLang="zh-CN" sz="1200" b="0" i="0" kern="1200" dirty="0">
                <a:solidFill>
                  <a:schemeClr val="tx1"/>
                </a:solidFill>
                <a:effectLst/>
                <a:latin typeface="+mn-lt"/>
                <a:ea typeface="+mn-ea"/>
                <a:cs typeface="+mn-cs"/>
              </a:rPr>
              <a:t>The troposphere is the lowest </a:t>
            </a:r>
            <a:r>
              <a:rPr lang="en-US" altLang="zh-CN" sz="1200" b="0" i="0" u="none" strike="noStrike" kern="1200" dirty="0">
                <a:solidFill>
                  <a:schemeClr val="tx1"/>
                </a:solidFill>
                <a:effectLst/>
                <a:latin typeface="+mn-lt"/>
                <a:ea typeface="+mn-ea"/>
                <a:cs typeface="+mn-cs"/>
                <a:hlinkClick r:id="rId4"/>
              </a:rPr>
              <a:t>layer of Earth's atmosphere</a:t>
            </a:r>
            <a:r>
              <a:rPr lang="en-US" altLang="zh-CN" sz="1200" b="0" i="0" kern="1200" dirty="0">
                <a:solidFill>
                  <a:schemeClr val="tx1"/>
                </a:solidFill>
                <a:effectLst/>
                <a:latin typeface="+mn-lt"/>
                <a:ea typeface="+mn-ea"/>
                <a:cs typeface="+mn-cs"/>
              </a:rPr>
              <a:t>. Most of the mass (about 75-80%) of the atmosphere is in the troposphere. Most types of clouds are found in the troposphere, and almost all </a:t>
            </a:r>
            <a:r>
              <a:rPr lang="en-US" altLang="zh-CN" sz="1200" b="0" i="0" u="none" strike="noStrike" kern="1200" dirty="0">
                <a:solidFill>
                  <a:schemeClr val="tx1"/>
                </a:solidFill>
                <a:effectLst/>
                <a:latin typeface="+mn-lt"/>
                <a:ea typeface="+mn-ea"/>
                <a:cs typeface="+mn-cs"/>
                <a:hlinkClick r:id="rId5"/>
              </a:rPr>
              <a:t>weather</a:t>
            </a:r>
            <a:r>
              <a:rPr lang="en-US" altLang="zh-CN" sz="1200" b="0" i="0" kern="1200" dirty="0">
                <a:solidFill>
                  <a:schemeClr val="tx1"/>
                </a:solidFill>
                <a:effectLst/>
                <a:latin typeface="+mn-lt"/>
                <a:ea typeface="+mn-ea"/>
                <a:cs typeface="+mn-cs"/>
              </a:rPr>
              <a:t> occurs within this layer. The troposphere is by far the wettest layer of the atmosphere (all of the other layers contain very little moisture).</a:t>
            </a:r>
            <a:endParaRPr lang="en-US" dirty="0"/>
          </a:p>
          <a:p>
            <a:endParaRPr lang="en-US" dirty="0"/>
          </a:p>
          <a:p>
            <a:r>
              <a:rPr lang="zh-CN" altLang="en-US" dirty="0"/>
              <a:t>鹊桥二号的轨道参数：周期</a:t>
            </a:r>
            <a:r>
              <a:rPr lang="en-US" altLang="zh-CN" dirty="0"/>
              <a:t>24h </a:t>
            </a:r>
            <a:r>
              <a:rPr lang="zh-CN" altLang="en-US" dirty="0"/>
              <a:t>近月点</a:t>
            </a:r>
            <a:r>
              <a:rPr lang="en-US" altLang="zh-CN" dirty="0"/>
              <a:t>200 </a:t>
            </a:r>
            <a:r>
              <a:rPr lang="zh-CN" altLang="en-US" dirty="0"/>
              <a:t>公里</a:t>
            </a:r>
            <a:r>
              <a:rPr lang="en-US" altLang="zh-CN" dirty="0"/>
              <a:t>[5] </a:t>
            </a:r>
            <a:r>
              <a:rPr lang="zh-CN" altLang="en-US" dirty="0"/>
              <a:t>远月点</a:t>
            </a:r>
            <a:r>
              <a:rPr lang="en-US" altLang="zh-CN" dirty="0"/>
              <a:t>16,000 </a:t>
            </a:r>
            <a:r>
              <a:rPr lang="zh-CN" altLang="en-US" dirty="0"/>
              <a:t>公里</a:t>
            </a:r>
            <a:r>
              <a:rPr lang="en-US" altLang="zh-CN" dirty="0"/>
              <a:t>[5] </a:t>
            </a:r>
            <a:r>
              <a:rPr lang="zh-CN" altLang="en-US" dirty="0"/>
              <a:t>倾角</a:t>
            </a:r>
            <a:r>
              <a:rPr lang="en-US" altLang="zh-CN" dirty="0"/>
              <a:t>62.4°[6] </a:t>
            </a:r>
            <a:endParaRPr lang="en-US" altLang="zh-CN" dirty="0"/>
          </a:p>
          <a:p>
            <a:r>
              <a:rPr lang="zh-CN" altLang="en-US" dirty="0"/>
              <a:t>月球实验（更高中子通量）对中子寿命更灵敏 </a:t>
            </a:r>
            <a:endParaRPr lang="zh-CN" altLang="en-US" dirty="0"/>
          </a:p>
          <a:p>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nvPr>
        </p:nvSpPr>
        <p:spPr/>
      </p:sp>
      <p:sp>
        <p:nvSpPr>
          <p:cNvPr id="3" name="文本占位符 2"/>
          <p:cNvSpPr/>
          <p:nvPr>
            <p:ph type="body" idx="3"/>
          </p:nvPr>
        </p:nvSpPr>
        <p:spPr/>
        <p:txBody>
          <a:bodyPr/>
          <a:lstStyle/>
          <a:p>
            <a:r>
              <a:rPr lang="zh-CN" altLang="en-US" sz="1200" kern="1200" dirty="0">
                <a:solidFill>
                  <a:schemeClr val="tx1"/>
                </a:solidFill>
                <a:effectLst/>
                <a:latin typeface="+mn-lt"/>
                <a:ea typeface="+mn-ea"/>
                <a:cs typeface="+mn-cs"/>
              </a:rPr>
              <a:t>初步构建了月球的中子输运模型，模拟参数在左上方。因为月球没有磁场和大气，其热中子通量会比地球更明显。月壤采用混合物的形式。模拟次数为</a:t>
            </a:r>
            <a:r>
              <a:rPr lang="en-US" altLang="zh-CN" sz="1200" kern="1200" dirty="0">
                <a:solidFill>
                  <a:schemeClr val="tx1"/>
                </a:solidFill>
                <a:effectLst/>
                <a:latin typeface="+mn-lt"/>
                <a:ea typeface="+mn-ea"/>
                <a:cs typeface="+mn-cs"/>
              </a:rPr>
              <a:t>500</a:t>
            </a:r>
            <a:r>
              <a:rPr lang="zh-CN" altLang="en-US" sz="1200" kern="1200" dirty="0">
                <a:solidFill>
                  <a:schemeClr val="tx1"/>
                </a:solidFill>
                <a:effectLst/>
                <a:latin typeface="+mn-lt"/>
                <a:ea typeface="+mn-ea"/>
                <a:cs typeface="+mn-cs"/>
              </a:rPr>
              <a:t>万次</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图为月球上产生中子在不同高度的通量分布图。</a:t>
            </a:r>
            <a:br>
              <a:rPr lang="en-US" altLang="zh-CN" sz="1200" kern="1200" dirty="0">
                <a:solidFill>
                  <a:schemeClr val="tx1"/>
                </a:solidFill>
                <a:effectLst/>
                <a:latin typeface="+mn-lt"/>
                <a:ea typeface="+mn-ea"/>
                <a:cs typeface="+mn-cs"/>
              </a:rPr>
            </a:br>
            <a:endParaRPr lang="zh-CN" altLang="zh-CN" sz="1200" kern="1200" dirty="0">
              <a:solidFill>
                <a:schemeClr val="tx1"/>
              </a:solidFill>
              <a:effectLst/>
              <a:latin typeface="+mn-lt"/>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幻灯片图像占位符 1"/>
          <p:cNvSpPr/>
          <p:nvPr>
            <p:ph type="sldImg" idx="2"/>
          </p:nvPr>
        </p:nvSpPr>
        <p:spPr/>
        <p:txBody>
          <a:bodyPr/>
          <a:lstStyle/>
          <a:p/>
        </p:txBody>
      </p:sp>
      <p:sp>
        <p:nvSpPr>
          <p:cNvPr id="44" name="文本占位符 2"/>
          <p:cNvSpPr/>
          <p:nvPr>
            <p:ph type="body" idx="3"/>
          </p:nvPr>
        </p:nvSpPr>
        <p:spPr/>
        <p:txBody>
          <a:bodyPr/>
          <a:lstStyle/>
          <a:p>
            <a:r>
              <a:rPr lang="zh-CN" altLang="en-US" dirty="0"/>
              <a:t>图是通过模拟鹊桥二号环月轨道不同高度处的热中子通量，根据高度对应的轨道时间，计算出的不同时刻，卫星在轨道对应位置处的热中子通量。并做了</a:t>
            </a:r>
            <a:r>
              <a:rPr lang="en-US" altLang="zh-CN" dirty="0"/>
              <a:t>800S,880S,960</a:t>
            </a:r>
            <a:r>
              <a:rPr lang="zh-CN" altLang="en-US" dirty="0"/>
              <a:t>三个寿命设定下的中子通量模拟。</a:t>
            </a:r>
            <a:endParaRPr lang="en-US" altLang="zh-CN" dirty="0"/>
          </a:p>
          <a:p>
            <a:r>
              <a:rPr lang="zh-CN" altLang="en-US" dirty="0"/>
              <a:t>小图为放大环月轨道</a:t>
            </a:r>
            <a:r>
              <a:rPr lang="en-US" altLang="zh-CN" dirty="0"/>
              <a:t>400km</a:t>
            </a:r>
            <a:r>
              <a:rPr lang="zh-CN" altLang="en-US" dirty="0"/>
              <a:t>高处的通量数据。根据计算，该处的不同中子寿命的通量偏差为</a:t>
            </a:r>
            <a:r>
              <a:rPr lang="en-US" altLang="zh-CN" dirty="0"/>
              <a:t>0.06%/s</a:t>
            </a:r>
            <a:r>
              <a:rPr lang="zh-CN" altLang="en-US" dirty="0"/>
              <a:t>（以</a:t>
            </a:r>
            <a:r>
              <a:rPr lang="en-US" altLang="zh-CN" dirty="0"/>
              <a:t>880S</a:t>
            </a:r>
            <a:r>
              <a:rPr lang="zh-CN" altLang="en-US" dirty="0"/>
              <a:t>的中子寿命为标准）。</a:t>
            </a:r>
            <a:endParaRPr lang="en-US" altLang="zh-CN" dirty="0"/>
          </a:p>
          <a:p>
            <a:endParaRPr lang="en-US" altLang="zh-CN" dirty="0"/>
          </a:p>
          <a:p>
            <a:r>
              <a:rPr lang="zh-CN" altLang="en-US" dirty="0"/>
              <a:t>弧段占比表示通讯弧段占分析时间（</a:t>
            </a:r>
            <a:r>
              <a:rPr lang="en-US" altLang="zh-CN" dirty="0"/>
              <a:t>1</a:t>
            </a:r>
            <a:r>
              <a:rPr lang="zh-CN" altLang="en-US" dirty="0"/>
              <a:t>年）的百分比。</a:t>
            </a:r>
            <a:endParaRPr lang="zh-CN"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14:cpLocks xmlns:a14="http://schemas.microsoft.com/office/drawing/2010/main" noGrp="1" noRot="1" noChangeAspect="1"/>
          </p:cNvSpPr>
          <p:nvPr>
            <p:ph type="sldImg"/>
          </p:nvPr>
        </p:nvSpPr>
        <p:spPr/>
      </p:sp>
      <p:sp>
        <p:nvSpPr>
          <p:cNvPr id="3" name="备注占位符 2"/>
          <p:cNvSpPr>
            <a14:cpLocks xmlns:a14="http://schemas.microsoft.com/office/drawing/2010/main" noGrp="1"/>
          </p:cNvSpPr>
          <p:nvPr>
            <p:ph type="body" idx="1"/>
          </p:nvPr>
        </p:nvSpPr>
        <p:spPr/>
        <p:txBody>
          <a:bodyPr/>
          <a:lstStyle/>
          <a:p>
            <a:r>
              <a:rPr lang="en-US" altLang="zh-CN" dirty="0"/>
              <a:t>Now, we are waiting for an opportunity to launch our setup. The nearest chance is in August.</a:t>
            </a:r>
            <a:endParaRPr lang="en-US" altLang="zh-CN" dirty="0"/>
          </a:p>
          <a:p>
            <a:r>
              <a:rPr lang="en-US" altLang="zh-CN" dirty="0"/>
              <a:t>If everything goes smoothly, we hope to get the first data on how many neutrons are in the</a:t>
            </a:r>
            <a:r>
              <a:rPr lang="zh-CN" altLang="en-US" dirty="0"/>
              <a:t> </a:t>
            </a:r>
            <a:r>
              <a:rPr lang="en-US" altLang="zh-CN" dirty="0"/>
              <a:t>low-earth orbits. </a:t>
            </a:r>
            <a:endParaRPr lang="en-US" altLang="zh-CN" dirty="0"/>
          </a:p>
          <a:p>
            <a:r>
              <a:rPr lang="en-US" altLang="zh-CN" dirty="0"/>
              <a:t>Such measurement can help us not only to study neutron lifetime,</a:t>
            </a:r>
            <a:endParaRPr lang="en-US" altLang="zh-CN" dirty="0"/>
          </a:p>
          <a:p>
            <a:r>
              <a:rPr lang="en-US" altLang="zh-CN" dirty="0"/>
              <a:t>but also to understand how our earth interacts with the cosmic</a:t>
            </a:r>
            <a:r>
              <a:rPr lang="zh-CN" altLang="en-US" dirty="0"/>
              <a:t> </a:t>
            </a:r>
            <a:r>
              <a:rPr lang="en-US" altLang="zh-CN" dirty="0"/>
              <a:t>ray.</a:t>
            </a:r>
            <a:r>
              <a:rPr lang="zh-CN" altLang="en-US" dirty="0"/>
              <a:t> </a:t>
            </a:r>
            <a:endParaRPr lang="en-US" altLang="zh-CN" dirty="0"/>
          </a:p>
          <a:p>
            <a:r>
              <a:rPr lang="en-US" altLang="zh-CN" dirty="0"/>
              <a:t>In</a:t>
            </a:r>
            <a:r>
              <a:rPr lang="zh-CN" altLang="en-US" dirty="0"/>
              <a:t> </a:t>
            </a:r>
            <a:r>
              <a:rPr lang="en-US" altLang="zh-CN" dirty="0"/>
              <a:t>a</a:t>
            </a:r>
            <a:r>
              <a:rPr lang="zh-CN" altLang="en-US" dirty="0"/>
              <a:t> </a:t>
            </a:r>
            <a:r>
              <a:rPr lang="en-US" altLang="zh-CN" dirty="0"/>
              <a:t>long</a:t>
            </a:r>
            <a:r>
              <a:rPr lang="zh-CN" altLang="en-US" dirty="0"/>
              <a:t> </a:t>
            </a:r>
            <a:r>
              <a:rPr lang="en-US" altLang="zh-CN" dirty="0"/>
              <a:t>term,</a:t>
            </a:r>
            <a:r>
              <a:rPr lang="zh-CN" altLang="en-US" dirty="0"/>
              <a:t> </a:t>
            </a:r>
            <a:r>
              <a:rPr lang="en-US" altLang="zh-CN" dirty="0"/>
              <a:t>neutron may serve as a new message in the</a:t>
            </a:r>
            <a:r>
              <a:rPr lang="zh-CN" altLang="en-US" dirty="0"/>
              <a:t>  </a:t>
            </a:r>
            <a:r>
              <a:rPr lang="en-US" altLang="zh-CN" dirty="0"/>
              <a:t>multi-message astronomy. </a:t>
            </a:r>
            <a:endParaRPr lang="en-US" altLang="zh-CN" dirty="0"/>
          </a:p>
        </p:txBody>
      </p:sp>
      <p:sp>
        <p:nvSpPr>
          <p:cNvPr id="4" name="灯片编号占位符 3"/>
          <p:cNvSpPr>
            <a14:cpLocks xmlns:a14="http://schemas.microsoft.com/office/drawing/2010/main" noGrp="1"/>
          </p:cNvSpPr>
          <p:nvPr>
            <p:ph type="sldNum" sz="quarter" idx="5"/>
          </p:nvPr>
        </p:nvSpPr>
        <p:spPr/>
        <p:txBody>
          <a:bodyPr/>
          <a:lstStyle/>
          <a:p>
            <a:fld id="{5A7E7C3D-E943-4170-9CBF-2A8D86085073}"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14:cpLocks xmlns:a14="http://schemas.microsoft.com/office/drawing/2010/main" noGrp="1" noRot="1" noChangeAspect="1"/>
          </p:cNvSpPr>
          <p:nvPr>
            <p:ph type="sldImg"/>
          </p:nvPr>
        </p:nvSpPr>
        <p:spPr/>
      </p:sp>
      <p:sp>
        <p:nvSpPr>
          <p:cNvPr id="3" name="备注占位符 2"/>
          <p:cNvSpPr>
            <a14:cpLocks xmlns:a14="http://schemas.microsoft.com/office/drawing/2010/main" noGrp="1"/>
          </p:cNvSpPr>
          <p:nvPr>
            <p:ph type="body" idx="1"/>
          </p:nvPr>
        </p:nvSpPr>
        <p:spPr/>
        <p:txBody>
          <a:bodyPr/>
          <a:lstStyle/>
          <a:p>
            <a:r>
              <a:rPr kumimoji="1" lang="en-US" altLang="zh-CN" dirty="0"/>
              <a:t>We are open to collaboration and discussions. Also, I hope   some of you can visit us here,  the physics building. </a:t>
            </a:r>
            <a:endParaRPr kumimoji="1" lang="en-US" altLang="zh-CN" dirty="0"/>
          </a:p>
          <a:p>
            <a:endParaRPr kumimoji="1" lang="en-US" altLang="zh-CN" dirty="0"/>
          </a:p>
          <a:p>
            <a:r>
              <a:rPr kumimoji="1" lang="en-US" altLang="zh-CN" dirty="0"/>
              <a:t>Thank you. </a:t>
            </a:r>
            <a:endParaRPr kumimoji="1" lang="en-US" altLang="zh-CN" dirty="0"/>
          </a:p>
          <a:p>
            <a:endParaRPr kumimoji="1" lang="en-US" altLang="zh-CN" dirty="0"/>
          </a:p>
          <a:p>
            <a:r>
              <a:rPr kumimoji="1" lang="en-US" altLang="zh-CN" dirty="0"/>
              <a:t>////////////</a:t>
            </a:r>
            <a:endParaRPr kumimoji="1" lang="en-US" altLang="zh-CN" dirty="0"/>
          </a:p>
          <a:p>
            <a:endParaRPr kumimoji="1" lang="en-US" altLang="zh-CN" dirty="0"/>
          </a:p>
          <a:p>
            <a:r>
              <a:rPr kumimoji="1" lang="en-US" altLang="zh-CN" dirty="0"/>
              <a:t>I believe in space science with particle detectors.</a:t>
            </a:r>
            <a:endParaRPr kumimoji="1" lang="zh-CN" altLang="en-US" dirty="0"/>
          </a:p>
        </p:txBody>
      </p:sp>
      <p:sp>
        <p:nvSpPr>
          <p:cNvPr id="4" name="灯片编号占位符 3"/>
          <p:cNvSpPr>
            <a14:cpLocks xmlns:a14="http://schemas.microsoft.com/office/drawing/2010/main" noGrp="1"/>
          </p:cNvSpPr>
          <p:nvPr>
            <p:ph type="sldNum" sz="quarter" idx="5"/>
          </p:nvPr>
        </p:nvSpPr>
        <p:spPr/>
        <p:txBody>
          <a:bodyPr/>
          <a:lstStyle/>
          <a:p>
            <a:fld id="{286ED70A-8D49-2B4F-925D-CDF7569C775B}" type="slidenum">
              <a:rPr kumimoji="1" lang="zh-CN" altLang="en-US" smtClean="0"/>
            </a:fld>
            <a:endParaRPr kumimoji="1"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幻灯片图像占位符 1"/>
          <p:cNvSpPr>
            <a14:cpLocks xmlns:a14="http://schemas.microsoft.com/office/drawing/2010/main" noGrp="1" noRot="1" noChangeAspect="1"/>
          </p:cNvSpPr>
          <p:nvPr>
            <p:ph type="sldImg"/>
          </p:nvPr>
        </p:nvSpPr>
        <p:spPr/>
        <p:txBody>
          <a:bodyPr/>
          <a:lstStyle/>
          <a:p/>
        </p:txBody>
      </p:sp>
      <p:sp>
        <p:nvSpPr>
          <p:cNvPr id="67" name="备注占位符 2"/>
          <p:cNvSpPr>
            <a14:cpLocks xmlns:a14="http://schemas.microsoft.com/office/drawing/2010/main" noGrp="1"/>
          </p:cNvSpPr>
          <p:nvPr>
            <p:ph type="body" idx="1"/>
          </p:nvPr>
        </p:nvSpPr>
        <p:spPr/>
        <p:txBody>
          <a:bodyPr/>
          <a:lstStyle/>
          <a:p>
            <a:r>
              <a:rPr lang="en-GB" altLang="zh-CN" dirty="0"/>
              <a:t>Around Earth, trapped energetic protons, electrons and other particles circulate at altitudes from about 500 to 40,000 </a:t>
            </a:r>
            <a:r>
              <a:rPr lang="en-GB" altLang="zh-CN" dirty="0" err="1"/>
              <a:t>kilometres</a:t>
            </a:r>
            <a:r>
              <a:rPr lang="en-GB" altLang="zh-CN" dirty="0"/>
              <a:t> in the Van Allen radiation belts</a:t>
            </a:r>
            <a:r>
              <a:rPr lang="en-US" altLang="zh-CN" dirty="0"/>
              <a:t>.</a:t>
            </a:r>
            <a:endParaRPr lang="en-US" altLang="zh-CN" dirty="0"/>
          </a:p>
          <a:p>
            <a:r>
              <a:rPr lang="en-US" altLang="zh-CN" dirty="0"/>
              <a:t>T</a:t>
            </a:r>
            <a:r>
              <a:rPr lang="en-GB" altLang="zh-CN" dirty="0"/>
              <a:t>he main source of inner-belt protons (</a:t>
            </a:r>
            <a:r>
              <a:rPr lang="en-US" altLang="zh-CN" dirty="0"/>
              <a:t>MeV</a:t>
            </a:r>
            <a:r>
              <a:rPr lang="en-GB" altLang="zh-CN" dirty="0"/>
              <a:t>) is cosmic-ray albedo neutron  decay (CRAND). </a:t>
            </a:r>
            <a:endParaRPr lang="en-GB" altLang="zh-CN" dirty="0"/>
          </a:p>
          <a:p>
            <a:r>
              <a:rPr lang="en-GB" altLang="zh-CN" dirty="0"/>
              <a:t>In this process, cosmic rays that reach the upper atmosphere interact with neutral atoms to produce albedo neutrons, which, being prone to </a:t>
            </a:r>
            <a:r>
              <a:rPr lang="el-GR" altLang="zh-CN" dirty="0"/>
              <a:t>β-</a:t>
            </a:r>
            <a:r>
              <a:rPr lang="en-GB" altLang="zh-CN" dirty="0"/>
              <a:t>decay, are a possible source of geomagnetically trapped protons and electrons.</a:t>
            </a:r>
            <a:endParaRPr lang="zh-CN" altLang="en-US" dirty="0"/>
          </a:p>
          <a:p>
            <a:endParaRPr lang="en-US" altLang="zh-CN" b="0" i="0" dirty="0">
              <a:solidFill>
                <a:srgbClr val="333333"/>
              </a:solidFill>
              <a:effectLst/>
              <a:latin typeface="Helvetica Neue"/>
            </a:endParaRPr>
          </a:p>
          <a:p>
            <a:endParaRPr lang="en-US" altLang="zh-CN" b="0" i="0" dirty="0">
              <a:solidFill>
                <a:srgbClr val="333333"/>
              </a:solidFill>
              <a:effectLst/>
              <a:latin typeface="Helvetica Neue"/>
            </a:endParaRPr>
          </a:p>
          <a:p>
            <a:endParaRPr lang="en-US" altLang="zh-CN" b="0" i="0" dirty="0">
              <a:solidFill>
                <a:srgbClr val="333333"/>
              </a:solidFill>
              <a:effectLst/>
              <a:latin typeface="Helvetica Neue"/>
            </a:endParaRPr>
          </a:p>
          <a:p>
            <a:endParaRPr lang="en-US" altLang="zh-CN" b="0" i="0" dirty="0">
              <a:solidFill>
                <a:srgbClr val="333333"/>
              </a:solidFill>
              <a:effectLst/>
              <a:latin typeface="Helvetica Neue"/>
            </a:endParaRPr>
          </a:p>
          <a:p>
            <a:r>
              <a:rPr lang="zh-CN" altLang="en-US" b="0" i="0" dirty="0">
                <a:solidFill>
                  <a:srgbClr val="333333"/>
                </a:solidFill>
                <a:effectLst/>
                <a:latin typeface="Helvetica Neue"/>
              </a:rPr>
              <a:t>范艾伦辐射带，指在地球附近的近层</a:t>
            </a:r>
            <a:r>
              <a:rPr lang="zh-CN" altLang="en-US" b="0" i="0" u="none" strike="noStrike" dirty="0">
                <a:solidFill>
                  <a:srgbClr val="136EC2"/>
                </a:solidFill>
                <a:effectLst/>
                <a:latin typeface="Helvetica Neue"/>
                <a:hlinkClick r:id="rId3"/>
              </a:rPr>
              <a:t>宇宙空间</a:t>
            </a:r>
            <a:r>
              <a:rPr lang="zh-CN" altLang="en-US" b="0" i="0" dirty="0">
                <a:solidFill>
                  <a:srgbClr val="333333"/>
                </a:solidFill>
                <a:effectLst/>
                <a:latin typeface="Helvetica Neue"/>
              </a:rPr>
              <a:t>中包围着地球的</a:t>
            </a:r>
            <a:r>
              <a:rPr lang="zh-CN" altLang="en-US" b="0" i="0" u="none" strike="noStrike" dirty="0">
                <a:solidFill>
                  <a:srgbClr val="136EC2"/>
                </a:solidFill>
                <a:effectLst/>
                <a:latin typeface="Helvetica Neue"/>
                <a:hlinkClick r:id="rId4"/>
              </a:rPr>
              <a:t>高能粒子</a:t>
            </a:r>
            <a:r>
              <a:rPr lang="zh-CN" altLang="en-US" b="0" i="0" dirty="0">
                <a:solidFill>
                  <a:srgbClr val="333333"/>
                </a:solidFill>
                <a:effectLst/>
                <a:latin typeface="Helvetica Neue"/>
              </a:rPr>
              <a:t>辐射带，主要由</a:t>
            </a:r>
            <a:r>
              <a:rPr lang="zh-CN" altLang="en-US" b="0" i="0" u="none" strike="noStrike" dirty="0">
                <a:solidFill>
                  <a:srgbClr val="136EC2"/>
                </a:solidFill>
                <a:effectLst/>
                <a:latin typeface="Helvetica Neue"/>
                <a:hlinkClick r:id="rId5"/>
              </a:rPr>
              <a:t>地磁场</a:t>
            </a:r>
            <a:r>
              <a:rPr lang="zh-CN" altLang="en-US" b="0" i="0" dirty="0">
                <a:solidFill>
                  <a:srgbClr val="333333"/>
                </a:solidFill>
                <a:effectLst/>
                <a:latin typeface="Helvetica Neue"/>
              </a:rPr>
              <a:t>中捕获的高达几兆</a:t>
            </a:r>
            <a:r>
              <a:rPr lang="zh-CN" altLang="en-US" b="0" i="0" u="none" strike="noStrike" dirty="0">
                <a:solidFill>
                  <a:srgbClr val="136EC2"/>
                </a:solidFill>
                <a:effectLst/>
                <a:latin typeface="Helvetica Neue"/>
                <a:hlinkClick r:id="rId6"/>
              </a:rPr>
              <a:t>电子伏</a:t>
            </a:r>
            <a:r>
              <a:rPr lang="zh-CN" altLang="en-US" b="0" i="0" dirty="0">
                <a:solidFill>
                  <a:srgbClr val="333333"/>
                </a:solidFill>
                <a:effectLst/>
                <a:latin typeface="Helvetica Neue"/>
              </a:rPr>
              <a:t>的电子以及高达几百兆电子伏的</a:t>
            </a:r>
            <a:r>
              <a:rPr lang="zh-CN" altLang="en-US" b="0" i="0" u="none" strike="noStrike" dirty="0">
                <a:solidFill>
                  <a:srgbClr val="136EC2"/>
                </a:solidFill>
                <a:effectLst/>
                <a:latin typeface="Helvetica Neue"/>
                <a:hlinkClick r:id="rId7"/>
              </a:rPr>
              <a:t>质子</a:t>
            </a:r>
            <a:r>
              <a:rPr lang="zh-CN" altLang="en-US" b="0" i="0" dirty="0">
                <a:solidFill>
                  <a:srgbClr val="333333"/>
                </a:solidFill>
                <a:effectLst/>
                <a:latin typeface="Helvetica Neue"/>
              </a:rPr>
              <a:t>组成，其中只有很少百分比像</a:t>
            </a:r>
            <a:r>
              <a:rPr lang="en-US" altLang="zh-CN" b="0" i="0" dirty="0">
                <a:solidFill>
                  <a:srgbClr val="333333"/>
                </a:solidFill>
                <a:effectLst/>
                <a:latin typeface="Helvetica Neue"/>
              </a:rPr>
              <a:t>O+</a:t>
            </a:r>
            <a:r>
              <a:rPr lang="zh-CN" altLang="en-US" b="0" i="0" dirty="0">
                <a:solidFill>
                  <a:srgbClr val="333333"/>
                </a:solidFill>
                <a:effectLst/>
                <a:latin typeface="Helvetica Neue"/>
              </a:rPr>
              <a:t>这样的重粒子。范艾伦辐射带分为内外两层，内外层之间存在范艾伦带缝，缝中</a:t>
            </a:r>
            <a:r>
              <a:rPr lang="zh-CN" altLang="en-US" b="0" i="0" u="none" strike="noStrike" dirty="0">
                <a:solidFill>
                  <a:srgbClr val="136EC2"/>
                </a:solidFill>
                <a:effectLst/>
                <a:latin typeface="Helvetica Neue"/>
                <a:hlinkClick r:id="rId8"/>
              </a:rPr>
              <a:t>辐射</a:t>
            </a:r>
            <a:r>
              <a:rPr lang="zh-CN" altLang="en-US" b="0" i="0" dirty="0">
                <a:solidFill>
                  <a:srgbClr val="333333"/>
                </a:solidFill>
                <a:effectLst/>
                <a:latin typeface="Helvetica Neue"/>
              </a:rPr>
              <a:t>很少。范艾伦辐射带将地球包围在中间。范艾伦带内的</a:t>
            </a:r>
            <a:r>
              <a:rPr lang="zh-CN" altLang="en-US" b="0" i="0" u="none" strike="noStrike" dirty="0">
                <a:solidFill>
                  <a:srgbClr val="136EC2"/>
                </a:solidFill>
                <a:effectLst/>
                <a:latin typeface="Helvetica Neue"/>
                <a:hlinkClick r:id="rId4"/>
              </a:rPr>
              <a:t>高能粒子</a:t>
            </a:r>
            <a:r>
              <a:rPr lang="zh-CN" altLang="en-US" b="0" i="0" dirty="0">
                <a:solidFill>
                  <a:srgbClr val="333333"/>
                </a:solidFill>
                <a:effectLst/>
                <a:latin typeface="Helvetica Neue"/>
              </a:rPr>
              <a:t>对载人</a:t>
            </a:r>
            <a:r>
              <a:rPr lang="zh-CN" altLang="en-US" b="0" i="0" u="none" strike="noStrike" dirty="0">
                <a:solidFill>
                  <a:srgbClr val="136EC2"/>
                </a:solidFill>
                <a:effectLst/>
                <a:latin typeface="Helvetica Neue"/>
                <a:hlinkClick r:id="rId9"/>
              </a:rPr>
              <a:t>空间飞行器</a:t>
            </a:r>
            <a:r>
              <a:rPr lang="zh-CN" altLang="en-US" b="0" i="0" dirty="0">
                <a:solidFill>
                  <a:srgbClr val="333333"/>
                </a:solidFill>
                <a:effectLst/>
                <a:latin typeface="Helvetica Neue"/>
              </a:rPr>
              <a:t>、卫星等都有一定危害，其内外带之间的缝隙则是辐射较少的安全地带。由美国物理学家詹姆斯</a:t>
            </a:r>
            <a:r>
              <a:rPr lang="en-US" altLang="zh-CN" b="0" i="0" dirty="0">
                <a:solidFill>
                  <a:srgbClr val="333333"/>
                </a:solidFill>
                <a:effectLst/>
                <a:latin typeface="Helvetica Neue"/>
              </a:rPr>
              <a:t>·</a:t>
            </a:r>
            <a:r>
              <a:rPr lang="zh-CN" altLang="en-US" b="0" i="0" dirty="0">
                <a:solidFill>
                  <a:srgbClr val="333333"/>
                </a:solidFill>
                <a:effectLst/>
                <a:latin typeface="Helvetica Neue"/>
              </a:rPr>
              <a:t>范艾伦于</a:t>
            </a:r>
            <a:r>
              <a:rPr lang="en-US" altLang="zh-CN" b="0" i="0" dirty="0">
                <a:solidFill>
                  <a:srgbClr val="333333"/>
                </a:solidFill>
                <a:effectLst/>
                <a:latin typeface="Helvetica Neue"/>
              </a:rPr>
              <a:t>1958</a:t>
            </a:r>
            <a:r>
              <a:rPr lang="zh-CN" altLang="en-US" b="0" i="0" dirty="0">
                <a:solidFill>
                  <a:srgbClr val="333333"/>
                </a:solidFill>
                <a:effectLst/>
                <a:latin typeface="Helvetica Neue"/>
              </a:rPr>
              <a:t>年发现并以他的名字命名。</a:t>
            </a:r>
            <a:endParaRPr lang="en-US" altLang="zh-CN" b="0" i="0" dirty="0">
              <a:solidFill>
                <a:srgbClr val="333333"/>
              </a:solidFill>
              <a:effectLst/>
              <a:latin typeface="Helvetica Neue"/>
            </a:endParaRPr>
          </a:p>
          <a:p>
            <a:endParaRPr lang="en-US" altLang="zh-CN" b="0" i="0" dirty="0">
              <a:solidFill>
                <a:srgbClr val="333333"/>
              </a:solidFill>
              <a:effectLst/>
              <a:latin typeface="Helvetica Neue"/>
            </a:endParaRPr>
          </a:p>
          <a:p>
            <a:r>
              <a:rPr lang="zh-CN" altLang="en-US" b="0" i="0" u="none" strike="noStrike" dirty="0">
                <a:solidFill>
                  <a:srgbClr val="136EC2"/>
                </a:solidFill>
                <a:effectLst/>
                <a:latin typeface="Helvetica Neue"/>
                <a:hlinkClick r:id="rId10"/>
              </a:rPr>
              <a:t>范艾伦带</a:t>
            </a:r>
            <a:r>
              <a:rPr lang="zh-CN" altLang="en-US" b="0" i="0" u="none" strike="noStrike" dirty="0">
                <a:solidFill>
                  <a:srgbClr val="136EC2"/>
                </a:solidFill>
                <a:effectLst/>
                <a:latin typeface="Helvetica Neue"/>
                <a:hlinkClick r:id="rId11"/>
              </a:rPr>
              <a:t>粒子</a:t>
            </a:r>
            <a:r>
              <a:rPr lang="zh-CN" altLang="en-US" b="0" i="0" dirty="0">
                <a:solidFill>
                  <a:srgbClr val="333333"/>
                </a:solidFill>
                <a:effectLst/>
                <a:latin typeface="Helvetica Neue"/>
              </a:rPr>
              <a:t>的主要来源是被</a:t>
            </a:r>
            <a:r>
              <a:rPr lang="zh-CN" altLang="en-US" b="0" i="0" u="none" strike="noStrike" dirty="0">
                <a:solidFill>
                  <a:srgbClr val="136EC2"/>
                </a:solidFill>
                <a:effectLst/>
                <a:latin typeface="Helvetica Neue"/>
                <a:hlinkClick r:id="rId12"/>
              </a:rPr>
              <a:t>地球磁场</a:t>
            </a:r>
            <a:r>
              <a:rPr lang="zh-CN" altLang="en-US" b="0" i="0" dirty="0">
                <a:solidFill>
                  <a:srgbClr val="333333"/>
                </a:solidFill>
                <a:effectLst/>
                <a:latin typeface="Helvetica Neue"/>
              </a:rPr>
              <a:t>俘获之太阳风粒子，这些带电粒子在范艾伦带两转折点间来回运动。当太阳发生</a:t>
            </a:r>
            <a:r>
              <a:rPr lang="zh-CN" altLang="en-US" b="0" i="0" u="none" strike="noStrike" dirty="0">
                <a:solidFill>
                  <a:srgbClr val="136EC2"/>
                </a:solidFill>
                <a:effectLst/>
                <a:latin typeface="Helvetica Neue"/>
                <a:hlinkClick r:id="rId13"/>
              </a:rPr>
              <a:t>磁暴</a:t>
            </a:r>
            <a:r>
              <a:rPr lang="zh-CN" altLang="en-US" b="0" i="0" dirty="0">
                <a:solidFill>
                  <a:srgbClr val="333333"/>
                </a:solidFill>
                <a:effectLst/>
                <a:latin typeface="Helvetica Neue"/>
              </a:rPr>
              <a:t>时，</a:t>
            </a:r>
            <a:r>
              <a:rPr lang="zh-CN" altLang="en-US" b="0" i="0" u="none" strike="noStrike" dirty="0">
                <a:solidFill>
                  <a:srgbClr val="136EC2"/>
                </a:solidFill>
                <a:effectLst/>
                <a:latin typeface="Helvetica Neue"/>
                <a:hlinkClick r:id="rId14"/>
              </a:rPr>
              <a:t>地球磁层</a:t>
            </a:r>
            <a:r>
              <a:rPr lang="zh-CN" altLang="en-US" b="0" i="0" dirty="0">
                <a:solidFill>
                  <a:srgbClr val="333333"/>
                </a:solidFill>
                <a:effectLst/>
                <a:latin typeface="Helvetica Neue"/>
              </a:rPr>
              <a:t>受扰动变形，而局限在范艾伦带的高能带电粒子大量洩出，并随磁力线於地球的极区进入大气层，激发空气分子产生</a:t>
            </a:r>
            <a:r>
              <a:rPr lang="zh-CN" altLang="en-US" b="0" i="0" u="none" strike="noStrike" dirty="0">
                <a:solidFill>
                  <a:srgbClr val="136EC2"/>
                </a:solidFill>
                <a:effectLst/>
                <a:latin typeface="Helvetica Neue"/>
                <a:hlinkClick r:id="rId15"/>
              </a:rPr>
              <a:t>美丽的极光</a:t>
            </a:r>
            <a:r>
              <a:rPr lang="zh-CN" altLang="en-US" b="0" i="0" dirty="0">
                <a:solidFill>
                  <a:srgbClr val="333333"/>
                </a:solidFill>
                <a:effectLst/>
                <a:latin typeface="Helvetica Neue"/>
              </a:rPr>
              <a:t>。</a:t>
            </a:r>
            <a:endParaRPr lang="en-US" altLang="zh-CN" b="0" i="0" dirty="0">
              <a:solidFill>
                <a:srgbClr val="333333"/>
              </a:solidFill>
              <a:effectLst/>
              <a:latin typeface="Helvetica Neue"/>
            </a:endParaRPr>
          </a:p>
          <a:p>
            <a:endParaRPr lang="en-US" altLang="zh-CN" b="0" i="0" dirty="0">
              <a:solidFill>
                <a:srgbClr val="333333"/>
              </a:solidFill>
              <a:effectLst/>
              <a:latin typeface="Helvetica Neue"/>
            </a:endParaRPr>
          </a:p>
          <a:p>
            <a:r>
              <a:rPr lang="zh-CN" altLang="en-US" b="0" i="0" dirty="0">
                <a:solidFill>
                  <a:srgbClr val="333333"/>
                </a:solidFill>
                <a:effectLst/>
                <a:latin typeface="Helvetica Neue"/>
              </a:rPr>
              <a:t>目前一般认为范艾伦</a:t>
            </a:r>
            <a:r>
              <a:rPr lang="zh-CN" altLang="en-US" b="0" i="0" u="none" strike="noStrike" dirty="0">
                <a:solidFill>
                  <a:srgbClr val="136EC2"/>
                </a:solidFill>
                <a:effectLst/>
                <a:latin typeface="Helvetica Neue"/>
                <a:hlinkClick r:id="rId8"/>
              </a:rPr>
              <a:t>辐射</a:t>
            </a:r>
            <a:r>
              <a:rPr lang="zh-CN" altLang="en-US" b="0" i="0" dirty="0">
                <a:solidFill>
                  <a:srgbClr val="333333"/>
                </a:solidFill>
                <a:effectLst/>
                <a:latin typeface="Helvetica Neue"/>
              </a:rPr>
              <a:t>带的纬度范围是南北纬</a:t>
            </a:r>
            <a:r>
              <a:rPr lang="en-US" altLang="zh-CN" b="0" i="0" dirty="0">
                <a:solidFill>
                  <a:srgbClr val="333333"/>
                </a:solidFill>
                <a:effectLst/>
                <a:latin typeface="Helvetica Neue"/>
              </a:rPr>
              <a:t>40°~50°</a:t>
            </a:r>
            <a:r>
              <a:rPr lang="zh-CN" altLang="en-US" b="0" i="0" dirty="0">
                <a:solidFill>
                  <a:srgbClr val="333333"/>
                </a:solidFill>
                <a:effectLst/>
                <a:latin typeface="Helvetica Neue"/>
              </a:rPr>
              <a:t>之间；高度范围分两段：内带</a:t>
            </a:r>
            <a:r>
              <a:rPr lang="en-US" altLang="zh-CN" b="0" i="0" dirty="0">
                <a:solidFill>
                  <a:srgbClr val="333333"/>
                </a:solidFill>
                <a:effectLst/>
                <a:latin typeface="Helvetica Neue"/>
              </a:rPr>
              <a:t>1500~5000km</a:t>
            </a:r>
            <a:r>
              <a:rPr lang="zh-CN" altLang="en-US" b="0" i="0" dirty="0">
                <a:solidFill>
                  <a:srgbClr val="333333"/>
                </a:solidFill>
                <a:effectLst/>
                <a:latin typeface="Helvetica Neue"/>
              </a:rPr>
              <a:t>，外带</a:t>
            </a:r>
            <a:r>
              <a:rPr lang="en-US" altLang="zh-CN" b="0" i="0" dirty="0">
                <a:solidFill>
                  <a:srgbClr val="333333"/>
                </a:solidFill>
                <a:effectLst/>
                <a:latin typeface="Helvetica Neue"/>
              </a:rPr>
              <a:t>13000~20000km</a:t>
            </a:r>
            <a:r>
              <a:rPr lang="zh-CN" altLang="en-US" b="0" i="0" dirty="0">
                <a:solidFill>
                  <a:srgbClr val="333333"/>
                </a:solidFill>
                <a:effectLst/>
                <a:latin typeface="Helvetica Neue"/>
              </a:rPr>
              <a:t>。</a:t>
            </a:r>
            <a:r>
              <a:rPr lang="en-US" altLang="zh-CN" b="0" i="0" baseline="30000" dirty="0">
                <a:solidFill>
                  <a:srgbClr val="3366CC"/>
                </a:solidFill>
                <a:effectLst/>
                <a:latin typeface="Helvetica Neue"/>
              </a:rPr>
              <a:t> </a:t>
            </a:r>
            <a:endParaRPr lang="en-US" altLang="zh-CN" b="0" i="0" dirty="0">
              <a:solidFill>
                <a:srgbClr val="333333"/>
              </a:solidFill>
              <a:effectLst/>
              <a:latin typeface="Helvetica Neue"/>
            </a:endParaRPr>
          </a:p>
          <a:p>
            <a:endParaRPr lang="en-US" altLang="zh-CN" b="0" i="0" dirty="0">
              <a:solidFill>
                <a:srgbClr val="333333"/>
              </a:solidFill>
              <a:effectLst/>
              <a:latin typeface="Helvetica Neue"/>
            </a:endParaRPr>
          </a:p>
          <a:p>
            <a:endParaRPr lang="zh-CN" altLang="en-US" dirty="0"/>
          </a:p>
        </p:txBody>
      </p:sp>
      <p:sp>
        <p:nvSpPr>
          <p:cNvPr id="68" name="灯片编号占位符 3"/>
          <p:cNvSpPr>
            <a14:cpLocks xmlns:a14="http://schemas.microsoft.com/office/drawing/2010/main" noGrp="1"/>
          </p:cNvSpPr>
          <p:nvPr>
            <p:ph type="sldNum" sz="quarter" idx="5"/>
          </p:nvPr>
        </p:nvSpPr>
        <p:spPr/>
        <p:txBody>
          <a:bodyPr/>
          <a:lstStyle/>
          <a:p>
            <a:fld id="{69DBCB22-EF6B-084C-AA41-E391BC9F71CB}" type="slidenum">
              <a:rPr/>
            </a:fld>
            <a:endParaRPr kumimoji="1"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14:cpLocks xmlns:a14="http://schemas.microsoft.com/office/drawing/2010/main" noGrp="1" noRot="1" noChangeAspect="1"/>
          </p:cNvSpPr>
          <p:nvPr>
            <p:ph type="sldImg"/>
          </p:nvPr>
        </p:nvSpPr>
        <p:spPr/>
      </p:sp>
      <p:sp>
        <p:nvSpPr>
          <p:cNvPr id="3" name="备注占位符 2"/>
          <p:cNvSpPr>
            <a14:cpLocks xmlns:a14="http://schemas.microsoft.com/office/drawing/2010/main" noGrp="1"/>
          </p:cNvSpPr>
          <p:nvPr>
            <p:ph type="body" idx="1"/>
          </p:nvPr>
        </p:nvSpPr>
        <p:spPr/>
        <p:txBody>
          <a:bodyPr/>
          <a:lstStyle/>
          <a:p>
            <a:endParaRPr lang="en-GB" altLang="zh-CN" b="0" i="0" dirty="0">
              <a:solidFill>
                <a:srgbClr val="222222"/>
              </a:solidFill>
              <a:effectLst/>
              <a:latin typeface="Merriweather" pitchFamily="34" charset="0"/>
              <a:hlinkClick r:id="rId3"/>
            </a:endParaRPr>
          </a:p>
          <a:p>
            <a:r>
              <a:rPr lang="en-GB" altLang="zh-CN" b="0" i="0" dirty="0">
                <a:solidFill>
                  <a:srgbClr val="222222"/>
                </a:solidFill>
                <a:effectLst/>
                <a:latin typeface="Merriweather" pitchFamily="34" charset="0"/>
              </a:rPr>
              <a:t>The Shanghai Laser Electron Gamma Source (SLEGS, located in BL03SSID) beamline at the Shanghai Synchrotron Radiation Facility (SSRF) is a Laser Compton Scattering (LCS) gamma source used for the investigation of nuclear structure, which is in extensive demand in fields such as nuclear astrophysics, nuclear cluster structure, polarization physics, and nuclear energy. The beamline is based on the inverse Compton scattering of 10640 nm photons on 3.5 GeV electrons and a gamma source with variable energy by changing the scattering angle from 20∘ to 160∘. </a:t>
            </a:r>
            <a:r>
              <a:rPr lang="el-GR" altLang="zh-CN" b="0" i="0" dirty="0">
                <a:solidFill>
                  <a:srgbClr val="222222"/>
                </a:solidFill>
                <a:effectLst/>
                <a:latin typeface="Merriweather" pitchFamily="34" charset="0"/>
              </a:rPr>
              <a:t>γ </a:t>
            </a:r>
            <a:r>
              <a:rPr lang="en-GB" altLang="zh-CN" b="0" i="0" dirty="0">
                <a:solidFill>
                  <a:srgbClr val="222222"/>
                </a:solidFill>
                <a:effectLst/>
                <a:latin typeface="Merriweather" pitchFamily="34" charset="0"/>
              </a:rPr>
              <a:t>rays of 0.25−21.1 MeV can be extracted by the scheme consisting of the interaction chamber, coarse collimator, fine collimator, and attenuator. The maximum photon flux for 180∘ is approximately 107 photons/s at the target at 21.7 MeV, with a 3-mm-diameter beam. The beamline was equipped with four types of spectrometers for experiments in (</a:t>
            </a:r>
            <a:r>
              <a:rPr lang="el-GR" altLang="zh-CN" b="0" i="0" dirty="0" err="1">
                <a:solidFill>
                  <a:srgbClr val="222222"/>
                </a:solidFill>
                <a:effectLst/>
                <a:latin typeface="Merriweather" pitchFamily="34" charset="0"/>
              </a:rPr>
              <a:t>γ,γ</a:t>
            </a:r>
            <a:r>
              <a:rPr lang="el-GR" altLang="zh-CN" b="0" i="0" dirty="0">
                <a:solidFill>
                  <a:srgbClr val="222222"/>
                </a:solidFill>
                <a:effectLst/>
                <a:latin typeface="Merriweather" pitchFamily="34" charset="0"/>
              </a:rPr>
              <a:t>’), (γ,</a:t>
            </a:r>
            <a:r>
              <a:rPr lang="en-GB" altLang="zh-CN" b="0" i="0" dirty="0">
                <a:solidFill>
                  <a:srgbClr val="222222"/>
                </a:solidFill>
                <a:effectLst/>
                <a:latin typeface="Merriweather" pitchFamily="34" charset="0"/>
              </a:rPr>
              <a:t>n), (</a:t>
            </a:r>
            <a:r>
              <a:rPr lang="el-GR" altLang="zh-CN" b="0" i="0" dirty="0">
                <a:solidFill>
                  <a:srgbClr val="222222"/>
                </a:solidFill>
                <a:effectLst/>
                <a:latin typeface="Merriweather" pitchFamily="34" charset="0"/>
              </a:rPr>
              <a:t>γ,</a:t>
            </a:r>
            <a:r>
              <a:rPr lang="en-GB" altLang="zh-CN" b="0" i="0" dirty="0">
                <a:solidFill>
                  <a:srgbClr val="222222"/>
                </a:solidFill>
                <a:effectLst/>
                <a:latin typeface="Merriweather" pitchFamily="34" charset="0"/>
              </a:rPr>
              <a:t>p), and (</a:t>
            </a:r>
            <a:r>
              <a:rPr lang="el-GR" altLang="zh-CN" b="0" i="0" dirty="0" err="1">
                <a:solidFill>
                  <a:srgbClr val="222222"/>
                </a:solidFill>
                <a:effectLst/>
                <a:latin typeface="Merriweather" pitchFamily="34" charset="0"/>
              </a:rPr>
              <a:t>γ,α</a:t>
            </a:r>
            <a:r>
              <a:rPr lang="el-GR" altLang="zh-CN" b="0" i="0" dirty="0">
                <a:solidFill>
                  <a:srgbClr val="222222"/>
                </a:solidFill>
                <a:effectLst/>
                <a:latin typeface="Merriweather" pitchFamily="34" charset="0"/>
              </a:rPr>
              <a:t>). </a:t>
            </a:r>
            <a:r>
              <a:rPr lang="en-GB" altLang="zh-CN" b="0" i="0" dirty="0">
                <a:solidFill>
                  <a:srgbClr val="222222"/>
                </a:solidFill>
                <a:effectLst/>
                <a:latin typeface="Merriweather" pitchFamily="34" charset="0"/>
              </a:rPr>
              <a:t>At present, Nuclear Resonance Fluorescence (NRF) spectrometry, Flat-Efficiency neutron Detector (FED) spectrometry, neutron Time-Of-Flight (TOF) spectrometry, and Light-Charged Particle (LCP) spectrometry methods have been developed.</a:t>
            </a:r>
            <a:endParaRPr lang="en-GB" altLang="zh-CN" b="0" i="0" dirty="0">
              <a:solidFill>
                <a:srgbClr val="222222"/>
              </a:solidFill>
              <a:effectLst/>
              <a:latin typeface="Merriweather" pitchFamily="34" charset="0"/>
            </a:endParaRPr>
          </a:p>
          <a:p>
            <a:endParaRPr lang="en-GB" altLang="zh-CN" b="0" i="0" dirty="0">
              <a:solidFill>
                <a:srgbClr val="222222"/>
              </a:solidFill>
              <a:effectLst/>
              <a:latin typeface="Merriweather" pitchFamily="34" charset="0"/>
            </a:endParaRPr>
          </a:p>
          <a:p>
            <a:r>
              <a:rPr lang="en-GB" altLang="zh-CN" b="0" i="0" dirty="0">
                <a:solidFill>
                  <a:srgbClr val="222222"/>
                </a:solidFill>
                <a:effectLst/>
                <a:latin typeface="Merriweather" pitchFamily="34" charset="0"/>
              </a:rPr>
              <a:t>Back-streaming neutrons from the spallation target of the China Spallation Neutron Source (CSNS) that emit through the incoming proton channel were exploited to build a white neutron beam facility (the so-called Back-n white neutron source), which was completed in March 2018. The Back-n neutron beam is very intense, at approximately 2 × 10</a:t>
            </a:r>
            <a:r>
              <a:rPr lang="en-GB" altLang="zh-CN" b="0" i="0" baseline="30000" dirty="0">
                <a:solidFill>
                  <a:srgbClr val="222222"/>
                </a:solidFill>
                <a:effectLst/>
                <a:latin typeface="Merriweather" pitchFamily="34" charset="0"/>
              </a:rPr>
              <a:t>7</a:t>
            </a:r>
            <a:r>
              <a:rPr lang="en-GB" altLang="zh-CN" b="0" i="0" dirty="0">
                <a:solidFill>
                  <a:srgbClr val="222222"/>
                </a:solidFill>
                <a:effectLst/>
                <a:latin typeface="Merriweather" pitchFamily="34" charset="0"/>
              </a:rPr>
              <a:t> n/cm</a:t>
            </a:r>
            <a:r>
              <a:rPr lang="en-GB" altLang="zh-CN" b="0" i="0" baseline="30000" dirty="0">
                <a:solidFill>
                  <a:srgbClr val="222222"/>
                </a:solidFill>
                <a:effectLst/>
                <a:latin typeface="Merriweather" pitchFamily="34" charset="0"/>
              </a:rPr>
              <a:t>2</a:t>
            </a:r>
            <a:r>
              <a:rPr lang="en-GB" altLang="zh-CN" b="0" i="0" dirty="0">
                <a:solidFill>
                  <a:srgbClr val="222222"/>
                </a:solidFill>
                <a:effectLst/>
                <a:latin typeface="Merriweather" pitchFamily="34" charset="0"/>
              </a:rPr>
              <a:t>/s at 55 m from the target, and has a nominal proton beam with a power of 100 kW in the CSNS-I phase and a kinetic energy of 1.6 GeV and a thick tungsten target in multiple slices with modest moderation from the cooling water through the slices. In addition, the excellent energy spectrum spanning from 0.5 eV to 200 MeV, and a good time resolution related to the time-of-flight measurements make it a typical white neutron source for nuclear data measurements; </a:t>
            </a:r>
            <a:r>
              <a:rPr lang="en-GB" altLang="zh-CN" b="0" i="0" dirty="0" err="1">
                <a:solidFill>
                  <a:srgbClr val="222222"/>
                </a:solidFill>
                <a:effectLst/>
                <a:latin typeface="Merriweather" pitchFamily="34" charset="0"/>
              </a:rPr>
              <a:t>i</a:t>
            </a:r>
            <a:endParaRPr kumimoji="1" lang="zh-CN" altLang="en-US" dirty="0"/>
          </a:p>
        </p:txBody>
      </p:sp>
      <p:sp>
        <p:nvSpPr>
          <p:cNvPr id="4" name="灯片编号占位符 3"/>
          <p:cNvSpPr>
            <a14:cpLocks xmlns:a14="http://schemas.microsoft.com/office/drawing/2010/main" noGrp="1"/>
          </p:cNvSpPr>
          <p:nvPr>
            <p:ph type="sldNum" sz="quarter" idx="5"/>
          </p:nvPr>
        </p:nvSpPr>
        <p:spPr/>
        <p:txBody>
          <a:bodyPr/>
          <a:lstStyle/>
          <a:p>
            <a:fld id="{69DBCB22-EF6B-084C-AA41-E391BC9F71CB}" type="slidenum">
              <a:rPr lang="en-US" altLang="zh-CN" smtClean="0"/>
            </a:fld>
            <a:endParaRPr kumimoji="1"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14:cpLocks xmlns:a14="http://schemas.microsoft.com/office/drawing/2010/main" noGrp="1" noRot="1" noChangeAspect="1"/>
          </p:cNvSpPr>
          <p:nvPr>
            <p:ph type="sldImg"/>
          </p:nvPr>
        </p:nvSpPr>
        <p:spPr/>
      </p:sp>
      <p:sp>
        <p:nvSpPr>
          <p:cNvPr id="3" name="备注占位符 2"/>
          <p:cNvSpPr>
            <a14:cpLocks xmlns:a14="http://schemas.microsoft.com/office/drawing/2010/main" noGrp="1"/>
          </p:cNvSpPr>
          <p:nvPr>
            <p:ph type="body" idx="1"/>
          </p:nvPr>
        </p:nvSpPr>
        <p:spPr/>
        <p:txBody>
          <a:bodyPr/>
          <a:lstStyle/>
          <a:p>
            <a:pPr marL="0" indent="0">
              <a:buFont typeface="Wingdings" charset="2"/>
              <a:buNone/>
            </a:pPr>
            <a:r>
              <a:rPr lang="en-US" altLang="zh-CN" dirty="0"/>
              <a:t>1. The suggestion that the atomic nucleus contains a heavy neutral particle and the positively charged proton is generally attributed to Ernest Rutherford (1920). This is largely motivated by the observation that atomic mass differs from atomic number,</a:t>
            </a:r>
            <a:endParaRPr lang="en-US" altLang="zh-CN" dirty="0"/>
          </a:p>
          <a:p>
            <a:pPr marL="171450" indent="-171450">
              <a:buFont typeface="Wingdings" charset="2"/>
              <a:buChar char="u"/>
            </a:pPr>
            <a:r>
              <a:rPr lang="en-US" altLang="zh-CN" dirty="0"/>
              <a:t>And by the fact that an ensemble of positively charged protons alone would not be bound electromagnetically.</a:t>
            </a:r>
            <a:endParaRPr lang="en-US" altLang="zh-CN" dirty="0"/>
          </a:p>
          <a:p>
            <a:pPr marL="171450" indent="-171450">
              <a:buFont typeface="Wingdings" charset="2"/>
              <a:buChar char="u"/>
            </a:pPr>
            <a:r>
              <a:rPr lang="en-US" altLang="zh-CN" dirty="0"/>
              <a:t>Under some circumstances, it may be possible for an electron to combine much more closely with the H nucleus, forming a kind of neutral doublet. Such an atom would have very novel properties. In external field would be </a:t>
            </a:r>
            <a:r>
              <a:rPr lang="en-US" altLang="zh-CN" dirty="0" err="1"/>
              <a:t>practivally</a:t>
            </a:r>
            <a:r>
              <a:rPr lang="en-US" altLang="zh-CN" dirty="0"/>
              <a:t> zero, and in consequence it should be able to move freely through matter. </a:t>
            </a:r>
            <a:endParaRPr lang="en-US" altLang="zh-CN" dirty="0"/>
          </a:p>
          <a:p>
            <a:pPr marL="171450" indent="-171450">
              <a:buFont typeface="Wingdings" charset="2"/>
              <a:buChar char="u"/>
            </a:pPr>
            <a:r>
              <a:rPr lang="en-US" altLang="zh-CN" dirty="0"/>
              <a:t>However, an important consequence of this picture is that such a neutron, being a bound state, would have a mass less that the sum of the masses of the proton and electron. In such a way, neutron decay is forbidden. </a:t>
            </a:r>
            <a:endParaRPr lang="en-US" altLang="zh-CN" dirty="0"/>
          </a:p>
          <a:p>
            <a:pPr marL="0" indent="0">
              <a:buFont typeface="Wingdings" charset="2"/>
              <a:buNone/>
            </a:pPr>
            <a:r>
              <a:rPr lang="en-US" altLang="zh-CN" dirty="0"/>
              <a:t>2. 1932</a:t>
            </a:r>
            <a:r>
              <a:rPr lang="zh-CN" altLang="en-US" dirty="0"/>
              <a:t>， </a:t>
            </a:r>
            <a:r>
              <a:rPr lang="en-US" altLang="zh-CN" dirty="0"/>
              <a:t>Chadwick 1932, provided the first determination of the neutron mass by noting that it was “probably between 1.005 and 1.008” atomic mass units. This result is reasonably consistent with the current accepted values of about 1.0887 </a:t>
            </a:r>
            <a:r>
              <a:rPr lang="en-US" altLang="zh-CN" dirty="0" err="1"/>
              <a:t>amu</a:t>
            </a:r>
            <a:r>
              <a:rPr lang="en-US" altLang="zh-CN" dirty="0"/>
              <a:t>. However, the suggested error bar </a:t>
            </a:r>
            <a:endParaRPr lang="en-US" altLang="zh-CN" dirty="0"/>
          </a:p>
          <a:p>
            <a:pPr marL="0" indent="0">
              <a:buFont typeface="Wingdings" charset="2"/>
              <a:buNone/>
            </a:pPr>
            <a:r>
              <a:rPr lang="en-US" altLang="zh-CN" dirty="0">
                <a:hlinkClick r:id="rId3"/>
              </a:rPr>
              <a:t>3. Heisenberg (1932) as well as </a:t>
            </a:r>
            <a:r>
              <a:rPr lang="en-US" altLang="zh-CN" dirty="0" err="1">
                <a:hlinkClick r:id="rId3"/>
              </a:rPr>
              <a:t>Iwanenko</a:t>
            </a:r>
            <a:r>
              <a:rPr lang="en-US" altLang="zh-CN" dirty="0">
                <a:hlinkClick r:id="rId3"/>
              </a:rPr>
              <a:t> (1932) anticipated that the Rutherford picture was incorrect by suggesting that neutron was not a bound </a:t>
            </a:r>
            <a:r>
              <a:rPr lang="en-US" altLang="zh-CN" dirty="0" err="1">
                <a:hlinkClick r:id="rId3"/>
              </a:rPr>
              <a:t>state,but</a:t>
            </a:r>
            <a:r>
              <a:rPr lang="en-US" altLang="zh-CN" dirty="0">
                <a:hlinkClick r:id="rId3"/>
              </a:rPr>
              <a:t> rather an elementary spin ½ particle, and that nuclei were made of neutrons and protons, rather than protons and electrons. However, they did not appear to consider the possibility of neutron decay. </a:t>
            </a:r>
            <a:endParaRPr lang="en-US" altLang="zh-CN" dirty="0"/>
          </a:p>
          <a:p>
            <a:pPr marL="0" indent="0">
              <a:buFont typeface="Wingdings" charset="2"/>
              <a:buNone/>
            </a:pPr>
            <a:r>
              <a:rPr lang="en-US" altLang="zh-CN" dirty="0">
                <a:hlinkClick r:id="rId3"/>
              </a:rPr>
              <a:t>Microsoft Word - D-Ivanenko.doc</a:t>
            </a:r>
            <a:r>
              <a:rPr lang="zh-CN" altLang="en-US" dirty="0"/>
              <a:t>， </a:t>
            </a:r>
            <a:r>
              <a:rPr lang="en-US" altLang="zh-CN" dirty="0" err="1"/>
              <a:t>Ivanenko</a:t>
            </a:r>
            <a:r>
              <a:rPr lang="en-US" altLang="zh-CN" dirty="0"/>
              <a:t> (1904 – 1994) </a:t>
            </a:r>
            <a:r>
              <a:rPr lang="zh-CN" altLang="en-US" dirty="0"/>
              <a:t>，</a:t>
            </a:r>
            <a:r>
              <a:rPr lang="en-US" altLang="zh-CN" dirty="0"/>
              <a:t>an author of the proton-neutron model of atomic nucleus (1932).</a:t>
            </a:r>
            <a:endParaRPr lang="en-US" altLang="zh-CN" dirty="0"/>
          </a:p>
          <a:p>
            <a:pPr marL="0" indent="0">
              <a:buFont typeface="Wingdings" charset="2"/>
              <a:buNone/>
            </a:pPr>
            <a:r>
              <a:rPr lang="en-US" altLang="zh-CN" dirty="0"/>
              <a:t> In May 1932, </a:t>
            </a:r>
            <a:r>
              <a:rPr lang="en-US" altLang="zh-CN" dirty="0" err="1"/>
              <a:t>Ivanenko</a:t>
            </a:r>
            <a:r>
              <a:rPr lang="en-US" altLang="zh-CN" dirty="0"/>
              <a:t> published his famous proton-neutron model of the atomic nucleus in “Nature” [18], and two months later Werner Heisenberg (Nobel laureate in 1932) referred to his work. </a:t>
            </a:r>
            <a:endParaRPr lang="en-US" altLang="zh-CN" dirty="0"/>
          </a:p>
          <a:p>
            <a:pPr marL="0" indent="0">
              <a:buFont typeface="Wingdings" charset="2"/>
              <a:buNone/>
            </a:pPr>
            <a:r>
              <a:rPr lang="en-US" altLang="zh-CN" sz="1200" kern="1200" dirty="0">
                <a:solidFill>
                  <a:srgbClr val="00B0F0"/>
                </a:solidFill>
                <a:latin typeface="+mn-lt"/>
                <a:ea typeface="+mn-ea"/>
                <a:cs typeface="+mn-cs"/>
              </a:rPr>
              <a:t>4. 1934-1935</a:t>
            </a:r>
            <a:r>
              <a:rPr lang="en-US" altLang="zh-CN" dirty="0">
                <a:solidFill>
                  <a:srgbClr val="00B0F0"/>
                </a:solidFill>
              </a:rPr>
              <a:t>, </a:t>
            </a:r>
            <a:r>
              <a:rPr lang="en-US" altLang="zh-CN" dirty="0"/>
              <a:t>accurate measurement of neutron mass, by mass spectroscopic measurement, and further data on photo-disassociation of light nuclei (deuteron . </a:t>
            </a:r>
            <a:endParaRPr lang="en-US" altLang="zh-CN" dirty="0"/>
          </a:p>
          <a:p>
            <a:pPr marL="0" indent="0">
              <a:buFont typeface="Wingdings" charset="2"/>
              <a:buNone/>
            </a:pPr>
            <a:r>
              <a:rPr lang="en-US" altLang="zh-CN" dirty="0"/>
              <a:t>Neutron mass exceeded the mass of the hydrogen atom.</a:t>
            </a:r>
            <a:endParaRPr lang="en-US" altLang="zh-CN" dirty="0"/>
          </a:p>
          <a:p>
            <a:pPr marL="0" marR="0" lvl="0" indent="0" algn="l" defTabSz="914400" rtl="0" eaLnBrk="1" fontAlgn="auto" latinLnBrk="0" hangingPunct="1">
              <a:lnSpc>
                <a:spcPct val="100000"/>
              </a:lnSpc>
              <a:spcBef>
                <a:spcPts val="0"/>
              </a:spcBef>
              <a:spcAft>
                <a:spcPts val="0"/>
              </a:spcAft>
              <a:buClrTx/>
              <a:buSzTx/>
              <a:buFont typeface="Wingdings" charset="2"/>
              <a:buNone/>
              <a:defRPr/>
            </a:pPr>
            <a:r>
              <a:rPr lang="en-US" altLang="zh-CN" dirty="0"/>
              <a:t>Chadwick and Goldhaber certainly recognized that their result was inconsistent with Rutherford’s conception of the neutron as a bound state and mentioned in their paper “</a:t>
            </a:r>
            <a:r>
              <a:rPr lang="zh-CN" altLang="en-US" sz="1200" dirty="0">
                <a:solidFill>
                  <a:srgbClr val="7030A0"/>
                </a:solidFill>
                <a:sym typeface="+mn-ea"/>
              </a:rPr>
              <a:t>If the </a:t>
            </a:r>
            <a:r>
              <a:rPr lang="zh-CN" altLang="en-US" sz="1200" b="1" dirty="0">
                <a:solidFill>
                  <a:srgbClr val="7030A0"/>
                </a:solidFill>
                <a:sym typeface="+mn-ea"/>
              </a:rPr>
              <a:t>neutron</a:t>
            </a:r>
            <a:r>
              <a:rPr lang="zh-CN" altLang="en-US" sz="1200" dirty="0">
                <a:solidFill>
                  <a:srgbClr val="7030A0"/>
                </a:solidFill>
                <a:sym typeface="+mn-ea"/>
              </a:rPr>
              <a:t> is definitely heavier than the </a:t>
            </a:r>
            <a:r>
              <a:rPr lang="zh-CN" altLang="en-US" sz="1200" b="1" dirty="0">
                <a:solidFill>
                  <a:srgbClr val="7030A0"/>
                </a:solidFill>
                <a:sym typeface="+mn-ea"/>
              </a:rPr>
              <a:t>hydrogen atom</a:t>
            </a:r>
            <a:r>
              <a:rPr lang="zh-CN" altLang="en-US" sz="1200" dirty="0">
                <a:solidFill>
                  <a:srgbClr val="7030A0"/>
                </a:solidFill>
                <a:sym typeface="+mn-ea"/>
              </a:rPr>
              <a:t>, then one must conclude that a </a:t>
            </a:r>
            <a:r>
              <a:rPr lang="zh-CN" altLang="en-US" sz="2000" b="1" dirty="0">
                <a:solidFill>
                  <a:srgbClr val="7030A0"/>
                </a:solidFill>
                <a:sym typeface="+mn-ea"/>
              </a:rPr>
              <a:t>free neutron is unstable</a:t>
            </a:r>
            <a:r>
              <a:rPr lang="zh-CN" altLang="en-US" sz="1200" dirty="0">
                <a:solidFill>
                  <a:srgbClr val="7030A0"/>
                </a:solidFill>
                <a:sym typeface="+mn-ea"/>
              </a:rPr>
              <a:t>, i.e., it can change spontaneously into a</a:t>
            </a:r>
            <a:r>
              <a:rPr lang="zh-CN" altLang="en-US" sz="1200" dirty="0">
                <a:solidFill>
                  <a:srgbClr val="FF0000"/>
                </a:solidFill>
                <a:sym typeface="+mn-ea"/>
              </a:rPr>
              <a:t> </a:t>
            </a:r>
            <a:r>
              <a:rPr lang="zh-CN" altLang="en-US" sz="1200" b="1" dirty="0">
                <a:solidFill>
                  <a:srgbClr val="FF0000"/>
                </a:solidFill>
                <a:sym typeface="+mn-ea"/>
              </a:rPr>
              <a:t>proton</a:t>
            </a:r>
            <a:r>
              <a:rPr lang="zh-CN" altLang="en-US" sz="1200" b="1" dirty="0">
                <a:solidFill>
                  <a:schemeClr val="accent4">
                    <a:lumMod val="50000"/>
                  </a:schemeClr>
                </a:solidFill>
                <a:sym typeface="+mn-ea"/>
              </a:rPr>
              <a:t> </a:t>
            </a:r>
            <a:r>
              <a:rPr lang="en-US" altLang="zh-CN" sz="1200" b="1" dirty="0">
                <a:solidFill>
                  <a:schemeClr val="accent4">
                    <a:lumMod val="50000"/>
                  </a:schemeClr>
                </a:solidFill>
                <a:sym typeface="+mn-ea"/>
              </a:rPr>
              <a:t>+</a:t>
            </a:r>
            <a:r>
              <a:rPr lang="zh-CN" altLang="en-US" sz="1200" b="1" dirty="0">
                <a:solidFill>
                  <a:schemeClr val="accent4">
                    <a:lumMod val="50000"/>
                  </a:schemeClr>
                </a:solidFill>
                <a:sym typeface="+mn-ea"/>
              </a:rPr>
              <a:t> </a:t>
            </a:r>
            <a:r>
              <a:rPr lang="zh-CN" altLang="en-US" sz="1200" b="1" dirty="0">
                <a:solidFill>
                  <a:srgbClr val="0070C0"/>
                </a:solidFill>
                <a:sym typeface="+mn-ea"/>
              </a:rPr>
              <a:t>electron</a:t>
            </a:r>
            <a:r>
              <a:rPr lang="zh-CN" altLang="en-US" sz="1200" b="1" dirty="0">
                <a:solidFill>
                  <a:schemeClr val="accent4">
                    <a:lumMod val="50000"/>
                  </a:schemeClr>
                </a:solidFill>
                <a:sym typeface="+mn-ea"/>
              </a:rPr>
              <a:t> </a:t>
            </a:r>
            <a:r>
              <a:rPr lang="en-US" altLang="zh-CN" sz="1200" b="1" dirty="0">
                <a:solidFill>
                  <a:schemeClr val="accent4">
                    <a:lumMod val="50000"/>
                  </a:schemeClr>
                </a:solidFill>
                <a:sym typeface="+mn-ea"/>
              </a:rPr>
              <a:t>+</a:t>
            </a:r>
            <a:r>
              <a:rPr lang="en-US" altLang="zh-CN" sz="1200" b="1" dirty="0">
                <a:solidFill>
                  <a:schemeClr val="accent6">
                    <a:lumMod val="75000"/>
                  </a:schemeClr>
                </a:solidFill>
                <a:sym typeface="+mn-ea"/>
              </a:rPr>
              <a:t> </a:t>
            </a:r>
            <a:r>
              <a:rPr lang="zh-CN" altLang="en-US" sz="1200" b="1" dirty="0">
                <a:solidFill>
                  <a:schemeClr val="accent6">
                    <a:lumMod val="75000"/>
                  </a:schemeClr>
                </a:solidFill>
                <a:sym typeface="+mn-ea"/>
              </a:rPr>
              <a:t>neutrino</a:t>
            </a:r>
            <a:r>
              <a:rPr lang="en-US" altLang="zh-CN" dirty="0"/>
              <a:t>”.</a:t>
            </a:r>
            <a:endParaRPr lang="en-US" altLang="zh-CN" dirty="0"/>
          </a:p>
          <a:p>
            <a:pPr marL="0" marR="0" lvl="0" indent="0" algn="l" defTabSz="914400" rtl="0" eaLnBrk="1" fontAlgn="auto" latinLnBrk="0" hangingPunct="1">
              <a:lnSpc>
                <a:spcPct val="100000"/>
              </a:lnSpc>
              <a:spcBef>
                <a:spcPts val="0"/>
              </a:spcBef>
              <a:spcAft>
                <a:spcPts val="0"/>
              </a:spcAft>
              <a:buClrTx/>
              <a:buSzTx/>
              <a:buFont typeface="Wingdings" charset="2"/>
              <a:buNone/>
              <a:defRPr/>
            </a:pPr>
            <a:r>
              <a:rPr lang="en-US" altLang="zh-CN" dirty="0"/>
              <a:t>This appears to be the first </a:t>
            </a:r>
            <a:r>
              <a:rPr lang="en-US" altLang="zh-CN" dirty="0" err="1"/>
              <a:t>seirous</a:t>
            </a:r>
            <a:r>
              <a:rPr lang="en-US" altLang="zh-CN" dirty="0"/>
              <a:t> suggestions that a free neutron would decay.</a:t>
            </a:r>
            <a:endParaRPr lang="en-US" altLang="zh-CN" dirty="0"/>
          </a:p>
          <a:p>
            <a:pPr marL="0" indent="0">
              <a:buFont typeface="Wingdings" charset="2"/>
              <a:buNone/>
            </a:pPr>
            <a:endParaRPr lang="en-US" altLang="zh-CN" dirty="0"/>
          </a:p>
          <a:p>
            <a:endParaRPr lang="zh-CN" altLang="en-US" dirty="0"/>
          </a:p>
        </p:txBody>
      </p:sp>
      <p:sp>
        <p:nvSpPr>
          <p:cNvPr id="4" name="灯片编号占位符 3"/>
          <p:cNvSpPr>
            <a14:cpLocks xmlns:a14="http://schemas.microsoft.com/office/drawing/2010/main" noGrp="1"/>
          </p:cNvSpPr>
          <p:nvPr>
            <p:ph type="sldNum" sz="quarter" idx="5"/>
          </p:nvPr>
        </p:nvSpPr>
        <p:spPr/>
        <p:txBody>
          <a:bodyPr/>
          <a:lstStyle/>
          <a:p>
            <a:fld id="{69DBCB22-EF6B-084C-AA41-E391BC9F71CB}" type="slidenum">
              <a:rPr lang="en-US" altLang="zh-CN" smtClean="0"/>
            </a:fld>
            <a:endParaRPr kumimoji="1"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14:cpLocks xmlns:a14="http://schemas.microsoft.com/office/drawing/2010/main" noGrp="1" noRot="1" noChangeAspect="1"/>
          </p:cNvSpPr>
          <p:nvPr>
            <p:ph type="sldImg"/>
          </p:nvPr>
        </p:nvSpPr>
        <p:spPr/>
      </p:sp>
      <p:sp>
        <p:nvSpPr>
          <p:cNvPr id="3" name="备注占位符 2"/>
          <p:cNvSpPr>
            <a14:cpLocks xmlns:a14="http://schemas.microsoft.com/office/drawing/2010/main"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latin typeface="Times New Roman Bold" pitchFamily="18" charset="0"/>
                <a:sym typeface="Times New Roman Bold" pitchFamily="18" charset="0"/>
              </a:rPr>
              <a:t>~ 1.73e-5 cps/cm</a:t>
            </a:r>
            <a:r>
              <a:rPr lang="en-US" altLang="zh-CN" sz="1200" baseline="30000" dirty="0">
                <a:latin typeface="Times New Roman Bold" pitchFamily="18" charset="0"/>
                <a:sym typeface="Times New Roman Bold" pitchFamily="18" charset="0"/>
              </a:rPr>
              <a:t>2</a:t>
            </a:r>
            <a:r>
              <a:rPr lang="en-US" altLang="zh-CN" sz="1200" dirty="0">
                <a:latin typeface="Times New Roman Bold" pitchFamily="18" charset="0"/>
                <a:sym typeface="Times New Roman Bold" pitchFamily="18" charset="0"/>
              </a:rPr>
              <a:t> (0-7MeV)</a:t>
            </a:r>
            <a:r>
              <a:rPr lang="zh-CN" altLang="en-US" sz="1200" dirty="0">
                <a:latin typeface="Times New Roman Bold" pitchFamily="18" charset="0"/>
                <a:sym typeface="Times New Roman Bold" pitchFamily="18" charset="0"/>
              </a:rPr>
              <a:t>，</a:t>
            </a:r>
            <a:r>
              <a:rPr lang="en-US" altLang="zh-CN" sz="1200" dirty="0">
                <a:latin typeface="Times New Roman Bold" pitchFamily="18" charset="0"/>
                <a:sym typeface="Times New Roman Bold" pitchFamily="18" charset="0"/>
              </a:rPr>
              <a:t>~3.06e-6 cps /cm</a:t>
            </a:r>
            <a:r>
              <a:rPr lang="en-US" altLang="zh-CN" sz="1200" baseline="30000" dirty="0">
                <a:latin typeface="Times New Roman Bold" pitchFamily="18" charset="0"/>
                <a:sym typeface="Times New Roman Bold" pitchFamily="18" charset="0"/>
              </a:rPr>
              <a:t>2</a:t>
            </a:r>
            <a:r>
              <a:rPr lang="en-US" altLang="zh-CN" sz="1200" dirty="0">
                <a:latin typeface="Times New Roman Bold" pitchFamily="18" charset="0"/>
                <a:sym typeface="Times New Roman Bold" pitchFamily="18" charset="0"/>
              </a:rPr>
              <a:t> (191-764keV)</a:t>
            </a:r>
            <a:r>
              <a:rPr lang="zh-CN" altLang="en-US" sz="1200" dirty="0">
                <a:latin typeface="Times New Roman Bold" pitchFamily="18" charset="0"/>
                <a:sym typeface="Times New Roman Bold" pitchFamily="18" charset="0"/>
              </a:rPr>
              <a:t>；不能，原因是：</a:t>
            </a:r>
            <a:r>
              <a:rPr lang="en-US" altLang="zh-CN" sz="1200" dirty="0">
                <a:latin typeface="Times New Roman Bold" pitchFamily="18" charset="0"/>
                <a:sym typeface="Times New Roman Bold" pitchFamily="18" charset="0"/>
              </a:rPr>
              <a:t>1</a:t>
            </a:r>
            <a:r>
              <a:rPr lang="zh-CN" altLang="en-US" sz="1200" dirty="0">
                <a:latin typeface="Times New Roman Bold" pitchFamily="18" charset="0"/>
                <a:sym typeface="Times New Roman Bold" pitchFamily="18" charset="0"/>
              </a:rPr>
              <a:t>、铝及铝合金相较于不锈钢及无氧铜具有更高的放射性本底，（有文献支撑）；</a:t>
            </a:r>
            <a:r>
              <a:rPr lang="en-US" altLang="zh-CN" sz="1200" dirty="0">
                <a:latin typeface="Times New Roman Bold" pitchFamily="18" charset="0"/>
                <a:sym typeface="Times New Roman Bold" pitchFamily="18" charset="0"/>
              </a:rPr>
              <a:t>2</a:t>
            </a:r>
            <a:r>
              <a:rPr lang="zh-CN" altLang="en-US" sz="1200" dirty="0">
                <a:latin typeface="Times New Roman Bold" pitchFamily="18" charset="0"/>
                <a:sym typeface="Times New Roman Bold" pitchFamily="18" charset="0"/>
              </a:rPr>
              <a:t>、铝及铝合金在太空环境（高真空、震动、温度变化剧烈）下，强度不及不锈钢或者钛，（无氧铜强度也不够）</a:t>
            </a:r>
            <a:endParaRPr lang="zh-CN" altLang="en-US" dirty="0"/>
          </a:p>
        </p:txBody>
      </p:sp>
      <p:sp>
        <p:nvSpPr>
          <p:cNvPr id="4" name="灯片编号占位符 3"/>
          <p:cNvSpPr>
            <a14:cpLocks xmlns:a14="http://schemas.microsoft.com/office/drawing/2010/main" noGrp="1"/>
          </p:cNvSpPr>
          <p:nvPr>
            <p:ph type="sldNum" sz="quarter" idx="5"/>
          </p:nvPr>
        </p:nvSpPr>
        <p:spPr/>
        <p:txBody>
          <a:bodyPr/>
          <a:lstStyle/>
          <a:p>
            <a:fld id="{5A7E7C3D-E943-4170-9CBF-2A8D86085073}"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14:cpLocks xmlns:a14="http://schemas.microsoft.com/office/drawing/2010/main" noGrp="1" noRot="1" noChangeAspect="1"/>
          </p:cNvSpPr>
          <p:nvPr>
            <p:ph type="sldImg"/>
          </p:nvPr>
        </p:nvSpPr>
        <p:spPr/>
      </p:sp>
      <p:sp>
        <p:nvSpPr>
          <p:cNvPr id="3" name="备注占位符 2"/>
          <p:cNvSpPr>
            <a14:cpLocks xmlns:a14="http://schemas.microsoft.com/office/drawing/2010/main" noGrp="1"/>
          </p:cNvSpPr>
          <p:nvPr>
            <p:ph type="body" idx="1"/>
          </p:nvPr>
        </p:nvSpPr>
        <p:spPr/>
        <p:txBody>
          <a:bodyPr/>
          <a:lstStyle/>
          <a:p>
            <a:endParaRPr lang="zh-CN" altLang="en-US" dirty="0"/>
          </a:p>
        </p:txBody>
      </p:sp>
      <p:sp>
        <p:nvSpPr>
          <p:cNvPr id="4" name="灯片编号占位符 3"/>
          <p:cNvSpPr>
            <a14:cpLocks xmlns:a14="http://schemas.microsoft.com/office/drawing/2010/main" noGrp="1"/>
          </p:cNvSpPr>
          <p:nvPr>
            <p:ph type="sldNum" sz="quarter" idx="5"/>
          </p:nvPr>
        </p:nvSpPr>
        <p:spPr/>
        <p:txBody>
          <a:bodyPr/>
          <a:lstStyle/>
          <a:p>
            <a:fld id="{5A7E7C3D-E943-4170-9CBF-2A8D86085073}"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14:cpLocks xmlns:a14="http://schemas.microsoft.com/office/drawing/2010/main" noGrp="1" noRot="1" noChangeAspect="1"/>
          </p:cNvSpPr>
          <p:nvPr>
            <p:ph type="sldImg" idx="2"/>
          </p:nvPr>
        </p:nvSpPr>
        <p:spPr/>
      </p:sp>
      <p:sp>
        <p:nvSpPr>
          <p:cNvPr id="3" name="文本占位符 2"/>
          <p:cNvSpPr>
            <a14:cpLocks xmlns:a14="http://schemas.microsoft.com/office/drawing/2010/main" noGrp="1"/>
          </p:cNvSpPr>
          <p:nvPr>
            <p:ph type="body" idx="3"/>
          </p:nvPr>
        </p:nvSpPr>
        <p:spPr/>
        <p:txBody>
          <a:bodyPr/>
          <a:lstStyle/>
          <a:p>
            <a:r>
              <a:rPr lang="zh-CN" altLang="en-US" sz="1200" kern="1200" dirty="0">
                <a:solidFill>
                  <a:schemeClr val="tx1"/>
                </a:solidFill>
                <a:effectLst/>
                <a:latin typeface="+mn-lt"/>
                <a:ea typeface="+mn-ea"/>
                <a:cs typeface="+mn-cs"/>
              </a:rPr>
              <a:t>宇宙射线输运到大气这个过程，受三个因素影响：</a:t>
            </a:r>
            <a:endParaRPr lang="zh-CN" altLang="en-US"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太阳活动对宇宙射线的影响</a:t>
            </a:r>
            <a:endParaRPr lang="zh-CN" altLang="en-US"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地球磁场对特定入射角度的宇宙射线的屏蔽作用</a:t>
            </a:r>
            <a:endParaRPr lang="zh-CN" altLang="en-US"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地球大气对宇宙射线的屏蔽作用</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蒸发中子：高能粒子与大气原子作用产生的激发核，激发核退激产生</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碰撞中子：高能粒子与大气原子核碰撞作用产生</a:t>
            </a:r>
            <a:endParaRPr lang="zh-CN" altLang="en-US" sz="1200" kern="1200" dirty="0">
              <a:solidFill>
                <a:schemeClr val="tx1"/>
              </a:solidFill>
              <a:effectLst/>
              <a:latin typeface="+mn-lt"/>
              <a:ea typeface="+mn-ea"/>
              <a:cs typeface="+mn-cs"/>
            </a:endParaRPr>
          </a:p>
          <a:p>
            <a:br>
              <a:rPr lang="en-US" altLang="zh-CN" sz="1200" kern="1200" dirty="0">
                <a:solidFill>
                  <a:schemeClr val="tx1"/>
                </a:solidFill>
                <a:effectLst/>
                <a:latin typeface="+mn-lt"/>
                <a:ea typeface="+mn-ea"/>
                <a:cs typeface="+mn-cs"/>
              </a:rPr>
            </a:br>
            <a:endParaRPr lang="zh-CN" altLang="zh-CN" sz="1200" kern="1200" dirty="0">
              <a:solidFill>
                <a:schemeClr val="tx1"/>
              </a:solidFill>
              <a:effectLst/>
              <a:latin typeface="+mn-lt"/>
              <a:ea typeface="+mn-ea"/>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14:cpLocks xmlns:a14="http://schemas.microsoft.com/office/drawing/2010/main" noGrp="1" noRot="1" noChangeAspect="1"/>
          </p:cNvSpPr>
          <p:nvPr>
            <p:ph type="sldImg"/>
          </p:nvPr>
        </p:nvSpPr>
        <p:spPr/>
      </p:sp>
      <p:sp>
        <p:nvSpPr>
          <p:cNvPr id="3" name="备注占位符 2"/>
          <p:cNvSpPr>
            <a14:cpLocks xmlns:a14="http://schemas.microsoft.com/office/drawing/2010/main" noGrp="1"/>
          </p:cNvSpPr>
          <p:nvPr>
            <p:ph type="body" idx="1"/>
          </p:nvPr>
        </p:nvSpPr>
        <p:spPr/>
        <p:txBody>
          <a:bodyPr/>
          <a:lstStyle/>
          <a:p>
            <a:endParaRPr lang="zh-CN" altLang="en-US" dirty="0"/>
          </a:p>
        </p:txBody>
      </p:sp>
      <p:sp>
        <p:nvSpPr>
          <p:cNvPr id="4" name="灯片编号占位符 3"/>
          <p:cNvSpPr>
            <a14:cpLocks xmlns:a14="http://schemas.microsoft.com/office/drawing/2010/main" noGrp="1"/>
          </p:cNvSpPr>
          <p:nvPr>
            <p:ph type="sldNum" sz="quarter" idx="5"/>
          </p:nvPr>
        </p:nvSpPr>
        <p:spPr/>
        <p:txBody>
          <a:bodyPr/>
          <a:lstStyle/>
          <a:p>
            <a:fld id="{CBFDD4B7-2391-4864-A731-E33B0BC25341}"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幻灯片图像占位符 1"/>
          <p:cNvSpPr>
            <a14:cpLocks xmlns:a14="http://schemas.microsoft.com/office/drawing/2010/main" noGrp="1" noRot="1" noChangeAspect="1"/>
          </p:cNvSpPr>
          <p:nvPr>
            <p:ph type="sldImg" idx="2"/>
          </p:nvPr>
        </p:nvSpPr>
        <p:spPr/>
        <p:txBody>
          <a:bodyPr/>
          <a:lstStyle/>
          <a:p/>
        </p:txBody>
      </p:sp>
      <p:sp>
        <p:nvSpPr>
          <p:cNvPr id="64" name="文本占位符 2"/>
          <p:cNvSpPr>
            <a14:cpLocks xmlns:a14="http://schemas.microsoft.com/office/drawing/2010/main"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800" dirty="0">
                <a:solidFill>
                  <a:srgbClr val="211E1E"/>
                </a:solidFill>
                <a:effectLst/>
                <a:latin typeface="AdvP6F00"/>
              </a:rPr>
              <a:t>Neutron decay is a spin-</a:t>
            </a:r>
            <a:r>
              <a:rPr lang="en-US" altLang="zh-CN" sz="1800" dirty="0">
                <a:solidFill>
                  <a:srgbClr val="211E1E"/>
                </a:solidFill>
                <a:effectLst/>
                <a:latin typeface="AdvP48E673"/>
              </a:rPr>
              <a:t>1</a:t>
            </a:r>
            <a:r>
              <a:rPr lang="en-US" altLang="zh-CN" sz="1800" dirty="0">
                <a:solidFill>
                  <a:srgbClr val="211E1E"/>
                </a:solidFill>
                <a:effectLst/>
                <a:latin typeface="AdvP3EDAA1"/>
              </a:rPr>
              <a:t>=</a:t>
            </a:r>
            <a:r>
              <a:rPr lang="en-US" altLang="zh-CN" sz="1800" dirty="0">
                <a:solidFill>
                  <a:srgbClr val="211E1E"/>
                </a:solidFill>
                <a:effectLst/>
                <a:latin typeface="AdvP48E673"/>
              </a:rPr>
              <a:t>2 </a:t>
            </a:r>
            <a:r>
              <a:rPr lang="en-US" altLang="zh-CN" sz="1800" dirty="0">
                <a:solidFill>
                  <a:srgbClr val="211E1E"/>
                </a:solidFill>
                <a:effectLst/>
                <a:latin typeface="AdvP6F00"/>
              </a:rPr>
              <a:t>to spin-</a:t>
            </a:r>
            <a:r>
              <a:rPr lang="en-US" altLang="zh-CN" sz="1800" dirty="0">
                <a:solidFill>
                  <a:srgbClr val="211E1E"/>
                </a:solidFill>
                <a:effectLst/>
                <a:latin typeface="AdvP48E673"/>
              </a:rPr>
              <a:t>1</a:t>
            </a:r>
            <a:r>
              <a:rPr lang="en-US" altLang="zh-CN" sz="1800" dirty="0">
                <a:solidFill>
                  <a:srgbClr val="211E1E"/>
                </a:solidFill>
                <a:effectLst/>
                <a:latin typeface="AdvP3EDAA1"/>
              </a:rPr>
              <a:t>=</a:t>
            </a:r>
            <a:r>
              <a:rPr lang="en-US" altLang="zh-CN" sz="1800" dirty="0">
                <a:solidFill>
                  <a:srgbClr val="211E1E"/>
                </a:solidFill>
                <a:effectLst/>
                <a:latin typeface="AdvP48E673"/>
              </a:rPr>
              <a:t>2 </a:t>
            </a:r>
            <a:r>
              <a:rPr lang="en-US" altLang="zh-CN" sz="1800" dirty="0">
                <a:solidFill>
                  <a:srgbClr val="211E1E"/>
                </a:solidFill>
                <a:effectLst/>
                <a:latin typeface="AdvP6F00"/>
              </a:rPr>
              <a:t>decay, so both Fermi and Gamow-Teller decays are allowed. Hardy and Towner (</a:t>
            </a:r>
            <a:r>
              <a:rPr lang="en-US" altLang="zh-CN" sz="1800" dirty="0">
                <a:solidFill>
                  <a:srgbClr val="2D2D91"/>
                </a:solidFill>
                <a:effectLst/>
                <a:latin typeface="AdvP6F00"/>
              </a:rPr>
              <a:t>2005</a:t>
            </a:r>
            <a:r>
              <a:rPr lang="en-US" altLang="zh-CN" sz="1800" dirty="0">
                <a:solidFill>
                  <a:srgbClr val="211E1E"/>
                </a:solidFill>
                <a:effectLst/>
                <a:latin typeface="AdvP6F00"/>
              </a:rPr>
              <a:t>) evaluated and combined the results of hundreds of such measurements for 12 different nuclei. From this, the value </a:t>
            </a:r>
            <a:r>
              <a:rPr lang="en-US" altLang="zh-CN" sz="1800" dirty="0">
                <a:solidFill>
                  <a:srgbClr val="211E1E"/>
                </a:solidFill>
                <a:effectLst/>
                <a:latin typeface="AdvP3EDAA1"/>
              </a:rPr>
              <a:t>GV </a:t>
            </a:r>
            <a:r>
              <a:rPr lang="en-US" altLang="zh-CN" sz="1800" dirty="0">
                <a:solidFill>
                  <a:srgbClr val="211E1E"/>
                </a:solidFill>
                <a:effectLst/>
                <a:latin typeface="AdvP40271B"/>
              </a:rPr>
              <a:t>1⁄4 </a:t>
            </a:r>
            <a:r>
              <a:rPr lang="en-US" altLang="zh-CN" sz="1800" dirty="0">
                <a:solidFill>
                  <a:srgbClr val="211E1E"/>
                </a:solidFill>
                <a:effectLst/>
                <a:latin typeface="AdvP48E673"/>
              </a:rPr>
              <a:t>1</a:t>
            </a:r>
            <a:r>
              <a:rPr lang="en-US" altLang="zh-CN" sz="1800" dirty="0">
                <a:solidFill>
                  <a:srgbClr val="211E1E"/>
                </a:solidFill>
                <a:effectLst/>
                <a:latin typeface="AdvP3EDAA1"/>
              </a:rPr>
              <a:t>:</a:t>
            </a:r>
            <a:r>
              <a:rPr lang="en-US" altLang="zh-CN" sz="1800" dirty="0">
                <a:solidFill>
                  <a:srgbClr val="211E1E"/>
                </a:solidFill>
                <a:effectLst/>
                <a:latin typeface="AdvP48E673"/>
              </a:rPr>
              <a:t>1358</a:t>
            </a:r>
            <a:r>
              <a:rPr lang="en-US" altLang="zh-CN" sz="1800" dirty="0">
                <a:solidFill>
                  <a:srgbClr val="211E1E"/>
                </a:solidFill>
                <a:effectLst/>
                <a:latin typeface="AdvP40271B"/>
              </a:rPr>
              <a:t>ð</a:t>
            </a:r>
            <a:r>
              <a:rPr lang="en-US" altLang="zh-CN" sz="1800" dirty="0">
                <a:solidFill>
                  <a:srgbClr val="211E1E"/>
                </a:solidFill>
                <a:effectLst/>
                <a:latin typeface="AdvP48E673"/>
              </a:rPr>
              <a:t>5</a:t>
            </a:r>
            <a:r>
              <a:rPr lang="en-US" altLang="zh-CN" sz="1800" dirty="0">
                <a:solidFill>
                  <a:srgbClr val="211E1E"/>
                </a:solidFill>
                <a:effectLst/>
                <a:latin typeface="AdvP40271B"/>
              </a:rPr>
              <a:t>Þ  </a:t>
            </a:r>
            <a:r>
              <a:rPr lang="en-US" altLang="zh-CN" sz="1800" dirty="0">
                <a:solidFill>
                  <a:srgbClr val="211E1E"/>
                </a:solidFill>
                <a:effectLst/>
                <a:latin typeface="AdvP48E673"/>
              </a:rPr>
              <a:t>105 GeV2 </a:t>
            </a:r>
            <a:r>
              <a:rPr lang="en-US" altLang="zh-CN" sz="1800" dirty="0">
                <a:solidFill>
                  <a:srgbClr val="211E1E"/>
                </a:solidFill>
                <a:effectLst/>
                <a:latin typeface="AdvP6F00"/>
              </a:rPr>
              <a:t>is obtained. </a:t>
            </a:r>
            <a:endParaRPr lang="en-US" altLang="zh-CN" sz="2800"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i="1" kern="1200" dirty="0">
                <a:solidFill>
                  <a:schemeClr val="tx1"/>
                </a:solidFill>
                <a:effectLst>
                  <a:outerShdw blurRad="38100" dist="38100" dir="2700000" algn="tl">
                    <a:srgbClr val="000000">
                      <a:alpha val="43137"/>
                    </a:srgbClr>
                  </a:outerShdw>
                </a:effectLst>
                <a:latin typeface="+mn-lt"/>
                <a:ea typeface="+mn-ea"/>
                <a:cs typeface="+mn-cs"/>
              </a:rPr>
              <a:t>The decay of the free neutron into a proton, electron, and antineutrino is the prototype </a:t>
            </a:r>
            <a:r>
              <a:rPr lang="en-US" altLang="zh-CN" sz="1200" b="1" i="1" kern="1200" dirty="0" err="1">
                <a:solidFill>
                  <a:schemeClr val="tx1"/>
                </a:solidFill>
                <a:effectLst>
                  <a:outerShdw blurRad="38100" dist="38100" dir="2700000" algn="tl">
                    <a:srgbClr val="000000">
                      <a:alpha val="43137"/>
                    </a:srgbClr>
                  </a:outerShdw>
                </a:effectLst>
                <a:latin typeface="+mn-lt"/>
                <a:ea typeface="+mn-ea"/>
                <a:cs typeface="+mn-cs"/>
              </a:rPr>
              <a:t>semileptonic</a:t>
            </a:r>
            <a:r>
              <a:rPr lang="en-US" altLang="zh-CN" sz="1200" b="1" i="1" kern="1200" dirty="0">
                <a:solidFill>
                  <a:schemeClr val="tx1"/>
                </a:solidFill>
                <a:effectLst>
                  <a:outerShdw blurRad="38100" dist="38100" dir="2700000" algn="tl">
                    <a:srgbClr val="000000">
                      <a:alpha val="43137"/>
                    </a:srgbClr>
                  </a:outerShdw>
                </a:effectLst>
                <a:latin typeface="+mn-lt"/>
                <a:ea typeface="+mn-ea"/>
                <a:cs typeface="+mn-cs"/>
              </a:rPr>
              <a:t> weak decay and is the simplest example of nuclear beta decay. It played a key role in the early Universe as it determined the ratio of neutrons to protons during the era of primordial light element nucleosynthesis. Neutron decay is physically related to important processes in solar physics and neutrino detection. </a:t>
            </a:r>
            <a:endParaRPr lang="en-US" altLang="zh-CN" sz="1200" b="1" i="1" kern="1200" dirty="0">
              <a:solidFill>
                <a:schemeClr val="tx1"/>
              </a:solidFill>
              <a:effectLst>
                <a:outerShdw blurRad="38100" dist="38100" dir="2700000" algn="tl">
                  <a:srgbClr val="000000">
                    <a:alpha val="43137"/>
                  </a:srgbClr>
                </a:outerShdw>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800" dirty="0">
                <a:solidFill>
                  <a:srgbClr val="211E1E"/>
                </a:solidFill>
                <a:effectLst/>
                <a:latin typeface="AdvP3EDAA1"/>
              </a:rPr>
              <a:t>GA </a:t>
            </a:r>
            <a:r>
              <a:rPr lang="en-US" altLang="zh-CN" sz="1800" dirty="0">
                <a:solidFill>
                  <a:srgbClr val="211E1E"/>
                </a:solidFill>
                <a:effectLst/>
                <a:latin typeface="AdvP6F00"/>
              </a:rPr>
              <a:t>is best measured by neutron decay, either from the neutron lifetime via Eq. (</a:t>
            </a:r>
            <a:r>
              <a:rPr lang="en-US" altLang="zh-CN" sz="1800" dirty="0">
                <a:solidFill>
                  <a:srgbClr val="2D2D91"/>
                </a:solidFill>
                <a:effectLst/>
                <a:latin typeface="AdvP6F00"/>
              </a:rPr>
              <a:t>8</a:t>
            </a:r>
            <a:r>
              <a:rPr lang="en-US" altLang="zh-CN" sz="1800" dirty="0">
                <a:solidFill>
                  <a:srgbClr val="211E1E"/>
                </a:solidFill>
                <a:effectLst/>
                <a:latin typeface="AdvP6F00"/>
              </a:rPr>
              <a:t>) or from a beta decay correlation, such as the beta asymmetry that depends on the ratio </a:t>
            </a:r>
            <a:r>
              <a:rPr lang="en-US" altLang="zh-CN" sz="1800" dirty="0">
                <a:solidFill>
                  <a:srgbClr val="211E1E"/>
                </a:solidFill>
                <a:effectLst/>
                <a:latin typeface="AdvP3EDAA1"/>
              </a:rPr>
              <a:t>GA=GV</a:t>
            </a:r>
            <a:r>
              <a:rPr lang="en-US" altLang="zh-CN" sz="1800" dirty="0">
                <a:solidFill>
                  <a:srgbClr val="211E1E"/>
                </a:solidFill>
                <a:effectLst/>
                <a:latin typeface="AdvP6F00"/>
              </a:rPr>
              <a:t>. </a:t>
            </a:r>
            <a:endParaRPr lang="en-US" altLang="zh-CN" sz="1800" dirty="0">
              <a:solidFill>
                <a:srgbClr val="211E1E"/>
              </a:solidFill>
              <a:effectLst/>
              <a:latin typeface="AdvP6F00"/>
            </a:endParaRPr>
          </a:p>
          <a:p>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确定中子的寿命对于理解宇宙在</a:t>
            </a:r>
            <a:r>
              <a:rPr lang="en-US" altLang="zh-CN" sz="1200" b="0" i="0" kern="1200" dirty="0">
                <a:solidFill>
                  <a:schemeClr val="tx1"/>
                </a:solidFill>
                <a:effectLst/>
                <a:latin typeface="+mn-lt"/>
                <a:ea typeface="+mn-ea"/>
                <a:cs typeface="+mn-cs"/>
              </a:rPr>
              <a:t>138</a:t>
            </a:r>
            <a:r>
              <a:rPr lang="zh-CN" altLang="en-US" sz="1200" b="0" i="0" kern="1200" dirty="0">
                <a:solidFill>
                  <a:schemeClr val="tx1"/>
                </a:solidFill>
                <a:effectLst/>
                <a:latin typeface="+mn-lt"/>
                <a:ea typeface="+mn-ea"/>
                <a:cs typeface="+mn-cs"/>
              </a:rPr>
              <a:t>亿年前的大爆炸中诞生后最初几分钟内形成了多少氢、氦和其他轻元素非常重要。科学家们还认为，如果能更好地确定中子的寿命，他们就能寻找到新的物理类型，因为这将有助于限制对其他亚原子粒子的测量。</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zh-CN" altLang="en-US" b="1" i="0" dirty="0">
                <a:solidFill>
                  <a:srgbClr val="191B1F"/>
                </a:solidFill>
                <a:effectLst/>
                <a:latin typeface="-apple-system"/>
              </a:rPr>
              <a:t>中子</a:t>
            </a:r>
            <a:r>
              <a:rPr lang="zh-CN" altLang="en-US" b="0" i="0" dirty="0">
                <a:solidFill>
                  <a:srgbClr val="191B1F"/>
                </a:solidFill>
                <a:effectLst/>
                <a:latin typeface="-apple-system"/>
              </a:rPr>
              <a:t>是我们非常熟悉的粒子。大多数存在于自然界的中子是非放射性原子核的一部分，在那里，它们基本上可以永远存在。在宇宙物质的某些原子中，中子已经存在了数十亿年甚至更长时间。</a:t>
            </a:r>
            <a:br>
              <a:rPr lang="zh-CN" altLang="en-US" dirty="0"/>
            </a:br>
            <a:br>
              <a:rPr lang="zh-CN" altLang="en-US" dirty="0"/>
            </a:br>
            <a:r>
              <a:rPr lang="zh-CN" altLang="en-US" b="0" i="0" dirty="0">
                <a:solidFill>
                  <a:srgbClr val="191B1F"/>
                </a:solidFill>
                <a:effectLst/>
                <a:latin typeface="-apple-system"/>
              </a:rPr>
              <a:t>但是，自由的中子（如核裂变过程所产生的中子）是不稳定的，它们的寿命很短，只有大约</a:t>
            </a:r>
            <a:r>
              <a:rPr lang="en-US" altLang="zh-CN" b="0" i="0" dirty="0">
                <a:solidFill>
                  <a:srgbClr val="191B1F"/>
                </a:solidFill>
                <a:effectLst/>
                <a:latin typeface="-apple-system"/>
              </a:rPr>
              <a:t>15</a:t>
            </a:r>
            <a:r>
              <a:rPr lang="zh-CN" altLang="en-US" b="0" i="0" dirty="0">
                <a:solidFill>
                  <a:srgbClr val="191B1F"/>
                </a:solidFill>
                <a:effectLst/>
                <a:latin typeface="-apple-system"/>
              </a:rPr>
              <a:t>分钟的时间。因为这些自由的中子会衰变为质子，在这个过程中，每个衰变的中子会释放一个电子和一个反中微子。</a:t>
            </a:r>
            <a:br>
              <a:rPr lang="zh-CN" altLang="en-US" dirty="0"/>
            </a:br>
            <a:br>
              <a:rPr lang="zh-CN" altLang="en-US" dirty="0"/>
            </a:br>
            <a:r>
              <a:rPr lang="zh-CN" altLang="en-US" b="0" i="0" dirty="0">
                <a:solidFill>
                  <a:srgbClr val="191B1F"/>
                </a:solidFill>
                <a:effectLst/>
                <a:latin typeface="-apple-system"/>
              </a:rPr>
              <a:t>一直以来，物理学家都希望能够完美地了解中子的精确寿命，这对于我们理解物质的基本结构至关重要。通过知晓中子的寿命，物理学家可以推测出是否还存在其他有待发现的</a:t>
            </a:r>
            <a:r>
              <a:rPr lang="zh-CN" altLang="en-US" b="0" i="0" u="none" strike="noStrike" dirty="0">
                <a:solidFill>
                  <a:srgbClr val="09408E"/>
                </a:solidFill>
                <a:effectLst/>
                <a:latin typeface="-apple-system"/>
                <a:hlinkClick r:id="rId3"/>
              </a:rPr>
              <a:t>基本粒子</a:t>
            </a:r>
            <a:r>
              <a:rPr lang="zh-CN" altLang="en-US" b="0" i="0" dirty="0">
                <a:solidFill>
                  <a:srgbClr val="191B1F"/>
                </a:solidFill>
                <a:effectLst/>
                <a:latin typeface="-apple-system"/>
              </a:rPr>
              <a:t>。可以说，中子寿命之谜是解答</a:t>
            </a:r>
            <a:r>
              <a:rPr lang="zh-CN" altLang="en-US" b="0" i="0" u="none" strike="noStrike" dirty="0">
                <a:solidFill>
                  <a:srgbClr val="09408E"/>
                </a:solidFill>
                <a:effectLst/>
                <a:latin typeface="-apple-system"/>
                <a:hlinkClick r:id="rId4"/>
              </a:rPr>
              <a:t>宇宙学</a:t>
            </a:r>
            <a:r>
              <a:rPr lang="zh-CN" altLang="en-US" b="0" i="0" dirty="0">
                <a:solidFill>
                  <a:srgbClr val="191B1F"/>
                </a:solidFill>
                <a:effectLst/>
                <a:latin typeface="-apple-system"/>
              </a:rPr>
              <a:t>和粒子物理学中几个大问题的关键，有助于我们理解宇宙的早期状态和基本粒子的行为。</a:t>
            </a:r>
            <a:br>
              <a:rPr lang="zh-CN" altLang="en-US" dirty="0"/>
            </a:br>
            <a:br>
              <a:rPr lang="zh-CN" altLang="en-US" dirty="0"/>
            </a:br>
            <a:r>
              <a:rPr lang="zh-CN" altLang="en-US" b="0" i="0" dirty="0">
                <a:solidFill>
                  <a:srgbClr val="191B1F"/>
                </a:solidFill>
                <a:effectLst/>
                <a:latin typeface="-apple-system"/>
              </a:rPr>
              <a:t>然而，物理学家用了几十年的时间，仍无法就中子寿命问题达成一致。</a:t>
            </a:r>
            <a:endParaRPr lang="en-US" altLang="zh-CN" b="0" i="0" dirty="0">
              <a:solidFill>
                <a:srgbClr val="191B1F"/>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800" dirty="0">
                <a:solidFill>
                  <a:srgbClr val="211E1E"/>
                </a:solidFill>
                <a:effectLst/>
                <a:latin typeface="AdvP6F00"/>
              </a:rPr>
              <a:t>The neutron lifetime is significant here. First, and most importantly, the reaction rates </a:t>
            </a:r>
            <a:r>
              <a:rPr lang="en-US" altLang="zh-CN" sz="1800" dirty="0">
                <a:solidFill>
                  <a:srgbClr val="211E1E"/>
                </a:solidFill>
                <a:effectLst/>
                <a:latin typeface="AdvP3EDAA1"/>
              </a:rPr>
              <a:t>n </a:t>
            </a:r>
            <a:r>
              <a:rPr lang="en-US" altLang="zh-CN" sz="1800" dirty="0">
                <a:solidFill>
                  <a:srgbClr val="211E1E"/>
                </a:solidFill>
                <a:effectLst/>
                <a:latin typeface="AdvP40271B"/>
              </a:rPr>
              <a:t>$ </a:t>
            </a:r>
            <a:r>
              <a:rPr lang="en-US" altLang="zh-CN" sz="1800" dirty="0">
                <a:solidFill>
                  <a:srgbClr val="211E1E"/>
                </a:solidFill>
                <a:effectLst/>
                <a:latin typeface="AdvP3EDAA1"/>
              </a:rPr>
              <a:t>p </a:t>
            </a:r>
            <a:r>
              <a:rPr lang="en-US" altLang="zh-CN" sz="1800" dirty="0">
                <a:solidFill>
                  <a:srgbClr val="211E1E"/>
                </a:solidFill>
                <a:effectLst/>
                <a:latin typeface="AdvP6F00"/>
              </a:rPr>
              <a:t>prior to </a:t>
            </a:r>
            <a:r>
              <a:rPr lang="en-US" altLang="zh-CN" sz="1800" dirty="0" err="1">
                <a:solidFill>
                  <a:srgbClr val="211E1E"/>
                </a:solidFill>
                <a:effectLst/>
                <a:latin typeface="AdvP3EDAA1"/>
              </a:rPr>
              <a:t>t</a:t>
            </a:r>
            <a:r>
              <a:rPr lang="en-US" altLang="zh-CN" sz="1800" dirty="0" err="1">
                <a:solidFill>
                  <a:srgbClr val="211E1E"/>
                </a:solidFill>
                <a:effectLst/>
                <a:latin typeface="AdvP48E673"/>
              </a:rPr>
              <a:t>freeze</a:t>
            </a:r>
            <a:r>
              <a:rPr lang="en-US" altLang="zh-CN" sz="1800" dirty="0">
                <a:solidFill>
                  <a:srgbClr val="211E1E"/>
                </a:solidFill>
                <a:effectLst/>
                <a:latin typeface="AdvP48E673"/>
              </a:rPr>
              <a:t> </a:t>
            </a:r>
            <a:r>
              <a:rPr lang="en-US" altLang="zh-CN" sz="1800" dirty="0">
                <a:solidFill>
                  <a:srgbClr val="211E1E"/>
                </a:solidFill>
                <a:effectLst/>
                <a:latin typeface="AdvP6F00"/>
              </a:rPr>
              <a:t>depend on the strength of the charged weak interaction, and, in </a:t>
            </a:r>
            <a:r>
              <a:rPr lang="en-US" altLang="zh-CN" sz="1800" dirty="0" err="1">
                <a:solidFill>
                  <a:srgbClr val="211E1E"/>
                </a:solidFill>
                <a:effectLst/>
                <a:latin typeface="AdvP6F00"/>
              </a:rPr>
              <a:t>particu</a:t>
            </a:r>
            <a:r>
              <a:rPr lang="en-US" altLang="zh-CN" sz="1800" dirty="0">
                <a:solidFill>
                  <a:srgbClr val="211E1E"/>
                </a:solidFill>
                <a:effectLst/>
                <a:latin typeface="AdvP6F00"/>
              </a:rPr>
              <a:t>- lar, they are proportional to the combination of coupling constants </a:t>
            </a:r>
            <a:r>
              <a:rPr lang="en-US" altLang="zh-CN" sz="1800" dirty="0">
                <a:solidFill>
                  <a:srgbClr val="211E1E"/>
                </a:solidFill>
                <a:effectLst/>
                <a:latin typeface="AdvP3EDAA1"/>
              </a:rPr>
              <a:t>G</a:t>
            </a:r>
            <a:r>
              <a:rPr lang="en-US" altLang="zh-CN" sz="1800" dirty="0">
                <a:solidFill>
                  <a:srgbClr val="211E1E"/>
                </a:solidFill>
                <a:effectLst/>
                <a:latin typeface="AdvP48E673"/>
              </a:rPr>
              <a:t>2</a:t>
            </a:r>
            <a:r>
              <a:rPr lang="en-US" altLang="zh-CN" sz="1800" dirty="0">
                <a:solidFill>
                  <a:srgbClr val="211E1E"/>
                </a:solidFill>
                <a:effectLst/>
                <a:latin typeface="AdvP3EDAA1"/>
              </a:rPr>
              <a:t>V </a:t>
            </a:r>
            <a:r>
              <a:rPr lang="en-US" altLang="zh-CN" sz="1800" dirty="0" err="1">
                <a:solidFill>
                  <a:srgbClr val="211E1E"/>
                </a:solidFill>
                <a:effectLst/>
                <a:latin typeface="AdvP40271B"/>
              </a:rPr>
              <a:t>þ</a:t>
            </a:r>
            <a:r>
              <a:rPr lang="en-US" altLang="zh-CN" sz="1800" dirty="0">
                <a:solidFill>
                  <a:srgbClr val="211E1E"/>
                </a:solidFill>
                <a:effectLst/>
                <a:latin typeface="AdvP40271B"/>
              </a:rPr>
              <a:t> </a:t>
            </a:r>
            <a:r>
              <a:rPr lang="en-US" altLang="zh-CN" sz="1800" dirty="0">
                <a:solidFill>
                  <a:srgbClr val="211E1E"/>
                </a:solidFill>
                <a:effectLst/>
                <a:latin typeface="AdvP48E673"/>
              </a:rPr>
              <a:t>3</a:t>
            </a:r>
            <a:r>
              <a:rPr lang="en-US" altLang="zh-CN" sz="1800" dirty="0">
                <a:solidFill>
                  <a:srgbClr val="211E1E"/>
                </a:solidFill>
                <a:effectLst/>
                <a:latin typeface="AdvP3EDAA1"/>
              </a:rPr>
              <a:t>G</a:t>
            </a:r>
            <a:r>
              <a:rPr lang="en-US" altLang="zh-CN" sz="1800" dirty="0">
                <a:solidFill>
                  <a:srgbClr val="211E1E"/>
                </a:solidFill>
                <a:effectLst/>
                <a:latin typeface="AdvP48E673"/>
              </a:rPr>
              <a:t>2</a:t>
            </a:r>
            <a:r>
              <a:rPr lang="en-US" altLang="zh-CN" sz="1800" dirty="0">
                <a:solidFill>
                  <a:srgbClr val="211E1E"/>
                </a:solidFill>
                <a:effectLst/>
                <a:latin typeface="AdvP3EDAA1"/>
              </a:rPr>
              <a:t>A </a:t>
            </a:r>
            <a:r>
              <a:rPr lang="en-US" altLang="zh-CN" sz="1800" dirty="0">
                <a:solidFill>
                  <a:srgbClr val="211E1E"/>
                </a:solidFill>
                <a:effectLst/>
                <a:latin typeface="AdvP6F00"/>
              </a:rPr>
              <a:t>that appear in Eq. (</a:t>
            </a:r>
            <a:r>
              <a:rPr lang="en-US" altLang="zh-CN" sz="1800" dirty="0">
                <a:solidFill>
                  <a:srgbClr val="2D2D91"/>
                </a:solidFill>
                <a:effectLst/>
                <a:latin typeface="AdvP6F00"/>
              </a:rPr>
              <a:t>7</a:t>
            </a:r>
            <a:r>
              <a:rPr lang="en-US" altLang="zh-CN" sz="1800" dirty="0">
                <a:solidFill>
                  <a:srgbClr val="211E1E"/>
                </a:solidFill>
                <a:effectLst/>
                <a:latin typeface="AdvP6F00"/>
              </a:rPr>
              <a:t>) for the neutron lifetime. These reaction rates determine </a:t>
            </a:r>
            <a:r>
              <a:rPr lang="en-US" altLang="zh-CN" sz="1800" dirty="0" err="1">
                <a:solidFill>
                  <a:srgbClr val="211E1E"/>
                </a:solidFill>
                <a:effectLst/>
                <a:latin typeface="AdvP3EDAA1"/>
              </a:rPr>
              <a:t>t</a:t>
            </a:r>
            <a:r>
              <a:rPr lang="en-US" altLang="zh-CN" sz="1800" dirty="0" err="1">
                <a:solidFill>
                  <a:srgbClr val="211E1E"/>
                </a:solidFill>
                <a:effectLst/>
                <a:latin typeface="AdvP48E673"/>
              </a:rPr>
              <a:t>freeze</a:t>
            </a:r>
            <a:r>
              <a:rPr lang="en-US" altLang="zh-CN" sz="1800" dirty="0">
                <a:solidFill>
                  <a:srgbClr val="211E1E"/>
                </a:solidFill>
                <a:effectLst/>
                <a:latin typeface="AdvP48E673"/>
              </a:rPr>
              <a:t> </a:t>
            </a:r>
            <a:r>
              <a:rPr lang="en-US" altLang="zh-CN" sz="1800" dirty="0">
                <a:solidFill>
                  <a:srgbClr val="211E1E"/>
                </a:solidFill>
                <a:effectLst/>
                <a:latin typeface="AdvP6F00"/>
              </a:rPr>
              <a:t>and hence the neutron to proton ratio at </a:t>
            </a:r>
            <a:r>
              <a:rPr lang="en-US" altLang="zh-CN" sz="1800" dirty="0" err="1">
                <a:solidFill>
                  <a:srgbClr val="211E1E"/>
                </a:solidFill>
                <a:effectLst/>
                <a:latin typeface="AdvP3EDAA1"/>
              </a:rPr>
              <a:t>t</a:t>
            </a:r>
            <a:r>
              <a:rPr lang="en-US" altLang="zh-CN" sz="1800" dirty="0" err="1">
                <a:solidFill>
                  <a:srgbClr val="211E1E"/>
                </a:solidFill>
                <a:effectLst/>
                <a:latin typeface="AdvP48E673"/>
              </a:rPr>
              <a:t>freeze</a:t>
            </a:r>
            <a:r>
              <a:rPr lang="en-US" altLang="zh-CN" sz="1800" dirty="0">
                <a:solidFill>
                  <a:srgbClr val="211E1E"/>
                </a:solidFill>
                <a:effectLst/>
                <a:latin typeface="AdvP48E673"/>
              </a:rPr>
              <a:t> </a:t>
            </a:r>
            <a:r>
              <a:rPr lang="en-US" altLang="zh-CN" sz="1800" dirty="0">
                <a:solidFill>
                  <a:srgbClr val="211E1E"/>
                </a:solidFill>
                <a:effectLst/>
                <a:latin typeface="AdvP6F00"/>
              </a:rPr>
              <a:t>via Eq. (</a:t>
            </a:r>
            <a:r>
              <a:rPr lang="en-US" altLang="zh-CN" sz="1800" dirty="0">
                <a:solidFill>
                  <a:srgbClr val="2D2D91"/>
                </a:solidFill>
                <a:effectLst/>
                <a:latin typeface="AdvP6F00"/>
              </a:rPr>
              <a:t>9</a:t>
            </a:r>
            <a:r>
              <a:rPr lang="en-US" altLang="zh-CN" sz="1800" dirty="0">
                <a:solidFill>
                  <a:srgbClr val="211E1E"/>
                </a:solidFill>
                <a:effectLst/>
                <a:latin typeface="AdvP6F00"/>
              </a:rPr>
              <a:t>). Second, the neutron lifetime governs the change in the neutron to proton ratio between </a:t>
            </a:r>
            <a:r>
              <a:rPr lang="en-US" altLang="zh-CN" sz="1800" dirty="0" err="1">
                <a:solidFill>
                  <a:srgbClr val="211E1E"/>
                </a:solidFill>
                <a:effectLst/>
                <a:latin typeface="AdvP3EDAA1"/>
              </a:rPr>
              <a:t>t</a:t>
            </a:r>
            <a:r>
              <a:rPr lang="en-US" altLang="zh-CN" sz="1800" dirty="0" err="1">
                <a:solidFill>
                  <a:srgbClr val="211E1E"/>
                </a:solidFill>
                <a:effectLst/>
                <a:latin typeface="AdvP48E673"/>
              </a:rPr>
              <a:t>freeze</a:t>
            </a:r>
            <a:r>
              <a:rPr lang="en-US" altLang="zh-CN" sz="1800" dirty="0">
                <a:solidFill>
                  <a:srgbClr val="211E1E"/>
                </a:solidFill>
                <a:effectLst/>
                <a:latin typeface="AdvP48E673"/>
              </a:rPr>
              <a:t> </a:t>
            </a:r>
            <a:r>
              <a:rPr lang="en-US" altLang="zh-CN" sz="1800" dirty="0">
                <a:solidFill>
                  <a:srgbClr val="211E1E"/>
                </a:solidFill>
                <a:effectLst/>
                <a:latin typeface="AdvP6F00"/>
              </a:rPr>
              <a:t>and nucleosynthesis. The precise value of the neutron lifetime is an important input for theoretical BBN calculations of primordial element abundances. In fact, the theoretical uncertainty in the predicted </a:t>
            </a:r>
            <a:r>
              <a:rPr lang="en-US" altLang="zh-CN" sz="1800" dirty="0">
                <a:solidFill>
                  <a:srgbClr val="211E1E"/>
                </a:solidFill>
                <a:effectLst/>
                <a:latin typeface="AdvP48E673"/>
              </a:rPr>
              <a:t>4He </a:t>
            </a:r>
            <a:r>
              <a:rPr lang="en-US" altLang="zh-CN" sz="1800" dirty="0">
                <a:solidFill>
                  <a:srgbClr val="211E1E"/>
                </a:solidFill>
                <a:effectLst/>
                <a:latin typeface="AdvP6F00"/>
              </a:rPr>
              <a:t>abundance is dominated by the experimental uncertainty in the neutron lifetime (</a:t>
            </a:r>
            <a:r>
              <a:rPr lang="en-US" altLang="zh-CN" sz="1800" dirty="0">
                <a:solidFill>
                  <a:srgbClr val="2D2D91"/>
                </a:solidFill>
                <a:effectLst/>
                <a:latin typeface="AdvP6F00"/>
              </a:rPr>
              <a:t>Burles </a:t>
            </a:r>
            <a:r>
              <a:rPr lang="en-US" altLang="zh-CN" sz="1800" dirty="0">
                <a:solidFill>
                  <a:srgbClr val="2D2D91"/>
                </a:solidFill>
                <a:effectLst/>
                <a:latin typeface="AdvP6F0B"/>
              </a:rPr>
              <a:t>et al.</a:t>
            </a:r>
            <a:r>
              <a:rPr lang="en-US" altLang="zh-CN" sz="1800" dirty="0">
                <a:solidFill>
                  <a:srgbClr val="2D2D91"/>
                </a:solidFill>
                <a:effectLst/>
                <a:latin typeface="AdvP6F00"/>
              </a:rPr>
              <a:t>, 1999</a:t>
            </a:r>
            <a:r>
              <a:rPr lang="en-US" altLang="zh-CN" sz="1800" dirty="0">
                <a:solidFill>
                  <a:srgbClr val="211E1E"/>
                </a:solidFill>
                <a:effectLst/>
                <a:latin typeface="AdvP6F00"/>
              </a:rPr>
              <a:t>; </a:t>
            </a:r>
            <a:r>
              <a:rPr lang="en-US" altLang="zh-CN" sz="1800" dirty="0">
                <a:solidFill>
                  <a:srgbClr val="2D2D91"/>
                </a:solidFill>
                <a:effectLst/>
                <a:latin typeface="AdvP6F00"/>
              </a:rPr>
              <a:t>Lopez and Turner, 1999</a:t>
            </a:r>
            <a:r>
              <a:rPr lang="en-US" altLang="zh-CN" sz="1800" dirty="0">
                <a:solidFill>
                  <a:srgbClr val="211E1E"/>
                </a:solidFill>
                <a:effectLst/>
                <a:latin typeface="AdvP6F00"/>
              </a:rPr>
              <a:t>). </a:t>
            </a:r>
            <a:endParaRPr lang="en-US" altLang="zh-CN" dirty="0"/>
          </a:p>
          <a:p>
            <a:endParaRPr lang="en-US" altLang="zh-CN"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14:cpLocks xmlns:a14="http://schemas.microsoft.com/office/drawing/2010/main" noGrp="1" noRot="1" noChangeAspect="1"/>
          </p:cNvSpPr>
          <p:nvPr>
            <p:ph type="sldImg"/>
          </p:nvPr>
        </p:nvSpPr>
        <p:spPr/>
      </p:sp>
      <p:sp>
        <p:nvSpPr>
          <p:cNvPr id="3" name="备注占位符 2"/>
          <p:cNvSpPr>
            <a14:cpLocks xmlns:a14="http://schemas.microsoft.com/office/drawing/2010/main" noGrp="1"/>
          </p:cNvSpPr>
          <p:nvPr>
            <p:ph type="body" idx="1"/>
          </p:nvPr>
        </p:nvSpPr>
        <p:spPr/>
        <p:txBody>
          <a:bodyPr/>
          <a:lstStyle/>
          <a:p>
            <a:r>
              <a:rPr lang="en-US" altLang="zh-CN" dirty="0"/>
              <a:t>Neutron-proton mass differences originates from isospin breaking caused by the different masses and charges of their </a:t>
            </a:r>
            <a:r>
              <a:rPr lang="en-US" altLang="zh-CN" dirty="0" err="1"/>
              <a:t>consitituent</a:t>
            </a:r>
            <a:r>
              <a:rPr lang="en-US" altLang="zh-CN" dirty="0"/>
              <a:t> light quarks.</a:t>
            </a:r>
            <a:endParaRPr lang="zh-CN" altLang="en-US" dirty="0"/>
          </a:p>
        </p:txBody>
      </p:sp>
      <p:sp>
        <p:nvSpPr>
          <p:cNvPr id="4" name="灯片编号占位符 3"/>
          <p:cNvSpPr>
            <a14:cpLocks xmlns:a14="http://schemas.microsoft.com/office/drawing/2010/main" noGrp="1"/>
          </p:cNvSpPr>
          <p:nvPr>
            <p:ph type="sldNum" sz="quarter" idx="5"/>
          </p:nvPr>
        </p:nvSpPr>
        <p:spPr/>
        <p:txBody>
          <a:bodyPr/>
          <a:lstStyle/>
          <a:p>
            <a:fld id="{69DBCB22-EF6B-084C-AA41-E391BC9F71CB}" type="slidenum">
              <a:rPr lang="en-US" altLang="zh-CN" smtClean="0"/>
            </a:fld>
            <a:endParaRPr kumimoji="1"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幻灯片图像占位符 1"/>
          <p:cNvSpPr>
            <a14:cpLocks xmlns:a14="http://schemas.microsoft.com/office/drawing/2010/main" noGrp="1" noRot="1" noChangeAspect="1"/>
          </p:cNvSpPr>
          <p:nvPr>
            <p:ph type="sldImg" idx="2"/>
          </p:nvPr>
        </p:nvSpPr>
        <p:spPr/>
        <p:txBody>
          <a:bodyPr/>
          <a:lstStyle/>
          <a:p/>
        </p:txBody>
      </p:sp>
      <p:sp>
        <p:nvSpPr>
          <p:cNvPr id="64" name="文本占位符 2"/>
          <p:cNvSpPr>
            <a14:cpLocks xmlns:a14="http://schemas.microsoft.com/office/drawing/2010/main"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800" dirty="0">
                <a:solidFill>
                  <a:srgbClr val="211E1E"/>
                </a:solidFill>
                <a:effectLst/>
                <a:latin typeface="AdvP6F00"/>
              </a:rPr>
              <a:t>Neutron decay is a spin-</a:t>
            </a:r>
            <a:r>
              <a:rPr lang="en-US" altLang="zh-CN" sz="1800" dirty="0">
                <a:solidFill>
                  <a:srgbClr val="211E1E"/>
                </a:solidFill>
                <a:effectLst/>
                <a:latin typeface="AdvP48E673"/>
              </a:rPr>
              <a:t>1</a:t>
            </a:r>
            <a:r>
              <a:rPr lang="en-US" altLang="zh-CN" sz="1800" dirty="0">
                <a:solidFill>
                  <a:srgbClr val="211E1E"/>
                </a:solidFill>
                <a:effectLst/>
                <a:latin typeface="AdvP3EDAA1"/>
              </a:rPr>
              <a:t>=</a:t>
            </a:r>
            <a:r>
              <a:rPr lang="en-US" altLang="zh-CN" sz="1800" dirty="0">
                <a:solidFill>
                  <a:srgbClr val="211E1E"/>
                </a:solidFill>
                <a:effectLst/>
                <a:latin typeface="AdvP48E673"/>
              </a:rPr>
              <a:t>2 </a:t>
            </a:r>
            <a:r>
              <a:rPr lang="en-US" altLang="zh-CN" sz="1800" dirty="0">
                <a:solidFill>
                  <a:srgbClr val="211E1E"/>
                </a:solidFill>
                <a:effectLst/>
                <a:latin typeface="AdvP6F00"/>
              </a:rPr>
              <a:t>to spin-</a:t>
            </a:r>
            <a:r>
              <a:rPr lang="en-US" altLang="zh-CN" sz="1800" dirty="0">
                <a:solidFill>
                  <a:srgbClr val="211E1E"/>
                </a:solidFill>
                <a:effectLst/>
                <a:latin typeface="AdvP48E673"/>
              </a:rPr>
              <a:t>1</a:t>
            </a:r>
            <a:r>
              <a:rPr lang="en-US" altLang="zh-CN" sz="1800" dirty="0">
                <a:solidFill>
                  <a:srgbClr val="211E1E"/>
                </a:solidFill>
                <a:effectLst/>
                <a:latin typeface="AdvP3EDAA1"/>
              </a:rPr>
              <a:t>=</a:t>
            </a:r>
            <a:r>
              <a:rPr lang="en-US" altLang="zh-CN" sz="1800" dirty="0">
                <a:solidFill>
                  <a:srgbClr val="211E1E"/>
                </a:solidFill>
                <a:effectLst/>
                <a:latin typeface="AdvP48E673"/>
              </a:rPr>
              <a:t>2 </a:t>
            </a:r>
            <a:r>
              <a:rPr lang="en-US" altLang="zh-CN" sz="1800" dirty="0">
                <a:solidFill>
                  <a:srgbClr val="211E1E"/>
                </a:solidFill>
                <a:effectLst/>
                <a:latin typeface="AdvP6F00"/>
              </a:rPr>
              <a:t>decay, so both Fermi and Gamow-Teller decays are allowed. Hardy and Towner (</a:t>
            </a:r>
            <a:r>
              <a:rPr lang="en-US" altLang="zh-CN" sz="1800" dirty="0">
                <a:solidFill>
                  <a:srgbClr val="2D2D91"/>
                </a:solidFill>
                <a:effectLst/>
                <a:latin typeface="AdvP6F00"/>
              </a:rPr>
              <a:t>2005</a:t>
            </a:r>
            <a:r>
              <a:rPr lang="en-US" altLang="zh-CN" sz="1800" dirty="0">
                <a:solidFill>
                  <a:srgbClr val="211E1E"/>
                </a:solidFill>
                <a:effectLst/>
                <a:latin typeface="AdvP6F00"/>
              </a:rPr>
              <a:t>) evaluated and combined the results of hundreds of such measurements for 12 different nuclei. From this, the value </a:t>
            </a:r>
            <a:r>
              <a:rPr lang="en-US" altLang="zh-CN" sz="1800" dirty="0">
                <a:solidFill>
                  <a:srgbClr val="211E1E"/>
                </a:solidFill>
                <a:effectLst/>
                <a:latin typeface="AdvP3EDAA1"/>
              </a:rPr>
              <a:t>GV </a:t>
            </a:r>
            <a:r>
              <a:rPr lang="en-US" altLang="zh-CN" sz="1800" dirty="0">
                <a:solidFill>
                  <a:srgbClr val="211E1E"/>
                </a:solidFill>
                <a:effectLst/>
                <a:latin typeface="AdvP40271B"/>
              </a:rPr>
              <a:t>1⁄4 </a:t>
            </a:r>
            <a:r>
              <a:rPr lang="en-US" altLang="zh-CN" sz="1800" dirty="0">
                <a:solidFill>
                  <a:srgbClr val="211E1E"/>
                </a:solidFill>
                <a:effectLst/>
                <a:latin typeface="AdvP48E673"/>
              </a:rPr>
              <a:t>1</a:t>
            </a:r>
            <a:r>
              <a:rPr lang="en-US" altLang="zh-CN" sz="1800" dirty="0">
                <a:solidFill>
                  <a:srgbClr val="211E1E"/>
                </a:solidFill>
                <a:effectLst/>
                <a:latin typeface="AdvP3EDAA1"/>
              </a:rPr>
              <a:t>:</a:t>
            </a:r>
            <a:r>
              <a:rPr lang="en-US" altLang="zh-CN" sz="1800" dirty="0">
                <a:solidFill>
                  <a:srgbClr val="211E1E"/>
                </a:solidFill>
                <a:effectLst/>
                <a:latin typeface="AdvP48E673"/>
              </a:rPr>
              <a:t>1358</a:t>
            </a:r>
            <a:r>
              <a:rPr lang="en-US" altLang="zh-CN" sz="1800" dirty="0">
                <a:solidFill>
                  <a:srgbClr val="211E1E"/>
                </a:solidFill>
                <a:effectLst/>
                <a:latin typeface="AdvP40271B"/>
              </a:rPr>
              <a:t>ð</a:t>
            </a:r>
            <a:r>
              <a:rPr lang="en-US" altLang="zh-CN" sz="1800" dirty="0">
                <a:solidFill>
                  <a:srgbClr val="211E1E"/>
                </a:solidFill>
                <a:effectLst/>
                <a:latin typeface="AdvP48E673"/>
              </a:rPr>
              <a:t>5</a:t>
            </a:r>
            <a:r>
              <a:rPr lang="en-US" altLang="zh-CN" sz="1800" dirty="0">
                <a:solidFill>
                  <a:srgbClr val="211E1E"/>
                </a:solidFill>
                <a:effectLst/>
                <a:latin typeface="AdvP40271B"/>
              </a:rPr>
              <a:t>Þ  </a:t>
            </a:r>
            <a:r>
              <a:rPr lang="en-US" altLang="zh-CN" sz="1800" dirty="0">
                <a:solidFill>
                  <a:srgbClr val="211E1E"/>
                </a:solidFill>
                <a:effectLst/>
                <a:latin typeface="AdvP48E673"/>
              </a:rPr>
              <a:t>105 GeV2 </a:t>
            </a:r>
            <a:r>
              <a:rPr lang="en-US" altLang="zh-CN" sz="1800" dirty="0">
                <a:solidFill>
                  <a:srgbClr val="211E1E"/>
                </a:solidFill>
                <a:effectLst/>
                <a:latin typeface="AdvP6F00"/>
              </a:rPr>
              <a:t>is obtained. </a:t>
            </a:r>
            <a:endParaRPr lang="en-US" altLang="zh-CN" sz="2800"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i="1" kern="1200" dirty="0">
                <a:solidFill>
                  <a:schemeClr val="tx1"/>
                </a:solidFill>
                <a:effectLst>
                  <a:outerShdw blurRad="38100" dist="38100" dir="2700000" algn="tl">
                    <a:srgbClr val="000000">
                      <a:alpha val="43137"/>
                    </a:srgbClr>
                  </a:outerShdw>
                </a:effectLst>
                <a:latin typeface="+mn-lt"/>
                <a:ea typeface="+mn-ea"/>
                <a:cs typeface="+mn-cs"/>
              </a:rPr>
              <a:t>The decay of the free neutron into a proton, electron, and antineutrino is the prototype </a:t>
            </a:r>
            <a:r>
              <a:rPr lang="en-US" altLang="zh-CN" sz="1200" b="1" i="1" kern="1200" dirty="0" err="1">
                <a:solidFill>
                  <a:schemeClr val="tx1"/>
                </a:solidFill>
                <a:effectLst>
                  <a:outerShdw blurRad="38100" dist="38100" dir="2700000" algn="tl">
                    <a:srgbClr val="000000">
                      <a:alpha val="43137"/>
                    </a:srgbClr>
                  </a:outerShdw>
                </a:effectLst>
                <a:latin typeface="+mn-lt"/>
                <a:ea typeface="+mn-ea"/>
                <a:cs typeface="+mn-cs"/>
              </a:rPr>
              <a:t>semileptonic</a:t>
            </a:r>
            <a:r>
              <a:rPr lang="en-US" altLang="zh-CN" sz="1200" b="1" i="1" kern="1200" dirty="0">
                <a:solidFill>
                  <a:schemeClr val="tx1"/>
                </a:solidFill>
                <a:effectLst>
                  <a:outerShdw blurRad="38100" dist="38100" dir="2700000" algn="tl">
                    <a:srgbClr val="000000">
                      <a:alpha val="43137"/>
                    </a:srgbClr>
                  </a:outerShdw>
                </a:effectLst>
                <a:latin typeface="+mn-lt"/>
                <a:ea typeface="+mn-ea"/>
                <a:cs typeface="+mn-cs"/>
              </a:rPr>
              <a:t> weak decay and is the simplest example of nuclear beta decay. It played a key role in the early Universe as it determined the ratio of neutrons to protons during the era of primordial light element nucleosynthesis. Neutron decay is physically related to important processes in solar physics and neutrino detection. </a:t>
            </a:r>
            <a:endParaRPr lang="en-US" altLang="zh-CN" sz="1200" b="1" i="1" kern="1200" dirty="0">
              <a:solidFill>
                <a:schemeClr val="tx1"/>
              </a:solidFill>
              <a:effectLst>
                <a:outerShdw blurRad="38100" dist="38100" dir="2700000" algn="tl">
                  <a:srgbClr val="000000">
                    <a:alpha val="43137"/>
                  </a:srgbClr>
                </a:outerShdw>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800" dirty="0">
                <a:solidFill>
                  <a:srgbClr val="211E1E"/>
                </a:solidFill>
                <a:effectLst/>
                <a:latin typeface="AdvP3EDAA1"/>
              </a:rPr>
              <a:t>GA </a:t>
            </a:r>
            <a:r>
              <a:rPr lang="en-US" altLang="zh-CN" sz="1800" dirty="0">
                <a:solidFill>
                  <a:srgbClr val="211E1E"/>
                </a:solidFill>
                <a:effectLst/>
                <a:latin typeface="AdvP6F00"/>
              </a:rPr>
              <a:t>is best measured by neutron decay, either from the neutron lifetime via Eq. (</a:t>
            </a:r>
            <a:r>
              <a:rPr lang="en-US" altLang="zh-CN" sz="1800" dirty="0">
                <a:solidFill>
                  <a:srgbClr val="2D2D91"/>
                </a:solidFill>
                <a:effectLst/>
                <a:latin typeface="AdvP6F00"/>
              </a:rPr>
              <a:t>8</a:t>
            </a:r>
            <a:r>
              <a:rPr lang="en-US" altLang="zh-CN" sz="1800" dirty="0">
                <a:solidFill>
                  <a:srgbClr val="211E1E"/>
                </a:solidFill>
                <a:effectLst/>
                <a:latin typeface="AdvP6F00"/>
              </a:rPr>
              <a:t>) or from a beta decay correlation, such as the beta asymmetry that depends on the ratio </a:t>
            </a:r>
            <a:r>
              <a:rPr lang="en-US" altLang="zh-CN" sz="1800" dirty="0">
                <a:solidFill>
                  <a:srgbClr val="211E1E"/>
                </a:solidFill>
                <a:effectLst/>
                <a:latin typeface="AdvP3EDAA1"/>
              </a:rPr>
              <a:t>GA=GV</a:t>
            </a:r>
            <a:r>
              <a:rPr lang="en-US" altLang="zh-CN" sz="1800" dirty="0">
                <a:solidFill>
                  <a:srgbClr val="211E1E"/>
                </a:solidFill>
                <a:effectLst/>
                <a:latin typeface="AdvP6F00"/>
              </a:rPr>
              <a:t>. </a:t>
            </a:r>
            <a:endParaRPr lang="en-US" altLang="zh-CN" sz="1800" dirty="0">
              <a:solidFill>
                <a:srgbClr val="211E1E"/>
              </a:solidFill>
              <a:effectLst/>
              <a:latin typeface="AdvP6F00"/>
            </a:endParaRPr>
          </a:p>
          <a:p>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确定中子的寿命对于理解宇宙在</a:t>
            </a:r>
            <a:r>
              <a:rPr lang="en-US" altLang="zh-CN" sz="1200" b="0" i="0" kern="1200" dirty="0">
                <a:solidFill>
                  <a:schemeClr val="tx1"/>
                </a:solidFill>
                <a:effectLst/>
                <a:latin typeface="+mn-lt"/>
                <a:ea typeface="+mn-ea"/>
                <a:cs typeface="+mn-cs"/>
              </a:rPr>
              <a:t>138</a:t>
            </a:r>
            <a:r>
              <a:rPr lang="zh-CN" altLang="en-US" sz="1200" b="0" i="0" kern="1200" dirty="0">
                <a:solidFill>
                  <a:schemeClr val="tx1"/>
                </a:solidFill>
                <a:effectLst/>
                <a:latin typeface="+mn-lt"/>
                <a:ea typeface="+mn-ea"/>
                <a:cs typeface="+mn-cs"/>
              </a:rPr>
              <a:t>亿年前的大爆炸中诞生后最初几分钟内形成了多少氢、氦和其他轻元素非常重要。科学家们还认为，如果能更好地确定中子的寿命，他们就能寻找到新的物理类型，因为这将有助于限制对其他亚原子粒子的测量。</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zh-CN" altLang="en-US" b="1" i="0" dirty="0">
                <a:solidFill>
                  <a:srgbClr val="191B1F"/>
                </a:solidFill>
                <a:effectLst/>
                <a:latin typeface="-apple-system"/>
              </a:rPr>
              <a:t>中子</a:t>
            </a:r>
            <a:r>
              <a:rPr lang="zh-CN" altLang="en-US" b="0" i="0" dirty="0">
                <a:solidFill>
                  <a:srgbClr val="191B1F"/>
                </a:solidFill>
                <a:effectLst/>
                <a:latin typeface="-apple-system"/>
              </a:rPr>
              <a:t>是我们非常熟悉的粒子。大多数存在于自然界的中子是非放射性原子核的一部分，在那里，它们基本上可以永远存在。在宇宙物质的某些原子中，中子已经存在了数十亿年甚至更长时间。</a:t>
            </a:r>
            <a:br>
              <a:rPr lang="zh-CN" altLang="en-US" dirty="0"/>
            </a:br>
            <a:br>
              <a:rPr lang="zh-CN" altLang="en-US" dirty="0"/>
            </a:br>
            <a:r>
              <a:rPr lang="zh-CN" altLang="en-US" b="0" i="0" dirty="0">
                <a:solidFill>
                  <a:srgbClr val="191B1F"/>
                </a:solidFill>
                <a:effectLst/>
                <a:latin typeface="-apple-system"/>
              </a:rPr>
              <a:t>但是，自由的中子（如核裂变过程所产生的中子）是不稳定的，它们的寿命很短，只有大约</a:t>
            </a:r>
            <a:r>
              <a:rPr lang="en-US" altLang="zh-CN" b="0" i="0" dirty="0">
                <a:solidFill>
                  <a:srgbClr val="191B1F"/>
                </a:solidFill>
                <a:effectLst/>
                <a:latin typeface="-apple-system"/>
              </a:rPr>
              <a:t>15</a:t>
            </a:r>
            <a:r>
              <a:rPr lang="zh-CN" altLang="en-US" b="0" i="0" dirty="0">
                <a:solidFill>
                  <a:srgbClr val="191B1F"/>
                </a:solidFill>
                <a:effectLst/>
                <a:latin typeface="-apple-system"/>
              </a:rPr>
              <a:t>分钟的时间。因为这些自由的中子会衰变为质子，在这个过程中，每个衰变的中子会释放一个电子和一个反中微子。</a:t>
            </a:r>
            <a:br>
              <a:rPr lang="zh-CN" altLang="en-US" dirty="0"/>
            </a:br>
            <a:br>
              <a:rPr lang="zh-CN" altLang="en-US" dirty="0"/>
            </a:br>
            <a:r>
              <a:rPr lang="zh-CN" altLang="en-US" b="0" i="0" dirty="0">
                <a:solidFill>
                  <a:srgbClr val="191B1F"/>
                </a:solidFill>
                <a:effectLst/>
                <a:latin typeface="-apple-system"/>
              </a:rPr>
              <a:t>一直以来，物理学家都希望能够完美地了解中子的精确寿命，这对于我们理解物质的基本结构至关重要。通过知晓中子的寿命，物理学家可以推测出是否还存在其他有待发现的</a:t>
            </a:r>
            <a:r>
              <a:rPr lang="zh-CN" altLang="en-US" b="0" i="0" u="none" strike="noStrike" dirty="0">
                <a:solidFill>
                  <a:srgbClr val="09408E"/>
                </a:solidFill>
                <a:effectLst/>
                <a:latin typeface="-apple-system"/>
                <a:hlinkClick r:id="rId3"/>
              </a:rPr>
              <a:t>基本粒子</a:t>
            </a:r>
            <a:r>
              <a:rPr lang="zh-CN" altLang="en-US" b="0" i="0" dirty="0">
                <a:solidFill>
                  <a:srgbClr val="191B1F"/>
                </a:solidFill>
                <a:effectLst/>
                <a:latin typeface="-apple-system"/>
              </a:rPr>
              <a:t>。可以说，中子寿命之谜是解答</a:t>
            </a:r>
            <a:r>
              <a:rPr lang="zh-CN" altLang="en-US" b="0" i="0" u="none" strike="noStrike" dirty="0">
                <a:solidFill>
                  <a:srgbClr val="09408E"/>
                </a:solidFill>
                <a:effectLst/>
                <a:latin typeface="-apple-system"/>
                <a:hlinkClick r:id="rId4"/>
              </a:rPr>
              <a:t>宇宙学</a:t>
            </a:r>
            <a:r>
              <a:rPr lang="zh-CN" altLang="en-US" b="0" i="0" dirty="0">
                <a:solidFill>
                  <a:srgbClr val="191B1F"/>
                </a:solidFill>
                <a:effectLst/>
                <a:latin typeface="-apple-system"/>
              </a:rPr>
              <a:t>和粒子物理学中几个大问题的关键，有助于我们理解宇宙的早期状态和基本粒子的行为。</a:t>
            </a:r>
            <a:br>
              <a:rPr lang="zh-CN" altLang="en-US" dirty="0"/>
            </a:br>
            <a:br>
              <a:rPr lang="zh-CN" altLang="en-US" dirty="0"/>
            </a:br>
            <a:r>
              <a:rPr lang="zh-CN" altLang="en-US" b="0" i="0" dirty="0">
                <a:solidFill>
                  <a:srgbClr val="191B1F"/>
                </a:solidFill>
                <a:effectLst/>
                <a:latin typeface="-apple-system"/>
              </a:rPr>
              <a:t>然而，物理学家用了几十年的时间，仍无法就中子寿命问题达成一致。</a:t>
            </a:r>
            <a:endParaRPr lang="en-US" altLang="zh-CN" b="0" i="0" dirty="0">
              <a:solidFill>
                <a:srgbClr val="191B1F"/>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800" dirty="0">
                <a:solidFill>
                  <a:srgbClr val="211E1E"/>
                </a:solidFill>
                <a:effectLst/>
                <a:latin typeface="AdvP6F00"/>
              </a:rPr>
              <a:t>The neutron lifetime is significant here. First, and most importantly, the reaction rates </a:t>
            </a:r>
            <a:r>
              <a:rPr lang="en-US" altLang="zh-CN" sz="1800" dirty="0">
                <a:solidFill>
                  <a:srgbClr val="211E1E"/>
                </a:solidFill>
                <a:effectLst/>
                <a:latin typeface="AdvP3EDAA1"/>
              </a:rPr>
              <a:t>n </a:t>
            </a:r>
            <a:r>
              <a:rPr lang="en-US" altLang="zh-CN" sz="1800" dirty="0">
                <a:solidFill>
                  <a:srgbClr val="211E1E"/>
                </a:solidFill>
                <a:effectLst/>
                <a:latin typeface="AdvP40271B"/>
              </a:rPr>
              <a:t>$ </a:t>
            </a:r>
            <a:r>
              <a:rPr lang="en-US" altLang="zh-CN" sz="1800" dirty="0">
                <a:solidFill>
                  <a:srgbClr val="211E1E"/>
                </a:solidFill>
                <a:effectLst/>
                <a:latin typeface="AdvP3EDAA1"/>
              </a:rPr>
              <a:t>p </a:t>
            </a:r>
            <a:r>
              <a:rPr lang="en-US" altLang="zh-CN" sz="1800" dirty="0">
                <a:solidFill>
                  <a:srgbClr val="211E1E"/>
                </a:solidFill>
                <a:effectLst/>
                <a:latin typeface="AdvP6F00"/>
              </a:rPr>
              <a:t>prior to </a:t>
            </a:r>
            <a:r>
              <a:rPr lang="en-US" altLang="zh-CN" sz="1800" dirty="0" err="1">
                <a:solidFill>
                  <a:srgbClr val="211E1E"/>
                </a:solidFill>
                <a:effectLst/>
                <a:latin typeface="AdvP3EDAA1"/>
              </a:rPr>
              <a:t>t</a:t>
            </a:r>
            <a:r>
              <a:rPr lang="en-US" altLang="zh-CN" sz="1800" dirty="0" err="1">
                <a:solidFill>
                  <a:srgbClr val="211E1E"/>
                </a:solidFill>
                <a:effectLst/>
                <a:latin typeface="AdvP48E673"/>
              </a:rPr>
              <a:t>freeze</a:t>
            </a:r>
            <a:r>
              <a:rPr lang="en-US" altLang="zh-CN" sz="1800" dirty="0">
                <a:solidFill>
                  <a:srgbClr val="211E1E"/>
                </a:solidFill>
                <a:effectLst/>
                <a:latin typeface="AdvP48E673"/>
              </a:rPr>
              <a:t> </a:t>
            </a:r>
            <a:r>
              <a:rPr lang="en-US" altLang="zh-CN" sz="1800" dirty="0">
                <a:solidFill>
                  <a:srgbClr val="211E1E"/>
                </a:solidFill>
                <a:effectLst/>
                <a:latin typeface="AdvP6F00"/>
              </a:rPr>
              <a:t>depend on the strength of the charged weak interaction, and, in </a:t>
            </a:r>
            <a:r>
              <a:rPr lang="en-US" altLang="zh-CN" sz="1800" dirty="0" err="1">
                <a:solidFill>
                  <a:srgbClr val="211E1E"/>
                </a:solidFill>
                <a:effectLst/>
                <a:latin typeface="AdvP6F00"/>
              </a:rPr>
              <a:t>particu</a:t>
            </a:r>
            <a:r>
              <a:rPr lang="en-US" altLang="zh-CN" sz="1800" dirty="0">
                <a:solidFill>
                  <a:srgbClr val="211E1E"/>
                </a:solidFill>
                <a:effectLst/>
                <a:latin typeface="AdvP6F00"/>
              </a:rPr>
              <a:t>- lar, they are proportional to the combination of coupling constants </a:t>
            </a:r>
            <a:r>
              <a:rPr lang="en-US" altLang="zh-CN" sz="1800" dirty="0">
                <a:solidFill>
                  <a:srgbClr val="211E1E"/>
                </a:solidFill>
                <a:effectLst/>
                <a:latin typeface="AdvP3EDAA1"/>
              </a:rPr>
              <a:t>G</a:t>
            </a:r>
            <a:r>
              <a:rPr lang="en-US" altLang="zh-CN" sz="1800" dirty="0">
                <a:solidFill>
                  <a:srgbClr val="211E1E"/>
                </a:solidFill>
                <a:effectLst/>
                <a:latin typeface="AdvP48E673"/>
              </a:rPr>
              <a:t>2</a:t>
            </a:r>
            <a:r>
              <a:rPr lang="en-US" altLang="zh-CN" sz="1800" dirty="0">
                <a:solidFill>
                  <a:srgbClr val="211E1E"/>
                </a:solidFill>
                <a:effectLst/>
                <a:latin typeface="AdvP3EDAA1"/>
              </a:rPr>
              <a:t>V </a:t>
            </a:r>
            <a:r>
              <a:rPr lang="en-US" altLang="zh-CN" sz="1800" dirty="0" err="1">
                <a:solidFill>
                  <a:srgbClr val="211E1E"/>
                </a:solidFill>
                <a:effectLst/>
                <a:latin typeface="AdvP40271B"/>
              </a:rPr>
              <a:t>þ</a:t>
            </a:r>
            <a:r>
              <a:rPr lang="en-US" altLang="zh-CN" sz="1800" dirty="0">
                <a:solidFill>
                  <a:srgbClr val="211E1E"/>
                </a:solidFill>
                <a:effectLst/>
                <a:latin typeface="AdvP40271B"/>
              </a:rPr>
              <a:t> </a:t>
            </a:r>
            <a:r>
              <a:rPr lang="en-US" altLang="zh-CN" sz="1800" dirty="0">
                <a:solidFill>
                  <a:srgbClr val="211E1E"/>
                </a:solidFill>
                <a:effectLst/>
                <a:latin typeface="AdvP48E673"/>
              </a:rPr>
              <a:t>3</a:t>
            </a:r>
            <a:r>
              <a:rPr lang="en-US" altLang="zh-CN" sz="1800" dirty="0">
                <a:solidFill>
                  <a:srgbClr val="211E1E"/>
                </a:solidFill>
                <a:effectLst/>
                <a:latin typeface="AdvP3EDAA1"/>
              </a:rPr>
              <a:t>G</a:t>
            </a:r>
            <a:r>
              <a:rPr lang="en-US" altLang="zh-CN" sz="1800" dirty="0">
                <a:solidFill>
                  <a:srgbClr val="211E1E"/>
                </a:solidFill>
                <a:effectLst/>
                <a:latin typeface="AdvP48E673"/>
              </a:rPr>
              <a:t>2</a:t>
            </a:r>
            <a:r>
              <a:rPr lang="en-US" altLang="zh-CN" sz="1800" dirty="0">
                <a:solidFill>
                  <a:srgbClr val="211E1E"/>
                </a:solidFill>
                <a:effectLst/>
                <a:latin typeface="AdvP3EDAA1"/>
              </a:rPr>
              <a:t>A </a:t>
            </a:r>
            <a:r>
              <a:rPr lang="en-US" altLang="zh-CN" sz="1800" dirty="0">
                <a:solidFill>
                  <a:srgbClr val="211E1E"/>
                </a:solidFill>
                <a:effectLst/>
                <a:latin typeface="AdvP6F00"/>
              </a:rPr>
              <a:t>that appear in Eq. (</a:t>
            </a:r>
            <a:r>
              <a:rPr lang="en-US" altLang="zh-CN" sz="1800" dirty="0">
                <a:solidFill>
                  <a:srgbClr val="2D2D91"/>
                </a:solidFill>
                <a:effectLst/>
                <a:latin typeface="AdvP6F00"/>
              </a:rPr>
              <a:t>7</a:t>
            </a:r>
            <a:r>
              <a:rPr lang="en-US" altLang="zh-CN" sz="1800" dirty="0">
                <a:solidFill>
                  <a:srgbClr val="211E1E"/>
                </a:solidFill>
                <a:effectLst/>
                <a:latin typeface="AdvP6F00"/>
              </a:rPr>
              <a:t>) for the neutron lifetime. These reaction rates determine </a:t>
            </a:r>
            <a:r>
              <a:rPr lang="en-US" altLang="zh-CN" sz="1800" dirty="0" err="1">
                <a:solidFill>
                  <a:srgbClr val="211E1E"/>
                </a:solidFill>
                <a:effectLst/>
                <a:latin typeface="AdvP3EDAA1"/>
              </a:rPr>
              <a:t>t</a:t>
            </a:r>
            <a:r>
              <a:rPr lang="en-US" altLang="zh-CN" sz="1800" dirty="0" err="1">
                <a:solidFill>
                  <a:srgbClr val="211E1E"/>
                </a:solidFill>
                <a:effectLst/>
                <a:latin typeface="AdvP48E673"/>
              </a:rPr>
              <a:t>freeze</a:t>
            </a:r>
            <a:r>
              <a:rPr lang="en-US" altLang="zh-CN" sz="1800" dirty="0">
                <a:solidFill>
                  <a:srgbClr val="211E1E"/>
                </a:solidFill>
                <a:effectLst/>
                <a:latin typeface="AdvP48E673"/>
              </a:rPr>
              <a:t> </a:t>
            </a:r>
            <a:r>
              <a:rPr lang="en-US" altLang="zh-CN" sz="1800" dirty="0">
                <a:solidFill>
                  <a:srgbClr val="211E1E"/>
                </a:solidFill>
                <a:effectLst/>
                <a:latin typeface="AdvP6F00"/>
              </a:rPr>
              <a:t>and hence the neutron to proton ratio at </a:t>
            </a:r>
            <a:r>
              <a:rPr lang="en-US" altLang="zh-CN" sz="1800" dirty="0" err="1">
                <a:solidFill>
                  <a:srgbClr val="211E1E"/>
                </a:solidFill>
                <a:effectLst/>
                <a:latin typeface="AdvP3EDAA1"/>
              </a:rPr>
              <a:t>t</a:t>
            </a:r>
            <a:r>
              <a:rPr lang="en-US" altLang="zh-CN" sz="1800" dirty="0" err="1">
                <a:solidFill>
                  <a:srgbClr val="211E1E"/>
                </a:solidFill>
                <a:effectLst/>
                <a:latin typeface="AdvP48E673"/>
              </a:rPr>
              <a:t>freeze</a:t>
            </a:r>
            <a:r>
              <a:rPr lang="en-US" altLang="zh-CN" sz="1800" dirty="0">
                <a:solidFill>
                  <a:srgbClr val="211E1E"/>
                </a:solidFill>
                <a:effectLst/>
                <a:latin typeface="AdvP48E673"/>
              </a:rPr>
              <a:t> </a:t>
            </a:r>
            <a:r>
              <a:rPr lang="en-US" altLang="zh-CN" sz="1800" dirty="0">
                <a:solidFill>
                  <a:srgbClr val="211E1E"/>
                </a:solidFill>
                <a:effectLst/>
                <a:latin typeface="AdvP6F00"/>
              </a:rPr>
              <a:t>via Eq. (</a:t>
            </a:r>
            <a:r>
              <a:rPr lang="en-US" altLang="zh-CN" sz="1800" dirty="0">
                <a:solidFill>
                  <a:srgbClr val="2D2D91"/>
                </a:solidFill>
                <a:effectLst/>
                <a:latin typeface="AdvP6F00"/>
              </a:rPr>
              <a:t>9</a:t>
            </a:r>
            <a:r>
              <a:rPr lang="en-US" altLang="zh-CN" sz="1800" dirty="0">
                <a:solidFill>
                  <a:srgbClr val="211E1E"/>
                </a:solidFill>
                <a:effectLst/>
                <a:latin typeface="AdvP6F00"/>
              </a:rPr>
              <a:t>). Second, the neutron lifetime governs the change in the neutron to proton ratio between </a:t>
            </a:r>
            <a:r>
              <a:rPr lang="en-US" altLang="zh-CN" sz="1800" dirty="0" err="1">
                <a:solidFill>
                  <a:srgbClr val="211E1E"/>
                </a:solidFill>
                <a:effectLst/>
                <a:latin typeface="AdvP3EDAA1"/>
              </a:rPr>
              <a:t>t</a:t>
            </a:r>
            <a:r>
              <a:rPr lang="en-US" altLang="zh-CN" sz="1800" dirty="0" err="1">
                <a:solidFill>
                  <a:srgbClr val="211E1E"/>
                </a:solidFill>
                <a:effectLst/>
                <a:latin typeface="AdvP48E673"/>
              </a:rPr>
              <a:t>freeze</a:t>
            </a:r>
            <a:r>
              <a:rPr lang="en-US" altLang="zh-CN" sz="1800" dirty="0">
                <a:solidFill>
                  <a:srgbClr val="211E1E"/>
                </a:solidFill>
                <a:effectLst/>
                <a:latin typeface="AdvP48E673"/>
              </a:rPr>
              <a:t> </a:t>
            </a:r>
            <a:r>
              <a:rPr lang="en-US" altLang="zh-CN" sz="1800" dirty="0">
                <a:solidFill>
                  <a:srgbClr val="211E1E"/>
                </a:solidFill>
                <a:effectLst/>
                <a:latin typeface="AdvP6F00"/>
              </a:rPr>
              <a:t>and nucleosynthesis. The precise value of the neutron lifetime is an important input for theoretical BBN calculations of primordial element abundances. In fact, the theoretical uncertainty in the predicted </a:t>
            </a:r>
            <a:r>
              <a:rPr lang="en-US" altLang="zh-CN" sz="1800" dirty="0">
                <a:solidFill>
                  <a:srgbClr val="211E1E"/>
                </a:solidFill>
                <a:effectLst/>
                <a:latin typeface="AdvP48E673"/>
              </a:rPr>
              <a:t>4He </a:t>
            </a:r>
            <a:r>
              <a:rPr lang="en-US" altLang="zh-CN" sz="1800" dirty="0">
                <a:solidFill>
                  <a:srgbClr val="211E1E"/>
                </a:solidFill>
                <a:effectLst/>
                <a:latin typeface="AdvP6F00"/>
              </a:rPr>
              <a:t>abundance is dominated by the experimental uncertainty in the neutron lifetime (</a:t>
            </a:r>
            <a:r>
              <a:rPr lang="en-US" altLang="zh-CN" sz="1800" dirty="0">
                <a:solidFill>
                  <a:srgbClr val="2D2D91"/>
                </a:solidFill>
                <a:effectLst/>
                <a:latin typeface="AdvP6F00"/>
              </a:rPr>
              <a:t>Burles </a:t>
            </a:r>
            <a:r>
              <a:rPr lang="en-US" altLang="zh-CN" sz="1800" dirty="0">
                <a:solidFill>
                  <a:srgbClr val="2D2D91"/>
                </a:solidFill>
                <a:effectLst/>
                <a:latin typeface="AdvP6F0B"/>
              </a:rPr>
              <a:t>et al.</a:t>
            </a:r>
            <a:r>
              <a:rPr lang="en-US" altLang="zh-CN" sz="1800" dirty="0">
                <a:solidFill>
                  <a:srgbClr val="2D2D91"/>
                </a:solidFill>
                <a:effectLst/>
                <a:latin typeface="AdvP6F00"/>
              </a:rPr>
              <a:t>, 1999</a:t>
            </a:r>
            <a:r>
              <a:rPr lang="en-US" altLang="zh-CN" sz="1800" dirty="0">
                <a:solidFill>
                  <a:srgbClr val="211E1E"/>
                </a:solidFill>
                <a:effectLst/>
                <a:latin typeface="AdvP6F00"/>
              </a:rPr>
              <a:t>; </a:t>
            </a:r>
            <a:r>
              <a:rPr lang="en-US" altLang="zh-CN" sz="1800" dirty="0">
                <a:solidFill>
                  <a:srgbClr val="2D2D91"/>
                </a:solidFill>
                <a:effectLst/>
                <a:latin typeface="AdvP6F00"/>
              </a:rPr>
              <a:t>Lopez and Turner, 1999</a:t>
            </a:r>
            <a:r>
              <a:rPr lang="en-US" altLang="zh-CN" sz="1800" dirty="0">
                <a:solidFill>
                  <a:srgbClr val="211E1E"/>
                </a:solidFill>
                <a:effectLst/>
                <a:latin typeface="AdvP6F00"/>
              </a:rPr>
              <a:t>). </a:t>
            </a:r>
            <a:endParaRPr lang="en-US" altLang="zh-CN" dirty="0"/>
          </a:p>
          <a:p>
            <a:endParaRPr lang="en-US" altLang="zh-CN"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幻灯片图像占位符 1"/>
          <p:cNvSpPr>
            <a14:cpLocks xmlns:a14="http://schemas.microsoft.com/office/drawing/2010/main" noGrp="1" noRot="1" noChangeAspect="1"/>
          </p:cNvSpPr>
          <p:nvPr>
            <p:ph type="sldImg" idx="2"/>
          </p:nvPr>
        </p:nvSpPr>
        <p:spPr/>
        <p:txBody>
          <a:bodyPr/>
          <a:lstStyle/>
          <a:p/>
        </p:txBody>
      </p:sp>
      <p:sp>
        <p:nvSpPr>
          <p:cNvPr id="64" name="文本占位符 2"/>
          <p:cNvSpPr>
            <a14:cpLocks xmlns:a14="http://schemas.microsoft.com/office/drawing/2010/main" noGrp="1"/>
          </p:cNvSpPr>
          <p:nvPr>
            <p:ph type="body" idx="3"/>
          </p:nvPr>
        </p:nvSpPr>
        <p:spPr/>
        <p:txBody>
          <a:bodyPr/>
          <a:lstStyle/>
          <a:p>
            <a:pPr indent="266700" algn="just"/>
            <a:r>
              <a:rPr lang="zh-CN" altLang="zh-CN" sz="1800" kern="100" dirty="0">
                <a:effectLst/>
                <a:latin typeface="等线" charset="-122"/>
                <a:ea typeface="等线" charset="-122"/>
                <a:cs typeface="Times New Roman" pitchFamily="18" charset="0"/>
              </a:rPr>
              <a:t>最早设想了中子寿命测量实验的是查德威克，他提出利用</a:t>
            </a:r>
            <a:r>
              <a:rPr lang="en-US" altLang="zh-CN" sz="1800" kern="100" dirty="0">
                <a:effectLst/>
                <a:latin typeface="等线" charset="-122"/>
                <a:ea typeface="等线" charset="-122"/>
                <a:cs typeface="Times New Roman" pitchFamily="18" charset="0"/>
              </a:rPr>
              <a:t> (</a:t>
            </a:r>
            <a:r>
              <a:rPr lang="zh-CN" altLang="zh-CN" sz="1800" kern="100" dirty="0">
                <a:effectLst/>
                <a:latin typeface="等线" charset="-122"/>
                <a:ea typeface="等线" charset="-122"/>
                <a:cs typeface="Times New Roman" pitchFamily="18" charset="0"/>
              </a:rPr>
              <a:t>α</a:t>
            </a:r>
            <a:r>
              <a:rPr lang="en-US" altLang="zh-CN" sz="1800" kern="100" dirty="0">
                <a:effectLst/>
                <a:latin typeface="等线" charset="-122"/>
                <a:ea typeface="等线" charset="-122"/>
                <a:cs typeface="Times New Roman" pitchFamily="18" charset="0"/>
              </a:rPr>
              <a:t>, n) </a:t>
            </a:r>
            <a:r>
              <a:rPr lang="zh-CN" altLang="zh-CN" sz="1800" kern="100" dirty="0">
                <a:effectLst/>
                <a:latin typeface="等线" charset="-122"/>
                <a:ea typeface="等线" charset="-122"/>
                <a:cs typeface="Times New Roman" pitchFamily="18" charset="0"/>
              </a:rPr>
              <a:t>反应作为中子源，使出射的快中子在米量级的距离上发生衰变，并利用</a:t>
            </a:r>
            <a:r>
              <a:rPr lang="en-US" altLang="zh-CN" sz="1800" kern="100" dirty="0">
                <a:effectLst/>
                <a:latin typeface="等线" charset="-122"/>
                <a:ea typeface="等线" charset="-122"/>
                <a:cs typeface="Times New Roman" pitchFamily="18" charset="0"/>
              </a:rPr>
              <a:t>G-M</a:t>
            </a:r>
            <a:r>
              <a:rPr lang="zh-CN" altLang="zh-CN" sz="1800" kern="100" dirty="0">
                <a:effectLst/>
                <a:latin typeface="等线" charset="-122"/>
                <a:ea typeface="等线" charset="-122"/>
                <a:cs typeface="Times New Roman" pitchFamily="18" charset="0"/>
              </a:rPr>
              <a:t>管测量衰变放出的中子。但是快中子飞行速度太快，在这样小的空间尺度内只有约</a:t>
            </a:r>
            <a:r>
              <a:rPr lang="en-US" altLang="zh-CN" sz="1800" kern="100" dirty="0">
                <a:effectLst/>
                <a:latin typeface="等线" charset="-122"/>
                <a:ea typeface="等线" charset="-122"/>
                <a:cs typeface="Times New Roman" pitchFamily="18" charset="0"/>
              </a:rPr>
              <a:t>10^-10</a:t>
            </a:r>
            <a:r>
              <a:rPr lang="zh-CN" altLang="zh-CN" sz="1800" kern="100" dirty="0">
                <a:effectLst/>
                <a:latin typeface="等线" charset="-122"/>
                <a:ea typeface="等线" charset="-122"/>
                <a:cs typeface="Times New Roman" pitchFamily="18" charset="0"/>
              </a:rPr>
              <a:t>的概率衰变并被</a:t>
            </a:r>
            <a:r>
              <a:rPr lang="en-US" altLang="zh-CN" sz="1800" kern="100" dirty="0">
                <a:effectLst/>
                <a:latin typeface="等线" charset="-122"/>
                <a:ea typeface="等线" charset="-122"/>
                <a:cs typeface="Times New Roman" pitchFamily="18" charset="0"/>
              </a:rPr>
              <a:t>G-M</a:t>
            </a:r>
            <a:r>
              <a:rPr lang="zh-CN" altLang="zh-CN" sz="1800" kern="100" dirty="0">
                <a:effectLst/>
                <a:latin typeface="等线" charset="-122"/>
                <a:ea typeface="等线" charset="-122"/>
                <a:cs typeface="Times New Roman" pitchFamily="18" charset="0"/>
              </a:rPr>
              <a:t>管测量到，当时的探测技术远远不能达到这种灵敏度。</a:t>
            </a:r>
            <a:endParaRPr lang="zh-CN" altLang="zh-CN" sz="1800" kern="100" dirty="0">
              <a:effectLst/>
              <a:latin typeface="等线" charset="-122"/>
              <a:ea typeface="等线" charset="-122"/>
              <a:cs typeface="Times New Roman" pitchFamily="18" charset="0"/>
            </a:endParaRPr>
          </a:p>
          <a:p>
            <a:pPr indent="266700" algn="just"/>
            <a:r>
              <a:rPr lang="en-US" altLang="zh-CN" sz="1800" kern="100" dirty="0">
                <a:effectLst/>
                <a:latin typeface="等线" charset="-122"/>
                <a:ea typeface="等线" charset="-122"/>
                <a:cs typeface="Times New Roman" pitchFamily="18" charset="0"/>
              </a:rPr>
              <a:t> </a:t>
            </a:r>
            <a:endParaRPr lang="zh-CN" altLang="zh-CN" sz="1800" kern="100" dirty="0">
              <a:effectLst/>
              <a:latin typeface="等线" charset="-122"/>
              <a:ea typeface="等线" charset="-122"/>
              <a:cs typeface="Times New Roman" pitchFamily="18" charset="0"/>
            </a:endParaRPr>
          </a:p>
          <a:p>
            <a:pPr indent="266700" algn="just"/>
            <a:r>
              <a:rPr lang="zh-CN" altLang="zh-CN" sz="1800" kern="100" dirty="0">
                <a:effectLst/>
                <a:latin typeface="等线" charset="-122"/>
                <a:ea typeface="等线" charset="-122"/>
                <a:cs typeface="Times New Roman" pitchFamily="18" charset="0"/>
              </a:rPr>
              <a:t>等到</a:t>
            </a:r>
            <a:r>
              <a:rPr lang="en-US" altLang="zh-CN" sz="1800" kern="100" dirty="0">
                <a:effectLst/>
                <a:latin typeface="等线" charset="-122"/>
                <a:ea typeface="等线" charset="-122"/>
                <a:cs typeface="Times New Roman" pitchFamily="18" charset="0"/>
              </a:rPr>
              <a:t>40</a:t>
            </a:r>
            <a:r>
              <a:rPr lang="zh-CN" altLang="zh-CN" sz="1800" kern="100" dirty="0">
                <a:effectLst/>
                <a:latin typeface="等线" charset="-122"/>
                <a:ea typeface="等线" charset="-122"/>
                <a:cs typeface="Times New Roman" pitchFamily="18" charset="0"/>
              </a:rPr>
              <a:t>年代，假如使用上当时发展起来的回旋加速器，利用α束流轰击铍靶，将中子通量提高到</a:t>
            </a:r>
            <a:r>
              <a:rPr lang="en-US" altLang="zh-CN" sz="1800" kern="100" dirty="0">
                <a:effectLst/>
                <a:latin typeface="等线" charset="-122"/>
                <a:ea typeface="等线" charset="-122"/>
                <a:cs typeface="Times New Roman" pitchFamily="18" charset="0"/>
              </a:rPr>
              <a:t>10^6 cps</a:t>
            </a:r>
            <a:r>
              <a:rPr lang="zh-CN" altLang="zh-CN" sz="1800" kern="100" dirty="0">
                <a:effectLst/>
                <a:latin typeface="等线" charset="-122"/>
                <a:ea typeface="等线" charset="-122"/>
                <a:cs typeface="Times New Roman" pitchFamily="18" charset="0"/>
              </a:rPr>
              <a:t>；但这样所能测到的中子衰变事件率也仅仅只有</a:t>
            </a:r>
            <a:r>
              <a:rPr lang="en-US" altLang="zh-CN" sz="1800" kern="100" dirty="0">
                <a:effectLst/>
                <a:latin typeface="等线" charset="-122"/>
                <a:ea typeface="等线" charset="-122"/>
                <a:cs typeface="Times New Roman" pitchFamily="18" charset="0"/>
              </a:rPr>
              <a:t>10-4 cps</a:t>
            </a:r>
            <a:r>
              <a:rPr lang="zh-CN" altLang="zh-CN" sz="1800" kern="100" dirty="0">
                <a:effectLst/>
                <a:latin typeface="等线" charset="-122"/>
                <a:ea typeface="等线" charset="-122"/>
                <a:cs typeface="Times New Roman" pitchFamily="18" charset="0"/>
              </a:rPr>
              <a:t>，统计误差非常大。</a:t>
            </a:r>
            <a:endParaRPr lang="zh-CN" altLang="zh-CN" sz="1800" kern="100" dirty="0">
              <a:effectLst/>
              <a:latin typeface="等线" charset="-122"/>
              <a:ea typeface="等线" charset="-122"/>
              <a:cs typeface="Times New Roman" pitchFamily="18" charset="0"/>
            </a:endParaRPr>
          </a:p>
          <a:p>
            <a:pPr indent="266700" algn="just"/>
            <a:r>
              <a:rPr lang="zh-CN" altLang="zh-CN" sz="1800" kern="100" dirty="0">
                <a:effectLst/>
                <a:latin typeface="等线" charset="-122"/>
                <a:ea typeface="等线" charset="-122"/>
                <a:cs typeface="Times New Roman" pitchFamily="18" charset="0"/>
              </a:rPr>
              <a:t>另一个方法是使中子慢下来，增加单位体积内的中子衰变事例率；这意味着需要使用热中子，但在慢化过程中将损失中子的方向信息。</a:t>
            </a:r>
            <a:endParaRPr lang="zh-CN" altLang="zh-CN" sz="1800" kern="100" dirty="0">
              <a:effectLst/>
              <a:latin typeface="等线" charset="-122"/>
              <a:ea typeface="等线" charset="-122"/>
              <a:cs typeface="Times New Roman" pitchFamily="18" charset="0"/>
            </a:endParaRPr>
          </a:p>
          <a:p>
            <a:endParaRPr lang="en-US" altLang="zh-CN"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幻灯片图像占位符 1"/>
          <p:cNvSpPr>
            <a14:cpLocks xmlns:a14="http://schemas.microsoft.com/office/drawing/2010/main" noGrp="1" noRot="1" noChangeAspect="1"/>
          </p:cNvSpPr>
          <p:nvPr>
            <p:ph type="sldImg" idx="2"/>
          </p:nvPr>
        </p:nvSpPr>
        <p:spPr/>
        <p:txBody>
          <a:bodyPr/>
          <a:lstStyle/>
          <a:p/>
        </p:txBody>
      </p:sp>
      <p:sp>
        <p:nvSpPr>
          <p:cNvPr id="64" name="文本占位符 2"/>
          <p:cNvSpPr>
            <a14:cpLocks xmlns:a14="http://schemas.microsoft.com/office/drawing/2010/main" noGrp="1"/>
          </p:cNvSpPr>
          <p:nvPr>
            <p:ph type="body" idx="3"/>
          </p:nvPr>
        </p:nvSpPr>
        <p:spPr/>
        <p:txBody>
          <a:bodyPr/>
          <a:lstStyle/>
          <a:p>
            <a:r>
              <a:rPr lang="en-US" altLang="zh-CN" sz="1200" b="0" i="0" kern="1200" dirty="0">
                <a:solidFill>
                  <a:schemeClr val="tx1"/>
                </a:solidFill>
                <a:effectLst/>
                <a:latin typeface="+mn-lt"/>
                <a:ea typeface="+mn-ea"/>
                <a:cs typeface="+mn-cs"/>
              </a:rPr>
              <a:t>To measure the lifetime of a free neutron, scientists take two approaches that should arrive at the same answer. </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One traps neutrons in a magnetic bottle and counts their disappearance. </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The other counts protons appearing in a beam as neutrons decay. </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It turns out neutrons appear to live nine seconds longer in a beam than in a bottle.</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Over the years, perplexed physicists have considered many reasons for the discrepancy. One theory is that the neutron transforms from one state to another and back again. “Oscillation is a quantum mechanical phenomenon,” Broussard said. “If a neutron can exist as either a regular or a mirror neutron, then you can get this sort of oscillation, a rocking back and forth between the two states, as long as that transition isn’t forbidden.”</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800" dirty="0">
                <a:hlinkClick r:id="rId3"/>
              </a:rPr>
              <a:t>Physicists confront the neutron lifetime puzzle</a:t>
            </a:r>
            <a:endParaRPr lang="en-US" altLang="zh-CN" sz="1800" dirty="0">
              <a:solidFill>
                <a:srgbClr val="211E1E"/>
              </a:solidFill>
              <a:effectLst/>
              <a:latin typeface="AdvP6F0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800" dirty="0">
              <a:solidFill>
                <a:srgbClr val="211E1E"/>
              </a:solidFill>
              <a:effectLst/>
              <a:latin typeface="AdvP6F0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800" dirty="0">
                <a:solidFill>
                  <a:srgbClr val="211E1E"/>
                </a:solidFill>
                <a:effectLst/>
                <a:latin typeface="AdvP6F00"/>
              </a:rPr>
              <a:t>A beam of slow neutrons with density </a:t>
            </a:r>
            <a:r>
              <a:rPr lang="en-US" altLang="zh-CN" sz="1800" dirty="0">
                <a:solidFill>
                  <a:srgbClr val="211E1E"/>
                </a:solidFill>
                <a:effectLst/>
                <a:latin typeface="AdvP3EDAA1"/>
              </a:rPr>
              <a:t>&amp;n </a:t>
            </a:r>
            <a:r>
              <a:rPr lang="en-US" altLang="zh-CN" sz="1800" dirty="0">
                <a:solidFill>
                  <a:srgbClr val="211E1E"/>
                </a:solidFill>
                <a:effectLst/>
                <a:latin typeface="AdvP6F00"/>
              </a:rPr>
              <a:t>passes through a known decay volume </a:t>
            </a:r>
            <a:r>
              <a:rPr lang="en-US" altLang="zh-CN" sz="1800" dirty="0">
                <a:solidFill>
                  <a:srgbClr val="211E1E"/>
                </a:solidFill>
                <a:effectLst/>
                <a:latin typeface="AdvP3EDAA1"/>
              </a:rPr>
              <a:t>V</a:t>
            </a:r>
            <a:r>
              <a:rPr lang="en-US" altLang="zh-CN" sz="1800" dirty="0">
                <a:solidFill>
                  <a:srgbClr val="211E1E"/>
                </a:solidFill>
                <a:effectLst/>
                <a:latin typeface="AdvP6F00"/>
              </a:rPr>
              <a:t>. The </a:t>
            </a:r>
            <a:r>
              <a:rPr lang="en-US" altLang="zh-CN" sz="1800" dirty="0" err="1">
                <a:solidFill>
                  <a:srgbClr val="211E1E"/>
                </a:solidFill>
                <a:effectLst/>
                <a:latin typeface="AdvP6F00"/>
              </a:rPr>
              <a:t>instanta</a:t>
            </a:r>
            <a:r>
              <a:rPr lang="en-US" altLang="zh-CN" sz="1800" dirty="0">
                <a:solidFill>
                  <a:srgbClr val="211E1E"/>
                </a:solidFill>
                <a:effectLst/>
                <a:latin typeface="AdvP6F00"/>
              </a:rPr>
              <a:t>- </a:t>
            </a:r>
            <a:r>
              <a:rPr lang="en-US" altLang="zh-CN" sz="1800" dirty="0" err="1">
                <a:solidFill>
                  <a:srgbClr val="211E1E"/>
                </a:solidFill>
                <a:effectLst/>
                <a:latin typeface="AdvP6F00"/>
              </a:rPr>
              <a:t>neous</a:t>
            </a:r>
            <a:r>
              <a:rPr lang="en-US" altLang="zh-CN" sz="1800" dirty="0">
                <a:solidFill>
                  <a:srgbClr val="211E1E"/>
                </a:solidFill>
                <a:effectLst/>
                <a:latin typeface="AdvP6F00"/>
              </a:rPr>
              <a:t> neutron decay rate </a:t>
            </a:r>
            <a:r>
              <a:rPr lang="en-US" altLang="zh-CN" sz="1800" dirty="0">
                <a:solidFill>
                  <a:srgbClr val="211E1E"/>
                </a:solidFill>
                <a:effectLst/>
                <a:latin typeface="AdvP3EDAA1"/>
              </a:rPr>
              <a:t>N</a:t>
            </a:r>
            <a:r>
              <a:rPr lang="en-US" altLang="zh-CN" sz="1800" dirty="0">
                <a:solidFill>
                  <a:srgbClr val="211E1E"/>
                </a:solidFill>
                <a:effectLst/>
                <a:latin typeface="AdvP48E673"/>
              </a:rPr>
              <a:t>_ </a:t>
            </a:r>
            <a:r>
              <a:rPr lang="en-US" altLang="zh-CN" sz="1800" dirty="0">
                <a:solidFill>
                  <a:srgbClr val="211E1E"/>
                </a:solidFill>
                <a:effectLst/>
                <a:latin typeface="AdvP6F00"/>
              </a:rPr>
              <a:t>in the decay volume is given by the differential equation that governs exponential decay </a:t>
            </a:r>
            <a:endParaRPr lang="en-US" altLang="zh-CN" dirty="0"/>
          </a:p>
          <a:p>
            <a:endParaRPr lang="en-US" altLang="zh-CN" b="0" i="0" dirty="0">
              <a:solidFill>
                <a:srgbClr val="191B1F"/>
              </a:solidFill>
              <a:effectLst/>
              <a:latin typeface="-apple-system"/>
            </a:endParaRPr>
          </a:p>
          <a:p>
            <a:endParaRPr lang="en-US" altLang="zh-CN" b="0" i="0" dirty="0">
              <a:solidFill>
                <a:srgbClr val="191B1F"/>
              </a:solidFill>
              <a:effectLst/>
              <a:latin typeface="-apple-system"/>
            </a:endParaRPr>
          </a:p>
          <a:p>
            <a:r>
              <a:rPr lang="zh-CN" altLang="en-US" b="0" i="0" dirty="0">
                <a:solidFill>
                  <a:srgbClr val="191B1F"/>
                </a:solidFill>
                <a:effectLst/>
                <a:latin typeface="-apple-system"/>
              </a:rPr>
              <a:t>一直以来，物理学家们试图用两种方法来对此进行测量，一种被称为“</a:t>
            </a:r>
            <a:r>
              <a:rPr lang="zh-CN" altLang="en-US" b="1" i="0" dirty="0">
                <a:solidFill>
                  <a:srgbClr val="191B1F"/>
                </a:solidFill>
                <a:effectLst/>
                <a:latin typeface="-apple-system"/>
              </a:rPr>
              <a:t>瓶方法</a:t>
            </a:r>
            <a:r>
              <a:rPr lang="zh-CN" altLang="en-US" b="0" i="0" dirty="0">
                <a:solidFill>
                  <a:srgbClr val="191B1F"/>
                </a:solidFill>
                <a:effectLst/>
                <a:latin typeface="-apple-system"/>
              </a:rPr>
              <a:t>”；另一种被称为“</a:t>
            </a:r>
            <a:r>
              <a:rPr lang="zh-CN" altLang="en-US" b="1" i="0" dirty="0">
                <a:solidFill>
                  <a:srgbClr val="191B1F"/>
                </a:solidFill>
                <a:effectLst/>
                <a:latin typeface="-apple-system"/>
              </a:rPr>
              <a:t>束方法</a:t>
            </a:r>
            <a:r>
              <a:rPr lang="zh-CN" altLang="en-US" b="0" i="0" dirty="0">
                <a:solidFill>
                  <a:srgbClr val="191B1F"/>
                </a:solidFill>
                <a:effectLst/>
                <a:latin typeface="-apple-system"/>
              </a:rPr>
              <a:t>”。用这两种方法得出的测量结果并不一致，瓶方法得出的中子寿命是</a:t>
            </a:r>
            <a:r>
              <a:rPr lang="en-US" altLang="zh-CN" b="0" i="0" dirty="0">
                <a:solidFill>
                  <a:srgbClr val="191B1F"/>
                </a:solidFill>
                <a:effectLst/>
                <a:latin typeface="-apple-system"/>
              </a:rPr>
              <a:t>14</a:t>
            </a:r>
            <a:r>
              <a:rPr lang="zh-CN" altLang="en-US" b="0" i="0" dirty="0">
                <a:solidFill>
                  <a:srgbClr val="191B1F"/>
                </a:solidFill>
                <a:effectLst/>
                <a:latin typeface="-apple-system"/>
              </a:rPr>
              <a:t>分</a:t>
            </a:r>
            <a:r>
              <a:rPr lang="en-US" altLang="zh-CN" b="0" i="0" dirty="0">
                <a:solidFill>
                  <a:srgbClr val="191B1F"/>
                </a:solidFill>
                <a:effectLst/>
                <a:latin typeface="-apple-system"/>
              </a:rPr>
              <a:t>39</a:t>
            </a:r>
            <a:r>
              <a:rPr lang="zh-CN" altLang="en-US" b="0" i="0" dirty="0">
                <a:solidFill>
                  <a:srgbClr val="191B1F"/>
                </a:solidFill>
                <a:effectLst/>
                <a:latin typeface="-apple-system"/>
              </a:rPr>
              <a:t>秒；而束方法得出的结果却是</a:t>
            </a:r>
            <a:r>
              <a:rPr lang="en-US" altLang="zh-CN" b="0" i="0" dirty="0">
                <a:solidFill>
                  <a:srgbClr val="191B1F"/>
                </a:solidFill>
                <a:effectLst/>
                <a:latin typeface="-apple-system"/>
              </a:rPr>
              <a:t>14</a:t>
            </a:r>
            <a:r>
              <a:rPr lang="zh-CN" altLang="en-US" b="0" i="0" dirty="0">
                <a:solidFill>
                  <a:srgbClr val="191B1F"/>
                </a:solidFill>
                <a:effectLst/>
                <a:latin typeface="-apple-system"/>
              </a:rPr>
              <a:t>分</a:t>
            </a:r>
            <a:r>
              <a:rPr lang="en-US" altLang="zh-CN" b="0" i="0" dirty="0">
                <a:solidFill>
                  <a:srgbClr val="191B1F"/>
                </a:solidFill>
                <a:effectLst/>
                <a:latin typeface="-apple-system"/>
              </a:rPr>
              <a:t>48</a:t>
            </a:r>
            <a:r>
              <a:rPr lang="zh-CN" altLang="en-US" b="0" i="0" dirty="0">
                <a:solidFill>
                  <a:srgbClr val="191B1F"/>
                </a:solidFill>
                <a:effectLst/>
                <a:latin typeface="-apple-system"/>
              </a:rPr>
              <a:t>秒。</a:t>
            </a:r>
            <a:r>
              <a:rPr lang="zh-CN" altLang="en-US" b="1" i="0" dirty="0">
                <a:solidFill>
                  <a:srgbClr val="191B1F"/>
                </a:solidFill>
                <a:effectLst/>
                <a:latin typeface="-apple-system"/>
              </a:rPr>
              <a:t>这相差的约</a:t>
            </a:r>
            <a:r>
              <a:rPr lang="en-US" altLang="zh-CN" b="1" i="0" dirty="0">
                <a:solidFill>
                  <a:srgbClr val="191B1F"/>
                </a:solidFill>
                <a:effectLst/>
                <a:latin typeface="-apple-system"/>
              </a:rPr>
              <a:t>9</a:t>
            </a:r>
            <a:r>
              <a:rPr lang="zh-CN" altLang="en-US" b="1" i="0" dirty="0">
                <a:solidFill>
                  <a:srgbClr val="191B1F"/>
                </a:solidFill>
                <a:effectLst/>
                <a:latin typeface="-apple-system"/>
              </a:rPr>
              <a:t>秒的时间对于一个寿命只有</a:t>
            </a:r>
            <a:r>
              <a:rPr lang="en-US" altLang="zh-CN" b="1" i="0" dirty="0">
                <a:solidFill>
                  <a:srgbClr val="191B1F"/>
                </a:solidFill>
                <a:effectLst/>
                <a:latin typeface="-apple-system"/>
              </a:rPr>
              <a:t>15</a:t>
            </a:r>
            <a:r>
              <a:rPr lang="zh-CN" altLang="en-US" b="1" i="0" dirty="0">
                <a:solidFill>
                  <a:srgbClr val="191B1F"/>
                </a:solidFill>
                <a:effectLst/>
                <a:latin typeface="-apple-system"/>
              </a:rPr>
              <a:t>分钟长的粒子来说，是不容忽视的重大差异</a:t>
            </a:r>
            <a:r>
              <a:rPr lang="zh-CN" altLang="en-US" b="0" i="0" dirty="0">
                <a:solidFill>
                  <a:srgbClr val="191B1F"/>
                </a:solidFill>
                <a:effectLst/>
                <a:latin typeface="-apple-system"/>
              </a:rPr>
              <a:t>。</a:t>
            </a:r>
            <a:endParaRPr lang="en-US" altLang="zh-CN" b="0" i="0" dirty="0">
              <a:solidFill>
                <a:srgbClr val="191B1F"/>
              </a:solidFill>
              <a:effectLst/>
              <a:latin typeface="-apple-system"/>
            </a:endParaRPr>
          </a:p>
          <a:p>
            <a:endParaRPr lang="en-US" altLang="zh-CN" b="0" i="0" dirty="0">
              <a:solidFill>
                <a:srgbClr val="191B1F"/>
              </a:solidFill>
              <a:effectLst/>
              <a:latin typeface="-apple-system"/>
            </a:endParaRPr>
          </a:p>
          <a:p>
            <a:r>
              <a:rPr lang="zh-CN" altLang="en-US" dirty="0"/>
              <a:t>物理学家通常有两种方法来测量中子寿命，一种涉及到瓶子结构的容器，被称为瓶方法；另一种涉及到粒子束，被称为束方法。</a:t>
            </a:r>
            <a:endParaRPr lang="en-US" altLang="zh-CN" dirty="0"/>
          </a:p>
          <a:p>
            <a:endParaRPr lang="en-US" altLang="zh-CN" dirty="0"/>
          </a:p>
          <a:p>
            <a:pPr algn="l"/>
            <a:r>
              <a:rPr lang="zh-CN" altLang="en-US" b="0" i="0" dirty="0">
                <a:solidFill>
                  <a:srgbClr val="191B1F"/>
                </a:solidFill>
                <a:effectLst/>
                <a:latin typeface="-apple-system"/>
              </a:rPr>
              <a:t>现在，一项发表于</a:t>
            </a:r>
            <a:r>
              <a:rPr lang="en-US" altLang="zh-CN" b="0" i="0" dirty="0">
                <a:solidFill>
                  <a:srgbClr val="191B1F"/>
                </a:solidFill>
                <a:effectLst/>
                <a:latin typeface="-apple-system"/>
              </a:rPr>
              <a:t>《</a:t>
            </a:r>
            <a:r>
              <a:rPr lang="zh-CN" altLang="en-US" b="0" i="0" dirty="0">
                <a:solidFill>
                  <a:srgbClr val="191B1F"/>
                </a:solidFill>
                <a:effectLst/>
                <a:latin typeface="-apple-system"/>
              </a:rPr>
              <a:t>物理评论快报</a:t>
            </a:r>
            <a:r>
              <a:rPr lang="en-US" altLang="zh-CN" b="0" i="0" dirty="0">
                <a:solidFill>
                  <a:srgbClr val="191B1F"/>
                </a:solidFill>
                <a:effectLst/>
                <a:latin typeface="-apple-system"/>
              </a:rPr>
              <a:t>》</a:t>
            </a:r>
            <a:r>
              <a:rPr lang="zh-CN" altLang="en-US" b="0" i="0" dirty="0">
                <a:solidFill>
                  <a:srgbClr val="191B1F"/>
                </a:solidFill>
                <a:effectLst/>
                <a:latin typeface="-apple-system"/>
              </a:rPr>
              <a:t>的新研究表明，一个由多个科学家团队组成的合作组利用瓶方法，对中子的寿命进行了迄今为止最精确的测量。</a:t>
            </a:r>
            <a:r>
              <a:rPr lang="zh-CN" altLang="en-US" b="1" i="0" dirty="0">
                <a:solidFill>
                  <a:srgbClr val="191B1F"/>
                </a:solidFill>
                <a:effectLst/>
                <a:latin typeface="-apple-system"/>
              </a:rPr>
              <a:t>新的结果表明，中子寿命为</a:t>
            </a:r>
            <a:r>
              <a:rPr lang="en-US" altLang="zh-CN" b="1" i="0" dirty="0">
                <a:solidFill>
                  <a:srgbClr val="191B1F"/>
                </a:solidFill>
                <a:effectLst/>
                <a:latin typeface="-apple-system"/>
              </a:rPr>
              <a:t>877.75</a:t>
            </a:r>
            <a:r>
              <a:rPr lang="zh-CN" altLang="en-US" b="1" i="0" dirty="0">
                <a:solidFill>
                  <a:srgbClr val="191B1F"/>
                </a:solidFill>
                <a:effectLst/>
                <a:latin typeface="-apple-system"/>
              </a:rPr>
              <a:t>秒</a:t>
            </a:r>
            <a:r>
              <a:rPr lang="zh-CN" altLang="en-US" b="0" i="0" dirty="0">
                <a:solidFill>
                  <a:srgbClr val="191B1F"/>
                </a:solidFill>
                <a:effectLst/>
                <a:latin typeface="-apple-system"/>
              </a:rPr>
              <a:t>（约</a:t>
            </a:r>
            <a:r>
              <a:rPr lang="en-US" altLang="zh-CN" b="0" i="0" dirty="0">
                <a:solidFill>
                  <a:srgbClr val="191B1F"/>
                </a:solidFill>
                <a:effectLst/>
                <a:latin typeface="-apple-system"/>
              </a:rPr>
              <a:t>14.629</a:t>
            </a:r>
            <a:r>
              <a:rPr lang="zh-CN" altLang="en-US" b="0" i="0" dirty="0">
                <a:solidFill>
                  <a:srgbClr val="191B1F"/>
                </a:solidFill>
                <a:effectLst/>
                <a:latin typeface="-apple-system"/>
              </a:rPr>
              <a:t>分）</a:t>
            </a:r>
            <a:r>
              <a:rPr lang="zh-CN" altLang="en-US" b="1" i="0" dirty="0">
                <a:solidFill>
                  <a:srgbClr val="191B1F"/>
                </a:solidFill>
                <a:effectLst/>
                <a:latin typeface="-apple-system"/>
              </a:rPr>
              <a:t>、不确定度为</a:t>
            </a:r>
            <a:r>
              <a:rPr lang="en-US" altLang="zh-CN" b="1" i="0" dirty="0">
                <a:solidFill>
                  <a:srgbClr val="191B1F"/>
                </a:solidFill>
                <a:effectLst/>
                <a:latin typeface="-apple-system"/>
              </a:rPr>
              <a:t>0.039%</a:t>
            </a:r>
            <a:r>
              <a:rPr lang="zh-CN" altLang="en-US" b="0" i="0" dirty="0">
                <a:solidFill>
                  <a:srgbClr val="191B1F"/>
                </a:solidFill>
                <a:effectLst/>
                <a:latin typeface="-apple-system"/>
              </a:rPr>
              <a:t>（约</a:t>
            </a:r>
            <a:r>
              <a:rPr lang="en-US" altLang="zh-CN" b="0" i="0" dirty="0">
                <a:solidFill>
                  <a:srgbClr val="191B1F"/>
                </a:solidFill>
                <a:effectLst/>
                <a:latin typeface="-apple-system"/>
              </a:rPr>
              <a:t>0.005</a:t>
            </a:r>
            <a:r>
              <a:rPr lang="zh-CN" altLang="en-US" b="0" i="0" dirty="0">
                <a:solidFill>
                  <a:srgbClr val="191B1F"/>
                </a:solidFill>
                <a:effectLst/>
                <a:latin typeface="-apple-system"/>
              </a:rPr>
              <a:t>分）</a:t>
            </a:r>
            <a:r>
              <a:rPr lang="zh-CN" altLang="en-US" b="1" i="0" dirty="0">
                <a:solidFill>
                  <a:srgbClr val="191B1F"/>
                </a:solidFill>
                <a:effectLst/>
                <a:latin typeface="-apple-system"/>
              </a:rPr>
              <a:t>。这一结果与理论计算结果一致，精度是同类测量结果的两倍</a:t>
            </a:r>
            <a:r>
              <a:rPr lang="zh-CN" altLang="en-US" b="0" i="0" dirty="0">
                <a:solidFill>
                  <a:srgbClr val="191B1F"/>
                </a:solidFill>
                <a:effectLst/>
                <a:latin typeface="-apple-system"/>
              </a:rPr>
              <a:t>。</a:t>
            </a:r>
            <a:br>
              <a:rPr lang="zh-CN" altLang="en-US" b="0" i="0" dirty="0">
                <a:solidFill>
                  <a:srgbClr val="191B1F"/>
                </a:solidFill>
                <a:effectLst/>
                <a:latin typeface="-apple-system"/>
              </a:rPr>
            </a:br>
            <a:br>
              <a:rPr lang="zh-CN" altLang="en-US" b="0" i="0" dirty="0">
                <a:solidFill>
                  <a:srgbClr val="191B1F"/>
                </a:solidFill>
                <a:effectLst/>
                <a:latin typeface="-apple-system"/>
              </a:rPr>
            </a:br>
            <a:r>
              <a:rPr lang="zh-CN" altLang="en-US" b="0" i="0" dirty="0">
                <a:solidFill>
                  <a:srgbClr val="191B1F"/>
                </a:solidFill>
                <a:effectLst/>
                <a:latin typeface="-apple-system"/>
              </a:rPr>
              <a:t>这个实验被称为</a:t>
            </a:r>
            <a:r>
              <a:rPr lang="en-US" altLang="zh-CN" b="1" i="0" dirty="0">
                <a:solidFill>
                  <a:srgbClr val="191B1F"/>
                </a:solidFill>
                <a:effectLst/>
                <a:latin typeface="-apple-system"/>
              </a:rPr>
              <a:t>UCN</a:t>
            </a:r>
            <a:r>
              <a:rPr lang="el-GR" altLang="zh-CN" b="1" i="0" dirty="0">
                <a:solidFill>
                  <a:srgbClr val="191B1F"/>
                </a:solidFill>
                <a:effectLst/>
                <a:latin typeface="-apple-system"/>
              </a:rPr>
              <a:t>τ</a:t>
            </a:r>
            <a:r>
              <a:rPr lang="zh-CN" altLang="el-GR" b="0" i="0" dirty="0">
                <a:solidFill>
                  <a:srgbClr val="191B1F"/>
                </a:solidFill>
                <a:effectLst/>
                <a:latin typeface="-apple-system"/>
              </a:rPr>
              <a:t>（</a:t>
            </a:r>
            <a:r>
              <a:rPr lang="en-US" altLang="zh-CN" b="0" i="0" dirty="0">
                <a:solidFill>
                  <a:srgbClr val="191B1F"/>
                </a:solidFill>
                <a:effectLst/>
                <a:latin typeface="-apple-system"/>
              </a:rPr>
              <a:t>UCN</a:t>
            </a:r>
            <a:r>
              <a:rPr lang="zh-CN" altLang="en-US" b="0" i="0" dirty="0">
                <a:solidFill>
                  <a:srgbClr val="191B1F"/>
                </a:solidFill>
                <a:effectLst/>
                <a:latin typeface="-apple-system"/>
              </a:rPr>
              <a:t>指超冷中子，</a:t>
            </a:r>
            <a:r>
              <a:rPr lang="el-GR" altLang="zh-CN" b="0" i="0" dirty="0">
                <a:solidFill>
                  <a:srgbClr val="191B1F"/>
                </a:solidFill>
                <a:effectLst/>
                <a:latin typeface="-apple-system"/>
              </a:rPr>
              <a:t>τ</a:t>
            </a:r>
            <a:r>
              <a:rPr lang="zh-CN" altLang="en-US" b="0" i="0" dirty="0">
                <a:solidFill>
                  <a:srgbClr val="191B1F"/>
                </a:solidFill>
                <a:effectLst/>
                <a:latin typeface="-apple-system"/>
              </a:rPr>
              <a:t>指中子寿命），它始于十多年前，但对于最新公布的结果则是基于</a:t>
            </a:r>
            <a:r>
              <a:rPr lang="en-US" altLang="zh-CN" b="0" i="0" dirty="0">
                <a:solidFill>
                  <a:srgbClr val="191B1F"/>
                </a:solidFill>
                <a:effectLst/>
                <a:latin typeface="-apple-system"/>
              </a:rPr>
              <a:t>2017</a:t>
            </a:r>
            <a:r>
              <a:rPr lang="zh-CN" altLang="en-US" b="0" i="0" dirty="0">
                <a:solidFill>
                  <a:srgbClr val="191B1F"/>
                </a:solidFill>
                <a:effectLst/>
                <a:latin typeface="-apple-system"/>
              </a:rPr>
              <a:t>年和</a:t>
            </a:r>
            <a:r>
              <a:rPr lang="en-US" altLang="zh-CN" b="0" i="0" dirty="0">
                <a:solidFill>
                  <a:srgbClr val="191B1F"/>
                </a:solidFill>
                <a:effectLst/>
                <a:latin typeface="-apple-system"/>
              </a:rPr>
              <a:t>2018</a:t>
            </a:r>
            <a:r>
              <a:rPr lang="zh-CN" altLang="en-US" b="0" i="0" dirty="0">
                <a:solidFill>
                  <a:srgbClr val="191B1F"/>
                </a:solidFill>
                <a:effectLst/>
                <a:latin typeface="-apple-system"/>
              </a:rPr>
              <a:t>年运行的两个实验。</a:t>
            </a:r>
            <a:br>
              <a:rPr lang="zh-CN" altLang="en-US" b="0" i="0" dirty="0">
                <a:solidFill>
                  <a:srgbClr val="191B1F"/>
                </a:solidFill>
                <a:effectLst/>
                <a:latin typeface="-apple-system"/>
              </a:rPr>
            </a:br>
            <a:br>
              <a:rPr lang="zh-CN" altLang="en-US" b="0" i="0" dirty="0">
                <a:solidFill>
                  <a:srgbClr val="191B1F"/>
                </a:solidFill>
                <a:effectLst/>
                <a:latin typeface="-apple-system"/>
              </a:rPr>
            </a:br>
            <a:r>
              <a:rPr lang="zh-CN" altLang="en-US" b="0" i="0" dirty="0">
                <a:solidFill>
                  <a:srgbClr val="191B1F"/>
                </a:solidFill>
                <a:effectLst/>
                <a:latin typeface="-apple-system"/>
              </a:rPr>
              <a:t>从实验的角度来看，这项研究面临一些艰巨的挑战，</a:t>
            </a:r>
            <a:r>
              <a:rPr lang="zh-CN" altLang="en-US" b="1" i="0" dirty="0">
                <a:solidFill>
                  <a:srgbClr val="191B1F"/>
                </a:solidFill>
                <a:effectLst/>
                <a:latin typeface="-apple-system"/>
              </a:rPr>
              <a:t>比如</a:t>
            </a:r>
            <a:r>
              <a:rPr lang="zh-CN" altLang="en-US" b="0" i="0" u="sng" dirty="0">
                <a:solidFill>
                  <a:srgbClr val="191B1F"/>
                </a:solidFill>
                <a:effectLst/>
                <a:latin typeface="-apple-system"/>
              </a:rPr>
              <a:t>自由的中子很容易与原子结合</a:t>
            </a:r>
            <a:r>
              <a:rPr lang="zh-CN" altLang="en-US" b="1" i="0" dirty="0">
                <a:solidFill>
                  <a:srgbClr val="191B1F"/>
                </a:solidFill>
                <a:effectLst/>
                <a:latin typeface="-apple-system"/>
              </a:rPr>
              <a:t>，因此，研究人员必须在实验装置内创造一个</a:t>
            </a:r>
            <a:r>
              <a:rPr lang="zh-CN" altLang="en-US" b="1" i="0" u="sng" dirty="0">
                <a:solidFill>
                  <a:srgbClr val="191B1F"/>
                </a:solidFill>
                <a:effectLst/>
                <a:latin typeface="-apple-system"/>
              </a:rPr>
              <a:t>非常严密的真空</a:t>
            </a:r>
            <a:r>
              <a:rPr lang="zh-CN" altLang="en-US" b="1" i="0" dirty="0">
                <a:solidFill>
                  <a:srgbClr val="191B1F"/>
                </a:solidFill>
                <a:effectLst/>
                <a:latin typeface="-apple-system"/>
              </a:rPr>
              <a:t>，以防止气体进入。此外，他们还必须</a:t>
            </a:r>
            <a:r>
              <a:rPr lang="zh-CN" altLang="en-US" b="1" i="0" u="sng" dirty="0">
                <a:solidFill>
                  <a:srgbClr val="191B1F"/>
                </a:solidFill>
                <a:effectLst/>
                <a:latin typeface="-apple-system"/>
              </a:rPr>
              <a:t>大幅降低中子的速度，这样中子才能捕获并计数</a:t>
            </a:r>
            <a:r>
              <a:rPr lang="zh-CN" altLang="en-US" b="1" i="0" dirty="0">
                <a:solidFill>
                  <a:srgbClr val="191B1F"/>
                </a:solidFill>
                <a:effectLst/>
                <a:latin typeface="-apple-system"/>
              </a:rPr>
              <a:t>。</a:t>
            </a:r>
            <a:br>
              <a:rPr lang="zh-CN" altLang="en-US" b="1" i="0" dirty="0">
                <a:solidFill>
                  <a:srgbClr val="191B1F"/>
                </a:solidFill>
                <a:effectLst/>
                <a:latin typeface="-apple-system"/>
              </a:rPr>
            </a:br>
            <a:br>
              <a:rPr lang="zh-CN" altLang="en-US" b="0" i="0" dirty="0">
                <a:solidFill>
                  <a:srgbClr val="191B1F"/>
                </a:solidFill>
                <a:effectLst/>
                <a:latin typeface="-apple-system"/>
              </a:rPr>
            </a:br>
            <a:r>
              <a:rPr lang="zh-CN" altLang="en-US" b="0" i="0" dirty="0">
                <a:solidFill>
                  <a:srgbClr val="191B1F"/>
                </a:solidFill>
                <a:effectLst/>
                <a:latin typeface="-apple-system"/>
              </a:rPr>
              <a:t>在</a:t>
            </a:r>
            <a:r>
              <a:rPr lang="en-US" altLang="zh-CN" b="0" i="0" dirty="0">
                <a:solidFill>
                  <a:srgbClr val="191B1F"/>
                </a:solidFill>
                <a:effectLst/>
                <a:latin typeface="-apple-system"/>
              </a:rPr>
              <a:t>UCN</a:t>
            </a:r>
            <a:r>
              <a:rPr lang="el-GR" altLang="zh-CN" b="0" i="0" dirty="0">
                <a:solidFill>
                  <a:srgbClr val="191B1F"/>
                </a:solidFill>
                <a:effectLst/>
                <a:latin typeface="-apple-system"/>
              </a:rPr>
              <a:t>τ</a:t>
            </a:r>
            <a:r>
              <a:rPr lang="zh-CN" altLang="en-US" b="0" i="0" dirty="0">
                <a:solidFill>
                  <a:srgbClr val="191B1F"/>
                </a:solidFill>
                <a:effectLst/>
                <a:latin typeface="-apple-system"/>
              </a:rPr>
              <a:t>团队于</a:t>
            </a:r>
            <a:r>
              <a:rPr lang="en-US" altLang="zh-CN" b="0" i="0" dirty="0">
                <a:solidFill>
                  <a:srgbClr val="191B1F"/>
                </a:solidFill>
                <a:effectLst/>
                <a:latin typeface="-apple-system"/>
              </a:rPr>
              <a:t>2017</a:t>
            </a:r>
            <a:r>
              <a:rPr lang="zh-CN" altLang="en-US" b="0" i="0" dirty="0">
                <a:solidFill>
                  <a:srgbClr val="191B1F"/>
                </a:solidFill>
                <a:effectLst/>
                <a:latin typeface="-apple-system"/>
              </a:rPr>
              <a:t>年和</a:t>
            </a:r>
            <a:r>
              <a:rPr lang="en-US" altLang="zh-CN" b="0" i="0" dirty="0">
                <a:solidFill>
                  <a:srgbClr val="191B1F"/>
                </a:solidFill>
                <a:effectLst/>
                <a:latin typeface="-apple-system"/>
              </a:rPr>
              <a:t>2018</a:t>
            </a:r>
            <a:r>
              <a:rPr lang="zh-CN" altLang="en-US" b="0" i="0" dirty="0">
                <a:solidFill>
                  <a:srgbClr val="191B1F"/>
                </a:solidFill>
                <a:effectLst/>
                <a:latin typeface="-apple-system"/>
              </a:rPr>
              <a:t>年进行的两个瓶方法实验中，研究人员通过不同的步骤来冷却中子，最后的关键步骤是让中子与固态的寒冷的氘相互作用，使中子失去能量，从而将中子减速到超低温度。他们将这些中子置于一个浴缸大小的真空瓶中，瓶子装置配备有约</a:t>
            </a:r>
            <a:r>
              <a:rPr lang="en-US" altLang="zh-CN" b="0" i="0" dirty="0">
                <a:solidFill>
                  <a:srgbClr val="191B1F"/>
                </a:solidFill>
                <a:effectLst/>
                <a:latin typeface="-apple-system"/>
              </a:rPr>
              <a:t>4000</a:t>
            </a:r>
            <a:r>
              <a:rPr lang="zh-CN" altLang="en-US" b="0" i="0" dirty="0">
                <a:solidFill>
                  <a:srgbClr val="191B1F"/>
                </a:solidFill>
                <a:effectLst/>
                <a:latin typeface="-apple-system"/>
              </a:rPr>
              <a:t>块磁铁，强大的磁场可以阻止中子与瓶子表面接触，从而将自由的中子困在瓶中。</a:t>
            </a:r>
            <a:br>
              <a:rPr lang="zh-CN" altLang="en-US" b="0" i="0" dirty="0">
                <a:solidFill>
                  <a:srgbClr val="191B1F"/>
                </a:solidFill>
                <a:effectLst/>
                <a:latin typeface="-apple-system"/>
              </a:rPr>
            </a:br>
            <a:endParaRPr lang="zh-CN" altLang="en-US" b="0" i="0" dirty="0">
              <a:solidFill>
                <a:srgbClr val="191B1F"/>
              </a:solidFill>
              <a:effectLst/>
              <a:latin typeface="-apple-system"/>
            </a:endParaRPr>
          </a:p>
          <a:p>
            <a:pPr algn="l"/>
            <a:r>
              <a:rPr lang="zh-CN" altLang="en-US" dirty="0"/>
              <a:t>浴缸大小的高效超冷中子探测器。｜图片来源：</a:t>
            </a:r>
            <a:r>
              <a:rPr lang="en-US" altLang="zh-CN" dirty="0"/>
              <a:t>Michael Pierce / LANL</a:t>
            </a:r>
            <a:r>
              <a:rPr lang="zh-CN" altLang="en-US" b="0" i="0" dirty="0">
                <a:solidFill>
                  <a:srgbClr val="191B1F"/>
                </a:solidFill>
                <a:effectLst/>
                <a:latin typeface="-apple-system"/>
              </a:rPr>
              <a:t>在瓶子中，这些中子开始衰变为质子。在每轮实验中，中子会被置于瓶子中一段足够长的时间。研究人员要做的就是</a:t>
            </a:r>
            <a:r>
              <a:rPr lang="zh-CN" altLang="en-US" b="1" i="0" dirty="0">
                <a:solidFill>
                  <a:srgbClr val="191B1F"/>
                </a:solidFill>
                <a:effectLst/>
                <a:latin typeface="-apple-system"/>
              </a:rPr>
              <a:t>通过复杂的数据分析方法，在每个周期结束的时候，清点瓶中的剩余中子</a:t>
            </a:r>
            <a:r>
              <a:rPr lang="zh-CN" altLang="en-US" b="0" i="0" dirty="0">
                <a:solidFill>
                  <a:srgbClr val="191B1F"/>
                </a:solidFill>
                <a:effectLst/>
                <a:latin typeface="-apple-system"/>
              </a:rPr>
              <a:t>。接着，他们会将新的中子再次装入瓶中，重新开始这个过程。在两年多的时间里，研究人员通过这两个实验总共统计了</a:t>
            </a:r>
            <a:r>
              <a:rPr lang="en-US" altLang="zh-CN" b="0" i="0" dirty="0">
                <a:solidFill>
                  <a:srgbClr val="191B1F"/>
                </a:solidFill>
                <a:effectLst/>
                <a:latin typeface="-apple-system"/>
              </a:rPr>
              <a:t>4000</a:t>
            </a:r>
            <a:r>
              <a:rPr lang="zh-CN" altLang="en-US" b="0" i="0" dirty="0">
                <a:solidFill>
                  <a:srgbClr val="191B1F"/>
                </a:solidFill>
                <a:effectLst/>
                <a:latin typeface="-apple-system"/>
              </a:rPr>
              <a:t>万个中子。</a:t>
            </a:r>
            <a:br>
              <a:rPr lang="zh-CN" altLang="en-US" b="0" i="0" dirty="0">
                <a:solidFill>
                  <a:srgbClr val="191B1F"/>
                </a:solidFill>
                <a:effectLst/>
                <a:latin typeface="-apple-system"/>
              </a:rPr>
            </a:br>
            <a:br>
              <a:rPr lang="zh-CN" altLang="en-US" b="0" i="0" dirty="0">
                <a:solidFill>
                  <a:srgbClr val="191B1F"/>
                </a:solidFill>
                <a:effectLst/>
                <a:latin typeface="-apple-system"/>
              </a:rPr>
            </a:br>
            <a:r>
              <a:rPr lang="zh-CN" altLang="en-US" b="0" i="0" dirty="0">
                <a:solidFill>
                  <a:srgbClr val="191B1F"/>
                </a:solidFill>
                <a:effectLst/>
                <a:latin typeface="-apple-system"/>
              </a:rPr>
              <a:t>为了消除测量过程中可能出现的任何由人为因素导致的偏差，合作组分成三个小组，分别由加州理工学院、印第安纳大学，以及</a:t>
            </a:r>
            <a:r>
              <a:rPr lang="zh-CN" altLang="en-US" b="0" i="0" u="none" strike="noStrike" dirty="0">
                <a:solidFill>
                  <a:srgbClr val="09408E"/>
                </a:solidFill>
                <a:effectLst/>
                <a:latin typeface="-apple-system"/>
                <a:hlinkClick r:id="rId4"/>
              </a:rPr>
              <a:t>洛斯阿拉莫斯国家实验室</a:t>
            </a:r>
            <a:r>
              <a:rPr lang="zh-CN" altLang="en-US" b="0" i="0" dirty="0">
                <a:solidFill>
                  <a:srgbClr val="191B1F"/>
                </a:solidFill>
                <a:effectLst/>
                <a:latin typeface="-apple-system"/>
              </a:rPr>
              <a:t>（</a:t>
            </a:r>
            <a:r>
              <a:rPr lang="en-US" altLang="zh-CN" b="0" i="0" dirty="0">
                <a:solidFill>
                  <a:srgbClr val="191B1F"/>
                </a:solidFill>
                <a:effectLst/>
                <a:latin typeface="-apple-system"/>
              </a:rPr>
              <a:t>LANL</a:t>
            </a:r>
            <a:r>
              <a:rPr lang="zh-CN" altLang="en-US" b="0" i="0" dirty="0">
                <a:solidFill>
                  <a:srgbClr val="191B1F"/>
                </a:solidFill>
                <a:effectLst/>
                <a:latin typeface="-apple-system"/>
              </a:rPr>
              <a:t>）的研究人员领导，以一种“</a:t>
            </a:r>
            <a:r>
              <a:rPr lang="zh-CN" altLang="en-US" b="1" i="0" dirty="0">
                <a:solidFill>
                  <a:srgbClr val="191B1F"/>
                </a:solidFill>
                <a:effectLst/>
                <a:latin typeface="-apple-system"/>
              </a:rPr>
              <a:t>盲</a:t>
            </a:r>
            <a:r>
              <a:rPr lang="zh-CN" altLang="en-US" b="0" i="0" dirty="0">
                <a:solidFill>
                  <a:srgbClr val="191B1F"/>
                </a:solidFill>
                <a:effectLst/>
                <a:latin typeface="-apple-system"/>
              </a:rPr>
              <a:t>”的工作方式展开研究。</a:t>
            </a:r>
            <a:br>
              <a:rPr lang="zh-CN" altLang="en-US" b="0" i="0" dirty="0">
                <a:solidFill>
                  <a:srgbClr val="191B1F"/>
                </a:solidFill>
                <a:effectLst/>
                <a:latin typeface="-apple-system"/>
              </a:rPr>
            </a:br>
            <a:br>
              <a:rPr lang="zh-CN" altLang="en-US" b="0" i="0" dirty="0">
                <a:solidFill>
                  <a:srgbClr val="191B1F"/>
                </a:solidFill>
                <a:effectLst/>
                <a:latin typeface="-apple-system"/>
              </a:rPr>
            </a:br>
            <a:r>
              <a:rPr lang="zh-CN" altLang="en-US" b="0" i="0" dirty="0">
                <a:solidFill>
                  <a:srgbClr val="191B1F"/>
                </a:solidFill>
                <a:effectLst/>
                <a:latin typeface="-apple-system"/>
              </a:rPr>
              <a:t>每个小组都配有一个“</a:t>
            </a:r>
            <a:r>
              <a:rPr lang="zh-CN" altLang="en-US" b="1" i="0" dirty="0">
                <a:solidFill>
                  <a:srgbClr val="191B1F"/>
                </a:solidFill>
                <a:effectLst/>
                <a:latin typeface="-apple-system"/>
              </a:rPr>
              <a:t>假</a:t>
            </a:r>
            <a:r>
              <a:rPr lang="zh-CN" altLang="en-US" b="0" i="0" dirty="0">
                <a:solidFill>
                  <a:srgbClr val="191B1F"/>
                </a:solidFill>
                <a:effectLst/>
                <a:latin typeface="-apple-system"/>
              </a:rPr>
              <a:t>”的时钟，这些时钟被故意调节得更慢一些，这一“错误”直到实验的最后才会被纠正。如此一来，研究人员就无法知道实际究竟经过了多长时间，也就无从知道中子的实际寿命。这使得实验更加可靠，因为它避免了研究人员为了使结果符合预期数值，而造成的有意识或无意识的偏差。</a:t>
            </a:r>
            <a:br>
              <a:rPr lang="zh-CN" altLang="en-US" b="0" i="0" dirty="0">
                <a:solidFill>
                  <a:srgbClr val="191B1F"/>
                </a:solidFill>
                <a:effectLst/>
                <a:latin typeface="-apple-system"/>
              </a:rPr>
            </a:br>
            <a:br>
              <a:rPr lang="zh-CN" altLang="en-US" b="0" i="0" dirty="0">
                <a:solidFill>
                  <a:srgbClr val="191B1F"/>
                </a:solidFill>
                <a:effectLst/>
                <a:latin typeface="-apple-system"/>
              </a:rPr>
            </a:br>
            <a:r>
              <a:rPr lang="zh-CN" altLang="en-US" b="0" i="0" dirty="0">
                <a:solidFill>
                  <a:srgbClr val="191B1F"/>
                </a:solidFill>
                <a:effectLst/>
                <a:latin typeface="-apple-system"/>
              </a:rPr>
              <a:t>在实验完成并收集了所有数据后，三个小组使用了不同的方法来分析数据。令人惊喜的是，三个小组发现，</a:t>
            </a:r>
            <a:r>
              <a:rPr lang="zh-CN" altLang="en-US" b="1" i="0" dirty="0">
                <a:solidFill>
                  <a:srgbClr val="191B1F"/>
                </a:solidFill>
                <a:effectLst/>
                <a:latin typeface="-apple-system"/>
              </a:rPr>
              <a:t>虽然他们采用了不同的数据处理方式，却得出了几乎相同的答案</a:t>
            </a:r>
            <a:r>
              <a:rPr lang="zh-CN" altLang="en-US" b="0" i="0" dirty="0">
                <a:solidFill>
                  <a:srgbClr val="191B1F"/>
                </a:solidFill>
                <a:effectLst/>
                <a:latin typeface="-apple-system"/>
              </a:rPr>
              <a:t>，这是惊人一致的结果。最后，</a:t>
            </a:r>
            <a:r>
              <a:rPr lang="zh-CN" altLang="en-US" b="1" i="0" dirty="0">
                <a:solidFill>
                  <a:srgbClr val="191B1F"/>
                </a:solidFill>
                <a:effectLst/>
                <a:latin typeface="-apple-system"/>
              </a:rPr>
              <a:t>研究人员得出中子衰变的平均时间为</a:t>
            </a:r>
            <a:r>
              <a:rPr lang="en-US" altLang="zh-CN" b="1" i="0" dirty="0">
                <a:solidFill>
                  <a:srgbClr val="191B1F"/>
                </a:solidFill>
                <a:effectLst/>
                <a:latin typeface="-apple-system"/>
              </a:rPr>
              <a:t>877.75</a:t>
            </a:r>
            <a:r>
              <a:rPr lang="zh-CN" altLang="en-US" b="1" i="0" dirty="0">
                <a:solidFill>
                  <a:srgbClr val="191B1F"/>
                </a:solidFill>
                <a:effectLst/>
                <a:latin typeface="-apple-system"/>
              </a:rPr>
              <a:t>秒，计算精度优于百万分之四百，是迄今为止最精确的结果</a:t>
            </a:r>
            <a:r>
              <a:rPr lang="zh-CN" altLang="en-US" b="0" i="0" dirty="0">
                <a:solidFill>
                  <a:srgbClr val="191B1F"/>
                </a:solidFill>
                <a:effectLst/>
                <a:latin typeface="-apple-system"/>
              </a:rPr>
              <a:t>。</a:t>
            </a:r>
            <a:br>
              <a:rPr lang="zh-CN" altLang="en-US" b="0" i="0" dirty="0">
                <a:solidFill>
                  <a:srgbClr val="191B1F"/>
                </a:solidFill>
                <a:effectLst/>
                <a:latin typeface="-apple-system"/>
              </a:rPr>
            </a:br>
            <a:br>
              <a:rPr lang="zh-CN" altLang="en-US" b="0" i="0" dirty="0">
                <a:solidFill>
                  <a:srgbClr val="191B1F"/>
                </a:solidFill>
                <a:effectLst/>
                <a:latin typeface="-apple-system"/>
              </a:rPr>
            </a:br>
            <a:br>
              <a:rPr lang="zh-CN" altLang="en-US" b="0" i="0" dirty="0">
                <a:solidFill>
                  <a:srgbClr val="191B1F"/>
                </a:solidFill>
                <a:effectLst/>
                <a:latin typeface="-apple-system"/>
              </a:rPr>
            </a:br>
            <a:r>
              <a:rPr lang="zh-CN" altLang="en-US" b="0" i="0" dirty="0">
                <a:solidFill>
                  <a:srgbClr val="191B1F"/>
                </a:solidFill>
                <a:effectLst/>
                <a:latin typeface="-apple-system"/>
              </a:rPr>
              <a:t>然而，新的结果仍然无法解释为什么用瓶方法和束方法得出的结果会出现</a:t>
            </a:r>
            <a:r>
              <a:rPr lang="en-US" altLang="zh-CN" b="0" i="0" dirty="0">
                <a:solidFill>
                  <a:srgbClr val="191B1F"/>
                </a:solidFill>
                <a:effectLst/>
                <a:latin typeface="-apple-system"/>
              </a:rPr>
              <a:t>9</a:t>
            </a:r>
            <a:r>
              <a:rPr lang="zh-CN" altLang="en-US" b="0" i="0" dirty="0">
                <a:solidFill>
                  <a:srgbClr val="191B1F"/>
                </a:solidFill>
                <a:effectLst/>
                <a:latin typeface="-apple-system"/>
              </a:rPr>
              <a:t>秒左右的不一致性。这意味着这两种测量方法之间仍然存在分歧，它表明要么其中一种方法存在系统性错误，要么物理学中存在某些仍有待理解的未知事物。</a:t>
            </a:r>
            <a:br>
              <a:rPr lang="zh-CN" altLang="en-US" b="0" i="0" dirty="0">
                <a:solidFill>
                  <a:srgbClr val="191B1F"/>
                </a:solidFill>
                <a:effectLst/>
                <a:latin typeface="-apple-system"/>
              </a:rPr>
            </a:br>
            <a:br>
              <a:rPr lang="zh-CN" altLang="en-US" b="0" i="0" dirty="0">
                <a:solidFill>
                  <a:srgbClr val="191B1F"/>
                </a:solidFill>
                <a:effectLst/>
                <a:latin typeface="-apple-system"/>
              </a:rPr>
            </a:br>
            <a:r>
              <a:rPr lang="zh-CN" altLang="en-US" b="0" i="0" dirty="0">
                <a:solidFill>
                  <a:srgbClr val="191B1F"/>
                </a:solidFill>
                <a:effectLst/>
                <a:latin typeface="-apple-system"/>
              </a:rPr>
              <a:t>但新的精确结果为解决中子寿命之谜提供了独立的评估，帮助科学家更接近一个答案。现在，</a:t>
            </a:r>
            <a:r>
              <a:rPr lang="en-US" altLang="zh-CN" b="0" i="0" dirty="0">
                <a:solidFill>
                  <a:srgbClr val="191B1F"/>
                </a:solidFill>
                <a:effectLst/>
                <a:latin typeface="-apple-system"/>
              </a:rPr>
              <a:t>UCN</a:t>
            </a:r>
            <a:r>
              <a:rPr lang="el-GR" altLang="zh-CN" b="0" i="0" dirty="0">
                <a:solidFill>
                  <a:srgbClr val="191B1F"/>
                </a:solidFill>
                <a:effectLst/>
                <a:latin typeface="-apple-system"/>
              </a:rPr>
              <a:t>τ</a:t>
            </a:r>
            <a:r>
              <a:rPr lang="zh-CN" altLang="en-US" b="0" i="0" dirty="0">
                <a:solidFill>
                  <a:srgbClr val="191B1F"/>
                </a:solidFill>
                <a:effectLst/>
                <a:latin typeface="-apple-system"/>
              </a:rPr>
              <a:t>团队正在进行新的改进，以求进一步提高精度。在未来的实验规划中，物理学家们也将进一步完善束方法进行的测量，从而最终找出导致中子寿命之谜的，究竟是系统性误差还是新的物理学。</a:t>
            </a:r>
            <a:br>
              <a:rPr lang="zh-CN" altLang="en-US" b="0" i="0" dirty="0">
                <a:solidFill>
                  <a:srgbClr val="191B1F"/>
                </a:solidFill>
                <a:effectLst/>
                <a:latin typeface="-apple-system"/>
              </a:rPr>
            </a:br>
            <a:endParaRPr lang="zh-CN" altLang="en-US" b="0" i="0" dirty="0">
              <a:solidFill>
                <a:srgbClr val="191B1F"/>
              </a:solidFill>
              <a:effectLst/>
              <a:latin typeface="-apple-system"/>
            </a:endParaRPr>
          </a:p>
          <a:p>
            <a:br>
              <a:rPr lang="zh-CN" altLang="en-US" dirty="0"/>
            </a:br>
            <a:endParaRPr lang="en-US" altLang="zh-CN"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幻灯片图像占位符 1"/>
          <p:cNvSpPr>
            <a14:cpLocks xmlns:a14="http://schemas.microsoft.com/office/drawing/2010/main" noGrp="1" noRot="1" noChangeAspect="1"/>
          </p:cNvSpPr>
          <p:nvPr>
            <p:ph type="sldImg" idx="2"/>
          </p:nvPr>
        </p:nvSpPr>
        <p:spPr/>
        <p:txBody>
          <a:bodyPr/>
          <a:lstStyle/>
          <a:p/>
        </p:txBody>
      </p:sp>
      <p:sp>
        <p:nvSpPr>
          <p:cNvPr id="7" name="文本占位符 2"/>
          <p:cNvSpPr>
            <a14:cpLocks xmlns:a14="http://schemas.microsoft.com/office/drawing/2010/main"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GB" altLang="zh-CN" b="0" i="0" dirty="0">
                <a:solidFill>
                  <a:srgbClr val="474747"/>
                </a:solidFill>
                <a:effectLst/>
                <a:latin typeface="Arial" charset="0"/>
              </a:rPr>
              <a:t>Despite decades of taking measurements, </a:t>
            </a:r>
            <a:r>
              <a:rPr lang="en-GB" altLang="zh-CN" b="0" i="0" dirty="0">
                <a:solidFill>
                  <a:srgbClr val="D93025"/>
                </a:solidFill>
                <a:effectLst/>
                <a:latin typeface="Arial" charset="0"/>
              </a:rPr>
              <a:t>scientists cannot agree on how long neutrons live</a:t>
            </a:r>
            <a:r>
              <a:rPr lang="en-GB" altLang="zh-CN" b="0" i="0" dirty="0">
                <a:solidFill>
                  <a:srgbClr val="474747"/>
                </a:solidFill>
                <a:effectLst/>
                <a:latin typeface="Arial" charset="0"/>
              </a:rPr>
              <a:t>. </a:t>
            </a:r>
            <a:endParaRPr lang="zh-CN" altLang="en-US" dirty="0"/>
          </a:p>
          <a:p>
            <a:endParaRPr lang="en-US" altLang="zh-CN" dirty="0">
              <a:solidFill>
                <a:srgbClr val="3E3E3E"/>
              </a:solidFill>
              <a:effectLst/>
              <a:latin typeface="-apple-system-font"/>
            </a:endParaRPr>
          </a:p>
          <a:p>
            <a:endParaRPr lang="en-US" altLang="zh-CN" dirty="0">
              <a:solidFill>
                <a:srgbClr val="3E3E3E"/>
              </a:solidFill>
              <a:effectLst/>
              <a:latin typeface="-apple-system-font"/>
            </a:endParaRPr>
          </a:p>
          <a:p>
            <a:endParaRPr lang="en-US" altLang="zh-CN" dirty="0">
              <a:solidFill>
                <a:srgbClr val="3E3E3E"/>
              </a:solidFill>
              <a:effectLst/>
              <a:latin typeface="-apple-system-font"/>
            </a:endParaRPr>
          </a:p>
          <a:p>
            <a:r>
              <a:rPr lang="zh-CN" altLang="en-US" dirty="0">
                <a:solidFill>
                  <a:srgbClr val="3E3E3E"/>
                </a:solidFill>
                <a:effectLst/>
                <a:latin typeface="-apple-system-font"/>
              </a:rPr>
              <a:t>但过去的实验结果表明，中子束里的中子，比瓶子里的中子多存活了约</a:t>
            </a:r>
            <a:r>
              <a:rPr lang="en-US" altLang="zh-CN" dirty="0">
                <a:solidFill>
                  <a:srgbClr val="3E3E3E"/>
                </a:solidFill>
                <a:effectLst/>
                <a:latin typeface="-apple-system-font"/>
              </a:rPr>
              <a:t>8</a:t>
            </a:r>
            <a:r>
              <a:rPr lang="zh-CN" altLang="en-US" dirty="0">
                <a:solidFill>
                  <a:srgbClr val="3E3E3E"/>
                </a:solidFill>
                <a:effectLst/>
                <a:latin typeface="-apple-system-font"/>
              </a:rPr>
              <a:t>秒左右。对于平均寿命不到</a:t>
            </a:r>
            <a:r>
              <a:rPr lang="en-US" altLang="zh-CN" dirty="0">
                <a:solidFill>
                  <a:srgbClr val="3E3E3E"/>
                </a:solidFill>
                <a:effectLst/>
                <a:latin typeface="-apple-system-font"/>
              </a:rPr>
              <a:t>900</a:t>
            </a:r>
            <a:r>
              <a:rPr lang="zh-CN" altLang="en-US" dirty="0">
                <a:solidFill>
                  <a:srgbClr val="3E3E3E"/>
                </a:solidFill>
                <a:effectLst/>
                <a:latin typeface="-apple-system-font"/>
              </a:rPr>
              <a:t>秒的自由中子来说，</a:t>
            </a:r>
            <a:r>
              <a:rPr lang="en-US" altLang="zh-CN" dirty="0">
                <a:solidFill>
                  <a:srgbClr val="3E3E3E"/>
                </a:solidFill>
                <a:effectLst/>
                <a:latin typeface="-apple-system-font"/>
              </a:rPr>
              <a:t>8</a:t>
            </a:r>
            <a:r>
              <a:rPr lang="zh-CN" altLang="en-US" dirty="0">
                <a:solidFill>
                  <a:srgbClr val="3E3E3E"/>
                </a:solidFill>
                <a:effectLst/>
                <a:latin typeface="-apple-system-font"/>
              </a:rPr>
              <a:t>秒的差异是不容忽视的，它无法仅用测量的不准确性来解释</a:t>
            </a:r>
            <a:endParaRPr lang="en-US" altLang="zh-CN" dirty="0"/>
          </a:p>
          <a:p>
            <a:endParaRPr lang="en-US" altLang="zh-CN" dirty="0"/>
          </a:p>
          <a:p>
            <a:r>
              <a:rPr lang="zh-CN" altLang="en-US" dirty="0"/>
              <a:t>需要把 中子寿命疑难单独拿出来；如何解释？（</a:t>
            </a:r>
            <a:r>
              <a:rPr lang="en-US" altLang="zh-CN" dirty="0"/>
              <a:t>1</a:t>
            </a:r>
            <a:r>
              <a:rPr lang="zh-CN" altLang="en-US" dirty="0"/>
              <a:t>）实验问题；（</a:t>
            </a:r>
            <a:r>
              <a:rPr lang="en-US" altLang="zh-CN" dirty="0"/>
              <a:t>2</a:t>
            </a:r>
            <a:r>
              <a:rPr lang="zh-CN" altLang="en-US" dirty="0"/>
              <a:t>）理论探索，可以找出</a:t>
            </a:r>
            <a:r>
              <a:rPr lang="en-US" altLang="zh-CN" dirty="0"/>
              <a:t>1-2</a:t>
            </a:r>
            <a:r>
              <a:rPr lang="zh-CN" altLang="en-US" dirty="0"/>
              <a:t>篇文章，简要说明下</a:t>
            </a:r>
            <a:endParaRPr lang="en-US" altLang="zh-CN" dirty="0"/>
          </a:p>
          <a:p>
            <a:endParaRPr lang="en-US" altLang="zh-CN" dirty="0"/>
          </a:p>
          <a:p>
            <a:r>
              <a:rPr lang="zh-CN" altLang="en-US" b="0" i="0" dirty="0">
                <a:solidFill>
                  <a:srgbClr val="191B1F"/>
                </a:solidFill>
                <a:effectLst/>
                <a:latin typeface="-apple-system"/>
              </a:rPr>
              <a:t>一直以来，物理学家们试图用两种方法来对此进行测量，一种被称为“</a:t>
            </a:r>
            <a:r>
              <a:rPr lang="zh-CN" altLang="en-US" b="1" i="0" dirty="0">
                <a:solidFill>
                  <a:srgbClr val="191B1F"/>
                </a:solidFill>
                <a:effectLst/>
                <a:latin typeface="-apple-system"/>
              </a:rPr>
              <a:t>瓶方法</a:t>
            </a:r>
            <a:r>
              <a:rPr lang="zh-CN" altLang="en-US" b="0" i="0" dirty="0">
                <a:solidFill>
                  <a:srgbClr val="191B1F"/>
                </a:solidFill>
                <a:effectLst/>
                <a:latin typeface="-apple-system"/>
              </a:rPr>
              <a:t>”；另一种被称为“</a:t>
            </a:r>
            <a:r>
              <a:rPr lang="zh-CN" altLang="en-US" b="1" i="0" dirty="0">
                <a:solidFill>
                  <a:srgbClr val="191B1F"/>
                </a:solidFill>
                <a:effectLst/>
                <a:latin typeface="-apple-system"/>
              </a:rPr>
              <a:t>束方法</a:t>
            </a:r>
            <a:r>
              <a:rPr lang="zh-CN" altLang="en-US" b="0" i="0" dirty="0">
                <a:solidFill>
                  <a:srgbClr val="191B1F"/>
                </a:solidFill>
                <a:effectLst/>
                <a:latin typeface="-apple-system"/>
              </a:rPr>
              <a:t>”。用这两种方法得出的测量结果并不一致，瓶方法得出的中子寿命是</a:t>
            </a:r>
            <a:r>
              <a:rPr lang="en-US" altLang="zh-CN" b="0" i="0" dirty="0">
                <a:solidFill>
                  <a:srgbClr val="191B1F"/>
                </a:solidFill>
                <a:effectLst/>
                <a:latin typeface="-apple-system"/>
              </a:rPr>
              <a:t>14</a:t>
            </a:r>
            <a:r>
              <a:rPr lang="zh-CN" altLang="en-US" b="0" i="0" dirty="0">
                <a:solidFill>
                  <a:srgbClr val="191B1F"/>
                </a:solidFill>
                <a:effectLst/>
                <a:latin typeface="-apple-system"/>
              </a:rPr>
              <a:t>分</a:t>
            </a:r>
            <a:r>
              <a:rPr lang="en-US" altLang="zh-CN" b="0" i="0" dirty="0">
                <a:solidFill>
                  <a:srgbClr val="191B1F"/>
                </a:solidFill>
                <a:effectLst/>
                <a:latin typeface="-apple-system"/>
              </a:rPr>
              <a:t>39</a:t>
            </a:r>
            <a:r>
              <a:rPr lang="zh-CN" altLang="en-US" b="0" i="0" dirty="0">
                <a:solidFill>
                  <a:srgbClr val="191B1F"/>
                </a:solidFill>
                <a:effectLst/>
                <a:latin typeface="-apple-system"/>
              </a:rPr>
              <a:t>秒；而束方法得出的结果却是</a:t>
            </a:r>
            <a:r>
              <a:rPr lang="en-US" altLang="zh-CN" b="0" i="0" dirty="0">
                <a:solidFill>
                  <a:srgbClr val="191B1F"/>
                </a:solidFill>
                <a:effectLst/>
                <a:latin typeface="-apple-system"/>
              </a:rPr>
              <a:t>14</a:t>
            </a:r>
            <a:r>
              <a:rPr lang="zh-CN" altLang="en-US" b="0" i="0" dirty="0">
                <a:solidFill>
                  <a:srgbClr val="191B1F"/>
                </a:solidFill>
                <a:effectLst/>
                <a:latin typeface="-apple-system"/>
              </a:rPr>
              <a:t>分</a:t>
            </a:r>
            <a:r>
              <a:rPr lang="en-US" altLang="zh-CN" b="0" i="0" dirty="0">
                <a:solidFill>
                  <a:srgbClr val="191B1F"/>
                </a:solidFill>
                <a:effectLst/>
                <a:latin typeface="-apple-system"/>
              </a:rPr>
              <a:t>48</a:t>
            </a:r>
            <a:r>
              <a:rPr lang="zh-CN" altLang="en-US" b="0" i="0" dirty="0">
                <a:solidFill>
                  <a:srgbClr val="191B1F"/>
                </a:solidFill>
                <a:effectLst/>
                <a:latin typeface="-apple-system"/>
              </a:rPr>
              <a:t>秒。</a:t>
            </a:r>
            <a:r>
              <a:rPr lang="zh-CN" altLang="en-US" b="1" i="0" dirty="0">
                <a:solidFill>
                  <a:srgbClr val="191B1F"/>
                </a:solidFill>
                <a:effectLst/>
                <a:latin typeface="-apple-system"/>
              </a:rPr>
              <a:t>这相差的约</a:t>
            </a:r>
            <a:r>
              <a:rPr lang="en-US" altLang="zh-CN" b="1" i="0" dirty="0">
                <a:solidFill>
                  <a:srgbClr val="191B1F"/>
                </a:solidFill>
                <a:effectLst/>
                <a:latin typeface="-apple-system"/>
              </a:rPr>
              <a:t>9</a:t>
            </a:r>
            <a:r>
              <a:rPr lang="zh-CN" altLang="en-US" b="1" i="0" dirty="0">
                <a:solidFill>
                  <a:srgbClr val="191B1F"/>
                </a:solidFill>
                <a:effectLst/>
                <a:latin typeface="-apple-system"/>
              </a:rPr>
              <a:t>秒的时间对于一个寿命只有</a:t>
            </a:r>
            <a:r>
              <a:rPr lang="en-US" altLang="zh-CN" b="1" i="0" dirty="0">
                <a:solidFill>
                  <a:srgbClr val="191B1F"/>
                </a:solidFill>
                <a:effectLst/>
                <a:latin typeface="-apple-system"/>
              </a:rPr>
              <a:t>15</a:t>
            </a:r>
            <a:r>
              <a:rPr lang="zh-CN" altLang="en-US" b="1" i="0" dirty="0">
                <a:solidFill>
                  <a:srgbClr val="191B1F"/>
                </a:solidFill>
                <a:effectLst/>
                <a:latin typeface="-apple-system"/>
              </a:rPr>
              <a:t>分钟长的粒子来说，是不容忽视的重大差异</a:t>
            </a:r>
            <a:r>
              <a:rPr lang="zh-CN" altLang="en-US" b="0" i="0" dirty="0">
                <a:solidFill>
                  <a:srgbClr val="191B1F"/>
                </a:solidFill>
                <a:effectLst/>
                <a:latin typeface="-apple-system"/>
              </a:rPr>
              <a:t>。</a:t>
            </a:r>
            <a:endParaRPr lang="en-US" altLang="zh-CN" b="0" i="0" dirty="0">
              <a:solidFill>
                <a:srgbClr val="191B1F"/>
              </a:solidFill>
              <a:effectLst/>
              <a:latin typeface="-apple-system"/>
            </a:endParaRPr>
          </a:p>
          <a:p>
            <a:endParaRPr lang="en-US" altLang="zh-CN" b="0" i="0" dirty="0">
              <a:solidFill>
                <a:srgbClr val="191B1F"/>
              </a:solidFill>
              <a:effectLst/>
              <a:latin typeface="-apple-system"/>
            </a:endParaRPr>
          </a:p>
          <a:p>
            <a:pPr indent="266700" algn="just"/>
            <a:r>
              <a:rPr lang="zh-CN" altLang="zh-CN" sz="1800" kern="100" dirty="0">
                <a:effectLst/>
                <a:latin typeface="等线" charset="-122"/>
                <a:ea typeface="等线" charset="-122"/>
                <a:cs typeface="Times New Roman" pitchFamily="18" charset="0"/>
              </a:rPr>
              <a:t>经过多年来的实验技术进步，瓶实验与束实验的实验精度不断提升，并都控制在</a:t>
            </a:r>
            <a:r>
              <a:rPr lang="en-US" altLang="zh-CN" sz="1800" kern="100" dirty="0">
                <a:effectLst/>
                <a:latin typeface="等线" charset="-122"/>
                <a:ea typeface="等线" charset="-122"/>
                <a:cs typeface="Times New Roman" pitchFamily="18" charset="0"/>
              </a:rPr>
              <a:t>3s</a:t>
            </a:r>
            <a:r>
              <a:rPr lang="zh-CN" altLang="zh-CN" sz="1800" kern="100" dirty="0">
                <a:effectLst/>
                <a:latin typeface="等线" charset="-122"/>
                <a:ea typeface="等线" charset="-122"/>
                <a:cs typeface="Times New Roman" pitchFamily="18" charset="0"/>
              </a:rPr>
              <a:t>以内；但两类实验却分别收敛到不同的结果，束实验的结果约比瓶实验大了</a:t>
            </a:r>
            <a:r>
              <a:rPr lang="en-US" altLang="zh-CN" sz="1800" kern="100" dirty="0">
                <a:effectLst/>
                <a:latin typeface="等线" charset="-122"/>
                <a:ea typeface="等线" charset="-122"/>
                <a:cs typeface="Times New Roman" pitchFamily="18" charset="0"/>
              </a:rPr>
              <a:t>9s</a:t>
            </a:r>
            <a:r>
              <a:rPr lang="zh-CN" altLang="zh-CN" sz="1800" kern="100" dirty="0">
                <a:effectLst/>
                <a:latin typeface="等线" charset="-122"/>
                <a:ea typeface="等线" charset="-122"/>
                <a:cs typeface="Times New Roman" pitchFamily="18" charset="0"/>
              </a:rPr>
              <a:t>，大约是</a:t>
            </a:r>
            <a:r>
              <a:rPr lang="en-US" altLang="zh-CN" sz="1800" kern="100" dirty="0">
                <a:effectLst/>
                <a:latin typeface="等线" charset="-122"/>
                <a:ea typeface="等线" charset="-122"/>
                <a:cs typeface="Times New Roman" pitchFamily="18" charset="0"/>
              </a:rPr>
              <a:t>4</a:t>
            </a:r>
            <a:r>
              <a:rPr lang="zh-CN" altLang="zh-CN" sz="1800" kern="100" dirty="0">
                <a:effectLst/>
                <a:latin typeface="等线" charset="-122"/>
                <a:ea typeface="等线" charset="-122"/>
                <a:cs typeface="Times New Roman" pitchFamily="18" charset="0"/>
              </a:rPr>
              <a:t>倍的σ。</a:t>
            </a:r>
            <a:endParaRPr lang="zh-CN" altLang="zh-CN" sz="1800" kern="100" dirty="0">
              <a:effectLst/>
              <a:latin typeface="等线" charset="-122"/>
              <a:ea typeface="等线" charset="-122"/>
              <a:cs typeface="Times New Roman" pitchFamily="18" charset="0"/>
            </a:endParaRPr>
          </a:p>
          <a:p>
            <a:pPr indent="266700" algn="just"/>
            <a:r>
              <a:rPr lang="zh-CN" altLang="zh-CN" sz="1800" kern="100" dirty="0">
                <a:effectLst/>
                <a:latin typeface="等线" charset="-122"/>
                <a:ea typeface="等线" charset="-122"/>
                <a:cs typeface="Times New Roman" pitchFamily="18" charset="0"/>
              </a:rPr>
              <a:t>为什么会有这种差别目前还没有定论。可能的解释是存在一个没有被合理评估的系统误差；还有一种可能是存在新的中子衰变道，比如向暗物质的衰变。</a:t>
            </a:r>
            <a:endParaRPr lang="zh-CN" altLang="zh-CN" sz="1800" kern="100" dirty="0">
              <a:effectLst/>
              <a:latin typeface="等线" charset="-122"/>
              <a:ea typeface="等线" charset="-122"/>
              <a:cs typeface="Times New Roman" pitchFamily="18" charset="0"/>
            </a:endParaRPr>
          </a:p>
          <a:p>
            <a:pPr indent="266700" algn="just"/>
            <a:r>
              <a:rPr lang="zh-CN" altLang="zh-CN" sz="1800" kern="100" dirty="0">
                <a:effectLst/>
                <a:latin typeface="等线" charset="-122"/>
                <a:ea typeface="等线" charset="-122"/>
                <a:cs typeface="Times New Roman" pitchFamily="18" charset="0"/>
              </a:rPr>
              <a:t>因此亟需开展具有类似精度、但系统误差不同的独立实验。</a:t>
            </a:r>
            <a:endParaRPr lang="zh-CN" altLang="zh-CN" sz="1800" kern="100" dirty="0">
              <a:effectLst/>
              <a:latin typeface="等线" charset="-122"/>
              <a:ea typeface="等线" charset="-122"/>
              <a:cs typeface="Times New Roman" pitchFamily="18" charset="0"/>
            </a:endParaRPr>
          </a:p>
          <a:p>
            <a:endParaRPr lang="en-US" altLang="zh-CN" dirty="0"/>
          </a:p>
          <a:p>
            <a:pPr algn="l"/>
            <a:r>
              <a:rPr lang="zh-CN" altLang="en-US" b="0" i="0" dirty="0">
                <a:solidFill>
                  <a:srgbClr val="222222"/>
                </a:solidFill>
                <a:effectLst/>
                <a:latin typeface="gotham"/>
              </a:rPr>
              <a:t>经过几十年对实验方法的微调，物理学家们“没有找到任何理由怀疑这种差异是来自于不良测量，”</a:t>
            </a:r>
            <a:r>
              <a:rPr lang="en-GB" altLang="zh-CN" b="0" i="0" dirty="0">
                <a:solidFill>
                  <a:srgbClr val="222222"/>
                </a:solidFill>
                <a:effectLst/>
                <a:latin typeface="gotham"/>
              </a:rPr>
              <a:t>Grinstein</a:t>
            </a:r>
            <a:r>
              <a:rPr lang="zh-CN" altLang="en-US" b="0" i="0" dirty="0">
                <a:solidFill>
                  <a:srgbClr val="222222"/>
                </a:solidFill>
                <a:effectLst/>
                <a:latin typeface="gotham"/>
              </a:rPr>
              <a:t>说，“我们面临着一个非常现实的选择，那就是我们需要考虑从根本上改变物理定律。”</a:t>
            </a:r>
            <a:endParaRPr lang="zh-CN" altLang="en-US" b="0" i="0" dirty="0">
              <a:solidFill>
                <a:srgbClr val="222222"/>
              </a:solidFill>
              <a:effectLst/>
              <a:latin typeface="gotham"/>
            </a:endParaRPr>
          </a:p>
          <a:p>
            <a:pPr algn="l"/>
            <a:r>
              <a:rPr lang="zh-CN" altLang="en-US" b="1" i="0" dirty="0">
                <a:solidFill>
                  <a:srgbClr val="333333"/>
                </a:solidFill>
                <a:effectLst/>
                <a:latin typeface="gotham"/>
              </a:rPr>
              <a:t>研究人员现在提出，在中子衰变的时间里，大约有</a:t>
            </a:r>
            <a:r>
              <a:rPr lang="en-US" altLang="zh-CN" b="1" i="0" dirty="0">
                <a:solidFill>
                  <a:srgbClr val="333333"/>
                </a:solidFill>
                <a:effectLst/>
                <a:latin typeface="gotham"/>
              </a:rPr>
              <a:t>1%</a:t>
            </a:r>
            <a:r>
              <a:rPr lang="zh-CN" altLang="en-US" b="1" i="0" dirty="0">
                <a:solidFill>
                  <a:srgbClr val="333333"/>
                </a:solidFill>
                <a:effectLst/>
                <a:latin typeface="gotham"/>
              </a:rPr>
              <a:t>的时间，随着分解成一些已知的粒子，它们也会产生暗物质粒子。这可能有助于解释科学中最大的谜团之一。</a:t>
            </a:r>
            <a:endParaRPr lang="zh-CN" altLang="en-US" b="0" i="0" dirty="0">
              <a:solidFill>
                <a:srgbClr val="222222"/>
              </a:solidFill>
              <a:effectLst/>
              <a:latin typeface="gotham"/>
            </a:endParaRPr>
          </a:p>
          <a:p>
            <a:pPr algn="l"/>
            <a:r>
              <a:rPr lang="zh-CN" altLang="en-US" b="0" i="0" dirty="0">
                <a:solidFill>
                  <a:srgbClr val="222222"/>
                </a:solidFill>
                <a:effectLst/>
                <a:latin typeface="gotham"/>
              </a:rPr>
              <a:t>暗物质粒子的存在被用来解释各种各样的宇宙谜题，比如为什么星系可以像人们看到的那样快速旋转而不被撕裂。科学家们已经基本上排除了所有已知的普通材料作为暗物质的候选者</a:t>
            </a:r>
            <a:r>
              <a:rPr lang="en-US" altLang="zh-CN" b="0" i="0" dirty="0">
                <a:solidFill>
                  <a:srgbClr val="222222"/>
                </a:solidFill>
                <a:effectLst/>
                <a:latin typeface="gotham"/>
              </a:rPr>
              <a:t>——</a:t>
            </a:r>
            <a:r>
              <a:rPr lang="zh-CN" altLang="en-US" b="0" i="0" dirty="0">
                <a:solidFill>
                  <a:srgbClr val="222222"/>
                </a:solidFill>
                <a:effectLst/>
                <a:latin typeface="gotham"/>
              </a:rPr>
              <a:t>如果它存在的话，目前的共识是它是由新的粒子组成的，而这些粒子只会与普通物质有微弱的相互作用。</a:t>
            </a:r>
            <a:endParaRPr lang="zh-CN" altLang="en-US" b="0" i="0" dirty="0">
              <a:solidFill>
                <a:srgbClr val="222222"/>
              </a:solidFill>
              <a:effectLst/>
              <a:latin typeface="gotham"/>
            </a:endParaRPr>
          </a:p>
          <a:p>
            <a:pPr algn="l"/>
            <a:r>
              <a:rPr lang="zh-CN" altLang="en-US" b="1" i="0" dirty="0">
                <a:solidFill>
                  <a:srgbClr val="333333"/>
                </a:solidFill>
                <a:effectLst/>
                <a:latin typeface="gotham"/>
              </a:rPr>
              <a:t>由于中子束实验的重点是衰变为质子的中子，所以它们不能解释有可能产生暗物质粒子的衰变方式，因此这一实验得出的中子寿命与瓶子实验的不同。</a:t>
            </a:r>
            <a:endParaRPr lang="zh-CN" altLang="en-US" b="0" i="0" dirty="0">
              <a:solidFill>
                <a:srgbClr val="222222"/>
              </a:solidFill>
              <a:effectLst/>
              <a:latin typeface="gotham"/>
            </a:endParaRPr>
          </a:p>
          <a:p>
            <a:pPr algn="l"/>
            <a:r>
              <a:rPr lang="zh-CN" altLang="en-US" b="0" i="0" dirty="0">
                <a:solidFill>
                  <a:srgbClr val="222222"/>
                </a:solidFill>
                <a:effectLst/>
                <a:latin typeface="gotham"/>
              </a:rPr>
              <a:t>加州大学圣地亚哥分校的理论物理学家</a:t>
            </a:r>
            <a:r>
              <a:rPr lang="en-GB" altLang="zh-CN" b="0" i="0" dirty="0">
                <a:solidFill>
                  <a:srgbClr val="222222"/>
                </a:solidFill>
                <a:effectLst/>
                <a:latin typeface="gotham"/>
              </a:rPr>
              <a:t>Bartosz </a:t>
            </a:r>
            <a:r>
              <a:rPr lang="en-GB" altLang="zh-CN" b="0" i="0" dirty="0" err="1">
                <a:solidFill>
                  <a:srgbClr val="222222"/>
                </a:solidFill>
                <a:effectLst/>
                <a:latin typeface="gotham"/>
              </a:rPr>
              <a:t>Fornal</a:t>
            </a:r>
            <a:r>
              <a:rPr lang="zh-CN" altLang="en-US" b="0" i="0" dirty="0">
                <a:solidFill>
                  <a:srgbClr val="222222"/>
                </a:solidFill>
                <a:effectLst/>
                <a:latin typeface="gotham"/>
              </a:rPr>
              <a:t>说：“如果能让我们探测到宇宙中暗物质的粒子，那真是太神奇了。”</a:t>
            </a:r>
            <a:endParaRPr lang="zh-CN" altLang="en-US" b="0" i="0" dirty="0">
              <a:solidFill>
                <a:srgbClr val="222222"/>
              </a:solidFill>
              <a:effectLst/>
              <a:latin typeface="gotham"/>
            </a:endParaRPr>
          </a:p>
          <a:p>
            <a:pPr algn="l"/>
            <a:r>
              <a:rPr lang="zh-CN" altLang="en-US" b="0" i="0" dirty="0">
                <a:solidFill>
                  <a:srgbClr val="222222"/>
                </a:solidFill>
                <a:effectLst/>
                <a:latin typeface="gotham"/>
              </a:rPr>
              <a:t>物理学家们探索了几种不同的中子“暗衰变”的情形，其中中子会同时分解成暗物质粒子和诸如伽马射线或电子之类的普通成分。“我们提出的这种新粒子是微不可见的，就像暗物质一样，它们只会与正常物质发生微弱的相互作用，”</a:t>
            </a:r>
            <a:r>
              <a:rPr lang="en-GB" altLang="zh-CN" b="0" i="0" dirty="0">
                <a:solidFill>
                  <a:srgbClr val="222222"/>
                </a:solidFill>
                <a:effectLst/>
                <a:latin typeface="gotham"/>
              </a:rPr>
              <a:t>Grinstein</a:t>
            </a:r>
            <a:r>
              <a:rPr lang="zh-CN" altLang="en-US" b="0" i="0" dirty="0">
                <a:solidFill>
                  <a:srgbClr val="222222"/>
                </a:solidFill>
                <a:effectLst/>
                <a:latin typeface="gotham"/>
              </a:rPr>
              <a:t>说到。</a:t>
            </a:r>
            <a:endParaRPr lang="zh-CN" altLang="en-US" b="0" i="0" dirty="0">
              <a:solidFill>
                <a:srgbClr val="222222"/>
              </a:solidFill>
              <a:effectLst/>
              <a:latin typeface="gotham"/>
            </a:endParaRPr>
          </a:p>
          <a:p>
            <a:endParaRPr lang="en-US" altLang="zh-CN"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14:cpLocks xmlns:a14="http://schemas.microsoft.com/office/drawing/2010/main" noGrp="1" noRot="1" noChangeAspect="1"/>
          </p:cNvSpPr>
          <p:nvPr>
            <p:ph type="sldImg"/>
          </p:nvPr>
        </p:nvSpPr>
        <p:spPr/>
      </p:sp>
      <p:sp>
        <p:nvSpPr>
          <p:cNvPr id="3" name="备注占位符 2"/>
          <p:cNvSpPr>
            <a14:cpLocks xmlns:a14="http://schemas.microsoft.com/office/drawing/2010/main" noGrp="1"/>
          </p:cNvSpPr>
          <p:nvPr>
            <p:ph type="body" idx="1"/>
          </p:nvPr>
        </p:nvSpPr>
        <p:spPr/>
        <p:txBody>
          <a:bodyPr/>
          <a:lstStyle/>
          <a:p>
            <a:pPr marL="0" indent="0">
              <a:buFont typeface="Wingdings" charset="2"/>
              <a:buNone/>
            </a:pPr>
            <a:r>
              <a:rPr lang="en-US" altLang="zh-CN" dirty="0"/>
              <a:t>1. The suggestion that the atomic nucleus contains a heavy neutral particle and the positively charged proton is generally attributed to Ernest Rutherford (1920). This is largely motivated by the observation that atomic mass differs from atomic number,</a:t>
            </a:r>
            <a:endParaRPr lang="en-US" altLang="zh-CN" dirty="0"/>
          </a:p>
          <a:p>
            <a:pPr marL="171450" indent="-171450">
              <a:buFont typeface="Wingdings" charset="2"/>
              <a:buChar char="u"/>
            </a:pPr>
            <a:r>
              <a:rPr lang="en-US" altLang="zh-CN" dirty="0"/>
              <a:t>And by the fact that an ensemble of positively charged protons alone would not be bound electromagnetically.</a:t>
            </a:r>
            <a:endParaRPr lang="en-US" altLang="zh-CN" dirty="0"/>
          </a:p>
          <a:p>
            <a:pPr marL="171450" indent="-171450">
              <a:buFont typeface="Wingdings" charset="2"/>
              <a:buChar char="u"/>
            </a:pPr>
            <a:r>
              <a:rPr lang="en-US" altLang="zh-CN" dirty="0"/>
              <a:t>Under some circumstances, it may be possible for an electron to combine much more closely with the H nucleus, forming a kind of neutral doublet. Such an atom would have very novel properties. In external field would be </a:t>
            </a:r>
            <a:r>
              <a:rPr lang="en-US" altLang="zh-CN" dirty="0" err="1"/>
              <a:t>practivally</a:t>
            </a:r>
            <a:r>
              <a:rPr lang="en-US" altLang="zh-CN" dirty="0"/>
              <a:t> zero, and in consequence it should be able to move freely through matter. </a:t>
            </a:r>
            <a:endParaRPr lang="en-US" altLang="zh-CN" dirty="0"/>
          </a:p>
          <a:p>
            <a:pPr marL="171450" indent="-171450">
              <a:buFont typeface="Wingdings" charset="2"/>
              <a:buChar char="u"/>
            </a:pPr>
            <a:r>
              <a:rPr lang="en-US" altLang="zh-CN" dirty="0"/>
              <a:t>However, an important consequence of this picture is that such a neutron, being a bound state, would have a mass less that the sum of the masses of the proton and electron. In such a way, neutron decay is forbidden. </a:t>
            </a:r>
            <a:endParaRPr lang="en-US" altLang="zh-CN" dirty="0"/>
          </a:p>
          <a:p>
            <a:pPr marL="0" indent="0">
              <a:buFont typeface="Wingdings" charset="2"/>
              <a:buNone/>
            </a:pPr>
            <a:r>
              <a:rPr lang="en-US" altLang="zh-CN" dirty="0"/>
              <a:t>2. 1932</a:t>
            </a:r>
            <a:r>
              <a:rPr lang="zh-CN" altLang="en-US" dirty="0"/>
              <a:t>， </a:t>
            </a:r>
            <a:r>
              <a:rPr lang="en-US" altLang="zh-CN" dirty="0"/>
              <a:t>Chadwick 1932, provided the first determination of the neutron mass by noting that it was “probably between 1.005 and 1.008” atomic mass units. This result is reasonably consistent with the current accepted values of about 1.0887 </a:t>
            </a:r>
            <a:r>
              <a:rPr lang="en-US" altLang="zh-CN" dirty="0" err="1"/>
              <a:t>amu</a:t>
            </a:r>
            <a:r>
              <a:rPr lang="en-US" altLang="zh-CN" dirty="0"/>
              <a:t>. However, the suggested error bar </a:t>
            </a:r>
            <a:endParaRPr lang="en-US" altLang="zh-CN" dirty="0"/>
          </a:p>
          <a:p>
            <a:pPr marL="0" indent="0">
              <a:buFont typeface="Wingdings" charset="2"/>
              <a:buNone/>
            </a:pPr>
            <a:r>
              <a:rPr lang="en-US" altLang="zh-CN" dirty="0">
                <a:hlinkClick r:id="rId3"/>
              </a:rPr>
              <a:t>3. Heisenberg (1932) as well as </a:t>
            </a:r>
            <a:r>
              <a:rPr lang="en-US" altLang="zh-CN" dirty="0" err="1">
                <a:hlinkClick r:id="rId3"/>
              </a:rPr>
              <a:t>Iwanenko</a:t>
            </a:r>
            <a:r>
              <a:rPr lang="en-US" altLang="zh-CN" dirty="0">
                <a:hlinkClick r:id="rId3"/>
              </a:rPr>
              <a:t> (1932) anticipated that the Rutherford picture was incorrect by suggesting that neutron was not a bound </a:t>
            </a:r>
            <a:r>
              <a:rPr lang="en-US" altLang="zh-CN" dirty="0" err="1">
                <a:hlinkClick r:id="rId3"/>
              </a:rPr>
              <a:t>state,but</a:t>
            </a:r>
            <a:r>
              <a:rPr lang="en-US" altLang="zh-CN" dirty="0">
                <a:hlinkClick r:id="rId3"/>
              </a:rPr>
              <a:t> rather an elementary spin ½ particle, and that nuclei were made of neutrons and protons, rather than protons and electrons. However, they did not appear to consider the possibility of neutron decay. </a:t>
            </a:r>
            <a:endParaRPr lang="en-US" altLang="zh-CN" dirty="0"/>
          </a:p>
          <a:p>
            <a:pPr marL="0" indent="0">
              <a:buFont typeface="Wingdings" charset="2"/>
              <a:buNone/>
            </a:pPr>
            <a:r>
              <a:rPr lang="en-US" altLang="zh-CN" dirty="0">
                <a:hlinkClick r:id="rId3"/>
              </a:rPr>
              <a:t>Microsoft Word - D-Ivanenko.doc</a:t>
            </a:r>
            <a:r>
              <a:rPr lang="zh-CN" altLang="en-US" dirty="0"/>
              <a:t>， </a:t>
            </a:r>
            <a:r>
              <a:rPr lang="en-US" altLang="zh-CN" dirty="0" err="1"/>
              <a:t>Ivanenko</a:t>
            </a:r>
            <a:r>
              <a:rPr lang="en-US" altLang="zh-CN" dirty="0"/>
              <a:t> (1904 – 1994) </a:t>
            </a:r>
            <a:r>
              <a:rPr lang="zh-CN" altLang="en-US" dirty="0"/>
              <a:t>，</a:t>
            </a:r>
            <a:r>
              <a:rPr lang="en-US" altLang="zh-CN" dirty="0"/>
              <a:t>an author of the proton-neutron model of atomic nucleus (1932).</a:t>
            </a:r>
            <a:endParaRPr lang="en-US" altLang="zh-CN" dirty="0"/>
          </a:p>
          <a:p>
            <a:pPr marL="0" indent="0">
              <a:buFont typeface="Wingdings" charset="2"/>
              <a:buNone/>
            </a:pPr>
            <a:r>
              <a:rPr lang="en-US" altLang="zh-CN" dirty="0"/>
              <a:t> In May 1932, </a:t>
            </a:r>
            <a:r>
              <a:rPr lang="en-US" altLang="zh-CN" dirty="0" err="1"/>
              <a:t>Ivanenko</a:t>
            </a:r>
            <a:r>
              <a:rPr lang="en-US" altLang="zh-CN" dirty="0"/>
              <a:t> published his famous proton-neutron model of the atomic nucleus in “Nature” [18], and two months later Werner Heisenberg (Nobel laureate in 1932) referred to his work. </a:t>
            </a:r>
            <a:endParaRPr lang="en-US" altLang="zh-CN" dirty="0"/>
          </a:p>
          <a:p>
            <a:pPr marL="0" indent="0">
              <a:buFont typeface="Wingdings" charset="2"/>
              <a:buNone/>
            </a:pPr>
            <a:r>
              <a:rPr lang="en-US" altLang="zh-CN" sz="1200" kern="1200" dirty="0">
                <a:solidFill>
                  <a:srgbClr val="00B0F0"/>
                </a:solidFill>
                <a:latin typeface="+mn-lt"/>
                <a:ea typeface="+mn-ea"/>
                <a:cs typeface="+mn-cs"/>
              </a:rPr>
              <a:t>4. 1934-1935</a:t>
            </a:r>
            <a:r>
              <a:rPr lang="en-US" altLang="zh-CN" dirty="0">
                <a:solidFill>
                  <a:srgbClr val="00B0F0"/>
                </a:solidFill>
              </a:rPr>
              <a:t>, </a:t>
            </a:r>
            <a:r>
              <a:rPr lang="en-US" altLang="zh-CN" dirty="0"/>
              <a:t>accurate measurement of neutron mass, by mass spectroscopic measurement, and further data on photo-disassociation of light nuclei (deuteron . </a:t>
            </a:r>
            <a:endParaRPr lang="en-US" altLang="zh-CN" dirty="0"/>
          </a:p>
          <a:p>
            <a:pPr marL="0" indent="0">
              <a:buFont typeface="Wingdings" charset="2"/>
              <a:buNone/>
            </a:pPr>
            <a:r>
              <a:rPr lang="en-US" altLang="zh-CN" dirty="0"/>
              <a:t>Neutron mass exceeded the mass of the hydrogen atom.</a:t>
            </a:r>
            <a:endParaRPr lang="en-US" altLang="zh-CN" dirty="0"/>
          </a:p>
          <a:p>
            <a:pPr marL="0" marR="0" lvl="0" indent="0" algn="l" defTabSz="914400" rtl="0" eaLnBrk="1" fontAlgn="auto" latinLnBrk="0" hangingPunct="1">
              <a:lnSpc>
                <a:spcPct val="100000"/>
              </a:lnSpc>
              <a:spcBef>
                <a:spcPts val="0"/>
              </a:spcBef>
              <a:spcAft>
                <a:spcPts val="0"/>
              </a:spcAft>
              <a:buClrTx/>
              <a:buSzTx/>
              <a:buFont typeface="Wingdings" charset="2"/>
              <a:buNone/>
              <a:defRPr/>
            </a:pPr>
            <a:r>
              <a:rPr lang="en-US" altLang="zh-CN" dirty="0"/>
              <a:t>Chadwick and Goldhaber certainly recognized that their result was inconsistent with Rutherford’s conception of the neutron as a bound state and mentioned in their paper “</a:t>
            </a:r>
            <a:r>
              <a:rPr lang="zh-CN" altLang="en-US" sz="1200" dirty="0">
                <a:solidFill>
                  <a:srgbClr val="7030A0"/>
                </a:solidFill>
                <a:sym typeface="+mn-ea"/>
              </a:rPr>
              <a:t>If the </a:t>
            </a:r>
            <a:r>
              <a:rPr lang="zh-CN" altLang="en-US" sz="1200" b="1" dirty="0">
                <a:solidFill>
                  <a:srgbClr val="7030A0"/>
                </a:solidFill>
                <a:sym typeface="+mn-ea"/>
              </a:rPr>
              <a:t>neutron</a:t>
            </a:r>
            <a:r>
              <a:rPr lang="zh-CN" altLang="en-US" sz="1200" dirty="0">
                <a:solidFill>
                  <a:srgbClr val="7030A0"/>
                </a:solidFill>
                <a:sym typeface="+mn-ea"/>
              </a:rPr>
              <a:t> is definitely heavier than the </a:t>
            </a:r>
            <a:r>
              <a:rPr lang="zh-CN" altLang="en-US" sz="1200" b="1" dirty="0">
                <a:solidFill>
                  <a:srgbClr val="7030A0"/>
                </a:solidFill>
                <a:sym typeface="+mn-ea"/>
              </a:rPr>
              <a:t>hydrogen atom</a:t>
            </a:r>
            <a:r>
              <a:rPr lang="zh-CN" altLang="en-US" sz="1200" dirty="0">
                <a:solidFill>
                  <a:srgbClr val="7030A0"/>
                </a:solidFill>
                <a:sym typeface="+mn-ea"/>
              </a:rPr>
              <a:t>, then one must conclude that a </a:t>
            </a:r>
            <a:r>
              <a:rPr lang="zh-CN" altLang="en-US" sz="2000" b="1" dirty="0">
                <a:solidFill>
                  <a:srgbClr val="7030A0"/>
                </a:solidFill>
                <a:sym typeface="+mn-ea"/>
              </a:rPr>
              <a:t>free neutron is unstable</a:t>
            </a:r>
            <a:r>
              <a:rPr lang="zh-CN" altLang="en-US" sz="1200" dirty="0">
                <a:solidFill>
                  <a:srgbClr val="7030A0"/>
                </a:solidFill>
                <a:sym typeface="+mn-ea"/>
              </a:rPr>
              <a:t>, i.e., it can change spontaneously into a</a:t>
            </a:r>
            <a:r>
              <a:rPr lang="zh-CN" altLang="en-US" sz="1200" dirty="0">
                <a:solidFill>
                  <a:srgbClr val="FF0000"/>
                </a:solidFill>
                <a:sym typeface="+mn-ea"/>
              </a:rPr>
              <a:t> </a:t>
            </a:r>
            <a:r>
              <a:rPr lang="zh-CN" altLang="en-US" sz="1200" b="1" dirty="0">
                <a:solidFill>
                  <a:srgbClr val="FF0000"/>
                </a:solidFill>
                <a:sym typeface="+mn-ea"/>
              </a:rPr>
              <a:t>proton</a:t>
            </a:r>
            <a:r>
              <a:rPr lang="zh-CN" altLang="en-US" sz="1200" b="1" dirty="0">
                <a:solidFill>
                  <a:schemeClr val="accent4">
                    <a:lumMod val="50000"/>
                  </a:schemeClr>
                </a:solidFill>
                <a:sym typeface="+mn-ea"/>
              </a:rPr>
              <a:t> </a:t>
            </a:r>
            <a:r>
              <a:rPr lang="en-US" altLang="zh-CN" sz="1200" b="1" dirty="0">
                <a:solidFill>
                  <a:schemeClr val="accent4">
                    <a:lumMod val="50000"/>
                  </a:schemeClr>
                </a:solidFill>
                <a:sym typeface="+mn-ea"/>
              </a:rPr>
              <a:t>+</a:t>
            </a:r>
            <a:r>
              <a:rPr lang="zh-CN" altLang="en-US" sz="1200" b="1" dirty="0">
                <a:solidFill>
                  <a:schemeClr val="accent4">
                    <a:lumMod val="50000"/>
                  </a:schemeClr>
                </a:solidFill>
                <a:sym typeface="+mn-ea"/>
              </a:rPr>
              <a:t> </a:t>
            </a:r>
            <a:r>
              <a:rPr lang="zh-CN" altLang="en-US" sz="1200" b="1" dirty="0">
                <a:solidFill>
                  <a:srgbClr val="0070C0"/>
                </a:solidFill>
                <a:sym typeface="+mn-ea"/>
              </a:rPr>
              <a:t>electron</a:t>
            </a:r>
            <a:r>
              <a:rPr lang="zh-CN" altLang="en-US" sz="1200" b="1" dirty="0">
                <a:solidFill>
                  <a:schemeClr val="accent4">
                    <a:lumMod val="50000"/>
                  </a:schemeClr>
                </a:solidFill>
                <a:sym typeface="+mn-ea"/>
              </a:rPr>
              <a:t> </a:t>
            </a:r>
            <a:r>
              <a:rPr lang="en-US" altLang="zh-CN" sz="1200" b="1" dirty="0">
                <a:solidFill>
                  <a:schemeClr val="accent4">
                    <a:lumMod val="50000"/>
                  </a:schemeClr>
                </a:solidFill>
                <a:sym typeface="+mn-ea"/>
              </a:rPr>
              <a:t>+</a:t>
            </a:r>
            <a:r>
              <a:rPr lang="en-US" altLang="zh-CN" sz="1200" b="1" dirty="0">
                <a:solidFill>
                  <a:schemeClr val="accent6">
                    <a:lumMod val="75000"/>
                  </a:schemeClr>
                </a:solidFill>
                <a:sym typeface="+mn-ea"/>
              </a:rPr>
              <a:t> </a:t>
            </a:r>
            <a:r>
              <a:rPr lang="zh-CN" altLang="en-US" sz="1200" b="1" dirty="0">
                <a:solidFill>
                  <a:schemeClr val="accent6">
                    <a:lumMod val="75000"/>
                  </a:schemeClr>
                </a:solidFill>
                <a:sym typeface="+mn-ea"/>
              </a:rPr>
              <a:t>neutrino</a:t>
            </a:r>
            <a:r>
              <a:rPr lang="en-US" altLang="zh-CN" dirty="0"/>
              <a:t>”.</a:t>
            </a:r>
            <a:endParaRPr lang="en-US" altLang="zh-CN" dirty="0"/>
          </a:p>
          <a:p>
            <a:pPr marL="0" marR="0" lvl="0" indent="0" algn="l" defTabSz="914400" rtl="0" eaLnBrk="1" fontAlgn="auto" latinLnBrk="0" hangingPunct="1">
              <a:lnSpc>
                <a:spcPct val="100000"/>
              </a:lnSpc>
              <a:spcBef>
                <a:spcPts val="0"/>
              </a:spcBef>
              <a:spcAft>
                <a:spcPts val="0"/>
              </a:spcAft>
              <a:buClrTx/>
              <a:buSzTx/>
              <a:buFont typeface="Wingdings" charset="2"/>
              <a:buNone/>
              <a:defRPr/>
            </a:pPr>
            <a:r>
              <a:rPr lang="en-US" altLang="zh-CN" dirty="0"/>
              <a:t>This appears to be the first </a:t>
            </a:r>
            <a:r>
              <a:rPr lang="en-US" altLang="zh-CN" dirty="0" err="1"/>
              <a:t>seirous</a:t>
            </a:r>
            <a:r>
              <a:rPr lang="en-US" altLang="zh-CN" dirty="0"/>
              <a:t> suggestions that a free neutron would decay.</a:t>
            </a:r>
            <a:endParaRPr lang="en-US" altLang="zh-CN" dirty="0"/>
          </a:p>
          <a:p>
            <a:pPr marL="0" indent="0">
              <a:buFont typeface="Wingdings" charset="2"/>
              <a:buNone/>
            </a:pPr>
            <a:endParaRPr lang="en-US" altLang="zh-CN" dirty="0"/>
          </a:p>
          <a:p>
            <a:endParaRPr lang="zh-CN" altLang="en-US" dirty="0"/>
          </a:p>
        </p:txBody>
      </p:sp>
      <p:sp>
        <p:nvSpPr>
          <p:cNvPr id="4" name="灯片编号占位符 3"/>
          <p:cNvSpPr>
            <a14:cpLocks xmlns:a14="http://schemas.microsoft.com/office/drawing/2010/main" noGrp="1"/>
          </p:cNvSpPr>
          <p:nvPr>
            <p:ph type="sldNum" sz="quarter" idx="5"/>
          </p:nvPr>
        </p:nvSpPr>
        <p:spPr/>
        <p:txBody>
          <a:bodyPr/>
          <a:lstStyle/>
          <a:p>
            <a:fld id="{69DBCB22-EF6B-084C-AA41-E391BC9F71CB}" type="slidenum">
              <a:rPr lang="en-US" altLang="zh-CN" smtClean="0"/>
            </a:fld>
            <a:endParaRPr kumimoji="1"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幻灯片图像占位符 1"/>
          <p:cNvSpPr>
            <a14:cpLocks xmlns:a14="http://schemas.microsoft.com/office/drawing/2010/main" noGrp="1" noRot="1" noChangeAspect="1"/>
          </p:cNvSpPr>
          <p:nvPr>
            <p:ph type="sldImg" idx="2"/>
          </p:nvPr>
        </p:nvSpPr>
        <p:spPr/>
        <p:txBody>
          <a:bodyPr/>
          <a:lstStyle/>
          <a:p/>
        </p:txBody>
      </p:sp>
      <p:sp>
        <p:nvSpPr>
          <p:cNvPr id="7" name="文本占位符 2"/>
          <p:cNvSpPr>
            <a14:cpLocks xmlns:a14="http://schemas.microsoft.com/office/drawing/2010/main" noGrp="1"/>
          </p:cNvSpPr>
          <p:nvPr>
            <p:ph type="body" idx="3"/>
          </p:nvPr>
        </p:nvSpPr>
        <p:spPr/>
        <p:txBody>
          <a:bodyPr/>
          <a:lstStyle/>
          <a:p>
            <a:r>
              <a:rPr lang="zh-CN" altLang="en-US" dirty="0"/>
              <a:t>这个需要把背景交代下：</a:t>
            </a:r>
            <a:r>
              <a:rPr lang="en-US" altLang="zh-CN" dirty="0"/>
              <a:t>xx</a:t>
            </a:r>
            <a:r>
              <a:rPr lang="zh-CN" altLang="en-US" dirty="0"/>
              <a:t>飞跃</a:t>
            </a:r>
            <a:r>
              <a:rPr lang="en-US" altLang="zh-CN" dirty="0"/>
              <a:t>xx</a:t>
            </a:r>
            <a:r>
              <a:rPr lang="zh-CN" altLang="en-US" dirty="0"/>
              <a:t>的数据，月球、水星？这里的问题：大探测器、</a:t>
            </a:r>
            <a:r>
              <a:rPr lang="en-US" altLang="zh-CN" dirty="0"/>
              <a:t>--》</a:t>
            </a:r>
            <a:endParaRPr lang="en-US" altLang="zh-CN" dirty="0"/>
          </a:p>
          <a:p>
            <a:endParaRPr lang="en-US" altLang="zh-CN" dirty="0"/>
          </a:p>
          <a:p>
            <a:endParaRPr lang="en-US" altLang="zh-CN" dirty="0"/>
          </a:p>
          <a:p>
            <a:r>
              <a:rPr lang="zh-CN" altLang="en-US" dirty="0"/>
              <a:t>图</a:t>
            </a:r>
            <a:r>
              <a:rPr lang="en-US" altLang="zh-CN" dirty="0"/>
              <a:t>1(a)</a:t>
            </a:r>
            <a:r>
              <a:rPr lang="zh-CN" altLang="en-US" dirty="0"/>
              <a:t>初始椭圆轨道期间的</a:t>
            </a:r>
            <a:r>
              <a:rPr lang="en-US" altLang="zh-CN" dirty="0"/>
              <a:t>LP</a:t>
            </a:r>
            <a:r>
              <a:rPr lang="zh-CN" altLang="en-US" dirty="0"/>
              <a:t>高度。</a:t>
            </a:r>
            <a:r>
              <a:rPr lang="en-US" altLang="zh-CN" dirty="0"/>
              <a:t>(b)</a:t>
            </a:r>
            <a:r>
              <a:rPr lang="zh-CN" altLang="en-US" dirty="0"/>
              <a:t>在</a:t>
            </a:r>
            <a:r>
              <a:rPr lang="en-US" altLang="zh-CN" dirty="0"/>
              <a:t>Cd</a:t>
            </a:r>
            <a:r>
              <a:rPr lang="zh-CN" altLang="en-US" dirty="0"/>
              <a:t>和</a:t>
            </a:r>
            <a:r>
              <a:rPr lang="en-US" altLang="zh-CN" dirty="0" err="1"/>
              <a:t>sn</a:t>
            </a:r>
            <a:r>
              <a:rPr lang="zh-CN" altLang="en-US" dirty="0"/>
              <a:t>覆盖的</a:t>
            </a:r>
            <a:r>
              <a:rPr lang="en-US" altLang="zh-CN" dirty="0"/>
              <a:t>NS</a:t>
            </a:r>
            <a:r>
              <a:rPr lang="zh-CN" altLang="en-US" dirty="0"/>
              <a:t>探测器中测量到的计数率。</a:t>
            </a:r>
            <a:endParaRPr lang="zh-CN" altLang="en-US" dirty="0"/>
          </a:p>
          <a:p>
            <a:endParaRPr lang="zh-CN" altLang="en-US" dirty="0"/>
          </a:p>
          <a:p>
            <a:r>
              <a:rPr lang="en-US" altLang="zh-CN" dirty="0"/>
              <a:t>(c)</a:t>
            </a:r>
            <a:r>
              <a:rPr lang="zh-CN" altLang="en-US" dirty="0"/>
              <a:t>第三节中描述的镉和锡覆盖探测器的模拟计数率。</a:t>
            </a:r>
            <a:r>
              <a:rPr lang="en-US" altLang="zh-CN" dirty="0"/>
              <a:t>(d)</a:t>
            </a:r>
            <a:r>
              <a:rPr lang="zh-CN" altLang="en-US" dirty="0"/>
              <a:t>由计数统计的不确定性归一化的热中子计数的残差</a:t>
            </a:r>
            <a:r>
              <a:rPr lang="en-US" altLang="zh-CN" dirty="0"/>
              <a:t>(</a:t>
            </a:r>
            <a:r>
              <a:rPr lang="zh-CN" altLang="en-US" dirty="0"/>
              <a:t>即镀锡和镀镉探测器之间的差值</a:t>
            </a:r>
            <a:r>
              <a:rPr lang="en-US" altLang="zh-CN" dirty="0"/>
              <a:t>)</a:t>
            </a:r>
            <a:r>
              <a:rPr lang="zh-CN" altLang="en-US" dirty="0"/>
              <a:t>。灰色区域显示的是根据第四节中描述的切割量产生最终结果的数据。</a:t>
            </a:r>
            <a:r>
              <a:rPr lang="en-US" altLang="zh-CN" dirty="0"/>
              <a:t>x</a:t>
            </a:r>
            <a:r>
              <a:rPr lang="zh-CN" altLang="en-US" dirty="0"/>
              <a:t>轴上的时间是从</a:t>
            </a:r>
            <a:r>
              <a:rPr lang="en-US" altLang="zh-CN" dirty="0"/>
              <a:t>1998</a:t>
            </a:r>
            <a:r>
              <a:rPr lang="zh-CN" altLang="en-US" dirty="0"/>
              <a:t>年</a:t>
            </a:r>
            <a:r>
              <a:rPr lang="en-US" altLang="zh-CN" dirty="0"/>
              <a:t>1</a:t>
            </a:r>
            <a:r>
              <a:rPr lang="zh-CN" altLang="en-US" dirty="0"/>
              <a:t>月</a:t>
            </a:r>
            <a:r>
              <a:rPr lang="en-US" altLang="zh-CN" dirty="0"/>
              <a:t>1</a:t>
            </a:r>
            <a:r>
              <a:rPr lang="zh-CN" altLang="en-US" dirty="0"/>
              <a:t>日开始测量的。</a:t>
            </a:r>
            <a:endParaRPr lang="en-US" altLang="zh-CN" dirty="0"/>
          </a:p>
          <a:p>
            <a:endParaRPr lang="en-US" altLang="zh-CN" dirty="0"/>
          </a:p>
          <a:p>
            <a:r>
              <a:rPr lang="zh-CN" altLang="en-US" dirty="0"/>
              <a:t>图</a:t>
            </a:r>
            <a:r>
              <a:rPr lang="en-US" altLang="zh-CN" dirty="0"/>
              <a:t>2</a:t>
            </a:r>
            <a:endParaRPr lang="en-US" altLang="zh-CN" dirty="0"/>
          </a:p>
          <a:p>
            <a:r>
              <a:rPr lang="en-US" altLang="zh-CN" dirty="0"/>
              <a:t>(a)</a:t>
            </a:r>
            <a:r>
              <a:rPr lang="zh-CN" altLang="en-US" dirty="0"/>
              <a:t>中子计数率模型中包含了</a:t>
            </a:r>
            <a:r>
              <a:rPr lang="en-US" altLang="zh-CN" dirty="0"/>
              <a:t>5</a:t>
            </a:r>
            <a:r>
              <a:rPr lang="zh-CN" altLang="en-US" dirty="0"/>
              <a:t>个成分不同的区域</a:t>
            </a:r>
            <a:r>
              <a:rPr lang="en-US" altLang="zh-CN" dirty="0"/>
              <a:t>:</a:t>
            </a:r>
            <a:r>
              <a:rPr lang="en-US" altLang="zh-CN" dirty="0" err="1"/>
              <a:t>procellarum</a:t>
            </a:r>
            <a:r>
              <a:rPr lang="en-US" altLang="zh-CN" dirty="0"/>
              <a:t> KREEP terrane (PKT)</a:t>
            </a:r>
            <a:r>
              <a:rPr lang="zh-CN" altLang="en-US" dirty="0"/>
              <a:t>、</a:t>
            </a:r>
            <a:r>
              <a:rPr lang="en-US" altLang="zh-CN" dirty="0"/>
              <a:t>south pole Aitken</a:t>
            </a:r>
            <a:r>
              <a:rPr lang="zh-CN" altLang="en-US" dirty="0"/>
              <a:t>  </a:t>
            </a:r>
            <a:r>
              <a:rPr lang="en-US" altLang="zh-CN" dirty="0"/>
              <a:t>terrane (SPAT)</a:t>
            </a:r>
            <a:r>
              <a:rPr lang="zh-CN" altLang="en-US" dirty="0"/>
              <a:t>、</a:t>
            </a:r>
            <a:r>
              <a:rPr lang="en-US" altLang="zh-CN" dirty="0"/>
              <a:t>Feldspathic highland terrane (FHT)</a:t>
            </a:r>
            <a:r>
              <a:rPr lang="zh-CN" altLang="en-US" dirty="0"/>
              <a:t>、</a:t>
            </a:r>
            <a:r>
              <a:rPr lang="en-US" altLang="zh-CN" dirty="0"/>
              <a:t> pure anorthosite terrane (PAN)</a:t>
            </a:r>
            <a:r>
              <a:rPr lang="zh-CN" altLang="en-US" dirty="0"/>
              <a:t>和</a:t>
            </a:r>
            <a:r>
              <a:rPr lang="en-US" altLang="zh-CN" dirty="0"/>
              <a:t>non-PKT maria (</a:t>
            </a:r>
            <a:r>
              <a:rPr lang="en-US" altLang="zh-CN" dirty="0" err="1"/>
              <a:t>nPKT</a:t>
            </a:r>
            <a:r>
              <a:rPr lang="en-US" altLang="zh-CN" dirty="0"/>
              <a:t>)</a:t>
            </a:r>
            <a:r>
              <a:rPr lang="zh-CN" altLang="en-US" dirty="0"/>
              <a:t>。</a:t>
            </a:r>
            <a:r>
              <a:rPr lang="en-US" altLang="zh-CN" dirty="0"/>
              <a:t>(b)30km</a:t>
            </a:r>
            <a:r>
              <a:rPr lang="zh-CN" altLang="en-US" dirty="0"/>
              <a:t>高度。模型热中子计数，即镀锡和镀镉探测器之间的差异。</a:t>
            </a:r>
            <a:r>
              <a:rPr lang="en-US" altLang="zh-CN" dirty="0"/>
              <a:t>(c)</a:t>
            </a:r>
            <a:r>
              <a:rPr lang="zh-CN" altLang="en-US" dirty="0"/>
              <a:t>测得的热探测器计数。</a:t>
            </a:r>
            <a:r>
              <a:rPr lang="en-US" altLang="zh-CN" dirty="0"/>
              <a:t>(b)</a:t>
            </a:r>
            <a:r>
              <a:rPr lang="zh-CN" altLang="en-US" dirty="0"/>
              <a:t>和</a:t>
            </a:r>
            <a:r>
              <a:rPr lang="en-US" altLang="zh-CN" dirty="0"/>
              <a:t>(c)</a:t>
            </a:r>
            <a:r>
              <a:rPr lang="zh-CN" altLang="en-US" dirty="0"/>
              <a:t>中的灰色轮廓表示</a:t>
            </a:r>
            <a:r>
              <a:rPr lang="en-US" altLang="zh-CN" dirty="0"/>
              <a:t>(a)</a:t>
            </a:r>
            <a:r>
              <a:rPr lang="zh-CN" altLang="en-US" dirty="0"/>
              <a:t>中定义的区域。</a:t>
            </a:r>
            <a:endParaRPr lang="en-US" altLang="zh-CN"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14:cpLocks xmlns:a14="http://schemas.microsoft.com/office/drawing/2010/main" noGrp="1" noRot="1" noChangeAspect="1"/>
          </p:cNvSpPr>
          <p:nvPr>
            <p:ph type="sldImg"/>
          </p:nvPr>
        </p:nvSpPr>
        <p:spPr/>
      </p:sp>
      <p:sp>
        <p:nvSpPr>
          <p:cNvPr id="3" name="备注占位符 2"/>
          <p:cNvSpPr>
            <a14:cpLocks xmlns:a14="http://schemas.microsoft.com/office/drawing/2010/main" noGrp="1"/>
          </p:cNvSpPr>
          <p:nvPr>
            <p:ph type="body" idx="1"/>
          </p:nvPr>
        </p:nvSpPr>
        <p:spPr/>
        <p:txBody>
          <a:bodyPr/>
          <a:lstStyle/>
          <a:p>
            <a:pPr algn="l" fontAlgn="base"/>
            <a:r>
              <a:rPr lang="en-GB" altLang="zh-CN" b="0" i="0" dirty="0">
                <a:solidFill>
                  <a:srgbClr val="333333"/>
                </a:solidFill>
                <a:effectLst/>
                <a:latin typeface="Public Sans"/>
              </a:rPr>
              <a:t>Strangely enough, however, scientists have observed conflicting results when measuring the lifetime of free neutrons. The results vary depending on whether the neutrons are studied in a neutron beam or confined in a “bottle” using magnetic fields. A research team at TU Wien has suggested a possible explanation: neutrons may have previously unknown excited states. In these states, neutrons could have slightly more energy and a different lifetime, which would account for the discrepancies. The team is already exploring methods to detect these excited neutron states.</a:t>
            </a:r>
            <a:endParaRPr lang="en-GB" altLang="zh-CN" b="0" i="0" dirty="0">
              <a:solidFill>
                <a:srgbClr val="333333"/>
              </a:solidFill>
              <a:effectLst/>
              <a:latin typeface="Public Sans"/>
            </a:endParaRPr>
          </a:p>
          <a:p>
            <a:pPr algn="l" fontAlgn="base"/>
            <a:r>
              <a:rPr lang="en-GB" altLang="zh-CN" b="1" i="0" dirty="0">
                <a:effectLst/>
                <a:latin typeface="Public Sans"/>
              </a:rPr>
              <a:t>Two Measurement Methods, Two Results</a:t>
            </a:r>
            <a:endParaRPr lang="en-GB" altLang="zh-CN" b="1" i="0" dirty="0">
              <a:effectLst/>
              <a:latin typeface="Public Sans"/>
            </a:endParaRPr>
          </a:p>
          <a:p>
            <a:pPr algn="l" fontAlgn="base"/>
            <a:r>
              <a:rPr lang="en-GB" altLang="zh-CN" b="0" i="0" dirty="0">
                <a:solidFill>
                  <a:srgbClr val="333333"/>
                </a:solidFill>
                <a:effectLst/>
                <a:latin typeface="Public Sans"/>
              </a:rPr>
              <a:t>By pure chance, without any reason at all, neutrons can spontaneously decay according to the laws of quantum theory – turning into a proton, an electron, and an antineutrino. This is particularly likely if it is a free neutron. If the neutron combines with other particles to form an atomic nucleus, it can be stable.</a:t>
            </a:r>
            <a:endParaRPr lang="en-GB" altLang="zh-CN" b="0" i="0" dirty="0">
              <a:solidFill>
                <a:srgbClr val="333333"/>
              </a:solidFill>
              <a:effectLst/>
              <a:latin typeface="Public Sans"/>
            </a:endParaRPr>
          </a:p>
          <a:p>
            <a:pPr algn="l" fontAlgn="base"/>
            <a:r>
              <a:rPr lang="en-GB" altLang="zh-CN" b="0" i="0" dirty="0">
                <a:solidFill>
                  <a:srgbClr val="333333"/>
                </a:solidFill>
                <a:effectLst/>
                <a:latin typeface="Public Sans"/>
              </a:rPr>
              <a:t>The average lifetime of free neutrons is surprisingly difficult to measure. “For almost thirty years, physicists have been puzzled by contradictory results on this topic,” says Benjamin Koch from the Institute of Theoretical Physics at TU Wien. He analyzed this puzzle together with his colleague Felix Hummel. The two are also working closely with the neutron research team led by Hartmut Abele from the Atomic Institute at TU Wien.</a:t>
            </a:r>
            <a:endParaRPr lang="en-GB" altLang="zh-CN" b="0" i="0" dirty="0">
              <a:solidFill>
                <a:srgbClr val="333333"/>
              </a:solidFill>
              <a:effectLst/>
              <a:latin typeface="Public Sans"/>
            </a:endParaRPr>
          </a:p>
          <a:p>
            <a:pPr algn="l" fontAlgn="base"/>
            <a:r>
              <a:rPr lang="en-GB" altLang="zh-CN" b="0" i="0" dirty="0">
                <a:solidFill>
                  <a:srgbClr val="333333"/>
                </a:solidFill>
                <a:effectLst/>
                <a:latin typeface="Public Sans"/>
              </a:rPr>
              <a:t>“For such measurements, a nuclear reactor is often used as the neutron source,” explains Benjamin Koch. “Free neutrons are produced during radioactive decay in the reactor. These free neutrons can then be channeled into a neutron beam where they can be precisely measured.” One can measure how many neutrons are present at the beginning of the neutron beam and how many protons are produced by the decay process. If these values are determined very precisely, the average lifetime of the neutrons in the beam can be calculated.</a:t>
            </a:r>
            <a:endParaRPr lang="en-GB" altLang="zh-CN" b="0" i="0" dirty="0">
              <a:solidFill>
                <a:srgbClr val="333333"/>
              </a:solidFill>
              <a:effectLst/>
              <a:latin typeface="Public Sans"/>
            </a:endParaRPr>
          </a:p>
          <a:p>
            <a:pPr algn="l" fontAlgn="base"/>
            <a:r>
              <a:rPr lang="en-GB" altLang="zh-CN" b="0" i="0" dirty="0">
                <a:solidFill>
                  <a:srgbClr val="333333"/>
                </a:solidFill>
                <a:effectLst/>
                <a:latin typeface="Public Sans"/>
              </a:rPr>
              <a:t>However, it is also possible to take a different approach and try to store neutrons in a kind of ‘bottle’, for example with the help of magnetic fields. “This shows that neutrons from the neutron beam live around eight seconds longer than neutrons in a bottle,” says Benjamin Koch. “With an average lifespan of just under 900 seconds, this is a significant difference – far too big to be explained by mere measurement inaccuracy.”</a:t>
            </a:r>
            <a:endParaRPr lang="en-GB" altLang="zh-CN" b="0" i="0" dirty="0">
              <a:solidFill>
                <a:srgbClr val="333333"/>
              </a:solidFill>
              <a:effectLst/>
              <a:latin typeface="Public Sans"/>
            </a:endParaRPr>
          </a:p>
          <a:p>
            <a:pPr algn="ctr" fontAlgn="base"/>
            <a:br>
              <a:rPr lang="en-GB" altLang="zh-CN" b="0" i="0" dirty="0">
                <a:solidFill>
                  <a:srgbClr val="333333"/>
                </a:solidFill>
                <a:effectLst/>
                <a:latin typeface="inherit"/>
              </a:rPr>
            </a:br>
            <a:endParaRPr lang="en-GB" altLang="zh-CN" b="0" i="0" dirty="0">
              <a:solidFill>
                <a:srgbClr val="333333"/>
              </a:solidFill>
              <a:effectLst/>
              <a:latin typeface="inherit"/>
            </a:endParaRPr>
          </a:p>
          <a:p>
            <a:pPr algn="l" fontAlgn="base"/>
            <a:r>
              <a:rPr lang="en-GB" altLang="zh-CN" b="1" i="0" dirty="0">
                <a:solidFill>
                  <a:srgbClr val="333333"/>
                </a:solidFill>
                <a:effectLst/>
                <a:latin typeface="inherit"/>
              </a:rPr>
              <a:t>https://</a:t>
            </a:r>
            <a:r>
              <a:rPr lang="en-GB" altLang="zh-CN" b="1" i="0" dirty="0" err="1">
                <a:solidFill>
                  <a:srgbClr val="333333"/>
                </a:solidFill>
                <a:effectLst/>
                <a:latin typeface="inherit"/>
              </a:rPr>
              <a:t>scitechdaily.com</a:t>
            </a:r>
            <a:r>
              <a:rPr lang="en-GB" altLang="zh-CN" b="1" i="0" dirty="0">
                <a:solidFill>
                  <a:srgbClr val="333333"/>
                </a:solidFill>
                <a:effectLst/>
                <a:latin typeface="inherit"/>
              </a:rPr>
              <a:t>/solving-the-mystery-neutron-lifetimes-and-the-new-quantum-puzzle/</a:t>
            </a:r>
            <a:endParaRPr lang="en-GB" altLang="zh-CN" b="1" i="0" dirty="0">
              <a:solidFill>
                <a:srgbClr val="333333"/>
              </a:solidFill>
              <a:effectLst/>
              <a:latin typeface="inherit"/>
            </a:endParaRPr>
          </a:p>
          <a:p>
            <a:pPr algn="l" fontAlgn="base"/>
            <a:endParaRPr lang="en-GB" altLang="zh-CN" b="1" i="0" dirty="0">
              <a:solidFill>
                <a:srgbClr val="333333"/>
              </a:solidFill>
              <a:effectLst/>
              <a:latin typeface="inherit"/>
            </a:endParaRPr>
          </a:p>
          <a:p>
            <a:pPr algn="l" fontAlgn="base"/>
            <a:r>
              <a:rPr lang="en-GB" altLang="zh-CN" b="1" i="0" dirty="0">
                <a:solidFill>
                  <a:srgbClr val="333333"/>
                </a:solidFill>
                <a:effectLst/>
                <a:latin typeface="inherit"/>
              </a:rPr>
              <a:t>How long do neutrons live? Different measurement results contradict each other.</a:t>
            </a:r>
            <a:br>
              <a:rPr lang="en-GB" altLang="zh-CN" b="1" i="0" dirty="0">
                <a:solidFill>
                  <a:srgbClr val="333333"/>
                </a:solidFill>
                <a:effectLst/>
                <a:latin typeface="inherit"/>
              </a:rPr>
            </a:br>
            <a:endParaRPr lang="en-GB" altLang="zh-CN" b="0" i="0" dirty="0">
              <a:solidFill>
                <a:srgbClr val="333333"/>
              </a:solidFill>
              <a:effectLst/>
              <a:latin typeface="Public Sans"/>
            </a:endParaRPr>
          </a:p>
          <a:p>
            <a:pPr algn="l" fontAlgn="base"/>
            <a:r>
              <a:rPr lang="en-GB" altLang="zh-CN" b="0" i="1" dirty="0">
                <a:solidFill>
                  <a:srgbClr val="333333"/>
                </a:solidFill>
                <a:effectLst/>
                <a:latin typeface="inherit"/>
              </a:rPr>
              <a:t>Researchers at TU Wien propose that free neutrons might exist in previously unknown excited states, potentially resolving discrepancies in measured lifetimes between neutron beams and magnetic ‘bottles’. The hypothesis suggests these states could significantly alter decay rates, prompting a need for new experiments to validate this theory, with international interest already peaking.</a:t>
            </a:r>
            <a:endParaRPr lang="en-GB" altLang="zh-CN" b="0" i="0" dirty="0">
              <a:solidFill>
                <a:srgbClr val="333333"/>
              </a:solidFill>
              <a:effectLst/>
              <a:latin typeface="Public Sans"/>
            </a:endParaRPr>
          </a:p>
          <a:p>
            <a:pPr algn="l" fontAlgn="base"/>
            <a:r>
              <a:rPr lang="en-GB" altLang="zh-CN" b="1" i="0" dirty="0">
                <a:effectLst/>
                <a:latin typeface="Public Sans"/>
              </a:rPr>
              <a:t>The Neutron Decay Dilemma</a:t>
            </a:r>
            <a:endParaRPr lang="en-GB" altLang="zh-CN" b="1" i="0" dirty="0">
              <a:effectLst/>
              <a:latin typeface="Public Sans"/>
            </a:endParaRPr>
          </a:p>
          <a:p>
            <a:pPr algn="l" fontAlgn="base"/>
            <a:r>
              <a:rPr lang="en-GB" altLang="zh-CN" b="0" i="0" dirty="0">
                <a:solidFill>
                  <a:srgbClr val="333333"/>
                </a:solidFill>
                <a:effectLst/>
                <a:latin typeface="Public Sans"/>
              </a:rPr>
              <a:t>Neutrons are fundamental particles that make up matter. When they are part of a stable atomic nucleus, they can remain there indefinitely. However, free neutrons—those not bound within a nucleus—decay on average after about fifteen minutes.</a:t>
            </a:r>
            <a:endParaRPr lang="en-GB" altLang="zh-CN" b="0" i="0" dirty="0">
              <a:solidFill>
                <a:srgbClr val="333333"/>
              </a:solidFill>
              <a:effectLst/>
              <a:latin typeface="Public Sans"/>
            </a:endParaRPr>
          </a:p>
          <a:p>
            <a:pPr algn="l" fontAlgn="base"/>
            <a:endParaRPr lang="en-GB" altLang="zh-CN" b="0" i="0" dirty="0">
              <a:solidFill>
                <a:srgbClr val="333333"/>
              </a:solidFill>
              <a:effectLst/>
              <a:latin typeface="Public Sans"/>
            </a:endParaRPr>
          </a:p>
          <a:p>
            <a:pPr algn="l" fontAlgn="base"/>
            <a:r>
              <a:rPr lang="en-GB" altLang="zh-CN" b="1" i="0" dirty="0">
                <a:effectLst/>
                <a:latin typeface="Public Sans"/>
              </a:rPr>
              <a:t>The Neutron Decay Dilemma</a:t>
            </a:r>
            <a:endParaRPr lang="en-GB" altLang="zh-CN" b="1" i="0" dirty="0">
              <a:effectLst/>
              <a:latin typeface="Public Sans"/>
            </a:endParaRPr>
          </a:p>
          <a:p>
            <a:pPr algn="l" fontAlgn="base"/>
            <a:r>
              <a:rPr lang="en-GB" altLang="zh-CN" b="0" i="0" dirty="0">
                <a:solidFill>
                  <a:srgbClr val="333333"/>
                </a:solidFill>
                <a:effectLst/>
                <a:latin typeface="Public Sans"/>
              </a:rPr>
              <a:t>Neutrons are fundamental particles that make up matter. When they are part of a stable atomic nucleus, they can remain there indefinitely. However, free neutrons—those not bound within a nucleus—decay on average after about fifteen minutes.</a:t>
            </a:r>
            <a:endParaRPr lang="en-GB" altLang="zh-CN" b="0" i="0" dirty="0">
              <a:solidFill>
                <a:srgbClr val="333333"/>
              </a:solidFill>
              <a:effectLst/>
              <a:latin typeface="Public Sans"/>
            </a:endParaRPr>
          </a:p>
          <a:p>
            <a:pPr algn="l" fontAlgn="base"/>
            <a:endParaRPr lang="en-GB" altLang="zh-CN" b="0" i="0" dirty="0">
              <a:solidFill>
                <a:srgbClr val="333333"/>
              </a:solidFill>
              <a:effectLst/>
              <a:latin typeface="Public Sans"/>
            </a:endParaRPr>
          </a:p>
          <a:p>
            <a:pPr algn="l" fontAlgn="base"/>
            <a:r>
              <a:rPr lang="en-GB" altLang="zh-CN" b="1" i="0" dirty="0">
                <a:effectLst/>
                <a:latin typeface="Public Sans"/>
              </a:rPr>
              <a:t>Exploring Excited Neutron States</a:t>
            </a:r>
            <a:endParaRPr lang="en-GB" altLang="zh-CN" b="1" i="0" dirty="0">
              <a:effectLst/>
              <a:latin typeface="Public Sans"/>
            </a:endParaRPr>
          </a:p>
          <a:p>
            <a:pPr algn="l" fontAlgn="base"/>
            <a:r>
              <a:rPr lang="en-GB" altLang="zh-CN" b="0" i="0" dirty="0">
                <a:solidFill>
                  <a:srgbClr val="333333"/>
                </a:solidFill>
                <a:effectLst/>
                <a:latin typeface="Public Sans"/>
              </a:rPr>
              <a:t>Benjamin Koch and Felix Hummel have now been able to show: This discrepancy can be explained if one assumes that neutrons can have excited states – previously undiscovered states with a slightly higher energy. Such states are well known for atoms and are the basis for lasers, for example. “With neutrons, it is much more difficult to calculate such states precisely,” says Benjamin Koch. “However, we can estimate what properties they should have in order to explain the different results of the neutron lifetime measurements.”</a:t>
            </a:r>
            <a:endParaRPr lang="en-GB" altLang="zh-CN" b="0" i="0" dirty="0">
              <a:solidFill>
                <a:srgbClr val="333333"/>
              </a:solidFill>
              <a:effectLst/>
              <a:latin typeface="Public Sans"/>
            </a:endParaRPr>
          </a:p>
          <a:p>
            <a:pPr algn="l" fontAlgn="base"/>
            <a:r>
              <a:rPr lang="en-GB" altLang="zh-CN" b="0" i="0" dirty="0">
                <a:solidFill>
                  <a:srgbClr val="333333"/>
                </a:solidFill>
                <a:effectLst/>
                <a:latin typeface="Public Sans"/>
              </a:rPr>
              <a:t>The researchers’ hypothesis is that when the free neutrons emerge from radioactive decay, they are initially in a mixture of different states: Some of them are ordinary neutrons in the so-called ground state, but some of them are in an excited state, with a little more energy. Over time, however, these excited neutrons gradually change to the ground state. “You can think of it like a bubble bath,” says Felix Hummel. “If I add energy and bubble it up, a lot of foam is created – you could say I’ve put the bubble bath into an excited state. But if I wait, the bubbles burst and the bath returns to its original state all by itself.”</a:t>
            </a:r>
            <a:endParaRPr lang="en-GB" altLang="zh-CN" b="0" i="0" dirty="0">
              <a:solidFill>
                <a:srgbClr val="333333"/>
              </a:solidFill>
              <a:effectLst/>
              <a:latin typeface="Public Sans"/>
            </a:endParaRPr>
          </a:p>
          <a:p>
            <a:pPr algn="l" fontAlgn="base"/>
            <a:r>
              <a:rPr lang="en-GB" altLang="zh-CN" b="0" i="0" dirty="0">
                <a:solidFill>
                  <a:srgbClr val="333333"/>
                </a:solidFill>
                <a:effectLst/>
                <a:latin typeface="Public Sans"/>
              </a:rPr>
              <a:t>If the theory about excited neutron states is correct, that would mean that in a neutron beam, several different neutron states are present in significant numbers. The neutrons in the bottle, on the other hand, would be almost exclusively ground-state neutrons. After all, it takes time for neutrons to cool and be captured in a bottle — by which point, the vast majority will have already returned to their ground state.</a:t>
            </a:r>
            <a:endParaRPr lang="en-GB" altLang="zh-CN" b="0" i="0" dirty="0">
              <a:solidFill>
                <a:srgbClr val="333333"/>
              </a:solidFill>
              <a:effectLst/>
              <a:latin typeface="Public Sans"/>
            </a:endParaRPr>
          </a:p>
          <a:p>
            <a:pPr algn="l" fontAlgn="base"/>
            <a:r>
              <a:rPr lang="en-GB" altLang="zh-CN" b="0" i="0" dirty="0">
                <a:solidFill>
                  <a:srgbClr val="333333"/>
                </a:solidFill>
                <a:effectLst/>
                <a:latin typeface="Public Sans"/>
              </a:rPr>
              <a:t>“According to our model, the decay probability of a neutron strongly depends on its state,” says Felix Hummel. Logically, this also results in different average lifetimes for neutrons in the neutron beam and neutrons in the neutron bottle.</a:t>
            </a:r>
            <a:endParaRPr lang="en-GB" altLang="zh-CN" b="0" i="0" dirty="0">
              <a:solidFill>
                <a:srgbClr val="333333"/>
              </a:solidFill>
              <a:effectLst/>
              <a:latin typeface="Public Sans"/>
            </a:endParaRPr>
          </a:p>
          <a:p>
            <a:pPr algn="l" fontAlgn="base"/>
            <a:r>
              <a:rPr lang="en-GB" altLang="zh-CN" b="1" i="0" dirty="0">
                <a:effectLst/>
                <a:latin typeface="Public Sans"/>
              </a:rPr>
              <a:t>Further Experiments Needed</a:t>
            </a:r>
            <a:endParaRPr lang="en-GB" altLang="zh-CN" b="1" i="0" dirty="0">
              <a:effectLst/>
              <a:latin typeface="Public Sans"/>
            </a:endParaRPr>
          </a:p>
          <a:p>
            <a:pPr algn="l" fontAlgn="base"/>
            <a:r>
              <a:rPr lang="en-GB" altLang="zh-CN" b="0" i="0" dirty="0">
                <a:solidFill>
                  <a:srgbClr val="333333"/>
                </a:solidFill>
                <a:effectLst/>
                <a:latin typeface="Public Sans"/>
              </a:rPr>
              <a:t>“Our calculation model shows the parameter range in which we need to search,” says Benjamin Koch. “The lifetime of the excited state must be shorter than 300 seconds, otherwise you can’t explain the difference. But it also has to be longer than 5 milliseconds, otherwise the neutrons would already be back in the ground state before they reach the beam experiment.”</a:t>
            </a:r>
            <a:endParaRPr lang="en-GB" altLang="zh-CN" b="0" i="0" dirty="0">
              <a:solidFill>
                <a:srgbClr val="333333"/>
              </a:solidFill>
              <a:effectLst/>
              <a:latin typeface="Public Sans"/>
            </a:endParaRPr>
          </a:p>
          <a:p>
            <a:pPr algn="l" fontAlgn="base"/>
            <a:r>
              <a:rPr lang="en-GB" altLang="zh-CN" b="0" i="0" dirty="0">
                <a:solidFill>
                  <a:srgbClr val="333333"/>
                </a:solidFill>
                <a:effectLst/>
                <a:latin typeface="Public Sans"/>
              </a:rPr>
              <a:t>The hypothesis of previously undiscovered neutron states can be tested using data from past experiments. However, this data has to be re-evaluated. However, further experiments will be necessary for a convincing proof. Such experiments are now being planned. To this end, the researchers are liaising closely with teams at TU Wien’s Institute for Atomic and Subatomic physics, whose PERC and PERKEO experiments are well-suited for this task. Research groups from Switzerland and Los Alamos in the USA have also already shown interest in using their measurement methods to test the new hypothesis. Technically and conceptually, nothing stands in the way of the necessary measurements. So we can hope to learn soon, whether the new thesis really has solved a decades-old problem in physics.</a:t>
            </a:r>
            <a:endParaRPr lang="en-GB" altLang="zh-CN" b="0" i="0" dirty="0">
              <a:solidFill>
                <a:srgbClr val="333333"/>
              </a:solidFill>
              <a:effectLst/>
              <a:latin typeface="Public Sans"/>
            </a:endParaRPr>
          </a:p>
          <a:p>
            <a:pPr algn="l" fontAlgn="base"/>
            <a:r>
              <a:rPr lang="en-GB" altLang="zh-CN" b="0" i="0" dirty="0">
                <a:solidFill>
                  <a:srgbClr val="333333"/>
                </a:solidFill>
                <a:effectLst/>
                <a:latin typeface="Public Sans"/>
              </a:rPr>
              <a:t>Reference: “Exciting hint toward the solution of the neutron lifetime puzzle” by Benjamin Koch and Felix Hummel, 10 October 2024, </a:t>
            </a:r>
            <a:r>
              <a:rPr lang="en-GB" altLang="zh-CN" b="0" i="1" u="none" strike="noStrike" dirty="0">
                <a:solidFill>
                  <a:srgbClr val="666666"/>
                </a:solidFill>
                <a:effectLst/>
                <a:latin typeface="inherit"/>
              </a:rPr>
              <a:t>Physical Review D</a:t>
            </a:r>
            <a:r>
              <a:rPr lang="en-GB" altLang="zh-CN" b="0" i="0" dirty="0">
                <a:solidFill>
                  <a:srgbClr val="333333"/>
                </a:solidFill>
                <a:effectLst/>
                <a:latin typeface="Public Sans"/>
              </a:rPr>
              <a:t>.</a:t>
            </a:r>
            <a:endParaRPr lang="en-GB" altLang="zh-CN" b="0" i="0" dirty="0">
              <a:solidFill>
                <a:srgbClr val="333333"/>
              </a:solidFill>
              <a:effectLst/>
              <a:latin typeface="Public Sans"/>
            </a:endParaRPr>
          </a:p>
          <a:p>
            <a:pPr algn="l" fontAlgn="base"/>
            <a:endParaRPr lang="en-GB" altLang="zh-CN" b="0" i="0" dirty="0">
              <a:solidFill>
                <a:srgbClr val="333333"/>
              </a:solidFill>
              <a:effectLst/>
              <a:latin typeface="Public Sans"/>
            </a:endParaRPr>
          </a:p>
          <a:p>
            <a:pPr algn="l" fontAlgn="base"/>
            <a:endParaRPr lang="en-GB" altLang="zh-CN" b="0" i="0" dirty="0">
              <a:solidFill>
                <a:srgbClr val="333333"/>
              </a:solidFill>
              <a:effectLst/>
              <a:latin typeface="Public Sans"/>
            </a:endParaRPr>
          </a:p>
          <a:p>
            <a:endParaRPr kumimoji="1" lang="zh-CN" altLang="en-US" dirty="0"/>
          </a:p>
        </p:txBody>
      </p:sp>
      <p:sp>
        <p:nvSpPr>
          <p:cNvPr id="4" name="灯片编号占位符 3"/>
          <p:cNvSpPr>
            <a14:cpLocks xmlns:a14="http://schemas.microsoft.com/office/drawing/2010/main" noGrp="1"/>
          </p:cNvSpPr>
          <p:nvPr>
            <p:ph type="sldNum" sz="quarter" idx="5"/>
          </p:nvPr>
        </p:nvSpPr>
        <p:spPr/>
        <p:txBody>
          <a:bodyPr/>
          <a:lstStyle/>
          <a:p>
            <a:fld id="{69DBCB22-EF6B-084C-AA41-E391BC9F71CB}" type="slidenum">
              <a:rPr lang="en-US" altLang="zh-CN" smtClean="0"/>
            </a:fld>
            <a:endParaRPr kumimoji="1"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幻灯片图像占位符 1"/>
          <p:cNvSpPr>
            <a14:cpLocks xmlns:a14="http://schemas.microsoft.com/office/drawing/2010/main" noGrp="1" noRot="1" noChangeAspect="1"/>
          </p:cNvSpPr>
          <p:nvPr>
            <p:ph type="sldImg" idx="2"/>
          </p:nvPr>
        </p:nvSpPr>
        <p:spPr/>
        <p:txBody>
          <a:bodyPr/>
          <a:lstStyle/>
          <a:p/>
        </p:txBody>
      </p:sp>
      <p:sp>
        <p:nvSpPr>
          <p:cNvPr id="35" name="文本占位符 2"/>
          <p:cNvSpPr>
            <a14:cpLocks xmlns:a14="http://schemas.microsoft.com/office/drawing/2010/main" noGrp="1"/>
          </p:cNvSpPr>
          <p:nvPr>
            <p:ph type="body" idx="3"/>
          </p:nvPr>
        </p:nvSpPr>
        <p:spPr/>
        <p:txBody>
          <a:bodyPr/>
          <a:lstStyle/>
          <a:p>
            <a:r>
              <a:rPr lang="zh-CN" altLang="en-US" b="0" i="0" u="none" strike="noStrike" dirty="0">
                <a:effectLst/>
                <a:latin typeface="-apple-system"/>
              </a:rPr>
              <a:t> </a:t>
            </a:r>
            <a:r>
              <a:rPr lang="en-US" altLang="zh-CN" sz="1200" b="0" i="0" kern="1200" dirty="0">
                <a:solidFill>
                  <a:schemeClr val="tx1"/>
                </a:solidFill>
                <a:effectLst/>
                <a:latin typeface="+mn-lt"/>
                <a:ea typeface="+mn-ea"/>
                <a:cs typeface="+mn-cs"/>
              </a:rPr>
              <a:t>The </a:t>
            </a:r>
            <a:r>
              <a:rPr lang="en-US" altLang="zh-CN" sz="1200" b="1" i="0" kern="1200" dirty="0">
                <a:solidFill>
                  <a:schemeClr val="tx1"/>
                </a:solidFill>
                <a:effectLst/>
                <a:latin typeface="+mn-lt"/>
                <a:ea typeface="+mn-ea"/>
                <a:cs typeface="+mn-cs"/>
              </a:rPr>
              <a:t>secondary neutrons</a:t>
            </a:r>
            <a:r>
              <a:rPr lang="en-US" altLang="zh-CN" sz="1200" b="0" i="0" kern="1200" dirty="0">
                <a:solidFill>
                  <a:schemeClr val="tx1"/>
                </a:solidFill>
                <a:effectLst/>
                <a:latin typeface="+mn-lt"/>
                <a:ea typeface="+mn-ea"/>
                <a:cs typeface="+mn-cs"/>
              </a:rPr>
              <a:t> that are directed back towards space, away from the atmosphere, are referred to as albedo /</a:t>
            </a:r>
            <a:r>
              <a:rPr lang="en-US" altLang="zh-CN" sz="1200" b="0" i="0" kern="1200" dirty="0" err="1">
                <a:solidFill>
                  <a:schemeClr val="tx1"/>
                </a:solidFill>
                <a:effectLst/>
                <a:latin typeface="+mn-lt"/>
                <a:ea typeface="+mn-ea"/>
                <a:cs typeface="+mn-cs"/>
              </a:rPr>
              <a:t>al’bi:dou</a:t>
            </a:r>
            <a:r>
              <a:rPr lang="en-US" altLang="zh-CN" sz="1200" b="0" i="0" kern="1200" dirty="0">
                <a:solidFill>
                  <a:schemeClr val="tx1"/>
                </a:solidFill>
                <a:effectLst/>
                <a:latin typeface="+mn-lt"/>
                <a:ea typeface="+mn-ea"/>
                <a:cs typeface="+mn-cs"/>
              </a:rPr>
              <a:t>/ neutrons. In this case, the neutron albedo will add to the dose received by humans in low-Earth orbit.</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If it runs in orbit for 1 year, the total count of neutron cases can reach more than 104, and the statistical error accuracy can reach 1%.</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l-GR" sz="1200" b="1" dirty="0">
                <a:solidFill>
                  <a:srgbClr val="000064"/>
                </a:solidFill>
                <a:latin typeface="Arial" charset="0"/>
                <a:ea typeface="微软雅黑" pitchFamily="34" charset="-122"/>
                <a:cs typeface="+mn-ea"/>
                <a:sym typeface="Arial" charset="0"/>
              </a:rPr>
              <a:t>在轨</a:t>
            </a:r>
            <a:r>
              <a:rPr lang="zh-CN" altLang="en-US" sz="1200" b="1" dirty="0">
                <a:solidFill>
                  <a:srgbClr val="000064"/>
                </a:solidFill>
                <a:latin typeface="Arial" charset="0"/>
                <a:ea typeface="微软雅黑" pitchFamily="34" charset="-122"/>
                <a:cs typeface="+mn-ea"/>
                <a:sym typeface="Arial" charset="0"/>
              </a:rPr>
              <a:t>运行</a:t>
            </a:r>
            <a:r>
              <a:rPr lang="en-US" altLang="zh-CN" sz="1200" b="1" dirty="0">
                <a:solidFill>
                  <a:srgbClr val="000064"/>
                </a:solidFill>
                <a:latin typeface="Arial" charset="0"/>
                <a:ea typeface="微软雅黑" pitchFamily="34" charset="-122"/>
                <a:cs typeface="+mn-ea"/>
                <a:sym typeface="Arial" charset="0"/>
              </a:rPr>
              <a:t>1</a:t>
            </a:r>
            <a:r>
              <a:rPr lang="zh-CN" altLang="en-US" sz="1200" b="1" dirty="0">
                <a:solidFill>
                  <a:srgbClr val="000064"/>
                </a:solidFill>
                <a:latin typeface="Arial" charset="0"/>
                <a:ea typeface="微软雅黑" pitchFamily="34" charset="-122"/>
                <a:cs typeface="+mn-ea"/>
                <a:sym typeface="Arial" charset="0"/>
              </a:rPr>
              <a:t>年，</a:t>
            </a:r>
            <a:r>
              <a:rPr lang="zh-CN" altLang="en-US" sz="1200" b="1" dirty="0">
                <a:solidFill>
                  <a:srgbClr val="000064"/>
                </a:solidFill>
                <a:latin typeface="Arial" charset="0"/>
                <a:ea typeface="微软雅黑" pitchFamily="34" charset="-122"/>
                <a:cs typeface="+mn-ea"/>
                <a:sym typeface="Arial" charset="0"/>
              </a:rPr>
              <a:t>中子</a:t>
            </a:r>
            <a:r>
              <a:rPr lang="zh-CN" altLang="en-US" sz="1200" b="1" dirty="0">
                <a:solidFill>
                  <a:srgbClr val="000064"/>
                </a:solidFill>
                <a:latin typeface="Arial" charset="0"/>
                <a:ea typeface="微软雅黑" pitchFamily="34" charset="-122"/>
                <a:cs typeface="+mn-ea"/>
                <a:sym typeface="Arial" charset="0"/>
              </a:rPr>
              <a:t>事例的总计数达到</a:t>
            </a:r>
            <a:r>
              <a:rPr lang="en-US" altLang="zh-CN" sz="1200" b="1" dirty="0">
                <a:solidFill>
                  <a:srgbClr val="0432FF"/>
                </a:solidFill>
                <a:latin typeface="Arial" charset="0"/>
                <a:ea typeface="微软雅黑" pitchFamily="34" charset="-122"/>
                <a:cs typeface="+mn-ea"/>
                <a:sym typeface="Arial" charset="0"/>
              </a:rPr>
              <a:t>10</a:t>
            </a:r>
            <a:r>
              <a:rPr lang="en-US" altLang="zh-CN" sz="1200" b="1" baseline="30000" dirty="0">
                <a:solidFill>
                  <a:srgbClr val="0432FF"/>
                </a:solidFill>
                <a:latin typeface="Arial" charset="0"/>
                <a:ea typeface="微软雅黑" pitchFamily="34" charset="-122"/>
                <a:cs typeface="+mn-ea"/>
                <a:sym typeface="Arial" charset="0"/>
              </a:rPr>
              <a:t>4</a:t>
            </a:r>
            <a:r>
              <a:rPr lang="zh-CN" altLang="en-US" sz="1200" b="1" dirty="0">
                <a:solidFill>
                  <a:srgbClr val="000064"/>
                </a:solidFill>
                <a:latin typeface="Arial" charset="0"/>
                <a:ea typeface="微软雅黑" pitchFamily="34" charset="-122"/>
                <a:cs typeface="+mn-ea"/>
                <a:sym typeface="Arial" charset="0"/>
              </a:rPr>
              <a:t>以上</a:t>
            </a:r>
            <a:r>
              <a:rPr lang="en-US" altLang="zh-CN" sz="1200" b="1" dirty="0">
                <a:solidFill>
                  <a:srgbClr val="000064"/>
                </a:solidFill>
                <a:latin typeface="Arial" charset="0"/>
                <a:ea typeface="微软雅黑" pitchFamily="34" charset="-122"/>
                <a:cs typeface="+mn-ea"/>
                <a:sym typeface="Arial" charset="0"/>
              </a:rPr>
              <a:t> </a:t>
            </a:r>
            <a:r>
              <a:rPr lang="en-US" altLang="zh-CN" sz="1200" b="1" dirty="0">
                <a:solidFill>
                  <a:srgbClr val="000064"/>
                </a:solidFill>
                <a:latin typeface="Arial" charset="0"/>
                <a:ea typeface="微软雅黑" pitchFamily="34" charset="-122"/>
                <a:cs typeface="+mn-ea"/>
                <a:sym typeface="Wingdings" charset="2"/>
              </a:rPr>
              <a:t> </a:t>
            </a:r>
            <a:r>
              <a:rPr lang="en-US" altLang="zh-CN" sz="1200" b="1" dirty="0">
                <a:solidFill>
                  <a:srgbClr val="C00000"/>
                </a:solidFill>
                <a:latin typeface="Arial" charset="0"/>
                <a:ea typeface="微软雅黑" pitchFamily="34" charset="-122"/>
                <a:cs typeface="+mn-ea"/>
                <a:sym typeface="Arial" charset="0"/>
              </a:rPr>
              <a:t>1%</a:t>
            </a:r>
            <a:r>
              <a:rPr lang="zh-CN" altLang="en-US" sz="1200" b="1" dirty="0">
                <a:solidFill>
                  <a:srgbClr val="C00000"/>
                </a:solidFill>
                <a:latin typeface="Arial" charset="0"/>
                <a:ea typeface="微软雅黑" pitchFamily="34" charset="-122"/>
                <a:cs typeface="+mn-ea"/>
                <a:sym typeface="Arial" charset="0"/>
              </a:rPr>
              <a:t> 的统计误差精度</a:t>
            </a:r>
            <a:endParaRPr lang="en-US" altLang="zh-CN" sz="1200" b="1" dirty="0">
              <a:solidFill>
                <a:srgbClr val="000064"/>
              </a:solidFill>
              <a:latin typeface="Arial" charset="0"/>
              <a:ea typeface="微软雅黑" pitchFamily="34" charset="-122"/>
              <a:cs typeface="+mn-ea"/>
              <a:sym typeface="Arial" charset="0"/>
            </a:endParaRPr>
          </a:p>
          <a:p>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幻灯片图像占位符 1"/>
          <p:cNvSpPr>
            <a14:cpLocks xmlns:a14="http://schemas.microsoft.com/office/drawing/2010/main" noGrp="1" noRot="1" noChangeAspect="1"/>
          </p:cNvSpPr>
          <p:nvPr>
            <p:ph type="sldImg" idx="2"/>
          </p:nvPr>
        </p:nvSpPr>
        <p:spPr/>
        <p:txBody>
          <a:bodyPr/>
          <a:lstStyle/>
          <a:p/>
        </p:txBody>
      </p:sp>
      <p:sp>
        <p:nvSpPr>
          <p:cNvPr id="35" name="文本占位符 2"/>
          <p:cNvSpPr>
            <a14:cpLocks xmlns:a14="http://schemas.microsoft.com/office/drawing/2010/main" noGrp="1"/>
          </p:cNvSpPr>
          <p:nvPr>
            <p:ph type="body" idx="3"/>
          </p:nvPr>
        </p:nvSpPr>
        <p:spPr/>
        <p:txBody>
          <a:bodyPr/>
          <a:lstStyle/>
          <a:p>
            <a:r>
              <a:rPr lang="zh-CN" altLang="en-US" b="0" i="0" u="none" strike="noStrike" dirty="0">
                <a:effectLst/>
                <a:latin typeface="-apple-system"/>
                <a:hlinkClick r:id="rId3"/>
              </a:rPr>
              <a:t>中子注量率</a:t>
            </a:r>
            <a:r>
              <a:rPr lang="zh-CN" altLang="en-US" b="0" i="0" dirty="0">
                <a:solidFill>
                  <a:srgbClr val="333333"/>
                </a:solidFill>
                <a:effectLst/>
                <a:latin typeface="-apple-system"/>
              </a:rPr>
              <a:t>，单位为</a:t>
            </a:r>
            <a:r>
              <a:rPr lang="en-US" altLang="zh-CN" b="0" i="0" dirty="0" err="1">
                <a:solidFill>
                  <a:srgbClr val="333333"/>
                </a:solidFill>
                <a:effectLst/>
                <a:latin typeface="-apple-system"/>
              </a:rPr>
              <a:t>nv</a:t>
            </a:r>
            <a:r>
              <a:rPr lang="zh-CN" altLang="en-US" b="0" i="0" dirty="0">
                <a:solidFill>
                  <a:srgbClr val="333333"/>
                </a:solidFill>
                <a:effectLst/>
                <a:latin typeface="-apple-system"/>
              </a:rPr>
              <a:t>（</a:t>
            </a:r>
            <a:r>
              <a:rPr lang="en-US" altLang="zh-CN" b="0" i="0" dirty="0">
                <a:solidFill>
                  <a:srgbClr val="333333"/>
                </a:solidFill>
                <a:effectLst/>
                <a:latin typeface="-apple-system"/>
              </a:rPr>
              <a:t>neutrons per square centimeter per second</a:t>
            </a:r>
            <a:r>
              <a:rPr lang="zh-CN" altLang="en-US" b="0" i="0" dirty="0">
                <a:solidFill>
                  <a:srgbClr val="333333"/>
                </a:solidFill>
                <a:effectLst/>
                <a:latin typeface="-apple-system"/>
              </a:rPr>
              <a:t>），即每平方厘米每秒的中子数</a:t>
            </a:r>
            <a:endParaRPr lang="en-US" altLang="zh-CN" b="0" i="0" dirty="0">
              <a:solidFill>
                <a:srgbClr val="333333"/>
              </a:solidFill>
              <a:effectLst/>
              <a:latin typeface="-apple-system"/>
            </a:endParaRPr>
          </a:p>
          <a:p>
            <a:r>
              <a:rPr lang="en-US" dirty="0"/>
              <a:t>The neutron sensitivity of an SUI detector is specified by the number of counts per second per neutron flux (cps/</a:t>
            </a:r>
            <a:r>
              <a:rPr lang="en-US" dirty="0" err="1"/>
              <a:t>nv</a:t>
            </a:r>
            <a:r>
              <a:rPr lang="en-US" dirty="0"/>
              <a:t>)</a:t>
            </a:r>
            <a:endParaRPr lang="en-US" dirty="0"/>
          </a:p>
          <a:p>
            <a:r>
              <a:rPr lang="en-US" dirty="0"/>
              <a:t>1、400km</a:t>
            </a:r>
            <a:r>
              <a:rPr lang="zh-CN" altLang="en-US" dirty="0"/>
              <a:t>处绝大部分是向上的，向下的中子飞行中就衰变完了，</a:t>
            </a:r>
            <a:r>
              <a:rPr lang="en-US" altLang="zh-CN" dirty="0"/>
              <a:t>2.2</a:t>
            </a:r>
            <a:r>
              <a:rPr lang="en-US" dirty="0"/>
              <a:t>km</a:t>
            </a:r>
            <a:r>
              <a:rPr lang="zh-CN" altLang="en-US" dirty="0"/>
              <a:t>基本要飞到一半的地球半径（</a:t>
            </a:r>
            <a:r>
              <a:rPr lang="en-US" altLang="zh-CN" dirty="0"/>
              <a:t>3000</a:t>
            </a:r>
            <a:r>
              <a:rPr lang="en-US" dirty="0"/>
              <a:t>km）</a:t>
            </a:r>
            <a:r>
              <a:rPr lang="zh-CN" altLang="en-US" dirty="0"/>
              <a:t>耗时远大于中子寿命，</a:t>
            </a:r>
            <a:r>
              <a:rPr lang="en-US" altLang="zh-CN" dirty="0"/>
              <a:t>2 </a:t>
            </a:r>
            <a:r>
              <a:rPr lang="zh-CN" altLang="en-US" dirty="0"/>
              <a:t>引力确实有影响现在还没考虑在模型里 但是百公里级别的引力效应是非常小的。</a:t>
            </a:r>
            <a:endParaRPr lang="en-US" altLang="zh-CN" dirty="0"/>
          </a:p>
          <a:p>
            <a:endParaRPr lang="en-US" dirty="0"/>
          </a:p>
          <a:p>
            <a:r>
              <a:rPr lang="zh-CN" altLang="en-US" dirty="0"/>
              <a:t>鹊桥二号的轨道参数：周期</a:t>
            </a:r>
            <a:r>
              <a:rPr lang="en-US" altLang="zh-CN" dirty="0"/>
              <a:t>24h </a:t>
            </a:r>
            <a:r>
              <a:rPr lang="zh-CN" altLang="en-US" dirty="0"/>
              <a:t>近月点</a:t>
            </a:r>
            <a:r>
              <a:rPr lang="en-US" altLang="zh-CN" dirty="0"/>
              <a:t>200 </a:t>
            </a:r>
            <a:r>
              <a:rPr lang="zh-CN" altLang="en-US" dirty="0"/>
              <a:t>公里</a:t>
            </a:r>
            <a:r>
              <a:rPr lang="en-US" altLang="zh-CN" dirty="0"/>
              <a:t>[5] </a:t>
            </a:r>
            <a:r>
              <a:rPr lang="zh-CN" altLang="en-US" dirty="0"/>
              <a:t>远月点</a:t>
            </a:r>
            <a:r>
              <a:rPr lang="en-US" altLang="zh-CN" dirty="0"/>
              <a:t>16,000 </a:t>
            </a:r>
            <a:r>
              <a:rPr lang="zh-CN" altLang="en-US" dirty="0"/>
              <a:t>公里</a:t>
            </a:r>
            <a:r>
              <a:rPr lang="en-US" altLang="zh-CN" dirty="0"/>
              <a:t>[5] </a:t>
            </a:r>
            <a:r>
              <a:rPr lang="zh-CN" altLang="en-US" dirty="0"/>
              <a:t>倾角</a:t>
            </a:r>
            <a:r>
              <a:rPr lang="en-US" altLang="zh-CN" dirty="0"/>
              <a:t>62.4°[6] </a:t>
            </a:r>
            <a:endParaRPr lang="en-US" altLang="zh-CN" dirty="0"/>
          </a:p>
          <a:p>
            <a:r>
              <a:rPr lang="zh-CN" altLang="en-US" dirty="0"/>
              <a:t>月球实验（更高中子通量）对中子寿命更灵敏 </a:t>
            </a:r>
            <a:endParaRPr lang="zh-CN" altLang="en-US" dirty="0"/>
          </a:p>
          <a:p>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幻灯片图像占位符 1"/>
          <p:cNvSpPr>
            <a14:cpLocks xmlns:a14="http://schemas.microsoft.com/office/drawing/2010/main" noGrp="1" noRot="1" noChangeAspect="1"/>
          </p:cNvSpPr>
          <p:nvPr>
            <p:ph type="sldImg" idx="2"/>
          </p:nvPr>
        </p:nvSpPr>
        <p:spPr/>
        <p:txBody>
          <a:bodyPr/>
          <a:lstStyle/>
          <a:p/>
        </p:txBody>
      </p:sp>
      <p:sp>
        <p:nvSpPr>
          <p:cNvPr id="64" name="文本占位符 2"/>
          <p:cNvSpPr>
            <a14:cpLocks xmlns:a14="http://schemas.microsoft.com/office/drawing/2010/main"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0" i="0" kern="1200" dirty="0">
                <a:solidFill>
                  <a:schemeClr val="tx1"/>
                </a:solidFill>
                <a:effectLst/>
                <a:latin typeface="+mn-lt"/>
                <a:ea typeface="+mn-ea"/>
                <a:cs typeface="+mn-cs"/>
              </a:rPr>
              <a:t>\The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lifetime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is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fundamentally</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important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in</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many</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aspect.</a:t>
            </a:r>
            <a:r>
              <a:rPr lang="zh-CN" altLang="en-US" sz="1200" b="0" i="0" kern="1200" dirty="0">
                <a:solidFill>
                  <a:schemeClr val="tx1"/>
                </a:solidFill>
                <a:effectLst/>
                <a:latin typeface="+mn-lt"/>
                <a:ea typeface="+mn-ea"/>
                <a:cs typeface="+mn-cs"/>
              </a:rPr>
              <a:t> </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0" i="0" kern="1200" dirty="0">
                <a:solidFill>
                  <a:schemeClr val="tx1"/>
                </a:solidFill>
                <a:effectLst/>
                <a:latin typeface="+mn-lt"/>
                <a:ea typeface="+mn-ea"/>
                <a:cs typeface="+mn-cs"/>
              </a:rPr>
              <a:t>In</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particle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physics,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it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severs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test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of</a:t>
            </a:r>
            <a:r>
              <a:rPr lang="zh-CN" altLang="en-US" sz="1200" b="0" i="0" kern="1200" dirty="0">
                <a:solidFill>
                  <a:schemeClr val="tx1"/>
                </a:solidFill>
                <a:effectLst/>
                <a:latin typeface="+mn-lt"/>
                <a:ea typeface="+mn-ea"/>
                <a:cs typeface="+mn-cs"/>
              </a:rPr>
              <a:t> </a:t>
            </a:r>
            <a:r>
              <a:rPr lang="en-US" altLang="zh-CN" sz="1200" b="0" i="0" kern="1200" dirty="0" err="1">
                <a:solidFill>
                  <a:schemeClr val="tx1"/>
                </a:solidFill>
                <a:effectLst/>
                <a:latin typeface="+mn-lt"/>
                <a:ea typeface="+mn-ea"/>
                <a:cs typeface="+mn-cs"/>
              </a:rPr>
              <a:t>stadard</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model.</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Since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neutron</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decay</a:t>
            </a:r>
            <a:r>
              <a:rPr lang="zh-CN" altLang="en-US" sz="1200" b="0" i="0" kern="1200" dirty="0">
                <a:solidFill>
                  <a:schemeClr val="tx1"/>
                </a:solidFill>
                <a:effectLst/>
                <a:latin typeface="+mn-lt"/>
                <a:ea typeface="+mn-ea"/>
                <a:cs typeface="+mn-cs"/>
              </a:rPr>
              <a:t> </a:t>
            </a:r>
            <a:r>
              <a:rPr lang="en-US" altLang="zh-CN" sz="1200" b="1" i="1" kern="1200" dirty="0">
                <a:solidFill>
                  <a:schemeClr val="tx1"/>
                </a:solidFill>
                <a:effectLst>
                  <a:outerShdw blurRad="38100" dist="38100" dir="2700000" algn="tl">
                    <a:srgbClr val="000000">
                      <a:alpha val="43137"/>
                    </a:srgbClr>
                  </a:outerShdw>
                </a:effectLst>
                <a:latin typeface="+mn-lt"/>
                <a:ea typeface="+mn-ea"/>
                <a:cs typeface="+mn-cs"/>
              </a:rPr>
              <a:t>is the simplest example of nuclear beta decay. </a:t>
            </a:r>
            <a:endParaRPr lang="en-US" altLang="zh-CN" sz="1200" b="1" i="1" kern="1200" dirty="0">
              <a:solidFill>
                <a:schemeClr val="tx1"/>
              </a:solidFill>
              <a:effectLst>
                <a:outerShdw blurRad="38100" dist="38100" dir="2700000" algn="tl">
                  <a:srgbClr val="000000">
                    <a:alpha val="43137"/>
                  </a:srgbClr>
                </a:outerShdw>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1" i="1" kern="1200" dirty="0">
              <a:solidFill>
                <a:schemeClr val="tx1"/>
              </a:solidFill>
              <a:effectLst>
                <a:outerShdw blurRad="38100" dist="38100" dir="2700000" algn="tl">
                  <a:srgbClr val="000000">
                    <a:alpha val="43137"/>
                  </a:srgbClr>
                </a:outerShdw>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i="1" kern="1200" dirty="0">
                <a:solidFill>
                  <a:schemeClr val="tx1"/>
                </a:solidFill>
                <a:effectLst>
                  <a:outerShdw blurRad="38100" dist="38100" dir="2700000" algn="tl">
                    <a:srgbClr val="000000">
                      <a:alpha val="43137"/>
                    </a:srgbClr>
                  </a:outerShdw>
                </a:effectLst>
                <a:latin typeface="+mn-lt"/>
                <a:ea typeface="+mn-ea"/>
                <a:cs typeface="+mn-cs"/>
              </a:rPr>
              <a:t>It played a key role in the early Universe as it determined the ratio of neutrons to protons during the era of big-bang</a:t>
            </a:r>
            <a:r>
              <a:rPr lang="zh-CN" altLang="en-US" sz="1200" b="1" i="1" kern="1200" dirty="0">
                <a:solidFill>
                  <a:schemeClr val="tx1"/>
                </a:solidFill>
                <a:effectLst>
                  <a:outerShdw blurRad="38100" dist="38100" dir="2700000" algn="tl">
                    <a:srgbClr val="000000">
                      <a:alpha val="43137"/>
                    </a:srgbClr>
                  </a:outerShdw>
                </a:effectLst>
                <a:latin typeface="+mn-lt"/>
                <a:ea typeface="+mn-ea"/>
                <a:cs typeface="+mn-cs"/>
              </a:rPr>
              <a:t> </a:t>
            </a:r>
            <a:r>
              <a:rPr lang="en-US" altLang="zh-CN" sz="1200" b="1" i="1" kern="1200" dirty="0">
                <a:solidFill>
                  <a:schemeClr val="tx1"/>
                </a:solidFill>
                <a:effectLst>
                  <a:outerShdw blurRad="38100" dist="38100" dir="2700000" algn="tl">
                    <a:srgbClr val="000000">
                      <a:alpha val="43137"/>
                    </a:srgbClr>
                  </a:outerShdw>
                </a:effectLst>
                <a:latin typeface="+mn-lt"/>
                <a:ea typeface="+mn-ea"/>
                <a:cs typeface="+mn-cs"/>
              </a:rPr>
              <a:t>nucleosynthesis. </a:t>
            </a:r>
            <a:endParaRPr lang="en-US" altLang="zh-CN" sz="1200" b="1" i="1" kern="1200" dirty="0">
              <a:solidFill>
                <a:schemeClr val="tx1"/>
              </a:solidFill>
              <a:effectLst>
                <a:outerShdw blurRad="38100" dist="38100" dir="2700000" algn="tl">
                  <a:srgbClr val="000000">
                    <a:alpha val="43137"/>
                  </a:srgbClr>
                </a:outerShdw>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1" i="1" kern="1200" dirty="0">
              <a:solidFill>
                <a:schemeClr val="tx1"/>
              </a:solidFill>
              <a:effectLst>
                <a:outerShdw blurRad="38100" dist="38100" dir="2700000" algn="tl">
                  <a:srgbClr val="000000">
                    <a:alpha val="43137"/>
                  </a:srgbClr>
                </a:outerShdw>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i="1" kern="1200" dirty="0">
                <a:solidFill>
                  <a:schemeClr val="tx1"/>
                </a:solidFill>
                <a:effectLst>
                  <a:outerShdw blurRad="38100" dist="38100" dir="2700000" algn="tl">
                    <a:srgbClr val="000000">
                      <a:alpha val="43137"/>
                    </a:srgbClr>
                  </a:outerShdw>
                </a:effectLst>
                <a:latin typeface="+mn-lt"/>
                <a:ea typeface="+mn-ea"/>
                <a:cs typeface="+mn-cs"/>
              </a:rPr>
              <a:t>/////////////////</a:t>
            </a:r>
            <a:endParaRPr lang="en-US" altLang="zh-CN" sz="1200" b="1" i="1" kern="1200" dirty="0">
              <a:solidFill>
                <a:schemeClr val="tx1"/>
              </a:solidFill>
              <a:effectLst>
                <a:outerShdw blurRad="38100" dist="38100" dir="2700000" algn="tl">
                  <a:srgbClr val="000000">
                    <a:alpha val="43137"/>
                  </a:srgbClr>
                </a:outerShdw>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i="1" kern="1200" dirty="0">
                <a:solidFill>
                  <a:schemeClr val="tx1"/>
                </a:solidFill>
                <a:effectLst>
                  <a:outerShdw blurRad="38100" dist="38100" dir="2700000" algn="tl">
                    <a:srgbClr val="000000">
                      <a:alpha val="43137"/>
                    </a:srgbClr>
                  </a:outerShdw>
                </a:effectLst>
                <a:latin typeface="+mn-lt"/>
                <a:ea typeface="+mn-ea"/>
                <a:cs typeface="+mn-cs"/>
              </a:rPr>
              <a:t>Neutron decay is physically related to important processes in solar physics and neutrino detection. </a:t>
            </a:r>
            <a:endParaRPr lang="en-US" altLang="zh-CN" sz="1200" b="1" i="1" kern="1200" dirty="0">
              <a:solidFill>
                <a:schemeClr val="tx1"/>
              </a:solidFill>
              <a:effectLst>
                <a:outerShdw blurRad="38100" dist="38100" dir="2700000" algn="tl">
                  <a:srgbClr val="000000">
                    <a:alpha val="43137"/>
                  </a:srgbClr>
                </a:outerShdw>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0" i="0" kern="1200" dirty="0">
                <a:solidFill>
                  <a:schemeClr val="tx1"/>
                </a:solidFill>
                <a:effectLst/>
                <a:latin typeface="+mn-lt"/>
                <a:ea typeface="+mn-ea"/>
                <a:cs typeface="+mn-cs"/>
              </a:rPr>
              <a:t>“The neutron lifetime is an important parameter in the Standard Model because it is used as an input for calculating the quark mixing matrix, which describes quark decay rates,” said Gonzalez, who calculated probabilities of neutrons oscillating for the ORNL study. “If the quarks don't mix as we expect them to, that hints at new physics beyond the Standard Model.”</a:t>
            </a:r>
            <a:endParaRPr lang="en-US" altLang="zh-CN" sz="1200" b="1" i="1" kern="1200" dirty="0">
              <a:solidFill>
                <a:schemeClr val="tx1"/>
              </a:solidFill>
              <a:effectLst>
                <a:outerShdw blurRad="38100" dist="38100" dir="2700000" algn="tl">
                  <a:srgbClr val="000000">
                    <a:alpha val="43137"/>
                  </a:srgbClr>
                </a:outerShdw>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i="1" kern="1200" dirty="0">
                <a:solidFill>
                  <a:schemeClr val="tx1"/>
                </a:solidFill>
                <a:effectLst>
                  <a:outerShdw blurRad="38100" dist="38100" dir="2700000" algn="tl">
                    <a:srgbClr val="000000">
                      <a:alpha val="43137"/>
                    </a:srgbClr>
                  </a:outerShdw>
                </a:effectLst>
                <a:latin typeface="+mn-lt"/>
                <a:ea typeface="+mn-ea"/>
                <a:cs typeface="+mn-cs"/>
              </a:rPr>
              <a:t>The decay of the free neutron into a proton, electron, and antineutrino is the prototype </a:t>
            </a:r>
            <a:r>
              <a:rPr lang="en-US" altLang="zh-CN" sz="1200" b="1" i="1" kern="1200" dirty="0" err="1">
                <a:solidFill>
                  <a:schemeClr val="tx1"/>
                </a:solidFill>
                <a:effectLst>
                  <a:outerShdw blurRad="38100" dist="38100" dir="2700000" algn="tl">
                    <a:srgbClr val="000000">
                      <a:alpha val="43137"/>
                    </a:srgbClr>
                  </a:outerShdw>
                </a:effectLst>
                <a:latin typeface="+mn-lt"/>
                <a:ea typeface="+mn-ea"/>
                <a:cs typeface="+mn-cs"/>
              </a:rPr>
              <a:t>semileptonic</a:t>
            </a:r>
            <a:r>
              <a:rPr lang="en-US" altLang="zh-CN" sz="1200" b="1" i="1" kern="1200" dirty="0">
                <a:solidFill>
                  <a:schemeClr val="tx1"/>
                </a:solidFill>
                <a:effectLst>
                  <a:outerShdw blurRad="38100" dist="38100" dir="2700000" algn="tl">
                    <a:srgbClr val="000000">
                      <a:alpha val="43137"/>
                    </a:srgbClr>
                  </a:outerShdw>
                </a:effectLst>
                <a:latin typeface="+mn-lt"/>
                <a:ea typeface="+mn-ea"/>
                <a:cs typeface="+mn-cs"/>
              </a:rPr>
              <a:t> weak decay and is the simplest example of nuclear beta decay. It played a key role in the early Universe as it determined the ratio of neutrons to protons during the era of primordial light element nucleosynthesis. Neutron decay is physically related to important processes in solar physics and neutrino detection. </a:t>
            </a:r>
            <a:endParaRPr lang="en-US" altLang="zh-CN" sz="1200" b="1" i="1" kern="1200" dirty="0">
              <a:solidFill>
                <a:schemeClr val="tx1"/>
              </a:solidFill>
              <a:effectLst>
                <a:outerShdw blurRad="38100" dist="38100" dir="2700000" algn="tl">
                  <a:srgbClr val="000000">
                    <a:alpha val="43137"/>
                  </a:srgbClr>
                </a:outerShdw>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solidFill>
                  <a:srgbClr val="211E1E"/>
                </a:solidFill>
                <a:effectLst/>
                <a:latin typeface="AdvP6F00"/>
              </a:rPr>
              <a:t>Neutron decay is a spin-</a:t>
            </a:r>
            <a:r>
              <a:rPr lang="en-US" altLang="zh-CN" sz="1200" dirty="0">
                <a:solidFill>
                  <a:srgbClr val="211E1E"/>
                </a:solidFill>
                <a:effectLst/>
                <a:latin typeface="AdvP48E673"/>
              </a:rPr>
              <a:t>1</a:t>
            </a:r>
            <a:r>
              <a:rPr lang="en-US" altLang="zh-CN" sz="1200" dirty="0">
                <a:solidFill>
                  <a:srgbClr val="211E1E"/>
                </a:solidFill>
                <a:effectLst/>
                <a:latin typeface="AdvP3EDAA1"/>
              </a:rPr>
              <a:t>=</a:t>
            </a:r>
            <a:r>
              <a:rPr lang="en-US" altLang="zh-CN" sz="1200" dirty="0">
                <a:solidFill>
                  <a:srgbClr val="211E1E"/>
                </a:solidFill>
                <a:effectLst/>
                <a:latin typeface="AdvP48E673"/>
              </a:rPr>
              <a:t>2 </a:t>
            </a:r>
            <a:r>
              <a:rPr lang="en-US" altLang="zh-CN" sz="1200" dirty="0">
                <a:solidFill>
                  <a:srgbClr val="211E1E"/>
                </a:solidFill>
                <a:effectLst/>
                <a:latin typeface="AdvP6F00"/>
              </a:rPr>
              <a:t>to spin-</a:t>
            </a:r>
            <a:r>
              <a:rPr lang="en-US" altLang="zh-CN" sz="1200" dirty="0">
                <a:solidFill>
                  <a:srgbClr val="211E1E"/>
                </a:solidFill>
                <a:effectLst/>
                <a:latin typeface="AdvP48E673"/>
              </a:rPr>
              <a:t>1</a:t>
            </a:r>
            <a:r>
              <a:rPr lang="en-US" altLang="zh-CN" sz="1200" dirty="0">
                <a:solidFill>
                  <a:srgbClr val="211E1E"/>
                </a:solidFill>
                <a:effectLst/>
                <a:latin typeface="AdvP3EDAA1"/>
              </a:rPr>
              <a:t>=</a:t>
            </a:r>
            <a:r>
              <a:rPr lang="en-US" altLang="zh-CN" sz="1200" dirty="0">
                <a:solidFill>
                  <a:srgbClr val="211E1E"/>
                </a:solidFill>
                <a:effectLst/>
                <a:latin typeface="AdvP48E673"/>
              </a:rPr>
              <a:t>2 </a:t>
            </a:r>
            <a:r>
              <a:rPr lang="en-US" altLang="zh-CN" sz="1200" dirty="0">
                <a:solidFill>
                  <a:srgbClr val="211E1E"/>
                </a:solidFill>
                <a:effectLst/>
                <a:latin typeface="AdvP6F00"/>
              </a:rPr>
              <a:t>decay, so both Fermi and Gamow-Teller decays are allowed. </a:t>
            </a:r>
            <a:endParaRPr lang="en-US" altLang="zh-CN" sz="1200" dirty="0">
              <a:solidFill>
                <a:srgbClr val="211E1E"/>
              </a:solidFill>
              <a:effectLst/>
              <a:latin typeface="AdvP6F0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solidFill>
                  <a:srgbClr val="211E1E"/>
                </a:solidFill>
                <a:effectLst/>
                <a:latin typeface="AdvP6F00"/>
              </a:rPr>
              <a:t>The neutron lifetime provides a means to measure the weak coupling constants GA and </a:t>
            </a:r>
            <a:r>
              <a:rPr lang="en-US" altLang="zh-CN" sz="1200" dirty="0" err="1">
                <a:solidFill>
                  <a:srgbClr val="211E1E"/>
                </a:solidFill>
                <a:effectLst/>
                <a:latin typeface="AdvP6F00"/>
              </a:rPr>
              <a:t>Gv</a:t>
            </a:r>
            <a:r>
              <a:rPr lang="en-US" altLang="zh-CN" sz="1200" dirty="0">
                <a:solidFill>
                  <a:srgbClr val="211E1E"/>
                </a:solidFill>
                <a:effectLst/>
                <a:latin typeface="AdvP6F00"/>
              </a:rPr>
              <a:t>. GA is best measured by neutron decay, either from the </a:t>
            </a:r>
            <a:endParaRPr lang="en-US" altLang="zh-CN" sz="1200" dirty="0">
              <a:solidFill>
                <a:srgbClr val="211E1E"/>
              </a:solidFill>
              <a:effectLst/>
              <a:latin typeface="AdvP6F0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solidFill>
                  <a:srgbClr val="211E1E"/>
                </a:solidFill>
                <a:effectLst/>
                <a:latin typeface="AdvP6F00"/>
              </a:rPr>
              <a:t>Neutron lifetime or from a beta decay correlations. </a:t>
            </a:r>
            <a:endParaRPr lang="en-US" altLang="zh-CN" sz="1200" dirty="0">
              <a:solidFill>
                <a:srgbClr val="211E1E"/>
              </a:solidFill>
              <a:effectLst/>
              <a:latin typeface="AdvP6F0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solidFill>
                  <a:srgbClr val="211E1E"/>
                </a:solidFill>
                <a:effectLst/>
                <a:latin typeface="AdvP6F00"/>
              </a:rPr>
              <a:t>Hardy and Towner (</a:t>
            </a:r>
            <a:r>
              <a:rPr lang="en-US" altLang="zh-CN" sz="1200" dirty="0">
                <a:solidFill>
                  <a:srgbClr val="2D2D91"/>
                </a:solidFill>
                <a:effectLst/>
                <a:latin typeface="AdvP6F00"/>
              </a:rPr>
              <a:t>2005</a:t>
            </a:r>
            <a:r>
              <a:rPr lang="en-US" altLang="zh-CN" sz="1200" dirty="0">
                <a:solidFill>
                  <a:srgbClr val="211E1E"/>
                </a:solidFill>
                <a:effectLst/>
                <a:latin typeface="AdvP6F00"/>
              </a:rPr>
              <a:t>) evaluated and combined the results of hundreds of such measurements for 12 different nuclei. From this, the value </a:t>
            </a:r>
            <a:r>
              <a:rPr lang="en-US" altLang="zh-CN" sz="1200" dirty="0">
                <a:solidFill>
                  <a:srgbClr val="211E1E"/>
                </a:solidFill>
                <a:effectLst/>
                <a:latin typeface="AdvP3EDAA1"/>
              </a:rPr>
              <a:t>GV </a:t>
            </a:r>
            <a:r>
              <a:rPr lang="en-US" altLang="zh-CN" sz="1200" dirty="0">
                <a:solidFill>
                  <a:srgbClr val="211E1E"/>
                </a:solidFill>
                <a:effectLst/>
                <a:latin typeface="AdvP40271B"/>
              </a:rPr>
              <a:t>1⁄4 </a:t>
            </a:r>
            <a:r>
              <a:rPr lang="en-US" altLang="zh-CN" sz="1200" dirty="0">
                <a:solidFill>
                  <a:srgbClr val="211E1E"/>
                </a:solidFill>
                <a:effectLst/>
                <a:latin typeface="AdvP48E673"/>
              </a:rPr>
              <a:t>1</a:t>
            </a:r>
            <a:r>
              <a:rPr lang="en-US" altLang="zh-CN" sz="1200" dirty="0">
                <a:solidFill>
                  <a:srgbClr val="211E1E"/>
                </a:solidFill>
                <a:effectLst/>
                <a:latin typeface="AdvP3EDAA1"/>
              </a:rPr>
              <a:t>:</a:t>
            </a:r>
            <a:r>
              <a:rPr lang="en-US" altLang="zh-CN" sz="1200" dirty="0">
                <a:solidFill>
                  <a:srgbClr val="211E1E"/>
                </a:solidFill>
                <a:effectLst/>
                <a:latin typeface="AdvP48E673"/>
              </a:rPr>
              <a:t>1358</a:t>
            </a:r>
            <a:r>
              <a:rPr lang="en-US" altLang="zh-CN" sz="1200" dirty="0">
                <a:solidFill>
                  <a:srgbClr val="211E1E"/>
                </a:solidFill>
                <a:effectLst/>
                <a:latin typeface="AdvP40271B"/>
              </a:rPr>
              <a:t>ð</a:t>
            </a:r>
            <a:r>
              <a:rPr lang="en-US" altLang="zh-CN" sz="1200" dirty="0">
                <a:solidFill>
                  <a:srgbClr val="211E1E"/>
                </a:solidFill>
                <a:effectLst/>
                <a:latin typeface="AdvP48E673"/>
              </a:rPr>
              <a:t>5</a:t>
            </a:r>
            <a:r>
              <a:rPr lang="en-US" altLang="zh-CN" sz="1200" dirty="0">
                <a:solidFill>
                  <a:srgbClr val="211E1E"/>
                </a:solidFill>
                <a:effectLst/>
                <a:latin typeface="AdvP40271B"/>
              </a:rPr>
              <a:t>Þ  </a:t>
            </a:r>
            <a:r>
              <a:rPr lang="en-US" altLang="zh-CN" sz="1200" dirty="0">
                <a:solidFill>
                  <a:srgbClr val="211E1E"/>
                </a:solidFill>
                <a:effectLst/>
                <a:latin typeface="AdvP48E673"/>
              </a:rPr>
              <a:t>105 GeV2 </a:t>
            </a:r>
            <a:r>
              <a:rPr lang="en-US" altLang="zh-CN" sz="1200" dirty="0">
                <a:solidFill>
                  <a:srgbClr val="211E1E"/>
                </a:solidFill>
                <a:effectLst/>
                <a:latin typeface="AdvP6F00"/>
              </a:rPr>
              <a:t>is obtained. </a:t>
            </a:r>
            <a:endParaRPr lang="en-US" altLang="zh-CN" sz="1800"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0" i="0" kern="1200" dirty="0">
                <a:solidFill>
                  <a:schemeClr val="tx1"/>
                </a:solidFill>
                <a:effectLst/>
                <a:latin typeface="+mn-lt"/>
                <a:ea typeface="+mn-ea"/>
                <a:cs typeface="+mn-cs"/>
              </a:rPr>
              <a:t>As the Standard Model of particle physics requires the neutron lifetime to be about 879 seconds, any deviation from this would provoke a fundamental change in our understanding of this model.</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800" dirty="0">
                <a:solidFill>
                  <a:srgbClr val="211E1E"/>
                </a:solidFill>
                <a:effectLst/>
                <a:latin typeface="AdvP3EDAA1"/>
              </a:rPr>
              <a:t>GA </a:t>
            </a:r>
            <a:r>
              <a:rPr lang="en-US" altLang="zh-CN" sz="1800" dirty="0">
                <a:solidFill>
                  <a:srgbClr val="211E1E"/>
                </a:solidFill>
                <a:effectLst/>
                <a:latin typeface="AdvP6F00"/>
              </a:rPr>
              <a:t>is best measured by neutron decay, either from the neutron lifetime via Eq. (</a:t>
            </a:r>
            <a:r>
              <a:rPr lang="en-US" altLang="zh-CN" sz="1800" dirty="0">
                <a:solidFill>
                  <a:srgbClr val="2D2D91"/>
                </a:solidFill>
                <a:effectLst/>
                <a:latin typeface="AdvP6F00"/>
              </a:rPr>
              <a:t>8</a:t>
            </a:r>
            <a:r>
              <a:rPr lang="en-US" altLang="zh-CN" sz="1800" dirty="0">
                <a:solidFill>
                  <a:srgbClr val="211E1E"/>
                </a:solidFill>
                <a:effectLst/>
                <a:latin typeface="AdvP6F00"/>
              </a:rPr>
              <a:t>) or from a beta decay correlation, such as the beta asymmetry that depends on the ratio </a:t>
            </a:r>
            <a:r>
              <a:rPr lang="en-US" altLang="zh-CN" sz="1800" dirty="0">
                <a:solidFill>
                  <a:srgbClr val="211E1E"/>
                </a:solidFill>
                <a:effectLst/>
                <a:latin typeface="AdvP3EDAA1"/>
              </a:rPr>
              <a:t>GA=GV</a:t>
            </a:r>
            <a:r>
              <a:rPr lang="en-US" altLang="zh-CN" sz="1800" dirty="0">
                <a:solidFill>
                  <a:srgbClr val="211E1E"/>
                </a:solidFill>
                <a:effectLst/>
                <a:latin typeface="AdvP6F00"/>
              </a:rPr>
              <a:t>. </a:t>
            </a:r>
            <a:endParaRPr lang="en-US" altLang="zh-CN" sz="1800" dirty="0">
              <a:solidFill>
                <a:srgbClr val="211E1E"/>
              </a:solidFill>
              <a:effectLst/>
              <a:latin typeface="AdvP6F0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800" dirty="0">
              <a:solidFill>
                <a:srgbClr val="211E1E"/>
              </a:solidFill>
              <a:effectLst/>
              <a:latin typeface="AdvP6F0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800" b="0" i="0" kern="1200" dirty="0">
                <a:solidFill>
                  <a:schemeClr val="tx1"/>
                </a:solidFill>
                <a:effectLst/>
                <a:latin typeface="+mn-lt"/>
                <a:ea typeface="+mn-ea"/>
                <a:cs typeface="+mn-cs"/>
              </a:rPr>
              <a:t>The answer — 877.8 seconds, give or take 0.3 seconds, or a little under 15 minutes — hinted at a crack in the Standard Model of particle physics. That model describes the behavior of subatomic particles, such as the three quarks that make up a neutron. The flipping of quarks initiates neutron decay into protons.</a:t>
            </a:r>
            <a:endParaRPr lang="en-US" altLang="zh-CN" sz="2800" kern="100" dirty="0">
              <a:effectLst/>
              <a:latin typeface="等线" charset="-122"/>
              <a:ea typeface="等线" charset="-122"/>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800" dirty="0">
              <a:solidFill>
                <a:srgbClr val="211E1E"/>
              </a:solidFill>
              <a:effectLst/>
              <a:latin typeface="AdvP6F00"/>
            </a:endParaRPr>
          </a:p>
          <a:p>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确定中子的寿命对于理解宇宙在</a:t>
            </a:r>
            <a:r>
              <a:rPr lang="en-US" altLang="zh-CN" sz="1200" b="0" i="0" kern="1200" dirty="0">
                <a:solidFill>
                  <a:schemeClr val="tx1"/>
                </a:solidFill>
                <a:effectLst/>
                <a:latin typeface="+mn-lt"/>
                <a:ea typeface="+mn-ea"/>
                <a:cs typeface="+mn-cs"/>
              </a:rPr>
              <a:t>138</a:t>
            </a:r>
            <a:r>
              <a:rPr lang="zh-CN" altLang="en-US" sz="1200" b="0" i="0" kern="1200" dirty="0">
                <a:solidFill>
                  <a:schemeClr val="tx1"/>
                </a:solidFill>
                <a:effectLst/>
                <a:latin typeface="+mn-lt"/>
                <a:ea typeface="+mn-ea"/>
                <a:cs typeface="+mn-cs"/>
              </a:rPr>
              <a:t>亿年前的大爆炸中诞生后最初几分钟内形成了多少氢、氦和其他轻元素非常重要。科学家们还认为，如果能更好地确定中子的寿命，他们就能寻找到新的物理类型，因为这将有助于限制对其他亚原子粒子的测量。</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zh-CN" altLang="en-US" b="1" i="0" dirty="0">
                <a:solidFill>
                  <a:srgbClr val="191B1F"/>
                </a:solidFill>
                <a:effectLst/>
                <a:latin typeface="-apple-system"/>
              </a:rPr>
              <a:t>中子</a:t>
            </a:r>
            <a:r>
              <a:rPr lang="zh-CN" altLang="en-US" b="0" i="0" dirty="0">
                <a:solidFill>
                  <a:srgbClr val="191B1F"/>
                </a:solidFill>
                <a:effectLst/>
                <a:latin typeface="-apple-system"/>
              </a:rPr>
              <a:t>是我们非常熟悉的粒子。大多数存在于自然界的中子是非放射性原子核的一部分，在那里，它们基本上可以永远存在。在宇宙物质的某些原子中，中子已经存在了数十亿年甚至更长时间。</a:t>
            </a:r>
            <a:br>
              <a:rPr lang="zh-CN" altLang="en-US" dirty="0"/>
            </a:br>
            <a:br>
              <a:rPr lang="zh-CN" altLang="en-US" dirty="0"/>
            </a:br>
            <a:r>
              <a:rPr lang="zh-CN" altLang="en-US" b="0" i="0" dirty="0">
                <a:solidFill>
                  <a:srgbClr val="191B1F"/>
                </a:solidFill>
                <a:effectLst/>
                <a:latin typeface="-apple-system"/>
              </a:rPr>
              <a:t>但是，自由的中子（如核裂变过程所产生的中子）是不稳定的，它们的寿命很短，只有大约</a:t>
            </a:r>
            <a:r>
              <a:rPr lang="en-US" altLang="zh-CN" b="0" i="0" dirty="0">
                <a:solidFill>
                  <a:srgbClr val="191B1F"/>
                </a:solidFill>
                <a:effectLst/>
                <a:latin typeface="-apple-system"/>
              </a:rPr>
              <a:t>15</a:t>
            </a:r>
            <a:r>
              <a:rPr lang="zh-CN" altLang="en-US" b="0" i="0" dirty="0">
                <a:solidFill>
                  <a:srgbClr val="191B1F"/>
                </a:solidFill>
                <a:effectLst/>
                <a:latin typeface="-apple-system"/>
              </a:rPr>
              <a:t>分钟的时间。因为这些自由的中子会衰变为质子，在这个过程中，每个衰变的中子会释放一个电子和一个反中微子。</a:t>
            </a:r>
            <a:br>
              <a:rPr lang="zh-CN" altLang="en-US" dirty="0"/>
            </a:br>
            <a:br>
              <a:rPr lang="zh-CN" altLang="en-US" dirty="0"/>
            </a:br>
            <a:r>
              <a:rPr lang="zh-CN" altLang="en-US" b="0" i="0" dirty="0">
                <a:solidFill>
                  <a:srgbClr val="191B1F"/>
                </a:solidFill>
                <a:effectLst/>
                <a:latin typeface="-apple-system"/>
              </a:rPr>
              <a:t>一直以来，物理学家都希望能够完美地了解中子的精确寿命，这对于我们理解物质的基本结构至关重要。通过知晓中子的寿命，物理学家可以推测出是否还存在其他有待发现的</a:t>
            </a:r>
            <a:r>
              <a:rPr lang="zh-CN" altLang="en-US" b="0" i="0" u="none" strike="noStrike" dirty="0">
                <a:solidFill>
                  <a:srgbClr val="09408E"/>
                </a:solidFill>
                <a:effectLst/>
                <a:latin typeface="-apple-system"/>
                <a:hlinkClick r:id="rId3"/>
              </a:rPr>
              <a:t>基本粒子</a:t>
            </a:r>
            <a:r>
              <a:rPr lang="zh-CN" altLang="en-US" b="0" i="0" dirty="0">
                <a:solidFill>
                  <a:srgbClr val="191B1F"/>
                </a:solidFill>
                <a:effectLst/>
                <a:latin typeface="-apple-system"/>
              </a:rPr>
              <a:t>。可以说，中子寿命之谜是解答</a:t>
            </a:r>
            <a:r>
              <a:rPr lang="zh-CN" altLang="en-US" b="0" i="0" u="none" strike="noStrike" dirty="0">
                <a:solidFill>
                  <a:srgbClr val="09408E"/>
                </a:solidFill>
                <a:effectLst/>
                <a:latin typeface="-apple-system"/>
                <a:hlinkClick r:id="rId4"/>
              </a:rPr>
              <a:t>宇宙学</a:t>
            </a:r>
            <a:r>
              <a:rPr lang="zh-CN" altLang="en-US" b="0" i="0" dirty="0">
                <a:solidFill>
                  <a:srgbClr val="191B1F"/>
                </a:solidFill>
                <a:effectLst/>
                <a:latin typeface="-apple-system"/>
              </a:rPr>
              <a:t>和粒子物理学中几个大问题的关键，有助于我们理解宇宙的早期状态和基本粒子的行为。</a:t>
            </a:r>
            <a:br>
              <a:rPr lang="zh-CN" altLang="en-US" dirty="0"/>
            </a:br>
            <a:br>
              <a:rPr lang="zh-CN" altLang="en-US" dirty="0"/>
            </a:br>
            <a:r>
              <a:rPr lang="zh-CN" altLang="en-US" b="0" i="0" dirty="0">
                <a:solidFill>
                  <a:srgbClr val="191B1F"/>
                </a:solidFill>
                <a:effectLst/>
                <a:latin typeface="-apple-system"/>
              </a:rPr>
              <a:t>然而，物理学家用了几十年的时间，仍无法就中子寿命问题达成一致。</a:t>
            </a:r>
            <a:endParaRPr lang="en-US" altLang="zh-CN" b="0" i="0" dirty="0">
              <a:solidFill>
                <a:srgbClr val="191B1F"/>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800" dirty="0">
                <a:solidFill>
                  <a:srgbClr val="211E1E"/>
                </a:solidFill>
                <a:effectLst/>
                <a:latin typeface="AdvP6F00"/>
              </a:rPr>
              <a:t>The neutron lifetime is significant here. First, and most importantly, the reaction rates </a:t>
            </a:r>
            <a:r>
              <a:rPr lang="en-US" altLang="zh-CN" sz="1800" dirty="0">
                <a:solidFill>
                  <a:srgbClr val="211E1E"/>
                </a:solidFill>
                <a:effectLst/>
                <a:latin typeface="AdvP3EDAA1"/>
              </a:rPr>
              <a:t>n </a:t>
            </a:r>
            <a:r>
              <a:rPr lang="en-US" altLang="zh-CN" sz="1800" dirty="0">
                <a:solidFill>
                  <a:srgbClr val="211E1E"/>
                </a:solidFill>
                <a:effectLst/>
                <a:latin typeface="AdvP40271B"/>
              </a:rPr>
              <a:t>$ </a:t>
            </a:r>
            <a:r>
              <a:rPr lang="en-US" altLang="zh-CN" sz="1800" dirty="0">
                <a:solidFill>
                  <a:srgbClr val="211E1E"/>
                </a:solidFill>
                <a:effectLst/>
                <a:latin typeface="AdvP3EDAA1"/>
              </a:rPr>
              <a:t>p </a:t>
            </a:r>
            <a:r>
              <a:rPr lang="en-US" altLang="zh-CN" sz="1800" dirty="0">
                <a:solidFill>
                  <a:srgbClr val="211E1E"/>
                </a:solidFill>
                <a:effectLst/>
                <a:latin typeface="AdvP6F00"/>
              </a:rPr>
              <a:t>prior to </a:t>
            </a:r>
            <a:r>
              <a:rPr lang="en-US" altLang="zh-CN" sz="1800" dirty="0" err="1">
                <a:solidFill>
                  <a:srgbClr val="211E1E"/>
                </a:solidFill>
                <a:effectLst/>
                <a:latin typeface="AdvP3EDAA1"/>
              </a:rPr>
              <a:t>t</a:t>
            </a:r>
            <a:r>
              <a:rPr lang="en-US" altLang="zh-CN" sz="1800" dirty="0" err="1">
                <a:solidFill>
                  <a:srgbClr val="211E1E"/>
                </a:solidFill>
                <a:effectLst/>
                <a:latin typeface="AdvP48E673"/>
              </a:rPr>
              <a:t>freeze</a:t>
            </a:r>
            <a:r>
              <a:rPr lang="en-US" altLang="zh-CN" sz="1800" dirty="0">
                <a:solidFill>
                  <a:srgbClr val="211E1E"/>
                </a:solidFill>
                <a:effectLst/>
                <a:latin typeface="AdvP48E673"/>
              </a:rPr>
              <a:t> </a:t>
            </a:r>
            <a:r>
              <a:rPr lang="en-US" altLang="zh-CN" sz="1800" dirty="0">
                <a:solidFill>
                  <a:srgbClr val="211E1E"/>
                </a:solidFill>
                <a:effectLst/>
                <a:latin typeface="AdvP6F00"/>
              </a:rPr>
              <a:t>depend on the strength of the charged weak interaction, and, in </a:t>
            </a:r>
            <a:r>
              <a:rPr lang="en-US" altLang="zh-CN" sz="1800" dirty="0" err="1">
                <a:solidFill>
                  <a:srgbClr val="211E1E"/>
                </a:solidFill>
                <a:effectLst/>
                <a:latin typeface="AdvP6F00"/>
              </a:rPr>
              <a:t>particu</a:t>
            </a:r>
            <a:r>
              <a:rPr lang="en-US" altLang="zh-CN" sz="1800" dirty="0">
                <a:solidFill>
                  <a:srgbClr val="211E1E"/>
                </a:solidFill>
                <a:effectLst/>
                <a:latin typeface="AdvP6F00"/>
              </a:rPr>
              <a:t>- lar, they are proportional to the combination of coupling constants </a:t>
            </a:r>
            <a:r>
              <a:rPr lang="en-US" altLang="zh-CN" sz="1800" dirty="0">
                <a:solidFill>
                  <a:srgbClr val="211E1E"/>
                </a:solidFill>
                <a:effectLst/>
                <a:latin typeface="AdvP3EDAA1"/>
              </a:rPr>
              <a:t>G</a:t>
            </a:r>
            <a:r>
              <a:rPr lang="en-US" altLang="zh-CN" sz="1800" dirty="0">
                <a:solidFill>
                  <a:srgbClr val="211E1E"/>
                </a:solidFill>
                <a:effectLst/>
                <a:latin typeface="AdvP48E673"/>
              </a:rPr>
              <a:t>2</a:t>
            </a:r>
            <a:r>
              <a:rPr lang="en-US" altLang="zh-CN" sz="1800" dirty="0">
                <a:solidFill>
                  <a:srgbClr val="211E1E"/>
                </a:solidFill>
                <a:effectLst/>
                <a:latin typeface="AdvP3EDAA1"/>
              </a:rPr>
              <a:t>V </a:t>
            </a:r>
            <a:r>
              <a:rPr lang="en-US" altLang="zh-CN" sz="1800" dirty="0" err="1">
                <a:solidFill>
                  <a:srgbClr val="211E1E"/>
                </a:solidFill>
                <a:effectLst/>
                <a:latin typeface="AdvP40271B"/>
              </a:rPr>
              <a:t>þ</a:t>
            </a:r>
            <a:r>
              <a:rPr lang="en-US" altLang="zh-CN" sz="1800" dirty="0">
                <a:solidFill>
                  <a:srgbClr val="211E1E"/>
                </a:solidFill>
                <a:effectLst/>
                <a:latin typeface="AdvP40271B"/>
              </a:rPr>
              <a:t> </a:t>
            </a:r>
            <a:r>
              <a:rPr lang="en-US" altLang="zh-CN" sz="1800" dirty="0">
                <a:solidFill>
                  <a:srgbClr val="211E1E"/>
                </a:solidFill>
                <a:effectLst/>
                <a:latin typeface="AdvP48E673"/>
              </a:rPr>
              <a:t>3</a:t>
            </a:r>
            <a:r>
              <a:rPr lang="en-US" altLang="zh-CN" sz="1800" dirty="0">
                <a:solidFill>
                  <a:srgbClr val="211E1E"/>
                </a:solidFill>
                <a:effectLst/>
                <a:latin typeface="AdvP3EDAA1"/>
              </a:rPr>
              <a:t>G</a:t>
            </a:r>
            <a:r>
              <a:rPr lang="en-US" altLang="zh-CN" sz="1800" dirty="0">
                <a:solidFill>
                  <a:srgbClr val="211E1E"/>
                </a:solidFill>
                <a:effectLst/>
                <a:latin typeface="AdvP48E673"/>
              </a:rPr>
              <a:t>2</a:t>
            </a:r>
            <a:r>
              <a:rPr lang="en-US" altLang="zh-CN" sz="1800" dirty="0">
                <a:solidFill>
                  <a:srgbClr val="211E1E"/>
                </a:solidFill>
                <a:effectLst/>
                <a:latin typeface="AdvP3EDAA1"/>
              </a:rPr>
              <a:t>A </a:t>
            </a:r>
            <a:r>
              <a:rPr lang="en-US" altLang="zh-CN" sz="1800" dirty="0">
                <a:solidFill>
                  <a:srgbClr val="211E1E"/>
                </a:solidFill>
                <a:effectLst/>
                <a:latin typeface="AdvP6F00"/>
              </a:rPr>
              <a:t>that appear in Eq. (</a:t>
            </a:r>
            <a:r>
              <a:rPr lang="en-US" altLang="zh-CN" sz="1800" dirty="0">
                <a:solidFill>
                  <a:srgbClr val="2D2D91"/>
                </a:solidFill>
                <a:effectLst/>
                <a:latin typeface="AdvP6F00"/>
              </a:rPr>
              <a:t>7</a:t>
            </a:r>
            <a:r>
              <a:rPr lang="en-US" altLang="zh-CN" sz="1800" dirty="0">
                <a:solidFill>
                  <a:srgbClr val="211E1E"/>
                </a:solidFill>
                <a:effectLst/>
                <a:latin typeface="AdvP6F00"/>
              </a:rPr>
              <a:t>) for the neutron lifetime. These reaction rates determine </a:t>
            </a:r>
            <a:r>
              <a:rPr lang="en-US" altLang="zh-CN" sz="1800" dirty="0" err="1">
                <a:solidFill>
                  <a:srgbClr val="211E1E"/>
                </a:solidFill>
                <a:effectLst/>
                <a:latin typeface="AdvP3EDAA1"/>
              </a:rPr>
              <a:t>t</a:t>
            </a:r>
            <a:r>
              <a:rPr lang="en-US" altLang="zh-CN" sz="1800" dirty="0" err="1">
                <a:solidFill>
                  <a:srgbClr val="211E1E"/>
                </a:solidFill>
                <a:effectLst/>
                <a:latin typeface="AdvP48E673"/>
              </a:rPr>
              <a:t>freeze</a:t>
            </a:r>
            <a:r>
              <a:rPr lang="en-US" altLang="zh-CN" sz="1800" dirty="0">
                <a:solidFill>
                  <a:srgbClr val="211E1E"/>
                </a:solidFill>
                <a:effectLst/>
                <a:latin typeface="AdvP48E673"/>
              </a:rPr>
              <a:t> </a:t>
            </a:r>
            <a:r>
              <a:rPr lang="en-US" altLang="zh-CN" sz="1800" dirty="0">
                <a:solidFill>
                  <a:srgbClr val="211E1E"/>
                </a:solidFill>
                <a:effectLst/>
                <a:latin typeface="AdvP6F00"/>
              </a:rPr>
              <a:t>and hence the neutron to proton ratio at </a:t>
            </a:r>
            <a:r>
              <a:rPr lang="en-US" altLang="zh-CN" sz="1800" dirty="0" err="1">
                <a:solidFill>
                  <a:srgbClr val="211E1E"/>
                </a:solidFill>
                <a:effectLst/>
                <a:latin typeface="AdvP3EDAA1"/>
              </a:rPr>
              <a:t>t</a:t>
            </a:r>
            <a:r>
              <a:rPr lang="en-US" altLang="zh-CN" sz="1800" dirty="0" err="1">
                <a:solidFill>
                  <a:srgbClr val="211E1E"/>
                </a:solidFill>
                <a:effectLst/>
                <a:latin typeface="AdvP48E673"/>
              </a:rPr>
              <a:t>freeze</a:t>
            </a:r>
            <a:r>
              <a:rPr lang="en-US" altLang="zh-CN" sz="1800" dirty="0">
                <a:solidFill>
                  <a:srgbClr val="211E1E"/>
                </a:solidFill>
                <a:effectLst/>
                <a:latin typeface="AdvP48E673"/>
              </a:rPr>
              <a:t> </a:t>
            </a:r>
            <a:r>
              <a:rPr lang="en-US" altLang="zh-CN" sz="1800" dirty="0">
                <a:solidFill>
                  <a:srgbClr val="211E1E"/>
                </a:solidFill>
                <a:effectLst/>
                <a:latin typeface="AdvP6F00"/>
              </a:rPr>
              <a:t>via Eq. (</a:t>
            </a:r>
            <a:r>
              <a:rPr lang="en-US" altLang="zh-CN" sz="1800" dirty="0">
                <a:solidFill>
                  <a:srgbClr val="2D2D91"/>
                </a:solidFill>
                <a:effectLst/>
                <a:latin typeface="AdvP6F00"/>
              </a:rPr>
              <a:t>9</a:t>
            </a:r>
            <a:r>
              <a:rPr lang="en-US" altLang="zh-CN" sz="1800" dirty="0">
                <a:solidFill>
                  <a:srgbClr val="211E1E"/>
                </a:solidFill>
                <a:effectLst/>
                <a:latin typeface="AdvP6F00"/>
              </a:rPr>
              <a:t>). Second, the neutron lifetime governs the change in the neutron to proton ratio between </a:t>
            </a:r>
            <a:r>
              <a:rPr lang="en-US" altLang="zh-CN" sz="1800" dirty="0" err="1">
                <a:solidFill>
                  <a:srgbClr val="211E1E"/>
                </a:solidFill>
                <a:effectLst/>
                <a:latin typeface="AdvP3EDAA1"/>
              </a:rPr>
              <a:t>t</a:t>
            </a:r>
            <a:r>
              <a:rPr lang="en-US" altLang="zh-CN" sz="1800" dirty="0" err="1">
                <a:solidFill>
                  <a:srgbClr val="211E1E"/>
                </a:solidFill>
                <a:effectLst/>
                <a:latin typeface="AdvP48E673"/>
              </a:rPr>
              <a:t>freeze</a:t>
            </a:r>
            <a:r>
              <a:rPr lang="en-US" altLang="zh-CN" sz="1800" dirty="0">
                <a:solidFill>
                  <a:srgbClr val="211E1E"/>
                </a:solidFill>
                <a:effectLst/>
                <a:latin typeface="AdvP48E673"/>
              </a:rPr>
              <a:t> </a:t>
            </a:r>
            <a:r>
              <a:rPr lang="en-US" altLang="zh-CN" sz="1800" dirty="0">
                <a:solidFill>
                  <a:srgbClr val="211E1E"/>
                </a:solidFill>
                <a:effectLst/>
                <a:latin typeface="AdvP6F00"/>
              </a:rPr>
              <a:t>and nucleosynthesis. The precise value of the neutron lifetime is an important input for theoretical BBN calculations of primordial element abundances. In fact, the theoretical uncertainty in the predicted </a:t>
            </a:r>
            <a:r>
              <a:rPr lang="en-US" altLang="zh-CN" sz="1800" dirty="0">
                <a:solidFill>
                  <a:srgbClr val="211E1E"/>
                </a:solidFill>
                <a:effectLst/>
                <a:latin typeface="AdvP48E673"/>
              </a:rPr>
              <a:t>4He </a:t>
            </a:r>
            <a:r>
              <a:rPr lang="en-US" altLang="zh-CN" sz="1800" dirty="0">
                <a:solidFill>
                  <a:srgbClr val="211E1E"/>
                </a:solidFill>
                <a:effectLst/>
                <a:latin typeface="AdvP6F00"/>
              </a:rPr>
              <a:t>abundance is dominated by the experimental uncertainty in the neutron lifetime (</a:t>
            </a:r>
            <a:r>
              <a:rPr lang="en-US" altLang="zh-CN" sz="1800" dirty="0">
                <a:solidFill>
                  <a:srgbClr val="2D2D91"/>
                </a:solidFill>
                <a:effectLst/>
                <a:latin typeface="AdvP6F00"/>
              </a:rPr>
              <a:t>Burles </a:t>
            </a:r>
            <a:r>
              <a:rPr lang="en-US" altLang="zh-CN" sz="1800" dirty="0">
                <a:solidFill>
                  <a:srgbClr val="2D2D91"/>
                </a:solidFill>
                <a:effectLst/>
                <a:latin typeface="AdvP6F0B"/>
              </a:rPr>
              <a:t>et al.</a:t>
            </a:r>
            <a:r>
              <a:rPr lang="en-US" altLang="zh-CN" sz="1800" dirty="0">
                <a:solidFill>
                  <a:srgbClr val="2D2D91"/>
                </a:solidFill>
                <a:effectLst/>
                <a:latin typeface="AdvP6F00"/>
              </a:rPr>
              <a:t>, 1999</a:t>
            </a:r>
            <a:r>
              <a:rPr lang="en-US" altLang="zh-CN" sz="1800" dirty="0">
                <a:solidFill>
                  <a:srgbClr val="211E1E"/>
                </a:solidFill>
                <a:effectLst/>
                <a:latin typeface="AdvP6F00"/>
              </a:rPr>
              <a:t>; </a:t>
            </a:r>
            <a:r>
              <a:rPr lang="en-US" altLang="zh-CN" sz="1800" dirty="0">
                <a:solidFill>
                  <a:srgbClr val="2D2D91"/>
                </a:solidFill>
                <a:effectLst/>
                <a:latin typeface="AdvP6F00"/>
              </a:rPr>
              <a:t>Lopez and Turner, 1999</a:t>
            </a:r>
            <a:r>
              <a:rPr lang="en-US" altLang="zh-CN" sz="1800" dirty="0">
                <a:solidFill>
                  <a:srgbClr val="211E1E"/>
                </a:solidFill>
                <a:effectLst/>
                <a:latin typeface="AdvP6F00"/>
              </a:rPr>
              <a:t>). </a:t>
            </a:r>
            <a:endParaRPr lang="en-US" altLang="zh-CN" dirty="0"/>
          </a:p>
          <a:p>
            <a:endParaRPr lang="en-US" altLang="zh-CN"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幻灯片图像占位符 1"/>
          <p:cNvSpPr>
            <a14:cpLocks xmlns:a14="http://schemas.microsoft.com/office/drawing/2010/main" noGrp="1" noRot="1" noChangeAspect="1"/>
          </p:cNvSpPr>
          <p:nvPr>
            <p:ph type="sldImg" idx="2"/>
          </p:nvPr>
        </p:nvSpPr>
        <p:spPr/>
        <p:txBody>
          <a:bodyPr/>
          <a:lstStyle/>
          <a:p/>
        </p:txBody>
      </p:sp>
      <p:sp>
        <p:nvSpPr>
          <p:cNvPr id="64" name="文本占位符 2"/>
          <p:cNvSpPr>
            <a14:cpLocks xmlns:a14="http://schemas.microsoft.com/office/drawing/2010/main" noGrp="1"/>
          </p:cNvSpPr>
          <p:nvPr>
            <p:ph type="body" idx="3"/>
          </p:nvPr>
        </p:nvSpPr>
        <p:spPr/>
        <p:txBody>
          <a:bodyPr/>
          <a:lstStyle/>
          <a:p>
            <a:pPr indent="266700" algn="just"/>
            <a:r>
              <a:rPr lang="zh-CN" altLang="zh-CN" sz="1800" kern="100" dirty="0">
                <a:effectLst/>
                <a:latin typeface="等线" charset="-122"/>
                <a:ea typeface="等线" charset="-122"/>
                <a:cs typeface="Times New Roman" pitchFamily="18" charset="0"/>
              </a:rPr>
              <a:t>最早设想了中子寿命测量实验的是查德威克，他提出利用</a:t>
            </a:r>
            <a:r>
              <a:rPr lang="en-US" altLang="zh-CN" sz="1800" kern="100" dirty="0">
                <a:effectLst/>
                <a:latin typeface="等线" charset="-122"/>
                <a:ea typeface="等线" charset="-122"/>
                <a:cs typeface="Times New Roman" pitchFamily="18" charset="0"/>
              </a:rPr>
              <a:t> (</a:t>
            </a:r>
            <a:r>
              <a:rPr lang="zh-CN" altLang="zh-CN" sz="1800" kern="100" dirty="0">
                <a:effectLst/>
                <a:latin typeface="等线" charset="-122"/>
                <a:ea typeface="等线" charset="-122"/>
                <a:cs typeface="Times New Roman" pitchFamily="18" charset="0"/>
              </a:rPr>
              <a:t>α</a:t>
            </a:r>
            <a:r>
              <a:rPr lang="en-US" altLang="zh-CN" sz="1800" kern="100" dirty="0">
                <a:effectLst/>
                <a:latin typeface="等线" charset="-122"/>
                <a:ea typeface="等线" charset="-122"/>
                <a:cs typeface="Times New Roman" pitchFamily="18" charset="0"/>
              </a:rPr>
              <a:t>, n) </a:t>
            </a:r>
            <a:r>
              <a:rPr lang="zh-CN" altLang="zh-CN" sz="1800" kern="100" dirty="0">
                <a:effectLst/>
                <a:latin typeface="等线" charset="-122"/>
                <a:ea typeface="等线" charset="-122"/>
                <a:cs typeface="Times New Roman" pitchFamily="18" charset="0"/>
              </a:rPr>
              <a:t>反应作为中子源，使出射的快中子在米量级的距离上发生衰变，并利用</a:t>
            </a:r>
            <a:r>
              <a:rPr lang="en-US" altLang="zh-CN" sz="1800" kern="100" dirty="0">
                <a:effectLst/>
                <a:latin typeface="等线" charset="-122"/>
                <a:ea typeface="等线" charset="-122"/>
                <a:cs typeface="Times New Roman" pitchFamily="18" charset="0"/>
              </a:rPr>
              <a:t>G-M</a:t>
            </a:r>
            <a:r>
              <a:rPr lang="zh-CN" altLang="zh-CN" sz="1800" kern="100" dirty="0">
                <a:effectLst/>
                <a:latin typeface="等线" charset="-122"/>
                <a:ea typeface="等线" charset="-122"/>
                <a:cs typeface="Times New Roman" pitchFamily="18" charset="0"/>
              </a:rPr>
              <a:t>管测量衰变放出的中子。但是快中子飞行速度太快，在这样小的空间尺度内只有约</a:t>
            </a:r>
            <a:r>
              <a:rPr lang="en-US" altLang="zh-CN" sz="1800" kern="100" dirty="0">
                <a:effectLst/>
                <a:latin typeface="等线" charset="-122"/>
                <a:ea typeface="等线" charset="-122"/>
                <a:cs typeface="Times New Roman" pitchFamily="18" charset="0"/>
              </a:rPr>
              <a:t>10^-10</a:t>
            </a:r>
            <a:r>
              <a:rPr lang="zh-CN" altLang="zh-CN" sz="1800" kern="100" dirty="0">
                <a:effectLst/>
                <a:latin typeface="等线" charset="-122"/>
                <a:ea typeface="等线" charset="-122"/>
                <a:cs typeface="Times New Roman" pitchFamily="18" charset="0"/>
              </a:rPr>
              <a:t>的概率衰变并被</a:t>
            </a:r>
            <a:r>
              <a:rPr lang="en-US" altLang="zh-CN" sz="1800" kern="100" dirty="0">
                <a:effectLst/>
                <a:latin typeface="等线" charset="-122"/>
                <a:ea typeface="等线" charset="-122"/>
                <a:cs typeface="Times New Roman" pitchFamily="18" charset="0"/>
              </a:rPr>
              <a:t>G-M</a:t>
            </a:r>
            <a:r>
              <a:rPr lang="zh-CN" altLang="zh-CN" sz="1800" kern="100" dirty="0">
                <a:effectLst/>
                <a:latin typeface="等线" charset="-122"/>
                <a:ea typeface="等线" charset="-122"/>
                <a:cs typeface="Times New Roman" pitchFamily="18" charset="0"/>
              </a:rPr>
              <a:t>管测量到，当时的探测技术远远不能达到这种灵敏度。</a:t>
            </a:r>
            <a:endParaRPr lang="zh-CN" altLang="zh-CN" sz="1800" kern="100" dirty="0">
              <a:effectLst/>
              <a:latin typeface="等线" charset="-122"/>
              <a:ea typeface="等线" charset="-122"/>
              <a:cs typeface="Times New Roman" pitchFamily="18" charset="0"/>
            </a:endParaRPr>
          </a:p>
          <a:p>
            <a:pPr indent="266700" algn="just"/>
            <a:r>
              <a:rPr lang="en-US" altLang="zh-CN" sz="1800" kern="100" dirty="0">
                <a:effectLst/>
                <a:latin typeface="等线" charset="-122"/>
                <a:ea typeface="等线" charset="-122"/>
                <a:cs typeface="Times New Roman" pitchFamily="18" charset="0"/>
              </a:rPr>
              <a:t> </a:t>
            </a:r>
            <a:endParaRPr lang="zh-CN" altLang="zh-CN" sz="1800" kern="100" dirty="0">
              <a:effectLst/>
              <a:latin typeface="等线" charset="-122"/>
              <a:ea typeface="等线" charset="-122"/>
              <a:cs typeface="Times New Roman" pitchFamily="18" charset="0"/>
            </a:endParaRPr>
          </a:p>
          <a:p>
            <a:pPr indent="266700" algn="just"/>
            <a:r>
              <a:rPr lang="zh-CN" altLang="zh-CN" sz="1800" kern="100" dirty="0">
                <a:effectLst/>
                <a:latin typeface="等线" charset="-122"/>
                <a:ea typeface="等线" charset="-122"/>
                <a:cs typeface="Times New Roman" pitchFamily="18" charset="0"/>
              </a:rPr>
              <a:t>等到</a:t>
            </a:r>
            <a:r>
              <a:rPr lang="en-US" altLang="zh-CN" sz="1800" kern="100" dirty="0">
                <a:effectLst/>
                <a:latin typeface="等线" charset="-122"/>
                <a:ea typeface="等线" charset="-122"/>
                <a:cs typeface="Times New Roman" pitchFamily="18" charset="0"/>
              </a:rPr>
              <a:t>40</a:t>
            </a:r>
            <a:r>
              <a:rPr lang="zh-CN" altLang="zh-CN" sz="1800" kern="100" dirty="0">
                <a:effectLst/>
                <a:latin typeface="等线" charset="-122"/>
                <a:ea typeface="等线" charset="-122"/>
                <a:cs typeface="Times New Roman" pitchFamily="18" charset="0"/>
              </a:rPr>
              <a:t>年代，假如使用上当时发展起来的回旋加速器，利用α束流轰击铍靶，将中子通量提高到</a:t>
            </a:r>
            <a:r>
              <a:rPr lang="en-US" altLang="zh-CN" sz="1800" kern="100" dirty="0">
                <a:effectLst/>
                <a:latin typeface="等线" charset="-122"/>
                <a:ea typeface="等线" charset="-122"/>
                <a:cs typeface="Times New Roman" pitchFamily="18" charset="0"/>
              </a:rPr>
              <a:t>10^6 cps</a:t>
            </a:r>
            <a:r>
              <a:rPr lang="zh-CN" altLang="zh-CN" sz="1800" kern="100" dirty="0">
                <a:effectLst/>
                <a:latin typeface="等线" charset="-122"/>
                <a:ea typeface="等线" charset="-122"/>
                <a:cs typeface="Times New Roman" pitchFamily="18" charset="0"/>
              </a:rPr>
              <a:t>；但这样所能测到的中子衰变事件率也仅仅只有</a:t>
            </a:r>
            <a:r>
              <a:rPr lang="en-US" altLang="zh-CN" sz="1800" kern="100" dirty="0">
                <a:effectLst/>
                <a:latin typeface="等线" charset="-122"/>
                <a:ea typeface="等线" charset="-122"/>
                <a:cs typeface="Times New Roman" pitchFamily="18" charset="0"/>
              </a:rPr>
              <a:t>10-4 cps</a:t>
            </a:r>
            <a:r>
              <a:rPr lang="zh-CN" altLang="zh-CN" sz="1800" kern="100" dirty="0">
                <a:effectLst/>
                <a:latin typeface="等线" charset="-122"/>
                <a:ea typeface="等线" charset="-122"/>
                <a:cs typeface="Times New Roman" pitchFamily="18" charset="0"/>
              </a:rPr>
              <a:t>，统计误差非常大。</a:t>
            </a:r>
            <a:endParaRPr lang="zh-CN" altLang="zh-CN" sz="1800" kern="100" dirty="0">
              <a:effectLst/>
              <a:latin typeface="等线" charset="-122"/>
              <a:ea typeface="等线" charset="-122"/>
              <a:cs typeface="Times New Roman" pitchFamily="18" charset="0"/>
            </a:endParaRPr>
          </a:p>
          <a:p>
            <a:pPr indent="266700" algn="just"/>
            <a:r>
              <a:rPr lang="zh-CN" altLang="zh-CN" sz="1800" kern="100" dirty="0">
                <a:effectLst/>
                <a:latin typeface="等线" charset="-122"/>
                <a:ea typeface="等线" charset="-122"/>
                <a:cs typeface="Times New Roman" pitchFamily="18" charset="0"/>
              </a:rPr>
              <a:t>另一个方法是使中子慢下来，增加单位体积内的中子衰变事例率；这意味着需要使用热中子，但在慢化过程中将损失中子的方向信息。</a:t>
            </a:r>
            <a:endParaRPr lang="zh-CN" altLang="zh-CN" sz="1800" kern="100" dirty="0">
              <a:effectLst/>
              <a:latin typeface="等线" charset="-122"/>
              <a:ea typeface="等线" charset="-122"/>
              <a:cs typeface="Times New Roman" pitchFamily="18" charset="0"/>
            </a:endParaRPr>
          </a:p>
          <a:p>
            <a:endParaRPr lang="en-US" altLang="zh-CN" dirty="0"/>
          </a:p>
          <a:p>
            <a:endParaRPr lang="en-US" altLang="zh-CN"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幻灯片图像占位符 1"/>
          <p:cNvSpPr>
            <a14:cpLocks xmlns:a14="http://schemas.microsoft.com/office/drawing/2010/main" noGrp="1" noRot="1" noChangeAspect="1"/>
          </p:cNvSpPr>
          <p:nvPr>
            <p:ph type="sldImg" idx="2"/>
          </p:nvPr>
        </p:nvSpPr>
        <p:spPr/>
        <p:txBody>
          <a:bodyPr/>
          <a:lstStyle/>
          <a:p/>
        </p:txBody>
      </p:sp>
      <p:sp>
        <p:nvSpPr>
          <p:cNvPr id="64" name="文本占位符 2"/>
          <p:cNvSpPr>
            <a14:cpLocks xmlns:a14="http://schemas.microsoft.com/office/drawing/2010/main" noGrp="1"/>
          </p:cNvSpPr>
          <p:nvPr>
            <p:ph type="body" idx="3"/>
          </p:nvPr>
        </p:nvSpPr>
        <p:spPr/>
        <p:txBody>
          <a:bodyPr/>
          <a:lstStyle/>
          <a:p>
            <a:pPr lvl="0" indent="266700" algn="just"/>
            <a:r>
              <a:rPr lang="en-US" altLang="zh-CN" sz="1800" kern="100" dirty="0">
                <a:effectLst/>
                <a:latin typeface="等线" charset="-122"/>
                <a:ea typeface="等线" charset="-122"/>
                <a:cs typeface="Times New Roman" pitchFamily="18" charset="0"/>
              </a:rPr>
              <a:t>The first serious measurement of neutron decay has to wait until the thermal reactor was available in 1943.</a:t>
            </a:r>
            <a:endParaRPr lang="en-US" altLang="zh-CN" sz="1800" kern="100" dirty="0">
              <a:effectLst/>
              <a:latin typeface="等线" charset="-122"/>
              <a:ea typeface="等线" charset="-122"/>
              <a:cs typeface="Times New Roman" pitchFamily="18" charset="0"/>
            </a:endParaRPr>
          </a:p>
          <a:p>
            <a:pPr lvl="0" indent="266700" algn="just"/>
            <a:r>
              <a:rPr lang="en-US" altLang="zh-CN" sz="1800" kern="100" dirty="0">
                <a:effectLst/>
                <a:latin typeface="等线" charset="-122"/>
                <a:ea typeface="等线" charset="-122"/>
                <a:cs typeface="Times New Roman" pitchFamily="18" charset="0"/>
              </a:rPr>
              <a:t>The beam flux of thermal neutron is high enough , 10^3 n/cm3/s.</a:t>
            </a:r>
            <a:endParaRPr lang="en-US" altLang="zh-CN" sz="1800" kern="100" dirty="0">
              <a:effectLst/>
              <a:latin typeface="等线" charset="-122"/>
              <a:ea typeface="等线" charset="-122"/>
              <a:cs typeface="Times New Roman" pitchFamily="18" charset="0"/>
            </a:endParaRPr>
          </a:p>
          <a:p>
            <a:pPr lvl="0" indent="266700" algn="just"/>
            <a:r>
              <a:rPr lang="en-US" altLang="zh-CN" sz="1800" kern="100" dirty="0">
                <a:effectLst/>
                <a:latin typeface="等线" charset="-122"/>
                <a:ea typeface="等线" charset="-122"/>
                <a:cs typeface="Times New Roman" pitchFamily="18" charset="0"/>
              </a:rPr>
              <a:t>Applying the coincidence method significantly reduce the background event. </a:t>
            </a:r>
            <a:endParaRPr lang="en-US" altLang="zh-CN" sz="1800" kern="100" dirty="0">
              <a:effectLst/>
              <a:latin typeface="等线" charset="-122"/>
              <a:ea typeface="等线" charset="-122"/>
              <a:cs typeface="Times New Roman" pitchFamily="18" charset="0"/>
            </a:endParaRPr>
          </a:p>
          <a:p>
            <a:pPr marL="0" marR="0" lvl="0" indent="266700" algn="just" defTabSz="914400" rtl="0" eaLnBrk="1" fontAlgn="auto" latinLnBrk="0" hangingPunct="1">
              <a:lnSpc>
                <a:spcPct val="100000"/>
              </a:lnSpc>
              <a:spcBef>
                <a:spcPts val="0"/>
              </a:spcBef>
              <a:spcAft>
                <a:spcPts val="0"/>
              </a:spcAft>
              <a:buClrTx/>
              <a:buSzTx/>
              <a:buFontTx/>
              <a:buNone/>
              <a:defRPr/>
            </a:pPr>
            <a:r>
              <a:rPr lang="en-US" altLang="zh-CN" sz="1800" kern="100" dirty="0">
                <a:effectLst/>
                <a:latin typeface="等线" charset="-122"/>
                <a:ea typeface="等线" charset="-122"/>
                <a:cs typeface="Times New Roman" pitchFamily="18" charset="0"/>
              </a:rPr>
              <a:t>So in 1950, in two paper </a:t>
            </a:r>
            <a:r>
              <a:rPr lang="en-GB" altLang="zh-CN" sz="4000" b="0" i="0" dirty="0" err="1">
                <a:solidFill>
                  <a:srgbClr val="111111"/>
                </a:solidFill>
                <a:effectLst/>
                <a:latin typeface="Arial" charset="0"/>
              </a:rPr>
              <a:t>ad·ja·cent</a:t>
            </a:r>
            <a:r>
              <a:rPr lang="en-GB" altLang="zh-CN" sz="4000" b="0" i="0" dirty="0">
                <a:solidFill>
                  <a:srgbClr val="111111"/>
                </a:solidFill>
                <a:effectLst/>
                <a:latin typeface="Arial" charset="0"/>
              </a:rPr>
              <a:t> </a:t>
            </a:r>
            <a:r>
              <a:rPr lang="en-GB" altLang="zh-CN" sz="2800" b="0" i="0" dirty="0">
                <a:solidFill>
                  <a:srgbClr val="333333"/>
                </a:solidFill>
                <a:effectLst/>
                <a:latin typeface="Arial" charset="0"/>
              </a:rPr>
              <a:t>[</a:t>
            </a:r>
            <a:r>
              <a:rPr lang="en-GB" altLang="zh-CN" sz="2800" b="0" i="0" dirty="0" err="1">
                <a:solidFill>
                  <a:srgbClr val="333333"/>
                </a:solidFill>
                <a:effectLst/>
                <a:latin typeface="Arial" charset="0"/>
              </a:rPr>
              <a:t>əˈdʒeɪsnt</a:t>
            </a:r>
            <a:r>
              <a:rPr lang="en-GB" altLang="zh-CN" sz="2800" b="0" i="0" dirty="0">
                <a:solidFill>
                  <a:srgbClr val="333333"/>
                </a:solidFill>
                <a:effectLst/>
                <a:latin typeface="Arial" charset="0"/>
              </a:rPr>
              <a:t>]</a:t>
            </a:r>
            <a:r>
              <a:rPr lang="en-US" altLang="zh-CN" sz="1800" i="1" u="sng" kern="100" dirty="0">
                <a:effectLst/>
                <a:latin typeface="等线" charset="-122"/>
                <a:ea typeface="等线" charset="-122"/>
                <a:cs typeface="Times New Roman" pitchFamily="18" charset="0"/>
              </a:rPr>
              <a:t> to one </a:t>
            </a:r>
            <a:r>
              <a:rPr lang="en-US" altLang="zh-CN" sz="1800" i="1" u="sng" kern="100" dirty="0" err="1">
                <a:effectLst/>
                <a:latin typeface="等线" charset="-122"/>
                <a:ea typeface="等线" charset="-122"/>
                <a:cs typeface="Times New Roman" pitchFamily="18" charset="0"/>
              </a:rPr>
              <a:t>aother</a:t>
            </a:r>
            <a:r>
              <a:rPr lang="en-US" altLang="zh-CN" sz="1800" i="1" u="sng" kern="100" dirty="0">
                <a:effectLst/>
                <a:latin typeface="等线" charset="-122"/>
                <a:ea typeface="等线" charset="-122"/>
                <a:cs typeface="Times New Roman" pitchFamily="18" charset="0"/>
              </a:rPr>
              <a:t> were published , with </a:t>
            </a:r>
            <a:r>
              <a:rPr lang="en-US" altLang="zh-CN" sz="1800" i="1" u="sng" kern="100" dirty="0" err="1">
                <a:effectLst/>
                <a:latin typeface="等线" charset="-122"/>
                <a:ea typeface="等线" charset="-122"/>
                <a:cs typeface="Times New Roman" pitchFamily="18" charset="0"/>
              </a:rPr>
              <a:t>identicial</a:t>
            </a:r>
            <a:r>
              <a:rPr lang="en-US" altLang="zh-CN" sz="1800" i="1" u="sng" kern="100" dirty="0">
                <a:effectLst/>
                <a:latin typeface="等线" charset="-122"/>
                <a:ea typeface="等线" charset="-122"/>
                <a:cs typeface="Times New Roman" pitchFamily="18" charset="0"/>
              </a:rPr>
              <a:t> titles, Radioactive decay of the neutron. </a:t>
            </a:r>
            <a:endParaRPr lang="en-US" altLang="zh-CN" sz="1800" i="1" u="sng" kern="100" dirty="0">
              <a:effectLst/>
              <a:latin typeface="等线" charset="-122"/>
              <a:ea typeface="等线" charset="-122"/>
              <a:cs typeface="Times New Roman" pitchFamily="18" charset="0"/>
            </a:endParaRPr>
          </a:p>
          <a:p>
            <a:pPr marL="0" marR="0" lvl="0" indent="266700" algn="just" defTabSz="914400" rtl="0" eaLnBrk="1" fontAlgn="auto" latinLnBrk="0" hangingPunct="1">
              <a:lnSpc>
                <a:spcPct val="100000"/>
              </a:lnSpc>
              <a:spcBef>
                <a:spcPts val="0"/>
              </a:spcBef>
              <a:spcAft>
                <a:spcPts val="0"/>
              </a:spcAft>
              <a:buClrTx/>
              <a:buSzTx/>
              <a:buFontTx/>
              <a:buNone/>
              <a:defRPr/>
            </a:pPr>
            <a:r>
              <a:rPr lang="en-US" altLang="zh-CN" sz="1800" i="0" u="none" kern="100" dirty="0">
                <a:effectLst/>
                <a:latin typeface="等线" charset="-122"/>
                <a:ea typeface="等线" charset="-122"/>
                <a:cs typeface="Times New Roman" pitchFamily="18" charset="0"/>
              </a:rPr>
              <a:t>This was the first time that decay from free neutron were found. They were not able to give the lifetime due to unknown neutron detection efficiency, but gave an estimation.</a:t>
            </a:r>
            <a:endParaRPr lang="en-US" altLang="zh-CN" sz="1800" i="0" u="none" kern="100" dirty="0">
              <a:effectLst/>
              <a:latin typeface="等线" charset="-122"/>
              <a:ea typeface="等线" charset="-122"/>
              <a:cs typeface="Times New Roman" pitchFamily="18" charset="0"/>
            </a:endParaRPr>
          </a:p>
          <a:p>
            <a:pPr marL="0" marR="0" lvl="0" indent="266700" algn="just" defTabSz="914400" rtl="0" eaLnBrk="1" fontAlgn="auto" latinLnBrk="0" hangingPunct="1">
              <a:lnSpc>
                <a:spcPct val="100000"/>
              </a:lnSpc>
              <a:spcBef>
                <a:spcPts val="0"/>
              </a:spcBef>
              <a:spcAft>
                <a:spcPts val="0"/>
              </a:spcAft>
              <a:buClrTx/>
              <a:buSzTx/>
              <a:buFontTx/>
              <a:buNone/>
              <a:defRPr/>
            </a:pPr>
            <a:endParaRPr lang="en-US" altLang="zh-CN" sz="1800" i="0" u="none" kern="100" dirty="0">
              <a:effectLst/>
              <a:latin typeface="等线" charset="-122"/>
              <a:ea typeface="等线" charset="-122"/>
              <a:cs typeface="Times New Roman" pitchFamily="18" charset="0"/>
            </a:endParaRPr>
          </a:p>
          <a:p>
            <a:pPr marL="0" marR="0" lvl="0" indent="266700" algn="just" defTabSz="914400" rtl="0" eaLnBrk="1" fontAlgn="auto" latinLnBrk="0" hangingPunct="1">
              <a:lnSpc>
                <a:spcPct val="100000"/>
              </a:lnSpc>
              <a:spcBef>
                <a:spcPts val="0"/>
              </a:spcBef>
              <a:spcAft>
                <a:spcPts val="0"/>
              </a:spcAft>
              <a:buClrTx/>
              <a:buSzTx/>
              <a:buFontTx/>
              <a:buNone/>
              <a:defRPr/>
            </a:pPr>
            <a:r>
              <a:rPr lang="en-US" altLang="zh-CN" sz="1800" i="0" u="none" kern="100" dirty="0">
                <a:effectLst/>
                <a:latin typeface="等线" charset="-122"/>
                <a:ea typeface="等线" charset="-122"/>
                <a:cs typeface="Times New Roman" pitchFamily="18" charset="0"/>
              </a:rPr>
              <a:t>The first lifetime values was reported by Robson in 1951.</a:t>
            </a:r>
            <a:endParaRPr lang="en-US" altLang="zh-CN" sz="1800" i="0" u="none" kern="100" dirty="0">
              <a:effectLst/>
              <a:latin typeface="等线" charset="-122"/>
              <a:ea typeface="等线" charset="-122"/>
              <a:cs typeface="Times New Roman" pitchFamily="18" charset="0"/>
            </a:endParaRPr>
          </a:p>
          <a:p>
            <a:pPr lvl="0" indent="266700" algn="just"/>
            <a:endParaRPr lang="en-US" altLang="zh-CN" sz="1800" kern="100" dirty="0">
              <a:effectLst/>
              <a:latin typeface="等线" charset="-122"/>
              <a:ea typeface="等线" charset="-122"/>
              <a:cs typeface="Times New Roman" pitchFamily="18" charset="0"/>
            </a:endParaRPr>
          </a:p>
          <a:p>
            <a:pPr lvl="0" indent="266700" algn="just"/>
            <a:endParaRPr lang="en-US" altLang="zh-CN" sz="1800" kern="100" dirty="0">
              <a:effectLst/>
              <a:latin typeface="等线" charset="-122"/>
              <a:ea typeface="等线" charset="-122"/>
              <a:cs typeface="Times New Roman" pitchFamily="18" charset="0"/>
            </a:endParaRPr>
          </a:p>
          <a:p>
            <a:pPr lvl="0" indent="266700" algn="just"/>
            <a:r>
              <a:rPr lang="en-US" altLang="zh-CN" sz="1800" kern="100" dirty="0">
                <a:effectLst/>
                <a:latin typeface="等线" charset="-122"/>
                <a:ea typeface="等线" charset="-122"/>
                <a:cs typeface="Times New Roman" pitchFamily="18" charset="0"/>
              </a:rPr>
              <a:t>//////////</a:t>
            </a:r>
            <a:endParaRPr lang="en-US" altLang="zh-CN" sz="1800" kern="100" dirty="0">
              <a:effectLst/>
              <a:latin typeface="等线" charset="-122"/>
              <a:ea typeface="等线" charset="-122"/>
              <a:cs typeface="Times New Roman" pitchFamily="18" charset="0"/>
            </a:endParaRPr>
          </a:p>
          <a:p>
            <a:pPr marL="0" marR="0" lvl="0" indent="266700" algn="just" defTabSz="914400" rtl="0" eaLnBrk="1" fontAlgn="auto" latinLnBrk="0" hangingPunct="1">
              <a:lnSpc>
                <a:spcPct val="100000"/>
              </a:lnSpc>
              <a:spcBef>
                <a:spcPts val="0"/>
              </a:spcBef>
              <a:spcAft>
                <a:spcPts val="0"/>
              </a:spcAft>
              <a:buClrTx/>
              <a:buSzTx/>
              <a:buFontTx/>
              <a:buNone/>
              <a:defRPr/>
            </a:pPr>
            <a:r>
              <a:rPr lang="en-US" altLang="zh-CN" sz="1800" kern="100" dirty="0">
                <a:effectLst/>
                <a:latin typeface="等线" charset="-122"/>
                <a:ea typeface="等线" charset="-122"/>
                <a:cs typeface="Times New Roman" pitchFamily="18" charset="0"/>
              </a:rPr>
              <a:t>The development of fission reactor made the neutron measurement possible for the first time. </a:t>
            </a:r>
            <a:endParaRPr lang="en-US" altLang="zh-CN" sz="1800" kern="100" dirty="0">
              <a:effectLst/>
              <a:latin typeface="等线" charset="-122"/>
              <a:ea typeface="等线" charset="-122"/>
              <a:cs typeface="Times New Roman" pitchFamily="18" charset="0"/>
            </a:endParaRPr>
          </a:p>
          <a:p>
            <a:pPr lvl="0" indent="266700" algn="just"/>
            <a:endParaRPr lang="en-US" altLang="zh-CN" sz="1800" kern="100" dirty="0">
              <a:effectLst/>
              <a:latin typeface="等线" charset="-122"/>
              <a:ea typeface="等线" charset="-122"/>
              <a:cs typeface="Times New Roman" pitchFamily="18" charset="0"/>
            </a:endParaRPr>
          </a:p>
          <a:p>
            <a:pPr lvl="0" indent="266700" algn="just"/>
            <a:endParaRPr lang="en-US" altLang="zh-CN" sz="1800" kern="100" dirty="0">
              <a:effectLst/>
              <a:latin typeface="等线" charset="-122"/>
              <a:ea typeface="等线" charset="-122"/>
              <a:cs typeface="Times New Roman" pitchFamily="18" charset="0"/>
            </a:endParaRPr>
          </a:p>
          <a:p>
            <a:pPr lvl="0" indent="266700" algn="just"/>
            <a:r>
              <a:rPr lang="en-US" altLang="zh-CN" sz="1800" kern="100" dirty="0">
                <a:effectLst/>
                <a:latin typeface="等线" charset="-122"/>
                <a:ea typeface="等线" charset="-122"/>
                <a:cs typeface="Times New Roman" pitchFamily="18" charset="0"/>
              </a:rPr>
              <a:t>Background was a more troubling issue, not only must the measurement be carried out in the close proximity to the core of a nuclear reactor,</a:t>
            </a:r>
            <a:endParaRPr lang="en-US" altLang="zh-CN" sz="1800" kern="100" dirty="0">
              <a:effectLst/>
              <a:latin typeface="等线" charset="-122"/>
              <a:ea typeface="等线" charset="-122"/>
              <a:cs typeface="Times New Roman" pitchFamily="18" charset="0"/>
            </a:endParaRPr>
          </a:p>
          <a:p>
            <a:pPr lvl="0" indent="266700" algn="just"/>
            <a:r>
              <a:rPr lang="en-US" altLang="zh-CN" sz="1800" kern="100" dirty="0">
                <a:effectLst/>
                <a:latin typeface="等线" charset="-122"/>
                <a:ea typeface="等线" charset="-122"/>
                <a:cs typeface="Times New Roman" pitchFamily="18" charset="0"/>
              </a:rPr>
              <a:t>But the background generated by the beam itself is considerable.</a:t>
            </a:r>
            <a:endParaRPr lang="en-US" altLang="zh-CN" sz="1800" kern="100" dirty="0">
              <a:effectLst/>
              <a:latin typeface="等线" charset="-122"/>
              <a:ea typeface="等线" charset="-122"/>
              <a:cs typeface="Times New Roman" pitchFamily="18" charset="0"/>
            </a:endParaRPr>
          </a:p>
          <a:p>
            <a:pPr lvl="0" indent="266700" algn="just"/>
            <a:endParaRPr lang="en-US" altLang="zh-CN" sz="1800" kern="100" dirty="0">
              <a:effectLst/>
              <a:latin typeface="等线" charset="-122"/>
              <a:ea typeface="等线" charset="-122"/>
              <a:cs typeface="Times New Roman" pitchFamily="18" charset="0"/>
            </a:endParaRPr>
          </a:p>
          <a:p>
            <a:pPr lvl="0" indent="266700" algn="just"/>
            <a:r>
              <a:rPr lang="en-US" altLang="zh-CN" sz="1800" kern="100" dirty="0">
                <a:effectLst/>
                <a:latin typeface="等线" charset="-122"/>
                <a:ea typeface="等线" charset="-122"/>
                <a:cs typeface="Times New Roman" pitchFamily="18" charset="0"/>
              </a:rPr>
              <a:t>The probability for a thermal neutron to decay over a light path on the order of 10cm is on the order of a few parts in 10^8. </a:t>
            </a:r>
            <a:endParaRPr lang="en-US" altLang="zh-CN" sz="1800" kern="100" dirty="0">
              <a:effectLst/>
              <a:latin typeface="等线" charset="-122"/>
              <a:ea typeface="等线" charset="-122"/>
              <a:cs typeface="Times New Roman" pitchFamily="18" charset="0"/>
            </a:endParaRPr>
          </a:p>
          <a:p>
            <a:pPr lvl="0" indent="266700" algn="just"/>
            <a:r>
              <a:rPr lang="en-US" altLang="zh-CN" sz="1800" kern="100" dirty="0">
                <a:effectLst/>
                <a:latin typeface="等线" charset="-122"/>
                <a:ea typeface="等线" charset="-122"/>
                <a:cs typeface="Times New Roman" pitchFamily="18" charset="0"/>
              </a:rPr>
              <a:t>However, all neutrons that do not decay will eventually be absorbed producing ionizing radiation. Thus, even if the beam related background is significantly reduced, a simple beam-on versus beam-off comparison is not likely to provide complete background suppression. </a:t>
            </a:r>
            <a:endParaRPr lang="en-US" altLang="zh-CN" sz="1800" kern="100" dirty="0">
              <a:effectLst/>
              <a:latin typeface="等线" charset="-122"/>
              <a:ea typeface="等线" charset="-122"/>
              <a:cs typeface="Times New Roman" pitchFamily="18" charset="0"/>
            </a:endParaRPr>
          </a:p>
          <a:p>
            <a:pPr lvl="0" indent="266700" algn="just"/>
            <a:r>
              <a:rPr lang="en-US" altLang="zh-CN" sz="1800" kern="100" dirty="0" err="1">
                <a:effectLst/>
                <a:latin typeface="等线" charset="-122"/>
                <a:ea typeface="等线" charset="-122"/>
                <a:cs typeface="Times New Roman" pitchFamily="18" charset="0"/>
              </a:rPr>
              <a:t>Sneel</a:t>
            </a:r>
            <a:r>
              <a:rPr lang="en-US" altLang="zh-CN" sz="1800" kern="100" dirty="0">
                <a:effectLst/>
                <a:latin typeface="等线" charset="-122"/>
                <a:ea typeface="等线" charset="-122"/>
                <a:cs typeface="Times New Roman" pitchFamily="18" charset="0"/>
              </a:rPr>
              <a:t> and </a:t>
            </a:r>
            <a:r>
              <a:rPr lang="en-US" altLang="zh-CN" sz="1800" kern="100" dirty="0" err="1">
                <a:effectLst/>
                <a:latin typeface="等线" charset="-122"/>
                <a:ea typeface="等线" charset="-122"/>
                <a:cs typeface="Times New Roman" pitchFamily="18" charset="0"/>
              </a:rPr>
              <a:t>colleagus</a:t>
            </a:r>
            <a:r>
              <a:rPr lang="en-US" altLang="zh-CN" sz="1800" kern="100" dirty="0">
                <a:effectLst/>
                <a:latin typeface="等线" charset="-122"/>
                <a:ea typeface="等线" charset="-122"/>
                <a:cs typeface="Times New Roman" pitchFamily="18" charset="0"/>
              </a:rPr>
              <a:t> </a:t>
            </a:r>
            <a:r>
              <a:rPr lang="en-US" altLang="zh-CN" sz="1800" kern="100" dirty="0" err="1">
                <a:effectLst/>
                <a:latin typeface="等线" charset="-122"/>
                <a:ea typeface="等线" charset="-122"/>
                <a:cs typeface="Times New Roman" pitchFamily="18" charset="0"/>
              </a:rPr>
              <a:t>choos</a:t>
            </a:r>
            <a:r>
              <a:rPr lang="en-US" altLang="zh-CN" sz="1800" kern="100" dirty="0">
                <a:effectLst/>
                <a:latin typeface="等线" charset="-122"/>
                <a:ea typeface="等线" charset="-122"/>
                <a:cs typeface="Times New Roman" pitchFamily="18" charset="0"/>
              </a:rPr>
              <a:t> to address the background issue by coincident detection of decay protons and electrons. </a:t>
            </a:r>
            <a:endParaRPr lang="en-US" altLang="zh-CN" sz="1800" kern="100" dirty="0">
              <a:effectLst/>
              <a:latin typeface="等线" charset="-122"/>
              <a:ea typeface="等线" charset="-122"/>
              <a:cs typeface="Times New Roman" pitchFamily="18" charset="0"/>
            </a:endParaRPr>
          </a:p>
          <a:p>
            <a:pPr lvl="0" indent="266700" algn="just"/>
            <a:r>
              <a:rPr lang="en-US" altLang="zh-CN" sz="1800" kern="100" dirty="0">
                <a:effectLst/>
                <a:latin typeface="等线" charset="-122"/>
                <a:ea typeface="等线" charset="-122"/>
                <a:cs typeface="Times New Roman" pitchFamily="18" charset="0"/>
              </a:rPr>
              <a:t>The use of two beta detectors (gas detectors A and B) provided </a:t>
            </a:r>
            <a:r>
              <a:rPr lang="en-US" altLang="zh-CN" sz="1800" kern="100" dirty="0" err="1">
                <a:effectLst/>
                <a:latin typeface="等线" charset="-122"/>
                <a:ea typeface="等线" charset="-122"/>
                <a:cs typeface="Times New Roman" pitchFamily="18" charset="0"/>
              </a:rPr>
              <a:t>rought</a:t>
            </a:r>
            <a:r>
              <a:rPr lang="en-US" altLang="zh-CN" sz="1800" kern="100" dirty="0">
                <a:effectLst/>
                <a:latin typeface="等线" charset="-122"/>
                <a:ea typeface="等线" charset="-122"/>
                <a:cs typeface="Times New Roman" pitchFamily="18" charset="0"/>
              </a:rPr>
              <a:t> directional tracking. The protons were more challenging to detect as the end point of the proton energy spectrum is only 752 eV.  The proton detector itself was a negatively biased electron multiplier. (The positive electrode was designed to efficiently focus the decay protons onto the first plate of electron multiplier as well as providing sufficient acceleration to allow detection) </a:t>
            </a:r>
            <a:r>
              <a:rPr lang="en-US" altLang="zh-CN" sz="1800" kern="100" dirty="0">
                <a:effectLst/>
                <a:latin typeface="等线" charset="-122"/>
                <a:ea typeface="等线" charset="-122"/>
                <a:cs typeface="Times New Roman" pitchFamily="18" charset="0"/>
                <a:sym typeface="Wingdings" charset="2"/>
              </a:rPr>
              <a:t> decay proton were accelerated and focused onto an electron multiplier</a:t>
            </a:r>
            <a:r>
              <a:rPr lang="en-US" altLang="zh-CN" sz="1800" kern="100" dirty="0">
                <a:effectLst/>
                <a:latin typeface="等线" charset="-122"/>
                <a:ea typeface="等线" charset="-122"/>
                <a:cs typeface="Times New Roman" pitchFamily="18" charset="0"/>
              </a:rPr>
              <a:t>. </a:t>
            </a:r>
            <a:endParaRPr lang="en-US" altLang="zh-CN" sz="1800" kern="100" dirty="0">
              <a:effectLst/>
              <a:latin typeface="等线" charset="-122"/>
              <a:ea typeface="等线" charset="-122"/>
              <a:cs typeface="Times New Roman" pitchFamily="18" charset="0"/>
            </a:endParaRPr>
          </a:p>
          <a:p>
            <a:pPr lvl="0" indent="266700" algn="just"/>
            <a:endParaRPr lang="en-US" altLang="zh-CN" sz="1800" kern="100" dirty="0">
              <a:effectLst/>
              <a:latin typeface="等线" charset="-122"/>
              <a:ea typeface="等线" charset="-122"/>
              <a:cs typeface="Times New Roman" pitchFamily="18" charset="0"/>
            </a:endParaRPr>
          </a:p>
          <a:p>
            <a:pPr lvl="0" indent="266700" algn="just"/>
            <a:r>
              <a:rPr lang="en-US" altLang="zh-CN" sz="1800" i="1" u="sng" kern="100" dirty="0">
                <a:effectLst/>
                <a:latin typeface="等线" charset="-122"/>
                <a:ea typeface="等线" charset="-122"/>
                <a:cs typeface="Times New Roman" pitchFamily="18" charset="0"/>
              </a:rPr>
              <a:t>Extraction of a neutron lifetime from an in-beam decay rate requires two additional quantities: the density of neutrons in the beam and the overall efficiency of the decay detection system. </a:t>
            </a:r>
            <a:endParaRPr lang="en-US" altLang="zh-CN" sz="1800" i="1" u="sng" kern="100" dirty="0">
              <a:effectLst/>
              <a:latin typeface="等线" charset="-122"/>
              <a:ea typeface="等线" charset="-122"/>
              <a:cs typeface="Times New Roman" pitchFamily="18" charset="0"/>
            </a:endParaRPr>
          </a:p>
          <a:p>
            <a:pPr lvl="0" indent="266700" algn="just"/>
            <a:r>
              <a:rPr lang="en-US" altLang="zh-CN" sz="1800" i="1" u="sng" kern="100" dirty="0">
                <a:effectLst/>
                <a:latin typeface="等线" charset="-122"/>
                <a:ea typeface="等线" charset="-122"/>
                <a:cs typeface="Times New Roman" pitchFamily="18" charset="0"/>
              </a:rPr>
              <a:t>Because of uncertainties in evaluating the detector efficiencies, Snell et al. were not able to give an accurate value for the neutron lifetime, but rather provided an estimation of 10-30 min for its half-life.</a:t>
            </a:r>
            <a:endParaRPr lang="en-US" altLang="zh-CN" sz="1800" i="1" u="sng" kern="100" dirty="0">
              <a:effectLst/>
              <a:latin typeface="等线" charset="-122"/>
              <a:ea typeface="等线" charset="-122"/>
              <a:cs typeface="Times New Roman" pitchFamily="18" charset="0"/>
            </a:endParaRPr>
          </a:p>
          <a:p>
            <a:pPr lvl="0" indent="266700" algn="just"/>
            <a:r>
              <a:rPr lang="en-US" altLang="zh-CN" sz="1800" i="1" u="sng" kern="100" dirty="0">
                <a:effectLst/>
                <a:latin typeface="等线" charset="-122"/>
                <a:ea typeface="等线" charset="-122"/>
                <a:cs typeface="Times New Roman" pitchFamily="18" charset="0"/>
              </a:rPr>
              <a:t>Robson, working at Chalk River Reactor (1950) described the observation of neutron decay and provided an estimate of 9-25 min for its half-life. The papers of Snell (1949) and Robson (1950)  appear adjacent to one </a:t>
            </a:r>
            <a:r>
              <a:rPr lang="en-US" altLang="zh-CN" sz="1800" i="1" u="sng" kern="100" dirty="0" err="1">
                <a:effectLst/>
                <a:latin typeface="等线" charset="-122"/>
                <a:ea typeface="等线" charset="-122"/>
                <a:cs typeface="Times New Roman" pitchFamily="18" charset="0"/>
              </a:rPr>
              <a:t>aother</a:t>
            </a:r>
            <a:r>
              <a:rPr lang="en-US" altLang="zh-CN" sz="1800" i="1" u="sng" kern="100" dirty="0">
                <a:effectLst/>
                <a:latin typeface="等线" charset="-122"/>
                <a:ea typeface="等线" charset="-122"/>
                <a:cs typeface="Times New Roman" pitchFamily="18" charset="0"/>
              </a:rPr>
              <a:t>, with </a:t>
            </a:r>
            <a:r>
              <a:rPr lang="en-US" altLang="zh-CN" sz="1800" i="1" u="sng" kern="100" dirty="0" err="1">
                <a:effectLst/>
                <a:latin typeface="等线" charset="-122"/>
                <a:ea typeface="等线" charset="-122"/>
                <a:cs typeface="Times New Roman" pitchFamily="18" charset="0"/>
              </a:rPr>
              <a:t>identicial</a:t>
            </a:r>
            <a:r>
              <a:rPr lang="en-US" altLang="zh-CN" sz="1800" i="1" u="sng" kern="100" dirty="0">
                <a:effectLst/>
                <a:latin typeface="等线" charset="-122"/>
                <a:ea typeface="等线" charset="-122"/>
                <a:cs typeface="Times New Roman" pitchFamily="18" charset="0"/>
              </a:rPr>
              <a:t>  titles, Radioactive decay of the neutron. </a:t>
            </a:r>
            <a:endParaRPr lang="en-US" altLang="zh-CN" sz="1800" i="0" u="none" kern="100" dirty="0">
              <a:effectLst/>
              <a:latin typeface="等线" charset="-122"/>
              <a:ea typeface="等线" charset="-122"/>
              <a:cs typeface="Times New Roman" pitchFamily="18" charset="0"/>
            </a:endParaRPr>
          </a:p>
          <a:p>
            <a:pPr lvl="0" indent="266700" algn="just"/>
            <a:r>
              <a:rPr lang="en-US" altLang="zh-CN" sz="1800" i="0" u="none" kern="100" dirty="0">
                <a:effectLst/>
                <a:latin typeface="等线" charset="-122"/>
                <a:ea typeface="等线" charset="-122"/>
                <a:cs typeface="Times New Roman" pitchFamily="18" charset="0"/>
              </a:rPr>
              <a:t>+++ Both Snell and Robson convincingly demonstrated</a:t>
            </a:r>
            <a:r>
              <a:rPr lang="en-US" altLang="zh-CN" sz="1800" kern="100" dirty="0">
                <a:effectLst/>
                <a:latin typeface="等线" charset="-122"/>
                <a:ea typeface="等线" charset="-122"/>
                <a:cs typeface="Times New Roman" pitchFamily="18" charset="0"/>
              </a:rPr>
              <a:t> that free neutrons do beta decay.</a:t>
            </a:r>
            <a:endParaRPr lang="en-US" altLang="zh-CN" sz="1800" kern="100" dirty="0">
              <a:effectLst/>
              <a:latin typeface="等线" charset="-122"/>
              <a:ea typeface="等线" charset="-122"/>
              <a:cs typeface="Times New Roman" pitchFamily="18" charset="0"/>
            </a:endParaRPr>
          </a:p>
          <a:p>
            <a:pPr lvl="0" indent="266700" algn="just"/>
            <a:r>
              <a:rPr lang="en-US" altLang="zh-CN" sz="1800" kern="100" dirty="0">
                <a:effectLst/>
                <a:latin typeface="等线" charset="-122"/>
                <a:ea typeface="等线" charset="-122"/>
                <a:cs typeface="Times New Roman" pitchFamily="18" charset="0"/>
              </a:rPr>
              <a:t>The first experiment of neutron lifetime was performed by Robson (1951) at NRX reactor at Chalk River, </a:t>
            </a:r>
            <a:r>
              <a:rPr lang="en-US" altLang="zh-CN" sz="1800" kern="100" dirty="0" err="1">
                <a:effectLst/>
                <a:latin typeface="等线" charset="-122"/>
                <a:ea typeface="等线" charset="-122"/>
                <a:cs typeface="Times New Roman" pitchFamily="18" charset="0"/>
              </a:rPr>
              <a:t>Canda</a:t>
            </a:r>
            <a:r>
              <a:rPr lang="en-US" altLang="zh-CN" sz="1800" kern="100" dirty="0">
                <a:effectLst/>
                <a:latin typeface="等线" charset="-122"/>
                <a:ea typeface="等线" charset="-122"/>
                <a:cs typeface="Times New Roman" pitchFamily="18" charset="0"/>
              </a:rPr>
              <a:t>.  Robson concluded that the half-life of the neutron was 12.8 min with a probable </a:t>
            </a:r>
            <a:r>
              <a:rPr lang="en-US" altLang="zh-CN" sz="1800" kern="100" dirty="0" err="1">
                <a:effectLst/>
                <a:latin typeface="等线" charset="-122"/>
                <a:ea typeface="等线" charset="-122"/>
                <a:cs typeface="Times New Roman" pitchFamily="18" charset="0"/>
              </a:rPr>
              <a:t>eorror</a:t>
            </a:r>
            <a:r>
              <a:rPr lang="en-US" altLang="zh-CN" sz="1800" kern="100" dirty="0">
                <a:effectLst/>
                <a:latin typeface="等线" charset="-122"/>
                <a:ea typeface="等线" charset="-122"/>
                <a:cs typeface="Times New Roman" pitchFamily="18" charset="0"/>
              </a:rPr>
              <a:t> of +-2.5min. Robson detected decay electron by a beta spectrometer, making him possible to provide the first direct determination of the end point of the beta spectrum, which he found to be 782±13 keV.</a:t>
            </a:r>
            <a:endParaRPr lang="en-US" altLang="zh-CN" sz="1800" kern="100" dirty="0">
              <a:effectLst/>
              <a:latin typeface="等线" charset="-122"/>
              <a:ea typeface="等线" charset="-122"/>
              <a:cs typeface="Times New Roman" pitchFamily="18" charset="0"/>
            </a:endParaRPr>
          </a:p>
          <a:p>
            <a:pPr lvl="0" indent="266700" algn="just"/>
            <a:r>
              <a:rPr lang="zh-CN" altLang="zh-CN" sz="1800" kern="100" dirty="0">
                <a:effectLst/>
                <a:latin typeface="等线" charset="-122"/>
                <a:ea typeface="等线" charset="-122"/>
                <a:cs typeface="Times New Roman" pitchFamily="18" charset="0"/>
              </a:rPr>
              <a:t>反应堆的出现极大的提高了中子流强，热中子的通量达到了</a:t>
            </a:r>
            <a:r>
              <a:rPr lang="en-US" altLang="zh-CN" sz="1800" kern="100" dirty="0">
                <a:effectLst/>
                <a:latin typeface="等线" charset="-122"/>
                <a:ea typeface="等线" charset="-122"/>
                <a:cs typeface="Times New Roman" pitchFamily="18" charset="0"/>
              </a:rPr>
              <a:t>10^12 cps</a:t>
            </a:r>
            <a:r>
              <a:rPr lang="zh-CN" altLang="zh-CN" sz="1800" kern="100" dirty="0">
                <a:effectLst/>
                <a:latin typeface="等线" charset="-122"/>
                <a:ea typeface="等线" charset="-122"/>
                <a:cs typeface="Times New Roman" pitchFamily="18" charset="0"/>
              </a:rPr>
              <a:t>；</a:t>
            </a:r>
            <a:endParaRPr lang="zh-CN" altLang="zh-CN" sz="1800" kern="100" dirty="0">
              <a:effectLst/>
              <a:latin typeface="等线" charset="-122"/>
              <a:ea typeface="等线" charset="-122"/>
              <a:cs typeface="Times New Roman" pitchFamily="18" charset="0"/>
            </a:endParaRPr>
          </a:p>
          <a:p>
            <a:pPr lvl="0" indent="266700" algn="just"/>
            <a:r>
              <a:rPr lang="zh-CN" altLang="zh-CN" sz="1800" kern="100" dirty="0">
                <a:effectLst/>
                <a:latin typeface="等线" charset="-122"/>
                <a:ea typeface="等线" charset="-122"/>
                <a:cs typeface="Times New Roman" pitchFamily="18" charset="0"/>
              </a:rPr>
              <a:t>在</a:t>
            </a:r>
            <a:r>
              <a:rPr lang="en-US" altLang="zh-CN" sz="1800" kern="100" dirty="0">
                <a:effectLst/>
                <a:latin typeface="等线" charset="-122"/>
                <a:ea typeface="等线" charset="-122"/>
                <a:cs typeface="Times New Roman" pitchFamily="18" charset="0"/>
              </a:rPr>
              <a:t>X-10</a:t>
            </a:r>
            <a:r>
              <a:rPr lang="zh-CN" altLang="zh-CN" sz="1800" kern="100" dirty="0">
                <a:effectLst/>
                <a:latin typeface="等线" charset="-122"/>
                <a:ea typeface="等线" charset="-122"/>
                <a:cs typeface="Times New Roman" pitchFamily="18" charset="0"/>
              </a:rPr>
              <a:t>石墨反应堆的中子孔道上，</a:t>
            </a:r>
            <a:r>
              <a:rPr lang="en-US" altLang="zh-CN" sz="1800" kern="100" dirty="0">
                <a:effectLst/>
                <a:latin typeface="等线" charset="-122"/>
                <a:ea typeface="等线" charset="-122"/>
                <a:cs typeface="Times New Roman" pitchFamily="18" charset="0"/>
              </a:rPr>
              <a:t>Snell</a:t>
            </a:r>
            <a:r>
              <a:rPr lang="zh-CN" altLang="zh-CN" sz="1800" kern="100" dirty="0">
                <a:effectLst/>
                <a:latin typeface="等线" charset="-122"/>
                <a:ea typeface="等线" charset="-122"/>
                <a:cs typeface="Times New Roman" pitchFamily="18" charset="0"/>
              </a:rPr>
              <a:t>等人利用符合测量技术测量中子衰变产生的质子和电子；通过三重符合技术，他成功的将本底降到了</a:t>
            </a:r>
            <a:r>
              <a:rPr lang="en-US" altLang="zh-CN" sz="1800" kern="100" dirty="0">
                <a:effectLst/>
                <a:latin typeface="等线" charset="-122"/>
                <a:ea typeface="等线" charset="-122"/>
                <a:cs typeface="Times New Roman" pitchFamily="18" charset="0"/>
              </a:rPr>
              <a:t>1</a:t>
            </a:r>
            <a:r>
              <a:rPr lang="zh-CN" altLang="zh-CN" sz="1800" kern="100" dirty="0">
                <a:effectLst/>
                <a:latin typeface="等线" charset="-122"/>
                <a:ea typeface="等线" charset="-122"/>
                <a:cs typeface="Times New Roman" pitchFamily="18" charset="0"/>
              </a:rPr>
              <a:t>个每分钟（</a:t>
            </a:r>
            <a:r>
              <a:rPr lang="en-US" altLang="zh-CN" sz="1800" kern="100" dirty="0" err="1">
                <a:effectLst/>
                <a:latin typeface="等线" charset="-122"/>
                <a:ea typeface="等线" charset="-122"/>
                <a:cs typeface="Times New Roman" pitchFamily="18" charset="0"/>
              </a:rPr>
              <a:t>cpm</a:t>
            </a:r>
            <a:r>
              <a:rPr lang="zh-CN" altLang="zh-CN" sz="1800" kern="100" dirty="0">
                <a:effectLst/>
                <a:latin typeface="等线" charset="-122"/>
                <a:ea typeface="等线" charset="-122"/>
                <a:cs typeface="Times New Roman" pitchFamily="18" charset="0"/>
              </a:rPr>
              <a:t>）的级别；给出了中子半衰期的首个实验结果：</a:t>
            </a:r>
            <a:r>
              <a:rPr lang="en-US" altLang="zh-CN" sz="1800" kern="100" dirty="0">
                <a:effectLst/>
                <a:latin typeface="等线" charset="-122"/>
                <a:ea typeface="等线" charset="-122"/>
                <a:cs typeface="Times New Roman" pitchFamily="18" charset="0"/>
              </a:rPr>
              <a:t>10-30</a:t>
            </a:r>
            <a:r>
              <a:rPr lang="zh-CN" altLang="zh-CN" sz="1800" kern="100" dirty="0">
                <a:effectLst/>
                <a:latin typeface="等线" charset="-122"/>
                <a:ea typeface="等线" charset="-122"/>
                <a:cs typeface="Times New Roman" pitchFamily="18" charset="0"/>
              </a:rPr>
              <a:t>分钟。</a:t>
            </a:r>
            <a:endParaRPr lang="en-US" altLang="zh-CN" sz="1800" kern="100" dirty="0">
              <a:effectLst/>
              <a:latin typeface="等线" charset="-122"/>
              <a:ea typeface="等线" charset="-122"/>
              <a:cs typeface="Times New Roman" pitchFamily="18" charset="0"/>
            </a:endParaRPr>
          </a:p>
          <a:p>
            <a:pPr lvl="0" indent="266700" algn="just"/>
            <a:r>
              <a:rPr lang="zh-CN" altLang="zh-CN" sz="1800" kern="100" dirty="0">
                <a:effectLst/>
                <a:latin typeface="等线" charset="-122"/>
                <a:ea typeface="等线" charset="-122"/>
                <a:cs typeface="Times New Roman" pitchFamily="18" charset="0"/>
              </a:rPr>
              <a:t>一周以后，</a:t>
            </a:r>
            <a:r>
              <a:rPr lang="en-US" altLang="zh-CN" sz="1800" kern="100" dirty="0">
                <a:effectLst/>
                <a:latin typeface="等线" charset="-122"/>
                <a:ea typeface="等线" charset="-122"/>
                <a:cs typeface="Times New Roman" pitchFamily="18" charset="0"/>
              </a:rPr>
              <a:t>Robson</a:t>
            </a:r>
            <a:r>
              <a:rPr lang="zh-CN" altLang="zh-CN" sz="1800" kern="100" dirty="0">
                <a:effectLst/>
                <a:latin typeface="等线" charset="-122"/>
                <a:ea typeface="等线" charset="-122"/>
                <a:cs typeface="Times New Roman" pitchFamily="18" charset="0"/>
              </a:rPr>
              <a:t>等人也发表了他们利用类似实验测量得结果：</a:t>
            </a:r>
            <a:r>
              <a:rPr lang="en-US" altLang="zh-CN" sz="1800" kern="100" dirty="0">
                <a:effectLst/>
                <a:latin typeface="等线" charset="-122"/>
                <a:ea typeface="等线" charset="-122"/>
                <a:cs typeface="Times New Roman" pitchFamily="18" charset="0"/>
              </a:rPr>
              <a:t>9-25</a:t>
            </a:r>
            <a:r>
              <a:rPr lang="zh-CN" altLang="zh-CN" sz="1800" kern="100" dirty="0">
                <a:effectLst/>
                <a:latin typeface="等线" charset="-122"/>
                <a:ea typeface="等线" charset="-122"/>
                <a:cs typeface="Times New Roman" pitchFamily="18" charset="0"/>
              </a:rPr>
              <a:t>分钟；后来他们又将精度提高到</a:t>
            </a:r>
            <a:r>
              <a:rPr lang="en-US" altLang="zh-CN" sz="1800" kern="100" dirty="0">
                <a:effectLst/>
                <a:latin typeface="等线" charset="-122"/>
                <a:ea typeface="等线" charset="-122"/>
                <a:cs typeface="Times New Roman" pitchFamily="18" charset="0"/>
              </a:rPr>
              <a:t>12.8</a:t>
            </a:r>
            <a:r>
              <a:rPr lang="zh-CN" altLang="zh-CN" sz="1800" kern="100" dirty="0">
                <a:effectLst/>
                <a:latin typeface="等线" charset="-122"/>
                <a:ea typeface="等线" charset="-122"/>
                <a:cs typeface="Times New Roman" pitchFamily="18" charset="0"/>
              </a:rPr>
              <a:t>±</a:t>
            </a:r>
            <a:r>
              <a:rPr lang="en-US" altLang="zh-CN" sz="1800" kern="100" dirty="0">
                <a:effectLst/>
                <a:latin typeface="等线" charset="-122"/>
                <a:ea typeface="等线" charset="-122"/>
                <a:cs typeface="Times New Roman" pitchFamily="18" charset="0"/>
              </a:rPr>
              <a:t>2.5 </a:t>
            </a:r>
            <a:r>
              <a:rPr lang="zh-CN" altLang="zh-CN" sz="1800" kern="100" dirty="0">
                <a:effectLst/>
                <a:latin typeface="等线" charset="-122"/>
                <a:ea typeface="等线" charset="-122"/>
                <a:cs typeface="Times New Roman" pitchFamily="18" charset="0"/>
              </a:rPr>
              <a:t>分钟。</a:t>
            </a:r>
            <a:endParaRPr lang="zh-CN" altLang="zh-CN" sz="1800" kern="100" dirty="0">
              <a:effectLst/>
              <a:latin typeface="等线" charset="-122"/>
              <a:ea typeface="等线" charset="-122"/>
              <a:cs typeface="Times New Roman" pitchFamily="18" charset="0"/>
            </a:endParaRPr>
          </a:p>
          <a:p>
            <a:pPr lvl="0"/>
            <a:r>
              <a:rPr lang="zh-CN" altLang="en-US" dirty="0"/>
              <a:t> </a:t>
            </a:r>
            <a:endParaRPr lang="en-US" altLang="zh-CN" dirty="0"/>
          </a:p>
          <a:p>
            <a:pPr lvl="0" indent="266700" algn="just"/>
            <a:r>
              <a:rPr lang="zh-CN" altLang="zh-CN" sz="1800" kern="100" dirty="0">
                <a:effectLst/>
                <a:latin typeface="等线" charset="-122"/>
                <a:ea typeface="等线" charset="-122"/>
                <a:cs typeface="Times New Roman" pitchFamily="18" charset="0"/>
              </a:rPr>
              <a:t>这开创了中子寿命的实验测量，</a:t>
            </a:r>
            <a:endParaRPr lang="en-US" altLang="zh-CN" sz="1800" kern="100" dirty="0">
              <a:effectLst/>
              <a:latin typeface="等线" charset="-122"/>
              <a:ea typeface="等线" charset="-122"/>
              <a:cs typeface="Times New Roman" pitchFamily="18" charset="0"/>
            </a:endParaRPr>
          </a:p>
          <a:p>
            <a:pPr lvl="0" indent="266700" algn="just"/>
            <a:endParaRPr lang="en-US" altLang="zh-CN" sz="1800" kern="100" dirty="0">
              <a:effectLst/>
              <a:latin typeface="等线" charset="-122"/>
              <a:ea typeface="等线" charset="-122"/>
              <a:cs typeface="Times New Roman" pitchFamily="18" charset="0"/>
            </a:endParaRPr>
          </a:p>
          <a:p>
            <a:pPr lvl="0" indent="266700" algn="just"/>
            <a:r>
              <a:rPr lang="zh-CN" altLang="zh-CN" sz="1800" kern="100" dirty="0">
                <a:effectLst/>
                <a:latin typeface="等线" charset="-122"/>
                <a:ea typeface="等线" charset="-122"/>
                <a:cs typeface="Times New Roman" pitchFamily="18" charset="0"/>
              </a:rPr>
              <a:t>从此之后，科学家不断地开发新的实验技术，并形成了两类测量方法：</a:t>
            </a:r>
            <a:endParaRPr lang="zh-CN" altLang="zh-CN" sz="1800" kern="100" dirty="0">
              <a:effectLst/>
              <a:latin typeface="等线" charset="-122"/>
              <a:ea typeface="等线" charset="-122"/>
              <a:cs typeface="Times New Roman" pitchFamily="18" charset="0"/>
            </a:endParaRPr>
          </a:p>
          <a:p>
            <a:pPr lvl="0" indent="266700" algn="just"/>
            <a:r>
              <a:rPr lang="zh-CN" altLang="zh-CN" sz="1800" kern="100" dirty="0">
                <a:effectLst/>
                <a:latin typeface="等线" charset="-122"/>
                <a:ea typeface="等线" charset="-122"/>
                <a:cs typeface="Times New Roman" pitchFamily="18" charset="0"/>
              </a:rPr>
              <a:t>其中一类是通过测量中子衰变的产物数目来测量中子寿命，被称为束方法；</a:t>
            </a:r>
            <a:endParaRPr lang="zh-CN" altLang="zh-CN" sz="1800" kern="100" dirty="0">
              <a:effectLst/>
              <a:latin typeface="等线" charset="-122"/>
              <a:ea typeface="等线" charset="-122"/>
              <a:cs typeface="Times New Roman" pitchFamily="18" charset="0"/>
            </a:endParaRPr>
          </a:p>
          <a:p>
            <a:pPr lvl="0" indent="266700" algn="just"/>
            <a:r>
              <a:rPr lang="zh-CN" altLang="zh-CN" sz="1800" kern="100" dirty="0">
                <a:effectLst/>
                <a:latin typeface="等线" charset="-122"/>
                <a:ea typeface="等线" charset="-122"/>
                <a:cs typeface="Times New Roman" pitchFamily="18" charset="0"/>
              </a:rPr>
              <a:t>另一类是通过约束中子，并测量一段时间后的中子剩余数目来测量中子寿命。</a:t>
            </a:r>
            <a:endParaRPr lang="zh-CN" altLang="zh-CN" sz="1800" kern="100" dirty="0">
              <a:effectLst/>
              <a:latin typeface="等线" charset="-122"/>
              <a:ea typeface="等线" charset="-122"/>
              <a:cs typeface="Times New Roman" pitchFamily="18" charset="0"/>
            </a:endParaRPr>
          </a:p>
          <a:p>
            <a:pPr lvl="0"/>
            <a:endParaRPr lang="en-US" altLang="zh-CN"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14:cpLocks xmlns:a14="http://schemas.microsoft.com/office/drawing/2010/main" noGrp="1" noRot="1" noChangeAspect="1"/>
          </p:cNvSpPr>
          <p:nvPr>
            <p:ph type="sldImg"/>
          </p:nvPr>
        </p:nvSpPr>
        <p:spPr/>
      </p:sp>
      <p:sp>
        <p:nvSpPr>
          <p:cNvPr id="3" name="备注占位符 2"/>
          <p:cNvSpPr>
            <a14:cpLocks xmlns:a14="http://schemas.microsoft.com/office/drawing/2010/main" noGrp="1"/>
          </p:cNvSpPr>
          <p:nvPr>
            <p:ph type="body" idx="1"/>
          </p:nvPr>
        </p:nvSpPr>
        <p:spPr/>
        <p:txBody>
          <a:bodyPr/>
          <a:lstStyle/>
          <a:p>
            <a:r>
              <a:rPr lang="en-US" altLang="zh-CN" sz="1200" b="0" i="0" kern="1200" dirty="0">
                <a:solidFill>
                  <a:schemeClr val="tx1"/>
                </a:solidFill>
                <a:effectLst/>
                <a:latin typeface="+mn-lt"/>
                <a:ea typeface="+mn-ea"/>
                <a:cs typeface="+mn-cs"/>
              </a:rPr>
              <a:t>Modern methods to determine neutron lifetime have been classified into two, namely, bottle method and beam method.</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In the bottle method, one traps neutrons in a bottle and counts their disappearance after some time.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This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is </a:t>
            </a:r>
            <a:r>
              <a:rPr lang="en-US" altLang="zh-CN" sz="1200" kern="1200" dirty="0">
                <a:solidFill>
                  <a:schemeClr val="tx1"/>
                </a:solidFill>
                <a:effectLst/>
                <a:latin typeface="+mn-lt"/>
                <a:ea typeface="+mn-ea"/>
                <a:cs typeface="+mn-cs"/>
              </a:rPr>
              <a:t>so far the most precise method.</a:t>
            </a:r>
            <a:endParaRPr lang="en-US" altLang="zh-CN" sz="120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While in the beam method, one counts protons appearing in a beam as neutrons decay. </a:t>
            </a:r>
            <a:r>
              <a:rPr lang="en-US" altLang="zh-CN" sz="1800" b="0" i="0" kern="100" dirty="0">
                <a:solidFill>
                  <a:schemeClr val="tx1"/>
                </a:solidFill>
                <a:effectLst/>
                <a:latin typeface="等线" charset="-122"/>
                <a:ea typeface="等线" charset="-122"/>
                <a:cs typeface="Times New Roman" pitchFamily="18" charset="0"/>
              </a:rPr>
              <a:t>This</a:t>
            </a:r>
            <a:r>
              <a:rPr lang="en-US" altLang="zh-CN" sz="1800" kern="100" dirty="0">
                <a:effectLst/>
                <a:latin typeface="等线" charset="-122"/>
                <a:ea typeface="等线" charset="-122"/>
                <a:cs typeface="Times New Roman" pitchFamily="18" charset="0"/>
              </a:rPr>
              <a:t> </a:t>
            </a:r>
            <a:r>
              <a:rPr lang="en-US" altLang="zh-CN" sz="1200" kern="1200" dirty="0">
                <a:solidFill>
                  <a:schemeClr val="tx1"/>
                </a:solidFill>
                <a:effectLst/>
                <a:latin typeface="+mn-lt"/>
                <a:ea typeface="+mn-ea"/>
                <a:cs typeface="+mn-cs"/>
              </a:rPr>
              <a:t>is the oldest method, starting from the first experiment in 1951.</a:t>
            </a:r>
            <a:endParaRPr lang="en-US" altLang="zh-CN" sz="120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So one would expect both methods should give identical neutron lifetime </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en-US" altLang="zh-CN" sz="1200" b="0" i="0" kern="1200" dirty="0" err="1">
                <a:solidFill>
                  <a:schemeClr val="tx1"/>
                </a:solidFill>
                <a:effectLst/>
                <a:latin typeface="+mn-lt"/>
                <a:ea typeface="+mn-ea"/>
                <a:cs typeface="+mn-cs"/>
              </a:rPr>
              <a:t>Nativelly</a:t>
            </a:r>
            <a:r>
              <a:rPr lang="en-US" altLang="zh-CN" sz="1200" b="0" i="0" kern="1200" dirty="0">
                <a:solidFill>
                  <a:schemeClr val="tx1"/>
                </a:solidFill>
                <a:effectLst/>
                <a:latin typeface="+mn-lt"/>
                <a:ea typeface="+mn-ea"/>
                <a:cs typeface="+mn-cs"/>
              </a:rPr>
              <a:t> speaking, bottle method counts how many neutrons survive, and the beam method counts how many neutrons decayed to protons.</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 </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solidFill>
                  <a:srgbClr val="211E1E"/>
                </a:solidFill>
                <a:effectLst/>
                <a:latin typeface="AdvP6F00"/>
              </a:rPr>
              <a:t>A beam of slow neutrons with density </a:t>
            </a:r>
            <a:r>
              <a:rPr lang="en-US" altLang="zh-CN" sz="1200" dirty="0">
                <a:solidFill>
                  <a:srgbClr val="211E1E"/>
                </a:solidFill>
                <a:effectLst/>
                <a:latin typeface="AdvP3EDAA1"/>
              </a:rPr>
              <a:t>&amp;n </a:t>
            </a:r>
            <a:r>
              <a:rPr lang="en-US" altLang="zh-CN" sz="1200" dirty="0">
                <a:solidFill>
                  <a:srgbClr val="211E1E"/>
                </a:solidFill>
                <a:effectLst/>
                <a:latin typeface="AdvP6F00"/>
              </a:rPr>
              <a:t>passes through a known decay volume </a:t>
            </a:r>
            <a:r>
              <a:rPr lang="en-US" altLang="zh-CN" sz="1200" dirty="0">
                <a:solidFill>
                  <a:srgbClr val="211E1E"/>
                </a:solidFill>
                <a:effectLst/>
                <a:latin typeface="AdvP3EDAA1"/>
              </a:rPr>
              <a:t>V</a:t>
            </a:r>
            <a:r>
              <a:rPr lang="en-US" altLang="zh-CN" sz="1200" dirty="0">
                <a:solidFill>
                  <a:srgbClr val="211E1E"/>
                </a:solidFill>
                <a:effectLst/>
                <a:latin typeface="AdvP6F00"/>
              </a:rPr>
              <a:t>. The instantaneous neutron decay rate </a:t>
            </a:r>
            <a:r>
              <a:rPr lang="en-US" altLang="zh-CN" sz="1200" dirty="0">
                <a:solidFill>
                  <a:srgbClr val="211E1E"/>
                </a:solidFill>
                <a:effectLst/>
                <a:latin typeface="AdvP3EDAA1"/>
              </a:rPr>
              <a:t>N</a:t>
            </a:r>
            <a:r>
              <a:rPr lang="en-US" altLang="zh-CN" sz="1200" dirty="0">
                <a:solidFill>
                  <a:srgbClr val="211E1E"/>
                </a:solidFill>
                <a:effectLst/>
                <a:latin typeface="AdvP48E673"/>
              </a:rPr>
              <a:t>_ </a:t>
            </a:r>
            <a:r>
              <a:rPr lang="en-US" altLang="zh-CN" sz="1200" dirty="0">
                <a:solidFill>
                  <a:srgbClr val="211E1E"/>
                </a:solidFill>
                <a:effectLst/>
                <a:latin typeface="AdvP6F00"/>
              </a:rPr>
              <a:t>in the decay volume is given by the differential equation that governs exponential decay </a:t>
            </a:r>
            <a:endParaRPr lang="en-US" altLang="zh-CN" dirty="0"/>
          </a:p>
          <a:p>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0" i="0" kern="1200" dirty="0">
                <a:solidFill>
                  <a:schemeClr val="tx1"/>
                </a:solidFill>
                <a:effectLst/>
                <a:latin typeface="+mn-lt"/>
                <a:ea typeface="+mn-ea"/>
                <a:cs typeface="+mn-cs"/>
              </a:rPr>
              <a:t>To measure the lifetime of a free neutron, scientists take two approaches that should arrive at the same answer. </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the specific activity (decay rate per </a:t>
            </a:r>
            <a:endParaRPr lang="en-US" altLang="zh-CN" sz="1800" dirty="0"/>
          </a:p>
          <a:p>
            <a:r>
              <a:rPr lang="en-US" altLang="zh-CN" sz="1200" kern="1200" dirty="0">
                <a:solidFill>
                  <a:schemeClr val="tx1"/>
                </a:solidFill>
                <a:effectLst/>
                <a:latin typeface="+mn-lt"/>
                <a:ea typeface="+mn-ea"/>
                <a:cs typeface="+mn-cs"/>
              </a:rPr>
              <a:t>neutron) of a neutron beam is measured</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It turns out neutrons appear to live nine seconds longer in a beam than in a bottle.</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Over the years, perplexed physicists have considered many reasons for the discrepancy. One theory is that the neutron transforms from one state to another and back again. “Oscillation is a quantum mechanical phenomenon,” Broussard said. “If a neutron can exist as either a regular or a mirror neutron, then you can get this sort of oscillation, a rocking back and forth between the two states, as long as that transition isn’t forbidden.”</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800" dirty="0">
                <a:hlinkClick r:id="rId3"/>
              </a:rPr>
              <a:t>Physicists confront the neutron lifetime puzzle</a:t>
            </a:r>
            <a:endParaRPr lang="en-US" altLang="zh-CN" sz="1800" dirty="0">
              <a:solidFill>
                <a:srgbClr val="211E1E"/>
              </a:solidFill>
              <a:effectLst/>
              <a:latin typeface="AdvP6F0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800" dirty="0">
              <a:solidFill>
                <a:srgbClr val="211E1E"/>
              </a:solidFill>
              <a:effectLst/>
              <a:latin typeface="AdvP6F00"/>
            </a:endParaRPr>
          </a:p>
          <a:p>
            <a:endParaRPr lang="en-US" altLang="zh-CN" b="0" i="0" dirty="0">
              <a:solidFill>
                <a:srgbClr val="191B1F"/>
              </a:solidFill>
              <a:effectLst/>
              <a:latin typeface="-apple-system"/>
            </a:endParaRPr>
          </a:p>
          <a:p>
            <a:endParaRPr lang="en-US" altLang="zh-CN" b="0" i="0" dirty="0">
              <a:solidFill>
                <a:srgbClr val="191B1F"/>
              </a:solidFill>
              <a:effectLst/>
              <a:latin typeface="-apple-system"/>
            </a:endParaRPr>
          </a:p>
          <a:p>
            <a:r>
              <a:rPr lang="zh-CN" altLang="en-US" b="0" i="0" dirty="0">
                <a:solidFill>
                  <a:srgbClr val="191B1F"/>
                </a:solidFill>
                <a:effectLst/>
                <a:latin typeface="-apple-system"/>
              </a:rPr>
              <a:t>一直以来，物理学家们试图用两种方法来对此进行测量，一种被称为“</a:t>
            </a:r>
            <a:r>
              <a:rPr lang="zh-CN" altLang="en-US" b="1" i="0" dirty="0">
                <a:solidFill>
                  <a:srgbClr val="191B1F"/>
                </a:solidFill>
                <a:effectLst/>
                <a:latin typeface="-apple-system"/>
              </a:rPr>
              <a:t>瓶方法</a:t>
            </a:r>
            <a:r>
              <a:rPr lang="zh-CN" altLang="en-US" b="0" i="0" dirty="0">
                <a:solidFill>
                  <a:srgbClr val="191B1F"/>
                </a:solidFill>
                <a:effectLst/>
                <a:latin typeface="-apple-system"/>
              </a:rPr>
              <a:t>”；另一种被称为“</a:t>
            </a:r>
            <a:r>
              <a:rPr lang="zh-CN" altLang="en-US" b="1" i="0" dirty="0">
                <a:solidFill>
                  <a:srgbClr val="191B1F"/>
                </a:solidFill>
                <a:effectLst/>
                <a:latin typeface="-apple-system"/>
              </a:rPr>
              <a:t>束方法</a:t>
            </a:r>
            <a:r>
              <a:rPr lang="zh-CN" altLang="en-US" b="0" i="0" dirty="0">
                <a:solidFill>
                  <a:srgbClr val="191B1F"/>
                </a:solidFill>
                <a:effectLst/>
                <a:latin typeface="-apple-system"/>
              </a:rPr>
              <a:t>”。用这两种方法得出的测量结果并不一致，瓶方法得出的中子寿命是</a:t>
            </a:r>
            <a:r>
              <a:rPr lang="en-US" altLang="zh-CN" b="0" i="0" dirty="0">
                <a:solidFill>
                  <a:srgbClr val="191B1F"/>
                </a:solidFill>
                <a:effectLst/>
                <a:latin typeface="-apple-system"/>
              </a:rPr>
              <a:t>14</a:t>
            </a:r>
            <a:r>
              <a:rPr lang="zh-CN" altLang="en-US" b="0" i="0" dirty="0">
                <a:solidFill>
                  <a:srgbClr val="191B1F"/>
                </a:solidFill>
                <a:effectLst/>
                <a:latin typeface="-apple-system"/>
              </a:rPr>
              <a:t>分</a:t>
            </a:r>
            <a:r>
              <a:rPr lang="en-US" altLang="zh-CN" b="0" i="0" dirty="0">
                <a:solidFill>
                  <a:srgbClr val="191B1F"/>
                </a:solidFill>
                <a:effectLst/>
                <a:latin typeface="-apple-system"/>
              </a:rPr>
              <a:t>39</a:t>
            </a:r>
            <a:r>
              <a:rPr lang="zh-CN" altLang="en-US" b="0" i="0" dirty="0">
                <a:solidFill>
                  <a:srgbClr val="191B1F"/>
                </a:solidFill>
                <a:effectLst/>
                <a:latin typeface="-apple-system"/>
              </a:rPr>
              <a:t>秒；而束方法得出的结果却是</a:t>
            </a:r>
            <a:r>
              <a:rPr lang="en-US" altLang="zh-CN" b="0" i="0" dirty="0">
                <a:solidFill>
                  <a:srgbClr val="191B1F"/>
                </a:solidFill>
                <a:effectLst/>
                <a:latin typeface="-apple-system"/>
              </a:rPr>
              <a:t>14</a:t>
            </a:r>
            <a:r>
              <a:rPr lang="zh-CN" altLang="en-US" b="0" i="0" dirty="0">
                <a:solidFill>
                  <a:srgbClr val="191B1F"/>
                </a:solidFill>
                <a:effectLst/>
                <a:latin typeface="-apple-system"/>
              </a:rPr>
              <a:t>分</a:t>
            </a:r>
            <a:r>
              <a:rPr lang="en-US" altLang="zh-CN" b="0" i="0" dirty="0">
                <a:solidFill>
                  <a:srgbClr val="191B1F"/>
                </a:solidFill>
                <a:effectLst/>
                <a:latin typeface="-apple-system"/>
              </a:rPr>
              <a:t>48</a:t>
            </a:r>
            <a:r>
              <a:rPr lang="zh-CN" altLang="en-US" b="0" i="0" dirty="0">
                <a:solidFill>
                  <a:srgbClr val="191B1F"/>
                </a:solidFill>
                <a:effectLst/>
                <a:latin typeface="-apple-system"/>
              </a:rPr>
              <a:t>秒。</a:t>
            </a:r>
            <a:r>
              <a:rPr lang="zh-CN" altLang="en-US" b="1" i="0" dirty="0">
                <a:solidFill>
                  <a:srgbClr val="191B1F"/>
                </a:solidFill>
                <a:effectLst/>
                <a:latin typeface="-apple-system"/>
              </a:rPr>
              <a:t>这相差的约</a:t>
            </a:r>
            <a:r>
              <a:rPr lang="en-US" altLang="zh-CN" b="1" i="0" dirty="0">
                <a:solidFill>
                  <a:srgbClr val="191B1F"/>
                </a:solidFill>
                <a:effectLst/>
                <a:latin typeface="-apple-system"/>
              </a:rPr>
              <a:t>9</a:t>
            </a:r>
            <a:r>
              <a:rPr lang="zh-CN" altLang="en-US" b="1" i="0" dirty="0">
                <a:solidFill>
                  <a:srgbClr val="191B1F"/>
                </a:solidFill>
                <a:effectLst/>
                <a:latin typeface="-apple-system"/>
              </a:rPr>
              <a:t>秒的时间对于一个寿命只有</a:t>
            </a:r>
            <a:r>
              <a:rPr lang="en-US" altLang="zh-CN" b="1" i="0" dirty="0">
                <a:solidFill>
                  <a:srgbClr val="191B1F"/>
                </a:solidFill>
                <a:effectLst/>
                <a:latin typeface="-apple-system"/>
              </a:rPr>
              <a:t>15</a:t>
            </a:r>
            <a:r>
              <a:rPr lang="zh-CN" altLang="en-US" b="1" i="0" dirty="0">
                <a:solidFill>
                  <a:srgbClr val="191B1F"/>
                </a:solidFill>
                <a:effectLst/>
                <a:latin typeface="-apple-system"/>
              </a:rPr>
              <a:t>分钟长的粒子来说，是不容忽视的重大差异</a:t>
            </a:r>
            <a:r>
              <a:rPr lang="zh-CN" altLang="en-US" b="0" i="0" dirty="0">
                <a:solidFill>
                  <a:srgbClr val="191B1F"/>
                </a:solidFill>
                <a:effectLst/>
                <a:latin typeface="-apple-system"/>
              </a:rPr>
              <a:t>。</a:t>
            </a:r>
            <a:endParaRPr lang="en-US" altLang="zh-CN" b="0" i="0" dirty="0">
              <a:solidFill>
                <a:srgbClr val="191B1F"/>
              </a:solidFill>
              <a:effectLst/>
              <a:latin typeface="-apple-system"/>
            </a:endParaRPr>
          </a:p>
          <a:p>
            <a:endParaRPr lang="en-US" altLang="zh-CN" b="0" i="0" dirty="0">
              <a:solidFill>
                <a:srgbClr val="191B1F"/>
              </a:solidFill>
              <a:effectLst/>
              <a:latin typeface="-apple-system"/>
            </a:endParaRPr>
          </a:p>
          <a:p>
            <a:r>
              <a:rPr lang="zh-CN" altLang="en-US" dirty="0"/>
              <a:t>物理学家通常有两种方法来测量中子寿命，一种涉及到瓶子结构的容器，被称为瓶方法；另一种涉及到粒子束，被称为束方法。</a:t>
            </a:r>
            <a:endParaRPr lang="en-US" altLang="zh-CN" dirty="0"/>
          </a:p>
          <a:p>
            <a:endParaRPr lang="en-US" altLang="zh-CN" dirty="0"/>
          </a:p>
          <a:p>
            <a:pPr algn="l"/>
            <a:r>
              <a:rPr lang="zh-CN" altLang="en-US" b="0" i="0" dirty="0">
                <a:solidFill>
                  <a:srgbClr val="191B1F"/>
                </a:solidFill>
                <a:effectLst/>
                <a:latin typeface="-apple-system"/>
              </a:rPr>
              <a:t>现在，一项发表于</a:t>
            </a:r>
            <a:r>
              <a:rPr lang="en-US" altLang="zh-CN" b="0" i="0" dirty="0">
                <a:solidFill>
                  <a:srgbClr val="191B1F"/>
                </a:solidFill>
                <a:effectLst/>
                <a:latin typeface="-apple-system"/>
              </a:rPr>
              <a:t>《</a:t>
            </a:r>
            <a:r>
              <a:rPr lang="zh-CN" altLang="en-US" b="0" i="0" dirty="0">
                <a:solidFill>
                  <a:srgbClr val="191B1F"/>
                </a:solidFill>
                <a:effectLst/>
                <a:latin typeface="-apple-system"/>
              </a:rPr>
              <a:t>物理评论快报</a:t>
            </a:r>
            <a:r>
              <a:rPr lang="en-US" altLang="zh-CN" b="0" i="0" dirty="0">
                <a:solidFill>
                  <a:srgbClr val="191B1F"/>
                </a:solidFill>
                <a:effectLst/>
                <a:latin typeface="-apple-system"/>
              </a:rPr>
              <a:t>》</a:t>
            </a:r>
            <a:r>
              <a:rPr lang="zh-CN" altLang="en-US" b="0" i="0" dirty="0">
                <a:solidFill>
                  <a:srgbClr val="191B1F"/>
                </a:solidFill>
                <a:effectLst/>
                <a:latin typeface="-apple-system"/>
              </a:rPr>
              <a:t>的新研究表明，一个由多个科学家团队组成的合作组利用瓶方法，对中子的寿命进行了迄今为止最精确的测量。</a:t>
            </a:r>
            <a:r>
              <a:rPr lang="zh-CN" altLang="en-US" b="1" i="0" dirty="0">
                <a:solidFill>
                  <a:srgbClr val="191B1F"/>
                </a:solidFill>
                <a:effectLst/>
                <a:latin typeface="-apple-system"/>
              </a:rPr>
              <a:t>新的结果表明，中子寿命为</a:t>
            </a:r>
            <a:r>
              <a:rPr lang="en-US" altLang="zh-CN" b="1" i="0" dirty="0">
                <a:solidFill>
                  <a:srgbClr val="191B1F"/>
                </a:solidFill>
                <a:effectLst/>
                <a:latin typeface="-apple-system"/>
              </a:rPr>
              <a:t>877.75</a:t>
            </a:r>
            <a:r>
              <a:rPr lang="zh-CN" altLang="en-US" b="1" i="0" dirty="0">
                <a:solidFill>
                  <a:srgbClr val="191B1F"/>
                </a:solidFill>
                <a:effectLst/>
                <a:latin typeface="-apple-system"/>
              </a:rPr>
              <a:t>秒</a:t>
            </a:r>
            <a:r>
              <a:rPr lang="zh-CN" altLang="en-US" b="0" i="0" dirty="0">
                <a:solidFill>
                  <a:srgbClr val="191B1F"/>
                </a:solidFill>
                <a:effectLst/>
                <a:latin typeface="-apple-system"/>
              </a:rPr>
              <a:t>（约</a:t>
            </a:r>
            <a:r>
              <a:rPr lang="en-US" altLang="zh-CN" b="0" i="0" dirty="0">
                <a:solidFill>
                  <a:srgbClr val="191B1F"/>
                </a:solidFill>
                <a:effectLst/>
                <a:latin typeface="-apple-system"/>
              </a:rPr>
              <a:t>14.629</a:t>
            </a:r>
            <a:r>
              <a:rPr lang="zh-CN" altLang="en-US" b="0" i="0" dirty="0">
                <a:solidFill>
                  <a:srgbClr val="191B1F"/>
                </a:solidFill>
                <a:effectLst/>
                <a:latin typeface="-apple-system"/>
              </a:rPr>
              <a:t>分）</a:t>
            </a:r>
            <a:r>
              <a:rPr lang="zh-CN" altLang="en-US" b="1" i="0" dirty="0">
                <a:solidFill>
                  <a:srgbClr val="191B1F"/>
                </a:solidFill>
                <a:effectLst/>
                <a:latin typeface="-apple-system"/>
              </a:rPr>
              <a:t>、不确定度为</a:t>
            </a:r>
            <a:r>
              <a:rPr lang="en-US" altLang="zh-CN" b="1" i="0" dirty="0">
                <a:solidFill>
                  <a:srgbClr val="191B1F"/>
                </a:solidFill>
                <a:effectLst/>
                <a:latin typeface="-apple-system"/>
              </a:rPr>
              <a:t>0.039%</a:t>
            </a:r>
            <a:r>
              <a:rPr lang="zh-CN" altLang="en-US" b="0" i="0" dirty="0">
                <a:solidFill>
                  <a:srgbClr val="191B1F"/>
                </a:solidFill>
                <a:effectLst/>
                <a:latin typeface="-apple-system"/>
              </a:rPr>
              <a:t>（约</a:t>
            </a:r>
            <a:r>
              <a:rPr lang="en-US" altLang="zh-CN" b="0" i="0" dirty="0">
                <a:solidFill>
                  <a:srgbClr val="191B1F"/>
                </a:solidFill>
                <a:effectLst/>
                <a:latin typeface="-apple-system"/>
              </a:rPr>
              <a:t>0.005</a:t>
            </a:r>
            <a:r>
              <a:rPr lang="zh-CN" altLang="en-US" b="0" i="0" dirty="0">
                <a:solidFill>
                  <a:srgbClr val="191B1F"/>
                </a:solidFill>
                <a:effectLst/>
                <a:latin typeface="-apple-system"/>
              </a:rPr>
              <a:t>分）</a:t>
            </a:r>
            <a:r>
              <a:rPr lang="zh-CN" altLang="en-US" b="1" i="0" dirty="0">
                <a:solidFill>
                  <a:srgbClr val="191B1F"/>
                </a:solidFill>
                <a:effectLst/>
                <a:latin typeface="-apple-system"/>
              </a:rPr>
              <a:t>。这一结果与理论计算结果一致，精度是同类测量结果的两倍</a:t>
            </a:r>
            <a:r>
              <a:rPr lang="zh-CN" altLang="en-US" b="0" i="0" dirty="0">
                <a:solidFill>
                  <a:srgbClr val="191B1F"/>
                </a:solidFill>
                <a:effectLst/>
                <a:latin typeface="-apple-system"/>
              </a:rPr>
              <a:t>。</a:t>
            </a:r>
            <a:br>
              <a:rPr lang="zh-CN" altLang="en-US" b="0" i="0" dirty="0">
                <a:solidFill>
                  <a:srgbClr val="191B1F"/>
                </a:solidFill>
                <a:effectLst/>
                <a:latin typeface="-apple-system"/>
              </a:rPr>
            </a:br>
            <a:br>
              <a:rPr lang="zh-CN" altLang="en-US" b="0" i="0" dirty="0">
                <a:solidFill>
                  <a:srgbClr val="191B1F"/>
                </a:solidFill>
                <a:effectLst/>
                <a:latin typeface="-apple-system"/>
              </a:rPr>
            </a:br>
            <a:r>
              <a:rPr lang="zh-CN" altLang="en-US" b="0" i="0" dirty="0">
                <a:solidFill>
                  <a:srgbClr val="191B1F"/>
                </a:solidFill>
                <a:effectLst/>
                <a:latin typeface="-apple-system"/>
              </a:rPr>
              <a:t>这个实验被称为</a:t>
            </a:r>
            <a:r>
              <a:rPr lang="en-US" altLang="zh-CN" b="1" i="0" dirty="0">
                <a:solidFill>
                  <a:srgbClr val="191B1F"/>
                </a:solidFill>
                <a:effectLst/>
                <a:latin typeface="-apple-system"/>
              </a:rPr>
              <a:t>UCN</a:t>
            </a:r>
            <a:r>
              <a:rPr lang="el-GR" altLang="zh-CN" b="1" i="0" dirty="0">
                <a:solidFill>
                  <a:srgbClr val="191B1F"/>
                </a:solidFill>
                <a:effectLst/>
                <a:latin typeface="-apple-system"/>
              </a:rPr>
              <a:t>τ</a:t>
            </a:r>
            <a:r>
              <a:rPr lang="zh-CN" altLang="el-GR" b="0" i="0" dirty="0">
                <a:solidFill>
                  <a:srgbClr val="191B1F"/>
                </a:solidFill>
                <a:effectLst/>
                <a:latin typeface="-apple-system"/>
              </a:rPr>
              <a:t>（</a:t>
            </a:r>
            <a:r>
              <a:rPr lang="en-US" altLang="zh-CN" b="0" i="0" dirty="0">
                <a:solidFill>
                  <a:srgbClr val="191B1F"/>
                </a:solidFill>
                <a:effectLst/>
                <a:latin typeface="-apple-system"/>
              </a:rPr>
              <a:t>UCN</a:t>
            </a:r>
            <a:r>
              <a:rPr lang="zh-CN" altLang="en-US" b="0" i="0" dirty="0">
                <a:solidFill>
                  <a:srgbClr val="191B1F"/>
                </a:solidFill>
                <a:effectLst/>
                <a:latin typeface="-apple-system"/>
              </a:rPr>
              <a:t>指超冷中子，</a:t>
            </a:r>
            <a:r>
              <a:rPr lang="el-GR" altLang="zh-CN" b="0" i="0" dirty="0">
                <a:solidFill>
                  <a:srgbClr val="191B1F"/>
                </a:solidFill>
                <a:effectLst/>
                <a:latin typeface="-apple-system"/>
              </a:rPr>
              <a:t>τ</a:t>
            </a:r>
            <a:r>
              <a:rPr lang="zh-CN" altLang="en-US" b="0" i="0" dirty="0">
                <a:solidFill>
                  <a:srgbClr val="191B1F"/>
                </a:solidFill>
                <a:effectLst/>
                <a:latin typeface="-apple-system"/>
              </a:rPr>
              <a:t>指中子寿命），它始于十多年前，但对于最新公布的结果则是基于</a:t>
            </a:r>
            <a:r>
              <a:rPr lang="en-US" altLang="zh-CN" b="0" i="0" dirty="0">
                <a:solidFill>
                  <a:srgbClr val="191B1F"/>
                </a:solidFill>
                <a:effectLst/>
                <a:latin typeface="-apple-system"/>
              </a:rPr>
              <a:t>2017</a:t>
            </a:r>
            <a:r>
              <a:rPr lang="zh-CN" altLang="en-US" b="0" i="0" dirty="0">
                <a:solidFill>
                  <a:srgbClr val="191B1F"/>
                </a:solidFill>
                <a:effectLst/>
                <a:latin typeface="-apple-system"/>
              </a:rPr>
              <a:t>年和</a:t>
            </a:r>
            <a:r>
              <a:rPr lang="en-US" altLang="zh-CN" b="0" i="0" dirty="0">
                <a:solidFill>
                  <a:srgbClr val="191B1F"/>
                </a:solidFill>
                <a:effectLst/>
                <a:latin typeface="-apple-system"/>
              </a:rPr>
              <a:t>2018</a:t>
            </a:r>
            <a:r>
              <a:rPr lang="zh-CN" altLang="en-US" b="0" i="0" dirty="0">
                <a:solidFill>
                  <a:srgbClr val="191B1F"/>
                </a:solidFill>
                <a:effectLst/>
                <a:latin typeface="-apple-system"/>
              </a:rPr>
              <a:t>年运行的两个实验。</a:t>
            </a:r>
            <a:br>
              <a:rPr lang="zh-CN" altLang="en-US" b="0" i="0" dirty="0">
                <a:solidFill>
                  <a:srgbClr val="191B1F"/>
                </a:solidFill>
                <a:effectLst/>
                <a:latin typeface="-apple-system"/>
              </a:rPr>
            </a:br>
            <a:br>
              <a:rPr lang="zh-CN" altLang="en-US" b="0" i="0" dirty="0">
                <a:solidFill>
                  <a:srgbClr val="191B1F"/>
                </a:solidFill>
                <a:effectLst/>
                <a:latin typeface="-apple-system"/>
              </a:rPr>
            </a:br>
            <a:r>
              <a:rPr lang="zh-CN" altLang="en-US" b="0" i="0" dirty="0">
                <a:solidFill>
                  <a:srgbClr val="191B1F"/>
                </a:solidFill>
                <a:effectLst/>
                <a:latin typeface="-apple-system"/>
              </a:rPr>
              <a:t>从实验的角度来看，这项研究面临一些艰巨的挑战，</a:t>
            </a:r>
            <a:r>
              <a:rPr lang="zh-CN" altLang="en-US" b="1" i="0" dirty="0">
                <a:solidFill>
                  <a:srgbClr val="191B1F"/>
                </a:solidFill>
                <a:effectLst/>
                <a:latin typeface="-apple-system"/>
              </a:rPr>
              <a:t>比如</a:t>
            </a:r>
            <a:r>
              <a:rPr lang="zh-CN" altLang="en-US" b="0" i="0" u="sng" dirty="0">
                <a:solidFill>
                  <a:srgbClr val="191B1F"/>
                </a:solidFill>
                <a:effectLst/>
                <a:latin typeface="-apple-system"/>
              </a:rPr>
              <a:t>自由的中子很容易与原子结合</a:t>
            </a:r>
            <a:r>
              <a:rPr lang="zh-CN" altLang="en-US" b="1" i="0" dirty="0">
                <a:solidFill>
                  <a:srgbClr val="191B1F"/>
                </a:solidFill>
                <a:effectLst/>
                <a:latin typeface="-apple-system"/>
              </a:rPr>
              <a:t>，因此，研究人员必须在实验装置内创造一个</a:t>
            </a:r>
            <a:r>
              <a:rPr lang="zh-CN" altLang="en-US" b="1" i="0" u="sng" dirty="0">
                <a:solidFill>
                  <a:srgbClr val="191B1F"/>
                </a:solidFill>
                <a:effectLst/>
                <a:latin typeface="-apple-system"/>
              </a:rPr>
              <a:t>非常严密的真空</a:t>
            </a:r>
            <a:r>
              <a:rPr lang="zh-CN" altLang="en-US" b="1" i="0" dirty="0">
                <a:solidFill>
                  <a:srgbClr val="191B1F"/>
                </a:solidFill>
                <a:effectLst/>
                <a:latin typeface="-apple-system"/>
              </a:rPr>
              <a:t>，以防止气体进入。此外，他们还必须</a:t>
            </a:r>
            <a:r>
              <a:rPr lang="zh-CN" altLang="en-US" b="1" i="0" u="sng" dirty="0">
                <a:solidFill>
                  <a:srgbClr val="191B1F"/>
                </a:solidFill>
                <a:effectLst/>
                <a:latin typeface="-apple-system"/>
              </a:rPr>
              <a:t>大幅降低中子的速度，这样中子才能捕获并计数</a:t>
            </a:r>
            <a:r>
              <a:rPr lang="zh-CN" altLang="en-US" b="1" i="0" dirty="0">
                <a:solidFill>
                  <a:srgbClr val="191B1F"/>
                </a:solidFill>
                <a:effectLst/>
                <a:latin typeface="-apple-system"/>
              </a:rPr>
              <a:t>。</a:t>
            </a:r>
            <a:br>
              <a:rPr lang="zh-CN" altLang="en-US" b="1" i="0" dirty="0">
                <a:solidFill>
                  <a:srgbClr val="191B1F"/>
                </a:solidFill>
                <a:effectLst/>
                <a:latin typeface="-apple-system"/>
              </a:rPr>
            </a:br>
            <a:br>
              <a:rPr lang="zh-CN" altLang="en-US" b="0" i="0" dirty="0">
                <a:solidFill>
                  <a:srgbClr val="191B1F"/>
                </a:solidFill>
                <a:effectLst/>
                <a:latin typeface="-apple-system"/>
              </a:rPr>
            </a:br>
            <a:r>
              <a:rPr lang="zh-CN" altLang="en-US" b="0" i="0" dirty="0">
                <a:solidFill>
                  <a:srgbClr val="191B1F"/>
                </a:solidFill>
                <a:effectLst/>
                <a:latin typeface="-apple-system"/>
              </a:rPr>
              <a:t>在</a:t>
            </a:r>
            <a:r>
              <a:rPr lang="en-US" altLang="zh-CN" b="0" i="0" dirty="0">
                <a:solidFill>
                  <a:srgbClr val="191B1F"/>
                </a:solidFill>
                <a:effectLst/>
                <a:latin typeface="-apple-system"/>
              </a:rPr>
              <a:t>UCN</a:t>
            </a:r>
            <a:r>
              <a:rPr lang="el-GR" altLang="zh-CN" b="0" i="0" dirty="0">
                <a:solidFill>
                  <a:srgbClr val="191B1F"/>
                </a:solidFill>
                <a:effectLst/>
                <a:latin typeface="-apple-system"/>
              </a:rPr>
              <a:t>τ</a:t>
            </a:r>
            <a:r>
              <a:rPr lang="zh-CN" altLang="en-US" b="0" i="0" dirty="0">
                <a:solidFill>
                  <a:srgbClr val="191B1F"/>
                </a:solidFill>
                <a:effectLst/>
                <a:latin typeface="-apple-system"/>
              </a:rPr>
              <a:t>团队于</a:t>
            </a:r>
            <a:r>
              <a:rPr lang="en-US" altLang="zh-CN" b="0" i="0" dirty="0">
                <a:solidFill>
                  <a:srgbClr val="191B1F"/>
                </a:solidFill>
                <a:effectLst/>
                <a:latin typeface="-apple-system"/>
              </a:rPr>
              <a:t>2017</a:t>
            </a:r>
            <a:r>
              <a:rPr lang="zh-CN" altLang="en-US" b="0" i="0" dirty="0">
                <a:solidFill>
                  <a:srgbClr val="191B1F"/>
                </a:solidFill>
                <a:effectLst/>
                <a:latin typeface="-apple-system"/>
              </a:rPr>
              <a:t>年和</a:t>
            </a:r>
            <a:r>
              <a:rPr lang="en-US" altLang="zh-CN" b="0" i="0" dirty="0">
                <a:solidFill>
                  <a:srgbClr val="191B1F"/>
                </a:solidFill>
                <a:effectLst/>
                <a:latin typeface="-apple-system"/>
              </a:rPr>
              <a:t>2018</a:t>
            </a:r>
            <a:r>
              <a:rPr lang="zh-CN" altLang="en-US" b="0" i="0" dirty="0">
                <a:solidFill>
                  <a:srgbClr val="191B1F"/>
                </a:solidFill>
                <a:effectLst/>
                <a:latin typeface="-apple-system"/>
              </a:rPr>
              <a:t>年进行的两个瓶方法实验中，研究人员通过不同的步骤来冷却中子，最后的关键步骤是让中子与固态的寒冷的氘相互作用，使中子失去能量，从而将中子减速到超低温度。他们将这些中子置于一个浴缸大小的真空瓶中，瓶子装置配备有约</a:t>
            </a:r>
            <a:r>
              <a:rPr lang="en-US" altLang="zh-CN" b="0" i="0" dirty="0">
                <a:solidFill>
                  <a:srgbClr val="191B1F"/>
                </a:solidFill>
                <a:effectLst/>
                <a:latin typeface="-apple-system"/>
              </a:rPr>
              <a:t>4000</a:t>
            </a:r>
            <a:r>
              <a:rPr lang="zh-CN" altLang="en-US" b="0" i="0" dirty="0">
                <a:solidFill>
                  <a:srgbClr val="191B1F"/>
                </a:solidFill>
                <a:effectLst/>
                <a:latin typeface="-apple-system"/>
              </a:rPr>
              <a:t>块磁铁，强大的磁场可以阻止中子与瓶子表面接触，从而将自由的中子困在瓶中。</a:t>
            </a:r>
            <a:br>
              <a:rPr lang="zh-CN" altLang="en-US" b="0" i="0" dirty="0">
                <a:solidFill>
                  <a:srgbClr val="191B1F"/>
                </a:solidFill>
                <a:effectLst/>
                <a:latin typeface="-apple-system"/>
              </a:rPr>
            </a:br>
            <a:endParaRPr lang="zh-CN" altLang="en-US" b="0" i="0" dirty="0">
              <a:solidFill>
                <a:srgbClr val="191B1F"/>
              </a:solidFill>
              <a:effectLst/>
              <a:latin typeface="-apple-system"/>
            </a:endParaRPr>
          </a:p>
          <a:p>
            <a:pPr algn="l"/>
            <a:r>
              <a:rPr lang="zh-CN" altLang="en-US" dirty="0"/>
              <a:t>浴缸大小的高效超冷中子探测器。｜图片来源：</a:t>
            </a:r>
            <a:r>
              <a:rPr lang="en-US" altLang="zh-CN" dirty="0"/>
              <a:t>Michael Pierce / LANL</a:t>
            </a:r>
            <a:r>
              <a:rPr lang="zh-CN" altLang="en-US" b="0" i="0" dirty="0">
                <a:solidFill>
                  <a:srgbClr val="191B1F"/>
                </a:solidFill>
                <a:effectLst/>
                <a:latin typeface="-apple-system"/>
              </a:rPr>
              <a:t>在瓶子中，这些中子开始衰变为质子。在每轮实验中，中子会被置于瓶子中一段足够长的时间。研究人员要做的就是</a:t>
            </a:r>
            <a:r>
              <a:rPr lang="zh-CN" altLang="en-US" b="1" i="0" dirty="0">
                <a:solidFill>
                  <a:srgbClr val="191B1F"/>
                </a:solidFill>
                <a:effectLst/>
                <a:latin typeface="-apple-system"/>
              </a:rPr>
              <a:t>通过复杂的数据分析方法，在每个周期结束的时候，清点瓶中的剩余中子</a:t>
            </a:r>
            <a:r>
              <a:rPr lang="zh-CN" altLang="en-US" b="0" i="0" dirty="0">
                <a:solidFill>
                  <a:srgbClr val="191B1F"/>
                </a:solidFill>
                <a:effectLst/>
                <a:latin typeface="-apple-system"/>
              </a:rPr>
              <a:t>。接着，他们会将新的中子再次装入瓶中，重新开始这个过程。在两年多的时间里，研究人员通过这两个实验总共统计了</a:t>
            </a:r>
            <a:r>
              <a:rPr lang="en-US" altLang="zh-CN" b="0" i="0" dirty="0">
                <a:solidFill>
                  <a:srgbClr val="191B1F"/>
                </a:solidFill>
                <a:effectLst/>
                <a:latin typeface="-apple-system"/>
              </a:rPr>
              <a:t>4000</a:t>
            </a:r>
            <a:r>
              <a:rPr lang="zh-CN" altLang="en-US" b="0" i="0" dirty="0">
                <a:solidFill>
                  <a:srgbClr val="191B1F"/>
                </a:solidFill>
                <a:effectLst/>
                <a:latin typeface="-apple-system"/>
              </a:rPr>
              <a:t>万个中子。</a:t>
            </a:r>
            <a:br>
              <a:rPr lang="zh-CN" altLang="en-US" b="0" i="0" dirty="0">
                <a:solidFill>
                  <a:srgbClr val="191B1F"/>
                </a:solidFill>
                <a:effectLst/>
                <a:latin typeface="-apple-system"/>
              </a:rPr>
            </a:br>
            <a:br>
              <a:rPr lang="zh-CN" altLang="en-US" b="0" i="0" dirty="0">
                <a:solidFill>
                  <a:srgbClr val="191B1F"/>
                </a:solidFill>
                <a:effectLst/>
                <a:latin typeface="-apple-system"/>
              </a:rPr>
            </a:br>
            <a:r>
              <a:rPr lang="zh-CN" altLang="en-US" b="0" i="0" dirty="0">
                <a:solidFill>
                  <a:srgbClr val="191B1F"/>
                </a:solidFill>
                <a:effectLst/>
                <a:latin typeface="-apple-system"/>
              </a:rPr>
              <a:t>为了消除测量过程中可能出现的任何由人为因素导致的偏差，合作组分成三个小组，分别由加州理工学院、印第安纳大学，以及</a:t>
            </a:r>
            <a:r>
              <a:rPr lang="zh-CN" altLang="en-US" b="0" i="0" u="none" strike="noStrike" dirty="0">
                <a:solidFill>
                  <a:srgbClr val="09408E"/>
                </a:solidFill>
                <a:effectLst/>
                <a:latin typeface="-apple-system"/>
                <a:hlinkClick r:id="rId4"/>
              </a:rPr>
              <a:t>洛斯阿拉莫斯国家实验室</a:t>
            </a:r>
            <a:r>
              <a:rPr lang="zh-CN" altLang="en-US" b="0" i="0" dirty="0">
                <a:solidFill>
                  <a:srgbClr val="191B1F"/>
                </a:solidFill>
                <a:effectLst/>
                <a:latin typeface="-apple-system"/>
              </a:rPr>
              <a:t>（</a:t>
            </a:r>
            <a:r>
              <a:rPr lang="en-US" altLang="zh-CN" b="0" i="0" dirty="0">
                <a:solidFill>
                  <a:srgbClr val="191B1F"/>
                </a:solidFill>
                <a:effectLst/>
                <a:latin typeface="-apple-system"/>
              </a:rPr>
              <a:t>LANL</a:t>
            </a:r>
            <a:r>
              <a:rPr lang="zh-CN" altLang="en-US" b="0" i="0" dirty="0">
                <a:solidFill>
                  <a:srgbClr val="191B1F"/>
                </a:solidFill>
                <a:effectLst/>
                <a:latin typeface="-apple-system"/>
              </a:rPr>
              <a:t>）的研究人员领导，以一种“</a:t>
            </a:r>
            <a:r>
              <a:rPr lang="zh-CN" altLang="en-US" b="1" i="0" dirty="0">
                <a:solidFill>
                  <a:srgbClr val="191B1F"/>
                </a:solidFill>
                <a:effectLst/>
                <a:latin typeface="-apple-system"/>
              </a:rPr>
              <a:t>盲</a:t>
            </a:r>
            <a:r>
              <a:rPr lang="zh-CN" altLang="en-US" b="0" i="0" dirty="0">
                <a:solidFill>
                  <a:srgbClr val="191B1F"/>
                </a:solidFill>
                <a:effectLst/>
                <a:latin typeface="-apple-system"/>
              </a:rPr>
              <a:t>”的工作方式展开研究。</a:t>
            </a:r>
            <a:br>
              <a:rPr lang="zh-CN" altLang="en-US" b="0" i="0" dirty="0">
                <a:solidFill>
                  <a:srgbClr val="191B1F"/>
                </a:solidFill>
                <a:effectLst/>
                <a:latin typeface="-apple-system"/>
              </a:rPr>
            </a:br>
            <a:br>
              <a:rPr lang="zh-CN" altLang="en-US" b="0" i="0" dirty="0">
                <a:solidFill>
                  <a:srgbClr val="191B1F"/>
                </a:solidFill>
                <a:effectLst/>
                <a:latin typeface="-apple-system"/>
              </a:rPr>
            </a:br>
            <a:r>
              <a:rPr lang="zh-CN" altLang="en-US" b="0" i="0" dirty="0">
                <a:solidFill>
                  <a:srgbClr val="191B1F"/>
                </a:solidFill>
                <a:effectLst/>
                <a:latin typeface="-apple-system"/>
              </a:rPr>
              <a:t>每个小组都配有一个“</a:t>
            </a:r>
            <a:r>
              <a:rPr lang="zh-CN" altLang="en-US" b="1" i="0" dirty="0">
                <a:solidFill>
                  <a:srgbClr val="191B1F"/>
                </a:solidFill>
                <a:effectLst/>
                <a:latin typeface="-apple-system"/>
              </a:rPr>
              <a:t>假</a:t>
            </a:r>
            <a:r>
              <a:rPr lang="zh-CN" altLang="en-US" b="0" i="0" dirty="0">
                <a:solidFill>
                  <a:srgbClr val="191B1F"/>
                </a:solidFill>
                <a:effectLst/>
                <a:latin typeface="-apple-system"/>
              </a:rPr>
              <a:t>”的时钟，这些时钟被故意调节得更慢一些，这一“错误”直到实验的最后才会被纠正。如此一来，研究人员就无法知道实际究竟经过了多长时间，也就无从知道中子的实际寿命。这使得实验更加可靠，因为它避免了研究人员为了使结果符合预期数值，而造成的有意识或无意识的偏差。</a:t>
            </a:r>
            <a:br>
              <a:rPr lang="zh-CN" altLang="en-US" b="0" i="0" dirty="0">
                <a:solidFill>
                  <a:srgbClr val="191B1F"/>
                </a:solidFill>
                <a:effectLst/>
                <a:latin typeface="-apple-system"/>
              </a:rPr>
            </a:br>
            <a:br>
              <a:rPr lang="zh-CN" altLang="en-US" b="0" i="0" dirty="0">
                <a:solidFill>
                  <a:srgbClr val="191B1F"/>
                </a:solidFill>
                <a:effectLst/>
                <a:latin typeface="-apple-system"/>
              </a:rPr>
            </a:br>
            <a:r>
              <a:rPr lang="zh-CN" altLang="en-US" b="0" i="0" dirty="0">
                <a:solidFill>
                  <a:srgbClr val="191B1F"/>
                </a:solidFill>
                <a:effectLst/>
                <a:latin typeface="-apple-system"/>
              </a:rPr>
              <a:t>在实验完成并收集了所有数据后，三个小组使用了不同的方法来分析数据。令人惊喜的是，三个小组发现，</a:t>
            </a:r>
            <a:r>
              <a:rPr lang="zh-CN" altLang="en-US" b="1" i="0" dirty="0">
                <a:solidFill>
                  <a:srgbClr val="191B1F"/>
                </a:solidFill>
                <a:effectLst/>
                <a:latin typeface="-apple-system"/>
              </a:rPr>
              <a:t>虽然他们采用了不同的数据处理方式，却得出了几乎相同的答案</a:t>
            </a:r>
            <a:r>
              <a:rPr lang="zh-CN" altLang="en-US" b="0" i="0" dirty="0">
                <a:solidFill>
                  <a:srgbClr val="191B1F"/>
                </a:solidFill>
                <a:effectLst/>
                <a:latin typeface="-apple-system"/>
              </a:rPr>
              <a:t>，这是惊人一致的结果。最后，</a:t>
            </a:r>
            <a:r>
              <a:rPr lang="zh-CN" altLang="en-US" b="1" i="0" dirty="0">
                <a:solidFill>
                  <a:srgbClr val="191B1F"/>
                </a:solidFill>
                <a:effectLst/>
                <a:latin typeface="-apple-system"/>
              </a:rPr>
              <a:t>研究人员得出中子衰变的平均时间为</a:t>
            </a:r>
            <a:r>
              <a:rPr lang="en-US" altLang="zh-CN" b="1" i="0" dirty="0">
                <a:solidFill>
                  <a:srgbClr val="191B1F"/>
                </a:solidFill>
                <a:effectLst/>
                <a:latin typeface="-apple-system"/>
              </a:rPr>
              <a:t>877.75</a:t>
            </a:r>
            <a:r>
              <a:rPr lang="zh-CN" altLang="en-US" b="1" i="0" dirty="0">
                <a:solidFill>
                  <a:srgbClr val="191B1F"/>
                </a:solidFill>
                <a:effectLst/>
                <a:latin typeface="-apple-system"/>
              </a:rPr>
              <a:t>秒，计算精度优于百万分之四百，是迄今为止最精确的结果</a:t>
            </a:r>
            <a:r>
              <a:rPr lang="zh-CN" altLang="en-US" b="0" i="0" dirty="0">
                <a:solidFill>
                  <a:srgbClr val="191B1F"/>
                </a:solidFill>
                <a:effectLst/>
                <a:latin typeface="-apple-system"/>
              </a:rPr>
              <a:t>。</a:t>
            </a:r>
            <a:br>
              <a:rPr lang="zh-CN" altLang="en-US" b="0" i="0" dirty="0">
                <a:solidFill>
                  <a:srgbClr val="191B1F"/>
                </a:solidFill>
                <a:effectLst/>
                <a:latin typeface="-apple-system"/>
              </a:rPr>
            </a:br>
            <a:br>
              <a:rPr lang="zh-CN" altLang="en-US" b="0" i="0" dirty="0">
                <a:solidFill>
                  <a:srgbClr val="191B1F"/>
                </a:solidFill>
                <a:effectLst/>
                <a:latin typeface="-apple-system"/>
              </a:rPr>
            </a:br>
            <a:br>
              <a:rPr lang="zh-CN" altLang="en-US" b="0" i="0" dirty="0">
                <a:solidFill>
                  <a:srgbClr val="191B1F"/>
                </a:solidFill>
                <a:effectLst/>
                <a:latin typeface="-apple-system"/>
              </a:rPr>
            </a:br>
            <a:r>
              <a:rPr lang="zh-CN" altLang="en-US" b="0" i="0" dirty="0">
                <a:solidFill>
                  <a:srgbClr val="191B1F"/>
                </a:solidFill>
                <a:effectLst/>
                <a:latin typeface="-apple-system"/>
              </a:rPr>
              <a:t>然而，新的结果仍然无法解释为什么用瓶方法和束方法得出的结果会出现</a:t>
            </a:r>
            <a:r>
              <a:rPr lang="en-US" altLang="zh-CN" b="0" i="0" dirty="0">
                <a:solidFill>
                  <a:srgbClr val="191B1F"/>
                </a:solidFill>
                <a:effectLst/>
                <a:latin typeface="-apple-system"/>
              </a:rPr>
              <a:t>9</a:t>
            </a:r>
            <a:r>
              <a:rPr lang="zh-CN" altLang="en-US" b="0" i="0" dirty="0">
                <a:solidFill>
                  <a:srgbClr val="191B1F"/>
                </a:solidFill>
                <a:effectLst/>
                <a:latin typeface="-apple-system"/>
              </a:rPr>
              <a:t>秒左右的不一致性。这意味着这两种测量方法之间仍然存在分歧，它表明要么其中一种方法存在系统性错误，要么物理学中存在某些仍有待理解的未知事物。</a:t>
            </a:r>
            <a:br>
              <a:rPr lang="zh-CN" altLang="en-US" b="0" i="0" dirty="0">
                <a:solidFill>
                  <a:srgbClr val="191B1F"/>
                </a:solidFill>
                <a:effectLst/>
                <a:latin typeface="-apple-system"/>
              </a:rPr>
            </a:br>
            <a:br>
              <a:rPr lang="zh-CN" altLang="en-US" b="0" i="0" dirty="0">
                <a:solidFill>
                  <a:srgbClr val="191B1F"/>
                </a:solidFill>
                <a:effectLst/>
                <a:latin typeface="-apple-system"/>
              </a:rPr>
            </a:br>
            <a:r>
              <a:rPr lang="zh-CN" altLang="en-US" b="0" i="0" dirty="0">
                <a:solidFill>
                  <a:srgbClr val="191B1F"/>
                </a:solidFill>
                <a:effectLst/>
                <a:latin typeface="-apple-system"/>
              </a:rPr>
              <a:t>但新的精确结果为解决中子寿命之谜提供了独立的评估，帮助科学家更接近一个答案。现在，</a:t>
            </a:r>
            <a:r>
              <a:rPr lang="en-US" altLang="zh-CN" b="0" i="0" dirty="0">
                <a:solidFill>
                  <a:srgbClr val="191B1F"/>
                </a:solidFill>
                <a:effectLst/>
                <a:latin typeface="-apple-system"/>
              </a:rPr>
              <a:t>UCN</a:t>
            </a:r>
            <a:r>
              <a:rPr lang="el-GR" altLang="zh-CN" b="0" i="0" dirty="0">
                <a:solidFill>
                  <a:srgbClr val="191B1F"/>
                </a:solidFill>
                <a:effectLst/>
                <a:latin typeface="-apple-system"/>
              </a:rPr>
              <a:t>τ</a:t>
            </a:r>
            <a:r>
              <a:rPr lang="zh-CN" altLang="en-US" b="0" i="0" dirty="0">
                <a:solidFill>
                  <a:srgbClr val="191B1F"/>
                </a:solidFill>
                <a:effectLst/>
                <a:latin typeface="-apple-system"/>
              </a:rPr>
              <a:t>团队正在进行新的改进，以求进一步提高精度。在未来的实验规划中，物理学家们也将进一步完善束方法进行的测量，从而最终找出导致中子寿命之谜的，究竟是系统性误差还是新的物理学。</a:t>
            </a:r>
            <a:br>
              <a:rPr lang="zh-CN" altLang="en-US" b="0" i="0" dirty="0">
                <a:solidFill>
                  <a:srgbClr val="191B1F"/>
                </a:solidFill>
                <a:effectLst/>
                <a:latin typeface="-apple-system"/>
              </a:rPr>
            </a:br>
            <a:endParaRPr lang="zh-CN" altLang="en-US" b="0" i="0" dirty="0">
              <a:solidFill>
                <a:srgbClr val="191B1F"/>
              </a:solidFill>
              <a:effectLst/>
              <a:latin typeface="-apple-system"/>
            </a:endParaRPr>
          </a:p>
          <a:p>
            <a:br>
              <a:rPr lang="zh-CN" altLang="en-US" dirty="0"/>
            </a:br>
            <a:endParaRPr lang="en-US" altLang="zh-CN" dirty="0"/>
          </a:p>
          <a:p>
            <a:endParaRPr lang="zh-CN" altLang="en-US" dirty="0"/>
          </a:p>
        </p:txBody>
      </p:sp>
      <p:sp>
        <p:nvSpPr>
          <p:cNvPr id="4" name="灯片编号占位符 3"/>
          <p:cNvSpPr>
            <a14:cpLocks xmlns:a14="http://schemas.microsoft.com/office/drawing/2010/main" noGrp="1"/>
          </p:cNvSpPr>
          <p:nvPr>
            <p:ph type="sldNum" sz="quarter" idx="5"/>
          </p:nvPr>
        </p:nvSpPr>
        <p:spPr/>
        <p:txBody>
          <a:bodyPr/>
          <a:lstStyle/>
          <a:p>
            <a:fld id="{69DBCB22-EF6B-084C-AA41-E391BC9F71CB}" type="slidenum">
              <a:rPr lang="en-US" altLang="zh-CN" smtClean="0"/>
            </a:fld>
            <a:endParaRPr kumimoji="1"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幻灯片图像占位符 1"/>
          <p:cNvSpPr>
            <a14:cpLocks xmlns:a14="http://schemas.microsoft.com/office/drawing/2010/main" noGrp="1" noRot="1" noChangeAspect="1"/>
          </p:cNvSpPr>
          <p:nvPr>
            <p:ph type="sldImg" idx="2"/>
          </p:nvPr>
        </p:nvSpPr>
        <p:spPr/>
        <p:txBody>
          <a:bodyPr/>
          <a:lstStyle/>
          <a:p/>
        </p:txBody>
      </p:sp>
      <p:sp>
        <p:nvSpPr>
          <p:cNvPr id="64" name="文本占位符 2"/>
          <p:cNvSpPr>
            <a14:cpLocks xmlns:a14="http://schemas.microsoft.com/office/drawing/2010/main" noGrp="1"/>
          </p:cNvSpPr>
          <p:nvPr>
            <p:ph type="body" idx="3"/>
          </p:nvPr>
        </p:nvSpPr>
        <p:spPr/>
        <p:txBody>
          <a:bodyPr/>
          <a:lstStyle/>
          <a:p>
            <a:r>
              <a:rPr lang="en-US" altLang="zh-CN" sz="1800" kern="100" dirty="0">
                <a:effectLst/>
                <a:latin typeface="等线" charset="-122"/>
                <a:ea typeface="等线" charset="-122"/>
                <a:cs typeface="Times New Roman" pitchFamily="18" charset="0"/>
              </a:rPr>
              <a:t>A bit more information about the method: </a:t>
            </a:r>
            <a:endParaRPr lang="en-US" altLang="zh-CN" sz="1800" kern="100" dirty="0">
              <a:effectLst/>
              <a:latin typeface="等线" charset="-122"/>
              <a:ea typeface="等线" charset="-122"/>
              <a:cs typeface="Times New Roman" pitchFamily="18" charset="0"/>
            </a:endParaRPr>
          </a:p>
          <a:p>
            <a:r>
              <a:rPr lang="en-US" altLang="zh-CN" sz="1800" kern="100" dirty="0">
                <a:effectLst/>
                <a:latin typeface="等线" charset="-122"/>
                <a:ea typeface="等线" charset="-122"/>
                <a:cs typeface="Times New Roman" pitchFamily="18" charset="0"/>
              </a:rPr>
              <a:t>Beam method </a:t>
            </a:r>
            <a:r>
              <a:rPr lang="en-US" altLang="zh-CN" sz="1200" kern="1200" dirty="0">
                <a:solidFill>
                  <a:schemeClr val="tx1"/>
                </a:solidFill>
                <a:effectLst/>
                <a:latin typeface="+mn-lt"/>
                <a:ea typeface="+mn-ea"/>
                <a:cs typeface="+mn-cs"/>
              </a:rPr>
              <a:t>is the oldest method, starting from the first experiment in 1951.</a:t>
            </a:r>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It measures the specific activity (decay rate per </a:t>
            </a:r>
            <a:endParaRPr lang="en-US" altLang="zh-CN" sz="1800" dirty="0"/>
          </a:p>
          <a:p>
            <a:r>
              <a:rPr lang="en-US" altLang="zh-CN" sz="1200" kern="1200" dirty="0">
                <a:solidFill>
                  <a:schemeClr val="tx1"/>
                </a:solidFill>
                <a:effectLst/>
                <a:latin typeface="+mn-lt"/>
                <a:ea typeface="+mn-ea"/>
                <a:cs typeface="+mn-cs"/>
              </a:rPr>
              <a:t>neutron). Here is a collection of this approach. </a:t>
            </a:r>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a:t>
            </a:r>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It measures the specific activity (decay rate per </a:t>
            </a:r>
            <a:endParaRPr lang="en-US" altLang="zh-CN" sz="1800" dirty="0"/>
          </a:p>
          <a:p>
            <a:r>
              <a:rPr lang="en-US" altLang="zh-CN" sz="1200" kern="1200" dirty="0">
                <a:solidFill>
                  <a:schemeClr val="tx1"/>
                </a:solidFill>
                <a:effectLst/>
                <a:latin typeface="+mn-lt"/>
                <a:ea typeface="+mn-ea"/>
                <a:cs typeface="+mn-cs"/>
              </a:rPr>
              <a:t>neutron) of a neutron beam is measured</a:t>
            </a:r>
            <a:endParaRPr lang="en-US" altLang="zh-CN" sz="1200" b="0" i="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a:t>
            </a:r>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it has been used in the first true measurement of the </a:t>
            </a:r>
            <a:endParaRPr lang="en-US" altLang="zh-CN" sz="1800" dirty="0"/>
          </a:p>
          <a:p>
            <a:r>
              <a:rPr lang="en-US" altLang="zh-CN" sz="1200" kern="1200" dirty="0">
                <a:solidFill>
                  <a:schemeClr val="tx1"/>
                </a:solidFill>
                <a:effectLst/>
                <a:latin typeface="+mn-lt"/>
                <a:ea typeface="+mn-ea"/>
                <a:cs typeface="+mn-cs"/>
              </a:rPr>
              <a:t>neutron lifetime by Robson at the Chalk River pile reactor in </a:t>
            </a:r>
            <a:endParaRPr lang="en-US" altLang="zh-CN" sz="1800" dirty="0"/>
          </a:p>
          <a:p>
            <a:r>
              <a:rPr lang="en-US" altLang="zh-CN" sz="1200" kern="1200" dirty="0">
                <a:solidFill>
                  <a:schemeClr val="tx1"/>
                </a:solidFill>
                <a:effectLst/>
                <a:latin typeface="+mn-lt"/>
                <a:ea typeface="+mn-ea"/>
                <a:cs typeface="+mn-cs"/>
              </a:rPr>
              <a:t>1950 (Robson, 1951). A beam of slow neutrons with density </a:t>
            </a:r>
            <a:endParaRPr lang="en-US" altLang="zh-CN" sz="1800" dirty="0"/>
          </a:p>
          <a:p>
            <a:r>
              <a:rPr lang="en-US" altLang="zh-CN" sz="1200" kern="1200" dirty="0">
                <a:solidFill>
                  <a:schemeClr val="tx1"/>
                </a:solidFill>
                <a:effectLst/>
                <a:latin typeface="+mn-lt"/>
                <a:ea typeface="+mn-ea"/>
                <a:cs typeface="+mn-cs"/>
              </a:rPr>
              <a:t>$\</a:t>
            </a:r>
            <a:r>
              <a:rPr lang="en-US" altLang="zh-CN" sz="1200" kern="1200" dirty="0" err="1">
                <a:solidFill>
                  <a:schemeClr val="tx1"/>
                </a:solidFill>
                <a:effectLst/>
                <a:latin typeface="+mn-lt"/>
                <a:ea typeface="+mn-ea"/>
                <a:cs typeface="+mn-cs"/>
              </a:rPr>
              <a:t>rho_n</a:t>
            </a:r>
            <a:r>
              <a:rPr lang="en-US" altLang="zh-CN" sz="1200" kern="1200" dirty="0">
                <a:solidFill>
                  <a:schemeClr val="tx1"/>
                </a:solidFill>
                <a:effectLst/>
                <a:latin typeface="+mn-lt"/>
                <a:ea typeface="+mn-ea"/>
                <a:cs typeface="+mn-cs"/>
              </a:rPr>
              <a:t>$ passes through a known decay volume $V$. </a:t>
            </a:r>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The instantaneous neutron decay rate $\dot{N}$ in the decay volume is given by </a:t>
            </a:r>
            <a:endParaRPr lang="en-US" altLang="zh-CN" sz="1800" dirty="0"/>
          </a:p>
          <a:p>
            <a:r>
              <a:rPr lang="en-US" altLang="zh-CN" sz="1200" kern="1200" dirty="0">
                <a:solidFill>
                  <a:schemeClr val="tx1"/>
                </a:solidFill>
                <a:effectLst/>
                <a:latin typeface="+mn-lt"/>
                <a:ea typeface="+mn-ea"/>
                <a:cs typeface="+mn-cs"/>
              </a:rPr>
              <a:t>the differential equation that governs exponential decay.</a:t>
            </a:r>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The neutron beam density is measured based on the 1/v law. </a:t>
            </a:r>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In the figure, Sussex-ILL-NIST </a:t>
            </a:r>
            <a:r>
              <a:rPr lang="en-US" altLang="zh-CN" sz="1200" kern="1200" dirty="0" err="1">
                <a:solidFill>
                  <a:schemeClr val="tx1"/>
                </a:solidFill>
                <a:effectLst/>
                <a:latin typeface="+mn-lt"/>
                <a:ea typeface="+mn-ea"/>
                <a:cs typeface="+mn-cs"/>
              </a:rPr>
              <a:t>seires</a:t>
            </a:r>
            <a:r>
              <a:rPr lang="en-US" altLang="zh-CN" sz="1200" kern="1200" dirty="0">
                <a:solidFill>
                  <a:schemeClr val="tx1"/>
                </a:solidFill>
                <a:effectLst/>
                <a:latin typeface="+mn-lt"/>
                <a:ea typeface="+mn-ea"/>
                <a:cs typeface="+mn-cs"/>
              </a:rPr>
              <a:t> of experiments. </a:t>
            </a:r>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The NIST beam neutron lifetime experiment. </a:t>
            </a:r>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Top: The neutron beam passes through a 16 segment quasi-Penning trap </a:t>
            </a:r>
            <a:endParaRPr lang="en-US" altLang="zh-CN" dirty="0"/>
          </a:p>
          <a:p>
            <a:r>
              <a:rPr lang="en-US" altLang="zh-CN" sz="1200" kern="1200" dirty="0">
                <a:solidFill>
                  <a:schemeClr val="tx1"/>
                </a:solidFill>
                <a:effectLst/>
                <a:latin typeface="+mn-lt"/>
                <a:ea typeface="+mn-ea"/>
                <a:cs typeface="+mn-cs"/>
              </a:rPr>
              <a:t>where neutron decay protons are trapped and later extracted through </a:t>
            </a:r>
            <a:endParaRPr lang="en-US" altLang="zh-CN" dirty="0"/>
          </a:p>
          <a:p>
            <a:r>
              <a:rPr lang="en-US" altLang="zh-CN" sz="1200" kern="1200" dirty="0">
                <a:solidFill>
                  <a:schemeClr val="tx1"/>
                </a:solidFill>
                <a:effectLst/>
                <a:latin typeface="+mn-lt"/>
                <a:ea typeface="+mn-ea"/>
                <a:cs typeface="+mn-cs"/>
              </a:rPr>
              <a:t>a 9.5 bend in the magnetic field to the proton detector. The neutron beam density is measured by counting 6Li(alpha, n) 3H reactions in a thin 6LiF deposit.</a:t>
            </a:r>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a:t>
            </a:r>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r>
              <a:rPr lang="en-US" altLang="zh-CN" sz="1200" b="1" kern="1200" dirty="0">
                <a:solidFill>
                  <a:schemeClr val="tx1"/>
                </a:solidFill>
                <a:effectLst/>
                <a:latin typeface="+mn-lt"/>
                <a:ea typeface="+mn-ea"/>
                <a:cs typeface="+mn-cs"/>
              </a:rPr>
              <a:t>A neutron beam was passed through a segmented quasi-Penning trap </a:t>
            </a:r>
            <a:endParaRPr lang="en-US" altLang="zh-CN" sz="1200" b="1" kern="1200" dirty="0">
              <a:solidFill>
                <a:schemeClr val="tx1"/>
              </a:solidFill>
              <a:effectLst/>
              <a:latin typeface="+mn-lt"/>
              <a:ea typeface="+mn-ea"/>
              <a:cs typeface="+mn-cs"/>
            </a:endParaRPr>
          </a:p>
          <a:p>
            <a:r>
              <a:rPr lang="en-US" altLang="zh-CN" sz="1200" b="1" kern="1200" dirty="0">
                <a:solidFill>
                  <a:schemeClr val="tx1"/>
                </a:solidFill>
                <a:effectLst/>
                <a:latin typeface="+mn-lt"/>
                <a:ea typeface="+mn-ea"/>
                <a:cs typeface="+mn-cs"/>
              </a:rPr>
              <a:t>where the decay protons were trapped and counted</a:t>
            </a:r>
            <a:r>
              <a:rPr lang="en-US" altLang="zh-CN" sz="1200" kern="1200" dirty="0">
                <a:solidFill>
                  <a:schemeClr val="tx1"/>
                </a:solidFill>
                <a:effectLst/>
                <a:latin typeface="+mn-lt"/>
                <a:ea typeface="+mn-ea"/>
                <a:cs typeface="+mn-cs"/>
              </a:rPr>
              <a:t>; see Fig. 4. </a:t>
            </a:r>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The trap consisted of 16 individual electrode segments. In the trapping </a:t>
            </a:r>
            <a:endParaRPr lang="en-US" altLang="zh-CN" sz="1800" dirty="0"/>
          </a:p>
          <a:p>
            <a:r>
              <a:rPr lang="en-US" altLang="zh-CN" sz="1200" kern="1200" dirty="0">
                <a:solidFill>
                  <a:schemeClr val="tx1"/>
                </a:solidFill>
                <a:effectLst/>
                <a:latin typeface="+mn-lt"/>
                <a:ea typeface="+mn-ea"/>
                <a:cs typeface="+mn-cs"/>
              </a:rPr>
              <a:t>state, the first three segments (the ‘‘door’’) were held at </a:t>
            </a:r>
            <a:endParaRPr lang="en-US" altLang="zh-CN" sz="1800" dirty="0"/>
          </a:p>
          <a:p>
            <a:r>
              <a:rPr lang="en-US" altLang="zh-CN" sz="1200" kern="1200" dirty="0">
                <a:solidFill>
                  <a:schemeClr val="tx1"/>
                </a:solidFill>
                <a:effectLst/>
                <a:latin typeface="+mn-lt"/>
                <a:ea typeface="+mn-ea"/>
                <a:cs typeface="+mn-cs"/>
              </a:rPr>
              <a:t>+800 v, a variable number (3–10) of trap segments were </a:t>
            </a:r>
            <a:endParaRPr lang="en-US" altLang="zh-CN" sz="1800" dirty="0"/>
          </a:p>
          <a:p>
            <a:r>
              <a:rPr lang="en-US" altLang="zh-CN" sz="1200" kern="1200" dirty="0">
                <a:solidFill>
                  <a:schemeClr val="tx1"/>
                </a:solidFill>
                <a:effectLst/>
                <a:latin typeface="+mn-lt"/>
                <a:ea typeface="+mn-ea"/>
                <a:cs typeface="+mn-cs"/>
              </a:rPr>
              <a:t>held at ground, and the following three segments (the </a:t>
            </a:r>
            <a:endParaRPr lang="en-US" altLang="zh-CN" sz="1800" dirty="0"/>
          </a:p>
          <a:p>
            <a:r>
              <a:rPr lang="en-US" altLang="zh-CN" sz="1200" kern="1200" dirty="0">
                <a:solidFill>
                  <a:schemeClr val="tx1"/>
                </a:solidFill>
                <a:effectLst/>
                <a:latin typeface="+mn-lt"/>
                <a:ea typeface="+mn-ea"/>
                <a:cs typeface="+mn-cs"/>
              </a:rPr>
              <a:t>‘‘mirror’’) were at +800 v. When a neutron decayed inside </a:t>
            </a:r>
            <a:endParaRPr lang="en-US" altLang="zh-CN" sz="1800" dirty="0"/>
          </a:p>
          <a:p>
            <a:r>
              <a:rPr lang="en-US" altLang="zh-CN" sz="1200" kern="1200" dirty="0">
                <a:solidFill>
                  <a:schemeClr val="tx1"/>
                </a:solidFill>
                <a:effectLst/>
                <a:latin typeface="+mn-lt"/>
                <a:ea typeface="+mn-ea"/>
                <a:cs typeface="+mn-cs"/>
              </a:rPr>
              <a:t>the grounded region, the proton was trapped electrostatically </a:t>
            </a:r>
            <a:endParaRPr lang="en-US" altLang="zh-CN" sz="1800" dirty="0"/>
          </a:p>
          <a:p>
            <a:r>
              <a:rPr lang="en-US" altLang="zh-CN" sz="1200" kern="1200" dirty="0">
                <a:solidFill>
                  <a:schemeClr val="tx1"/>
                </a:solidFill>
                <a:effectLst/>
                <a:latin typeface="+mn-lt"/>
                <a:ea typeface="+mn-ea"/>
                <a:cs typeface="+mn-cs"/>
              </a:rPr>
              <a:t>in the axial direction and by the 4.6 T magnetic field in the </a:t>
            </a:r>
            <a:endParaRPr lang="en-US" altLang="zh-CN" sz="1800" dirty="0"/>
          </a:p>
          <a:p>
            <a:r>
              <a:rPr lang="en-US" altLang="zh-CN" sz="1200" kern="1200" dirty="0">
                <a:solidFill>
                  <a:schemeClr val="tx1"/>
                </a:solidFill>
                <a:effectLst/>
                <a:latin typeface="+mn-lt"/>
                <a:ea typeface="+mn-ea"/>
                <a:cs typeface="+mn-cs"/>
              </a:rPr>
              <a:t>transverse direction. </a:t>
            </a:r>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After some period of time in the trapping state, typically 10 </a:t>
            </a:r>
            <a:r>
              <a:rPr lang="en-US" altLang="zh-CN" sz="1200" kern="1200" dirty="0" err="1">
                <a:solidFill>
                  <a:schemeClr val="tx1"/>
                </a:solidFill>
                <a:effectLst/>
                <a:latin typeface="+mn-lt"/>
                <a:ea typeface="+mn-ea"/>
                <a:cs typeface="+mn-cs"/>
              </a:rPr>
              <a:t>ms</a:t>
            </a:r>
            <a:r>
              <a:rPr lang="en-US" altLang="zh-CN" sz="1200" kern="1200" dirty="0">
                <a:solidFill>
                  <a:schemeClr val="tx1"/>
                </a:solidFill>
                <a:effectLst/>
                <a:latin typeface="+mn-lt"/>
                <a:ea typeface="+mn-ea"/>
                <a:cs typeface="+mn-cs"/>
              </a:rPr>
              <a:t>, the door electrodes were briefly lowered to the ground and a small ramped potential was </a:t>
            </a:r>
            <a:endParaRPr lang="en-US" altLang="zh-CN" sz="1800" dirty="0"/>
          </a:p>
          <a:p>
            <a:r>
              <a:rPr lang="en-US" altLang="zh-CN" sz="1200" kern="1200" dirty="0">
                <a:solidFill>
                  <a:schemeClr val="tx1"/>
                </a:solidFill>
                <a:effectLst/>
                <a:latin typeface="+mn-lt"/>
                <a:ea typeface="+mn-ea"/>
                <a:cs typeface="+mn-cs"/>
              </a:rPr>
              <a:t>applied to the trap electrodes. Trapped protons were flushed </a:t>
            </a:r>
            <a:endParaRPr lang="en-US" altLang="zh-CN" sz="1800" dirty="0"/>
          </a:p>
          <a:p>
            <a:r>
              <a:rPr lang="en-US" altLang="zh-CN" sz="1200" kern="1200" dirty="0">
                <a:solidFill>
                  <a:schemeClr val="tx1"/>
                </a:solidFill>
                <a:effectLst/>
                <a:latin typeface="+mn-lt"/>
                <a:ea typeface="+mn-ea"/>
                <a:cs typeface="+mn-cs"/>
              </a:rPr>
              <a:t>through the door and transported by a 9.5^degree bend in the </a:t>
            </a:r>
            <a:endParaRPr lang="en-US" altLang="zh-CN" sz="1800" dirty="0"/>
          </a:p>
          <a:p>
            <a:r>
              <a:rPr lang="en-US" altLang="zh-CN" sz="1200" kern="1200" dirty="0">
                <a:solidFill>
                  <a:schemeClr val="tx1"/>
                </a:solidFill>
                <a:effectLst/>
                <a:latin typeface="+mn-lt"/>
                <a:ea typeface="+mn-ea"/>
                <a:cs typeface="+mn-cs"/>
              </a:rPr>
              <a:t>magnetic field to a silicon surface barrier detector where </a:t>
            </a:r>
            <a:endParaRPr lang="en-US" altLang="zh-CN" sz="1800" dirty="0"/>
          </a:p>
          <a:p>
            <a:r>
              <a:rPr lang="en-US" altLang="zh-CN" sz="1200" kern="1200" dirty="0">
                <a:solidFill>
                  <a:schemeClr val="tx1"/>
                </a:solidFill>
                <a:effectLst/>
                <a:latin typeface="+mn-lt"/>
                <a:ea typeface="+mn-ea"/>
                <a:cs typeface="+mn-cs"/>
              </a:rPr>
              <a:t>they were electrostatically accelerated and counted (Byrne </a:t>
            </a:r>
            <a:endParaRPr lang="en-US" altLang="zh-CN" sz="1800" dirty="0"/>
          </a:p>
          <a:p>
            <a:r>
              <a:rPr lang="en-US" altLang="zh-CN" sz="1200" kern="1200" dirty="0">
                <a:solidFill>
                  <a:schemeClr val="tx1"/>
                </a:solidFill>
                <a:effectLst/>
                <a:latin typeface="+mn-lt"/>
                <a:ea typeface="+mn-ea"/>
                <a:cs typeface="+mn-cs"/>
              </a:rPr>
              <a:t>et al., 1986). </a:t>
            </a:r>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The trap was then returned to the trapping state </a:t>
            </a:r>
            <a:endParaRPr lang="en-US" altLang="zh-CN" sz="1800" dirty="0"/>
          </a:p>
          <a:p>
            <a:r>
              <a:rPr lang="en-US" altLang="zh-CN" sz="1200" kern="1200" dirty="0">
                <a:solidFill>
                  <a:schemeClr val="tx1"/>
                </a:solidFill>
                <a:effectLst/>
                <a:latin typeface="+mn-lt"/>
                <a:ea typeface="+mn-ea"/>
                <a:cs typeface="+mn-cs"/>
              </a:rPr>
              <a:t>to repeat. When the neutron beam exited the trap, it passed </a:t>
            </a:r>
            <a:endParaRPr lang="en-US" altLang="zh-CN" sz="1800" dirty="0"/>
          </a:p>
          <a:p>
            <a:r>
              <a:rPr lang="en-US" altLang="zh-CN" sz="1200" kern="1200" dirty="0">
                <a:solidFill>
                  <a:schemeClr val="tx1"/>
                </a:solidFill>
                <a:effectLst/>
                <a:latin typeface="+mn-lt"/>
                <a:ea typeface="+mn-ea"/>
                <a:cs typeface="+mn-cs"/>
              </a:rPr>
              <a:t>through a very thin deposit of 6LiF on a silicon substrate. A </a:t>
            </a:r>
            <a:endParaRPr lang="en-US" altLang="zh-CN" sz="1800" dirty="0"/>
          </a:p>
          <a:p>
            <a:r>
              <a:rPr lang="en-US" altLang="zh-CN" sz="1200" kern="1200" dirty="0">
                <a:solidFill>
                  <a:schemeClr val="tx1"/>
                </a:solidFill>
                <a:effectLst/>
                <a:latin typeface="+mn-lt"/>
                <a:ea typeface="+mn-ea"/>
                <a:cs typeface="+mn-cs"/>
              </a:rPr>
              <a:t>set of four surface barrier detectors with very well characterized detection solid angle and efficiency counted the alpha and triton reaction products from 6Li(</a:t>
            </a:r>
            <a:r>
              <a:rPr lang="en-US" altLang="zh-CN" sz="1200" kern="1200" dirty="0" err="1">
                <a:solidFill>
                  <a:schemeClr val="tx1"/>
                </a:solidFill>
                <a:effectLst/>
                <a:latin typeface="+mn-lt"/>
                <a:ea typeface="+mn-ea"/>
                <a:cs typeface="+mn-cs"/>
              </a:rPr>
              <a:t>alpha,n</a:t>
            </a:r>
            <a:r>
              <a:rPr lang="en-US" altLang="zh-CN" sz="1200" kern="1200" dirty="0">
                <a:solidFill>
                  <a:schemeClr val="tx1"/>
                </a:solidFill>
                <a:effectLst/>
                <a:latin typeface="+mn-lt"/>
                <a:ea typeface="+mn-ea"/>
                <a:cs typeface="+mn-cs"/>
              </a:rPr>
              <a:t>)3H reactions, thus </a:t>
            </a:r>
            <a:endParaRPr lang="en-US" altLang="zh-CN" sz="1800" dirty="0"/>
          </a:p>
          <a:p>
            <a:r>
              <a:rPr lang="en-US" altLang="zh-CN" sz="1200" kern="1200" dirty="0">
                <a:solidFill>
                  <a:schemeClr val="tx1"/>
                </a:solidFill>
                <a:effectLst/>
                <a:latin typeface="+mn-lt"/>
                <a:ea typeface="+mn-ea"/>
                <a:cs typeface="+mn-cs"/>
              </a:rPr>
              <a:t>giving an in situ measurement of the neutron density.</a:t>
            </a:r>
            <a:endParaRPr lang="en-US" altLang="zh-CN" sz="1800" kern="100" dirty="0">
              <a:effectLst/>
              <a:latin typeface="等线" charset="-122"/>
              <a:ea typeface="等线" charset="-122"/>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800" kern="100" dirty="0">
              <a:effectLst/>
              <a:latin typeface="等线" charset="-122"/>
              <a:ea typeface="等线" charset="-122"/>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zh-CN" sz="1800" kern="100" dirty="0">
                <a:effectLst/>
                <a:latin typeface="等线" charset="-122"/>
                <a:ea typeface="等线" charset="-122"/>
                <a:cs typeface="Times New Roman" pitchFamily="18" charset="0"/>
              </a:rPr>
              <a:t>七十余年来，束实验的精度不断提高。目前最新的实验使用了潘宁阱来保存衰变产生的质子，累积一段时间后将质子引出并计数；与</a:t>
            </a:r>
            <a:r>
              <a:rPr lang="en-US" altLang="zh-CN" sz="1800" kern="100" dirty="0" err="1">
                <a:effectLst/>
                <a:latin typeface="等线" charset="-122"/>
                <a:ea typeface="等线" charset="-122"/>
                <a:cs typeface="Times New Roman" pitchFamily="18" charset="0"/>
              </a:rPr>
              <a:t>LiF</a:t>
            </a:r>
            <a:r>
              <a:rPr lang="zh-CN" altLang="zh-CN" sz="1800" kern="100" dirty="0">
                <a:effectLst/>
                <a:latin typeface="等线" charset="-122"/>
                <a:ea typeface="等线" charset="-122"/>
                <a:cs typeface="Times New Roman" pitchFamily="18" charset="0"/>
              </a:rPr>
              <a:t>测得的中子总数相比，就能得到寿命。这个实验中的误差主要来自：质子测量效率的误差和中子通量测量效率的误差。</a:t>
            </a:r>
            <a:endParaRPr lang="zh-CN" altLang="zh-CN" sz="1800" kern="100" dirty="0">
              <a:effectLst/>
              <a:latin typeface="等线" charset="-122"/>
              <a:ea typeface="等线" charset="-122"/>
              <a:cs typeface="Times New Roman" pitchFamily="18" charset="0"/>
            </a:endParaRPr>
          </a:p>
          <a:p>
            <a:endParaRPr lang="en-US" altLang="zh-CN" dirty="0"/>
          </a:p>
          <a:p>
            <a:r>
              <a:rPr lang="en-US" altLang="zh-CN" dirty="0"/>
              <a:t>Trapped protons of energy &lt; 0.751 keV move in cyclotron orbits of radii &lt; 1 mm about the local magnetic field lines.</a:t>
            </a:r>
            <a:endParaRPr lang="en-US" altLang="zh-C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14:cpLocks xmlns:a14="http://schemas.microsoft.com/office/drawing/2010/main"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endParaRPr kumimoji="1" lang="zh-CN" altLang="en-US"/>
          </a:p>
        </p:txBody>
      </p:sp>
      <p:sp>
        <p:nvSpPr>
          <p:cNvPr id="3" name="副标题 2"/>
          <p:cNvSpPr>
            <a14:cpLocks xmlns:a14="http://schemas.microsoft.com/office/drawing/2010/main"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endParaRPr kumimoji="1" lang="zh-CN" altLang="en-US"/>
          </a:p>
        </p:txBody>
      </p:sp>
      <p:sp>
        <p:nvSpPr>
          <p:cNvPr id="4" name="日期占位符 3"/>
          <p:cNvSpPr>
            <a14:cpLocks xmlns:a14="http://schemas.microsoft.com/office/drawing/2010/main" noGrp="1"/>
          </p:cNvSpPr>
          <p:nvPr>
            <p:ph type="dt" sz="half" idx="10"/>
          </p:nvPr>
        </p:nvSpPr>
        <p:spPr/>
        <p:txBody>
          <a:bodyPr/>
          <a:lstStyle/>
          <a:p>
            <a:fld id="{1A72930B-EC6B-7D44-861E-234882D0767D}" type="datetime1">
              <a:rPr lang="zh-CN" altLang="en-US" smtClean="0"/>
            </a:fld>
            <a:endParaRPr kumimoji="1" lang="zh-CN" altLang="en-US"/>
          </a:p>
        </p:txBody>
      </p:sp>
      <p:sp>
        <p:nvSpPr>
          <p:cNvPr id="5" name="页脚占位符 4"/>
          <p:cNvSpPr>
            <a14:cpLocks xmlns:a14="http://schemas.microsoft.com/office/drawing/2010/main" noGrp="1"/>
          </p:cNvSpPr>
          <p:nvPr>
            <p:ph type="ftr" sz="quarter" idx="11"/>
          </p:nvPr>
        </p:nvSpPr>
        <p:spPr/>
        <p:txBody>
          <a:bodyPr/>
          <a:lstStyle/>
          <a:p>
            <a:endParaRPr kumimoji="1" lang="zh-CN" altLang="en-US"/>
          </a:p>
        </p:txBody>
      </p:sp>
      <p:sp>
        <p:nvSpPr>
          <p:cNvPr id="6" name="灯片编号占位符 5"/>
          <p:cNvSpPr>
            <a14:cpLocks xmlns:a14="http://schemas.microsoft.com/office/drawing/2010/main" noGrp="1"/>
          </p:cNvSpPr>
          <p:nvPr>
            <p:ph type="sldNum" sz="quarter" idx="12"/>
          </p:nvPr>
        </p:nvSpPr>
        <p:spPr/>
        <p:txBody>
          <a:bodyPr/>
          <a:lstStyle/>
          <a:p>
            <a:fld id="{AA99CC4F-EA44-B044-AD87-94E32FACE6D5}" type="slidenum">
              <a:rPr/>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标题和竖排文字">
    <p:spTree>
      <p:nvGrpSpPr>
        <p:cNvPr id="1" name=""/>
        <p:cNvGrpSpPr/>
        <p:nvPr/>
      </p:nvGrpSpPr>
      <p:grpSpPr>
        <a:xfrm>
          <a:off x="0" y="0"/>
          <a:ext cx="0" cy="0"/>
          <a:chOff x="0" y="0"/>
          <a:chExt cx="0" cy="0"/>
        </a:xfrm>
      </p:grpSpPr>
      <p:sp>
        <p:nvSpPr>
          <p:cNvPr id="65" name="标题 1"/>
          <p:cNvSpPr>
            <a14:cpLocks xmlns:a14="http://schemas.microsoft.com/office/drawing/2010/main" noGrp="1"/>
          </p:cNvSpPr>
          <p:nvPr>
            <p:ph type="title"/>
          </p:nvPr>
        </p:nvSpPr>
        <p:spPr/>
        <p:txBody>
          <a:bodyPr/>
          <a:lstStyle/>
          <a:p>
            <a:r>
              <a:rPr kumimoji="1" lang="zh-CN" altLang="en-US"/>
              <a:t>单击此处编辑母版标题样式</a:t>
            </a:r>
            <a:endParaRPr kumimoji="1" lang="zh-CN" altLang="en-US"/>
          </a:p>
        </p:txBody>
      </p:sp>
      <p:sp>
        <p:nvSpPr>
          <p:cNvPr id="66" name="竖排文字占位符 2"/>
          <p:cNvSpPr>
            <a14:cpLocks xmlns:a14="http://schemas.microsoft.com/office/drawing/2010/main" noGrp="1"/>
          </p:cNvSpPr>
          <p:nvPr>
            <p:ph type="body" orient="vert" idx="1"/>
          </p:nvPr>
        </p:nvSpPr>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7" name="日期占位符 3"/>
          <p:cNvSpPr>
            <a14:cpLocks xmlns:a14="http://schemas.microsoft.com/office/drawing/2010/main" noGrp="1"/>
          </p:cNvSpPr>
          <p:nvPr>
            <p:ph type="dt" sz="half" idx="10"/>
          </p:nvPr>
        </p:nvSpPr>
        <p:spPr/>
        <p:txBody>
          <a:bodyPr/>
          <a:lstStyle/>
          <a:p>
            <a:fld id="{DE40E949-A605-F746-90C8-A917243E960F}" type="datetime1">
              <a:rPr lang="zh-CN" altLang="en-US" smtClean="0"/>
            </a:fld>
            <a:endParaRPr kumimoji="1" lang="zh-CN" altLang="en-US"/>
          </a:p>
        </p:txBody>
      </p:sp>
      <p:sp>
        <p:nvSpPr>
          <p:cNvPr id="68" name="页脚占位符 4"/>
          <p:cNvSpPr>
            <a14:cpLocks xmlns:a14="http://schemas.microsoft.com/office/drawing/2010/main" noGrp="1"/>
          </p:cNvSpPr>
          <p:nvPr>
            <p:ph type="ftr" sz="quarter" idx="11"/>
          </p:nvPr>
        </p:nvSpPr>
        <p:spPr/>
        <p:txBody>
          <a:bodyPr/>
          <a:lstStyle/>
          <a:p>
            <a:endParaRPr kumimoji="1" lang="zh-CN" altLang="en-US"/>
          </a:p>
        </p:txBody>
      </p:sp>
      <p:sp>
        <p:nvSpPr>
          <p:cNvPr id="69" name="灯片编号占位符 5"/>
          <p:cNvSpPr>
            <a14:cpLocks xmlns:a14="http://schemas.microsoft.com/office/drawing/2010/main" noGrp="1"/>
          </p:cNvSpPr>
          <p:nvPr>
            <p:ph type="sldNum" sz="quarter" idx="12"/>
          </p:nvPr>
        </p:nvSpPr>
        <p:spPr/>
        <p:txBody>
          <a:bodyPr/>
          <a:lstStyle/>
          <a:p>
            <a:fld id="{AA99CC4F-EA44-B044-AD87-94E32FACE6D5}" type="slidenum">
              <a:rPr/>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竖排标题与文本">
    <p:spTree>
      <p:nvGrpSpPr>
        <p:cNvPr id="1" name=""/>
        <p:cNvGrpSpPr/>
        <p:nvPr/>
      </p:nvGrpSpPr>
      <p:grpSpPr>
        <a:xfrm>
          <a:off x="0" y="0"/>
          <a:ext cx="0" cy="0"/>
          <a:chOff x="0" y="0"/>
          <a:chExt cx="0" cy="0"/>
        </a:xfrm>
      </p:grpSpPr>
      <p:sp>
        <p:nvSpPr>
          <p:cNvPr id="14" name="竖排标题 1"/>
          <p:cNvSpPr>
            <a14:cpLocks xmlns:a14="http://schemas.microsoft.com/office/drawing/2010/main" noGrp="1"/>
          </p:cNvSpPr>
          <p:nvPr>
            <p:ph type="title" orient="vert"/>
          </p:nvPr>
        </p:nvSpPr>
        <p:spPr>
          <a:xfrm>
            <a:off x="8724900" y="365125"/>
            <a:ext cx="2628900" cy="5811838"/>
          </a:xfrm>
        </p:spPr>
        <p:txBody>
          <a:bodyPr vert="eaVert"/>
          <a:lstStyle/>
          <a:p>
            <a:r>
              <a:rPr kumimoji="1" lang="zh-CN" altLang="en-US"/>
              <a:t>单击此处编辑母版标题样式</a:t>
            </a:r>
            <a:endParaRPr kumimoji="1" lang="zh-CN" altLang="en-US"/>
          </a:p>
        </p:txBody>
      </p:sp>
      <p:sp>
        <p:nvSpPr>
          <p:cNvPr id="15" name="竖排文字占位符 2"/>
          <p:cNvSpPr>
            <a14:cpLocks xmlns:a14="http://schemas.microsoft.com/office/drawing/2010/main" noGrp="1"/>
          </p:cNvSpPr>
          <p:nvPr>
            <p:ph type="body" orient="vert" idx="1"/>
          </p:nvPr>
        </p:nvSpPr>
        <p:spPr>
          <a:xfrm>
            <a:off x="838200" y="365125"/>
            <a:ext cx="7734300" cy="5811838"/>
          </a:xfr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16" name="日期占位符 3"/>
          <p:cNvSpPr>
            <a14:cpLocks xmlns:a14="http://schemas.microsoft.com/office/drawing/2010/main" noGrp="1"/>
          </p:cNvSpPr>
          <p:nvPr>
            <p:ph type="dt" sz="half" idx="10"/>
          </p:nvPr>
        </p:nvSpPr>
        <p:spPr/>
        <p:txBody>
          <a:bodyPr/>
          <a:lstStyle/>
          <a:p>
            <a:fld id="{F851BE2E-B866-0340-A468-38A10B6AE81E}" type="datetime1">
              <a:rPr lang="zh-CN" altLang="en-US" smtClean="0"/>
            </a:fld>
            <a:endParaRPr kumimoji="1" lang="zh-CN" altLang="en-US"/>
          </a:p>
        </p:txBody>
      </p:sp>
      <p:sp>
        <p:nvSpPr>
          <p:cNvPr id="17" name="页脚占位符 4"/>
          <p:cNvSpPr>
            <a14:cpLocks xmlns:a14="http://schemas.microsoft.com/office/drawing/2010/main" noGrp="1"/>
          </p:cNvSpPr>
          <p:nvPr>
            <p:ph type="ftr" sz="quarter" idx="11"/>
          </p:nvPr>
        </p:nvSpPr>
        <p:spPr/>
        <p:txBody>
          <a:bodyPr/>
          <a:lstStyle/>
          <a:p>
            <a:endParaRPr kumimoji="1" lang="zh-CN" altLang="en-US"/>
          </a:p>
        </p:txBody>
      </p:sp>
      <p:sp>
        <p:nvSpPr>
          <p:cNvPr id="18" name="灯片编号占位符 5"/>
          <p:cNvSpPr>
            <a14:cpLocks xmlns:a14="http://schemas.microsoft.com/office/drawing/2010/main" noGrp="1"/>
          </p:cNvSpPr>
          <p:nvPr>
            <p:ph type="sldNum" sz="quarter" idx="12"/>
          </p:nvPr>
        </p:nvSpPr>
        <p:spPr/>
        <p:txBody>
          <a:bodyPr/>
          <a:lstStyle/>
          <a:p>
            <a:fld id="{AA99CC4F-EA44-B044-AD87-94E32FACE6D5}" type="slidenum">
              <a:rPr/>
            </a:fld>
            <a:endParaRPr kumimoji="1"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advTm="5000"/>
    </mc:Choice>
    <mc:Fallback>
      <p:transition advTm="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14:cpLocks xmlns:a14="http://schemas.microsoft.com/office/drawing/2010/main" noGrp="1"/>
          </p:cNvSpPr>
          <p:nvPr>
            <p:ph/>
          </p:nvPr>
        </p:nvSpPr>
        <p:spPr>
          <a:xfrm>
            <a:off x="838200" y="365125"/>
            <a:ext cx="10515600" cy="58118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71" name="标题 1"/>
          <p:cNvSpPr>
            <a14:cpLocks xmlns:a14="http://schemas.microsoft.com/office/drawing/2010/main" noGrp="1"/>
          </p:cNvSpPr>
          <p:nvPr>
            <p:ph type="title"/>
          </p:nvPr>
        </p:nvSpPr>
        <p:spPr/>
        <p:txBody>
          <a:bodyPr/>
          <a:lstStyle/>
          <a:p>
            <a:r>
              <a:rPr lang="zh-CN" altLang="en-US"/>
              <a:t>单击此处编辑母版标题样式</a:t>
            </a:r>
            <a:endParaRPr lang="zh-CN" altLang="en-US"/>
          </a:p>
        </p:txBody>
      </p:sp>
      <p:sp>
        <p:nvSpPr>
          <p:cNvPr id="72" name="内容占位符 2"/>
          <p:cNvSpPr>
            <a14:cpLocks xmlns:a14="http://schemas.microsoft.com/office/drawing/2010/main"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3" name="日期占位符 3"/>
          <p:cNvSpPr>
            <a14:cpLocks xmlns:a14="http://schemas.microsoft.com/office/drawing/2010/main" noGrp="1"/>
          </p:cNvSpPr>
          <p:nvPr>
            <p:ph type="dt" sz="half" idx="10"/>
          </p:nvPr>
        </p:nvSpPr>
        <p:spPr/>
        <p:txBody>
          <a:bodyPr/>
          <a:lstStyle/>
          <a:p>
            <a:fld id="{DAD082BA-58BE-7E4E-98EF-7A66E5B61D90}" type="datetime1">
              <a:rPr lang="zh-CN" altLang="en-US" smtClean="0"/>
            </a:fld>
            <a:endParaRPr lang="zh-CN" altLang="en-US"/>
          </a:p>
        </p:txBody>
      </p:sp>
      <p:sp>
        <p:nvSpPr>
          <p:cNvPr id="74" name="页脚占位符 4"/>
          <p:cNvSpPr>
            <a14:cpLocks xmlns:a14="http://schemas.microsoft.com/office/drawing/2010/main" noGrp="1"/>
          </p:cNvSpPr>
          <p:nvPr>
            <p:ph type="ftr" sz="quarter" idx="11"/>
          </p:nvPr>
        </p:nvSpPr>
        <p:spPr/>
        <p:txBody>
          <a:bodyPr/>
          <a:lstStyle/>
          <a:p>
            <a:endParaRPr lang="zh-CN" altLang="en-US"/>
          </a:p>
        </p:txBody>
      </p:sp>
      <p:sp>
        <p:nvSpPr>
          <p:cNvPr id="75" name="灯片编号占位符 5"/>
          <p:cNvSpPr>
            <a14:cpLocks xmlns:a14="http://schemas.microsoft.com/office/drawing/2010/main" noGrp="1"/>
          </p:cNvSpPr>
          <p:nvPr>
            <p:ph type="sldNum" sz="quarter" idx="12"/>
          </p:nvPr>
        </p:nvSpPr>
        <p:spPr/>
        <p:txBody>
          <a:bodyPr/>
          <a:lstStyle/>
          <a:p>
            <a:fld id="{565CE74E-AB26-4998-AD42-012C4C1AD076}" type="slidenum">
              <a:rPr/>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ctrTitle"/>
          </p:nvPr>
        </p:nvSpPr>
        <p:spPr>
          <a:xfrm>
            <a:off x="914400" y="2130432"/>
            <a:ext cx="10363200" cy="1470025"/>
          </a:xfrm>
        </p:spPr>
        <p:txBody>
          <a:bodyPr/>
          <a:lstStyle/>
          <a:p>
            <a:r>
              <a:rPr lang="en-US"/>
              <a:t>Click to edit Master title style</a:t>
            </a:r>
            <a:endParaRPr lang="en-US"/>
          </a:p>
        </p:txBody>
      </p:sp>
      <p:sp>
        <p:nvSpPr>
          <p:cNvPr id="3" name="Subtitle 2"/>
          <p:cNvSpPr>
            <a14:cpLocks xmlns:a14="http://schemas.microsoft.com/office/drawing/2010/main"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a:p>
        </p:txBody>
      </p:sp>
      <p:sp>
        <p:nvSpPr>
          <p:cNvPr id="4" name="Rectangle 4"/>
          <p:cNvSpPr>
            <a14:cpLocks xmlns:a14="http://schemas.microsoft.com/office/drawing/2010/main" noGrp="1" noChangeArrowheads="1"/>
          </p:cNvSpPr>
          <p:nvPr>
            <p:ph type="dt" sz="half" idx="10"/>
          </p:nvPr>
        </p:nvSpPr>
        <p:spPr/>
        <p:txBody>
          <a:bodyPr/>
          <a:lstStyle>
            <a:lvl1pPr>
              <a:defRPr/>
            </a:lvl1pPr>
          </a:lstStyle>
          <a:p>
            <a:fld id="{B98AFEC3-B476-1E45-BB0D-C19F9382798D}" type="datetime1">
              <a:rPr lang="zh-CN" altLang="en-US" smtClean="0"/>
            </a:fld>
            <a:endParaRPr lang="en-US"/>
          </a:p>
        </p:txBody>
      </p:sp>
      <p:sp>
        <p:nvSpPr>
          <p:cNvPr id="5" name="Rectangle 5"/>
          <p:cNvSpPr>
            <a14:cpLocks xmlns:a14="http://schemas.microsoft.com/office/drawing/2010/main" noGrp="1" noChangeArrowheads="1"/>
          </p:cNvSpPr>
          <p:nvPr>
            <p:ph type="ftr" sz="quarter" idx="11"/>
          </p:nvPr>
        </p:nvSpPr>
        <p:spPr>
          <a:xfrm>
            <a:off x="4165600" y="6245225"/>
            <a:ext cx="3860800" cy="476250"/>
          </a:xfrm>
          <a:prstGeom prst="rect">
            <a:avLst/>
          </a:prstGeom>
        </p:spPr>
        <p:txBody>
          <a:bodyPr/>
          <a:lstStyle>
            <a:lvl1pPr>
              <a:defRPr/>
            </a:lvl1pPr>
          </a:lstStyle>
          <a:p>
            <a:endParaRPr lang="en-US"/>
          </a:p>
        </p:txBody>
      </p:sp>
      <p:sp>
        <p:nvSpPr>
          <p:cNvPr id="6" name="Rectangle 6"/>
          <p:cNvSpPr>
            <a14:cpLocks xmlns:a14="http://schemas.microsoft.com/office/drawing/2010/main" noGrp="1" noChangeArrowheads="1"/>
          </p:cNvSpPr>
          <p:nvPr>
            <p:ph type="sldNum" sz="quarter" idx="12"/>
          </p:nvPr>
        </p:nvSpPr>
        <p:spPr/>
        <p:txBody>
          <a:bodyPr/>
          <a:lstStyle>
            <a:lvl1pPr>
              <a:defRPr/>
            </a:lvl1pPr>
          </a:lstStyle>
          <a:p>
            <a:fld id="{81FFE7A4-91FD-4ECB-916A-73BCC8BC5656}"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p:txBody>
          <a:bodyPr/>
          <a:lstStyle/>
          <a:p>
            <a:r>
              <a:rPr lang="en-US" dirty="0"/>
              <a:t>Click to edit Master title style</a:t>
            </a:r>
            <a:endParaRPr lang="en-US" dirty="0"/>
          </a:p>
        </p:txBody>
      </p:sp>
      <p:sp>
        <p:nvSpPr>
          <p:cNvPr id="3" name="Content Placeholder 2"/>
          <p:cNvSpPr>
            <a14:cpLocks xmlns:a14="http://schemas.microsoft.com/office/drawing/2010/main"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14:cpLocks xmlns:a14="http://schemas.microsoft.com/office/drawing/2010/main" noGrp="1" noChangeArrowheads="1"/>
          </p:cNvSpPr>
          <p:nvPr>
            <p:ph type="dt" sz="half" idx="10"/>
          </p:nvPr>
        </p:nvSpPr>
        <p:spPr/>
        <p:txBody>
          <a:bodyPr/>
          <a:lstStyle>
            <a:lvl1pPr>
              <a:defRPr/>
            </a:lvl1pPr>
          </a:lstStyle>
          <a:p>
            <a:fld id="{436CCDCC-C88F-314F-8EAA-2DA5693C22B4}" type="datetime1">
              <a:rPr lang="zh-CN" altLang="en-US" smtClean="0"/>
            </a:fld>
            <a:endParaRPr lang="en-US"/>
          </a:p>
        </p:txBody>
      </p:sp>
      <p:sp>
        <p:nvSpPr>
          <p:cNvPr id="5" name="Rectangle 5"/>
          <p:cNvSpPr>
            <a14:cpLocks xmlns:a14="http://schemas.microsoft.com/office/drawing/2010/main" noGrp="1" noChangeArrowheads="1"/>
          </p:cNvSpPr>
          <p:nvPr>
            <p:ph type="ftr" sz="quarter" idx="11"/>
          </p:nvPr>
        </p:nvSpPr>
        <p:spPr>
          <a:xfrm>
            <a:off x="4165600" y="6245225"/>
            <a:ext cx="3860800" cy="476250"/>
          </a:xfrm>
          <a:prstGeom prst="rect">
            <a:avLst/>
          </a:prstGeom>
        </p:spPr>
        <p:txBody>
          <a:bodyPr/>
          <a:lstStyle>
            <a:lvl1pPr>
              <a:defRPr/>
            </a:lvl1pPr>
          </a:lstStyle>
          <a:p>
            <a:endParaRPr lang="en-US"/>
          </a:p>
        </p:txBody>
      </p:sp>
      <p:sp>
        <p:nvSpPr>
          <p:cNvPr id="6" name="Rectangle 6"/>
          <p:cNvSpPr>
            <a14:cpLocks xmlns:a14="http://schemas.microsoft.com/office/drawing/2010/main" noGrp="1" noChangeArrowheads="1"/>
          </p:cNvSpPr>
          <p:nvPr>
            <p:ph type="sldNum" sz="quarter" idx="12"/>
          </p:nvPr>
        </p:nvSpPr>
        <p:spPr/>
        <p:txBody>
          <a:bodyPr/>
          <a:lstStyle>
            <a:lvl1pPr>
              <a:defRPr/>
            </a:lvl1pPr>
          </a:lstStyle>
          <a:p>
            <a:fld id="{81FFE7A4-91FD-4ECB-916A-73BCC8BC5656}"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a:xfrm>
            <a:off x="963084" y="4406907"/>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14:cpLocks xmlns:a14="http://schemas.microsoft.com/office/drawing/2010/main"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14:cpLocks xmlns:a14="http://schemas.microsoft.com/office/drawing/2010/main" noGrp="1" noChangeArrowheads="1"/>
          </p:cNvSpPr>
          <p:nvPr>
            <p:ph type="dt" sz="half" idx="10"/>
          </p:nvPr>
        </p:nvSpPr>
        <p:spPr/>
        <p:txBody>
          <a:bodyPr/>
          <a:lstStyle>
            <a:lvl1pPr>
              <a:defRPr/>
            </a:lvl1pPr>
          </a:lstStyle>
          <a:p>
            <a:fld id="{B4E85D1E-5670-7542-81F1-948E692C8937}" type="datetime1">
              <a:rPr lang="zh-CN" altLang="en-US" smtClean="0"/>
            </a:fld>
            <a:endParaRPr lang="en-US"/>
          </a:p>
        </p:txBody>
      </p:sp>
      <p:sp>
        <p:nvSpPr>
          <p:cNvPr id="5" name="Rectangle 5"/>
          <p:cNvSpPr>
            <a14:cpLocks xmlns:a14="http://schemas.microsoft.com/office/drawing/2010/main" noGrp="1" noChangeArrowheads="1"/>
          </p:cNvSpPr>
          <p:nvPr>
            <p:ph type="ftr" sz="quarter" idx="11"/>
          </p:nvPr>
        </p:nvSpPr>
        <p:spPr>
          <a:xfrm>
            <a:off x="4165600" y="6245225"/>
            <a:ext cx="3860800" cy="476250"/>
          </a:xfrm>
          <a:prstGeom prst="rect">
            <a:avLst/>
          </a:prstGeom>
        </p:spPr>
        <p:txBody>
          <a:bodyPr/>
          <a:lstStyle>
            <a:lvl1pPr>
              <a:defRPr/>
            </a:lvl1pPr>
          </a:lstStyle>
          <a:p>
            <a:endParaRPr lang="en-US"/>
          </a:p>
        </p:txBody>
      </p:sp>
      <p:sp>
        <p:nvSpPr>
          <p:cNvPr id="6" name="Rectangle 6"/>
          <p:cNvSpPr>
            <a14:cpLocks xmlns:a14="http://schemas.microsoft.com/office/drawing/2010/main" noGrp="1" noChangeArrowheads="1"/>
          </p:cNvSpPr>
          <p:nvPr>
            <p:ph type="sldNum" sz="quarter" idx="12"/>
          </p:nvPr>
        </p:nvSpPr>
        <p:spPr/>
        <p:txBody>
          <a:bodyPr/>
          <a:lstStyle>
            <a:lvl1pPr>
              <a:defRPr/>
            </a:lvl1pPr>
          </a:lstStyle>
          <a:p>
            <a:fld id="{81FFE7A4-91FD-4ECB-916A-73BCC8BC5656}"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p:txBody>
          <a:bodyPr/>
          <a:lstStyle/>
          <a:p>
            <a:r>
              <a:rPr lang="en-US"/>
              <a:t>Click to edit Master title style</a:t>
            </a:r>
            <a:endParaRPr lang="en-US" dirty="0"/>
          </a:p>
        </p:txBody>
      </p:sp>
      <p:sp>
        <p:nvSpPr>
          <p:cNvPr id="3" name="Content Placeholder 2"/>
          <p:cNvSpPr>
            <a14:cpLocks xmlns:a14="http://schemas.microsoft.com/office/drawing/2010/main"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14:cpLocks xmlns:a14="http://schemas.microsoft.com/office/drawing/2010/main"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Rectangle 4"/>
          <p:cNvSpPr>
            <a14:cpLocks xmlns:a14="http://schemas.microsoft.com/office/drawing/2010/main" noGrp="1" noChangeArrowheads="1"/>
          </p:cNvSpPr>
          <p:nvPr>
            <p:ph type="dt" sz="half" idx="10"/>
          </p:nvPr>
        </p:nvSpPr>
        <p:spPr/>
        <p:txBody>
          <a:bodyPr/>
          <a:lstStyle>
            <a:lvl1pPr>
              <a:defRPr/>
            </a:lvl1pPr>
          </a:lstStyle>
          <a:p>
            <a:fld id="{65417824-E195-A94A-8321-CC75F99F2C4E}" type="datetime1">
              <a:rPr lang="zh-CN" altLang="en-US" smtClean="0"/>
            </a:fld>
            <a:endParaRPr lang="en-US"/>
          </a:p>
        </p:txBody>
      </p:sp>
      <p:sp>
        <p:nvSpPr>
          <p:cNvPr id="6" name="Footer Placeholder 5"/>
          <p:cNvSpPr>
            <a14:cpLocks xmlns:a14="http://schemas.microsoft.com/office/drawing/2010/main" noGrp="1" noChangeArrowheads="1"/>
          </p:cNvSpPr>
          <p:nvPr>
            <p:ph type="ftr" sz="quarter" idx="11"/>
          </p:nvPr>
        </p:nvSpPr>
        <p:spPr>
          <a:xfrm>
            <a:off x="4165600" y="6245225"/>
            <a:ext cx="3860800" cy="476250"/>
          </a:xfrm>
          <a:prstGeom prst="rect">
            <a:avLst/>
          </a:prstGeom>
        </p:spPr>
        <p:txBody>
          <a:bodyPr/>
          <a:lstStyle>
            <a:lvl1pPr>
              <a:defRPr/>
            </a:lvl1pPr>
          </a:lstStyle>
          <a:p>
            <a:endParaRPr lang="en-US"/>
          </a:p>
        </p:txBody>
      </p:sp>
      <p:sp>
        <p:nvSpPr>
          <p:cNvPr id="7" name="Rectangle 6"/>
          <p:cNvSpPr>
            <a14:cpLocks xmlns:a14="http://schemas.microsoft.com/office/drawing/2010/main" noGrp="1" noChangeArrowheads="1"/>
          </p:cNvSpPr>
          <p:nvPr>
            <p:ph type="sldNum" sz="quarter" idx="12"/>
          </p:nvPr>
        </p:nvSpPr>
        <p:spPr/>
        <p:txBody>
          <a:bodyPr/>
          <a:lstStyle>
            <a:lvl1pPr>
              <a:defRPr/>
            </a:lvl1pPr>
          </a:lstStyle>
          <a:p>
            <a:fld id="{81FFE7A4-91FD-4ECB-916A-73BCC8BC5656}"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a:xfrm>
            <a:off x="0" y="0"/>
            <a:ext cx="10972800" cy="838200"/>
          </a:xfrm>
        </p:spPr>
        <p:txBody>
          <a:bodyPr/>
          <a:lstStyle>
            <a:lvl1pPr>
              <a:defRPr/>
            </a:lvl1pPr>
          </a:lstStyle>
          <a:p>
            <a:r>
              <a:rPr lang="en-US"/>
              <a:t>Click to edit Master title style</a:t>
            </a:r>
            <a:endParaRPr lang="en-US" dirty="0"/>
          </a:p>
        </p:txBody>
      </p:sp>
      <p:sp>
        <p:nvSpPr>
          <p:cNvPr id="3" name="Text Placeholder 2"/>
          <p:cNvSpPr>
            <a14:cpLocks xmlns:a14="http://schemas.microsoft.com/office/drawing/2010/main"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14:cpLocks xmlns:a14="http://schemas.microsoft.com/office/drawing/2010/main"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14:cpLocks xmlns:a14="http://schemas.microsoft.com/office/drawing/2010/main"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14:cpLocks xmlns:a14="http://schemas.microsoft.com/office/drawing/2010/main"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Rectangle 4"/>
          <p:cNvSpPr>
            <a14:cpLocks xmlns:a14="http://schemas.microsoft.com/office/drawing/2010/main" noGrp="1" noChangeArrowheads="1"/>
          </p:cNvSpPr>
          <p:nvPr>
            <p:ph type="dt" sz="half" idx="10"/>
          </p:nvPr>
        </p:nvSpPr>
        <p:spPr/>
        <p:txBody>
          <a:bodyPr/>
          <a:lstStyle>
            <a:lvl1pPr>
              <a:defRPr/>
            </a:lvl1pPr>
          </a:lstStyle>
          <a:p>
            <a:fld id="{9C3A735D-0991-9C48-BFEB-DF7812A0C1C4}" type="datetime1">
              <a:rPr lang="zh-CN" altLang="en-US" smtClean="0"/>
            </a:fld>
            <a:endParaRPr lang="en-US"/>
          </a:p>
        </p:txBody>
      </p:sp>
      <p:sp>
        <p:nvSpPr>
          <p:cNvPr id="8" name="Rectangle 5"/>
          <p:cNvSpPr>
            <a14:cpLocks xmlns:a14="http://schemas.microsoft.com/office/drawing/2010/main" noGrp="1" noChangeArrowheads="1"/>
          </p:cNvSpPr>
          <p:nvPr>
            <p:ph type="ftr" sz="quarter" idx="11"/>
          </p:nvPr>
        </p:nvSpPr>
        <p:spPr>
          <a:xfrm>
            <a:off x="4165600" y="6245225"/>
            <a:ext cx="3860800" cy="476250"/>
          </a:xfrm>
          <a:prstGeom prst="rect">
            <a:avLst/>
          </a:prstGeom>
        </p:spPr>
        <p:txBody>
          <a:bodyPr/>
          <a:lstStyle>
            <a:lvl1pPr>
              <a:defRPr/>
            </a:lvl1pPr>
          </a:lstStyle>
          <a:p>
            <a:endParaRPr lang="en-US"/>
          </a:p>
        </p:txBody>
      </p:sp>
      <p:sp>
        <p:nvSpPr>
          <p:cNvPr id="9" name="Rectangle 6"/>
          <p:cNvSpPr>
            <a14:cpLocks xmlns:a14="http://schemas.microsoft.com/office/drawing/2010/main" noGrp="1" noChangeArrowheads="1"/>
          </p:cNvSpPr>
          <p:nvPr>
            <p:ph type="sldNum" sz="quarter" idx="12"/>
          </p:nvPr>
        </p:nvSpPr>
        <p:spPr/>
        <p:txBody>
          <a:bodyPr/>
          <a:lstStyle>
            <a:lvl1pPr>
              <a:defRPr/>
            </a:lvl1pPr>
          </a:lstStyle>
          <a:p>
            <a:fld id="{81FFE7A4-91FD-4ECB-916A-73BCC8BC5656}"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8" name="标题 1"/>
          <p:cNvSpPr>
            <a14:cpLocks xmlns:a14="http://schemas.microsoft.com/office/drawing/2010/main" noGrp="1"/>
          </p:cNvSpPr>
          <p:nvPr>
            <p:ph type="title"/>
          </p:nvPr>
        </p:nvSpPr>
        <p:spPr/>
        <p:txBody>
          <a:bodyPr/>
          <a:lstStyle/>
          <a:p>
            <a:r>
              <a:rPr kumimoji="1" lang="zh-CN" altLang="en-US"/>
              <a:t>单击此处编辑母版标题样式</a:t>
            </a:r>
            <a:endParaRPr kumimoji="1" lang="zh-CN" altLang="en-US"/>
          </a:p>
        </p:txBody>
      </p:sp>
      <p:sp>
        <p:nvSpPr>
          <p:cNvPr id="9" name="内容占位符 2"/>
          <p:cNvSpPr>
            <a14:cpLocks xmlns:a14="http://schemas.microsoft.com/office/drawing/2010/main"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10" name="日期占位符 3"/>
          <p:cNvSpPr>
            <a14:cpLocks xmlns:a14="http://schemas.microsoft.com/office/drawing/2010/main" noGrp="1"/>
          </p:cNvSpPr>
          <p:nvPr>
            <p:ph type="dt" sz="half" idx="10"/>
          </p:nvPr>
        </p:nvSpPr>
        <p:spPr/>
        <p:txBody>
          <a:bodyPr/>
          <a:lstStyle/>
          <a:p>
            <a:fld id="{4C3C1DEF-31F5-8B47-B2C9-4C89E37D01D1}" type="datetime1">
              <a:rPr lang="zh-CN" altLang="en-US" smtClean="0"/>
            </a:fld>
            <a:endParaRPr kumimoji="1" lang="zh-CN" altLang="en-US"/>
          </a:p>
        </p:txBody>
      </p:sp>
      <p:sp>
        <p:nvSpPr>
          <p:cNvPr id="11" name="页脚占位符 4"/>
          <p:cNvSpPr>
            <a14:cpLocks xmlns:a14="http://schemas.microsoft.com/office/drawing/2010/main" noGrp="1"/>
          </p:cNvSpPr>
          <p:nvPr>
            <p:ph type="ftr" sz="quarter" idx="11"/>
          </p:nvPr>
        </p:nvSpPr>
        <p:spPr/>
        <p:txBody>
          <a:bodyPr/>
          <a:lstStyle/>
          <a:p>
            <a:endParaRPr kumimoji="1" lang="zh-CN" altLang="en-US"/>
          </a:p>
        </p:txBody>
      </p:sp>
      <p:sp>
        <p:nvSpPr>
          <p:cNvPr id="12" name="灯片编号占位符 5"/>
          <p:cNvSpPr>
            <a14:cpLocks xmlns:a14="http://schemas.microsoft.com/office/drawing/2010/main" noGrp="1"/>
          </p:cNvSpPr>
          <p:nvPr>
            <p:ph type="sldNum" sz="quarter" idx="12"/>
          </p:nvPr>
        </p:nvSpPr>
        <p:spPr/>
        <p:txBody>
          <a:bodyPr/>
          <a:lstStyle/>
          <a:p>
            <a:fld id="{AA99CC4F-EA44-B044-AD87-94E32FACE6D5}" type="slidenum">
              <a:rPr/>
            </a:fld>
            <a:endParaRPr kumimoji="1"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p:txBody>
          <a:bodyPr/>
          <a:lstStyle/>
          <a:p>
            <a:r>
              <a:rPr lang="en-US"/>
              <a:t>Click to edit Master title style</a:t>
            </a:r>
            <a:endParaRPr lang="en-US"/>
          </a:p>
        </p:txBody>
      </p:sp>
      <p:sp>
        <p:nvSpPr>
          <p:cNvPr id="3" name="Rectangle 4"/>
          <p:cNvSpPr>
            <a14:cpLocks xmlns:a14="http://schemas.microsoft.com/office/drawing/2010/main" noGrp="1" noChangeArrowheads="1"/>
          </p:cNvSpPr>
          <p:nvPr>
            <p:ph type="dt" sz="half" idx="10"/>
          </p:nvPr>
        </p:nvSpPr>
        <p:spPr/>
        <p:txBody>
          <a:bodyPr/>
          <a:lstStyle>
            <a:lvl1pPr>
              <a:defRPr/>
            </a:lvl1pPr>
          </a:lstStyle>
          <a:p>
            <a:fld id="{837100BF-37EE-2941-8A67-316CA03CDA56}" type="datetime1">
              <a:rPr lang="zh-CN" altLang="en-US" smtClean="0"/>
            </a:fld>
            <a:endParaRPr lang="en-US"/>
          </a:p>
        </p:txBody>
      </p:sp>
      <p:sp>
        <p:nvSpPr>
          <p:cNvPr id="4" name="Rectangle 5"/>
          <p:cNvSpPr>
            <a14:cpLocks xmlns:a14="http://schemas.microsoft.com/office/drawing/2010/main" noGrp="1" noChangeArrowheads="1"/>
          </p:cNvSpPr>
          <p:nvPr>
            <p:ph type="ftr" sz="quarter" idx="11"/>
          </p:nvPr>
        </p:nvSpPr>
        <p:spPr>
          <a:xfrm>
            <a:off x="4165600" y="6245225"/>
            <a:ext cx="3860800" cy="476250"/>
          </a:xfrm>
          <a:prstGeom prst="rect">
            <a:avLst/>
          </a:prstGeom>
        </p:spPr>
        <p:txBody>
          <a:bodyPr/>
          <a:lstStyle>
            <a:lvl1pPr>
              <a:defRPr/>
            </a:lvl1pPr>
          </a:lstStyle>
          <a:p>
            <a:endParaRPr lang="en-US"/>
          </a:p>
        </p:txBody>
      </p:sp>
      <p:sp>
        <p:nvSpPr>
          <p:cNvPr id="5" name="Rectangle 6"/>
          <p:cNvSpPr>
            <a14:cpLocks xmlns:a14="http://schemas.microsoft.com/office/drawing/2010/main" noGrp="1" noChangeArrowheads="1"/>
          </p:cNvSpPr>
          <p:nvPr>
            <p:ph type="sldNum" sz="quarter" idx="12"/>
          </p:nvPr>
        </p:nvSpPr>
        <p:spPr/>
        <p:txBody>
          <a:bodyPr/>
          <a:lstStyle>
            <a:lvl1pPr>
              <a:defRPr/>
            </a:lvl1pPr>
          </a:lstStyle>
          <a:p>
            <a:fld id="{81FFE7A4-91FD-4ECB-916A-73BCC8BC5656}"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14:cpLocks xmlns:a14="http://schemas.microsoft.com/office/drawing/2010/main" noGrp="1" noChangeArrowheads="1"/>
          </p:cNvSpPr>
          <p:nvPr>
            <p:ph type="dt" sz="half" idx="10"/>
          </p:nvPr>
        </p:nvSpPr>
        <p:spPr/>
        <p:txBody>
          <a:bodyPr/>
          <a:lstStyle>
            <a:lvl1pPr>
              <a:defRPr/>
            </a:lvl1pPr>
          </a:lstStyle>
          <a:p>
            <a:fld id="{A4BE5E50-3086-024C-AE90-3A828280FC46}" type="datetime1">
              <a:rPr lang="zh-CN" altLang="en-US" smtClean="0"/>
            </a:fld>
            <a:endParaRPr lang="en-US"/>
          </a:p>
        </p:txBody>
      </p:sp>
      <p:sp>
        <p:nvSpPr>
          <p:cNvPr id="3" name="Rectangle 5"/>
          <p:cNvSpPr>
            <a14:cpLocks xmlns:a14="http://schemas.microsoft.com/office/drawing/2010/main" noGrp="1" noChangeArrowheads="1"/>
          </p:cNvSpPr>
          <p:nvPr>
            <p:ph type="ftr" sz="quarter" idx="11"/>
          </p:nvPr>
        </p:nvSpPr>
        <p:spPr>
          <a:xfrm>
            <a:off x="4165600" y="6245225"/>
            <a:ext cx="3860800" cy="476250"/>
          </a:xfrm>
          <a:prstGeom prst="rect">
            <a:avLst/>
          </a:prstGeom>
        </p:spPr>
        <p:txBody>
          <a:bodyPr/>
          <a:lstStyle>
            <a:lvl1pPr>
              <a:defRPr/>
            </a:lvl1pPr>
          </a:lstStyle>
          <a:p>
            <a:endParaRPr lang="en-US"/>
          </a:p>
        </p:txBody>
      </p:sp>
      <p:sp>
        <p:nvSpPr>
          <p:cNvPr id="4" name="Rectangle 6"/>
          <p:cNvSpPr>
            <a14:cpLocks xmlns:a14="http://schemas.microsoft.com/office/drawing/2010/main" noGrp="1" noChangeArrowheads="1"/>
          </p:cNvSpPr>
          <p:nvPr>
            <p:ph type="sldNum" sz="quarter" idx="12"/>
          </p:nvPr>
        </p:nvSpPr>
        <p:spPr/>
        <p:txBody>
          <a:bodyPr/>
          <a:lstStyle>
            <a:lvl1pPr>
              <a:defRPr/>
            </a:lvl1pPr>
          </a:lstStyle>
          <a:p>
            <a:fld id="{81FFE7A4-91FD-4ECB-916A-73BCC8BC5656}"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14:cpLocks xmlns:a14="http://schemas.microsoft.com/office/drawing/2010/main"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14:cpLocks xmlns:a14="http://schemas.microsoft.com/office/drawing/2010/main"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14:cpLocks xmlns:a14="http://schemas.microsoft.com/office/drawing/2010/main" noGrp="1" noChangeArrowheads="1"/>
          </p:cNvSpPr>
          <p:nvPr>
            <p:ph type="dt" sz="half" idx="10"/>
          </p:nvPr>
        </p:nvSpPr>
        <p:spPr/>
        <p:txBody>
          <a:bodyPr/>
          <a:lstStyle>
            <a:lvl1pPr>
              <a:defRPr/>
            </a:lvl1pPr>
          </a:lstStyle>
          <a:p>
            <a:fld id="{6E886D76-26F8-2340-B4B7-29FB7497F555}" type="datetime1">
              <a:rPr lang="zh-CN" altLang="en-US" smtClean="0"/>
            </a:fld>
            <a:endParaRPr lang="en-US"/>
          </a:p>
        </p:txBody>
      </p:sp>
      <p:sp>
        <p:nvSpPr>
          <p:cNvPr id="6" name="Footer Placeholder 5"/>
          <p:cNvSpPr>
            <a14:cpLocks xmlns:a14="http://schemas.microsoft.com/office/drawing/2010/main" noGrp="1" noChangeArrowheads="1"/>
          </p:cNvSpPr>
          <p:nvPr>
            <p:ph type="ftr" sz="quarter" idx="11"/>
          </p:nvPr>
        </p:nvSpPr>
        <p:spPr>
          <a:xfrm>
            <a:off x="4165600" y="6245225"/>
            <a:ext cx="3860800" cy="476250"/>
          </a:xfrm>
          <a:prstGeom prst="rect">
            <a:avLst/>
          </a:prstGeom>
        </p:spPr>
        <p:txBody>
          <a:bodyPr/>
          <a:lstStyle>
            <a:lvl1pPr>
              <a:defRPr/>
            </a:lvl1pPr>
          </a:lstStyle>
          <a:p>
            <a:endParaRPr lang="en-US"/>
          </a:p>
        </p:txBody>
      </p:sp>
      <p:sp>
        <p:nvSpPr>
          <p:cNvPr id="7" name="Rectangle 6"/>
          <p:cNvSpPr>
            <a14:cpLocks xmlns:a14="http://schemas.microsoft.com/office/drawing/2010/main" noGrp="1" noChangeArrowheads="1"/>
          </p:cNvSpPr>
          <p:nvPr>
            <p:ph type="sldNum" sz="quarter" idx="12"/>
          </p:nvPr>
        </p:nvSpPr>
        <p:spPr/>
        <p:txBody>
          <a:bodyPr/>
          <a:lstStyle>
            <a:lvl1pPr>
              <a:defRPr/>
            </a:lvl1pPr>
          </a:lstStyle>
          <a:p>
            <a:fld id="{81FFE7A4-91FD-4ECB-916A-73BCC8BC5656}"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14:cpLocks xmlns:a14="http://schemas.microsoft.com/office/drawing/2010/main"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a:p>
        </p:txBody>
      </p:sp>
      <p:sp>
        <p:nvSpPr>
          <p:cNvPr id="4" name="Text Placeholder 3"/>
          <p:cNvSpPr>
            <a14:cpLocks xmlns:a14="http://schemas.microsoft.com/office/drawing/2010/main"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14:cpLocks xmlns:a14="http://schemas.microsoft.com/office/drawing/2010/main" noGrp="1" noChangeArrowheads="1"/>
          </p:cNvSpPr>
          <p:nvPr>
            <p:ph type="dt" sz="half" idx="10"/>
          </p:nvPr>
        </p:nvSpPr>
        <p:spPr/>
        <p:txBody>
          <a:bodyPr/>
          <a:lstStyle>
            <a:lvl1pPr>
              <a:defRPr/>
            </a:lvl1pPr>
          </a:lstStyle>
          <a:p>
            <a:fld id="{CCAF5953-941E-EC49-AB19-0AD36FE15A64}" type="datetime1">
              <a:rPr lang="zh-CN" altLang="en-US" smtClean="0"/>
            </a:fld>
            <a:endParaRPr lang="en-US"/>
          </a:p>
        </p:txBody>
      </p:sp>
      <p:sp>
        <p:nvSpPr>
          <p:cNvPr id="6" name="Footer Placeholder 5"/>
          <p:cNvSpPr>
            <a14:cpLocks xmlns:a14="http://schemas.microsoft.com/office/drawing/2010/main" noGrp="1" noChangeArrowheads="1"/>
          </p:cNvSpPr>
          <p:nvPr>
            <p:ph type="ftr" sz="quarter" idx="11"/>
          </p:nvPr>
        </p:nvSpPr>
        <p:spPr>
          <a:xfrm>
            <a:off x="4165600" y="6245225"/>
            <a:ext cx="3860800" cy="476250"/>
          </a:xfrm>
          <a:prstGeom prst="rect">
            <a:avLst/>
          </a:prstGeom>
        </p:spPr>
        <p:txBody>
          <a:bodyPr/>
          <a:lstStyle>
            <a:lvl1pPr>
              <a:defRPr/>
            </a:lvl1pPr>
          </a:lstStyle>
          <a:p>
            <a:endParaRPr lang="en-US"/>
          </a:p>
        </p:txBody>
      </p:sp>
      <p:sp>
        <p:nvSpPr>
          <p:cNvPr id="7" name="Rectangle 6"/>
          <p:cNvSpPr>
            <a14:cpLocks xmlns:a14="http://schemas.microsoft.com/office/drawing/2010/main" noGrp="1" noChangeArrowheads="1"/>
          </p:cNvSpPr>
          <p:nvPr>
            <p:ph type="sldNum" sz="quarter" idx="12"/>
          </p:nvPr>
        </p:nvSpPr>
        <p:spPr/>
        <p:txBody>
          <a:bodyPr/>
          <a:lstStyle>
            <a:lvl1pPr>
              <a:defRPr/>
            </a:lvl1pPr>
          </a:lstStyle>
          <a:p>
            <a:fld id="{81FFE7A4-91FD-4ECB-916A-73BCC8BC5656}"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p:txBody>
          <a:bodyPr/>
          <a:lstStyle/>
          <a:p>
            <a:r>
              <a:rPr lang="en-US"/>
              <a:t>Click to edit Master title style</a:t>
            </a:r>
            <a:endParaRPr lang="en-US"/>
          </a:p>
        </p:txBody>
      </p:sp>
      <p:sp>
        <p:nvSpPr>
          <p:cNvPr id="3" name="Vertical Text Placeholder 2"/>
          <p:cNvSpPr>
            <a14:cpLocks xmlns:a14="http://schemas.microsoft.com/office/drawing/2010/main"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14:cpLocks xmlns:a14="http://schemas.microsoft.com/office/drawing/2010/main" noGrp="1" noChangeArrowheads="1"/>
          </p:cNvSpPr>
          <p:nvPr>
            <p:ph type="dt" sz="half" idx="10"/>
          </p:nvPr>
        </p:nvSpPr>
        <p:spPr/>
        <p:txBody>
          <a:bodyPr/>
          <a:lstStyle>
            <a:lvl1pPr>
              <a:defRPr/>
            </a:lvl1pPr>
          </a:lstStyle>
          <a:p>
            <a:fld id="{CAFF92AC-AD19-F94C-BED6-DDE580303CED}" type="datetime1">
              <a:rPr lang="zh-CN" altLang="en-US" smtClean="0"/>
            </a:fld>
            <a:endParaRPr lang="en-US"/>
          </a:p>
        </p:txBody>
      </p:sp>
      <p:sp>
        <p:nvSpPr>
          <p:cNvPr id="5" name="Rectangle 5"/>
          <p:cNvSpPr>
            <a14:cpLocks xmlns:a14="http://schemas.microsoft.com/office/drawing/2010/main" noGrp="1" noChangeArrowheads="1"/>
          </p:cNvSpPr>
          <p:nvPr>
            <p:ph type="ftr" sz="quarter" idx="11"/>
          </p:nvPr>
        </p:nvSpPr>
        <p:spPr>
          <a:xfrm>
            <a:off x="4165600" y="6245225"/>
            <a:ext cx="3860800" cy="476250"/>
          </a:xfrm>
          <a:prstGeom prst="rect">
            <a:avLst/>
          </a:prstGeom>
        </p:spPr>
        <p:txBody>
          <a:bodyPr/>
          <a:lstStyle>
            <a:lvl1pPr>
              <a:defRPr/>
            </a:lvl1pPr>
          </a:lstStyle>
          <a:p>
            <a:endParaRPr lang="en-US"/>
          </a:p>
        </p:txBody>
      </p:sp>
      <p:sp>
        <p:nvSpPr>
          <p:cNvPr id="6" name="Rectangle 6"/>
          <p:cNvSpPr>
            <a14:cpLocks xmlns:a14="http://schemas.microsoft.com/office/drawing/2010/main" noGrp="1" noChangeArrowheads="1"/>
          </p:cNvSpPr>
          <p:nvPr>
            <p:ph type="sldNum" sz="quarter" idx="12"/>
          </p:nvPr>
        </p:nvSpPr>
        <p:spPr/>
        <p:txBody>
          <a:bodyPr/>
          <a:lstStyle>
            <a:lvl1pPr>
              <a:defRPr/>
            </a:lvl1pPr>
          </a:lstStyle>
          <a:p>
            <a:fld id="{81FFE7A4-91FD-4ECB-916A-73BCC8BC5656}"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14:cpLocks xmlns:a14="http://schemas.microsoft.com/office/drawing/2010/main" noGrp="1"/>
          </p:cNvSpPr>
          <p:nvPr>
            <p:ph type="title" orient="vert"/>
          </p:nvPr>
        </p:nvSpPr>
        <p:spPr>
          <a:xfrm>
            <a:off x="8686800" y="7"/>
            <a:ext cx="2895600" cy="6126163"/>
          </a:xfrm>
        </p:spPr>
        <p:txBody>
          <a:bodyPr vert="eaVert"/>
          <a:lstStyle/>
          <a:p>
            <a:r>
              <a:rPr lang="en-US"/>
              <a:t>Click to edit Master title style</a:t>
            </a:r>
            <a:endParaRPr lang="en-US"/>
          </a:p>
        </p:txBody>
      </p:sp>
      <p:sp>
        <p:nvSpPr>
          <p:cNvPr id="3" name="Vertical Text Placeholder 2"/>
          <p:cNvSpPr>
            <a14:cpLocks xmlns:a14="http://schemas.microsoft.com/office/drawing/2010/main" noGrp="1"/>
          </p:cNvSpPr>
          <p:nvPr>
            <p:ph type="body" orient="vert" idx="1"/>
          </p:nvPr>
        </p:nvSpPr>
        <p:spPr>
          <a:xfrm>
            <a:off x="0" y="7"/>
            <a:ext cx="8483600" cy="6126163"/>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14:cpLocks xmlns:a14="http://schemas.microsoft.com/office/drawing/2010/main" noGrp="1" noChangeArrowheads="1"/>
          </p:cNvSpPr>
          <p:nvPr>
            <p:ph type="dt" sz="half" idx="10"/>
          </p:nvPr>
        </p:nvSpPr>
        <p:spPr/>
        <p:txBody>
          <a:bodyPr/>
          <a:lstStyle>
            <a:lvl1pPr>
              <a:defRPr/>
            </a:lvl1pPr>
          </a:lstStyle>
          <a:p>
            <a:fld id="{FF915E79-CD60-2E49-A6D4-24BE3459B728}" type="datetime1">
              <a:rPr lang="zh-CN" altLang="en-US" smtClean="0"/>
            </a:fld>
            <a:endParaRPr lang="en-US"/>
          </a:p>
        </p:txBody>
      </p:sp>
      <p:sp>
        <p:nvSpPr>
          <p:cNvPr id="5" name="Rectangle 5"/>
          <p:cNvSpPr>
            <a14:cpLocks xmlns:a14="http://schemas.microsoft.com/office/drawing/2010/main" noGrp="1" noChangeArrowheads="1"/>
          </p:cNvSpPr>
          <p:nvPr>
            <p:ph type="ftr" sz="quarter" idx="11"/>
          </p:nvPr>
        </p:nvSpPr>
        <p:spPr>
          <a:xfrm>
            <a:off x="4165600" y="6245225"/>
            <a:ext cx="3860800" cy="476250"/>
          </a:xfrm>
          <a:prstGeom prst="rect">
            <a:avLst/>
          </a:prstGeom>
        </p:spPr>
        <p:txBody>
          <a:bodyPr/>
          <a:lstStyle>
            <a:lvl1pPr>
              <a:defRPr/>
            </a:lvl1pPr>
          </a:lstStyle>
          <a:p>
            <a:endParaRPr lang="en-US"/>
          </a:p>
        </p:txBody>
      </p:sp>
      <p:sp>
        <p:nvSpPr>
          <p:cNvPr id="6" name="Rectangle 6"/>
          <p:cNvSpPr>
            <a14:cpLocks xmlns:a14="http://schemas.microsoft.com/office/drawing/2010/main" noGrp="1" noChangeArrowheads="1"/>
          </p:cNvSpPr>
          <p:nvPr>
            <p:ph type="sldNum" sz="quarter" idx="12"/>
          </p:nvPr>
        </p:nvSpPr>
        <p:spPr/>
        <p:txBody>
          <a:bodyPr/>
          <a:lstStyle>
            <a:lvl1pPr>
              <a:defRPr/>
            </a:lvl1pPr>
          </a:lstStyle>
          <a:p>
            <a:fld id="{81FFE7A4-91FD-4ECB-916A-73BCC8BC5656}"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a:xfrm>
            <a:off x="1" y="0"/>
            <a:ext cx="9838267" cy="838200"/>
          </a:xfrm>
        </p:spPr>
        <p:txBody>
          <a:bodyPr/>
          <a:lstStyle/>
          <a:p>
            <a:r>
              <a:rPr lang="en-US"/>
              <a:t>Click to edit Master title style</a:t>
            </a:r>
            <a:endParaRPr lang="en-US"/>
          </a:p>
        </p:txBody>
      </p:sp>
      <p:sp>
        <p:nvSpPr>
          <p:cNvPr id="3" name="Table Placeholder 2"/>
          <p:cNvSpPr>
            <a14:cpLocks xmlns:a14="http://schemas.microsoft.com/office/drawing/2010/main" noGrp="1"/>
          </p:cNvSpPr>
          <p:nvPr>
            <p:ph type="tbl" idx="1"/>
          </p:nvPr>
        </p:nvSpPr>
        <p:spPr>
          <a:xfrm>
            <a:off x="609600" y="1600206"/>
            <a:ext cx="10972800" cy="4525963"/>
          </a:xfrm>
        </p:spPr>
        <p:txBody>
          <a:bodyPr/>
          <a:lstStyle/>
          <a:p>
            <a:pPr lvl="0"/>
            <a:r>
              <a:rPr lang="en-US" noProof="0"/>
              <a:t>Click icon to add table</a:t>
            </a:r>
            <a:endParaRPr lang="en-US" noProof="0"/>
          </a:p>
        </p:txBody>
      </p:sp>
      <p:sp>
        <p:nvSpPr>
          <p:cNvPr id="4" name="Rectangle 4"/>
          <p:cNvSpPr>
            <a14:cpLocks xmlns:a14="http://schemas.microsoft.com/office/drawing/2010/main" noGrp="1" noChangeArrowheads="1"/>
          </p:cNvSpPr>
          <p:nvPr>
            <p:ph type="dt" sz="half" idx="10"/>
          </p:nvPr>
        </p:nvSpPr>
        <p:spPr/>
        <p:txBody>
          <a:bodyPr/>
          <a:lstStyle>
            <a:lvl1pPr>
              <a:defRPr/>
            </a:lvl1pPr>
          </a:lstStyle>
          <a:p>
            <a:pPr>
              <a:defRPr/>
            </a:pPr>
            <a:fld id="{7BD7DB55-DC0E-A540-8A46-72FCAB031B3E}" type="datetime1">
              <a:rPr lang="zh-CN" altLang="en-US" smtClean="0">
                <a:solidFill>
                  <a:srgbClr val="000000"/>
                </a:solidFill>
              </a:rPr>
            </a:fld>
            <a:endParaRPr lang="en-US">
              <a:solidFill>
                <a:srgbClr val="000000"/>
              </a:solidFill>
            </a:endParaRPr>
          </a:p>
        </p:txBody>
      </p:sp>
      <p:sp>
        <p:nvSpPr>
          <p:cNvPr id="5" name="Rectangle 5"/>
          <p:cNvSpPr>
            <a14:cpLocks xmlns:a14="http://schemas.microsoft.com/office/drawing/2010/main" noGrp="1" noChangeArrowheads="1"/>
          </p:cNvSpPr>
          <p:nvPr>
            <p:ph type="ftr" sz="quarter" idx="11"/>
          </p:nvPr>
        </p:nvSpPr>
        <p:spPr>
          <a:xfrm>
            <a:off x="4165600" y="6245225"/>
            <a:ext cx="3860800" cy="476250"/>
          </a:xfrm>
          <a:prstGeom prst="rect">
            <a:avLst/>
          </a:prstGeom>
        </p:spPr>
        <p:txBody>
          <a:bodyPr/>
          <a:lstStyle>
            <a:lvl1pPr>
              <a:defRPr/>
            </a:lvl1pPr>
          </a:lstStyle>
          <a:p>
            <a:pPr>
              <a:defRPr/>
            </a:pPr>
            <a:endParaRPr lang="en-US">
              <a:solidFill>
                <a:srgbClr val="000000"/>
              </a:solidFill>
            </a:endParaRPr>
          </a:p>
        </p:txBody>
      </p:sp>
      <p:sp>
        <p:nvSpPr>
          <p:cNvPr id="6" name="Rectangle 6"/>
          <p:cNvSpPr>
            <a14:cpLocks xmlns:a14="http://schemas.microsoft.com/office/drawing/2010/main" noGrp="1" noChangeArrowheads="1"/>
          </p:cNvSpPr>
          <p:nvPr>
            <p:ph type="sldNum" sz="quarter" idx="12"/>
          </p:nvPr>
        </p:nvSpPr>
        <p:spPr/>
        <p:txBody>
          <a:bodyPr/>
          <a:lstStyle>
            <a:lvl1pPr>
              <a:defRPr/>
            </a:lvl1pPr>
          </a:lstStyle>
          <a:p>
            <a:fld id="{B8755A18-6BA4-4FE5-BBEF-73F243A20CB8}" type="slidenum">
              <a:rPr lang="en-US">
                <a:solidFill>
                  <a:srgbClr val="000000"/>
                </a:solidFill>
              </a:rPr>
            </a:fld>
            <a:endParaRPr lang="en-US">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0" name="标题 1"/>
          <p:cNvSpPr>
            <a14:cpLocks xmlns:a14="http://schemas.microsoft.com/office/drawing/2010/main"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endParaRPr kumimoji="1" lang="zh-CN" altLang="en-US"/>
          </a:p>
        </p:txBody>
      </p:sp>
      <p:sp>
        <p:nvSpPr>
          <p:cNvPr id="21" name="文本占位符 2"/>
          <p:cNvSpPr>
            <a14:cpLocks xmlns:a14="http://schemas.microsoft.com/office/drawing/2010/main"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endParaRPr kumimoji="1" lang="zh-CN" altLang="en-US"/>
          </a:p>
        </p:txBody>
      </p:sp>
      <p:sp>
        <p:nvSpPr>
          <p:cNvPr id="22" name="日期占位符 3"/>
          <p:cNvSpPr>
            <a14:cpLocks xmlns:a14="http://schemas.microsoft.com/office/drawing/2010/main" noGrp="1"/>
          </p:cNvSpPr>
          <p:nvPr>
            <p:ph type="dt" sz="half" idx="10"/>
          </p:nvPr>
        </p:nvSpPr>
        <p:spPr/>
        <p:txBody>
          <a:bodyPr/>
          <a:lstStyle/>
          <a:p>
            <a:fld id="{B2C5A57E-D49D-CD4B-8483-1E764135A490}" type="datetime1">
              <a:rPr lang="zh-CN" altLang="en-US" smtClean="0"/>
            </a:fld>
            <a:endParaRPr kumimoji="1" lang="zh-CN" altLang="en-US"/>
          </a:p>
        </p:txBody>
      </p:sp>
      <p:sp>
        <p:nvSpPr>
          <p:cNvPr id="23" name="页脚占位符 4"/>
          <p:cNvSpPr>
            <a14:cpLocks xmlns:a14="http://schemas.microsoft.com/office/drawing/2010/main" noGrp="1"/>
          </p:cNvSpPr>
          <p:nvPr>
            <p:ph type="ftr" sz="quarter" idx="11"/>
          </p:nvPr>
        </p:nvSpPr>
        <p:spPr/>
        <p:txBody>
          <a:bodyPr/>
          <a:lstStyle/>
          <a:p>
            <a:endParaRPr kumimoji="1" lang="zh-CN" altLang="en-US"/>
          </a:p>
        </p:txBody>
      </p:sp>
      <p:sp>
        <p:nvSpPr>
          <p:cNvPr id="24" name="灯片编号占位符 5"/>
          <p:cNvSpPr>
            <a14:cpLocks xmlns:a14="http://schemas.microsoft.com/office/drawing/2010/main" noGrp="1"/>
          </p:cNvSpPr>
          <p:nvPr>
            <p:ph type="sldNum" sz="quarter" idx="12"/>
          </p:nvPr>
        </p:nvSpPr>
        <p:spPr/>
        <p:txBody>
          <a:bodyPr/>
          <a:lstStyle/>
          <a:p>
            <a:fld id="{AA99CC4F-EA44-B044-AD87-94E32FACE6D5}" type="slidenum">
              <a:rPr/>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sp>
        <p:nvSpPr>
          <p:cNvPr id="26" name="标题 1"/>
          <p:cNvSpPr>
            <a14:cpLocks xmlns:a14="http://schemas.microsoft.com/office/drawing/2010/main" noGrp="1"/>
          </p:cNvSpPr>
          <p:nvPr>
            <p:ph type="title"/>
          </p:nvPr>
        </p:nvSpPr>
        <p:spPr/>
        <p:txBody>
          <a:bodyPr/>
          <a:lstStyle/>
          <a:p>
            <a:r>
              <a:rPr kumimoji="1" lang="zh-CN" altLang="en-US"/>
              <a:t>单击此处编辑母版标题样式</a:t>
            </a:r>
            <a:endParaRPr kumimoji="1" lang="zh-CN" altLang="en-US"/>
          </a:p>
        </p:txBody>
      </p:sp>
      <p:sp>
        <p:nvSpPr>
          <p:cNvPr id="27" name="内容占位符 2"/>
          <p:cNvSpPr>
            <a14:cpLocks xmlns:a14="http://schemas.microsoft.com/office/drawing/2010/main" noGrp="1"/>
          </p:cNvSpPr>
          <p:nvPr>
            <p:ph sz="half" idx="1"/>
          </p:nvPr>
        </p:nvSpPr>
        <p:spPr>
          <a:xfrm>
            <a:off x="838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28" name="内容占位符 3"/>
          <p:cNvSpPr>
            <a14:cpLocks xmlns:a14="http://schemas.microsoft.com/office/drawing/2010/main" noGrp="1"/>
          </p:cNvSpPr>
          <p:nvPr>
            <p:ph sz="half" idx="2"/>
          </p:nvPr>
        </p:nvSpPr>
        <p:spPr>
          <a:xfrm>
            <a:off x="6172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29" name="日期占位符 4"/>
          <p:cNvSpPr>
            <a14:cpLocks xmlns:a14="http://schemas.microsoft.com/office/drawing/2010/main" noGrp="1"/>
          </p:cNvSpPr>
          <p:nvPr>
            <p:ph type="dt" sz="half" idx="10"/>
          </p:nvPr>
        </p:nvSpPr>
        <p:spPr/>
        <p:txBody>
          <a:bodyPr/>
          <a:lstStyle/>
          <a:p>
            <a:fld id="{AF450968-BB24-E946-97A0-B972227E1CA1}" type="datetime1">
              <a:rPr lang="zh-CN" altLang="en-US" smtClean="0"/>
            </a:fld>
            <a:endParaRPr kumimoji="1" lang="zh-CN" altLang="en-US"/>
          </a:p>
        </p:txBody>
      </p:sp>
      <p:sp>
        <p:nvSpPr>
          <p:cNvPr id="30" name="页脚占位符 5"/>
          <p:cNvSpPr>
            <a14:cpLocks xmlns:a14="http://schemas.microsoft.com/office/drawing/2010/main" noGrp="1"/>
          </p:cNvSpPr>
          <p:nvPr>
            <p:ph type="ftr" sz="quarter" idx="11"/>
          </p:nvPr>
        </p:nvSpPr>
        <p:spPr/>
        <p:txBody>
          <a:bodyPr/>
          <a:lstStyle/>
          <a:p>
            <a:endParaRPr kumimoji="1" lang="zh-CN" altLang="en-US"/>
          </a:p>
        </p:txBody>
      </p:sp>
      <p:sp>
        <p:nvSpPr>
          <p:cNvPr id="31" name="灯片编号占位符 6"/>
          <p:cNvSpPr>
            <a14:cpLocks xmlns:a14="http://schemas.microsoft.com/office/drawing/2010/main" noGrp="1"/>
          </p:cNvSpPr>
          <p:nvPr>
            <p:ph type="sldNum" sz="quarter" idx="12"/>
          </p:nvPr>
        </p:nvSpPr>
        <p:spPr/>
        <p:txBody>
          <a:bodyPr/>
          <a:lstStyle/>
          <a:p>
            <a:fld id="{AA99CC4F-EA44-B044-AD87-94E32FACE6D5}" type="slidenum">
              <a:rPr/>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比较">
    <p:spTree>
      <p:nvGrpSpPr>
        <p:cNvPr id="1" name=""/>
        <p:cNvGrpSpPr/>
        <p:nvPr/>
      </p:nvGrpSpPr>
      <p:grpSpPr>
        <a:xfrm>
          <a:off x="0" y="0"/>
          <a:ext cx="0" cy="0"/>
          <a:chOff x="0" y="0"/>
          <a:chExt cx="0" cy="0"/>
        </a:xfrm>
      </p:grpSpPr>
      <p:sp>
        <p:nvSpPr>
          <p:cNvPr id="33" name="标题 1"/>
          <p:cNvSpPr>
            <a14:cpLocks xmlns:a14="http://schemas.microsoft.com/office/drawing/2010/main" noGrp="1"/>
          </p:cNvSpPr>
          <p:nvPr>
            <p:ph type="title"/>
          </p:nvPr>
        </p:nvSpPr>
        <p:spPr>
          <a:xfrm>
            <a:off x="839788" y="365125"/>
            <a:ext cx="10515600" cy="1325563"/>
          </a:xfrm>
        </p:spPr>
        <p:txBody>
          <a:bodyPr/>
          <a:lstStyle/>
          <a:p>
            <a:r>
              <a:rPr kumimoji="1" lang="zh-CN" altLang="en-US"/>
              <a:t>单击此处编辑母版标题样式</a:t>
            </a:r>
            <a:endParaRPr kumimoji="1" lang="zh-CN" altLang="en-US"/>
          </a:p>
        </p:txBody>
      </p:sp>
      <p:sp>
        <p:nvSpPr>
          <p:cNvPr id="34" name="文本占位符 2"/>
          <p:cNvSpPr>
            <a14:cpLocks xmlns:a14="http://schemas.microsoft.com/office/drawing/2010/main"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35" name="内容占位符 3"/>
          <p:cNvSpPr>
            <a14:cpLocks xmlns:a14="http://schemas.microsoft.com/office/drawing/2010/main" noGrp="1"/>
          </p:cNvSpPr>
          <p:nvPr>
            <p:ph sz="half" idx="2"/>
          </p:nvPr>
        </p:nvSpPr>
        <p:spPr>
          <a:xfrm>
            <a:off x="839788" y="2505075"/>
            <a:ext cx="5157787"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36" name="文本占位符 4"/>
          <p:cNvSpPr>
            <a14:cpLocks xmlns:a14="http://schemas.microsoft.com/office/drawing/2010/main"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37" name="内容占位符 5"/>
          <p:cNvSpPr>
            <a14:cpLocks xmlns:a14="http://schemas.microsoft.com/office/drawing/2010/main" noGrp="1"/>
          </p:cNvSpPr>
          <p:nvPr>
            <p:ph sz="quarter" idx="4"/>
          </p:nvPr>
        </p:nvSpPr>
        <p:spPr>
          <a:xfrm>
            <a:off x="6172200" y="2505075"/>
            <a:ext cx="5183188"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38" name="日期占位符 6"/>
          <p:cNvSpPr>
            <a14:cpLocks xmlns:a14="http://schemas.microsoft.com/office/drawing/2010/main" noGrp="1"/>
          </p:cNvSpPr>
          <p:nvPr>
            <p:ph type="dt" sz="half" idx="10"/>
          </p:nvPr>
        </p:nvSpPr>
        <p:spPr/>
        <p:txBody>
          <a:bodyPr/>
          <a:lstStyle/>
          <a:p>
            <a:fld id="{98AB64B0-3E7F-C94C-BCB8-6C8F0E60F557}" type="datetime1">
              <a:rPr lang="zh-CN" altLang="en-US" smtClean="0"/>
            </a:fld>
            <a:endParaRPr kumimoji="1" lang="zh-CN" altLang="en-US"/>
          </a:p>
        </p:txBody>
      </p:sp>
      <p:sp>
        <p:nvSpPr>
          <p:cNvPr id="39" name="页脚占位符 7"/>
          <p:cNvSpPr>
            <a14:cpLocks xmlns:a14="http://schemas.microsoft.com/office/drawing/2010/main" noGrp="1"/>
          </p:cNvSpPr>
          <p:nvPr>
            <p:ph type="ftr" sz="quarter" idx="11"/>
          </p:nvPr>
        </p:nvSpPr>
        <p:spPr/>
        <p:txBody>
          <a:bodyPr/>
          <a:lstStyle/>
          <a:p>
            <a:endParaRPr kumimoji="1" lang="zh-CN" altLang="en-US"/>
          </a:p>
        </p:txBody>
      </p:sp>
      <p:sp>
        <p:nvSpPr>
          <p:cNvPr id="40" name="灯片编号占位符 8"/>
          <p:cNvSpPr>
            <a14:cpLocks xmlns:a14="http://schemas.microsoft.com/office/drawing/2010/main" noGrp="1"/>
          </p:cNvSpPr>
          <p:nvPr>
            <p:ph type="sldNum" sz="quarter" idx="12"/>
          </p:nvPr>
        </p:nvSpPr>
        <p:spPr/>
        <p:txBody>
          <a:bodyPr/>
          <a:lstStyle/>
          <a:p>
            <a:fld id="{AA99CC4F-EA44-B044-AD87-94E32FACE6D5}" type="slidenum">
              <a:rPr/>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42" name="标题 1"/>
          <p:cNvSpPr>
            <a14:cpLocks xmlns:a14="http://schemas.microsoft.com/office/drawing/2010/main" noGrp="1"/>
          </p:cNvSpPr>
          <p:nvPr>
            <p:ph type="title"/>
          </p:nvPr>
        </p:nvSpPr>
        <p:spPr/>
        <p:txBody>
          <a:bodyPr/>
          <a:lstStyle/>
          <a:p>
            <a:r>
              <a:rPr kumimoji="1" lang="zh-CN" altLang="en-US"/>
              <a:t>单击此处编辑母版标题样式</a:t>
            </a:r>
            <a:endParaRPr kumimoji="1" lang="zh-CN" altLang="en-US"/>
          </a:p>
        </p:txBody>
      </p:sp>
      <p:sp>
        <p:nvSpPr>
          <p:cNvPr id="43" name="日期占位符 2"/>
          <p:cNvSpPr>
            <a14:cpLocks xmlns:a14="http://schemas.microsoft.com/office/drawing/2010/main" noGrp="1"/>
          </p:cNvSpPr>
          <p:nvPr>
            <p:ph type="dt" sz="half" idx="10"/>
          </p:nvPr>
        </p:nvSpPr>
        <p:spPr/>
        <p:txBody>
          <a:bodyPr/>
          <a:lstStyle/>
          <a:p>
            <a:fld id="{4F820514-34BE-C443-8E92-EEDC8985B9D1}" type="datetime1">
              <a:rPr lang="zh-CN" altLang="en-US" smtClean="0"/>
            </a:fld>
            <a:endParaRPr kumimoji="1" lang="zh-CN" altLang="en-US"/>
          </a:p>
        </p:txBody>
      </p:sp>
      <p:sp>
        <p:nvSpPr>
          <p:cNvPr id="44" name="页脚占位符 3"/>
          <p:cNvSpPr>
            <a14:cpLocks xmlns:a14="http://schemas.microsoft.com/office/drawing/2010/main" noGrp="1"/>
          </p:cNvSpPr>
          <p:nvPr>
            <p:ph type="ftr" sz="quarter" idx="11"/>
          </p:nvPr>
        </p:nvSpPr>
        <p:spPr/>
        <p:txBody>
          <a:bodyPr/>
          <a:lstStyle/>
          <a:p>
            <a:endParaRPr kumimoji="1" lang="zh-CN" altLang="en-US"/>
          </a:p>
        </p:txBody>
      </p:sp>
      <p:sp>
        <p:nvSpPr>
          <p:cNvPr id="45" name="灯片编号占位符 4"/>
          <p:cNvSpPr>
            <a14:cpLocks xmlns:a14="http://schemas.microsoft.com/office/drawing/2010/main" noGrp="1"/>
          </p:cNvSpPr>
          <p:nvPr>
            <p:ph type="sldNum" sz="quarter" idx="12"/>
          </p:nvPr>
        </p:nvSpPr>
        <p:spPr/>
        <p:txBody>
          <a:bodyPr/>
          <a:lstStyle/>
          <a:p>
            <a:fld id="{AA99CC4F-EA44-B044-AD87-94E32FACE6D5}" type="slidenum">
              <a:rPr/>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47" name="日期占位符 1"/>
          <p:cNvSpPr>
            <a14:cpLocks xmlns:a14="http://schemas.microsoft.com/office/drawing/2010/main" noGrp="1"/>
          </p:cNvSpPr>
          <p:nvPr>
            <p:ph type="dt" sz="half" idx="10"/>
          </p:nvPr>
        </p:nvSpPr>
        <p:spPr/>
        <p:txBody>
          <a:bodyPr/>
          <a:lstStyle/>
          <a:p>
            <a:fld id="{76311FE1-E336-B743-A326-9F87572DB63C}" type="datetime1">
              <a:rPr lang="zh-CN" altLang="en-US" smtClean="0"/>
            </a:fld>
            <a:endParaRPr kumimoji="1" lang="zh-CN" altLang="en-US"/>
          </a:p>
        </p:txBody>
      </p:sp>
      <p:sp>
        <p:nvSpPr>
          <p:cNvPr id="48" name="页脚占位符 2"/>
          <p:cNvSpPr>
            <a14:cpLocks xmlns:a14="http://schemas.microsoft.com/office/drawing/2010/main" noGrp="1"/>
          </p:cNvSpPr>
          <p:nvPr>
            <p:ph type="ftr" sz="quarter" idx="11"/>
          </p:nvPr>
        </p:nvSpPr>
        <p:spPr/>
        <p:txBody>
          <a:bodyPr/>
          <a:lstStyle/>
          <a:p>
            <a:endParaRPr kumimoji="1" lang="zh-CN" altLang="en-US"/>
          </a:p>
        </p:txBody>
      </p:sp>
      <p:sp>
        <p:nvSpPr>
          <p:cNvPr id="49" name="灯片编号占位符 3"/>
          <p:cNvSpPr>
            <a14:cpLocks xmlns:a14="http://schemas.microsoft.com/office/drawing/2010/main" noGrp="1"/>
          </p:cNvSpPr>
          <p:nvPr>
            <p:ph type="sldNum" sz="quarter" idx="12"/>
          </p:nvPr>
        </p:nvSpPr>
        <p:spPr/>
        <p:txBody>
          <a:bodyPr/>
          <a:lstStyle/>
          <a:p>
            <a:fld id="{AA99CC4F-EA44-B044-AD87-94E32FACE6D5}" type="slidenum">
              <a:rPr/>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内容与标题">
    <p:spTree>
      <p:nvGrpSpPr>
        <p:cNvPr id="1" name=""/>
        <p:cNvGrpSpPr/>
        <p:nvPr/>
      </p:nvGrpSpPr>
      <p:grpSpPr>
        <a:xfrm>
          <a:off x="0" y="0"/>
          <a:ext cx="0" cy="0"/>
          <a:chOff x="0" y="0"/>
          <a:chExt cx="0" cy="0"/>
        </a:xfrm>
      </p:grpSpPr>
      <p:sp>
        <p:nvSpPr>
          <p:cNvPr id="51" name="标题 1"/>
          <p:cNvSpPr>
            <a14:cpLocks xmlns:a14="http://schemas.microsoft.com/office/drawing/2010/main"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52" name="内容占位符 2"/>
          <p:cNvSpPr>
            <a14:cpLocks xmlns:a14="http://schemas.microsoft.com/office/drawing/2010/main"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3" name="文本占位符 3"/>
          <p:cNvSpPr>
            <a14:cpLocks xmlns:a14="http://schemas.microsoft.com/office/drawing/2010/main"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4" name="日期占位符 4"/>
          <p:cNvSpPr>
            <a14:cpLocks xmlns:a14="http://schemas.microsoft.com/office/drawing/2010/main" noGrp="1"/>
          </p:cNvSpPr>
          <p:nvPr>
            <p:ph type="dt" sz="half" idx="10"/>
          </p:nvPr>
        </p:nvSpPr>
        <p:spPr/>
        <p:txBody>
          <a:bodyPr/>
          <a:lstStyle/>
          <a:p>
            <a:fld id="{964115F6-BA0B-6F4A-AE56-CD5D3980F038}" type="datetime1">
              <a:rPr lang="zh-CN" altLang="en-US" smtClean="0"/>
            </a:fld>
            <a:endParaRPr kumimoji="1" lang="zh-CN" altLang="en-US"/>
          </a:p>
        </p:txBody>
      </p:sp>
      <p:sp>
        <p:nvSpPr>
          <p:cNvPr id="55" name="页脚占位符 5"/>
          <p:cNvSpPr>
            <a14:cpLocks xmlns:a14="http://schemas.microsoft.com/office/drawing/2010/main" noGrp="1"/>
          </p:cNvSpPr>
          <p:nvPr>
            <p:ph type="ftr" sz="quarter" idx="11"/>
          </p:nvPr>
        </p:nvSpPr>
        <p:spPr/>
        <p:txBody>
          <a:bodyPr/>
          <a:lstStyle/>
          <a:p>
            <a:endParaRPr kumimoji="1" lang="zh-CN" altLang="en-US"/>
          </a:p>
        </p:txBody>
      </p:sp>
      <p:sp>
        <p:nvSpPr>
          <p:cNvPr id="56" name="灯片编号占位符 6"/>
          <p:cNvSpPr>
            <a14:cpLocks xmlns:a14="http://schemas.microsoft.com/office/drawing/2010/main" noGrp="1"/>
          </p:cNvSpPr>
          <p:nvPr>
            <p:ph type="sldNum" sz="quarter" idx="12"/>
          </p:nvPr>
        </p:nvSpPr>
        <p:spPr/>
        <p:txBody>
          <a:bodyPr/>
          <a:lstStyle/>
          <a:p>
            <a:fld id="{AA99CC4F-EA44-B044-AD87-94E32FACE6D5}" type="slidenum">
              <a:rPr/>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图片与标题">
    <p:spTree>
      <p:nvGrpSpPr>
        <p:cNvPr id="1" name=""/>
        <p:cNvGrpSpPr/>
        <p:nvPr/>
      </p:nvGrpSpPr>
      <p:grpSpPr>
        <a:xfrm>
          <a:off x="0" y="0"/>
          <a:ext cx="0" cy="0"/>
          <a:chOff x="0" y="0"/>
          <a:chExt cx="0" cy="0"/>
        </a:xfrm>
      </p:grpSpPr>
      <p:sp>
        <p:nvSpPr>
          <p:cNvPr id="58" name="标题 1"/>
          <p:cNvSpPr>
            <a14:cpLocks xmlns:a14="http://schemas.microsoft.com/office/drawing/2010/main"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59" name="图片占位符 2"/>
          <p:cNvSpPr>
            <a14:cpLocks xmlns:a14="http://schemas.microsoft.com/office/drawing/2010/main"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60" name="文本占位符 3"/>
          <p:cNvSpPr>
            <a14:cpLocks xmlns:a14="http://schemas.microsoft.com/office/drawing/2010/main"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61" name="日期占位符 4"/>
          <p:cNvSpPr>
            <a14:cpLocks xmlns:a14="http://schemas.microsoft.com/office/drawing/2010/main" noGrp="1"/>
          </p:cNvSpPr>
          <p:nvPr>
            <p:ph type="dt" sz="half" idx="10"/>
          </p:nvPr>
        </p:nvSpPr>
        <p:spPr/>
        <p:txBody>
          <a:bodyPr/>
          <a:lstStyle/>
          <a:p>
            <a:fld id="{563DCBA6-F9FC-1242-AF25-23329EF5218B}" type="datetime1">
              <a:rPr lang="zh-CN" altLang="en-US" smtClean="0"/>
            </a:fld>
            <a:endParaRPr kumimoji="1" lang="zh-CN" altLang="en-US"/>
          </a:p>
        </p:txBody>
      </p:sp>
      <p:sp>
        <p:nvSpPr>
          <p:cNvPr id="62" name="页脚占位符 5"/>
          <p:cNvSpPr>
            <a14:cpLocks xmlns:a14="http://schemas.microsoft.com/office/drawing/2010/main" noGrp="1"/>
          </p:cNvSpPr>
          <p:nvPr>
            <p:ph type="ftr" sz="quarter" idx="11"/>
          </p:nvPr>
        </p:nvSpPr>
        <p:spPr/>
        <p:txBody>
          <a:bodyPr/>
          <a:lstStyle/>
          <a:p>
            <a:endParaRPr kumimoji="1" lang="zh-CN" altLang="en-US"/>
          </a:p>
        </p:txBody>
      </p:sp>
      <p:sp>
        <p:nvSpPr>
          <p:cNvPr id="63" name="灯片编号占位符 6"/>
          <p:cNvSpPr>
            <a14:cpLocks xmlns:a14="http://schemas.microsoft.com/office/drawing/2010/main" noGrp="1"/>
          </p:cNvSpPr>
          <p:nvPr>
            <p:ph type="sldNum" sz="quarter" idx="12"/>
          </p:nvPr>
        </p:nvSpPr>
        <p:spPr/>
        <p:txBody>
          <a:bodyPr/>
          <a:lstStyle/>
          <a:p>
            <a:fld id="{AA99CC4F-EA44-B044-AD87-94E32FACE6D5}" type="slidenum">
              <a:rPr/>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3" Type="http://schemas.openxmlformats.org/officeDocument/2006/relationships/theme" Target="../theme/theme3.xml"/><Relationship Id="rId12" Type="http://schemas.openxmlformats.org/officeDocument/2006/relationships/slideLayout" Target="../slideLayouts/slideLayout26.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14:cpLocks xmlns:a14="http://schemas.microsoft.com/office/drawing/2010/main"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a:p>
        </p:txBody>
      </p:sp>
      <p:sp>
        <p:nvSpPr>
          <p:cNvPr id="3" name="文本占位符 2"/>
          <p:cNvSpPr>
            <a14:cpLocks xmlns:a14="http://schemas.microsoft.com/office/drawing/2010/main"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14:cpLocks xmlns:a14="http://schemas.microsoft.com/office/drawing/2010/main"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EE4CF5-1CDB-A84E-B469-5989F1267DD7}" type="datetime1">
              <a:rPr lang="zh-CN" altLang="en-US" smtClean="0"/>
            </a:fld>
            <a:endParaRPr kumimoji="1" lang="zh-CN" altLang="en-US"/>
          </a:p>
        </p:txBody>
      </p:sp>
      <p:sp>
        <p:nvSpPr>
          <p:cNvPr id="5" name="页脚占位符 4"/>
          <p:cNvSpPr>
            <a14:cpLocks xmlns:a14="http://schemas.microsoft.com/office/drawing/2010/main"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14:cpLocks xmlns:a14="http://schemas.microsoft.com/office/drawing/2010/main"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99CC4F-EA44-B044-AD87-94E32FACE6D5}" type="slidenum">
              <a:rPr/>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标题占位符 1"/>
          <p:cNvSpPr>
            <a14:cpLocks xmlns:a14="http://schemas.microsoft.com/office/drawing/2010/main"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9" name="文本占位符 2"/>
          <p:cNvSpPr>
            <a14:cpLocks xmlns:a14="http://schemas.microsoft.com/office/drawing/2010/main"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 name="日期占位符 3"/>
          <p:cNvSpPr>
            <a14:cpLocks xmlns:a14="http://schemas.microsoft.com/office/drawing/2010/main"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7950F8-A9BA-7348-A629-20C387A25164}" type="datetime1">
              <a:rPr lang="zh-CN" altLang="en-US" smtClean="0"/>
            </a:fld>
            <a:endParaRPr lang="zh-CN" altLang="en-US"/>
          </a:p>
        </p:txBody>
      </p:sp>
      <p:sp>
        <p:nvSpPr>
          <p:cNvPr id="11" name="页脚占位符 4"/>
          <p:cNvSpPr>
            <a14:cpLocks xmlns:a14="http://schemas.microsoft.com/office/drawing/2010/main"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12" name="灯片编号占位符 5"/>
          <p:cNvSpPr>
            <a14:cpLocks xmlns:a14="http://schemas.microsoft.com/office/drawing/2010/main"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a:fld>
            <a:endParaRPr lang="zh-CN" altLang="en-US"/>
          </a:p>
        </p:txBody>
      </p:sp>
    </p:spTree>
  </p:cSld>
  <p:clrMap bg1="lt1" tx1="dk1" bg2="lt2" tx2="dk2" accent1="accent1" accent2="accent2" accent3="accent3" accent4="accent4" accent5="accent5" accent6="accent6" hlink="hlink" folHlink="folHlink"/>
  <p:sldLayoutIdLst>
    <p:sldLayoutId id="214748366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Rectangle 2"/>
          <p:cNvSpPr>
            <a14:cpLocks xmlns:a14="http://schemas.microsoft.com/office/drawing/2010/main" noGrp="1" noChangeArrowheads="1"/>
          </p:cNvSpPr>
          <p:nvPr>
            <p:ph type="title"/>
          </p:nvPr>
        </p:nvSpPr>
        <p:spPr bwMode="auto">
          <a:xfrm>
            <a:off x="0" y="0"/>
            <a:ext cx="12191999" cy="838200"/>
          </a:xfrm>
          <a:prstGeom prst="rect">
            <a:avLst/>
          </a:prstGeom>
          <a:noFill/>
          <a:ln w="9525">
            <a:noFill/>
            <a:miter lim="800000"/>
          </a:ln>
        </p:spPr>
        <p:txBody>
          <a:bodyPr vert="horz" wrap="square" lIns="91440" tIns="45720" rIns="91440" bIns="45720" numCol="1" anchor="ctr" anchorCtr="0" compatLnSpc="1"/>
          <a:lstStyle/>
          <a:p>
            <a:pPr lvl="0"/>
            <a:r>
              <a:rPr lang="en-US" dirty="0"/>
              <a:t>Click to edit Master title style</a:t>
            </a:r>
            <a:endParaRPr lang="en-US" dirty="0"/>
          </a:p>
        </p:txBody>
      </p:sp>
      <p:sp>
        <p:nvSpPr>
          <p:cNvPr id="1030" name="Rectangle 3"/>
          <p:cNvSpPr>
            <a14:cpLocks xmlns:a14="http://schemas.microsoft.com/office/drawing/2010/main" noGrp="1" noChangeArrowheads="1"/>
          </p:cNvSpPr>
          <p:nvPr>
            <p:ph type="body" idx="1"/>
          </p:nvPr>
        </p:nvSpPr>
        <p:spPr bwMode="auto">
          <a:xfrm>
            <a:off x="609600" y="1219200"/>
            <a:ext cx="10972800" cy="496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14:cpLocks xmlns:a14="http://schemas.microsoft.com/office/drawing/2010/main"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a:defRPr sz="1400">
                <a:latin typeface="Arial" charset="0"/>
                <a:ea typeface="MS PGothic" pitchFamily="55" charset="-128"/>
                <a:cs typeface="MS PGothic" pitchFamily="55" charset="-128"/>
              </a:defRPr>
            </a:lvl1pPr>
          </a:lstStyle>
          <a:p>
            <a:pPr>
              <a:defRPr/>
            </a:pPr>
            <a:fld id="{6FFB0B14-AFD3-4842-8318-464BC8FF7B3B}" type="datetime1">
              <a:rPr lang="zh-CN" altLang="en-US" smtClean="0">
                <a:solidFill>
                  <a:srgbClr val="000000"/>
                </a:solidFill>
              </a:rPr>
            </a:fld>
            <a:endParaRPr lang="en-US">
              <a:solidFill>
                <a:srgbClr val="000000"/>
              </a:solidFill>
            </a:endParaRPr>
          </a:p>
        </p:txBody>
      </p:sp>
      <p:sp>
        <p:nvSpPr>
          <p:cNvPr id="3" name="Rectangle 6"/>
          <p:cNvSpPr>
            <a14:cpLocks xmlns:a14="http://schemas.microsoft.com/office/drawing/2010/main"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anchor="t" anchorCtr="0" compatLnSpc="1"/>
          <a:lstStyle>
            <a:lvl1pPr algn="r">
              <a:defRPr sz="1400"/>
            </a:lvl1pPr>
          </a:lstStyle>
          <a:p>
            <a:fld id="{F42B4DD7-1311-48B7-AA8E-38B7FB5E78ED}" type="slidenum">
              <a:rPr lang="en-US" smtClean="0">
                <a:solidFill>
                  <a:srgbClr val="000000"/>
                </a:solidFill>
              </a:rPr>
            </a:fld>
            <a:r>
              <a:rPr lang="en-US" dirty="0">
                <a:solidFill>
                  <a:srgbClr val="000000"/>
                </a:solidFill>
              </a:rPr>
              <a:t> /32</a:t>
            </a:r>
            <a:endParaRPr lang="en-US" dirty="0">
              <a:solidFill>
                <a:srgbClr val="000000"/>
              </a:solidFill>
            </a:endParaRPr>
          </a:p>
        </p:txBody>
      </p:sp>
      <p:sp>
        <p:nvSpPr>
          <p:cNvPr id="5" name="Footer Placeholder 4"/>
          <p:cNvSpPr>
            <a14:cpLocks xmlns:a14="http://schemas.microsoft.com/office/drawing/2010/main" noGrp="1"/>
          </p:cNvSpPr>
          <p:nvPr>
            <p:ph type="ftr" sz="quarter" idx="3"/>
          </p:nvPr>
        </p:nvSpPr>
        <p:spPr>
          <a:xfrm>
            <a:off x="4038600" y="6356357"/>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hf hdr="0" ftr="0" dt="0"/>
  <p:txStyles>
    <p:titleStyle>
      <a:lvl1pPr algn="ctr" rtl="0" eaLnBrk="1" fontAlgn="base" hangingPunct="1">
        <a:spcBef>
          <a:spcPct val="0"/>
        </a:spcBef>
        <a:spcAft>
          <a:spcPct val="0"/>
        </a:spcAft>
        <a:defRPr sz="3600" b="1">
          <a:solidFill>
            <a:schemeClr val="tx1"/>
          </a:solidFill>
          <a:effectLst>
            <a:outerShdw blurRad="50800" dist="38100" dir="2700000">
              <a:schemeClr val="tx1">
                <a:alpha val="50000"/>
              </a:schemeClr>
            </a:outerShdw>
          </a:effectLst>
          <a:latin typeface="+mj-lt"/>
          <a:ea typeface="MS PGothic" pitchFamily="55" charset="-128"/>
          <a:cs typeface="MS PGothic" pitchFamily="55" charset="-128"/>
        </a:defRPr>
      </a:lvl1pPr>
      <a:lvl2pPr algn="l" rtl="0" eaLnBrk="1" fontAlgn="base" hangingPunct="1">
        <a:spcBef>
          <a:spcPct val="0"/>
        </a:spcBef>
        <a:spcAft>
          <a:spcPct val="0"/>
        </a:spcAft>
        <a:defRPr sz="4400" b="1">
          <a:solidFill>
            <a:srgbClr val="F4DF8C"/>
          </a:solidFill>
          <a:latin typeface="Arial" charset="0"/>
          <a:ea typeface="MS PGothic" pitchFamily="55" charset="-128"/>
          <a:cs typeface="MS PGothic" pitchFamily="55" charset="-128"/>
        </a:defRPr>
      </a:lvl2pPr>
      <a:lvl3pPr algn="l" rtl="0" eaLnBrk="1" fontAlgn="base" hangingPunct="1">
        <a:spcBef>
          <a:spcPct val="0"/>
        </a:spcBef>
        <a:spcAft>
          <a:spcPct val="0"/>
        </a:spcAft>
        <a:defRPr sz="4400" b="1">
          <a:solidFill>
            <a:srgbClr val="F4DF8C"/>
          </a:solidFill>
          <a:latin typeface="Arial" charset="0"/>
          <a:ea typeface="MS PGothic" pitchFamily="55" charset="-128"/>
          <a:cs typeface="MS PGothic" pitchFamily="55" charset="-128"/>
        </a:defRPr>
      </a:lvl3pPr>
      <a:lvl4pPr algn="l" rtl="0" eaLnBrk="1" fontAlgn="base" hangingPunct="1">
        <a:spcBef>
          <a:spcPct val="0"/>
        </a:spcBef>
        <a:spcAft>
          <a:spcPct val="0"/>
        </a:spcAft>
        <a:defRPr sz="4400" b="1">
          <a:solidFill>
            <a:srgbClr val="F4DF8C"/>
          </a:solidFill>
          <a:latin typeface="Arial" charset="0"/>
          <a:ea typeface="MS PGothic" pitchFamily="55" charset="-128"/>
          <a:cs typeface="MS PGothic" pitchFamily="55" charset="-128"/>
        </a:defRPr>
      </a:lvl4pPr>
      <a:lvl5pPr algn="l" rtl="0" eaLnBrk="1" fontAlgn="base" hangingPunct="1">
        <a:spcBef>
          <a:spcPct val="0"/>
        </a:spcBef>
        <a:spcAft>
          <a:spcPct val="0"/>
        </a:spcAft>
        <a:defRPr sz="4400" b="1">
          <a:solidFill>
            <a:srgbClr val="F4DF8C"/>
          </a:solidFill>
          <a:latin typeface="Arial" charset="0"/>
          <a:ea typeface="MS PGothic" pitchFamily="55" charset="-128"/>
          <a:cs typeface="MS PGothic" pitchFamily="55" charset="-128"/>
        </a:defRPr>
      </a:lvl5pPr>
      <a:lvl6pPr marL="457200" algn="l" rtl="0" eaLnBrk="1" fontAlgn="base" hangingPunct="1">
        <a:spcBef>
          <a:spcPct val="0"/>
        </a:spcBef>
        <a:spcAft>
          <a:spcPct val="0"/>
        </a:spcAft>
        <a:defRPr sz="4400" b="1">
          <a:solidFill>
            <a:schemeClr val="bg1"/>
          </a:solidFill>
          <a:latin typeface="Arial" charset="0"/>
        </a:defRPr>
      </a:lvl6pPr>
      <a:lvl7pPr marL="914400" algn="l" rtl="0" eaLnBrk="1" fontAlgn="base" hangingPunct="1">
        <a:spcBef>
          <a:spcPct val="0"/>
        </a:spcBef>
        <a:spcAft>
          <a:spcPct val="0"/>
        </a:spcAft>
        <a:defRPr sz="4400" b="1">
          <a:solidFill>
            <a:schemeClr val="bg1"/>
          </a:solidFill>
          <a:latin typeface="Arial" charset="0"/>
        </a:defRPr>
      </a:lvl7pPr>
      <a:lvl8pPr marL="1371600" algn="l" rtl="0" eaLnBrk="1" fontAlgn="base" hangingPunct="1">
        <a:spcBef>
          <a:spcPct val="0"/>
        </a:spcBef>
        <a:spcAft>
          <a:spcPct val="0"/>
        </a:spcAft>
        <a:defRPr sz="4400" b="1">
          <a:solidFill>
            <a:schemeClr val="bg1"/>
          </a:solidFill>
          <a:latin typeface="Arial" charset="0"/>
        </a:defRPr>
      </a:lvl8pPr>
      <a:lvl9pPr marL="1828800" algn="l" rtl="0" eaLnBrk="1" fontAlgn="base" hangingPunct="1">
        <a:spcBef>
          <a:spcPct val="0"/>
        </a:spcBef>
        <a:spcAft>
          <a:spcPct val="0"/>
        </a:spcAft>
        <a:defRPr sz="4400" b="1">
          <a:solidFill>
            <a:schemeClr val="bg1"/>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S PGothic" pitchFamily="55" charset="-128"/>
          <a:cs typeface="MS PGothic" pitchFamily="55" charset="-128"/>
        </a:defRPr>
      </a:lvl1pPr>
      <a:lvl2pPr marL="742950" indent="-285750" algn="l" rtl="0" eaLnBrk="1" fontAlgn="base" hangingPunct="1">
        <a:spcBef>
          <a:spcPct val="20000"/>
        </a:spcBef>
        <a:spcAft>
          <a:spcPct val="0"/>
        </a:spcAft>
        <a:buChar char="–"/>
        <a:defRPr sz="2800">
          <a:solidFill>
            <a:schemeClr val="tx1"/>
          </a:solidFill>
          <a:latin typeface="+mn-lt"/>
          <a:ea typeface="MS PGothic" pitchFamily="55" charset="-128"/>
        </a:defRPr>
      </a:lvl2pPr>
      <a:lvl3pPr marL="1143000" indent="-228600" algn="l" rtl="0" eaLnBrk="1" fontAlgn="base" hangingPunct="1">
        <a:spcBef>
          <a:spcPct val="20000"/>
        </a:spcBef>
        <a:spcAft>
          <a:spcPct val="0"/>
        </a:spcAft>
        <a:buChar char="•"/>
        <a:defRPr sz="2400">
          <a:solidFill>
            <a:schemeClr val="tx1"/>
          </a:solidFill>
          <a:latin typeface="+mn-lt"/>
          <a:ea typeface="MS PGothic" pitchFamily="55" charset="-128"/>
        </a:defRPr>
      </a:lvl3pPr>
      <a:lvl4pPr marL="1600200" indent="-228600" algn="l" rtl="0" eaLnBrk="1" fontAlgn="base" hangingPunct="1">
        <a:spcBef>
          <a:spcPct val="20000"/>
        </a:spcBef>
        <a:spcAft>
          <a:spcPct val="0"/>
        </a:spcAft>
        <a:buChar char="–"/>
        <a:defRPr sz="2000">
          <a:solidFill>
            <a:schemeClr val="tx1"/>
          </a:solidFill>
          <a:latin typeface="+mn-lt"/>
          <a:ea typeface="MS PGothic" pitchFamily="55" charset="-128"/>
        </a:defRPr>
      </a:lvl4pPr>
      <a:lvl5pPr marL="2057400" indent="-228600" algn="l" rtl="0" eaLnBrk="1" fontAlgn="base" hangingPunct="1">
        <a:spcBef>
          <a:spcPct val="20000"/>
        </a:spcBef>
        <a:spcAft>
          <a:spcPct val="0"/>
        </a:spcAft>
        <a:buChar char="»"/>
        <a:defRPr sz="2000">
          <a:solidFill>
            <a:schemeClr val="tx1"/>
          </a:solidFill>
          <a:latin typeface="+mn-lt"/>
          <a:ea typeface="MS PGothic" pitchFamily="55" charset="-128"/>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2" Type="http://schemas.openxmlformats.org/officeDocument/2006/relationships/notesSlide" Target="../notesSlides/notesSlide1.xml"/><Relationship Id="rId21" Type="http://schemas.openxmlformats.org/officeDocument/2006/relationships/slideLayout" Target="../slideLayouts/slideLayout1.xml"/><Relationship Id="rId20" Type="http://schemas.openxmlformats.org/officeDocument/2006/relationships/image" Target="../media/image17.png"/><Relationship Id="rId2" Type="http://schemas.openxmlformats.org/officeDocument/2006/relationships/image" Target="../media/image2.png"/><Relationship Id="rId19" Type="http://schemas.microsoft.com/office/2007/relationships/hdphoto" Target="../media/image3.tiff"/><Relationship Id="rId18" Type="http://schemas.openxmlformats.org/officeDocument/2006/relationships/image" Target="../media/image16.png"/><Relationship Id="rId17" Type="http://schemas.microsoft.com/office/2007/relationships/hdphoto" Target="../media/image2.tiff"/><Relationship Id="rId16" Type="http://schemas.openxmlformats.org/officeDocument/2006/relationships/image" Target="../media/image15.png"/><Relationship Id="rId15" Type="http://schemas.microsoft.com/office/2007/relationships/hdphoto" Target="../media/image1.tiff"/><Relationship Id="rId14" Type="http://schemas.openxmlformats.org/officeDocument/2006/relationships/image" Target="../media/image14.png"/><Relationship Id="rId13" Type="http://schemas.openxmlformats.org/officeDocument/2006/relationships/image" Target="../media/image13.png"/><Relationship Id="rId12" Type="http://schemas.openxmlformats.org/officeDocument/2006/relationships/image" Target="../media/image12.png"/><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 Id="rId3" Type="http://schemas.openxmlformats.org/officeDocument/2006/relationships/image" Target="../media/image50.jpeg"/><Relationship Id="rId2" Type="http://schemas.openxmlformats.org/officeDocument/2006/relationships/tags" Target="../tags/tag2.xml"/><Relationship Id="rId1" Type="http://schemas.openxmlformats.org/officeDocument/2006/relationships/image" Target="../media/image49.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xml"/><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59.GIF"/></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image" Target="../media/image63.png"/><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64.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65.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2.xml"/><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image" Target="../media/image6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5.png"/><Relationship Id="rId7" Type="http://schemas.openxmlformats.org/officeDocument/2006/relationships/image" Target="../media/image24.png"/><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 Id="rId3" Type="http://schemas.openxmlformats.org/officeDocument/2006/relationships/image" Target="../media/image20.jpeg"/><Relationship Id="rId2" Type="http://schemas.openxmlformats.org/officeDocument/2006/relationships/image" Target="../media/image19.jpeg"/><Relationship Id="rId10" Type="http://schemas.openxmlformats.org/officeDocument/2006/relationships/notesSlide" Target="../notesSlides/notesSlide2.xml"/><Relationship Id="rId1" Type="http://schemas.openxmlformats.org/officeDocument/2006/relationships/image" Target="../media/image18.jpeg"/></Relationships>
</file>

<file path=ppt/slides/_rels/slide20.xml.rels><?xml version="1.0" encoding="UTF-8" standalone="yes"?>
<Relationships xmlns="http://schemas.openxmlformats.org/package/2006/relationships"><Relationship Id="rId9" Type="http://schemas.openxmlformats.org/officeDocument/2006/relationships/image" Target="../media/image75.png"/><Relationship Id="rId8" Type="http://schemas.microsoft.com/office/2007/relationships/hdphoto" Target="../media/image6.tiff"/><Relationship Id="rId7" Type="http://schemas.openxmlformats.org/officeDocument/2006/relationships/image" Target="../media/image74.png"/><Relationship Id="rId6" Type="http://schemas.openxmlformats.org/officeDocument/2006/relationships/image" Target="../media/image73.GIF"/><Relationship Id="rId5" Type="http://schemas.microsoft.com/office/2007/relationships/hdphoto" Target="../media/image5.tiff"/><Relationship Id="rId4" Type="http://schemas.openxmlformats.org/officeDocument/2006/relationships/image" Target="../media/image72.png"/><Relationship Id="rId3" Type="http://schemas.openxmlformats.org/officeDocument/2006/relationships/image" Target="../media/image71.png"/><Relationship Id="rId2" Type="http://schemas.openxmlformats.org/officeDocument/2006/relationships/image" Target="../media/image70.jpeg"/><Relationship Id="rId17" Type="http://schemas.openxmlformats.org/officeDocument/2006/relationships/notesSlide" Target="../notesSlides/notesSlide20.xml"/><Relationship Id="rId16" Type="http://schemas.openxmlformats.org/officeDocument/2006/relationships/slideLayout" Target="../slideLayouts/slideLayout7.xml"/><Relationship Id="rId15" Type="http://schemas.openxmlformats.org/officeDocument/2006/relationships/image" Target="../media/image78.png"/><Relationship Id="rId14" Type="http://schemas.microsoft.com/office/2007/relationships/hdphoto" Target="../media/image9.tiff"/><Relationship Id="rId13" Type="http://schemas.openxmlformats.org/officeDocument/2006/relationships/image" Target="../media/image77.png"/><Relationship Id="rId12" Type="http://schemas.microsoft.com/office/2007/relationships/hdphoto" Target="../media/image8.tiff"/><Relationship Id="rId11" Type="http://schemas.openxmlformats.org/officeDocument/2006/relationships/image" Target="../media/image76.png"/><Relationship Id="rId10" Type="http://schemas.microsoft.com/office/2007/relationships/hdphoto" Target="../media/image7.tiff"/><Relationship Id="rId1" Type="http://schemas.openxmlformats.org/officeDocument/2006/relationships/image" Target="../media/image69.png"/></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21.xml"/><Relationship Id="rId6"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tags" Target="../tags/tag3.xml"/></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2.xml"/><Relationship Id="rId3" Type="http://schemas.openxmlformats.org/officeDocument/2006/relationships/image" Target="../media/image84.png"/><Relationship Id="rId2" Type="http://schemas.openxmlformats.org/officeDocument/2006/relationships/tags" Target="../tags/tag4.xml"/><Relationship Id="rId1" Type="http://schemas.openxmlformats.org/officeDocument/2006/relationships/image" Target="../media/image83.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2.xml"/><Relationship Id="rId3" Type="http://schemas.openxmlformats.org/officeDocument/2006/relationships/image" Target="../media/image4.png"/><Relationship Id="rId2" Type="http://schemas.openxmlformats.org/officeDocument/2006/relationships/image" Target="../media/image85.png"/><Relationship Id="rId1" Type="http://schemas.openxmlformats.org/officeDocument/2006/relationships/tags" Target="../tags/tag5.xml"/></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2.xml"/><Relationship Id="rId2" Type="http://schemas.openxmlformats.org/officeDocument/2006/relationships/image" Target="../media/image87.png"/><Relationship Id="rId1" Type="http://schemas.openxmlformats.org/officeDocument/2006/relationships/image" Target="../media/image86.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2.xml"/><Relationship Id="rId3" Type="http://schemas.openxmlformats.org/officeDocument/2006/relationships/image" Target="../media/image90.GIF"/><Relationship Id="rId2" Type="http://schemas.openxmlformats.org/officeDocument/2006/relationships/image" Target="../media/image89.png"/><Relationship Id="rId1" Type="http://schemas.openxmlformats.org/officeDocument/2006/relationships/image" Target="../media/image8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image" Target="../media/image65.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7.xml"/><Relationship Id="rId2" Type="http://schemas.openxmlformats.org/officeDocument/2006/relationships/image" Target="../media/image92.jpeg"/><Relationship Id="rId1" Type="http://schemas.openxmlformats.org/officeDocument/2006/relationships/image" Target="../media/image91.jpe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2.xml"/><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image" Target="../media/image9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image" Target="../media/image26.png"/></Relationships>
</file>

<file path=ppt/slides/_rels/slide30.xml.rels><?xml version="1.0" encoding="UTF-8" standalone="yes"?>
<Relationships xmlns="http://schemas.openxmlformats.org/package/2006/relationships"><Relationship Id="rId9" Type="http://schemas.openxmlformats.org/officeDocument/2006/relationships/notesSlide" Target="../notesSlides/notesSlide29.xml"/><Relationship Id="rId8" Type="http://schemas.openxmlformats.org/officeDocument/2006/relationships/slideLayout" Target="../slideLayouts/slideLayout2.xml"/><Relationship Id="rId7" Type="http://schemas.openxmlformats.org/officeDocument/2006/relationships/image" Target="../media/image101.png"/><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jpeg"/><Relationship Id="rId3" Type="http://schemas.openxmlformats.org/officeDocument/2006/relationships/image" Target="../media/image97.png"/><Relationship Id="rId2" Type="http://schemas.openxmlformats.org/officeDocument/2006/relationships/tags" Target="../tags/tag6.xml"/><Relationship Id="rId1" Type="http://schemas.openxmlformats.org/officeDocument/2006/relationships/image" Target="../media/image96.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image" Target="../media/image102.pn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6.png"/><Relationship Id="rId2" Type="http://schemas.openxmlformats.org/officeDocument/2006/relationships/image" Target="../media/image95.png"/><Relationship Id="rId1" Type="http://schemas.openxmlformats.org/officeDocument/2006/relationships/image" Target="../media/image105.png"/></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tags" Target="../tags/tag7.xml"/><Relationship Id="rId3" Type="http://schemas.openxmlformats.org/officeDocument/2006/relationships/image" Target="../media/image73.GIF"/><Relationship Id="rId2" Type="http://schemas.openxmlformats.org/officeDocument/2006/relationships/image" Target="../media/image106.png"/><Relationship Id="rId1" Type="http://schemas.openxmlformats.org/officeDocument/2006/relationships/image" Target="../media/image107.png"/></Relationships>
</file>

<file path=ppt/slides/_rels/slide34.xml.rels><?xml version="1.0" encoding="UTF-8" standalone="yes"?>
<Relationships xmlns="http://schemas.openxmlformats.org/package/2006/relationships"><Relationship Id="rId9" Type="http://schemas.openxmlformats.org/officeDocument/2006/relationships/image" Target="../media/image114.png"/><Relationship Id="rId8" Type="http://schemas.openxmlformats.org/officeDocument/2006/relationships/tags" Target="../tags/tag8.xml"/><Relationship Id="rId7" Type="http://schemas.openxmlformats.org/officeDocument/2006/relationships/image" Target="../media/image113.jpeg"/><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 Id="rId3" Type="http://schemas.openxmlformats.org/officeDocument/2006/relationships/image" Target="../media/image109.jpeg"/><Relationship Id="rId2" Type="http://schemas.openxmlformats.org/officeDocument/2006/relationships/image" Target="../media/image108.png"/><Relationship Id="rId11" Type="http://schemas.openxmlformats.org/officeDocument/2006/relationships/slideLayout" Target="../slideLayouts/slideLayout2.xml"/><Relationship Id="rId10" Type="http://schemas.openxmlformats.org/officeDocument/2006/relationships/image" Target="../media/image115.png"/><Relationship Id="rId1" Type="http://schemas.openxmlformats.org/officeDocument/2006/relationships/image" Target="../media/image106.png"/></Relationships>
</file>

<file path=ppt/slides/_rels/slide35.xml.rels><?xml version="1.0" encoding="UTF-8" standalone="yes"?>
<Relationships xmlns="http://schemas.openxmlformats.org/package/2006/relationships"><Relationship Id="rId8" Type="http://schemas.openxmlformats.org/officeDocument/2006/relationships/notesSlide" Target="../notesSlides/notesSlide30.xml"/><Relationship Id="rId7"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20.png"/><Relationship Id="rId4" Type="http://schemas.openxmlformats.org/officeDocument/2006/relationships/image" Target="../media/image119.jpeg"/><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image" Target="../media/image116.png"/></Relationships>
</file>

<file path=ppt/slides/_rels/slide36.xml.rels><?xml version="1.0" encoding="UTF-8" standalone="yes"?>
<Relationships xmlns="http://schemas.openxmlformats.org/package/2006/relationships"><Relationship Id="rId9" Type="http://schemas.openxmlformats.org/officeDocument/2006/relationships/notesSlide" Target="../notesSlides/notesSlide31.xml"/><Relationship Id="rId8" Type="http://schemas.openxmlformats.org/officeDocument/2006/relationships/slideLayout" Target="../slideLayouts/slideLayout2.xml"/><Relationship Id="rId7" Type="http://schemas.openxmlformats.org/officeDocument/2006/relationships/image" Target="../media/image127.png"/><Relationship Id="rId6" Type="http://schemas.openxmlformats.org/officeDocument/2006/relationships/image" Target="../media/image126.png"/><Relationship Id="rId5" Type="http://schemas.openxmlformats.org/officeDocument/2006/relationships/image" Target="../media/image125.jpeg"/><Relationship Id="rId4" Type="http://schemas.openxmlformats.org/officeDocument/2006/relationships/image" Target="../media/image124.png"/><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image" Target="../media/image121.png"/></Relationships>
</file>

<file path=ppt/slides/_rels/slide37.xml.rels><?xml version="1.0" encoding="UTF-8" standalone="yes"?>
<Relationships xmlns="http://schemas.openxmlformats.org/package/2006/relationships"><Relationship Id="rId6" Type="http://schemas.openxmlformats.org/officeDocument/2006/relationships/notesSlide" Target="../notesSlides/notesSlide32.xml"/><Relationship Id="rId5" Type="http://schemas.openxmlformats.org/officeDocument/2006/relationships/slideLayout" Target="../slideLayouts/slideLayout2.xml"/><Relationship Id="rId4" Type="http://schemas.openxmlformats.org/officeDocument/2006/relationships/image" Target="../media/image130.png"/><Relationship Id="rId3" Type="http://schemas.openxmlformats.org/officeDocument/2006/relationships/image" Target="../media/image129.png"/><Relationship Id="rId2" Type="http://schemas.openxmlformats.org/officeDocument/2006/relationships/image" Target="../media/image128.jpeg"/><Relationship Id="rId1" Type="http://schemas.openxmlformats.org/officeDocument/2006/relationships/tags" Target="../tags/tag9.xml"/></Relationships>
</file>

<file path=ppt/slides/_rels/slide38.xml.rels><?xml version="1.0" encoding="UTF-8" standalone="yes"?>
<Relationships xmlns="http://schemas.openxmlformats.org/package/2006/relationships"><Relationship Id="rId5" Type="http://schemas.openxmlformats.org/officeDocument/2006/relationships/notesSlide" Target="../notesSlides/notesSlide33.xml"/><Relationship Id="rId4" Type="http://schemas.openxmlformats.org/officeDocument/2006/relationships/slideLayout" Target="../slideLayouts/slideLayout1.xml"/><Relationship Id="rId3" Type="http://schemas.openxmlformats.org/officeDocument/2006/relationships/image" Target="../media/image133.png"/><Relationship Id="rId2" Type="http://schemas.openxmlformats.org/officeDocument/2006/relationships/image" Target="../media/image132.jpeg"/><Relationship Id="rId1" Type="http://schemas.openxmlformats.org/officeDocument/2006/relationships/image" Target="../media/image131.png"/></Relationships>
</file>

<file path=ppt/slides/_rels/slide39.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137.jpeg"/><Relationship Id="rId3" Type="http://schemas.openxmlformats.org/officeDocument/2006/relationships/image" Target="../media/image136.png"/><Relationship Id="rId2" Type="http://schemas.openxmlformats.org/officeDocument/2006/relationships/image" Target="../media/image135.jpeg"/><Relationship Id="rId1" Type="http://schemas.openxmlformats.org/officeDocument/2006/relationships/image" Target="../media/image134.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31.png"/><Relationship Id="rId1" Type="http://schemas.openxmlformats.org/officeDocument/2006/relationships/image" Target="../media/image30.jpeg"/></Relationships>
</file>

<file path=ppt/slides/_rels/slide40.xml.rels><?xml version="1.0" encoding="UTF-8" standalone="yes"?>
<Relationships xmlns="http://schemas.openxmlformats.org/package/2006/relationships"><Relationship Id="rId9" Type="http://schemas.openxmlformats.org/officeDocument/2006/relationships/image" Target="../media/image35.png"/><Relationship Id="rId8" Type="http://schemas.openxmlformats.org/officeDocument/2006/relationships/image" Target="../media/image33.jpeg"/><Relationship Id="rId7" Type="http://schemas.openxmlformats.org/officeDocument/2006/relationships/image" Target="../media/image142.png"/><Relationship Id="rId6" Type="http://schemas.openxmlformats.org/officeDocument/2006/relationships/image" Target="../media/image141.png"/><Relationship Id="rId5" Type="http://schemas.openxmlformats.org/officeDocument/2006/relationships/image" Target="../media/image25.png"/><Relationship Id="rId4" Type="http://schemas.openxmlformats.org/officeDocument/2006/relationships/image" Target="../media/image140.jpeg"/><Relationship Id="rId3" Type="http://schemas.openxmlformats.org/officeDocument/2006/relationships/image" Target="../media/image139.png"/><Relationship Id="rId2" Type="http://schemas.openxmlformats.org/officeDocument/2006/relationships/image" Target="../media/image138.png"/><Relationship Id="rId11" Type="http://schemas.openxmlformats.org/officeDocument/2006/relationships/notesSlide" Target="../notesSlides/notesSlide34.xml"/><Relationship Id="rId10" Type="http://schemas.openxmlformats.org/officeDocument/2006/relationships/slideLayout" Target="../slideLayouts/slideLayout2.xml"/><Relationship Id="rId1" Type="http://schemas.openxmlformats.org/officeDocument/2006/relationships/image" Target="../media/image32.png"/></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7.xml"/><Relationship Id="rId2" Type="http://schemas.openxmlformats.org/officeDocument/2006/relationships/image" Target="../media/image144.png"/><Relationship Id="rId1" Type="http://schemas.openxmlformats.org/officeDocument/2006/relationships/image" Target="../media/image143.png"/></Relationships>
</file>

<file path=ppt/slides/_rels/slide42.xml.rels><?xml version="1.0" encoding="UTF-8" standalone="yes"?>
<Relationships xmlns="http://schemas.openxmlformats.org/package/2006/relationships"><Relationship Id="rId9" Type="http://schemas.openxmlformats.org/officeDocument/2006/relationships/image" Target="../media/image35.png"/><Relationship Id="rId8" Type="http://schemas.openxmlformats.org/officeDocument/2006/relationships/image" Target="../media/image33.jpeg"/><Relationship Id="rId7" Type="http://schemas.openxmlformats.org/officeDocument/2006/relationships/image" Target="../media/image142.png"/><Relationship Id="rId6" Type="http://schemas.openxmlformats.org/officeDocument/2006/relationships/image" Target="../media/image141.png"/><Relationship Id="rId5" Type="http://schemas.openxmlformats.org/officeDocument/2006/relationships/image" Target="../media/image25.png"/><Relationship Id="rId4" Type="http://schemas.openxmlformats.org/officeDocument/2006/relationships/image" Target="../media/image140.jpeg"/><Relationship Id="rId3" Type="http://schemas.openxmlformats.org/officeDocument/2006/relationships/image" Target="../media/image139.png"/><Relationship Id="rId2" Type="http://schemas.openxmlformats.org/officeDocument/2006/relationships/image" Target="../media/image138.png"/><Relationship Id="rId11" Type="http://schemas.openxmlformats.org/officeDocument/2006/relationships/notesSlide" Target="../notesSlides/notesSlide36.xml"/><Relationship Id="rId10" Type="http://schemas.openxmlformats.org/officeDocument/2006/relationships/slideLayout" Target="../slideLayouts/slideLayout2.xml"/><Relationship Id="rId1" Type="http://schemas.openxmlformats.org/officeDocument/2006/relationships/image" Target="../media/image32.png"/></Relationships>
</file>

<file path=ppt/slides/_rels/slide43.xml.rels><?xml version="1.0" encoding="UTF-8" standalone="yes"?>
<Relationships xmlns="http://schemas.openxmlformats.org/package/2006/relationships"><Relationship Id="rId7" Type="http://schemas.openxmlformats.org/officeDocument/2006/relationships/notesSlide" Target="../notesSlides/notesSlide37.xml"/><Relationship Id="rId6"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image" Target="../media/image38.jpe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image" Target="../media/image146.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GIF"/></Relationships>
</file>

<file path=ppt/slides/_rels/slide46.xml.rels><?xml version="1.0" encoding="UTF-8" standalone="yes"?>
<Relationships xmlns="http://schemas.openxmlformats.org/package/2006/relationships"><Relationship Id="rId5" Type="http://schemas.openxmlformats.org/officeDocument/2006/relationships/notesSlide" Target="../notesSlides/notesSlide39.xml"/><Relationship Id="rId4" Type="http://schemas.openxmlformats.org/officeDocument/2006/relationships/slideLayout" Target="../slideLayouts/slideLayout2.xml"/><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47.xml.rels><?xml version="1.0" encoding="UTF-8" standalone="yes"?>
<Relationships xmlns="http://schemas.openxmlformats.org/package/2006/relationships"><Relationship Id="rId7" Type="http://schemas.openxmlformats.org/officeDocument/2006/relationships/notesSlide" Target="../notesSlides/notesSlide40.xml"/><Relationship Id="rId6" Type="http://schemas.openxmlformats.org/officeDocument/2006/relationships/slideLayout" Target="../slideLayouts/slideLayout2.xml"/><Relationship Id="rId5" Type="http://schemas.openxmlformats.org/officeDocument/2006/relationships/image" Target="../media/image151.jpeg"/><Relationship Id="rId4" Type="http://schemas.openxmlformats.org/officeDocument/2006/relationships/image" Target="../media/image150.png"/><Relationship Id="rId3" Type="http://schemas.openxmlformats.org/officeDocument/2006/relationships/image" Target="../media/image149.jpeg"/><Relationship Id="rId2" Type="http://schemas.openxmlformats.org/officeDocument/2006/relationships/image" Target="../media/image148.png"/><Relationship Id="rId1" Type="http://schemas.openxmlformats.org/officeDocument/2006/relationships/image" Target="../media/image147.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image" Target="../media/image15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image" Target="../media/image3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image" Target="../media/image153.jpeg"/></Relationships>
</file>

<file path=ppt/slides/_rels/slide52.xml.rels><?xml version="1.0" encoding="UTF-8" standalone="yes"?>
<Relationships xmlns="http://schemas.openxmlformats.org/package/2006/relationships"><Relationship Id="rId6" Type="http://schemas.openxmlformats.org/officeDocument/2006/relationships/notesSlide" Target="../notesSlides/notesSlide43.xml"/><Relationship Id="rId5" Type="http://schemas.openxmlformats.org/officeDocument/2006/relationships/slideLayout" Target="../slideLayouts/slideLayout2.xml"/><Relationship Id="rId4" Type="http://schemas.openxmlformats.org/officeDocument/2006/relationships/image" Target="../media/image157.jpeg"/><Relationship Id="rId3" Type="http://schemas.openxmlformats.org/officeDocument/2006/relationships/image" Target="../media/image156.jpeg"/><Relationship Id="rId2" Type="http://schemas.openxmlformats.org/officeDocument/2006/relationships/image" Target="../media/image155.png"/><Relationship Id="rId1" Type="http://schemas.openxmlformats.org/officeDocument/2006/relationships/image" Target="../media/image154.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image" Target="../media/image39.png"/><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image" Target="../media/image36.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image" Target="../media/image40.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microsoft.com/office/2007/relationships/hdphoto" Target="../media/image4.tiff"/><Relationship Id="rId2" Type="http://schemas.openxmlformats.org/officeDocument/2006/relationships/image" Target="../media/image44.png"/><Relationship Id="rId1" Type="http://schemas.openxmlformats.org/officeDocument/2006/relationships/image" Target="../media/image43.GIF"/></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tags" Target="../tags/tag1.xml"/><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a:stretch>
            <a:fillRect/>
          </a:stretch>
        </p:blipFill>
        <p:spPr>
          <a:xfrm>
            <a:off x="180" y="-4287"/>
            <a:ext cx="12199015" cy="6865379"/>
          </a:xfrm>
          <a:prstGeom prst="rect">
            <a:avLst/>
          </a:prstGeom>
        </p:spPr>
      </p:pic>
      <p:grpSp>
        <p:nvGrpSpPr>
          <p:cNvPr id="2" name="组合 1"/>
          <p:cNvGrpSpPr/>
          <p:nvPr/>
        </p:nvGrpSpPr>
        <p:grpSpPr>
          <a:xfrm>
            <a:off x="-4059" y="3840254"/>
            <a:ext cx="12209014" cy="3017746"/>
            <a:chOff x="-7946" y="3862557"/>
            <a:chExt cx="12199946" cy="3017746"/>
          </a:xfrm>
          <a:solidFill>
            <a:srgbClr val="35587E"/>
          </a:solidFill>
        </p:grpSpPr>
        <p:pic>
          <p:nvPicPr>
            <p:cNvPr id="5" name="图片 4"/>
            <p:cNvPicPr>
              <a:picLocks noChangeAspect="1"/>
            </p:cNvPicPr>
            <p:nvPr/>
          </p:nvPicPr>
          <p:blipFill rotWithShape="1">
            <a:blip r:embed="rId2" cstate="print">
              <a:duotone>
                <a:prstClr val="black"/>
                <a:schemeClr val="accent1">
                  <a:lumMod val="60000"/>
                  <a:lumOff val="40000"/>
                  <a:tint val="45000"/>
                  <a:satMod val="400000"/>
                </a:schemeClr>
              </a:duotone>
            </a:blip>
            <a:srcRect t="44701" b="-1"/>
            <a:stretch>
              <a:fillRect/>
            </a:stretch>
          </p:blipFill>
          <p:spPr>
            <a:xfrm>
              <a:off x="-7946" y="3862557"/>
              <a:ext cx="12193855" cy="3017746"/>
            </a:xfrm>
            <a:prstGeom prst="rect">
              <a:avLst/>
            </a:prstGeom>
            <a:grpFill/>
          </p:spPr>
        </p:pic>
        <p:sp>
          <p:nvSpPr>
            <p:cNvPr id="10" name="矩形 9"/>
            <p:cNvSpPr/>
            <p:nvPr/>
          </p:nvSpPr>
          <p:spPr>
            <a:xfrm>
              <a:off x="0" y="6342982"/>
              <a:ext cx="12192000" cy="57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charset="0"/>
                <a:ea typeface="微软雅黑" pitchFamily="34" charset="-122"/>
                <a:cs typeface="+mn-ea"/>
                <a:sym typeface="Arial" charset="0"/>
              </a:endParaRPr>
            </a:p>
          </p:txBody>
        </p:sp>
      </p:grpSp>
      <p:sp>
        <p:nvSpPr>
          <p:cNvPr id="8" name="文本框 7"/>
          <p:cNvSpPr txBox="1"/>
          <p:nvPr/>
        </p:nvSpPr>
        <p:spPr>
          <a:xfrm>
            <a:off x="620788" y="747566"/>
            <a:ext cx="10428607" cy="1478418"/>
          </a:xfrm>
          <a:prstGeom prst="rect">
            <a:avLst/>
          </a:prstGeom>
          <a:noFill/>
        </p:spPr>
        <p:txBody>
          <a:bodyPr wrap="square" rtlCol="0">
            <a:spAutoFit/>
          </a:bodyPr>
          <a:lstStyle/>
          <a:p>
            <a:pPr lvl="0" algn="ctr">
              <a:lnSpc>
                <a:spcPct val="150000"/>
              </a:lnSpc>
              <a:defRPr/>
            </a:pPr>
            <a:r>
              <a:rPr lang="en-GB" altLang="zh-CN" sz="3200" b="1" dirty="0">
                <a:solidFill>
                  <a:srgbClr val="FFFF00"/>
                </a:solidFill>
                <a:latin typeface="Arial" charset="0"/>
                <a:ea typeface="微软雅黑" pitchFamily="34" charset="-122"/>
                <a:cs typeface="+mn-ea"/>
                <a:sym typeface="Arial" charset="0"/>
              </a:rPr>
              <a:t>Neutron Lifetime Puzzle</a:t>
            </a:r>
            <a:r>
              <a:rPr lang="zh-CN" altLang="en-US" sz="3200" b="1" dirty="0">
                <a:solidFill>
                  <a:srgbClr val="FFFF00"/>
                </a:solidFill>
                <a:latin typeface="Arial" charset="0"/>
                <a:ea typeface="微软雅黑" pitchFamily="34" charset="-122"/>
                <a:cs typeface="+mn-ea"/>
                <a:sym typeface="Arial" charset="0"/>
              </a:rPr>
              <a:t> </a:t>
            </a:r>
            <a:endParaRPr lang="en-GB" altLang="zh-CN" sz="3200" b="1" dirty="0">
              <a:solidFill>
                <a:srgbClr val="FFFF00"/>
              </a:solidFill>
              <a:latin typeface="Arial" charset="0"/>
              <a:ea typeface="微软雅黑" pitchFamily="34" charset="-122"/>
              <a:cs typeface="+mn-ea"/>
              <a:sym typeface="Arial" charset="0"/>
            </a:endParaRPr>
          </a:p>
          <a:p>
            <a:pPr lvl="0" algn="ctr">
              <a:lnSpc>
                <a:spcPct val="150000"/>
              </a:lnSpc>
              <a:defRPr/>
            </a:pPr>
            <a:r>
              <a:rPr lang="en-US" altLang="zh-CN" sz="3200" b="1" dirty="0">
                <a:solidFill>
                  <a:srgbClr val="FFFF00"/>
                </a:solidFill>
                <a:latin typeface="Arial" charset="0"/>
                <a:ea typeface="微软雅黑" pitchFamily="34" charset="-122"/>
                <a:cs typeface="+mn-ea"/>
                <a:sym typeface="Arial" charset="0"/>
              </a:rPr>
              <a:t>and</a:t>
            </a:r>
            <a:r>
              <a:rPr lang="zh-CN" altLang="en-US" sz="3200" b="1" dirty="0">
                <a:solidFill>
                  <a:srgbClr val="FFFF00"/>
                </a:solidFill>
                <a:latin typeface="Arial" charset="0"/>
                <a:ea typeface="微软雅黑" pitchFamily="34" charset="-122"/>
                <a:cs typeface="+mn-ea"/>
                <a:sym typeface="Arial" charset="0"/>
              </a:rPr>
              <a:t> </a:t>
            </a:r>
            <a:r>
              <a:rPr lang="en-GB" altLang="zh-CN" sz="3200" b="1" dirty="0">
                <a:solidFill>
                  <a:srgbClr val="FFFF00"/>
                </a:solidFill>
                <a:latin typeface="Arial" charset="0"/>
                <a:ea typeface="微软雅黑" pitchFamily="34" charset="-122"/>
                <a:cs typeface="+mn-ea"/>
                <a:sym typeface="Arial" charset="0"/>
              </a:rPr>
              <a:t>a new scheme using</a:t>
            </a:r>
            <a:r>
              <a:rPr lang="zh-CN" altLang="en-US" sz="3200" b="1" dirty="0">
                <a:solidFill>
                  <a:srgbClr val="FFFF00"/>
                </a:solidFill>
                <a:latin typeface="Arial" charset="0"/>
                <a:ea typeface="微软雅黑" pitchFamily="34" charset="-122"/>
                <a:cs typeface="+mn-ea"/>
                <a:sym typeface="Arial" charset="0"/>
              </a:rPr>
              <a:t> </a:t>
            </a:r>
            <a:r>
              <a:rPr lang="en-GB" altLang="zh-CN" sz="3200" b="1" dirty="0">
                <a:solidFill>
                  <a:srgbClr val="FFFF00"/>
                </a:solidFill>
                <a:latin typeface="Arial" charset="0"/>
                <a:ea typeface="微软雅黑" pitchFamily="34" charset="-122"/>
                <a:cs typeface="+mn-ea"/>
                <a:sym typeface="Arial" charset="0"/>
              </a:rPr>
              <a:t>CubeSats</a:t>
            </a:r>
            <a:endParaRPr lang="en-GB" altLang="zh-CN" sz="3200" b="1" dirty="0">
              <a:solidFill>
                <a:srgbClr val="FFFF00"/>
              </a:solidFill>
              <a:latin typeface="Arial" charset="0"/>
              <a:ea typeface="微软雅黑" pitchFamily="34" charset="-122"/>
              <a:cs typeface="+mn-ea"/>
              <a:sym typeface="Arial" charset="0"/>
            </a:endParaRPr>
          </a:p>
        </p:txBody>
      </p:sp>
      <p:sp>
        <p:nvSpPr>
          <p:cNvPr id="22" name="矩形 21"/>
          <p:cNvSpPr/>
          <p:nvPr/>
        </p:nvSpPr>
        <p:spPr>
          <a:xfrm>
            <a:off x="-26688" y="3813299"/>
            <a:ext cx="12216829" cy="45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charset="0"/>
              <a:ea typeface="微软雅黑" pitchFamily="34" charset="-122"/>
              <a:cs typeface="+mn-ea"/>
              <a:sym typeface="Arial" charset="0"/>
            </a:endParaRPr>
          </a:p>
        </p:txBody>
      </p:sp>
      <p:pic>
        <p:nvPicPr>
          <p:cNvPr id="19" name="图片 18" descr="附件：北京航空航天大学标志组合汇总(1)"/>
          <p:cNvPicPr>
            <a:picLocks noChangeAspect="1"/>
          </p:cNvPicPr>
          <p:nvPr/>
        </p:nvPicPr>
        <p:blipFill>
          <a:blip r:embed="rId3" cstate="print"/>
          <a:stretch>
            <a:fillRect/>
          </a:stretch>
        </p:blipFill>
        <p:spPr>
          <a:xfrm>
            <a:off x="75027" y="43004"/>
            <a:ext cx="3401060" cy="906145"/>
          </a:xfrm>
          <a:prstGeom prst="rect">
            <a:avLst/>
          </a:prstGeom>
        </p:spPr>
      </p:pic>
      <p:pic>
        <p:nvPicPr>
          <p:cNvPr id="16" name="图片 15"/>
          <p:cNvPicPr>
            <a:picLocks noChangeAspect="1"/>
          </p:cNvPicPr>
          <p:nvPr/>
        </p:nvPicPr>
        <p:blipFill rotWithShape="1">
          <a:blip r:embed="rId4" cstate="print"/>
          <a:srcRect/>
          <a:stretch>
            <a:fillRect/>
          </a:stretch>
        </p:blipFill>
        <p:spPr>
          <a:xfrm>
            <a:off x="8194095" y="-28351"/>
            <a:ext cx="3996046" cy="3700899"/>
          </a:xfrm>
          <a:prstGeom prst="rect">
            <a:avLst/>
          </a:prstGeom>
          <a:scene3d>
            <a:camera prst="orthographicFront">
              <a:rot lat="0" lon="10800000" rev="0"/>
            </a:camera>
            <a:lightRig rig="threePt" dir="t"/>
          </a:scene3d>
        </p:spPr>
      </p:pic>
      <p:pic>
        <p:nvPicPr>
          <p:cNvPr id="9" name="Picture 17"/>
          <p:cNvPicPr>
            <a:picLocks noChangeAspect="1"/>
          </p:cNvPicPr>
          <p:nvPr/>
        </p:nvPicPr>
        <p:blipFill>
          <a:blip r:embed="rId5"/>
          <a:stretch>
            <a:fillRect/>
          </a:stretch>
        </p:blipFill>
        <p:spPr>
          <a:xfrm>
            <a:off x="13062299" y="6402276"/>
            <a:ext cx="1925107" cy="436714"/>
          </a:xfrm>
          <a:prstGeom prst="rect">
            <a:avLst/>
          </a:prstGeom>
        </p:spPr>
      </p:pic>
      <p:pic>
        <p:nvPicPr>
          <p:cNvPr id="12" name="图片 11"/>
          <p:cNvPicPr>
            <a:picLocks noChangeAspect="1"/>
          </p:cNvPicPr>
          <p:nvPr/>
        </p:nvPicPr>
        <p:blipFill>
          <a:blip r:embed="rId6"/>
          <a:stretch>
            <a:fillRect/>
          </a:stretch>
        </p:blipFill>
        <p:spPr>
          <a:xfrm>
            <a:off x="13369620" y="5249761"/>
            <a:ext cx="838505" cy="802397"/>
          </a:xfrm>
          <a:prstGeom prst="rect">
            <a:avLst/>
          </a:prstGeom>
        </p:spPr>
      </p:pic>
      <p:pic>
        <p:nvPicPr>
          <p:cNvPr id="14" name="图片 13"/>
          <p:cNvPicPr>
            <a:picLocks noChangeAspect="1"/>
          </p:cNvPicPr>
          <p:nvPr/>
        </p:nvPicPr>
        <p:blipFill>
          <a:blip r:embed="rId7"/>
          <a:stretch>
            <a:fillRect/>
          </a:stretch>
        </p:blipFill>
        <p:spPr>
          <a:xfrm>
            <a:off x="14555507" y="4495561"/>
            <a:ext cx="3194886" cy="2125072"/>
          </a:xfrm>
          <a:prstGeom prst="rect">
            <a:avLst/>
          </a:prstGeom>
        </p:spPr>
      </p:pic>
      <p:pic>
        <p:nvPicPr>
          <p:cNvPr id="18" name="图片 17"/>
          <p:cNvPicPr>
            <a:picLocks noChangeAspect="1"/>
          </p:cNvPicPr>
          <p:nvPr/>
        </p:nvPicPr>
        <p:blipFill>
          <a:blip r:embed="rId8"/>
          <a:stretch>
            <a:fillRect/>
          </a:stretch>
        </p:blipFill>
        <p:spPr>
          <a:xfrm>
            <a:off x="1088483" y="7107169"/>
            <a:ext cx="1019440" cy="920488"/>
          </a:xfrm>
          <a:prstGeom prst="rect">
            <a:avLst/>
          </a:prstGeom>
        </p:spPr>
      </p:pic>
      <p:pic>
        <p:nvPicPr>
          <p:cNvPr id="20" name="图片 19"/>
          <p:cNvPicPr>
            <a:picLocks noChangeAspect="1"/>
          </p:cNvPicPr>
          <p:nvPr/>
        </p:nvPicPr>
        <p:blipFill rotWithShape="1">
          <a:blip r:embed="rId9"/>
          <a:srcRect l="26097" r="26460" b="48799"/>
          <a:stretch>
            <a:fillRect/>
          </a:stretch>
        </p:blipFill>
        <p:spPr>
          <a:xfrm>
            <a:off x="3029807" y="7168661"/>
            <a:ext cx="1578419" cy="847417"/>
          </a:xfrm>
          <a:prstGeom prst="rect">
            <a:avLst/>
          </a:prstGeom>
        </p:spPr>
      </p:pic>
      <p:pic>
        <p:nvPicPr>
          <p:cNvPr id="4" name="图形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26275" y="7308572"/>
            <a:ext cx="847725" cy="847725"/>
          </a:xfrm>
          <a:prstGeom prst="rect">
            <a:avLst/>
          </a:prstGeom>
        </p:spPr>
      </p:pic>
      <p:pic>
        <p:nvPicPr>
          <p:cNvPr id="11" name="图形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94095" y="7293154"/>
            <a:ext cx="838200" cy="838200"/>
          </a:xfrm>
          <a:prstGeom prst="rect">
            <a:avLst/>
          </a:prstGeom>
        </p:spPr>
      </p:pic>
      <p:pic>
        <p:nvPicPr>
          <p:cNvPr id="13" name="图形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91607" y="7161048"/>
            <a:ext cx="838200" cy="838200"/>
          </a:xfrm>
          <a:prstGeom prst="rect">
            <a:avLst/>
          </a:prstGeom>
        </p:spPr>
      </p:pic>
      <p:pic>
        <p:nvPicPr>
          <p:cNvPr id="21" name="图形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79726" y="7234005"/>
            <a:ext cx="847725" cy="847725"/>
          </a:xfrm>
          <a:prstGeom prst="rect">
            <a:avLst/>
          </a:prstGeom>
        </p:spPr>
      </p:pic>
      <p:pic>
        <p:nvPicPr>
          <p:cNvPr id="23" name="图形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205360" y="3245828"/>
            <a:ext cx="1175493" cy="1188851"/>
          </a:xfrm>
          <a:prstGeom prst="rect">
            <a:avLst/>
          </a:prstGeom>
        </p:spPr>
      </p:pic>
      <p:pic>
        <p:nvPicPr>
          <p:cNvPr id="24" name="图片 23"/>
          <p:cNvPicPr>
            <a:picLocks noChangeAspect="1"/>
          </p:cNvPicPr>
          <p:nvPr/>
        </p:nvPicPr>
        <p:blipFill>
          <a:blip r:embed="rId14">
            <a:extLst>
              <a:ext uri="{BEBA8EAE-BF5A-486C-A8C5-ECC9F3942E4B}">
                <a14:imgProps xmlns:a14="http://schemas.microsoft.com/office/drawing/2010/main">
                  <a14:imgLayer r:embed="rId15">
                    <a14:imgEffect>
                      <a14:brightnessContrast contrast="40000"/>
                    </a14:imgEffect>
                  </a14:imgLayer>
                </a14:imgProps>
              </a:ext>
            </a:extLst>
          </a:blip>
          <a:stretch>
            <a:fillRect/>
          </a:stretch>
        </p:blipFill>
        <p:spPr>
          <a:xfrm>
            <a:off x="13309823" y="1932494"/>
            <a:ext cx="1338641" cy="1338641"/>
          </a:xfrm>
          <a:prstGeom prst="rect">
            <a:avLst/>
          </a:prstGeom>
        </p:spPr>
      </p:pic>
      <p:pic>
        <p:nvPicPr>
          <p:cNvPr id="25" name="图片 24"/>
          <p:cNvPicPr>
            <a:picLocks noChangeAspect="1"/>
          </p:cNvPicPr>
          <p:nvPr/>
        </p:nvPicPr>
        <p:blipFill>
          <a:blip r:embed="rId16">
            <a:extLst>
              <a:ext uri="{BEBA8EAE-BF5A-486C-A8C5-ECC9F3942E4B}">
                <a14:imgProps xmlns:a14="http://schemas.microsoft.com/office/drawing/2010/main">
                  <a14:imgLayer r:embed="rId17">
                    <a14:imgEffect>
                      <a14:brightnessContrast contrast="40000"/>
                    </a14:imgEffect>
                  </a14:imgLayer>
                </a14:imgProps>
              </a:ext>
            </a:extLst>
          </a:blip>
          <a:stretch>
            <a:fillRect/>
          </a:stretch>
        </p:blipFill>
        <p:spPr>
          <a:xfrm>
            <a:off x="4425238" y="7183785"/>
            <a:ext cx="849632" cy="847417"/>
          </a:xfrm>
          <a:prstGeom prst="rect">
            <a:avLst/>
          </a:prstGeom>
        </p:spPr>
      </p:pic>
      <p:pic>
        <p:nvPicPr>
          <p:cNvPr id="26" name="图片 25"/>
          <p:cNvPicPr>
            <a:picLocks noChangeAspect="1"/>
          </p:cNvPicPr>
          <p:nvPr/>
        </p:nvPicPr>
        <p:blipFill>
          <a:blip r:embed="rId18">
            <a:extLst>
              <a:ext uri="{BEBA8EAE-BF5A-486C-A8C5-ECC9F3942E4B}">
                <a14:imgProps xmlns:a14="http://schemas.microsoft.com/office/drawing/2010/main">
                  <a14:imgLayer r:embed="rId19">
                    <a14:imgEffect>
                      <a14:brightnessContrast contrast="40000"/>
                    </a14:imgEffect>
                  </a14:imgLayer>
                </a14:imgProps>
              </a:ext>
            </a:extLst>
          </a:blip>
          <a:stretch>
            <a:fillRect/>
          </a:stretch>
        </p:blipFill>
        <p:spPr>
          <a:xfrm>
            <a:off x="10463899" y="7256536"/>
            <a:ext cx="853603" cy="847417"/>
          </a:xfrm>
          <a:prstGeom prst="rect">
            <a:avLst/>
          </a:prstGeom>
        </p:spPr>
      </p:pic>
      <p:pic>
        <p:nvPicPr>
          <p:cNvPr id="27" name="图片 2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3511768" y="3848532"/>
            <a:ext cx="4238625" cy="695325"/>
          </a:xfrm>
          <a:prstGeom prst="rect">
            <a:avLst/>
          </a:prstGeom>
        </p:spPr>
      </p:pic>
      <p:sp>
        <p:nvSpPr>
          <p:cNvPr id="39" name="矩形 38"/>
          <p:cNvSpPr/>
          <p:nvPr/>
        </p:nvSpPr>
        <p:spPr>
          <a:xfrm>
            <a:off x="-11873" y="4169680"/>
            <a:ext cx="12216828" cy="1991360"/>
          </a:xfrm>
          <a:prstGeom prst="rect">
            <a:avLst/>
          </a:prstGeom>
        </p:spPr>
        <p:txBody>
          <a:bodyPr wrap="square">
            <a:spAutoFit/>
          </a:bodyPr>
          <a:lstStyle/>
          <a:p>
            <a:pPr lvl="0" algn="ctr">
              <a:lnSpc>
                <a:spcPct val="130000"/>
              </a:lnSpc>
              <a:defRPr/>
            </a:pPr>
            <a:r>
              <a:rPr lang="en-US" altLang="zh-CN" sz="2400" b="1" dirty="0">
                <a:solidFill>
                  <a:srgbClr val="FFFFFF"/>
                </a:solidFill>
                <a:latin typeface="Aptos Narrow" pitchFamily="34" charset="0"/>
                <a:cs typeface="+mn-ea"/>
                <a:sym typeface="Arial" charset="0"/>
              </a:rPr>
              <a:t>Xiaopeng ZHOU</a:t>
            </a:r>
            <a:r>
              <a:rPr lang="zh-CN" altLang="en-US" sz="2400" b="1" dirty="0">
                <a:solidFill>
                  <a:srgbClr val="FFFFFF"/>
                </a:solidFill>
                <a:latin typeface="Aptos Narrow" pitchFamily="34" charset="0"/>
                <a:cs typeface="+mn-ea"/>
                <a:sym typeface="Arial" charset="0"/>
              </a:rPr>
              <a:t> </a:t>
            </a:r>
            <a:r>
              <a:rPr lang="en-US" altLang="zh-CN" sz="2400" b="1" dirty="0">
                <a:solidFill>
                  <a:srgbClr val="FFFFFF"/>
                </a:solidFill>
                <a:latin typeface="Aptos Narrow" pitchFamily="34" charset="0"/>
                <a:cs typeface="+mn-ea"/>
                <a:sym typeface="Arial" charset="0"/>
              </a:rPr>
              <a:t>(</a:t>
            </a:r>
            <a:r>
              <a:rPr lang="zh-CN" altLang="en-US" sz="2400" b="1" dirty="0">
                <a:solidFill>
                  <a:srgbClr val="FFFFFF"/>
                </a:solidFill>
                <a:latin typeface="Aptos Narrow" pitchFamily="34" charset="0"/>
                <a:cs typeface="+mn-ea"/>
                <a:sym typeface="Arial" charset="0"/>
              </a:rPr>
              <a:t>周 </a:t>
            </a:r>
            <a:r>
              <a:rPr lang="en-US" altLang="zh-CN" sz="2400" b="1" dirty="0">
                <a:solidFill>
                  <a:srgbClr val="FFFFFF"/>
                </a:solidFill>
                <a:latin typeface="Aptos Narrow" pitchFamily="34" charset="0"/>
                <a:cs typeface="+mn-ea"/>
                <a:sym typeface="Arial" charset="0"/>
              </a:rPr>
              <a:t>小朋</a:t>
            </a:r>
            <a:r>
              <a:rPr lang="zh-CN" altLang="en-US" sz="2400" b="1" dirty="0">
                <a:solidFill>
                  <a:srgbClr val="FFFFFF"/>
                </a:solidFill>
                <a:latin typeface="Aptos Narrow" pitchFamily="34" charset="0"/>
                <a:cs typeface="+mn-ea"/>
                <a:sym typeface="Arial" charset="0"/>
              </a:rPr>
              <a:t>）</a:t>
            </a:r>
            <a:endParaRPr lang="en-US" altLang="zh-CN" sz="2400" b="1" dirty="0">
              <a:solidFill>
                <a:srgbClr val="FFFFFF"/>
              </a:solidFill>
              <a:latin typeface="Aptos Narrow" pitchFamily="34" charset="0"/>
              <a:cs typeface="+mn-ea"/>
              <a:sym typeface="Arial" charset="0"/>
            </a:endParaRPr>
          </a:p>
          <a:p>
            <a:pPr lvl="0" algn="ctr">
              <a:lnSpc>
                <a:spcPct val="130000"/>
              </a:lnSpc>
              <a:defRPr/>
            </a:pPr>
            <a:r>
              <a:rPr lang="en-US" altLang="zh-CN" sz="2400" b="1" dirty="0">
                <a:solidFill>
                  <a:srgbClr val="FFFFFF"/>
                </a:solidFill>
                <a:latin typeface="Aptos Narrow" pitchFamily="34" charset="0"/>
                <a:cs typeface="+mn-ea"/>
                <a:sym typeface="Arial" charset="0"/>
              </a:rPr>
              <a:t>School of physics</a:t>
            </a:r>
            <a:r>
              <a:rPr lang="zh-CN" altLang="en-US" sz="2400" b="1" dirty="0">
                <a:solidFill>
                  <a:srgbClr val="FFFFFF"/>
                </a:solidFill>
                <a:latin typeface="Aptos Narrow" pitchFamily="34" charset="0"/>
                <a:cs typeface="+mn-ea"/>
                <a:sym typeface="Arial" charset="0"/>
              </a:rPr>
              <a:t> </a:t>
            </a:r>
            <a:endParaRPr lang="en-US" altLang="zh-CN" sz="2400" b="1" dirty="0">
              <a:solidFill>
                <a:srgbClr val="FFFFFF"/>
              </a:solidFill>
              <a:latin typeface="Aptos Narrow" pitchFamily="34" charset="0"/>
              <a:cs typeface="+mn-ea"/>
              <a:sym typeface="Arial" charset="0"/>
            </a:endParaRPr>
          </a:p>
          <a:p>
            <a:pPr lvl="0" algn="ctr">
              <a:lnSpc>
                <a:spcPct val="130000"/>
              </a:lnSpc>
              <a:defRPr/>
            </a:pPr>
            <a:r>
              <a:rPr lang="en-US" altLang="zh-CN" sz="2400" b="1" dirty="0" err="1">
                <a:solidFill>
                  <a:srgbClr val="FFFFFF"/>
                </a:solidFill>
                <a:latin typeface="Aptos Narrow" pitchFamily="34" charset="0"/>
                <a:cs typeface="+mn-ea"/>
                <a:sym typeface="Arial" charset="0"/>
              </a:rPr>
              <a:t>Beihang</a:t>
            </a:r>
            <a:r>
              <a:rPr lang="zh-CN" altLang="en-US" sz="2400" b="1" dirty="0">
                <a:solidFill>
                  <a:srgbClr val="FFFFFF"/>
                </a:solidFill>
                <a:latin typeface="Aptos Narrow" pitchFamily="34" charset="0"/>
                <a:cs typeface="+mn-ea"/>
                <a:sym typeface="Arial" charset="0"/>
              </a:rPr>
              <a:t> </a:t>
            </a:r>
            <a:r>
              <a:rPr lang="en-US" altLang="zh-CN" sz="2400" b="1" dirty="0">
                <a:solidFill>
                  <a:srgbClr val="FFFFFF"/>
                </a:solidFill>
                <a:latin typeface="Aptos Narrow" pitchFamily="34" charset="0"/>
                <a:cs typeface="+mn-ea"/>
                <a:sym typeface="Arial" charset="0"/>
              </a:rPr>
              <a:t>University</a:t>
            </a:r>
            <a:endParaRPr lang="zh-CN" sz="2400" b="1" dirty="0">
              <a:solidFill>
                <a:srgbClr val="FFFFFF"/>
              </a:solidFill>
              <a:latin typeface="Aptos Narrow" pitchFamily="34" charset="0"/>
              <a:cs typeface="+mn-ea"/>
              <a:sym typeface="Arial" charset="0"/>
            </a:endParaRPr>
          </a:p>
          <a:p>
            <a:pPr lvl="0" algn="ctr">
              <a:lnSpc>
                <a:spcPct val="130000"/>
              </a:lnSpc>
              <a:defRPr/>
            </a:pPr>
            <a:r>
              <a:rPr lang="en-US" altLang="zh-CN" sz="2400" b="1" dirty="0">
                <a:solidFill>
                  <a:schemeClr val="bg1"/>
                </a:solidFill>
                <a:latin typeface="Aptos Narrow" pitchFamily="34" charset="0"/>
                <a:cs typeface="+mn-ea"/>
                <a:sym typeface="Arial" charset="0"/>
              </a:rPr>
              <a:t>on</a:t>
            </a:r>
            <a:r>
              <a:rPr lang="zh-CN" altLang="en-US" sz="2400" b="1" dirty="0">
                <a:solidFill>
                  <a:schemeClr val="bg1"/>
                </a:solidFill>
                <a:latin typeface="Aptos Narrow" pitchFamily="34" charset="0"/>
                <a:cs typeface="+mn-ea"/>
                <a:sym typeface="Arial" charset="0"/>
              </a:rPr>
              <a:t> </a:t>
            </a:r>
            <a:r>
              <a:rPr lang="en-US" altLang="zh-CN" sz="2400" b="1" dirty="0">
                <a:solidFill>
                  <a:schemeClr val="bg1"/>
                </a:solidFill>
                <a:latin typeface="Aptos Narrow" pitchFamily="34" charset="0"/>
                <a:cs typeface="+mn-ea"/>
                <a:sym typeface="Arial" charset="0"/>
              </a:rPr>
              <a:t>behalf</a:t>
            </a:r>
            <a:r>
              <a:rPr lang="zh-CN" altLang="en-US" sz="2400" b="1" dirty="0">
                <a:solidFill>
                  <a:schemeClr val="bg1"/>
                </a:solidFill>
                <a:latin typeface="Aptos Narrow" pitchFamily="34" charset="0"/>
                <a:cs typeface="+mn-ea"/>
                <a:sym typeface="Arial" charset="0"/>
              </a:rPr>
              <a:t> </a:t>
            </a:r>
            <a:r>
              <a:rPr lang="en-US" altLang="zh-CN" sz="2400" b="1" dirty="0">
                <a:solidFill>
                  <a:schemeClr val="bg1"/>
                </a:solidFill>
                <a:latin typeface="Aptos Narrow" pitchFamily="34" charset="0"/>
                <a:cs typeface="+mn-ea"/>
                <a:sym typeface="Arial" charset="0"/>
              </a:rPr>
              <a:t>of</a:t>
            </a:r>
            <a:r>
              <a:rPr lang="zh-CN" altLang="en-US" sz="2400" b="1" dirty="0">
                <a:solidFill>
                  <a:schemeClr val="bg1"/>
                </a:solidFill>
                <a:latin typeface="Aptos Narrow" pitchFamily="34" charset="0"/>
                <a:cs typeface="+mn-ea"/>
                <a:sym typeface="Arial" charset="0"/>
              </a:rPr>
              <a:t> </a:t>
            </a:r>
            <a:r>
              <a:rPr lang="en-US" altLang="zh-CN" sz="2400" b="1" dirty="0">
                <a:solidFill>
                  <a:schemeClr val="bg1"/>
                </a:solidFill>
                <a:latin typeface="Aptos Narrow" pitchFamily="34" charset="0"/>
                <a:cs typeface="+mn-ea"/>
                <a:sym typeface="Arial" charset="0"/>
              </a:rPr>
              <a:t>the</a:t>
            </a:r>
            <a:r>
              <a:rPr lang="zh-CN" altLang="en-US" sz="2400" b="1" dirty="0">
                <a:solidFill>
                  <a:schemeClr val="bg1"/>
                </a:solidFill>
                <a:latin typeface="Aptos Narrow" pitchFamily="34" charset="0"/>
                <a:cs typeface="+mn-ea"/>
                <a:sym typeface="Arial" charset="0"/>
              </a:rPr>
              <a:t> </a:t>
            </a:r>
            <a:r>
              <a:rPr lang="en-US" altLang="zh-CN" sz="2400" b="1" dirty="0" err="1">
                <a:solidFill>
                  <a:schemeClr val="bg1"/>
                </a:solidFill>
                <a:latin typeface="Aptos Narrow" pitchFamily="34" charset="0"/>
                <a:cs typeface="+mn-ea"/>
                <a:sym typeface="Arial" charset="0"/>
              </a:rPr>
              <a:t>StarNeutronix</a:t>
            </a:r>
            <a:r>
              <a:rPr lang="zh-CN" altLang="en-US" sz="2400" b="1" dirty="0">
                <a:solidFill>
                  <a:schemeClr val="bg1"/>
                </a:solidFill>
                <a:latin typeface="Aptos Narrow" pitchFamily="34" charset="0"/>
                <a:cs typeface="+mn-ea"/>
                <a:sym typeface="Arial" charset="0"/>
              </a:rPr>
              <a:t> </a:t>
            </a:r>
            <a:r>
              <a:rPr lang="en-US" altLang="zh-CN" sz="2400" b="1" dirty="0">
                <a:solidFill>
                  <a:schemeClr val="bg1"/>
                </a:solidFill>
                <a:latin typeface="Aptos Narrow" pitchFamily="34" charset="0"/>
                <a:cs typeface="+mn-ea"/>
                <a:sym typeface="Arial" charset="0"/>
              </a:rPr>
              <a:t>collaboration</a:t>
            </a:r>
            <a:endParaRPr kumimoji="0" lang="zh-CN" altLang="en-US" sz="2400" b="1" i="0" u="none" strike="noStrike" kern="1200" cap="none" spc="0" normalizeH="0" baseline="0" noProof="0" dirty="0">
              <a:ln>
                <a:noFill/>
              </a:ln>
              <a:solidFill>
                <a:schemeClr val="bg1"/>
              </a:solidFill>
              <a:effectLst/>
              <a:uLnTx/>
              <a:uFillTx/>
              <a:latin typeface="Aptos Narrow" pitchFamily="34" charset="0"/>
              <a:cs typeface="+mn-ea"/>
              <a:sym typeface="Arial"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stretch>
            <a:fillRect/>
          </a:stretch>
        </p:blipFill>
        <p:spPr>
          <a:xfrm>
            <a:off x="3499125" y="4563763"/>
            <a:ext cx="2402205" cy="1805788"/>
          </a:xfrm>
          <a:prstGeom prst="rect">
            <a:avLst/>
          </a:prstGeom>
        </p:spPr>
      </p:pic>
      <p:sp>
        <p:nvSpPr>
          <p:cNvPr id="428" name="灯片编号占位符 1"/>
          <p:cNvSpPr>
            <a14:cpLocks xmlns:a14="http://schemas.microsoft.com/office/drawing/2010/main" noGrp="1"/>
          </p:cNvSpPr>
          <p:nvPr>
            <p:ph type="sldNum" sz="quarter" idx="12"/>
          </p:nvPr>
        </p:nvSpPr>
        <p:spPr/>
        <p:txBody>
          <a:bodyPr/>
          <a:lstStyle/>
          <a:p>
            <a:fld id="{DC1752ED-1EB8-41FD-AF5C-E544E8D11F00}" type="slidenum">
              <a:rPr>
                <a:latin typeface="Arial" charset="0"/>
                <a:ea typeface="微软雅黑" pitchFamily="34" charset="-122"/>
                <a:cs typeface="+mn-ea"/>
                <a:sym typeface="Arial" charset="0"/>
              </a:rPr>
            </a:fld>
            <a:endParaRPr lang="zh-CN" altLang="en-US">
              <a:latin typeface="Arial" charset="0"/>
              <a:ea typeface="微软雅黑" pitchFamily="34" charset="-122"/>
              <a:cs typeface="+mn-ea"/>
              <a:sym typeface="Arial" charset="0"/>
            </a:endParaRPr>
          </a:p>
        </p:txBody>
      </p:sp>
      <p:sp>
        <p:nvSpPr>
          <p:cNvPr id="437" name="TextBox 27"/>
          <p:cNvSpPr txBox="1"/>
          <p:nvPr/>
        </p:nvSpPr>
        <p:spPr>
          <a:xfrm>
            <a:off x="1012825" y="176213"/>
            <a:ext cx="4464684" cy="523220"/>
          </a:xfrm>
          <a:prstGeom prst="rect">
            <a:avLst/>
          </a:prstGeom>
          <a:noFill/>
          <a:ln w="9525">
            <a:noFill/>
          </a:ln>
        </p:spPr>
        <p:txBody>
          <a:bodyPr wrap="none" anchor="t">
            <a:spAutoFit/>
          </a:bodyPr>
          <a:lstStyle/>
          <a:p>
            <a:r>
              <a:rPr lang="en-US" altLang="zh-CN" sz="2800" b="1" dirty="0">
                <a:solidFill>
                  <a:srgbClr val="0070C0"/>
                </a:solidFill>
                <a:latin typeface="Arial Narrow" pitchFamily="34" charset="0"/>
                <a:ea typeface="微软雅黑" pitchFamily="34" charset="-122"/>
                <a:sym typeface="Arial" charset="0"/>
              </a:rPr>
              <a:t>Bottle method (relative meas.) </a:t>
            </a:r>
            <a:endParaRPr lang="en-US" altLang="zh-CN" sz="2800" b="1" dirty="0">
              <a:solidFill>
                <a:srgbClr val="0070C0"/>
              </a:solidFill>
              <a:latin typeface="Arial Narrow" pitchFamily="34" charset="0"/>
              <a:ea typeface="微软雅黑" pitchFamily="34" charset="-122"/>
              <a:sym typeface="Arial" charset="0"/>
            </a:endParaRPr>
          </a:p>
        </p:txBody>
      </p:sp>
      <p:sp>
        <p:nvSpPr>
          <p:cNvPr id="438" name="Freeform 5"/>
          <p:cNvSpPr/>
          <p:nvPr/>
        </p:nvSpPr>
        <p:spPr>
          <a:xfrm>
            <a:off x="427038" y="220663"/>
            <a:ext cx="474662" cy="5603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Lst>
            <a:rect l="0" t="0" r="0" b="0"/>
            <a:pathLst>
              <a:path w="574" h="681">
                <a:moveTo>
                  <a:pt x="120" y="441"/>
                </a:moveTo>
                <a:cubicBezTo>
                  <a:pt x="153" y="441"/>
                  <a:pt x="183" y="454"/>
                  <a:pt x="205" y="476"/>
                </a:cubicBezTo>
                <a:lnTo>
                  <a:pt x="389" y="329"/>
                </a:lnTo>
                <a:cubicBezTo>
                  <a:pt x="383" y="317"/>
                  <a:pt x="380" y="303"/>
                  <a:pt x="380" y="289"/>
                </a:cubicBezTo>
                <a:cubicBezTo>
                  <a:pt x="380" y="271"/>
                  <a:pt x="384" y="255"/>
                  <a:pt x="392" y="241"/>
                </a:cubicBezTo>
                <a:lnTo>
                  <a:pt x="270" y="138"/>
                </a:lnTo>
                <a:cubicBezTo>
                  <a:pt x="256" y="151"/>
                  <a:pt x="237" y="159"/>
                  <a:pt x="217" y="159"/>
                </a:cubicBezTo>
                <a:cubicBezTo>
                  <a:pt x="173" y="159"/>
                  <a:pt x="137" y="123"/>
                  <a:pt x="137" y="79"/>
                </a:cubicBezTo>
                <a:cubicBezTo>
                  <a:pt x="137" y="36"/>
                  <a:pt x="173" y="0"/>
                  <a:pt x="217" y="0"/>
                </a:cubicBezTo>
                <a:cubicBezTo>
                  <a:pt x="260" y="0"/>
                  <a:pt x="296" y="36"/>
                  <a:pt x="296" y="79"/>
                </a:cubicBezTo>
                <a:cubicBezTo>
                  <a:pt x="296" y="91"/>
                  <a:pt x="293" y="103"/>
                  <a:pt x="289" y="113"/>
                </a:cubicBezTo>
                <a:lnTo>
                  <a:pt x="412" y="217"/>
                </a:lnTo>
                <a:cubicBezTo>
                  <a:pt x="429" y="201"/>
                  <a:pt x="452" y="192"/>
                  <a:pt x="477" y="192"/>
                </a:cubicBezTo>
                <a:cubicBezTo>
                  <a:pt x="530" y="192"/>
                  <a:pt x="574" y="235"/>
                  <a:pt x="574" y="289"/>
                </a:cubicBezTo>
                <a:cubicBezTo>
                  <a:pt x="574" y="342"/>
                  <a:pt x="530" y="386"/>
                  <a:pt x="477" y="386"/>
                </a:cubicBezTo>
                <a:cubicBezTo>
                  <a:pt x="449" y="386"/>
                  <a:pt x="424" y="374"/>
                  <a:pt x="406" y="355"/>
                </a:cubicBezTo>
                <a:lnTo>
                  <a:pt x="224" y="501"/>
                </a:lnTo>
                <a:cubicBezTo>
                  <a:pt x="234" y="518"/>
                  <a:pt x="240" y="539"/>
                  <a:pt x="240" y="561"/>
                </a:cubicBezTo>
                <a:cubicBezTo>
                  <a:pt x="240" y="627"/>
                  <a:pt x="186" y="681"/>
                  <a:pt x="120" y="681"/>
                </a:cubicBezTo>
                <a:cubicBezTo>
                  <a:pt x="54" y="681"/>
                  <a:pt x="0" y="627"/>
                  <a:pt x="0" y="561"/>
                </a:cubicBezTo>
                <a:cubicBezTo>
                  <a:pt x="0" y="495"/>
                  <a:pt x="54" y="441"/>
                  <a:pt x="120" y="441"/>
                </a:cubicBezTo>
                <a:close/>
              </a:path>
            </a:pathLst>
          </a:custGeom>
          <a:solidFill>
            <a:srgbClr val="113E6A"/>
          </a:solidFill>
          <a:ln w="9525">
            <a:noFill/>
          </a:ln>
        </p:spPr>
        <p:txBody>
          <a:bodyPr/>
          <a:lstStyle/>
          <a:p>
            <a:endParaRPr lang="zh-CN" altLang="en-US">
              <a:latin typeface="Arial" charset="0"/>
              <a:ea typeface="微软雅黑" pitchFamily="34" charset="-122"/>
              <a:cs typeface="+mn-ea"/>
              <a:sym typeface="Arial" charset="0"/>
            </a:endParaRPr>
          </a:p>
        </p:txBody>
      </p:sp>
      <p:graphicFrame>
        <p:nvGraphicFramePr>
          <p:cNvPr id="9" name="表格 8"/>
          <p:cNvGraphicFramePr/>
          <p:nvPr>
            <p:custDataLst>
              <p:tags r:id="rId2"/>
            </p:custDataLst>
          </p:nvPr>
        </p:nvGraphicFramePr>
        <p:xfrm>
          <a:off x="6249945" y="2073864"/>
          <a:ext cx="4975860" cy="4255770"/>
        </p:xfrm>
        <a:graphic>
          <a:graphicData uri="http://schemas.openxmlformats.org/drawingml/2006/table">
            <a:tbl>
              <a:tblPr firstRow="1" bandRow="1">
                <a:tableStyleId>{5FD0F851-EC5A-4D38-B0AD-8093EC10F338}</a:tableStyleId>
              </a:tblPr>
              <a:tblGrid>
                <a:gridCol w="2637790"/>
                <a:gridCol w="1219200"/>
                <a:gridCol w="1118870"/>
              </a:tblGrid>
              <a:tr h="381000">
                <a:tc>
                  <a:txBody>
                    <a:bodyPr/>
                    <a:lstStyle/>
                    <a:p>
                      <a:pPr>
                        <a:buNone/>
                      </a:pPr>
                      <a:endParaRPr lang="zh-CN" altLang="en-US" sz="1600">
                        <a:latin typeface="Arial" charset="0"/>
                        <a:ea typeface="微软雅黑" pitchFamily="34" charset="-122"/>
                        <a:cs typeface="+mn-ea"/>
                        <a:sym typeface="Arial" charset="0"/>
                      </a:endParaRPr>
                    </a:p>
                  </a:txBody>
                  <a:tcPr/>
                </a:tc>
                <a:tc>
                  <a:txBody>
                    <a:bodyPr/>
                    <a:lstStyle/>
                    <a:p>
                      <a:pPr>
                        <a:buNone/>
                      </a:pPr>
                      <a:r>
                        <a:rPr lang="zh-CN" altLang="en-US" sz="1600">
                          <a:latin typeface="Arial" charset="0"/>
                          <a:ea typeface="微软雅黑" pitchFamily="34" charset="-122"/>
                          <a:cs typeface="+mn-ea"/>
                          <a:sym typeface="Arial" charset="0"/>
                        </a:rPr>
                        <a:t>中子寿命</a:t>
                      </a:r>
                      <a:endParaRPr lang="zh-CN" altLang="en-US" sz="1600">
                        <a:latin typeface="Arial" charset="0"/>
                        <a:ea typeface="微软雅黑" pitchFamily="34" charset="-122"/>
                        <a:cs typeface="+mn-ea"/>
                        <a:sym typeface="Arial" charset="0"/>
                      </a:endParaRPr>
                    </a:p>
                  </a:txBody>
                  <a:tcPr/>
                </a:tc>
                <a:tc>
                  <a:txBody>
                    <a:bodyPr/>
                    <a:lstStyle/>
                    <a:p>
                      <a:pPr>
                        <a:buNone/>
                      </a:pPr>
                      <a:r>
                        <a:rPr lang="zh-CN" altLang="en-US" sz="1600">
                          <a:latin typeface="Arial" charset="0"/>
                          <a:ea typeface="微软雅黑" pitchFamily="34" charset="-122"/>
                          <a:cs typeface="+mn-ea"/>
                          <a:sym typeface="Arial" charset="0"/>
                        </a:rPr>
                        <a:t>误差</a:t>
                      </a:r>
                      <a:endParaRPr lang="zh-CN" altLang="en-US" sz="1600">
                        <a:latin typeface="Arial" charset="0"/>
                        <a:ea typeface="微软雅黑" pitchFamily="34" charset="-122"/>
                        <a:cs typeface="+mn-ea"/>
                        <a:sym typeface="Arial" charset="0"/>
                      </a:endParaRPr>
                    </a:p>
                  </a:txBody>
                  <a:tcPr/>
                </a:tc>
              </a:tr>
              <a:tr h="381000">
                <a:tc>
                  <a:txBody>
                    <a:bodyPr/>
                    <a:lstStyle/>
                    <a:p>
                      <a:pPr lvl="0" indent="0">
                        <a:buNone/>
                      </a:pPr>
                      <a:r>
                        <a:rPr lang="en-US" sz="1400" b="0" dirty="0" err="1">
                          <a:latin typeface="Arial" charset="0"/>
                          <a:ea typeface="微软雅黑" pitchFamily="34" charset="-122"/>
                          <a:cs typeface="+mn-ea"/>
                          <a:sym typeface="Arial" charset="0"/>
                        </a:rPr>
                        <a:t>Kosvintsev</a:t>
                      </a:r>
                      <a:r>
                        <a:rPr lang="en-US" sz="1400" b="0" dirty="0">
                          <a:latin typeface="Arial" charset="0"/>
                          <a:ea typeface="微软雅黑" pitchFamily="34" charset="-122"/>
                          <a:cs typeface="+mn-ea"/>
                          <a:sym typeface="Arial" charset="0"/>
                        </a:rPr>
                        <a:t> et al., 1980 </a:t>
                      </a:r>
                      <a:endParaRPr lang="en-US" altLang="en-US" sz="1400" b="0" dirty="0">
                        <a:latin typeface="Arial" charset="0"/>
                        <a:ea typeface="微软雅黑" pitchFamily="34" charset="-122"/>
                        <a:cs typeface="+mn-ea"/>
                        <a:sym typeface="Arial" charset="0"/>
                      </a:endParaRPr>
                    </a:p>
                  </a:txBody>
                  <a:tcPr marL="12700" marR="12700" marT="12700" anchor="ctr"/>
                </a:tc>
                <a:tc>
                  <a:txBody>
                    <a:bodyPr/>
                    <a:lstStyle/>
                    <a:p>
                      <a:pPr indent="0" algn="ctr">
                        <a:buNone/>
                      </a:pPr>
                      <a:r>
                        <a:rPr lang="en-US" sz="1400" b="0" dirty="0">
                          <a:latin typeface="Arial" charset="0"/>
                          <a:ea typeface="微软雅黑" pitchFamily="34" charset="-122"/>
                          <a:cs typeface="+mn-ea"/>
                          <a:sym typeface="Arial" charset="0"/>
                        </a:rPr>
                        <a:t>875</a:t>
                      </a:r>
                      <a:endParaRPr lang="en-US" altLang="en-US" sz="1400" b="0" dirty="0">
                        <a:latin typeface="Arial" charset="0"/>
                        <a:ea typeface="微软雅黑" pitchFamily="34" charset="-122"/>
                        <a:cs typeface="+mn-ea"/>
                        <a:sym typeface="Arial" charset="0"/>
                      </a:endParaRPr>
                    </a:p>
                  </a:txBody>
                  <a:tcPr marL="12700" marR="12700" marT="12700" anchor="ctr"/>
                </a:tc>
                <a:tc>
                  <a:txBody>
                    <a:bodyPr/>
                    <a:lstStyle/>
                    <a:p>
                      <a:pPr indent="0" algn="ctr">
                        <a:buNone/>
                      </a:pPr>
                      <a:r>
                        <a:rPr lang="en-US" sz="1400" b="0" dirty="0">
                          <a:latin typeface="Arial" charset="0"/>
                          <a:ea typeface="微软雅黑" pitchFamily="34" charset="-122"/>
                          <a:cs typeface="+mn-ea"/>
                          <a:sym typeface="Arial" charset="0"/>
                        </a:rPr>
                        <a:t>95</a:t>
                      </a:r>
                      <a:endParaRPr lang="en-US" altLang="en-US" sz="1400" b="0" dirty="0">
                        <a:latin typeface="Arial" charset="0"/>
                        <a:ea typeface="微软雅黑" pitchFamily="34" charset="-122"/>
                        <a:cs typeface="+mn-ea"/>
                        <a:sym typeface="Arial" charset="0"/>
                      </a:endParaRPr>
                    </a:p>
                  </a:txBody>
                  <a:tcPr marL="12700" marR="12700" marT="12700" anchor="ctr"/>
                </a:tc>
              </a:tr>
              <a:tr h="381000">
                <a:tc>
                  <a:txBody>
                    <a:bodyPr/>
                    <a:lstStyle/>
                    <a:p>
                      <a:pPr lvl="0" indent="0">
                        <a:buNone/>
                      </a:pPr>
                      <a:r>
                        <a:rPr lang="en-US" sz="1400" b="0">
                          <a:latin typeface="Arial" charset="0"/>
                          <a:ea typeface="微软雅黑" pitchFamily="34" charset="-122"/>
                          <a:cs typeface="+mn-ea"/>
                          <a:sym typeface="Arial" charset="0"/>
                        </a:rPr>
                        <a:t>Kosvintsev, Morozov, and Terekhov, 1986 </a:t>
                      </a:r>
                      <a:endParaRPr lang="en-US" altLang="en-US" sz="1400" b="0">
                        <a:latin typeface="Arial" charset="0"/>
                        <a:ea typeface="微软雅黑" pitchFamily="34" charset="-122"/>
                        <a:cs typeface="+mn-ea"/>
                        <a:sym typeface="Arial" charset="0"/>
                      </a:endParaRPr>
                    </a:p>
                  </a:txBody>
                  <a:tcPr marL="12700" marR="12700" marT="12700" anchor="ctr"/>
                </a:tc>
                <a:tc>
                  <a:txBody>
                    <a:bodyPr/>
                    <a:lstStyle/>
                    <a:p>
                      <a:pPr indent="0" algn="ctr">
                        <a:buNone/>
                      </a:pPr>
                      <a:r>
                        <a:rPr lang="en-US" sz="1400" b="0">
                          <a:latin typeface="Arial" charset="0"/>
                          <a:ea typeface="微软雅黑" pitchFamily="34" charset="-122"/>
                          <a:cs typeface="+mn-ea"/>
                          <a:sym typeface="Arial" charset="0"/>
                        </a:rPr>
                        <a:t>903</a:t>
                      </a:r>
                      <a:endParaRPr lang="en-US" altLang="en-US" sz="1400" b="0">
                        <a:latin typeface="Arial" charset="0"/>
                        <a:ea typeface="微软雅黑" pitchFamily="34" charset="-122"/>
                        <a:cs typeface="+mn-ea"/>
                        <a:sym typeface="Arial" charset="0"/>
                      </a:endParaRPr>
                    </a:p>
                  </a:txBody>
                  <a:tcPr marL="12700" marR="12700" marT="12700" anchor="ctr"/>
                </a:tc>
                <a:tc>
                  <a:txBody>
                    <a:bodyPr/>
                    <a:lstStyle/>
                    <a:p>
                      <a:pPr indent="0" algn="ctr">
                        <a:buNone/>
                      </a:pPr>
                      <a:r>
                        <a:rPr lang="en-US" sz="1400" b="0" dirty="0">
                          <a:latin typeface="Arial" charset="0"/>
                          <a:ea typeface="微软雅黑" pitchFamily="34" charset="-122"/>
                          <a:cs typeface="+mn-ea"/>
                          <a:sym typeface="Arial" charset="0"/>
                        </a:rPr>
                        <a:t>13</a:t>
                      </a:r>
                      <a:endParaRPr lang="en-US" altLang="en-US" sz="1400" b="0" dirty="0">
                        <a:latin typeface="Arial" charset="0"/>
                        <a:ea typeface="微软雅黑" pitchFamily="34" charset="-122"/>
                        <a:cs typeface="+mn-ea"/>
                        <a:sym typeface="Arial" charset="0"/>
                      </a:endParaRPr>
                    </a:p>
                  </a:txBody>
                  <a:tcPr marL="12700" marR="12700" marT="12700" anchor="ctr"/>
                </a:tc>
              </a:tr>
              <a:tr h="381000">
                <a:tc>
                  <a:txBody>
                    <a:bodyPr/>
                    <a:lstStyle/>
                    <a:p>
                      <a:pPr lvl="0" indent="0">
                        <a:buNone/>
                      </a:pPr>
                      <a:r>
                        <a:rPr lang="en-US" sz="1400" b="0">
                          <a:latin typeface="Arial" charset="0"/>
                          <a:ea typeface="微软雅黑" pitchFamily="34" charset="-122"/>
                          <a:cs typeface="+mn-ea"/>
                          <a:sym typeface="Arial" charset="0"/>
                        </a:rPr>
                        <a:t>Morozov, 1989 </a:t>
                      </a:r>
                      <a:endParaRPr lang="en-US" altLang="en-US" sz="1400" b="0">
                        <a:latin typeface="Arial" charset="0"/>
                        <a:ea typeface="微软雅黑" pitchFamily="34" charset="-122"/>
                        <a:cs typeface="+mn-ea"/>
                        <a:sym typeface="Arial" charset="0"/>
                      </a:endParaRPr>
                    </a:p>
                  </a:txBody>
                  <a:tcPr marL="12700" marR="12700" marT="12700" anchor="ctr"/>
                </a:tc>
                <a:tc>
                  <a:txBody>
                    <a:bodyPr/>
                    <a:lstStyle/>
                    <a:p>
                      <a:pPr indent="0" algn="ctr">
                        <a:buNone/>
                      </a:pPr>
                      <a:r>
                        <a:rPr lang="en-US" sz="1400" b="0">
                          <a:latin typeface="Arial" charset="0"/>
                          <a:ea typeface="微软雅黑" pitchFamily="34" charset="-122"/>
                          <a:cs typeface="+mn-ea"/>
                          <a:sym typeface="Arial" charset="0"/>
                        </a:rPr>
                        <a:t>893</a:t>
                      </a:r>
                      <a:endParaRPr lang="en-US" altLang="en-US" sz="1400" b="0">
                        <a:latin typeface="Arial" charset="0"/>
                        <a:ea typeface="微软雅黑" pitchFamily="34" charset="-122"/>
                        <a:cs typeface="+mn-ea"/>
                        <a:sym typeface="Arial" charset="0"/>
                      </a:endParaRPr>
                    </a:p>
                  </a:txBody>
                  <a:tcPr marL="12700" marR="12700" marT="12700" anchor="ctr"/>
                </a:tc>
                <a:tc>
                  <a:txBody>
                    <a:bodyPr/>
                    <a:lstStyle/>
                    <a:p>
                      <a:pPr indent="0" algn="ctr">
                        <a:buNone/>
                      </a:pPr>
                      <a:r>
                        <a:rPr lang="en-US" sz="1400" b="0" dirty="0">
                          <a:latin typeface="Arial" charset="0"/>
                          <a:ea typeface="微软雅黑" pitchFamily="34" charset="-122"/>
                          <a:cs typeface="+mn-ea"/>
                          <a:sym typeface="Arial" charset="0"/>
                        </a:rPr>
                        <a:t>20</a:t>
                      </a:r>
                      <a:endParaRPr lang="en-US" altLang="en-US" sz="1400" b="0" dirty="0">
                        <a:latin typeface="Arial" charset="0"/>
                        <a:ea typeface="微软雅黑" pitchFamily="34" charset="-122"/>
                        <a:cs typeface="+mn-ea"/>
                        <a:sym typeface="Arial" charset="0"/>
                      </a:endParaRPr>
                    </a:p>
                  </a:txBody>
                  <a:tcPr marL="12700" marR="12700" marT="12700" anchor="ctr"/>
                </a:tc>
              </a:tr>
              <a:tr h="381000">
                <a:tc>
                  <a:txBody>
                    <a:bodyPr/>
                    <a:lstStyle/>
                    <a:p>
                      <a:pPr lvl="0" indent="0">
                        <a:buNone/>
                      </a:pPr>
                      <a:r>
                        <a:rPr lang="en-US" sz="1400" b="0">
                          <a:latin typeface="Arial" charset="0"/>
                          <a:ea typeface="微软雅黑" pitchFamily="34" charset="-122"/>
                          <a:cs typeface="+mn-ea"/>
                          <a:sym typeface="Arial" charset="0"/>
                        </a:rPr>
                        <a:t>Mampe et al., 1989 </a:t>
                      </a:r>
                      <a:endParaRPr lang="en-US" altLang="en-US" sz="1400" b="0">
                        <a:latin typeface="Arial" charset="0"/>
                        <a:ea typeface="微软雅黑" pitchFamily="34" charset="-122"/>
                        <a:cs typeface="+mn-ea"/>
                        <a:sym typeface="Arial" charset="0"/>
                      </a:endParaRPr>
                    </a:p>
                  </a:txBody>
                  <a:tcPr marL="12700" marR="12700" marT="12700" anchor="ctr"/>
                </a:tc>
                <a:tc>
                  <a:txBody>
                    <a:bodyPr/>
                    <a:lstStyle/>
                    <a:p>
                      <a:pPr indent="0" algn="ctr">
                        <a:buNone/>
                      </a:pPr>
                      <a:r>
                        <a:rPr lang="en-US" sz="1400" b="0">
                          <a:latin typeface="Arial" charset="0"/>
                          <a:ea typeface="微软雅黑" pitchFamily="34" charset="-122"/>
                          <a:cs typeface="+mn-ea"/>
                          <a:sym typeface="Arial" charset="0"/>
                        </a:rPr>
                        <a:t>887.6</a:t>
                      </a:r>
                      <a:endParaRPr lang="en-US" altLang="en-US" sz="1400" b="0">
                        <a:latin typeface="Arial" charset="0"/>
                        <a:ea typeface="微软雅黑" pitchFamily="34" charset="-122"/>
                        <a:cs typeface="+mn-ea"/>
                        <a:sym typeface="Arial" charset="0"/>
                      </a:endParaRPr>
                    </a:p>
                  </a:txBody>
                  <a:tcPr marL="12700" marR="12700" marT="12700" anchor="ctr"/>
                </a:tc>
                <a:tc>
                  <a:txBody>
                    <a:bodyPr/>
                    <a:lstStyle/>
                    <a:p>
                      <a:pPr indent="0" algn="ctr">
                        <a:buNone/>
                      </a:pPr>
                      <a:r>
                        <a:rPr lang="en-US" sz="1400" b="0" dirty="0">
                          <a:latin typeface="Arial" charset="0"/>
                          <a:ea typeface="微软雅黑" pitchFamily="34" charset="-122"/>
                          <a:cs typeface="+mn-ea"/>
                          <a:sym typeface="Arial" charset="0"/>
                        </a:rPr>
                        <a:t>3</a:t>
                      </a:r>
                      <a:endParaRPr lang="en-US" altLang="en-US" sz="1400" b="0" dirty="0">
                        <a:latin typeface="Arial" charset="0"/>
                        <a:ea typeface="微软雅黑" pitchFamily="34" charset="-122"/>
                        <a:cs typeface="+mn-ea"/>
                        <a:sym typeface="Arial" charset="0"/>
                      </a:endParaRPr>
                    </a:p>
                  </a:txBody>
                  <a:tcPr marL="12700" marR="12700" marT="12700" anchor="ctr"/>
                </a:tc>
              </a:tr>
              <a:tr h="381000">
                <a:tc>
                  <a:txBody>
                    <a:bodyPr/>
                    <a:lstStyle/>
                    <a:p>
                      <a:pPr lvl="0" indent="0">
                        <a:buNone/>
                      </a:pPr>
                      <a:r>
                        <a:rPr lang="en-US" sz="1400" b="0">
                          <a:latin typeface="Arial" charset="0"/>
                          <a:ea typeface="微软雅黑" pitchFamily="34" charset="-122"/>
                          <a:cs typeface="+mn-ea"/>
                          <a:sym typeface="Arial" charset="0"/>
                        </a:rPr>
                        <a:t>Alfimenkov et al., 1992 </a:t>
                      </a:r>
                      <a:endParaRPr lang="en-US" altLang="en-US" sz="1400" b="0">
                        <a:latin typeface="Arial" charset="0"/>
                        <a:ea typeface="微软雅黑" pitchFamily="34" charset="-122"/>
                        <a:cs typeface="+mn-ea"/>
                        <a:sym typeface="Arial" charset="0"/>
                      </a:endParaRPr>
                    </a:p>
                  </a:txBody>
                  <a:tcPr marL="12700" marR="12700" marT="12700" anchor="ctr"/>
                </a:tc>
                <a:tc>
                  <a:txBody>
                    <a:bodyPr/>
                    <a:lstStyle/>
                    <a:p>
                      <a:pPr indent="0" algn="ctr">
                        <a:buNone/>
                      </a:pPr>
                      <a:r>
                        <a:rPr lang="en-US" sz="1400" b="0">
                          <a:latin typeface="Arial" charset="0"/>
                          <a:ea typeface="微软雅黑" pitchFamily="34" charset="-122"/>
                          <a:cs typeface="+mn-ea"/>
                          <a:sym typeface="Arial" charset="0"/>
                        </a:rPr>
                        <a:t>888.4</a:t>
                      </a:r>
                      <a:endParaRPr lang="en-US" altLang="en-US" sz="1400" b="0">
                        <a:latin typeface="Arial" charset="0"/>
                        <a:ea typeface="微软雅黑" pitchFamily="34" charset="-122"/>
                        <a:cs typeface="+mn-ea"/>
                        <a:sym typeface="Arial" charset="0"/>
                      </a:endParaRPr>
                    </a:p>
                  </a:txBody>
                  <a:tcPr marL="12700" marR="12700" marT="12700" anchor="ctr"/>
                </a:tc>
                <a:tc>
                  <a:txBody>
                    <a:bodyPr/>
                    <a:lstStyle/>
                    <a:p>
                      <a:pPr indent="0" algn="ctr">
                        <a:buNone/>
                      </a:pPr>
                      <a:r>
                        <a:rPr lang="en-US" sz="1400" b="0" dirty="0">
                          <a:latin typeface="Arial" charset="0"/>
                          <a:ea typeface="微软雅黑" pitchFamily="34" charset="-122"/>
                          <a:cs typeface="+mn-ea"/>
                          <a:sym typeface="Arial" charset="0"/>
                        </a:rPr>
                        <a:t>3.3</a:t>
                      </a:r>
                      <a:endParaRPr lang="en-US" altLang="en-US" sz="1400" b="0" dirty="0">
                        <a:latin typeface="Arial" charset="0"/>
                        <a:ea typeface="微软雅黑" pitchFamily="34" charset="-122"/>
                        <a:cs typeface="+mn-ea"/>
                        <a:sym typeface="Arial" charset="0"/>
                      </a:endParaRPr>
                    </a:p>
                  </a:txBody>
                  <a:tcPr marL="12700" marR="12700" marT="12700" anchor="ctr"/>
                </a:tc>
              </a:tr>
              <a:tr h="381000">
                <a:tc>
                  <a:txBody>
                    <a:bodyPr/>
                    <a:lstStyle/>
                    <a:p>
                      <a:pPr lvl="0" indent="0">
                        <a:buNone/>
                      </a:pPr>
                      <a:r>
                        <a:rPr lang="en-US" sz="1400" b="0">
                          <a:latin typeface="Arial" charset="0"/>
                          <a:ea typeface="微软雅黑" pitchFamily="34" charset="-122"/>
                          <a:cs typeface="+mn-ea"/>
                          <a:sym typeface="Arial" charset="0"/>
                        </a:rPr>
                        <a:t>Mampe et al., 1993 </a:t>
                      </a:r>
                      <a:endParaRPr lang="en-US" altLang="en-US" sz="1400" b="0">
                        <a:latin typeface="Arial" charset="0"/>
                        <a:ea typeface="微软雅黑" pitchFamily="34" charset="-122"/>
                        <a:cs typeface="+mn-ea"/>
                        <a:sym typeface="Arial" charset="0"/>
                      </a:endParaRPr>
                    </a:p>
                  </a:txBody>
                  <a:tcPr marL="12700" marR="12700" marT="12700" anchor="ctr"/>
                </a:tc>
                <a:tc>
                  <a:txBody>
                    <a:bodyPr/>
                    <a:lstStyle/>
                    <a:p>
                      <a:pPr indent="0" algn="ctr">
                        <a:buNone/>
                      </a:pPr>
                      <a:r>
                        <a:rPr lang="en-US" sz="1400" b="0">
                          <a:latin typeface="Arial" charset="0"/>
                          <a:ea typeface="微软雅黑" pitchFamily="34" charset="-122"/>
                          <a:cs typeface="+mn-ea"/>
                          <a:sym typeface="Arial" charset="0"/>
                        </a:rPr>
                        <a:t>882.6</a:t>
                      </a:r>
                      <a:endParaRPr lang="en-US" altLang="en-US" sz="1400" b="0">
                        <a:latin typeface="Arial" charset="0"/>
                        <a:ea typeface="微软雅黑" pitchFamily="34" charset="-122"/>
                        <a:cs typeface="+mn-ea"/>
                        <a:sym typeface="Arial" charset="0"/>
                      </a:endParaRPr>
                    </a:p>
                  </a:txBody>
                  <a:tcPr marL="12700" marR="12700" marT="12700" anchor="ctr"/>
                </a:tc>
                <a:tc>
                  <a:txBody>
                    <a:bodyPr/>
                    <a:lstStyle/>
                    <a:p>
                      <a:pPr indent="0" algn="ctr">
                        <a:buNone/>
                      </a:pPr>
                      <a:r>
                        <a:rPr lang="en-US" sz="1400" b="0" dirty="0">
                          <a:latin typeface="Arial" charset="0"/>
                          <a:ea typeface="微软雅黑" pitchFamily="34" charset="-122"/>
                          <a:cs typeface="+mn-ea"/>
                          <a:sym typeface="Arial" charset="0"/>
                        </a:rPr>
                        <a:t>2.7</a:t>
                      </a:r>
                      <a:endParaRPr lang="en-US" altLang="en-US" sz="1400" b="0" dirty="0">
                        <a:latin typeface="Arial" charset="0"/>
                        <a:ea typeface="微软雅黑" pitchFamily="34" charset="-122"/>
                        <a:cs typeface="+mn-ea"/>
                        <a:sym typeface="Arial" charset="0"/>
                      </a:endParaRPr>
                    </a:p>
                  </a:txBody>
                  <a:tcPr marL="12700" marR="12700" marT="12700" anchor="ctr"/>
                </a:tc>
              </a:tr>
              <a:tr h="381000">
                <a:tc>
                  <a:txBody>
                    <a:bodyPr/>
                    <a:lstStyle/>
                    <a:p>
                      <a:pPr lvl="0" indent="0">
                        <a:buNone/>
                      </a:pPr>
                      <a:r>
                        <a:rPr lang="en-US" sz="1400" b="0" dirty="0" err="1">
                          <a:latin typeface="Arial" charset="0"/>
                          <a:ea typeface="微软雅黑" pitchFamily="34" charset="-122"/>
                          <a:cs typeface="+mn-ea"/>
                          <a:sym typeface="Arial" charset="0"/>
                        </a:rPr>
                        <a:t>Arzumanov</a:t>
                      </a:r>
                      <a:r>
                        <a:rPr lang="en-US" sz="1400" b="0" dirty="0">
                          <a:latin typeface="Arial" charset="0"/>
                          <a:ea typeface="微软雅黑" pitchFamily="34" charset="-122"/>
                          <a:cs typeface="+mn-ea"/>
                          <a:sym typeface="Arial" charset="0"/>
                        </a:rPr>
                        <a:t> et al., 2000 </a:t>
                      </a:r>
                      <a:endParaRPr lang="en-US" altLang="en-US" sz="1400" b="0" dirty="0">
                        <a:latin typeface="Arial" charset="0"/>
                        <a:ea typeface="微软雅黑" pitchFamily="34" charset="-122"/>
                        <a:cs typeface="+mn-ea"/>
                        <a:sym typeface="Arial" charset="0"/>
                      </a:endParaRPr>
                    </a:p>
                  </a:txBody>
                  <a:tcPr marL="12700" marR="12700" marT="12700" anchor="ctr"/>
                </a:tc>
                <a:tc>
                  <a:txBody>
                    <a:bodyPr/>
                    <a:lstStyle/>
                    <a:p>
                      <a:pPr indent="0" algn="ctr">
                        <a:buNone/>
                      </a:pPr>
                      <a:r>
                        <a:rPr lang="en-US" sz="1400" b="0">
                          <a:latin typeface="Arial" charset="0"/>
                          <a:ea typeface="微软雅黑" pitchFamily="34" charset="-122"/>
                          <a:cs typeface="+mn-ea"/>
                          <a:sym typeface="Arial" charset="0"/>
                        </a:rPr>
                        <a:t>885.4</a:t>
                      </a:r>
                      <a:endParaRPr lang="en-US" altLang="en-US" sz="1400" b="0">
                        <a:latin typeface="Arial" charset="0"/>
                        <a:ea typeface="微软雅黑" pitchFamily="34" charset="-122"/>
                        <a:cs typeface="+mn-ea"/>
                        <a:sym typeface="Arial" charset="0"/>
                      </a:endParaRPr>
                    </a:p>
                  </a:txBody>
                  <a:tcPr marL="12700" marR="12700" marT="12700" anchor="ctr"/>
                </a:tc>
                <a:tc>
                  <a:txBody>
                    <a:bodyPr/>
                    <a:lstStyle/>
                    <a:p>
                      <a:pPr indent="0" algn="ctr">
                        <a:buNone/>
                      </a:pPr>
                      <a:r>
                        <a:rPr lang="en-US" sz="1400" b="0" dirty="0">
                          <a:latin typeface="Arial" charset="0"/>
                          <a:ea typeface="微软雅黑" pitchFamily="34" charset="-122"/>
                          <a:cs typeface="+mn-ea"/>
                          <a:sym typeface="Arial" charset="0"/>
                        </a:rPr>
                        <a:t>0.98</a:t>
                      </a:r>
                      <a:endParaRPr lang="en-US" altLang="en-US" sz="1400" b="0" dirty="0">
                        <a:latin typeface="Arial" charset="0"/>
                        <a:ea typeface="微软雅黑" pitchFamily="34" charset="-122"/>
                        <a:cs typeface="+mn-ea"/>
                        <a:sym typeface="Arial" charset="0"/>
                      </a:endParaRPr>
                    </a:p>
                  </a:txBody>
                  <a:tcPr marL="12700" marR="12700" marT="12700" anchor="ctr"/>
                </a:tc>
              </a:tr>
              <a:tr h="361315">
                <a:tc>
                  <a:txBody>
                    <a:bodyPr/>
                    <a:lstStyle/>
                    <a:p>
                      <a:pPr lvl="0" indent="0">
                        <a:buNone/>
                      </a:pPr>
                      <a:r>
                        <a:rPr lang="en-US" sz="1400" b="0">
                          <a:latin typeface="Arial" charset="0"/>
                          <a:ea typeface="微软雅黑" pitchFamily="34" charset="-122"/>
                          <a:cs typeface="+mn-ea"/>
                          <a:sym typeface="Arial" charset="0"/>
                        </a:rPr>
                        <a:t>Serebrov et al., 2005 </a:t>
                      </a:r>
                      <a:endParaRPr lang="en-US" altLang="en-US" sz="1400" b="0">
                        <a:latin typeface="Arial" charset="0"/>
                        <a:ea typeface="微软雅黑" pitchFamily="34" charset="-122"/>
                        <a:cs typeface="+mn-ea"/>
                        <a:sym typeface="Arial" charset="0"/>
                      </a:endParaRPr>
                    </a:p>
                  </a:txBody>
                  <a:tcPr marL="12700" marR="12700" marT="12700" anchor="ctr"/>
                </a:tc>
                <a:tc>
                  <a:txBody>
                    <a:bodyPr/>
                    <a:lstStyle/>
                    <a:p>
                      <a:pPr indent="0" algn="ctr">
                        <a:buNone/>
                      </a:pPr>
                      <a:r>
                        <a:rPr lang="en-US" sz="1400" b="0">
                          <a:latin typeface="Arial" charset="0"/>
                          <a:ea typeface="微软雅黑" pitchFamily="34" charset="-122"/>
                          <a:cs typeface="+mn-ea"/>
                          <a:sym typeface="Arial" charset="0"/>
                        </a:rPr>
                        <a:t>878.5</a:t>
                      </a:r>
                      <a:endParaRPr lang="en-US" altLang="en-US" sz="1400" b="0">
                        <a:latin typeface="Arial" charset="0"/>
                        <a:ea typeface="微软雅黑" pitchFamily="34" charset="-122"/>
                        <a:cs typeface="+mn-ea"/>
                        <a:sym typeface="Arial" charset="0"/>
                      </a:endParaRPr>
                    </a:p>
                  </a:txBody>
                  <a:tcPr marL="12700" marR="12700" marT="12700" anchor="ctr"/>
                </a:tc>
                <a:tc>
                  <a:txBody>
                    <a:bodyPr/>
                    <a:lstStyle/>
                    <a:p>
                      <a:pPr indent="0" algn="ctr">
                        <a:buNone/>
                      </a:pPr>
                      <a:r>
                        <a:rPr lang="en-US" sz="1400" b="0" dirty="0">
                          <a:latin typeface="Arial" charset="0"/>
                          <a:ea typeface="微软雅黑" pitchFamily="34" charset="-122"/>
                          <a:cs typeface="+mn-ea"/>
                          <a:sym typeface="Arial" charset="0"/>
                        </a:rPr>
                        <a:t>0.76</a:t>
                      </a:r>
                      <a:endParaRPr lang="en-US" altLang="en-US" sz="1400" b="0" dirty="0">
                        <a:latin typeface="Arial" charset="0"/>
                        <a:ea typeface="微软雅黑" pitchFamily="34" charset="-122"/>
                        <a:cs typeface="+mn-ea"/>
                        <a:sym typeface="Arial" charset="0"/>
                      </a:endParaRPr>
                    </a:p>
                  </a:txBody>
                  <a:tcPr marL="12700" marR="12700" marT="12700" anchor="ctr"/>
                </a:tc>
              </a:tr>
              <a:tr h="361315">
                <a:tc>
                  <a:txBody>
                    <a:bodyPr/>
                    <a:lstStyle/>
                    <a:p>
                      <a:pPr lvl="0" indent="0">
                        <a:buNone/>
                      </a:pPr>
                      <a:r>
                        <a:rPr lang="en-US" sz="1400" b="0" dirty="0" err="1">
                          <a:latin typeface="Arial" charset="0"/>
                          <a:ea typeface="微软雅黑" pitchFamily="34" charset="-122"/>
                          <a:cs typeface="+mn-ea"/>
                          <a:sym typeface="Arial" charset="0"/>
                        </a:rPr>
                        <a:t>Pichlmaier</a:t>
                      </a:r>
                      <a:r>
                        <a:rPr lang="en-US" sz="1400" b="0" dirty="0">
                          <a:latin typeface="Arial" charset="0"/>
                          <a:ea typeface="微软雅黑" pitchFamily="34" charset="-122"/>
                          <a:cs typeface="+mn-ea"/>
                          <a:sym typeface="Arial" charset="0"/>
                        </a:rPr>
                        <a:t> et al., 2010 </a:t>
                      </a:r>
                      <a:endParaRPr lang="en-US" altLang="en-US" sz="1400" b="0" dirty="0">
                        <a:latin typeface="Arial" charset="0"/>
                        <a:ea typeface="微软雅黑" pitchFamily="34" charset="-122"/>
                        <a:cs typeface="+mn-ea"/>
                        <a:sym typeface="Arial" charset="0"/>
                      </a:endParaRPr>
                    </a:p>
                  </a:txBody>
                  <a:tcPr marL="12700" marR="12700" marT="12700" anchor="ctr"/>
                </a:tc>
                <a:tc>
                  <a:txBody>
                    <a:bodyPr/>
                    <a:lstStyle/>
                    <a:p>
                      <a:pPr indent="0" algn="ctr">
                        <a:buNone/>
                      </a:pPr>
                      <a:r>
                        <a:rPr lang="en-US" sz="1400" b="0">
                          <a:latin typeface="Arial" charset="0"/>
                          <a:ea typeface="微软雅黑" pitchFamily="34" charset="-122"/>
                          <a:cs typeface="+mn-ea"/>
                          <a:sym typeface="Arial" charset="0"/>
                        </a:rPr>
                        <a:t>880.7</a:t>
                      </a:r>
                      <a:endParaRPr lang="en-US" altLang="en-US" sz="1400" b="0">
                        <a:latin typeface="Arial" charset="0"/>
                        <a:ea typeface="微软雅黑" pitchFamily="34" charset="-122"/>
                        <a:cs typeface="+mn-ea"/>
                        <a:sym typeface="Arial" charset="0"/>
                      </a:endParaRPr>
                    </a:p>
                  </a:txBody>
                  <a:tcPr marL="12700" marR="12700" marT="12700" anchor="ctr"/>
                </a:tc>
                <a:tc>
                  <a:txBody>
                    <a:bodyPr/>
                    <a:lstStyle/>
                    <a:p>
                      <a:pPr indent="0" algn="ctr">
                        <a:buNone/>
                      </a:pPr>
                      <a:r>
                        <a:rPr lang="en-US" sz="1400" b="0" dirty="0">
                          <a:latin typeface="Arial" charset="0"/>
                          <a:ea typeface="微软雅黑" pitchFamily="34" charset="-122"/>
                          <a:cs typeface="+mn-ea"/>
                          <a:sym typeface="Arial" charset="0"/>
                        </a:rPr>
                        <a:t>1.8</a:t>
                      </a:r>
                      <a:endParaRPr lang="en-US" altLang="en-US" sz="1400" b="0" dirty="0">
                        <a:latin typeface="Arial" charset="0"/>
                        <a:ea typeface="微软雅黑" pitchFamily="34" charset="-122"/>
                        <a:cs typeface="+mn-ea"/>
                        <a:sym typeface="Arial" charset="0"/>
                      </a:endParaRPr>
                    </a:p>
                  </a:txBody>
                  <a:tcPr marL="12700" marR="12700" marT="12700" anchor="ctr"/>
                </a:tc>
              </a:tr>
              <a:tr h="381000">
                <a:tc>
                  <a:txBody>
                    <a:bodyPr/>
                    <a:lstStyle/>
                    <a:p>
                      <a:pPr lvl="0" algn="l">
                        <a:buClrTx/>
                        <a:buSzTx/>
                        <a:buFontTx/>
                        <a:buNone/>
                      </a:pPr>
                      <a:r>
                        <a:rPr lang="en-US" sz="1400" b="0" dirty="0">
                          <a:latin typeface="Arial" charset="0"/>
                          <a:ea typeface="微软雅黑" pitchFamily="34" charset="-122"/>
                          <a:cs typeface="+mn-ea"/>
                          <a:sym typeface="Arial" charset="0"/>
                        </a:rPr>
                        <a:t>F. M. Gonzalez et al.，2021</a:t>
                      </a:r>
                      <a:endParaRPr lang="en-US" sz="1400" b="0" dirty="0">
                        <a:latin typeface="Arial" charset="0"/>
                        <a:ea typeface="微软雅黑" pitchFamily="34" charset="-122"/>
                        <a:cs typeface="+mn-ea"/>
                        <a:sym typeface="Arial" charset="0"/>
                      </a:endParaRPr>
                    </a:p>
                  </a:txBody>
                  <a:tcPr marL="12700" marR="12700" marT="12700" anchor="ctr"/>
                </a:tc>
                <a:tc>
                  <a:txBody>
                    <a:bodyPr/>
                    <a:lstStyle/>
                    <a:p>
                      <a:pPr algn="ctr">
                        <a:buClrTx/>
                        <a:buSzTx/>
                        <a:buFontTx/>
                        <a:buNone/>
                      </a:pPr>
                      <a:r>
                        <a:rPr lang="en-US" sz="1400" b="1" dirty="0">
                          <a:solidFill>
                            <a:srgbClr val="C00000"/>
                          </a:solidFill>
                          <a:latin typeface="Arial" charset="0"/>
                          <a:ea typeface="微软雅黑" pitchFamily="34" charset="-122"/>
                          <a:cs typeface="+mn-ea"/>
                          <a:sym typeface="Arial" charset="0"/>
                        </a:rPr>
                        <a:t>877.75</a:t>
                      </a:r>
                      <a:endParaRPr lang="en-US" sz="1400" b="1" dirty="0">
                        <a:solidFill>
                          <a:srgbClr val="C00000"/>
                        </a:solidFill>
                        <a:latin typeface="Arial" charset="0"/>
                        <a:ea typeface="微软雅黑" pitchFamily="34" charset="-122"/>
                        <a:cs typeface="+mn-ea"/>
                        <a:sym typeface="Arial" charset="0"/>
                      </a:endParaRPr>
                    </a:p>
                  </a:txBody>
                  <a:tcPr marL="12700" marR="12700" marT="12700" anchor="ctr"/>
                </a:tc>
                <a:tc>
                  <a:txBody>
                    <a:bodyPr/>
                    <a:lstStyle/>
                    <a:p>
                      <a:pPr algn="ctr">
                        <a:buClrTx/>
                        <a:buSzTx/>
                        <a:buFontTx/>
                        <a:buNone/>
                      </a:pPr>
                      <a:r>
                        <a:rPr lang="en-US" sz="1400" b="1" dirty="0">
                          <a:solidFill>
                            <a:srgbClr val="C00000"/>
                          </a:solidFill>
                          <a:latin typeface="Arial" charset="0"/>
                          <a:ea typeface="微软雅黑" pitchFamily="34" charset="-122"/>
                          <a:cs typeface="+mn-ea"/>
                          <a:sym typeface="Arial" charset="0"/>
                        </a:rPr>
                        <a:t>0.35</a:t>
                      </a:r>
                      <a:endParaRPr lang="en-US" sz="1400" b="1" dirty="0">
                        <a:solidFill>
                          <a:srgbClr val="C00000"/>
                        </a:solidFill>
                        <a:latin typeface="Arial" charset="0"/>
                        <a:ea typeface="微软雅黑" pitchFamily="34" charset="-122"/>
                        <a:cs typeface="+mn-ea"/>
                        <a:sym typeface="Arial" charset="0"/>
                      </a:endParaRPr>
                    </a:p>
                  </a:txBody>
                  <a:tcPr marL="12700" marR="12700" marT="12700" anchor="ctr"/>
                </a:tc>
              </a:tr>
            </a:tbl>
          </a:graphicData>
        </a:graphic>
      </p:graphicFrame>
      <p:pic>
        <p:nvPicPr>
          <p:cNvPr id="106" name="图片 105"/>
          <p:cNvPicPr/>
          <p:nvPr/>
        </p:nvPicPr>
        <p:blipFill>
          <a:blip r:embed="rId3" cstate="print"/>
          <a:stretch>
            <a:fillRect/>
          </a:stretch>
        </p:blipFill>
        <p:spPr>
          <a:xfrm>
            <a:off x="1012825" y="4762384"/>
            <a:ext cx="2485489" cy="1409700"/>
          </a:xfrm>
          <a:prstGeom prst="rect">
            <a:avLst/>
          </a:prstGeom>
          <a:noFill/>
          <a:ln w="9525">
            <a:noFill/>
          </a:ln>
        </p:spPr>
      </p:pic>
      <mc:AlternateContent xmlns:mc="http://schemas.openxmlformats.org/markup-compatibility/2006">
        <mc:Choice xmlns:a14="http://schemas.microsoft.com/office/drawing/2010/main" Requires="a14">
          <p:sp>
            <p:nvSpPr>
              <p:cNvPr id="2" name="文本框 0"/>
              <p:cNvSpPr txBox="1">
                <a14:cpLocks xmlns:a14="http://schemas.microsoft.com/office/drawing/2010/main" noRot="1" noChangeAspect="1" noMove="1" noResize="1" noEditPoints="1" noAdjustHandles="1" noChangeArrowheads="1" noChangeShapeType="1"/>
              </p:cNvSpPr>
              <p:nvPr/>
            </p:nvSpPr>
            <p:spPr>
              <a:xfrm>
                <a:off x="311666" y="735919"/>
                <a:ext cx="5614670" cy="1986280"/>
              </a:xfrm>
              <a:prstGeom prst="rect">
                <a:avLst/>
              </a:prstGeom>
              <a:blipFill rotWithShape="1">
                <a:blip r:embed="rId4"/>
                <a:stretch>
                  <a:fillRect/>
                </a:stretch>
              </a:blipFill>
            </p:spPr>
            <p:txBody>
              <a:bodyPr/>
              <a:lstStyle/>
              <a:p>
                <a:r>
                  <a:rPr lang="zh-CN" altLang="en-US">
                    <a:noFill/>
                  </a:rPr>
                  <a:t> </a:t>
                </a:r>
                <a:endParaRPr lang="zh-CN" altLang="en-US">
                  <a:noFill/>
                </a:endParaRPr>
              </a:p>
            </p:txBody>
          </p:sp>
        </mc:Choice>
        <mc:Fallback>
          <p:sp>
            <p:nvSpPr>
              <p:cNvPr id="2" name="文本框 0"/>
              <p:cNvSpPr txBox="1">
                <a14:cpLocks xmlns:a14="http://schemas.microsoft.com/office/drawing/2010/main" noRot="1" noChangeAspect="1" noMove="1" noResize="1" noEditPoints="1" noAdjustHandles="1" noChangeArrowheads="1" noChangeShapeType="1"/>
              </p:cNvSpPr>
              <p:nvPr/>
            </p:nvSpPr>
            <p:spPr>
              <a:xfrm>
                <a:off x="311666" y="735919"/>
                <a:ext cx="5614670" cy="1986280"/>
              </a:xfrm>
              <a:prstGeom prst="rect">
                <a:avLst/>
              </a:prstGeom>
              <a:blipFill rotWithShape="1">
                <a:blip r:embed="rId4"/>
                <a:stretch>
                  <a:fillRect/>
                </a:stretch>
              </a:blipFill>
            </p:spPr>
            <p:txBody>
              <a:bodyPr/>
              <a:lstStyle/>
              <a:p>
                <a:r>
                  <a:rPr lang="zh-CN" altLang="en-US">
                    <a:noFill/>
                  </a:rPr>
                  <a:t> </a:t>
                </a:r>
                <a:endParaRPr lang="zh-CN" altLang="en-US">
                  <a:noFill/>
                </a:endParaRPr>
              </a:p>
            </p:txBody>
          </p:sp>
        </mc:Fallback>
      </mc:AlternateContent>
      <p:pic>
        <p:nvPicPr>
          <p:cNvPr id="3" name="图片 2"/>
          <p:cNvPicPr>
            <a:picLocks noChangeAspect="1"/>
          </p:cNvPicPr>
          <p:nvPr/>
        </p:nvPicPr>
        <p:blipFill>
          <a:blip r:embed="rId5"/>
          <a:stretch>
            <a:fillRect/>
          </a:stretch>
        </p:blipFill>
        <p:spPr>
          <a:xfrm>
            <a:off x="768350" y="2359585"/>
            <a:ext cx="4618355" cy="2205333"/>
          </a:xfrm>
          <a:prstGeom prst="rect">
            <a:avLst/>
          </a:prstGeom>
        </p:spPr>
      </p:pic>
      <p:sp>
        <p:nvSpPr>
          <p:cNvPr id="5" name="TextBox 37"/>
          <p:cNvSpPr txBox="1"/>
          <p:nvPr/>
        </p:nvSpPr>
        <p:spPr>
          <a:xfrm>
            <a:off x="5527930" y="735919"/>
            <a:ext cx="6664070" cy="1195199"/>
          </a:xfrm>
          <a:prstGeom prst="rect">
            <a:avLst/>
          </a:prstGeom>
          <a:noFill/>
        </p:spPr>
        <p:txBody>
          <a:bodyPr wrap="square" rtlCol="0">
            <a:spAutoFit/>
          </a:bodyPr>
          <a:lstStyle/>
          <a:p>
            <a:pPr marL="742950" lvl="1" indent="-285750">
              <a:lnSpc>
                <a:spcPct val="150000"/>
              </a:lnSpc>
              <a:buFont typeface="Wingdings" charset="2"/>
              <a:buChar char="§"/>
              <a:defRPr sz="1800">
                <a:solidFill>
                  <a:schemeClr val="tx1">
                    <a:alpha val="100000"/>
                  </a:schemeClr>
                </a:solidFill>
                <a:latin typeface="等线" charset="-122"/>
                <a:ea typeface="等线" charset="-122"/>
                <a:cs typeface="+mn-cs"/>
              </a:defRPr>
            </a:pPr>
            <a:r>
              <a:rPr lang="en-US" altLang="zh-CN" sz="1600" b="1" dirty="0">
                <a:solidFill>
                  <a:schemeClr val="tx1">
                    <a:alpha val="100000"/>
                  </a:schemeClr>
                </a:solidFill>
                <a:latin typeface="Arial" charset="0"/>
                <a:ea typeface="微软雅黑" pitchFamily="34" charset="-122"/>
                <a:cs typeface="+mn-ea"/>
                <a:sym typeface="Arial" charset="0"/>
              </a:rPr>
              <a:t>Ultra cold neutron</a:t>
            </a:r>
            <a:r>
              <a:rPr lang="zh-CN" altLang="en-US" sz="1600" b="1" dirty="0">
                <a:solidFill>
                  <a:schemeClr val="tx1">
                    <a:alpha val="100000"/>
                  </a:schemeClr>
                </a:solidFill>
                <a:latin typeface="Arial" charset="0"/>
                <a:ea typeface="微软雅黑" pitchFamily="34" charset="-122"/>
                <a:cs typeface="+mn-ea"/>
                <a:sym typeface="Arial" charset="0"/>
              </a:rPr>
              <a:t>（</a:t>
            </a:r>
            <a:r>
              <a:rPr lang="en-US" altLang="zh-CN" sz="1600" b="1" dirty="0">
                <a:solidFill>
                  <a:schemeClr val="tx1">
                    <a:alpha val="100000"/>
                  </a:schemeClr>
                </a:solidFill>
                <a:latin typeface="Arial" charset="0"/>
                <a:ea typeface="微软雅黑" pitchFamily="34" charset="-122"/>
                <a:cs typeface="+mn-ea"/>
              </a:rPr>
              <a:t>&lt;100 </a:t>
            </a:r>
            <a:r>
              <a:rPr lang="en-US" altLang="zh-CN" sz="1600" b="1" dirty="0" err="1">
                <a:solidFill>
                  <a:schemeClr val="tx1">
                    <a:alpha val="100000"/>
                  </a:schemeClr>
                </a:solidFill>
                <a:latin typeface="Arial" charset="0"/>
                <a:ea typeface="微软雅黑" pitchFamily="34" charset="-122"/>
                <a:cs typeface="+mn-ea"/>
              </a:rPr>
              <a:t>neV</a:t>
            </a:r>
            <a:r>
              <a:rPr lang="zh-CN" altLang="en-US" sz="1600" b="1" dirty="0">
                <a:solidFill>
                  <a:schemeClr val="tx1">
                    <a:alpha val="100000"/>
                  </a:schemeClr>
                </a:solidFill>
                <a:latin typeface="Arial" charset="0"/>
                <a:ea typeface="微软雅黑" pitchFamily="34" charset="-122"/>
                <a:cs typeface="+mn-ea"/>
              </a:rPr>
              <a:t>， </a:t>
            </a:r>
            <a:r>
              <a:rPr lang="en-US" altLang="zh-CN" sz="1600" b="1" dirty="0">
                <a:solidFill>
                  <a:schemeClr val="tx1">
                    <a:alpha val="100000"/>
                  </a:schemeClr>
                </a:solidFill>
                <a:latin typeface="Arial" charset="0"/>
                <a:ea typeface="微软雅黑" pitchFamily="34" charset="-122"/>
                <a:cs typeface="+mn-ea"/>
              </a:rPr>
              <a:t>1 </a:t>
            </a:r>
            <a:r>
              <a:rPr lang="en-US" altLang="zh-CN" sz="1600" b="1" dirty="0" err="1">
                <a:solidFill>
                  <a:schemeClr val="tx1">
                    <a:alpha val="100000"/>
                  </a:schemeClr>
                </a:solidFill>
                <a:latin typeface="Arial" charset="0"/>
                <a:ea typeface="微软雅黑" pitchFamily="34" charset="-122"/>
                <a:cs typeface="+mn-ea"/>
              </a:rPr>
              <a:t>mK</a:t>
            </a:r>
            <a:r>
              <a:rPr lang="zh-CN" altLang="en-US" sz="1600" b="1" dirty="0">
                <a:solidFill>
                  <a:schemeClr val="tx1">
                    <a:alpha val="100000"/>
                  </a:schemeClr>
                </a:solidFill>
                <a:latin typeface="Arial" charset="0"/>
                <a:ea typeface="微软雅黑" pitchFamily="34" charset="-122"/>
                <a:cs typeface="+mn-ea"/>
              </a:rPr>
              <a:t>）</a:t>
            </a:r>
            <a:r>
              <a:rPr lang="en-US" altLang="zh-CN" sz="1600" b="1" dirty="0">
                <a:solidFill>
                  <a:schemeClr val="tx1">
                    <a:alpha val="100000"/>
                  </a:schemeClr>
                </a:solidFill>
                <a:latin typeface="Arial" charset="0"/>
                <a:ea typeface="微软雅黑" pitchFamily="34" charset="-122"/>
                <a:cs typeface="+mn-ea"/>
              </a:rPr>
              <a:t> </a:t>
            </a:r>
            <a:endParaRPr lang="zh-CN" altLang="en-US" sz="1600" b="1" dirty="0">
              <a:solidFill>
                <a:schemeClr val="tx1">
                  <a:alpha val="100000"/>
                </a:schemeClr>
              </a:solidFill>
              <a:latin typeface="Arial" charset="0"/>
              <a:ea typeface="微软雅黑" pitchFamily="34" charset="-122"/>
              <a:cs typeface="+mn-ea"/>
              <a:sym typeface="Arial" charset="0"/>
            </a:endParaRPr>
          </a:p>
          <a:p>
            <a:pPr marL="742950" lvl="1" indent="-285750" algn="l" defTabSz="914400">
              <a:lnSpc>
                <a:spcPct val="150000"/>
              </a:lnSpc>
              <a:spcBef>
                <a:spcPts val="0"/>
              </a:spcBef>
              <a:spcAft>
                <a:spcPts val="0"/>
              </a:spcAft>
              <a:buClrTx/>
              <a:buSzTx/>
              <a:buFont typeface="Wingdings" charset="2"/>
              <a:buChar char="§"/>
              <a:defRPr sz="1800">
                <a:solidFill>
                  <a:schemeClr val="tx1">
                    <a:alpha val="100000"/>
                  </a:schemeClr>
                </a:solidFill>
                <a:latin typeface="等线" charset="-122"/>
                <a:ea typeface="等线" charset="-122"/>
                <a:cs typeface="+mn-cs"/>
              </a:defRPr>
            </a:pPr>
            <a:r>
              <a:rPr lang="en-US" altLang="zh-CN" sz="1600" b="1" dirty="0">
                <a:solidFill>
                  <a:schemeClr val="tx1">
                    <a:alpha val="100000"/>
                  </a:schemeClr>
                </a:solidFill>
                <a:latin typeface="Arial" charset="0"/>
                <a:ea typeface="微软雅黑" pitchFamily="34" charset="-122"/>
                <a:cs typeface="+mn-ea"/>
                <a:sym typeface="Arial" charset="0"/>
              </a:rPr>
              <a:t>Trapped in magnetic bottom</a:t>
            </a:r>
            <a:r>
              <a:rPr lang="zh-CN" altLang="en-US" sz="1600" b="1" dirty="0">
                <a:solidFill>
                  <a:schemeClr val="tx1">
                    <a:alpha val="100000"/>
                  </a:schemeClr>
                </a:solidFill>
                <a:latin typeface="Arial" charset="0"/>
                <a:ea typeface="微软雅黑" pitchFamily="34" charset="-122"/>
                <a:cs typeface="+mn-ea"/>
                <a:sym typeface="Arial" charset="0"/>
              </a:rPr>
              <a:t> </a:t>
            </a:r>
            <a:r>
              <a:rPr lang="en-US" altLang="zh-CN" sz="1600" b="1" dirty="0">
                <a:solidFill>
                  <a:schemeClr val="tx1">
                    <a:alpha val="100000"/>
                  </a:schemeClr>
                </a:solidFill>
                <a:latin typeface="Arial" charset="0"/>
                <a:ea typeface="微软雅黑" pitchFamily="34" charset="-122"/>
                <a:cs typeface="+mn-ea"/>
                <a:sym typeface="Arial" charset="0"/>
              </a:rPr>
              <a:t>or in a material wall</a:t>
            </a:r>
            <a:endParaRPr lang="en-US" altLang="zh-CN" sz="1600" b="1" dirty="0">
              <a:solidFill>
                <a:schemeClr val="tx1">
                  <a:alpha val="100000"/>
                </a:schemeClr>
              </a:solidFill>
              <a:latin typeface="Arial" charset="0"/>
              <a:ea typeface="微软雅黑" pitchFamily="34" charset="-122"/>
              <a:cs typeface="+mn-ea"/>
              <a:sym typeface="Arial" charset="0"/>
            </a:endParaRPr>
          </a:p>
          <a:p>
            <a:pPr marL="742950" lvl="1" indent="-285750" algn="l" defTabSz="914400">
              <a:lnSpc>
                <a:spcPct val="150000"/>
              </a:lnSpc>
              <a:spcBef>
                <a:spcPts val="0"/>
              </a:spcBef>
              <a:spcAft>
                <a:spcPts val="0"/>
              </a:spcAft>
              <a:buClrTx/>
              <a:buSzTx/>
              <a:buFont typeface="Wingdings" charset="2"/>
              <a:buChar char="§"/>
              <a:defRPr sz="1800">
                <a:solidFill>
                  <a:schemeClr val="tx1">
                    <a:alpha val="100000"/>
                  </a:schemeClr>
                </a:solidFill>
                <a:latin typeface="等线" charset="-122"/>
                <a:ea typeface="等线" charset="-122"/>
                <a:cs typeface="+mn-cs"/>
              </a:defRPr>
            </a:pPr>
            <a:r>
              <a:rPr lang="zh-CN" sz="1600" b="1" i="0" u="none" strike="noStrike" spc="0" baseline="30000" dirty="0">
                <a:ln>
                  <a:noFill/>
                </a:ln>
                <a:solidFill>
                  <a:schemeClr val="tx1">
                    <a:alpha val="100000"/>
                  </a:schemeClr>
                </a:solidFill>
                <a:effectLst/>
                <a:latin typeface="Arial" charset="0"/>
                <a:ea typeface="微软雅黑" pitchFamily="34" charset="-122"/>
                <a:cs typeface="+mn-ea"/>
                <a:sym typeface="Arial" charset="0"/>
              </a:rPr>
              <a:t>10</a:t>
            </a:r>
            <a:r>
              <a:rPr lang="zh-CN" sz="1600" b="1" i="0" u="none" strike="noStrike" spc="0" baseline="0" dirty="0">
                <a:ln>
                  <a:noFill/>
                </a:ln>
                <a:solidFill>
                  <a:schemeClr val="tx1">
                    <a:alpha val="100000"/>
                  </a:schemeClr>
                </a:solidFill>
                <a:effectLst/>
                <a:latin typeface="Arial" charset="0"/>
                <a:ea typeface="微软雅黑" pitchFamily="34" charset="-122"/>
                <a:cs typeface="+mn-ea"/>
                <a:sym typeface="Arial" charset="0"/>
              </a:rPr>
              <a:t>B-coated-ZnS</a:t>
            </a:r>
            <a:r>
              <a:rPr lang="en-US" altLang="zh-CN" sz="1600" b="1" dirty="0">
                <a:solidFill>
                  <a:schemeClr val="tx1">
                    <a:alpha val="100000"/>
                  </a:schemeClr>
                </a:solidFill>
                <a:latin typeface="Arial" charset="0"/>
                <a:ea typeface="微软雅黑" pitchFamily="34" charset="-122"/>
                <a:cs typeface="+mn-ea"/>
                <a:sym typeface="Arial" charset="0"/>
              </a:rPr>
              <a:t>:</a:t>
            </a:r>
            <a:r>
              <a:rPr lang="zh-CN" altLang="en-US" sz="1600" b="1" dirty="0">
                <a:solidFill>
                  <a:schemeClr val="tx1">
                    <a:alpha val="100000"/>
                  </a:schemeClr>
                </a:solidFill>
                <a:latin typeface="Arial" charset="0"/>
                <a:ea typeface="微软雅黑" pitchFamily="34" charset="-122"/>
                <a:cs typeface="+mn-ea"/>
                <a:sym typeface="Arial" charset="0"/>
              </a:rPr>
              <a:t> </a:t>
            </a:r>
            <a:r>
              <a:rPr lang="en-US" altLang="zh-CN" sz="1600" b="1" dirty="0">
                <a:solidFill>
                  <a:schemeClr val="tx1">
                    <a:alpha val="100000"/>
                  </a:schemeClr>
                </a:solidFill>
                <a:latin typeface="Arial" charset="0"/>
                <a:ea typeface="微软雅黑" pitchFamily="34" charset="-122"/>
                <a:cs typeface="+mn-ea"/>
                <a:sym typeface="Arial" charset="0"/>
              </a:rPr>
              <a:t>neutron</a:t>
            </a:r>
            <a:r>
              <a:rPr lang="zh-CN" altLang="en-US" sz="1600" b="1" dirty="0">
                <a:solidFill>
                  <a:schemeClr val="tx1">
                    <a:alpha val="100000"/>
                  </a:schemeClr>
                </a:solidFill>
                <a:latin typeface="Arial" charset="0"/>
                <a:ea typeface="微软雅黑" pitchFamily="34" charset="-122"/>
                <a:cs typeface="+mn-ea"/>
                <a:sym typeface="Arial" charset="0"/>
              </a:rPr>
              <a:t> </a:t>
            </a:r>
            <a:r>
              <a:rPr lang="en-US" altLang="zh-CN" sz="1600" b="1" dirty="0">
                <a:solidFill>
                  <a:schemeClr val="tx1">
                    <a:alpha val="100000"/>
                  </a:schemeClr>
                </a:solidFill>
                <a:latin typeface="Arial" charset="0"/>
                <a:ea typeface="微软雅黑" pitchFamily="34" charset="-122"/>
                <a:cs typeface="+mn-ea"/>
                <a:sym typeface="Arial" charset="0"/>
              </a:rPr>
              <a:t>measurement</a:t>
            </a:r>
            <a:r>
              <a:rPr lang="en-US" altLang="zh-CN" sz="1600" b="1" i="0" u="none" strike="noStrike" spc="0" baseline="0" dirty="0">
                <a:ln>
                  <a:noFill/>
                </a:ln>
                <a:solidFill>
                  <a:schemeClr val="tx1">
                    <a:alpha val="100000"/>
                  </a:schemeClr>
                </a:solidFill>
                <a:effectLst/>
                <a:latin typeface="Arial" charset="0"/>
                <a:ea typeface="微软雅黑" pitchFamily="34" charset="-122"/>
                <a:cs typeface="+mn-ea"/>
                <a:sym typeface="Arial" charset="0"/>
              </a:rPr>
              <a:t> </a:t>
            </a:r>
            <a:endParaRPr lang="en-US" altLang="zh-CN" sz="1600" b="1" i="0" u="none" strike="noStrike" spc="0" baseline="0" dirty="0">
              <a:ln>
                <a:noFill/>
              </a:ln>
              <a:solidFill>
                <a:schemeClr val="tx1">
                  <a:alpha val="100000"/>
                </a:schemeClr>
              </a:solidFill>
              <a:effectLst/>
              <a:latin typeface="Arial" charset="0"/>
              <a:ea typeface="微软雅黑" pitchFamily="34" charset="-122"/>
              <a:cs typeface="+mn-ea"/>
              <a:sym typeface="Arial" charset="0"/>
            </a:endParaRPr>
          </a:p>
        </p:txBody>
      </p:sp>
      <p:sp>
        <p:nvSpPr>
          <p:cNvPr id="6" name="文本框 5"/>
          <p:cNvSpPr txBox="1"/>
          <p:nvPr/>
        </p:nvSpPr>
        <p:spPr>
          <a:xfrm>
            <a:off x="1462218" y="4768630"/>
            <a:ext cx="1659429" cy="1477328"/>
          </a:xfrm>
          <a:prstGeom prst="rect">
            <a:avLst/>
          </a:prstGeom>
          <a:noFill/>
        </p:spPr>
        <p:txBody>
          <a:bodyPr wrap="none" rtlCol="0">
            <a:spAutoFit/>
          </a:bodyPr>
          <a:lstStyle/>
          <a:p>
            <a:r>
              <a:rPr kumimoji="1" lang="en-US" altLang="zh-CN" dirty="0">
                <a:solidFill>
                  <a:schemeClr val="bg1"/>
                </a:solidFill>
              </a:rPr>
              <a:t>Magnetic field</a:t>
            </a:r>
            <a:endParaRPr kumimoji="1" lang="en-US" altLang="zh-CN" dirty="0">
              <a:solidFill>
                <a:schemeClr val="bg1"/>
              </a:solidFill>
            </a:endParaRPr>
          </a:p>
          <a:p>
            <a:endParaRPr kumimoji="1" lang="en-US" altLang="zh-CN" dirty="0">
              <a:solidFill>
                <a:schemeClr val="bg1"/>
              </a:solidFill>
            </a:endParaRPr>
          </a:p>
          <a:p>
            <a:endParaRPr kumimoji="1" lang="en-US" altLang="zh-CN" dirty="0">
              <a:solidFill>
                <a:schemeClr val="bg1"/>
              </a:solidFill>
            </a:endParaRPr>
          </a:p>
          <a:p>
            <a:endParaRPr kumimoji="1" lang="en-US" altLang="zh-CN" dirty="0">
              <a:solidFill>
                <a:schemeClr val="bg1"/>
              </a:solidFill>
            </a:endParaRPr>
          </a:p>
          <a:p>
            <a:r>
              <a:rPr kumimoji="1" lang="en-US" altLang="zh-CN" dirty="0">
                <a:solidFill>
                  <a:schemeClr val="bg1"/>
                </a:solidFill>
              </a:rPr>
              <a:t>High vacuum </a:t>
            </a:r>
            <a:r>
              <a:rPr kumimoji="1" lang="zh-CN" altLang="en-US" dirty="0">
                <a:solidFill>
                  <a:schemeClr val="bg1"/>
                </a:solidFill>
              </a:rPr>
              <a:t> </a:t>
            </a:r>
            <a:endParaRPr kumimoji="1" lang="zh-CN" altLang="en-US" dirty="0">
              <a:solidFill>
                <a:schemeClr val="bg1"/>
              </a:solidFill>
            </a:endParaRPr>
          </a:p>
        </p:txBody>
      </p:sp>
      <p:sp>
        <p:nvSpPr>
          <p:cNvPr id="8" name="圆角矩形 7"/>
          <p:cNvSpPr/>
          <p:nvPr/>
        </p:nvSpPr>
        <p:spPr>
          <a:xfrm>
            <a:off x="1419838" y="943258"/>
            <a:ext cx="3286633" cy="1342472"/>
          </a:xfrm>
          <a:prstGeom prst="roundRect">
            <a:avLst/>
          </a:prstGeom>
          <a:noFill/>
          <a:ln>
            <a:solidFill>
              <a:schemeClr val="accent1">
                <a:shade val="1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0" name="文本框 9"/>
          <p:cNvSpPr txBox="1"/>
          <p:nvPr/>
        </p:nvSpPr>
        <p:spPr>
          <a:xfrm>
            <a:off x="8696722" y="6320780"/>
            <a:ext cx="1697901" cy="369332"/>
          </a:xfrm>
          <a:prstGeom prst="rect">
            <a:avLst/>
          </a:prstGeom>
          <a:noFill/>
        </p:spPr>
        <p:txBody>
          <a:bodyPr wrap="none" rtlCol="0">
            <a:spAutoFit/>
          </a:bodyPr>
          <a:lstStyle/>
          <a:p>
            <a:r>
              <a:rPr lang="en-US" altLang="zh-CN" dirty="0">
                <a:highlight>
                  <a:srgbClr val="FFFF00"/>
                </a:highlight>
              </a:rPr>
              <a:t>14 min 47.75 s</a:t>
            </a:r>
            <a:endParaRPr lang="zh-CN" altLang="en-US" dirty="0">
              <a:highlight>
                <a:srgbClr val="FFFF00"/>
              </a:highlight>
            </a:endParaRPr>
          </a:p>
        </p:txBody>
      </p:sp>
      <p:sp>
        <p:nvSpPr>
          <p:cNvPr id="11" name="矩形 10"/>
          <p:cNvSpPr/>
          <p:nvPr/>
        </p:nvSpPr>
        <p:spPr>
          <a:xfrm>
            <a:off x="1797377" y="6312455"/>
            <a:ext cx="2121093" cy="369332"/>
          </a:xfrm>
          <a:prstGeom prst="rect">
            <a:avLst/>
          </a:prstGeom>
        </p:spPr>
        <p:txBody>
          <a:bodyPr wrap="none">
            <a:spAutoFit/>
          </a:bodyPr>
          <a:lstStyle/>
          <a:p>
            <a:r>
              <a:rPr lang="en-US" altLang="zh-CN" dirty="0">
                <a:solidFill>
                  <a:srgbClr val="C00000"/>
                </a:solidFill>
              </a:rPr>
              <a:t>Loss in the bottle? </a:t>
            </a:r>
            <a:endParaRPr lang="zh-CN" altLang="en-US" dirty="0">
              <a:solidFill>
                <a:srgbClr val="C00000"/>
              </a:solidFill>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4316676" y="3756330"/>
            <a:ext cx="2322314" cy="1161158"/>
          </a:xfrm>
          <a:prstGeom prst="rect">
            <a:avLst/>
          </a:prstGeom>
        </p:spPr>
      </p:pic>
      <p:sp>
        <p:nvSpPr>
          <p:cNvPr id="13" name="Freeform 5"/>
          <p:cNvSpPr/>
          <p:nvPr/>
        </p:nvSpPr>
        <p:spPr>
          <a:xfrm>
            <a:off x="427038" y="220663"/>
            <a:ext cx="474662" cy="5603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Lst>
            <a:rect l="0" t="0" r="0" b="0"/>
            <a:pathLst>
              <a:path w="574" h="681">
                <a:moveTo>
                  <a:pt x="120" y="441"/>
                </a:moveTo>
                <a:cubicBezTo>
                  <a:pt x="153" y="441"/>
                  <a:pt x="183" y="454"/>
                  <a:pt x="205" y="476"/>
                </a:cubicBezTo>
                <a:lnTo>
                  <a:pt x="389" y="329"/>
                </a:lnTo>
                <a:cubicBezTo>
                  <a:pt x="383" y="317"/>
                  <a:pt x="380" y="303"/>
                  <a:pt x="380" y="289"/>
                </a:cubicBezTo>
                <a:cubicBezTo>
                  <a:pt x="380" y="271"/>
                  <a:pt x="384" y="255"/>
                  <a:pt x="392" y="241"/>
                </a:cubicBezTo>
                <a:lnTo>
                  <a:pt x="270" y="138"/>
                </a:lnTo>
                <a:cubicBezTo>
                  <a:pt x="256" y="151"/>
                  <a:pt x="237" y="159"/>
                  <a:pt x="217" y="159"/>
                </a:cubicBezTo>
                <a:cubicBezTo>
                  <a:pt x="173" y="159"/>
                  <a:pt x="137" y="123"/>
                  <a:pt x="137" y="79"/>
                </a:cubicBezTo>
                <a:cubicBezTo>
                  <a:pt x="137" y="36"/>
                  <a:pt x="173" y="0"/>
                  <a:pt x="217" y="0"/>
                </a:cubicBezTo>
                <a:cubicBezTo>
                  <a:pt x="260" y="0"/>
                  <a:pt x="296" y="36"/>
                  <a:pt x="296" y="79"/>
                </a:cubicBezTo>
                <a:cubicBezTo>
                  <a:pt x="296" y="91"/>
                  <a:pt x="293" y="103"/>
                  <a:pt x="289" y="113"/>
                </a:cubicBezTo>
                <a:lnTo>
                  <a:pt x="412" y="217"/>
                </a:lnTo>
                <a:cubicBezTo>
                  <a:pt x="429" y="201"/>
                  <a:pt x="452" y="192"/>
                  <a:pt x="477" y="192"/>
                </a:cubicBezTo>
                <a:cubicBezTo>
                  <a:pt x="530" y="192"/>
                  <a:pt x="574" y="235"/>
                  <a:pt x="574" y="289"/>
                </a:cubicBezTo>
                <a:cubicBezTo>
                  <a:pt x="574" y="342"/>
                  <a:pt x="530" y="386"/>
                  <a:pt x="477" y="386"/>
                </a:cubicBezTo>
                <a:cubicBezTo>
                  <a:pt x="449" y="386"/>
                  <a:pt x="424" y="374"/>
                  <a:pt x="406" y="355"/>
                </a:cubicBezTo>
                <a:lnTo>
                  <a:pt x="224" y="501"/>
                </a:lnTo>
                <a:cubicBezTo>
                  <a:pt x="234" y="518"/>
                  <a:pt x="240" y="539"/>
                  <a:pt x="240" y="561"/>
                </a:cubicBezTo>
                <a:cubicBezTo>
                  <a:pt x="240" y="627"/>
                  <a:pt x="186" y="681"/>
                  <a:pt x="120" y="681"/>
                </a:cubicBezTo>
                <a:cubicBezTo>
                  <a:pt x="54" y="681"/>
                  <a:pt x="0" y="627"/>
                  <a:pt x="0" y="561"/>
                </a:cubicBezTo>
                <a:cubicBezTo>
                  <a:pt x="0" y="495"/>
                  <a:pt x="54" y="441"/>
                  <a:pt x="120" y="441"/>
                </a:cubicBezTo>
                <a:close/>
              </a:path>
            </a:pathLst>
          </a:custGeom>
          <a:solidFill>
            <a:srgbClr val="113E6A"/>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charset="0"/>
              <a:ea typeface="微软雅黑" pitchFamily="34" charset="-122"/>
              <a:cs typeface="+mn-ea"/>
              <a:sym typeface="Arial" charset="0"/>
            </a:endParaRPr>
          </a:p>
        </p:txBody>
      </p:sp>
      <p:sp>
        <p:nvSpPr>
          <p:cNvPr id="14" name="TextBox 27"/>
          <p:cNvSpPr txBox="1"/>
          <p:nvPr/>
        </p:nvSpPr>
        <p:spPr>
          <a:xfrm>
            <a:off x="1012825" y="176213"/>
            <a:ext cx="6048451" cy="954107"/>
          </a:xfrm>
          <a:prstGeom prst="rect">
            <a:avLst/>
          </a:prstGeom>
          <a:noFill/>
          <a:ln w="9525">
            <a:noFill/>
          </a:ln>
        </p:spPr>
        <p:txBody>
          <a:bodyPr wrap="none" anchor="t">
            <a:spAutoFit/>
          </a:bodyPr>
          <a:lstStyle/>
          <a:p>
            <a:pPr>
              <a:defRPr/>
            </a:pPr>
            <a:r>
              <a:rPr lang="en-US" altLang="zh-CN" sz="2800" b="1" dirty="0">
                <a:solidFill>
                  <a:srgbClr val="0070C0"/>
                </a:solidFill>
                <a:latin typeface="Arial Narrow" pitchFamily="34" charset="0"/>
                <a:ea typeface="微软雅黑" pitchFamily="34" charset="-122"/>
                <a:cs typeface="Arial Narrow" pitchFamily="34" charset="0"/>
                <a:sym typeface="Arial" charset="0"/>
              </a:rPr>
              <a:t>Decades-long mystery of neutron lifetime </a:t>
            </a:r>
            <a:endParaRPr lang="zh-CN" altLang="en-US" sz="2800" b="1" dirty="0">
              <a:solidFill>
                <a:srgbClr val="C00000"/>
              </a:solidFill>
              <a:latin typeface="Arial Narrow" pitchFamily="34" charset="0"/>
              <a:ea typeface="微软雅黑"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2800" b="1" dirty="0">
              <a:solidFill>
                <a:srgbClr val="0070C0"/>
              </a:solidFill>
              <a:latin typeface="Arial Narrow" pitchFamily="34" charset="0"/>
              <a:ea typeface="微软雅黑" pitchFamily="34" charset="-122"/>
              <a:cs typeface="Arial Narrow" pitchFamily="34" charset="0"/>
              <a:sym typeface="Arial" charset="0"/>
            </a:endParaRPr>
          </a:p>
        </p:txBody>
      </p:sp>
      <p:sp>
        <p:nvSpPr>
          <p:cNvPr id="6" name="矩形 5"/>
          <p:cNvSpPr/>
          <p:nvPr/>
        </p:nvSpPr>
        <p:spPr>
          <a:xfrm>
            <a:off x="664369" y="5157083"/>
            <a:ext cx="11162992" cy="880369"/>
          </a:xfrm>
          <a:prstGeom prst="rect">
            <a:avLst/>
          </a:prstGeom>
        </p:spPr>
        <p:txBody>
          <a:bodyPr wrap="square">
            <a:spAutoFit/>
          </a:bodyPr>
          <a:lstStyle/>
          <a:p>
            <a:pPr marL="285750" lvl="0" indent="-285750">
              <a:lnSpc>
                <a:spcPct val="150000"/>
              </a:lnSpc>
              <a:buFont typeface="Wingdings" charset="2"/>
              <a:buChar char="Ø"/>
              <a:defRPr/>
            </a:pPr>
            <a:r>
              <a:rPr lang="en-US" altLang="zh-CN" b="1" dirty="0">
                <a:solidFill>
                  <a:srgbClr val="000064"/>
                </a:solidFill>
                <a:latin typeface="Aptos Narrow" pitchFamily="34" charset="0"/>
                <a:ea typeface="微软雅黑" pitchFamily="34" charset="-122"/>
                <a:cs typeface="+mn-ea"/>
                <a:sym typeface="Arial" charset="0"/>
              </a:rPr>
              <a:t>Precisions</a:t>
            </a:r>
            <a:r>
              <a:rPr lang="zh-CN" altLang="en-US" b="1" dirty="0">
                <a:solidFill>
                  <a:srgbClr val="000064"/>
                </a:solidFill>
                <a:latin typeface="Aptos Narrow" pitchFamily="34" charset="0"/>
                <a:ea typeface="微软雅黑" pitchFamily="34" charset="-122"/>
                <a:cs typeface="+mn-ea"/>
                <a:sym typeface="Arial" charset="0"/>
              </a:rPr>
              <a:t> </a:t>
            </a:r>
            <a:r>
              <a:rPr lang="en-US" altLang="zh-CN" b="1" dirty="0">
                <a:solidFill>
                  <a:srgbClr val="000064"/>
                </a:solidFill>
                <a:latin typeface="Aptos Narrow" pitchFamily="34" charset="0"/>
                <a:ea typeface="微软雅黑" pitchFamily="34" charset="-122"/>
                <a:cs typeface="+mn-ea"/>
                <a:sym typeface="Arial" charset="0"/>
              </a:rPr>
              <a:t>get</a:t>
            </a:r>
            <a:r>
              <a:rPr lang="zh-CN" altLang="en-US" b="1" dirty="0">
                <a:solidFill>
                  <a:srgbClr val="000064"/>
                </a:solidFill>
                <a:latin typeface="Aptos Narrow" pitchFamily="34" charset="0"/>
                <a:ea typeface="微软雅黑" pitchFamily="34" charset="-122"/>
                <a:cs typeface="+mn-ea"/>
                <a:sym typeface="Arial" charset="0"/>
              </a:rPr>
              <a:t> </a:t>
            </a:r>
            <a:r>
              <a:rPr lang="en-US" altLang="zh-CN" b="1" dirty="0">
                <a:solidFill>
                  <a:srgbClr val="000064"/>
                </a:solidFill>
                <a:latin typeface="Aptos Narrow" pitchFamily="34" charset="0"/>
                <a:ea typeface="微软雅黑" pitchFamily="34" charset="-122"/>
                <a:cs typeface="+mn-ea"/>
                <a:sym typeface="Arial" charset="0"/>
              </a:rPr>
              <a:t>better</a:t>
            </a:r>
            <a:r>
              <a:rPr lang="zh-CN" altLang="en-US" b="1" dirty="0">
                <a:solidFill>
                  <a:srgbClr val="000064"/>
                </a:solidFill>
                <a:latin typeface="Aptos Narrow" pitchFamily="34" charset="0"/>
                <a:ea typeface="微软雅黑" pitchFamily="34" charset="-122"/>
                <a:cs typeface="+mn-ea"/>
                <a:sym typeface="Arial" charset="0"/>
              </a:rPr>
              <a:t> </a:t>
            </a:r>
            <a:r>
              <a:rPr lang="en-US" altLang="zh-CN" b="1" dirty="0">
                <a:solidFill>
                  <a:srgbClr val="000064"/>
                </a:solidFill>
                <a:latin typeface="Aptos Narrow" pitchFamily="34" charset="0"/>
                <a:ea typeface="微软雅黑" pitchFamily="34" charset="-122"/>
                <a:cs typeface="+mn-ea"/>
                <a:sym typeface="Arial" charset="0"/>
              </a:rPr>
              <a:t>and</a:t>
            </a:r>
            <a:r>
              <a:rPr lang="zh-CN" altLang="en-US" b="1" dirty="0">
                <a:solidFill>
                  <a:srgbClr val="000064"/>
                </a:solidFill>
                <a:latin typeface="Aptos Narrow" pitchFamily="34" charset="0"/>
                <a:ea typeface="微软雅黑" pitchFamily="34" charset="-122"/>
                <a:cs typeface="+mn-ea"/>
                <a:sym typeface="Arial" charset="0"/>
              </a:rPr>
              <a:t> </a:t>
            </a:r>
            <a:r>
              <a:rPr lang="en-US" altLang="zh-CN" b="1" dirty="0">
                <a:solidFill>
                  <a:srgbClr val="000064"/>
                </a:solidFill>
                <a:latin typeface="Aptos Narrow" pitchFamily="34" charset="0"/>
                <a:ea typeface="微软雅黑" pitchFamily="34" charset="-122"/>
                <a:cs typeface="+mn-ea"/>
                <a:sym typeface="Arial" charset="0"/>
              </a:rPr>
              <a:t>better, with typical uncertainties being reduced to less than 3 seconds  </a:t>
            </a:r>
            <a:endParaRPr lang="zh-CN" altLang="en-US" b="1" dirty="0">
              <a:solidFill>
                <a:srgbClr val="000064"/>
              </a:solidFill>
              <a:latin typeface="Aptos Narrow" pitchFamily="34" charset="0"/>
              <a:ea typeface="微软雅黑" pitchFamily="34" charset="-122"/>
              <a:cs typeface="+mn-ea"/>
            </a:endParaRPr>
          </a:p>
          <a:p>
            <a:pPr marL="285750" marR="0" lvl="0" indent="-285750" algn="l" defTabSz="914400" rtl="0" eaLnBrk="1" fontAlgn="auto" latinLnBrk="0" hangingPunct="1">
              <a:lnSpc>
                <a:spcPct val="150000"/>
              </a:lnSpc>
              <a:spcBef>
                <a:spcPts val="0"/>
              </a:spcBef>
              <a:spcAft>
                <a:spcPts val="0"/>
              </a:spcAft>
              <a:buClrTx/>
              <a:buSzTx/>
              <a:buFont typeface="Wingdings" charset="2"/>
              <a:buChar char="v"/>
              <a:defRPr/>
            </a:pPr>
            <a:r>
              <a:rPr lang="en-US" altLang="zh-CN" b="1" dirty="0">
                <a:solidFill>
                  <a:srgbClr val="000064"/>
                </a:solidFill>
                <a:latin typeface="Aptos Narrow" pitchFamily="34" charset="0"/>
                <a:ea typeface="微软雅黑" pitchFamily="34" charset="-122"/>
                <a:cs typeface="+mn-ea"/>
                <a:sym typeface="Arial" charset="0"/>
              </a:rPr>
              <a:t>A gap of about 9 s in neutron lifetime between the most precise measurements in earth (&gt;4</a:t>
            </a:r>
            <a:r>
              <a:rPr lang="el-GR" altLang="zh-CN" b="1" dirty="0">
                <a:solidFill>
                  <a:srgbClr val="000064"/>
                </a:solidFill>
                <a:latin typeface="Aptos Narrow" pitchFamily="34" charset="0"/>
                <a:ea typeface="微软雅黑" pitchFamily="34" charset="-122"/>
                <a:cs typeface="+mn-ea"/>
                <a:sym typeface="Arial" charset="0"/>
              </a:rPr>
              <a:t>σ</a:t>
            </a:r>
            <a:r>
              <a:rPr lang="en-US" altLang="zh-CN" b="1" dirty="0">
                <a:solidFill>
                  <a:srgbClr val="000064"/>
                </a:solidFill>
                <a:latin typeface="Aptos Narrow" pitchFamily="34" charset="0"/>
                <a:ea typeface="微软雅黑" pitchFamily="34" charset="-122"/>
                <a:cs typeface="+mn-ea"/>
                <a:sym typeface="Arial" charset="0"/>
              </a:rPr>
              <a:t>, 1% deviation)</a:t>
            </a:r>
            <a:r>
              <a:rPr kumimoji="0" lang="zh-CN" altLang="en-US" sz="1800" b="1" i="0" u="none" strike="noStrike" kern="1200" cap="none" spc="0" normalizeH="0" baseline="0" noProof="0" dirty="0">
                <a:ln>
                  <a:noFill/>
                </a:ln>
                <a:solidFill>
                  <a:srgbClr val="C00000"/>
                </a:solidFill>
                <a:effectLst/>
                <a:uLnTx/>
                <a:uFillTx/>
                <a:latin typeface="Aptos Narrow" pitchFamily="34" charset="0"/>
                <a:ea typeface="微软雅黑" pitchFamily="34" charset="-122"/>
                <a:cs typeface="+mn-ea"/>
                <a:sym typeface="Arial" charset="0"/>
              </a:rPr>
              <a:t> </a:t>
            </a:r>
            <a:r>
              <a:rPr kumimoji="0" lang="en-US" altLang="zh-CN" sz="1800" b="1" i="0" u="none" strike="noStrike" kern="1200" cap="none" spc="0" normalizeH="0" baseline="0" noProof="0" dirty="0">
                <a:ln>
                  <a:noFill/>
                </a:ln>
                <a:solidFill>
                  <a:srgbClr val="C00000"/>
                </a:solidFill>
                <a:effectLst/>
                <a:uLnTx/>
                <a:uFillTx/>
                <a:latin typeface="Aptos Narrow" pitchFamily="34" charset="0"/>
                <a:ea typeface="微软雅黑" pitchFamily="34" charset="-122"/>
                <a:cs typeface="+mn-ea"/>
                <a:sym typeface="Arial" charset="0"/>
              </a:rPr>
              <a:t> </a:t>
            </a:r>
            <a:endParaRPr kumimoji="0" lang="en-US" altLang="zh-CN" sz="1800" b="1" i="0" u="none" strike="noStrike" kern="1200" cap="none" spc="0" normalizeH="0" baseline="0" noProof="0" dirty="0">
              <a:ln>
                <a:noFill/>
              </a:ln>
              <a:solidFill>
                <a:srgbClr val="C00000"/>
              </a:solidFill>
              <a:effectLst/>
              <a:uLnTx/>
              <a:uFillTx/>
              <a:latin typeface="Aptos Narrow" pitchFamily="34" charset="0"/>
              <a:ea typeface="微软雅黑" pitchFamily="34" charset="-122"/>
              <a:cs typeface="+mn-ea"/>
              <a:sym typeface="Arial" charset="0"/>
            </a:endParaRPr>
          </a:p>
        </p:txBody>
      </p:sp>
      <p:pic>
        <p:nvPicPr>
          <p:cNvPr id="24" name="图片 23"/>
          <p:cNvPicPr>
            <a:picLocks noChangeAspect="1"/>
          </p:cNvPicPr>
          <p:nvPr/>
        </p:nvPicPr>
        <p:blipFill>
          <a:blip r:embed="rId2"/>
          <a:srcRect t="20050"/>
          <a:stretch>
            <a:fillRect/>
          </a:stretch>
        </p:blipFill>
        <p:spPr>
          <a:xfrm>
            <a:off x="1097818" y="944835"/>
            <a:ext cx="5866379" cy="4119785"/>
          </a:xfrm>
          <a:prstGeom prst="rect">
            <a:avLst/>
          </a:prstGeom>
          <a:ln w="28575" cmpd="sng">
            <a:noFill/>
            <a:prstDash val="solid"/>
          </a:ln>
        </p:spPr>
      </p:pic>
      <p:sp>
        <p:nvSpPr>
          <p:cNvPr id="32" name="文本框 31"/>
          <p:cNvSpPr txBox="1"/>
          <p:nvPr/>
        </p:nvSpPr>
        <p:spPr>
          <a:xfrm>
            <a:off x="8160993" y="1853611"/>
            <a:ext cx="2334882" cy="152400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rPr>
              <a:t>Nature 598, 549 (2021)</a:t>
            </a:r>
            <a:endParaRPr kumimoji="0" lang="en-US" altLang="zh-CN" sz="1600" b="1"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rPr>
              <a:t>PRL127,172601(2021) </a:t>
            </a:r>
            <a:endParaRPr kumimoji="0" lang="en-US" altLang="zh-CN" sz="16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rPr>
              <a:t>Science 360,627(2018) </a:t>
            </a:r>
            <a:endParaRPr kumimoji="0" lang="en-US" altLang="zh-CN" sz="16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rPr>
              <a:t>PRL111,222501(2013)</a:t>
            </a:r>
            <a:endParaRPr kumimoji="0" lang="zh-CN" altLang="en-US" sz="16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endParaRPr>
          </a:p>
        </p:txBody>
      </p:sp>
      <p:sp>
        <p:nvSpPr>
          <p:cNvPr id="41" name="灯片编号占位符 40"/>
          <p:cNvSpPr>
            <a14:cpLocks xmlns:a14="http://schemas.microsoft.com/office/drawing/2010/main" noGrp="1"/>
          </p:cNvSpPr>
          <p:nvPr>
            <p:ph type="sldNum" sz="quarter" idx="12"/>
          </p:nvPr>
        </p:nvSpPr>
        <p:spPr>
          <a:xfrm>
            <a:off x="8706485" y="608012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C1752ED-1EB8-41FD-AF5C-E544E8D11F00}" type="slidenum">
              <a:rPr kumimoji="0" lang="zh-CN" altLang="en-US" sz="1200" b="0" i="0" u="none" strike="noStrike" kern="1200" cap="none" spc="0" normalizeH="0" baseline="0" noProof="0" smtClean="0">
                <a:ln>
                  <a:noFill/>
                </a:ln>
                <a:solidFill>
                  <a:prstClr val="black">
                    <a:tint val="75000"/>
                  </a:prstClr>
                </a:solidFill>
                <a:effectLst/>
                <a:uLnTx/>
                <a:uFillTx/>
                <a:latin typeface="Arial" charset="0"/>
                <a:ea typeface="微软雅黑" pitchFamily="34" charset="-122"/>
                <a:cs typeface="+mn-ea"/>
                <a:sym typeface="Arial" charset="0"/>
              </a:rPr>
            </a:fld>
            <a:endParaRPr kumimoji="0" lang="zh-CN" altLang="en-US" sz="1200" b="0" i="0" u="none" strike="noStrike" kern="1200" cap="none" spc="0" normalizeH="0" baseline="0" noProof="0" dirty="0">
              <a:ln>
                <a:noFill/>
              </a:ln>
              <a:solidFill>
                <a:prstClr val="black">
                  <a:tint val="75000"/>
                </a:prstClr>
              </a:solidFill>
              <a:effectLst/>
              <a:uLnTx/>
              <a:uFillTx/>
              <a:latin typeface="Arial" charset="0"/>
              <a:ea typeface="微软雅黑" pitchFamily="34" charset="-122"/>
              <a:cs typeface="+mn-ea"/>
              <a:sym typeface="Arial" charset="0"/>
            </a:endParaRPr>
          </a:p>
        </p:txBody>
      </p:sp>
      <p:pic>
        <p:nvPicPr>
          <p:cNvPr id="8" name="图片 7"/>
          <p:cNvPicPr>
            <a:picLocks noChangeAspect="1"/>
          </p:cNvPicPr>
          <p:nvPr/>
        </p:nvPicPr>
        <p:blipFill>
          <a:blip r:embed="rId3"/>
          <a:stretch>
            <a:fillRect/>
          </a:stretch>
        </p:blipFill>
        <p:spPr>
          <a:xfrm>
            <a:off x="7401103" y="1117236"/>
            <a:ext cx="3693640" cy="525433"/>
          </a:xfrm>
          <a:prstGeom prst="rect">
            <a:avLst/>
          </a:prstGeom>
        </p:spPr>
      </p:pic>
      <p:sp>
        <p:nvSpPr>
          <p:cNvPr id="21" name="文本框 0"/>
          <p:cNvSpPr txBox="1"/>
          <p:nvPr/>
        </p:nvSpPr>
        <p:spPr>
          <a:xfrm>
            <a:off x="7086774" y="3684807"/>
            <a:ext cx="4695956" cy="1304203"/>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mj-ea"/>
              <a:buAutoNum type="circleNumDbPlain"/>
              <a:defRPr/>
            </a:pPr>
            <a:r>
              <a:rPr kumimoji="0" lang="en-US" altLang="zh-CN" sz="1800" b="0" i="0" u="none" strike="noStrike" kern="1200" cap="none" spc="0" normalizeH="0" baseline="0" noProof="0" dirty="0">
                <a:ln>
                  <a:noFill/>
                </a:ln>
                <a:solidFill>
                  <a:srgbClr val="C00000"/>
                </a:solidFill>
                <a:effectLst/>
                <a:uLnTx/>
                <a:uFillTx/>
                <a:latin typeface="Aharoni" pitchFamily="2" charset="-79"/>
                <a:ea typeface="微软雅黑" pitchFamily="34" charset="-122"/>
                <a:cs typeface="Aharoni" pitchFamily="2" charset="-79"/>
                <a:sym typeface="Arial" charset="0"/>
              </a:rPr>
              <a:t>Unknown systematic errors in one or both methods</a:t>
            </a:r>
            <a:endParaRPr kumimoji="0" lang="en-US" altLang="zh-CN" sz="1800" b="0" i="0" u="none" strike="noStrike" kern="1200" cap="none" spc="0" normalizeH="0" baseline="0" noProof="0" dirty="0">
              <a:ln>
                <a:noFill/>
              </a:ln>
              <a:solidFill>
                <a:srgbClr val="C00000"/>
              </a:solidFill>
              <a:effectLst/>
              <a:uLnTx/>
              <a:uFillTx/>
              <a:latin typeface="Aharoni" pitchFamily="2" charset="-79"/>
              <a:ea typeface="微软雅黑" pitchFamily="34" charset="-122"/>
              <a:cs typeface="Aharoni" pitchFamily="2" charset="-79"/>
              <a:sym typeface="Arial" charset="0"/>
            </a:endParaRPr>
          </a:p>
          <a:p>
            <a:pPr marL="342900" marR="0" lvl="0" indent="-342900" algn="l" defTabSz="914400" rtl="0" eaLnBrk="1" fontAlgn="auto" latinLnBrk="0" hangingPunct="1">
              <a:lnSpc>
                <a:spcPct val="150000"/>
              </a:lnSpc>
              <a:spcBef>
                <a:spcPts val="0"/>
              </a:spcBef>
              <a:spcAft>
                <a:spcPts val="0"/>
              </a:spcAft>
              <a:buClrTx/>
              <a:buSzTx/>
              <a:buFont typeface="+mj-ea"/>
              <a:buAutoNum type="circleNumDbPlain"/>
              <a:defRPr/>
            </a:pPr>
            <a:r>
              <a:rPr lang="en-US" altLang="zh-CN" dirty="0">
                <a:solidFill>
                  <a:srgbClr val="C00000"/>
                </a:solidFill>
                <a:latin typeface="Aharoni" pitchFamily="2" charset="-79"/>
                <a:ea typeface="微软雅黑" pitchFamily="34" charset="-122"/>
                <a:cs typeface="Aharoni" pitchFamily="2" charset="-79"/>
                <a:sym typeface="Arial" charset="0"/>
              </a:rPr>
              <a:t>New physics behind neutron decay</a:t>
            </a:r>
            <a:r>
              <a:rPr kumimoji="0" lang="en-US" altLang="zh-CN" sz="1800" b="0" i="0" u="none" strike="noStrike" kern="1200" cap="none" spc="0" normalizeH="0" baseline="0" noProof="0" dirty="0">
                <a:ln>
                  <a:noFill/>
                </a:ln>
                <a:solidFill>
                  <a:srgbClr val="C00000"/>
                </a:solidFill>
                <a:effectLst/>
                <a:uLnTx/>
                <a:uFillTx/>
                <a:latin typeface="Aharoni" pitchFamily="2" charset="-79"/>
                <a:ea typeface="微软雅黑" pitchFamily="34" charset="-122"/>
                <a:cs typeface="Aharoni" pitchFamily="2" charset="-79"/>
                <a:sym typeface="Arial" charset="0"/>
              </a:rPr>
              <a:t> </a:t>
            </a:r>
            <a:endParaRPr kumimoji="0" lang="en-US" altLang="zh-CN" sz="1800" b="0" i="0" u="none" strike="noStrike" kern="1200" cap="none" spc="0" normalizeH="0" baseline="0" noProof="0" dirty="0">
              <a:ln>
                <a:noFill/>
              </a:ln>
              <a:solidFill>
                <a:srgbClr val="C00000"/>
              </a:solidFill>
              <a:effectLst/>
              <a:uLnTx/>
              <a:uFillTx/>
              <a:latin typeface="Aharoni" pitchFamily="2" charset="-79"/>
              <a:ea typeface="微软雅黑" pitchFamily="34" charset="-122"/>
              <a:cs typeface="Aharoni" pitchFamily="2" charset="-79"/>
              <a:sym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14:cpLocks xmlns:a14="http://schemas.microsoft.com/office/drawing/2010/main" noGrp="1"/>
          </p:cNvSpPr>
          <p:nvPr>
            <p:ph type="sldNum" sz="quarter" idx="12"/>
          </p:nvPr>
        </p:nvSpPr>
        <p:spPr/>
        <p:txBody>
          <a:bodyPr/>
          <a:lstStyle/>
          <a:p>
            <a:fld id="{AA99CC4F-EA44-B044-AD87-94E32FACE6D5}" type="slidenum">
              <a:rPr lang="en-US" altLang="zh-CN" smtClean="0"/>
            </a:fld>
            <a:endParaRPr kumimoji="1" lang="zh-CN" altLang="en-US" dirty="0"/>
          </a:p>
        </p:txBody>
      </p:sp>
      <p:pic>
        <p:nvPicPr>
          <p:cNvPr id="5" name="图片 4"/>
          <p:cNvPicPr>
            <a:picLocks noChangeAspect="1"/>
          </p:cNvPicPr>
          <p:nvPr/>
        </p:nvPicPr>
        <p:blipFill>
          <a:blip r:embed="rId1"/>
          <a:stretch>
            <a:fillRect/>
          </a:stretch>
        </p:blipFill>
        <p:spPr>
          <a:xfrm>
            <a:off x="1213849" y="2632708"/>
            <a:ext cx="3737009" cy="1868506"/>
          </a:xfrm>
          <a:prstGeom prst="rect">
            <a:avLst/>
          </a:prstGeom>
        </p:spPr>
      </p:pic>
      <p:sp>
        <p:nvSpPr>
          <p:cNvPr id="6" name="Freeform 5"/>
          <p:cNvSpPr/>
          <p:nvPr/>
        </p:nvSpPr>
        <p:spPr>
          <a:xfrm>
            <a:off x="427038" y="220663"/>
            <a:ext cx="474662" cy="5603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Lst>
            <a:rect l="0" t="0" r="0" b="0"/>
            <a:pathLst>
              <a:path w="574" h="681">
                <a:moveTo>
                  <a:pt x="120" y="441"/>
                </a:moveTo>
                <a:cubicBezTo>
                  <a:pt x="153" y="441"/>
                  <a:pt x="183" y="454"/>
                  <a:pt x="205" y="476"/>
                </a:cubicBezTo>
                <a:lnTo>
                  <a:pt x="389" y="329"/>
                </a:lnTo>
                <a:cubicBezTo>
                  <a:pt x="383" y="317"/>
                  <a:pt x="380" y="303"/>
                  <a:pt x="380" y="289"/>
                </a:cubicBezTo>
                <a:cubicBezTo>
                  <a:pt x="380" y="271"/>
                  <a:pt x="384" y="255"/>
                  <a:pt x="392" y="241"/>
                </a:cubicBezTo>
                <a:lnTo>
                  <a:pt x="270" y="138"/>
                </a:lnTo>
                <a:cubicBezTo>
                  <a:pt x="256" y="151"/>
                  <a:pt x="237" y="159"/>
                  <a:pt x="217" y="159"/>
                </a:cubicBezTo>
                <a:cubicBezTo>
                  <a:pt x="173" y="159"/>
                  <a:pt x="137" y="123"/>
                  <a:pt x="137" y="79"/>
                </a:cubicBezTo>
                <a:cubicBezTo>
                  <a:pt x="137" y="36"/>
                  <a:pt x="173" y="0"/>
                  <a:pt x="217" y="0"/>
                </a:cubicBezTo>
                <a:cubicBezTo>
                  <a:pt x="260" y="0"/>
                  <a:pt x="296" y="36"/>
                  <a:pt x="296" y="79"/>
                </a:cubicBezTo>
                <a:cubicBezTo>
                  <a:pt x="296" y="91"/>
                  <a:pt x="293" y="103"/>
                  <a:pt x="289" y="113"/>
                </a:cubicBezTo>
                <a:lnTo>
                  <a:pt x="412" y="217"/>
                </a:lnTo>
                <a:cubicBezTo>
                  <a:pt x="429" y="201"/>
                  <a:pt x="452" y="192"/>
                  <a:pt x="477" y="192"/>
                </a:cubicBezTo>
                <a:cubicBezTo>
                  <a:pt x="530" y="192"/>
                  <a:pt x="574" y="235"/>
                  <a:pt x="574" y="289"/>
                </a:cubicBezTo>
                <a:cubicBezTo>
                  <a:pt x="574" y="342"/>
                  <a:pt x="530" y="386"/>
                  <a:pt x="477" y="386"/>
                </a:cubicBezTo>
                <a:cubicBezTo>
                  <a:pt x="449" y="386"/>
                  <a:pt x="424" y="374"/>
                  <a:pt x="406" y="355"/>
                </a:cubicBezTo>
                <a:lnTo>
                  <a:pt x="224" y="501"/>
                </a:lnTo>
                <a:cubicBezTo>
                  <a:pt x="234" y="518"/>
                  <a:pt x="240" y="539"/>
                  <a:pt x="240" y="561"/>
                </a:cubicBezTo>
                <a:cubicBezTo>
                  <a:pt x="240" y="627"/>
                  <a:pt x="186" y="681"/>
                  <a:pt x="120" y="681"/>
                </a:cubicBezTo>
                <a:cubicBezTo>
                  <a:pt x="54" y="681"/>
                  <a:pt x="0" y="627"/>
                  <a:pt x="0" y="561"/>
                </a:cubicBezTo>
                <a:cubicBezTo>
                  <a:pt x="0" y="495"/>
                  <a:pt x="54" y="441"/>
                  <a:pt x="120" y="441"/>
                </a:cubicBezTo>
                <a:close/>
              </a:path>
            </a:pathLst>
          </a:custGeom>
          <a:solidFill>
            <a:srgbClr val="113E6A"/>
          </a:solidFill>
          <a:ln w="9525">
            <a:noFill/>
          </a:ln>
        </p:spPr>
        <p:txBody>
          <a:bodyPr/>
          <a:lstStyle/>
          <a:p>
            <a:endParaRPr lang="zh-CN" altLang="en-US">
              <a:latin typeface="Arial" charset="0"/>
              <a:ea typeface="微软雅黑" pitchFamily="34" charset="-122"/>
              <a:cs typeface="+mn-ea"/>
              <a:sym typeface="Arial" charset="0"/>
            </a:endParaRPr>
          </a:p>
        </p:txBody>
      </p:sp>
      <p:sp>
        <p:nvSpPr>
          <p:cNvPr id="7" name="TextBox 27"/>
          <p:cNvSpPr txBox="1"/>
          <p:nvPr/>
        </p:nvSpPr>
        <p:spPr>
          <a:xfrm>
            <a:off x="1012825" y="176213"/>
            <a:ext cx="7194598" cy="523220"/>
          </a:xfrm>
          <a:prstGeom prst="rect">
            <a:avLst/>
          </a:prstGeom>
          <a:noFill/>
          <a:ln w="9525">
            <a:noFill/>
          </a:ln>
        </p:spPr>
        <p:txBody>
          <a:bodyPr wrap="none" anchor="t">
            <a:spAutoFit/>
          </a:bodyPr>
          <a:lstStyle/>
          <a:p>
            <a:r>
              <a:rPr lang="en-US" altLang="zh-CN" sz="2800" b="1" dirty="0">
                <a:solidFill>
                  <a:srgbClr val="0070C0"/>
                </a:solidFill>
                <a:latin typeface="Arial Narrow" pitchFamily="34" charset="0"/>
                <a:ea typeface="微软雅黑" pitchFamily="34" charset="-122"/>
                <a:sym typeface="Arial" charset="0"/>
              </a:rPr>
              <a:t>New physics proposed to solve</a:t>
            </a:r>
            <a:r>
              <a:rPr lang="zh-CN" altLang="en-US" sz="2800" b="1" dirty="0">
                <a:solidFill>
                  <a:srgbClr val="0070C0"/>
                </a:solidFill>
                <a:latin typeface="Arial Narrow" pitchFamily="34" charset="0"/>
                <a:ea typeface="微软雅黑" pitchFamily="34" charset="-122"/>
                <a:sym typeface="Arial" charset="0"/>
              </a:rPr>
              <a:t> </a:t>
            </a:r>
            <a:r>
              <a:rPr lang="en-US" altLang="zh-CN" sz="2800" b="1" dirty="0">
                <a:solidFill>
                  <a:srgbClr val="0070C0"/>
                </a:solidFill>
                <a:latin typeface="Arial Narrow" pitchFamily="34" charset="0"/>
                <a:ea typeface="微软雅黑" pitchFamily="34" charset="-122"/>
                <a:sym typeface="Arial" charset="0"/>
              </a:rPr>
              <a:t>the</a:t>
            </a:r>
            <a:r>
              <a:rPr lang="zh-CN" altLang="en-US" sz="2800" b="1" dirty="0">
                <a:solidFill>
                  <a:srgbClr val="0070C0"/>
                </a:solidFill>
                <a:latin typeface="Arial Narrow" pitchFamily="34" charset="0"/>
                <a:ea typeface="微软雅黑" pitchFamily="34" charset="-122"/>
                <a:sym typeface="Arial" charset="0"/>
              </a:rPr>
              <a:t> </a:t>
            </a:r>
            <a:r>
              <a:rPr lang="en-US" altLang="zh-CN" sz="2800" b="1" dirty="0">
                <a:solidFill>
                  <a:srgbClr val="0070C0"/>
                </a:solidFill>
                <a:latin typeface="Arial Narrow" pitchFamily="34" charset="0"/>
                <a:ea typeface="微软雅黑" pitchFamily="34" charset="-122"/>
                <a:sym typeface="Arial" charset="0"/>
              </a:rPr>
              <a:t>lifetime</a:t>
            </a:r>
            <a:r>
              <a:rPr lang="zh-CN" altLang="en-US" sz="2800" b="1" dirty="0">
                <a:solidFill>
                  <a:srgbClr val="0070C0"/>
                </a:solidFill>
                <a:latin typeface="Arial Narrow" pitchFamily="34" charset="0"/>
                <a:ea typeface="微软雅黑" pitchFamily="34" charset="-122"/>
                <a:sym typeface="Arial" charset="0"/>
              </a:rPr>
              <a:t> </a:t>
            </a:r>
            <a:r>
              <a:rPr lang="en-US" altLang="zh-CN" sz="2800" b="1" dirty="0">
                <a:solidFill>
                  <a:srgbClr val="0070C0"/>
                </a:solidFill>
                <a:latin typeface="Arial Narrow" pitchFamily="34" charset="0"/>
                <a:ea typeface="微软雅黑" pitchFamily="34" charset="-122"/>
                <a:sym typeface="Arial" charset="0"/>
              </a:rPr>
              <a:t>puzzle</a:t>
            </a:r>
            <a:endParaRPr lang="en-US" altLang="zh-CN" sz="2800" b="1" dirty="0">
              <a:solidFill>
                <a:srgbClr val="0070C0"/>
              </a:solidFill>
              <a:latin typeface="Arial Narrow" pitchFamily="34" charset="0"/>
              <a:ea typeface="微软雅黑" pitchFamily="34" charset="-122"/>
              <a:sym typeface="Arial" charset="0"/>
            </a:endParaRPr>
          </a:p>
        </p:txBody>
      </p:sp>
      <p:sp>
        <p:nvSpPr>
          <p:cNvPr id="10" name="文本框 9"/>
          <p:cNvSpPr txBox="1"/>
          <p:nvPr/>
        </p:nvSpPr>
        <p:spPr>
          <a:xfrm>
            <a:off x="673027" y="733548"/>
            <a:ext cx="7378816" cy="872034"/>
          </a:xfrm>
          <a:prstGeom prst="rect">
            <a:avLst/>
          </a:prstGeom>
          <a:noFill/>
        </p:spPr>
        <p:txBody>
          <a:bodyPr wrap="square">
            <a:spAutoFit/>
          </a:bodyPr>
          <a:lstStyle/>
          <a:p>
            <a:pPr algn="ctr">
              <a:lnSpc>
                <a:spcPct val="150000"/>
              </a:lnSpc>
            </a:pPr>
            <a:r>
              <a:rPr lang="zh-CN" altLang="en-US" dirty="0">
                <a:latin typeface="Aptos Narrow" pitchFamily="34" charset="0"/>
              </a:rPr>
              <a:t>SM</a:t>
            </a:r>
            <a:r>
              <a:rPr lang="en-US" altLang="zh-CN" dirty="0">
                <a:latin typeface="Aptos Narrow" pitchFamily="34" charset="0"/>
              </a:rPr>
              <a:t>:</a:t>
            </a:r>
            <a:r>
              <a:rPr lang="zh-CN" altLang="en-US" dirty="0">
                <a:latin typeface="Aptos Narrow" pitchFamily="34" charset="0"/>
              </a:rPr>
              <a:t> the branching fraction (Br), dominated by β decay, is 100%</a:t>
            </a:r>
            <a:r>
              <a:rPr lang="en-US" altLang="zh-CN" dirty="0">
                <a:latin typeface="Aptos Narrow" pitchFamily="34" charset="0"/>
              </a:rPr>
              <a:t>.</a:t>
            </a:r>
            <a:endParaRPr lang="en-US" altLang="zh-CN" dirty="0">
              <a:latin typeface="Aptos Narrow" pitchFamily="34" charset="0"/>
            </a:endParaRPr>
          </a:p>
          <a:p>
            <a:pPr>
              <a:lnSpc>
                <a:spcPct val="150000"/>
              </a:lnSpc>
            </a:pPr>
            <a:endParaRPr lang="zh-CN" altLang="en-US" dirty="0">
              <a:latin typeface="Aptos Narrow" pitchFamily="34" charset="0"/>
            </a:endParaRPr>
          </a:p>
        </p:txBody>
      </p:sp>
      <p:sp>
        <p:nvSpPr>
          <p:cNvPr id="12" name="文本框 11"/>
          <p:cNvSpPr txBox="1"/>
          <p:nvPr/>
        </p:nvSpPr>
        <p:spPr>
          <a:xfrm>
            <a:off x="693767" y="1895387"/>
            <a:ext cx="4700607" cy="369332"/>
          </a:xfrm>
          <a:prstGeom prst="rect">
            <a:avLst/>
          </a:prstGeom>
          <a:noFill/>
        </p:spPr>
        <p:txBody>
          <a:bodyPr wrap="square">
            <a:spAutoFit/>
          </a:bodyPr>
          <a:lstStyle/>
          <a:p>
            <a:pPr marL="342900" indent="-342900">
              <a:buFont typeface="Wingdings" charset="2"/>
              <a:buChar char="Ø"/>
            </a:pPr>
            <a:r>
              <a:rPr lang="en-US" altLang="zh-CN" dirty="0"/>
              <a:t>PRL </a:t>
            </a:r>
            <a:r>
              <a:rPr lang="zh-CN" altLang="en-US" dirty="0"/>
              <a:t>120, 191801 (2018)</a:t>
            </a:r>
            <a:endParaRPr lang="zh-CN" altLang="en-US" dirty="0"/>
          </a:p>
        </p:txBody>
      </p:sp>
      <p:sp>
        <p:nvSpPr>
          <p:cNvPr id="15" name="文本框 14"/>
          <p:cNvSpPr txBox="1"/>
          <p:nvPr/>
        </p:nvSpPr>
        <p:spPr>
          <a:xfrm>
            <a:off x="478051" y="4677395"/>
            <a:ext cx="5527713" cy="1495281"/>
          </a:xfrm>
          <a:prstGeom prst="rect">
            <a:avLst/>
          </a:prstGeom>
          <a:noFill/>
        </p:spPr>
        <p:txBody>
          <a:bodyPr wrap="square">
            <a:spAutoFit/>
          </a:bodyPr>
          <a:lstStyle/>
          <a:p>
            <a:pPr marL="285750" indent="-285750">
              <a:lnSpc>
                <a:spcPct val="130000"/>
              </a:lnSpc>
              <a:buFont typeface="Wingdings" charset="2"/>
              <a:buChar char="p"/>
            </a:pPr>
            <a:r>
              <a:rPr lang="zh-CN" altLang="en-US" dirty="0"/>
              <a:t>the existence of a dark decay </a:t>
            </a:r>
            <a:r>
              <a:rPr lang="en-US" altLang="zh-CN" dirty="0"/>
              <a:t>channel</a:t>
            </a:r>
            <a:endParaRPr lang="en-US" altLang="zh-CN" dirty="0"/>
          </a:p>
          <a:p>
            <a:pPr marL="285750" indent="-285750">
              <a:lnSpc>
                <a:spcPct val="130000"/>
              </a:lnSpc>
              <a:buFont typeface="Wingdings" charset="2"/>
              <a:buChar char="p"/>
            </a:pPr>
            <a:r>
              <a:rPr lang="zh-CN" altLang="en-US" dirty="0"/>
              <a:t>two </a:t>
            </a:r>
            <a:r>
              <a:rPr lang="en-US" altLang="zh-CN" dirty="0"/>
              <a:t>d</a:t>
            </a:r>
            <a:r>
              <a:rPr lang="zh-CN" altLang="en-US" dirty="0"/>
              <a:t>ifferent scenarios </a:t>
            </a:r>
            <a:r>
              <a:rPr lang="en-US" altLang="zh-CN" dirty="0"/>
              <a:t>:</a:t>
            </a:r>
            <a:endParaRPr lang="en-US" altLang="zh-CN" dirty="0"/>
          </a:p>
          <a:p>
            <a:pPr>
              <a:lnSpc>
                <a:spcPct val="130000"/>
              </a:lnSpc>
            </a:pPr>
            <a:r>
              <a:rPr lang="en-US" altLang="zh-CN" dirty="0"/>
              <a:t>       (a)</a:t>
            </a:r>
            <a:r>
              <a:rPr lang="zh-CN" altLang="en-US" dirty="0"/>
              <a:t> </a:t>
            </a:r>
            <a:r>
              <a:rPr lang="zh-CN" altLang="en-US" i="1" dirty="0"/>
              <a:t>n</a:t>
            </a:r>
            <a:r>
              <a:rPr lang="zh-CN" altLang="en-US" dirty="0"/>
              <a:t> → invisible </a:t>
            </a:r>
            <a:r>
              <a:rPr lang="en-US" altLang="zh-CN" dirty="0"/>
              <a:t>+</a:t>
            </a:r>
            <a:r>
              <a:rPr lang="zh-CN" altLang="en-US" dirty="0"/>
              <a:t> visible; </a:t>
            </a:r>
            <a:endParaRPr lang="en-US" altLang="zh-CN" dirty="0"/>
          </a:p>
          <a:p>
            <a:pPr>
              <a:lnSpc>
                <a:spcPct val="130000"/>
              </a:lnSpc>
            </a:pPr>
            <a:r>
              <a:rPr lang="en-US" altLang="zh-CN" dirty="0"/>
              <a:t>       (b) </a:t>
            </a:r>
            <a:r>
              <a:rPr lang="zh-CN" altLang="en-US" i="1" dirty="0"/>
              <a:t>n</a:t>
            </a:r>
            <a:r>
              <a:rPr lang="zh-CN" altLang="en-US" dirty="0"/>
              <a:t> → invisible:</a:t>
            </a:r>
            <a:endParaRPr lang="zh-CN" altLang="en-US" dirty="0"/>
          </a:p>
        </p:txBody>
      </p:sp>
      <p:sp>
        <p:nvSpPr>
          <p:cNvPr id="18" name="文本框 17"/>
          <p:cNvSpPr txBox="1"/>
          <p:nvPr/>
        </p:nvSpPr>
        <p:spPr>
          <a:xfrm>
            <a:off x="6305360" y="1895387"/>
            <a:ext cx="4700607" cy="369332"/>
          </a:xfrm>
          <a:prstGeom prst="rect">
            <a:avLst/>
          </a:prstGeom>
          <a:noFill/>
        </p:spPr>
        <p:txBody>
          <a:bodyPr wrap="square">
            <a:spAutoFit/>
          </a:bodyPr>
          <a:lstStyle/>
          <a:p>
            <a:pPr marL="342900" indent="-342900">
              <a:buFont typeface="Wingdings" charset="2"/>
              <a:buChar char="Ø"/>
            </a:pPr>
            <a:r>
              <a:rPr lang="en-US" altLang="zh-CN" dirty="0"/>
              <a:t>PRD </a:t>
            </a:r>
            <a:r>
              <a:rPr lang="zh-CN" altLang="en-US" dirty="0"/>
              <a:t>1</a:t>
            </a:r>
            <a:r>
              <a:rPr lang="en-US" altLang="zh-CN" dirty="0"/>
              <a:t>1</a:t>
            </a:r>
            <a:r>
              <a:rPr lang="zh-CN" altLang="en-US" dirty="0"/>
              <a:t>0, </a:t>
            </a:r>
            <a:r>
              <a:rPr lang="en-US" altLang="zh-CN" dirty="0"/>
              <a:t>073004</a:t>
            </a:r>
            <a:r>
              <a:rPr lang="zh-CN" altLang="en-US" dirty="0"/>
              <a:t> (20</a:t>
            </a:r>
            <a:r>
              <a:rPr lang="en-US" altLang="zh-CN" dirty="0"/>
              <a:t>24</a:t>
            </a:r>
            <a:r>
              <a:rPr lang="zh-CN" altLang="en-US" dirty="0"/>
              <a:t>)</a:t>
            </a:r>
            <a:r>
              <a:rPr lang="en-US" altLang="zh-CN" dirty="0"/>
              <a:t> </a:t>
            </a:r>
            <a:endParaRPr lang="zh-CN" altLang="en-US" dirty="0"/>
          </a:p>
        </p:txBody>
      </p:sp>
      <p:pic>
        <p:nvPicPr>
          <p:cNvPr id="19" name="图片 18"/>
          <p:cNvPicPr>
            <a:picLocks noChangeAspect="1"/>
          </p:cNvPicPr>
          <p:nvPr/>
        </p:nvPicPr>
        <p:blipFill>
          <a:blip r:embed="rId2" cstate="print"/>
          <a:stretch>
            <a:fillRect/>
          </a:stretch>
        </p:blipFill>
        <p:spPr>
          <a:xfrm>
            <a:off x="7510932" y="692781"/>
            <a:ext cx="3036904" cy="619408"/>
          </a:xfrm>
          <a:prstGeom prst="rect">
            <a:avLst/>
          </a:prstGeom>
          <a:solidFill>
            <a:schemeClr val="accent2"/>
          </a:solidFill>
          <a:effectLst>
            <a:innerShdw blurRad="114300">
              <a:schemeClr val="accent3">
                <a:lumMod val="40000"/>
                <a:lumOff val="60000"/>
              </a:schemeClr>
            </a:innerShdw>
          </a:effectLst>
        </p:spPr>
      </p:pic>
      <p:sp>
        <p:nvSpPr>
          <p:cNvPr id="21" name="文本框 20"/>
          <p:cNvSpPr txBox="1"/>
          <p:nvPr/>
        </p:nvSpPr>
        <p:spPr>
          <a:xfrm>
            <a:off x="8972009" y="2546834"/>
            <a:ext cx="5692697" cy="369332"/>
          </a:xfrm>
          <a:prstGeom prst="rect">
            <a:avLst/>
          </a:prstGeom>
          <a:noFill/>
        </p:spPr>
        <p:txBody>
          <a:bodyPr wrap="square">
            <a:spAutoFit/>
          </a:bodyPr>
          <a:lstStyle/>
          <a:p>
            <a:r>
              <a:rPr lang="en-GB" altLang="zh-CN" sz="1800" dirty="0">
                <a:solidFill>
                  <a:srgbClr val="0432FF"/>
                </a:solidFill>
                <a:effectLst/>
                <a:latin typeface="AdvOT483a8203"/>
              </a:rPr>
              <a:t>existence of the excited state</a:t>
            </a:r>
            <a:endParaRPr lang="en-GB" altLang="zh-CN" dirty="0">
              <a:solidFill>
                <a:srgbClr val="0432FF"/>
              </a:solidFill>
            </a:endParaRPr>
          </a:p>
        </p:txBody>
      </p:sp>
      <p:cxnSp>
        <p:nvCxnSpPr>
          <p:cNvPr id="23" name="直线连接符 22"/>
          <p:cNvCxnSpPr/>
          <p:nvPr/>
        </p:nvCxnSpPr>
        <p:spPr>
          <a:xfrm>
            <a:off x="5963783" y="1801245"/>
            <a:ext cx="0" cy="4756055"/>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pic>
        <p:nvPicPr>
          <p:cNvPr id="27" name="图片 26"/>
          <p:cNvPicPr>
            <a:picLocks noChangeAspect="1"/>
          </p:cNvPicPr>
          <p:nvPr/>
        </p:nvPicPr>
        <p:blipFill>
          <a:blip r:embed="rId3" cstate="print"/>
          <a:stretch>
            <a:fillRect/>
          </a:stretch>
        </p:blipFill>
        <p:spPr>
          <a:xfrm>
            <a:off x="6104248" y="3519176"/>
            <a:ext cx="4165278" cy="2796407"/>
          </a:xfrm>
          <a:prstGeom prst="rect">
            <a:avLst/>
          </a:prstGeom>
        </p:spPr>
      </p:pic>
      <p:sp>
        <p:nvSpPr>
          <p:cNvPr id="28" name="文本框 27"/>
          <p:cNvSpPr txBox="1"/>
          <p:nvPr/>
        </p:nvSpPr>
        <p:spPr>
          <a:xfrm>
            <a:off x="10018857" y="4592229"/>
            <a:ext cx="1518364" cy="369332"/>
          </a:xfrm>
          <a:prstGeom prst="rect">
            <a:avLst/>
          </a:prstGeom>
          <a:noFill/>
        </p:spPr>
        <p:txBody>
          <a:bodyPr wrap="none" rtlCol="0">
            <a:spAutoFit/>
          </a:bodyPr>
          <a:lstStyle/>
          <a:p>
            <a:r>
              <a:rPr kumimoji="1" lang="en-US" altLang="zh-CN" dirty="0"/>
              <a:t>Ground state</a:t>
            </a:r>
            <a:endParaRPr kumimoji="1" lang="zh-CN" altLang="en-US" dirty="0"/>
          </a:p>
        </p:txBody>
      </p:sp>
      <p:sp>
        <p:nvSpPr>
          <p:cNvPr id="29" name="文本框 28"/>
          <p:cNvSpPr txBox="1"/>
          <p:nvPr/>
        </p:nvSpPr>
        <p:spPr>
          <a:xfrm>
            <a:off x="10041015" y="3916850"/>
            <a:ext cx="1505540" cy="369332"/>
          </a:xfrm>
          <a:prstGeom prst="rect">
            <a:avLst/>
          </a:prstGeom>
          <a:noFill/>
        </p:spPr>
        <p:txBody>
          <a:bodyPr wrap="none" rtlCol="0">
            <a:spAutoFit/>
          </a:bodyPr>
          <a:lstStyle/>
          <a:p>
            <a:r>
              <a:rPr kumimoji="1" lang="en-US" altLang="zh-CN" dirty="0"/>
              <a:t>Excited state</a:t>
            </a:r>
            <a:endParaRPr kumimoji="1" lang="zh-CN" altLang="en-US" dirty="0"/>
          </a:p>
        </p:txBody>
      </p:sp>
      <p:pic>
        <p:nvPicPr>
          <p:cNvPr id="30" name="图片 29"/>
          <p:cNvPicPr>
            <a:picLocks noChangeAspect="1"/>
          </p:cNvPicPr>
          <p:nvPr/>
        </p:nvPicPr>
        <p:blipFill>
          <a:blip r:embed="rId4" cstate="print"/>
          <a:stretch>
            <a:fillRect/>
          </a:stretch>
        </p:blipFill>
        <p:spPr>
          <a:xfrm>
            <a:off x="6438799" y="2492079"/>
            <a:ext cx="2522765" cy="833099"/>
          </a:xfrm>
          <a:prstGeom prst="rect">
            <a:avLst/>
          </a:prstGeom>
        </p:spPr>
      </p:pic>
      <p:sp>
        <p:nvSpPr>
          <p:cNvPr id="2" name="矩形 1"/>
          <p:cNvSpPr/>
          <p:nvPr/>
        </p:nvSpPr>
        <p:spPr>
          <a:xfrm>
            <a:off x="3359323" y="1272289"/>
            <a:ext cx="5836854" cy="416011"/>
          </a:xfrm>
          <a:prstGeom prst="rect">
            <a:avLst/>
          </a:prstGeom>
        </p:spPr>
        <p:txBody>
          <a:bodyPr wrap="none">
            <a:spAutoFit/>
          </a:bodyPr>
          <a:lstStyle/>
          <a:p>
            <a:pPr algn="ctr">
              <a:lnSpc>
                <a:spcPct val="150000"/>
              </a:lnSpc>
            </a:pPr>
            <a:r>
              <a:rPr lang="en-US" altLang="zh-CN" sz="1600" b="1" dirty="0">
                <a:solidFill>
                  <a:srgbClr val="C00000"/>
                </a:solidFill>
              </a:rPr>
              <a:t>Ideas</a:t>
            </a:r>
            <a:r>
              <a:rPr lang="zh-CN" altLang="en-US" sz="1600" b="1" dirty="0">
                <a:solidFill>
                  <a:srgbClr val="C00000"/>
                </a:solidFill>
              </a:rPr>
              <a:t> </a:t>
            </a:r>
            <a:r>
              <a:rPr lang="en-US" altLang="zh-CN" sz="1600" b="1" dirty="0">
                <a:solidFill>
                  <a:srgbClr val="C00000"/>
                </a:solidFill>
              </a:rPr>
              <a:t>to account for the missing 1% in the bottle method !</a:t>
            </a:r>
            <a:endParaRPr lang="en-US" altLang="zh-CN" sz="1600" b="1" dirty="0">
              <a:solidFill>
                <a:srgbClr val="C00000"/>
              </a:solidFill>
            </a:endParaRPr>
          </a:p>
        </p:txBody>
      </p:sp>
      <p:sp>
        <p:nvSpPr>
          <p:cNvPr id="3" name="矩形 2"/>
          <p:cNvSpPr/>
          <p:nvPr/>
        </p:nvSpPr>
        <p:spPr>
          <a:xfrm>
            <a:off x="1625788" y="2251811"/>
            <a:ext cx="2736647" cy="369332"/>
          </a:xfrm>
          <a:prstGeom prst="rect">
            <a:avLst/>
          </a:prstGeom>
        </p:spPr>
        <p:txBody>
          <a:bodyPr wrap="none">
            <a:spAutoFit/>
          </a:bodyPr>
          <a:lstStyle/>
          <a:p>
            <a:r>
              <a:rPr lang="zh-CN" altLang="en-US" dirty="0">
                <a:solidFill>
                  <a:srgbClr val="0432FF"/>
                </a:solidFill>
              </a:rPr>
              <a:t>new dark decay channel </a:t>
            </a:r>
            <a:endParaRPr lang="zh-CN" altLang="en-US" dirty="0">
              <a:solidFill>
                <a:srgbClr val="0432FF"/>
              </a:solidFill>
            </a:endParaRPr>
          </a:p>
        </p:txBody>
      </p:sp>
      <p:sp>
        <p:nvSpPr>
          <p:cNvPr id="8" name="文本框 7"/>
          <p:cNvSpPr txBox="1"/>
          <p:nvPr/>
        </p:nvSpPr>
        <p:spPr>
          <a:xfrm>
            <a:off x="3782056" y="5472363"/>
            <a:ext cx="1994457" cy="738664"/>
          </a:xfrm>
          <a:prstGeom prst="rect">
            <a:avLst/>
          </a:prstGeom>
          <a:noFill/>
          <a:effectLst>
            <a:outerShdw blurRad="50800" dist="50800" dir="5400000" sx="11000" sy="11000" algn="ctr" rotWithShape="0">
              <a:schemeClr val="accent2">
                <a:lumMod val="20000"/>
                <a:lumOff val="80000"/>
                <a:alpha val="43000"/>
              </a:scheme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rgbClr val="C00000"/>
                </a:solidFill>
                <a:effectLst/>
                <a:uLnTx/>
                <a:uFillTx/>
                <a:latin typeface="Arial" charset="0"/>
                <a:ea typeface="微软雅黑" pitchFamily="34" charset="-122"/>
                <a:cs typeface="+mn-ea"/>
                <a:sym typeface="Arial" charset="0"/>
              </a:rPr>
              <a:t>PRL121,061801(2018)</a:t>
            </a:r>
            <a:endParaRPr kumimoji="0" lang="en-US" altLang="zh-CN" sz="1400" b="0" i="0" u="none" strike="noStrike" kern="1200" cap="none" spc="0" normalizeH="0" baseline="0" noProof="0" dirty="0">
              <a:ln>
                <a:noFill/>
              </a:ln>
              <a:solidFill>
                <a:srgbClr val="C00000"/>
              </a:solidFill>
              <a:effectLst/>
              <a:uLnTx/>
              <a:uFillTx/>
              <a:latin typeface="Arial" charset="0"/>
              <a:ea typeface="微软雅黑" pitchFamily="34" charset="-122"/>
              <a:cs typeface="+mn-ea"/>
              <a:sym typeface="Arial"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rgbClr val="C00000"/>
                </a:solidFill>
                <a:effectLst/>
                <a:uLnTx/>
                <a:uFillTx/>
                <a:latin typeface="Arial" charset="0"/>
                <a:ea typeface="微软雅黑" pitchFamily="34" charset="-122"/>
                <a:cs typeface="+mn-ea"/>
                <a:sym typeface="Arial" charset="0"/>
              </a:rPr>
              <a:t>PRL121,022505(2018)</a:t>
            </a:r>
            <a:endParaRPr kumimoji="0" lang="en-US" altLang="zh-CN" sz="1400" b="0" i="0" u="none" strike="noStrike" kern="1200" cap="none" spc="0" normalizeH="0" baseline="0" noProof="0" dirty="0">
              <a:ln>
                <a:noFill/>
              </a:ln>
              <a:solidFill>
                <a:srgbClr val="C00000"/>
              </a:solidFill>
              <a:effectLst/>
              <a:uLnTx/>
              <a:uFillTx/>
              <a:latin typeface="Arial" charset="0"/>
              <a:ea typeface="微软雅黑" pitchFamily="34" charset="-122"/>
              <a:cs typeface="+mn-ea"/>
              <a:sym typeface="Arial"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400" dirty="0">
                <a:solidFill>
                  <a:srgbClr val="C00000"/>
                </a:solidFill>
                <a:latin typeface="Arial" charset="0"/>
                <a:ea typeface="微软雅黑" pitchFamily="34" charset="-122"/>
                <a:cs typeface="+mn-ea"/>
                <a:sym typeface="Arial" charset="0"/>
              </a:rPr>
              <a:t>… …</a:t>
            </a:r>
            <a:endParaRPr kumimoji="0" lang="zh-CN" altLang="en-US" sz="1400" b="0" i="0" u="none" strike="noStrike" kern="1200" cap="none" spc="0" normalizeH="0" baseline="0" noProof="0" dirty="0">
              <a:ln>
                <a:noFill/>
              </a:ln>
              <a:solidFill>
                <a:srgbClr val="C00000"/>
              </a:solidFill>
              <a:effectLst/>
              <a:uLnTx/>
              <a:uFillTx/>
              <a:latin typeface="Arial" charset="0"/>
              <a:ea typeface="微软雅黑" pitchFamily="34" charset="-122"/>
              <a:cs typeface="+mn-ea"/>
              <a:sym typeface="Arial" charset="0"/>
            </a:endParaRPr>
          </a:p>
        </p:txBody>
      </p:sp>
      <p:sp>
        <p:nvSpPr>
          <p:cNvPr id="26" name="矩形 25"/>
          <p:cNvSpPr/>
          <p:nvPr/>
        </p:nvSpPr>
        <p:spPr>
          <a:xfrm>
            <a:off x="6014532" y="1828789"/>
            <a:ext cx="5536755" cy="4680793"/>
          </a:xfrm>
          <a:prstGeom prst="rect">
            <a:avLst/>
          </a:prstGeom>
          <a:solidFill>
            <a:schemeClr val="accent6">
              <a:lumMod val="40000"/>
              <a:lumOff val="60000"/>
              <a:alpha val="1049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矩形 24"/>
          <p:cNvSpPr/>
          <p:nvPr/>
        </p:nvSpPr>
        <p:spPr>
          <a:xfrm>
            <a:off x="427038" y="1876507"/>
            <a:ext cx="5320765" cy="4680793"/>
          </a:xfrm>
          <a:prstGeom prst="rect">
            <a:avLst/>
          </a:prstGeom>
          <a:solidFill>
            <a:schemeClr val="accent6">
              <a:lumMod val="40000"/>
              <a:lumOff val="60000"/>
              <a:alpha val="1049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矩形: 圆角 5"/>
          <p:cNvSpPr/>
          <p:nvPr/>
        </p:nvSpPr>
        <p:spPr>
          <a:xfrm>
            <a:off x="2023425" y="2259927"/>
            <a:ext cx="8633862" cy="1799925"/>
          </a:xfrm>
          <a:prstGeom prst="roundRect">
            <a:avLst/>
          </a:prstGeom>
          <a:solidFill>
            <a:schemeClr val="accent1">
              <a:lumMod val="20000"/>
              <a:lumOff val="80000"/>
            </a:schemeClr>
          </a:solidFill>
          <a:ln>
            <a:noFill/>
          </a:ln>
          <a:scene3d>
            <a:camera prst="orthographicFront"/>
            <a:lightRig rig="fla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灯片编号占位符 3"/>
          <p:cNvSpPr>
            <a14:cpLocks xmlns:a14="http://schemas.microsoft.com/office/drawing/2010/main" noGrp="1"/>
          </p:cNvSpPr>
          <p:nvPr>
            <p:ph type="sldNum" sz="quarter" idx="12"/>
          </p:nvPr>
        </p:nvSpPr>
        <p:spPr/>
        <p:txBody>
          <a:bodyPr/>
          <a:lstStyle/>
          <a:p>
            <a:fld id="{AA99CC4F-EA44-B044-AD87-94E32FACE6D5}" type="slidenum">
              <a:rPr lang="en-US" altLang="zh-CN" smtClean="0"/>
            </a:fld>
            <a:endParaRPr kumimoji="1" lang="zh-CN" altLang="en-US"/>
          </a:p>
        </p:txBody>
      </p:sp>
      <p:sp>
        <p:nvSpPr>
          <p:cNvPr id="5" name="矩形 4"/>
          <p:cNvSpPr/>
          <p:nvPr/>
        </p:nvSpPr>
        <p:spPr>
          <a:xfrm>
            <a:off x="1419679" y="2450882"/>
            <a:ext cx="9841355" cy="1418017"/>
          </a:xfrm>
          <a:prstGeom prst="rect">
            <a:avLst/>
          </a:prstGeom>
          <a:effectLst>
            <a:softEdge rad="203200"/>
          </a:effectLst>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7030A0"/>
                </a:solidFill>
                <a:effectLst/>
                <a:uLnTx/>
                <a:uFillTx/>
                <a:latin typeface="Arial Rounded MT Bold" pitchFamily="34" charset="0"/>
                <a:ea typeface="微软雅黑" pitchFamily="34" charset="-122"/>
                <a:cs typeface="+mn-ea"/>
                <a:sym typeface="Arial" charset="0"/>
              </a:rPr>
              <a:t>a third way to determine </a:t>
            </a:r>
            <a:r>
              <a:rPr kumimoji="0" lang="en-US" altLang="zh-CN" sz="2000" b="1" i="0" u="none" strike="noStrike" kern="1200" cap="none" spc="0" normalizeH="0" baseline="0" noProof="0" dirty="0">
                <a:ln>
                  <a:noFill/>
                </a:ln>
                <a:solidFill>
                  <a:srgbClr val="C00000"/>
                </a:solidFill>
                <a:effectLst/>
                <a:uLnTx/>
                <a:uFillTx/>
                <a:latin typeface="Arial Rounded MT Bold" pitchFamily="34" charset="0"/>
                <a:ea typeface="微软雅黑" pitchFamily="34" charset="-122"/>
                <a:cs typeface="+mn-ea"/>
                <a:sym typeface="Arial" charset="0"/>
              </a:rPr>
              <a:t>independently</a:t>
            </a:r>
            <a:r>
              <a:rPr kumimoji="0" lang="en-US" altLang="zh-CN" sz="2000" b="1" i="0" u="none" strike="noStrike" kern="1200" cap="none" spc="0" normalizeH="0" baseline="0" noProof="0" dirty="0">
                <a:ln>
                  <a:noFill/>
                </a:ln>
                <a:solidFill>
                  <a:srgbClr val="7030A0"/>
                </a:solidFill>
                <a:effectLst/>
                <a:uLnTx/>
                <a:uFillTx/>
                <a:latin typeface="Arial Rounded MT Bold" pitchFamily="34" charset="0"/>
                <a:ea typeface="微软雅黑" pitchFamily="34" charset="-122"/>
                <a:cs typeface="+mn-ea"/>
                <a:sym typeface="Arial" charset="0"/>
              </a:rPr>
              <a:t> </a:t>
            </a:r>
            <a:endParaRPr kumimoji="0" lang="en-US" altLang="zh-CN" sz="2000" b="1" i="0" u="none" strike="noStrike" kern="1200" cap="none" spc="0" normalizeH="0" baseline="0" noProof="0" dirty="0">
              <a:ln>
                <a:noFill/>
              </a:ln>
              <a:solidFill>
                <a:srgbClr val="7030A0"/>
              </a:solidFill>
              <a:effectLst/>
              <a:uLnTx/>
              <a:uFillTx/>
              <a:latin typeface="Arial Rounded MT Bold" pitchFamily="34" charset="0"/>
              <a:ea typeface="微软雅黑" pitchFamily="34" charset="-122"/>
              <a:cs typeface="+mn-ea"/>
              <a:sym typeface="Arial" charset="0"/>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7030A0"/>
                </a:solidFill>
                <a:effectLst/>
                <a:uLnTx/>
                <a:uFillTx/>
                <a:latin typeface="Arial Rounded MT Bold" pitchFamily="34" charset="0"/>
                <a:ea typeface="微软雅黑" pitchFamily="34" charset="-122"/>
                <a:cs typeface="+mn-ea"/>
                <a:sym typeface="Arial" charset="0"/>
              </a:rPr>
              <a:t>neutron lifetime</a:t>
            </a:r>
            <a:r>
              <a:rPr kumimoji="0" lang="en-US" altLang="zh-CN" sz="2000" b="1" i="0" u="none" strike="noStrike" kern="1200" cap="none" spc="0" normalizeH="0" noProof="0" dirty="0">
                <a:ln>
                  <a:noFill/>
                </a:ln>
                <a:solidFill>
                  <a:srgbClr val="7030A0"/>
                </a:solidFill>
                <a:effectLst/>
                <a:uLnTx/>
                <a:uFillTx/>
                <a:latin typeface="Arial Rounded MT Bold" pitchFamily="34" charset="0"/>
                <a:ea typeface="微软雅黑" pitchFamily="34" charset="-122"/>
                <a:cs typeface="+mn-ea"/>
                <a:sym typeface="Arial" charset="0"/>
              </a:rPr>
              <a:t> </a:t>
            </a:r>
            <a:endParaRPr kumimoji="0" lang="en-US" altLang="zh-CN" sz="2000" b="1" i="0" u="none" strike="noStrike" kern="1200" cap="none" spc="0" normalizeH="0" noProof="0" dirty="0">
              <a:ln>
                <a:noFill/>
              </a:ln>
              <a:solidFill>
                <a:srgbClr val="7030A0"/>
              </a:solidFill>
              <a:effectLst/>
              <a:uLnTx/>
              <a:uFillTx/>
              <a:latin typeface="Arial Rounded MT Bold" pitchFamily="34" charset="0"/>
              <a:ea typeface="微软雅黑" pitchFamily="34" charset="-122"/>
              <a:cs typeface="+mn-ea"/>
              <a:sym typeface="Arial" charset="0"/>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2000" b="1" i="0" u="none" strike="noStrike" kern="1200" cap="none" spc="0" normalizeH="0" noProof="0" dirty="0">
                <a:ln>
                  <a:noFill/>
                </a:ln>
                <a:solidFill>
                  <a:srgbClr val="7030A0"/>
                </a:solidFill>
                <a:effectLst/>
                <a:uLnTx/>
                <a:uFillTx/>
                <a:latin typeface="Arial Rounded MT Bold" pitchFamily="34" charset="0"/>
                <a:ea typeface="微软雅黑" pitchFamily="34" charset="-122"/>
                <a:cs typeface="+mn-ea"/>
                <a:sym typeface="Arial" charset="0"/>
              </a:rPr>
              <a:t>with </a:t>
            </a:r>
            <a:r>
              <a:rPr kumimoji="0" lang="en-US" altLang="zh-CN" sz="2000" b="1" i="0" u="none" strike="noStrike" kern="1200" cap="none" spc="0" normalizeH="0" noProof="0" dirty="0">
                <a:ln>
                  <a:noFill/>
                </a:ln>
                <a:solidFill>
                  <a:srgbClr val="C00000"/>
                </a:solidFill>
                <a:effectLst/>
                <a:uLnTx/>
                <a:uFillTx/>
                <a:latin typeface="Arial Rounded MT Bold" pitchFamily="34" charset="0"/>
                <a:ea typeface="微软雅黑" pitchFamily="34" charset="-122"/>
                <a:cs typeface="+mn-ea"/>
                <a:sym typeface="Arial" charset="0"/>
              </a:rPr>
              <a:t>different systematic errors</a:t>
            </a:r>
            <a:r>
              <a:rPr kumimoji="0" lang="en-US" altLang="zh-CN" sz="2000" b="1" i="0" u="none" strike="noStrike" kern="1200" cap="none" spc="0" normalizeH="0" noProof="0" dirty="0">
                <a:ln>
                  <a:noFill/>
                </a:ln>
                <a:solidFill>
                  <a:srgbClr val="7030A0"/>
                </a:solidFill>
                <a:effectLst/>
                <a:uLnTx/>
                <a:uFillTx/>
                <a:latin typeface="Arial Rounded MT Bold" pitchFamily="34" charset="0"/>
                <a:ea typeface="微软雅黑" pitchFamily="34" charset="-122"/>
                <a:cs typeface="+mn-ea"/>
                <a:sym typeface="Arial" charset="0"/>
              </a:rPr>
              <a:t> +</a:t>
            </a:r>
            <a:r>
              <a:rPr kumimoji="0" lang="en-US" altLang="zh-CN" sz="2000" b="1" i="0" u="none" strike="noStrike" kern="1200" cap="none" spc="0" normalizeH="0" noProof="0" dirty="0">
                <a:ln>
                  <a:noFill/>
                </a:ln>
                <a:solidFill>
                  <a:srgbClr val="C00000"/>
                </a:solidFill>
                <a:effectLst/>
                <a:uLnTx/>
                <a:uFillTx/>
                <a:latin typeface="Arial Rounded MT Bold" pitchFamily="34" charset="0"/>
                <a:ea typeface="微软雅黑" pitchFamily="34" charset="-122"/>
                <a:cs typeface="+mn-ea"/>
                <a:sym typeface="Arial" charset="0"/>
              </a:rPr>
              <a:t> fair precisions</a:t>
            </a:r>
            <a:r>
              <a:rPr kumimoji="0" lang="en-US" altLang="zh-CN" sz="2000" b="1" i="0" u="none" strike="noStrike" kern="1200" cap="none" spc="0" normalizeH="0" baseline="0" noProof="0" dirty="0">
                <a:ln>
                  <a:noFill/>
                </a:ln>
                <a:solidFill>
                  <a:srgbClr val="7030A0"/>
                </a:solidFill>
                <a:effectLst/>
                <a:uLnTx/>
                <a:uFillTx/>
                <a:latin typeface="Arial Rounded MT Bold" pitchFamily="34" charset="0"/>
                <a:ea typeface="微软雅黑" pitchFamily="34" charset="-122"/>
                <a:cs typeface="+mn-ea"/>
                <a:sym typeface="Arial" charset="0"/>
              </a:rPr>
              <a:t>  </a:t>
            </a:r>
            <a:endParaRPr kumimoji="0" lang="zh-CN" altLang="en-US" sz="2000" b="0" i="0" u="none" strike="noStrike" kern="1200" cap="none" spc="0" normalizeH="0" baseline="0" noProof="0" dirty="0">
              <a:ln>
                <a:noFill/>
              </a:ln>
              <a:solidFill>
                <a:srgbClr val="7030A0"/>
              </a:solidFill>
              <a:effectLst/>
              <a:uLnTx/>
              <a:uFillTx/>
              <a:latin typeface="Arial Rounded MT Bold" pitchFamily="34" charset="0"/>
              <a:ea typeface="微软雅黑" pitchFamily="34" charset="-122"/>
              <a:cs typeface="+mn-ea"/>
              <a:sym typeface="Arial" charset="0"/>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descr="MESSENGER MLA Mercur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298680" cy="6917018"/>
          </a:xfrm>
          <a:prstGeom prst="rect">
            <a:avLst/>
          </a:prstGeom>
          <a:noFill/>
          <a:extLst>
            <a:ext uri="{909E8E84-426E-40DD-AFC4-6F175D3DCCD1}">
              <a14:hiddenFill xmlns:a14="http://schemas.microsoft.com/office/drawing/2010/main">
                <a:solidFill>
                  <a:srgbClr val="FFFFFF"/>
                </a:solidFill>
              </a14:hiddenFill>
            </a:ext>
          </a:extLst>
        </p:spPr>
      </p:pic>
      <p:sp>
        <p:nvSpPr>
          <p:cNvPr id="4" name="灯片编号占位符 3"/>
          <p:cNvSpPr>
            <a14:cpLocks xmlns:a14="http://schemas.microsoft.com/office/drawing/2010/main"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A99CC4F-EA44-B044-AD87-94E32FACE6D5}" type="slidenum">
              <a:rPr kumimoji="0" lang="en-US" altLang="zh-CN" sz="1200" b="0" i="0" u="none" strike="noStrike" kern="1200" cap="none" spc="0" normalizeH="0" baseline="0" noProof="0" smtClean="0">
                <a:ln>
                  <a:noFill/>
                </a:ln>
                <a:solidFill>
                  <a:prstClr val="black">
                    <a:tint val="75000"/>
                  </a:prstClr>
                </a:solidFill>
                <a:effectLst/>
                <a:uLnTx/>
                <a:uFillTx/>
                <a:latin typeface="Arial" charset="0"/>
                <a:ea typeface="微软雅黑" pitchFamily="34" charset="-122"/>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Arial" charset="0"/>
              <a:ea typeface="微软雅黑" pitchFamily="34" charset="-122"/>
              <a:cs typeface="+mn-cs"/>
            </a:endParaRPr>
          </a:p>
        </p:txBody>
      </p:sp>
      <p:sp>
        <p:nvSpPr>
          <p:cNvPr id="6" name="TextBox 27"/>
          <p:cNvSpPr txBox="1"/>
          <p:nvPr/>
        </p:nvSpPr>
        <p:spPr>
          <a:xfrm>
            <a:off x="1328738" y="188526"/>
            <a:ext cx="8626079" cy="553998"/>
          </a:xfrm>
          <a:prstGeom prst="rect">
            <a:avLst/>
          </a:prstGeom>
          <a:noFill/>
          <a:ln w="9525">
            <a:noFill/>
          </a:ln>
        </p:spPr>
        <p:txBody>
          <a:bodyPr wrap="none"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000" b="1" i="0" u="none" strike="noStrike" kern="1200" cap="none" spc="0" normalizeH="0" baseline="0" noProof="0" dirty="0">
                <a:ln>
                  <a:noFill/>
                </a:ln>
                <a:solidFill>
                  <a:srgbClr val="FFC000"/>
                </a:solidFill>
                <a:effectLst/>
                <a:uLnTx/>
                <a:uFillTx/>
                <a:latin typeface="Arial" charset="0"/>
                <a:ea typeface="微软雅黑" pitchFamily="34" charset="-122"/>
                <a:cs typeface="+mn-ea"/>
                <a:sym typeface="Arial" charset="0"/>
              </a:rPr>
              <a:t>Space-based measurement of neutron lifetime</a:t>
            </a:r>
            <a:endParaRPr kumimoji="0" lang="en-US" altLang="zh-CN" sz="3000" b="1" i="0" u="none" strike="noStrike" kern="1200" cap="none" spc="0" normalizeH="0" baseline="0" noProof="0" dirty="0">
              <a:ln>
                <a:noFill/>
              </a:ln>
              <a:solidFill>
                <a:srgbClr val="FFC000"/>
              </a:solidFill>
              <a:effectLst/>
              <a:uLnTx/>
              <a:uFillTx/>
              <a:latin typeface="Arial" charset="0"/>
              <a:ea typeface="微软雅黑" pitchFamily="34" charset="-122"/>
              <a:cs typeface="+mn-ea"/>
              <a:sym typeface="Arial" charset="0"/>
            </a:endParaRPr>
          </a:p>
        </p:txBody>
      </p:sp>
      <p:sp>
        <p:nvSpPr>
          <p:cNvPr id="14" name="文本框 13"/>
          <p:cNvSpPr txBox="1"/>
          <p:nvPr/>
        </p:nvSpPr>
        <p:spPr>
          <a:xfrm>
            <a:off x="7649822" y="1443023"/>
            <a:ext cx="4185819" cy="1323439"/>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defRPr/>
            </a:pPr>
            <a:r>
              <a:rPr kumimoji="1" lang="en-US" altLang="zh-CN" sz="1600" dirty="0">
                <a:solidFill>
                  <a:srgbClr val="C7DDF1"/>
                </a:solidFill>
                <a:latin typeface="Aptos Narrow" pitchFamily="34" charset="0"/>
                <a:ea typeface="微软雅黑" pitchFamily="34" charset="-122"/>
                <a:sym typeface="Wingdings 2" pitchFamily="18" charset="2"/>
              </a:rPr>
              <a:t> </a:t>
            </a:r>
            <a:r>
              <a:rPr kumimoji="1" lang="en-US" altLang="zh-CN" sz="1600" dirty="0">
                <a:solidFill>
                  <a:srgbClr val="C7DDF1"/>
                </a:solidFill>
                <a:latin typeface="Aptos Narrow" pitchFamily="34" charset="0"/>
                <a:ea typeface="微软雅黑" pitchFamily="34" charset="-122"/>
              </a:rPr>
              <a:t>neutrons with energies &lt;0.5 eV undergo</a:t>
            </a:r>
            <a:endParaRPr kumimoji="1" lang="en-US" altLang="zh-CN" sz="1600" dirty="0">
              <a:solidFill>
                <a:srgbClr val="C7DDF1"/>
              </a:solidFill>
              <a:latin typeface="Aptos Narrow" pitchFamily="34" charset="0"/>
              <a:ea typeface="微软雅黑" pitchFamily="34" charset="-122"/>
            </a:endParaRPr>
          </a:p>
          <a:p>
            <a:pPr>
              <a:defRPr/>
            </a:pPr>
            <a:r>
              <a:rPr kumimoji="1" lang="en-US" altLang="zh-CN" sz="1600" dirty="0">
                <a:solidFill>
                  <a:srgbClr val="C7DDF1"/>
                </a:solidFill>
                <a:latin typeface="Aptos Narrow" pitchFamily="34" charset="0"/>
                <a:ea typeface="微软雅黑" pitchFamily="34" charset="-122"/>
              </a:rPr>
              <a:t>beta decay when escaping from </a:t>
            </a:r>
            <a:r>
              <a:rPr kumimoji="1" lang="en-US" altLang="zh-CN" sz="1600" dirty="0">
                <a:solidFill>
                  <a:srgbClr val="C7DDF1"/>
                </a:solidFill>
                <a:latin typeface="Aptos Narrow" pitchFamily="34" charset="0"/>
              </a:rPr>
              <a:t>the planet</a:t>
            </a:r>
            <a:r>
              <a:rPr kumimoji="1" lang="en-US" altLang="zh-CN" sz="1600" dirty="0">
                <a:solidFill>
                  <a:srgbClr val="C7DDF1"/>
                </a:solidFill>
                <a:latin typeface="Aptos Narrow" pitchFamily="34" charset="0"/>
                <a:ea typeface="微软雅黑" pitchFamily="34" charset="-122"/>
              </a:rPr>
              <a:t>.</a:t>
            </a:r>
            <a:endParaRPr kumimoji="1" lang="en-US" altLang="zh-CN" sz="1600" dirty="0">
              <a:solidFill>
                <a:srgbClr val="C7DDF1"/>
              </a:solidFill>
              <a:latin typeface="Aptos Narrow" pitchFamily="34" charset="0"/>
              <a:ea typeface="微软雅黑" pitchFamily="34" charset="-122"/>
            </a:endParaRPr>
          </a:p>
          <a:p>
            <a:pPr>
              <a:defRPr/>
            </a:pPr>
            <a:endParaRPr kumimoji="1" lang="en-US" altLang="zh-CN" sz="1600" dirty="0">
              <a:solidFill>
                <a:srgbClr val="C7DDF1"/>
              </a:solidFill>
              <a:latin typeface="Aptos Narrow" pitchFamily="34" charset="0"/>
              <a:ea typeface="微软雅黑" pitchFamily="34" charset="-122"/>
            </a:endParaRPr>
          </a:p>
          <a:p>
            <a:pPr>
              <a:defRPr/>
            </a:pPr>
            <a:r>
              <a:rPr kumimoji="1" lang="en-US" altLang="zh-CN" sz="1600" b="1" dirty="0">
                <a:solidFill>
                  <a:srgbClr val="C7DDF1"/>
                </a:solidFill>
                <a:latin typeface="Aptos Narrow" pitchFamily="34" charset="0"/>
                <a:ea typeface="微软雅黑" pitchFamily="34" charset="-122"/>
              </a:rPr>
              <a:t>Number of </a:t>
            </a:r>
            <a:r>
              <a:rPr kumimoji="1" lang="en-US" altLang="zh-CN" sz="1600" b="1" dirty="0">
                <a:solidFill>
                  <a:srgbClr val="C7DDF1"/>
                </a:solidFill>
                <a:latin typeface="Aptos Narrow" pitchFamily="34" charset="0"/>
              </a:rPr>
              <a:t>neutrons </a:t>
            </a:r>
            <a:r>
              <a:rPr kumimoji="1" lang="en-US" altLang="zh-CN" sz="1600" b="1" dirty="0">
                <a:solidFill>
                  <a:srgbClr val="C7DDF1"/>
                </a:solidFill>
                <a:latin typeface="Aptos Narrow" pitchFamily="34" charset="0"/>
                <a:ea typeface="微软雅黑" pitchFamily="34" charset="-122"/>
              </a:rPr>
              <a:t>at a</a:t>
            </a:r>
            <a:r>
              <a:rPr kumimoji="1" lang="zh-CN" altLang="en-US" sz="1600" b="1" dirty="0">
                <a:solidFill>
                  <a:srgbClr val="C7DDF1"/>
                </a:solidFill>
                <a:latin typeface="Aptos Narrow" pitchFamily="34" charset="0"/>
                <a:ea typeface="微软雅黑" pitchFamily="34" charset="-122"/>
              </a:rPr>
              <a:t> </a:t>
            </a:r>
            <a:r>
              <a:rPr kumimoji="1" lang="en-US" altLang="zh-CN" sz="1600" b="1" dirty="0">
                <a:solidFill>
                  <a:srgbClr val="C7DDF1"/>
                </a:solidFill>
                <a:latin typeface="Aptos Narrow" pitchFamily="34" charset="0"/>
                <a:ea typeface="微软雅黑" pitchFamily="34" charset="-122"/>
              </a:rPr>
              <a:t>certain</a:t>
            </a:r>
            <a:r>
              <a:rPr kumimoji="1" lang="zh-CN" altLang="en-US" sz="1600" b="1" dirty="0">
                <a:solidFill>
                  <a:srgbClr val="C7DDF1"/>
                </a:solidFill>
                <a:latin typeface="Aptos Narrow" pitchFamily="34" charset="0"/>
                <a:ea typeface="微软雅黑" pitchFamily="34" charset="-122"/>
              </a:rPr>
              <a:t> </a:t>
            </a:r>
            <a:r>
              <a:rPr kumimoji="1" lang="en-US" altLang="zh-CN" sz="1600" b="1" dirty="0">
                <a:solidFill>
                  <a:srgbClr val="C7DDF1"/>
                </a:solidFill>
                <a:latin typeface="Aptos Narrow" pitchFamily="34" charset="0"/>
                <a:ea typeface="微软雅黑" pitchFamily="34" charset="-122"/>
              </a:rPr>
              <a:t>altitude</a:t>
            </a:r>
            <a:endParaRPr kumimoji="1" lang="en-US" altLang="zh-CN" sz="1600" b="1" dirty="0">
              <a:solidFill>
                <a:srgbClr val="C7DDF1"/>
              </a:solidFill>
              <a:latin typeface="Aptos Narrow" pitchFamily="34" charset="0"/>
              <a:ea typeface="微软雅黑" pitchFamily="34" charset="-122"/>
            </a:endParaRPr>
          </a:p>
          <a:p>
            <a:pPr>
              <a:defRPr/>
            </a:pPr>
            <a:r>
              <a:rPr kumimoji="1" lang="en-US" altLang="zh-CN" sz="1600" b="1" dirty="0">
                <a:solidFill>
                  <a:srgbClr val="C7DDF1"/>
                </a:solidFill>
                <a:latin typeface="Aptos Narrow" pitchFamily="34" charset="0"/>
                <a:ea typeface="微软雅黑" pitchFamily="34" charset="-122"/>
              </a:rPr>
              <a:t>reflect how long neutrons can survive</a:t>
            </a:r>
            <a:r>
              <a:rPr kumimoji="1" lang="en-US" altLang="zh-CN" sz="1600" b="1" dirty="0">
                <a:solidFill>
                  <a:srgbClr val="C7DDF1"/>
                </a:solidFill>
                <a:latin typeface="Aptos Narrow" pitchFamily="34" charset="0"/>
              </a:rPr>
              <a:t> </a:t>
            </a:r>
            <a:endParaRPr kumimoji="1" lang="zh-CN" altLang="en-US" sz="1600" b="1" i="0" u="none" strike="noStrike" kern="1200" cap="none" spc="0" normalizeH="0" baseline="0" noProof="0" dirty="0">
              <a:ln>
                <a:noFill/>
              </a:ln>
              <a:solidFill>
                <a:srgbClr val="C7DDF1"/>
              </a:solidFill>
              <a:effectLst/>
              <a:uLnTx/>
              <a:uFillTx/>
              <a:latin typeface="Aptos Narrow" pitchFamily="34" charset="0"/>
              <a:ea typeface="微软雅黑" pitchFamily="34" charset="-122"/>
            </a:endParaRPr>
          </a:p>
        </p:txBody>
      </p:sp>
      <p:sp>
        <p:nvSpPr>
          <p:cNvPr id="2" name="文本框 1"/>
          <p:cNvSpPr txBox="1"/>
          <p:nvPr/>
        </p:nvSpPr>
        <p:spPr>
          <a:xfrm>
            <a:off x="8434300" y="721435"/>
            <a:ext cx="3498458" cy="307777"/>
          </a:xfrm>
          <a:prstGeom prst="rect">
            <a:avLst/>
          </a:prstGeom>
          <a:noFill/>
        </p:spPr>
        <p:txBody>
          <a:bodyPr wrap="none" rtlCol="0">
            <a:spAutoFit/>
          </a:bodyPr>
          <a:lstStyle/>
          <a:p>
            <a:r>
              <a:rPr lang="en-US" altLang="zh-CN" sz="1400" dirty="0">
                <a:solidFill>
                  <a:schemeClr val="bg1"/>
                </a:solidFill>
                <a:latin typeface="Aptos Narrow" pitchFamily="34" charset="0"/>
              </a:rPr>
              <a:t>Feldman, </a:t>
            </a:r>
            <a:r>
              <a:rPr lang="en-US" altLang="zh-CN" sz="1400" dirty="0" err="1">
                <a:solidFill>
                  <a:schemeClr val="bg1"/>
                </a:solidFill>
                <a:latin typeface="Aptos Narrow" pitchFamily="34" charset="0"/>
              </a:rPr>
              <a:t>Nucl</a:t>
            </a:r>
            <a:r>
              <a:rPr lang="en-US" altLang="zh-CN" sz="1400" dirty="0">
                <a:solidFill>
                  <a:schemeClr val="bg1"/>
                </a:solidFill>
                <a:latin typeface="Aptos Narrow" pitchFamily="34" charset="0"/>
              </a:rPr>
              <a:t>. </a:t>
            </a:r>
            <a:r>
              <a:rPr lang="en-US" altLang="zh-CN" sz="1400" dirty="0" err="1">
                <a:solidFill>
                  <a:schemeClr val="bg1"/>
                </a:solidFill>
                <a:latin typeface="Aptos Narrow" pitchFamily="34" charset="0"/>
              </a:rPr>
              <a:t>Instur</a:t>
            </a:r>
            <a:r>
              <a:rPr lang="en-US" altLang="zh-CN" sz="1400" dirty="0">
                <a:solidFill>
                  <a:schemeClr val="bg1"/>
                </a:solidFill>
                <a:latin typeface="Aptos Narrow" pitchFamily="34" charset="0"/>
              </a:rPr>
              <a:t>. Meth. A 287,595(1990)</a:t>
            </a:r>
            <a:endParaRPr lang="zh-CN" altLang="en-US" sz="1400" dirty="0">
              <a:solidFill>
                <a:schemeClr val="bg1"/>
              </a:solidFill>
              <a:latin typeface="Aptos Narrow" pitchFamily="34" charset="0"/>
            </a:endParaRPr>
          </a:p>
        </p:txBody>
      </p:sp>
      <p:sp>
        <p:nvSpPr>
          <p:cNvPr id="7" name="矩形 6"/>
          <p:cNvSpPr/>
          <p:nvPr/>
        </p:nvSpPr>
        <p:spPr>
          <a:xfrm>
            <a:off x="2627539" y="5321240"/>
            <a:ext cx="4476923" cy="584775"/>
          </a:xfrm>
          <a:prstGeom prst="rect">
            <a:avLst/>
          </a:prstGeom>
        </p:spPr>
        <p:txBody>
          <a:bodyPr wrap="square">
            <a:spAutoFit/>
          </a:bodyPr>
          <a:lstStyle/>
          <a:p>
            <a:r>
              <a:rPr kumimoji="1" lang="en-US" altLang="zh-CN" sz="1600" dirty="0">
                <a:solidFill>
                  <a:srgbClr val="C7DDF1"/>
                </a:solidFill>
                <a:latin typeface="Aptos Narrow" pitchFamily="34" charset="0"/>
                <a:ea typeface="微软雅黑" pitchFamily="34" charset="-122"/>
                <a:sym typeface="Wingdings 2" pitchFamily="18" charset="2"/>
              </a:rPr>
              <a:t> </a:t>
            </a:r>
            <a:r>
              <a:rPr kumimoji="1" lang="en-US" altLang="zh-CN" sz="1600" dirty="0">
                <a:solidFill>
                  <a:srgbClr val="C7DDF1"/>
                </a:solidFill>
                <a:latin typeface="Aptos Narrow" pitchFamily="34" charset="0"/>
                <a:ea typeface="微软雅黑" pitchFamily="34" charset="-122"/>
              </a:rPr>
              <a:t>neutrons generated by galactic cosmic ray spallation of planets surfaces and atmospheres</a:t>
            </a:r>
            <a:endParaRPr kumimoji="1" lang="zh-CN" altLang="en-US" sz="1600" dirty="0">
              <a:solidFill>
                <a:srgbClr val="C7DDF1"/>
              </a:solidFill>
              <a:latin typeface="Aptos Narrow" pitchFamily="34" charset="0"/>
              <a:ea typeface="微软雅黑" pitchFamily="34" charset="-122"/>
            </a:endParaRPr>
          </a:p>
        </p:txBody>
      </p:sp>
      <p:sp>
        <p:nvSpPr>
          <p:cNvPr id="10" name="矩形 9"/>
          <p:cNvSpPr/>
          <p:nvPr/>
        </p:nvSpPr>
        <p:spPr>
          <a:xfrm>
            <a:off x="261347" y="1771948"/>
            <a:ext cx="5640181" cy="1569660"/>
          </a:xfrm>
          <a:prstGeom prst="rect">
            <a:avLst/>
          </a:prstGeom>
        </p:spPr>
        <p:txBody>
          <a:bodyPr wrap="square">
            <a:spAutoFit/>
          </a:bodyPr>
          <a:lstStyle/>
          <a:p>
            <a:pPr indent="-285750">
              <a:buFont typeface="Wingdings 2" pitchFamily="18" charset="2"/>
              <a:buChar char="l"/>
              <a:defRPr/>
            </a:pPr>
            <a:r>
              <a:rPr kumimoji="1" lang="en-US" altLang="zh-CN" sz="1600" dirty="0">
                <a:solidFill>
                  <a:srgbClr val="C7DDF1"/>
                </a:solidFill>
                <a:latin typeface="Aptos Narrow" pitchFamily="34" charset="0"/>
                <a:ea typeface="微软雅黑" pitchFamily="34" charset="-122"/>
                <a:sym typeface="Wingdings 2" pitchFamily="18" charset="2"/>
              </a:rPr>
              <a:t>Many neutrons fail to escape a planet’s gravity, </a:t>
            </a:r>
            <a:endParaRPr kumimoji="1" lang="en-US" altLang="zh-CN" sz="1600" dirty="0">
              <a:solidFill>
                <a:srgbClr val="C7DDF1"/>
              </a:solidFill>
              <a:latin typeface="Aptos Narrow" pitchFamily="34" charset="0"/>
              <a:ea typeface="微软雅黑" pitchFamily="34" charset="-122"/>
              <a:sym typeface="Wingdings 2" pitchFamily="18" charset="2"/>
            </a:endParaRPr>
          </a:p>
          <a:p>
            <a:pPr>
              <a:defRPr/>
            </a:pPr>
            <a:r>
              <a:rPr kumimoji="1" lang="en-US" altLang="zh-CN" sz="1600" dirty="0">
                <a:solidFill>
                  <a:srgbClr val="C7DDF1"/>
                </a:solidFill>
                <a:latin typeface="Aptos Narrow" pitchFamily="34" charset="0"/>
                <a:sym typeface="Wingdings 2" pitchFamily="18" charset="2"/>
              </a:rPr>
              <a:t>eventually, </a:t>
            </a:r>
            <a:r>
              <a:rPr kumimoji="1" lang="en-US" altLang="zh-CN" sz="1600" dirty="0">
                <a:solidFill>
                  <a:srgbClr val="C7DDF1"/>
                </a:solidFill>
                <a:latin typeface="Aptos Narrow" pitchFamily="34" charset="0"/>
                <a:ea typeface="微软雅黑" pitchFamily="34" charset="-122"/>
              </a:rPr>
              <a:t>rain back down — but by then, some of those have already transformed into protons. </a:t>
            </a:r>
            <a:endParaRPr kumimoji="1" lang="en-US" altLang="zh-CN" sz="1600" dirty="0">
              <a:solidFill>
                <a:srgbClr val="C7DDF1"/>
              </a:solidFill>
              <a:latin typeface="Aptos Narrow" pitchFamily="34" charset="0"/>
              <a:ea typeface="微软雅黑" pitchFamily="34" charset="-122"/>
            </a:endParaRPr>
          </a:p>
          <a:p>
            <a:pPr>
              <a:defRPr/>
            </a:pPr>
            <a:endParaRPr kumimoji="1" lang="en-US" altLang="zh-CN" sz="1600" dirty="0">
              <a:solidFill>
                <a:srgbClr val="C7DDF1"/>
              </a:solidFill>
              <a:latin typeface="Aptos Narrow" pitchFamily="34" charset="0"/>
              <a:ea typeface="微软雅黑" pitchFamily="34" charset="-122"/>
            </a:endParaRPr>
          </a:p>
          <a:p>
            <a:pPr>
              <a:defRPr/>
            </a:pPr>
            <a:r>
              <a:rPr kumimoji="1" lang="en-US" altLang="zh-CN" sz="1600" b="1" dirty="0">
                <a:solidFill>
                  <a:srgbClr val="C7DDF1"/>
                </a:solidFill>
                <a:latin typeface="Aptos Narrow" pitchFamily="34" charset="0"/>
                <a:ea typeface="微软雅黑" pitchFamily="34" charset="-122"/>
              </a:rPr>
              <a:t>Comparing the number of neutrons ted into space with those that </a:t>
            </a:r>
            <a:endParaRPr kumimoji="1" lang="en-US" altLang="zh-CN" sz="1600" b="1" dirty="0">
              <a:solidFill>
                <a:srgbClr val="C7DDF1"/>
              </a:solidFill>
              <a:latin typeface="Aptos Narrow" pitchFamily="34" charset="0"/>
              <a:ea typeface="微软雅黑" pitchFamily="34" charset="-122"/>
            </a:endParaRPr>
          </a:p>
          <a:p>
            <a:pPr>
              <a:defRPr/>
            </a:pPr>
            <a:r>
              <a:rPr kumimoji="1" lang="en-US" altLang="zh-CN" sz="1600" b="1" dirty="0">
                <a:solidFill>
                  <a:srgbClr val="C7DDF1"/>
                </a:solidFill>
                <a:latin typeface="Aptos Narrow" pitchFamily="34" charset="0"/>
                <a:ea typeface="微软雅黑" pitchFamily="34" charset="-122"/>
              </a:rPr>
              <a:t>come back can provide an estimate of the neutron lifetime.   </a:t>
            </a:r>
            <a:endParaRPr kumimoji="1" lang="en-US" altLang="zh-CN" sz="1600" b="1" dirty="0">
              <a:solidFill>
                <a:srgbClr val="C7DDF1"/>
              </a:solidFill>
              <a:latin typeface="Aptos Narrow" pitchFamily="34" charset="0"/>
              <a:ea typeface="微软雅黑" pitchFamily="34" charset="-122"/>
            </a:endParaRPr>
          </a:p>
        </p:txBody>
      </p:sp>
      <p:sp>
        <p:nvSpPr>
          <p:cNvPr id="5" name="矩形 4"/>
          <p:cNvSpPr/>
          <p:nvPr/>
        </p:nvSpPr>
        <p:spPr>
          <a:xfrm>
            <a:off x="7133122" y="4426241"/>
            <a:ext cx="4830278" cy="1077218"/>
          </a:xfrm>
          <a:prstGeom prst="rect">
            <a:avLst/>
          </a:prstGeom>
        </p:spPr>
        <p:txBody>
          <a:bodyPr wrap="square">
            <a:spAutoFit/>
          </a:bodyPr>
          <a:lstStyle/>
          <a:p>
            <a:pPr marL="285750" indent="-285750">
              <a:buFont typeface="Wingdings" charset="2"/>
              <a:buChar char="Ø"/>
            </a:pPr>
            <a:r>
              <a:rPr kumimoji="1" lang="en-US" altLang="zh-CN" sz="1600" dirty="0">
                <a:solidFill>
                  <a:srgbClr val="FFFF00"/>
                </a:solidFill>
                <a:latin typeface="Aptos Narrow" pitchFamily="34" charset="0"/>
              </a:rPr>
              <a:t>planet</a:t>
            </a:r>
            <a:r>
              <a:rPr kumimoji="1" lang="zh-CN" altLang="en-US" sz="1600" dirty="0">
                <a:solidFill>
                  <a:srgbClr val="FFFF00"/>
                </a:solidFill>
                <a:latin typeface="Aptos Narrow" pitchFamily="34" charset="0"/>
                <a:ea typeface="微软雅黑" pitchFamily="34" charset="-122"/>
              </a:rPr>
              <a:t> </a:t>
            </a:r>
            <a:r>
              <a:rPr kumimoji="1" lang="en-US" altLang="zh-CN" sz="1600" dirty="0">
                <a:solidFill>
                  <a:srgbClr val="FFFF00"/>
                </a:solidFill>
                <a:latin typeface="Aptos Narrow" pitchFamily="34" charset="0"/>
                <a:ea typeface="微软雅黑" pitchFamily="34" charset="-122"/>
              </a:rPr>
              <a:t>as</a:t>
            </a:r>
            <a:r>
              <a:rPr kumimoji="1" lang="zh-CN" altLang="en-US" sz="1600" dirty="0">
                <a:solidFill>
                  <a:srgbClr val="FFFF00"/>
                </a:solidFill>
                <a:latin typeface="Aptos Narrow" pitchFamily="34" charset="0"/>
                <a:ea typeface="微软雅黑" pitchFamily="34" charset="-122"/>
              </a:rPr>
              <a:t> </a:t>
            </a:r>
            <a:r>
              <a:rPr kumimoji="1" lang="en-US" altLang="zh-CN" sz="1600" dirty="0">
                <a:solidFill>
                  <a:srgbClr val="FFFF00"/>
                </a:solidFill>
                <a:latin typeface="Aptos Narrow" pitchFamily="34" charset="0"/>
                <a:ea typeface="微软雅黑" pitchFamily="34" charset="-122"/>
              </a:rPr>
              <a:t>a</a:t>
            </a:r>
            <a:r>
              <a:rPr kumimoji="1" lang="zh-CN" altLang="en-US" sz="1600" dirty="0">
                <a:solidFill>
                  <a:srgbClr val="FFFF00"/>
                </a:solidFill>
                <a:latin typeface="Aptos Narrow" pitchFamily="34" charset="0"/>
                <a:ea typeface="微软雅黑" pitchFamily="34" charset="-122"/>
              </a:rPr>
              <a:t> </a:t>
            </a:r>
            <a:r>
              <a:rPr kumimoji="1" lang="en-US" altLang="zh-CN" sz="1600" dirty="0">
                <a:solidFill>
                  <a:srgbClr val="FFFF00"/>
                </a:solidFill>
                <a:latin typeface="Aptos Narrow" pitchFamily="34" charset="0"/>
                <a:ea typeface="微软雅黑" pitchFamily="34" charset="-122"/>
              </a:rPr>
              <a:t>“free” neutron</a:t>
            </a:r>
            <a:r>
              <a:rPr kumimoji="1" lang="zh-CN" altLang="en-US" sz="1600" dirty="0">
                <a:solidFill>
                  <a:srgbClr val="FFFF00"/>
                </a:solidFill>
                <a:latin typeface="Aptos Narrow" pitchFamily="34" charset="0"/>
                <a:ea typeface="微软雅黑" pitchFamily="34" charset="-122"/>
              </a:rPr>
              <a:t> </a:t>
            </a:r>
            <a:r>
              <a:rPr kumimoji="1" lang="en-US" altLang="zh-CN" sz="1600" dirty="0">
                <a:solidFill>
                  <a:srgbClr val="FFFF00"/>
                </a:solidFill>
                <a:latin typeface="Aptos Narrow" pitchFamily="34" charset="0"/>
                <a:ea typeface="微软雅黑" pitchFamily="34" charset="-122"/>
              </a:rPr>
              <a:t>source</a:t>
            </a:r>
            <a:endParaRPr kumimoji="1" lang="en-US" altLang="zh-CN" sz="1600" dirty="0">
              <a:solidFill>
                <a:srgbClr val="FFFF00"/>
              </a:solidFill>
              <a:latin typeface="Aptos Narrow" pitchFamily="34" charset="0"/>
              <a:ea typeface="微软雅黑" pitchFamily="34" charset="-122"/>
            </a:endParaRPr>
          </a:p>
          <a:p>
            <a:pPr marL="285750" indent="-285750">
              <a:buFont typeface="Wingdings" charset="2"/>
              <a:buChar char="Ø"/>
            </a:pPr>
            <a:r>
              <a:rPr kumimoji="1" lang="en-US" altLang="zh-CN" sz="1600" dirty="0">
                <a:solidFill>
                  <a:srgbClr val="FFFF00"/>
                </a:solidFill>
                <a:latin typeface="Aptos Narrow" pitchFamily="34" charset="0"/>
                <a:ea typeface="微软雅黑" pitchFamily="34" charset="-122"/>
              </a:rPr>
              <a:t>large bottle experiment, using </a:t>
            </a:r>
            <a:r>
              <a:rPr kumimoji="1" lang="en-US" altLang="zh-CN" sz="1600" dirty="0">
                <a:solidFill>
                  <a:srgbClr val="FFFF00"/>
                </a:solidFill>
                <a:latin typeface="Aptos Narrow" pitchFamily="34" charset="0"/>
              </a:rPr>
              <a:t>the Planet’s </a:t>
            </a:r>
            <a:r>
              <a:rPr kumimoji="1" lang="en-US" altLang="zh-CN" sz="1600" dirty="0">
                <a:solidFill>
                  <a:srgbClr val="FFFF00"/>
                </a:solidFill>
                <a:latin typeface="Aptos Narrow" pitchFamily="34" charset="0"/>
                <a:ea typeface="微软雅黑" pitchFamily="34" charset="-122"/>
              </a:rPr>
              <a:t>gravity to confine thermal neutrons</a:t>
            </a:r>
            <a:endParaRPr kumimoji="1" lang="en-US" altLang="zh-CN" sz="1600" dirty="0">
              <a:solidFill>
                <a:srgbClr val="FFFF00"/>
              </a:solidFill>
              <a:latin typeface="Aptos Narrow" pitchFamily="34" charset="0"/>
              <a:ea typeface="微软雅黑" pitchFamily="34" charset="-122"/>
            </a:endParaRPr>
          </a:p>
          <a:p>
            <a:pPr marL="285750" indent="-285750">
              <a:buFont typeface="Wingdings" charset="2"/>
              <a:buChar char="Ø"/>
            </a:pPr>
            <a:r>
              <a:rPr kumimoji="1" lang="en-US" altLang="zh-CN" sz="1600" dirty="0">
                <a:solidFill>
                  <a:srgbClr val="FFFF00"/>
                </a:solidFill>
                <a:latin typeface="Aptos Narrow" pitchFamily="34" charset="0"/>
                <a:ea typeface="微软雅黑" pitchFamily="34" charset="-122"/>
              </a:rPr>
              <a:t>neutron</a:t>
            </a:r>
            <a:r>
              <a:rPr kumimoji="1" lang="zh-CN" altLang="en-US" sz="1600" dirty="0">
                <a:solidFill>
                  <a:srgbClr val="FFFF00"/>
                </a:solidFill>
                <a:latin typeface="Aptos Narrow" pitchFamily="34" charset="0"/>
                <a:ea typeface="微软雅黑" pitchFamily="34" charset="-122"/>
              </a:rPr>
              <a:t> </a:t>
            </a:r>
            <a:r>
              <a:rPr kumimoji="1" lang="en-US" altLang="zh-CN" sz="1600" dirty="0">
                <a:solidFill>
                  <a:srgbClr val="FFFF00"/>
                </a:solidFill>
                <a:latin typeface="Aptos Narrow" pitchFamily="34" charset="0"/>
                <a:ea typeface="微软雅黑" pitchFamily="34" charset="-122"/>
              </a:rPr>
              <a:t>decay</a:t>
            </a:r>
            <a:r>
              <a:rPr kumimoji="1" lang="zh-CN" altLang="en-US" sz="1600" dirty="0">
                <a:solidFill>
                  <a:srgbClr val="FFFF00"/>
                </a:solidFill>
                <a:latin typeface="Aptos Narrow" pitchFamily="34" charset="0"/>
                <a:ea typeface="微软雅黑" pitchFamily="34" charset="-122"/>
              </a:rPr>
              <a:t> </a:t>
            </a:r>
            <a:r>
              <a:rPr kumimoji="1" lang="en-US" altLang="zh-CN" sz="1600" dirty="0">
                <a:solidFill>
                  <a:srgbClr val="FFFF00"/>
                </a:solidFill>
                <a:latin typeface="Aptos Narrow" pitchFamily="34" charset="0"/>
                <a:ea typeface="微软雅黑" pitchFamily="34" charset="-122"/>
              </a:rPr>
              <a:t>in</a:t>
            </a:r>
            <a:r>
              <a:rPr kumimoji="1" lang="zh-CN" altLang="en-US" sz="1600" dirty="0">
                <a:solidFill>
                  <a:srgbClr val="FFFF00"/>
                </a:solidFill>
                <a:latin typeface="Aptos Narrow" pitchFamily="34" charset="0"/>
                <a:ea typeface="微软雅黑" pitchFamily="34" charset="-122"/>
              </a:rPr>
              <a:t> </a:t>
            </a:r>
            <a:r>
              <a:rPr kumimoji="1" lang="en-US" altLang="zh-CN" sz="1600" dirty="0">
                <a:solidFill>
                  <a:srgbClr val="FFFF00"/>
                </a:solidFill>
                <a:latin typeface="Aptos Narrow" pitchFamily="34" charset="0"/>
                <a:ea typeface="微软雅黑" pitchFamily="34" charset="-122"/>
              </a:rPr>
              <a:t>flight</a:t>
            </a:r>
            <a:r>
              <a:rPr kumimoji="1" lang="zh-CN" altLang="en-US" sz="1600" dirty="0">
                <a:solidFill>
                  <a:srgbClr val="FFFF00"/>
                </a:solidFill>
                <a:latin typeface="Aptos Narrow" pitchFamily="34" charset="0"/>
                <a:ea typeface="微软雅黑" pitchFamily="34" charset="-122"/>
              </a:rPr>
              <a:t> </a:t>
            </a:r>
            <a:r>
              <a:rPr kumimoji="1" lang="en-US" altLang="zh-CN" sz="1600" dirty="0">
                <a:solidFill>
                  <a:srgbClr val="FFFF00"/>
                </a:solidFill>
                <a:latin typeface="Aptos Narrow" pitchFamily="34" charset="0"/>
                <a:ea typeface="微软雅黑" pitchFamily="34" charset="-122"/>
              </a:rPr>
              <a:t>(high</a:t>
            </a:r>
            <a:r>
              <a:rPr kumimoji="1" lang="zh-CN" altLang="en-US" sz="1600" dirty="0">
                <a:solidFill>
                  <a:srgbClr val="FFFF00"/>
                </a:solidFill>
                <a:latin typeface="Aptos Narrow" pitchFamily="34" charset="0"/>
                <a:ea typeface="微软雅黑" pitchFamily="34" charset="-122"/>
              </a:rPr>
              <a:t> </a:t>
            </a:r>
            <a:r>
              <a:rPr kumimoji="1" lang="en-US" altLang="zh-CN" sz="1600" dirty="0">
                <a:solidFill>
                  <a:srgbClr val="FFFF00"/>
                </a:solidFill>
                <a:latin typeface="Aptos Narrow" pitchFamily="34" charset="0"/>
                <a:ea typeface="微软雅黑" pitchFamily="34" charset="-122"/>
              </a:rPr>
              <a:t>vacuum</a:t>
            </a:r>
            <a:r>
              <a:rPr kumimoji="1" lang="zh-CN" altLang="en-US" sz="1600" dirty="0">
                <a:solidFill>
                  <a:srgbClr val="FFFF00"/>
                </a:solidFill>
                <a:latin typeface="Aptos Narrow" pitchFamily="34" charset="0"/>
                <a:ea typeface="微软雅黑" pitchFamily="34" charset="-122"/>
              </a:rPr>
              <a:t> </a:t>
            </a:r>
            <a:r>
              <a:rPr kumimoji="1" lang="en-US" altLang="zh-CN" sz="1600" dirty="0">
                <a:solidFill>
                  <a:srgbClr val="FFFF00"/>
                </a:solidFill>
                <a:latin typeface="Aptos Narrow" pitchFamily="34" charset="0"/>
                <a:ea typeface="微软雅黑" pitchFamily="34" charset="-122"/>
              </a:rPr>
              <a:t>conditions) </a:t>
            </a:r>
            <a:endParaRPr kumimoji="1" lang="zh-CN" altLang="en-US" sz="1600" dirty="0">
              <a:solidFill>
                <a:srgbClr val="FFFF00"/>
              </a:solidFill>
              <a:latin typeface="Aptos Narrow" pitchFamily="34" charset="0"/>
              <a:ea typeface="微软雅黑"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P spid="10"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5"/>
          <p:cNvSpPr/>
          <p:nvPr/>
        </p:nvSpPr>
        <p:spPr>
          <a:xfrm>
            <a:off x="427038" y="220663"/>
            <a:ext cx="474662" cy="5603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Lst>
            <a:rect l="0" t="0" r="0" b="0"/>
            <a:pathLst>
              <a:path w="574" h="681">
                <a:moveTo>
                  <a:pt x="120" y="441"/>
                </a:moveTo>
                <a:cubicBezTo>
                  <a:pt x="153" y="441"/>
                  <a:pt x="183" y="454"/>
                  <a:pt x="205" y="476"/>
                </a:cubicBezTo>
                <a:lnTo>
                  <a:pt x="389" y="329"/>
                </a:lnTo>
                <a:cubicBezTo>
                  <a:pt x="383" y="317"/>
                  <a:pt x="380" y="303"/>
                  <a:pt x="380" y="289"/>
                </a:cubicBezTo>
                <a:cubicBezTo>
                  <a:pt x="380" y="271"/>
                  <a:pt x="384" y="255"/>
                  <a:pt x="392" y="241"/>
                </a:cubicBezTo>
                <a:lnTo>
                  <a:pt x="270" y="138"/>
                </a:lnTo>
                <a:cubicBezTo>
                  <a:pt x="256" y="151"/>
                  <a:pt x="237" y="159"/>
                  <a:pt x="217" y="159"/>
                </a:cubicBezTo>
                <a:cubicBezTo>
                  <a:pt x="173" y="159"/>
                  <a:pt x="137" y="123"/>
                  <a:pt x="137" y="79"/>
                </a:cubicBezTo>
                <a:cubicBezTo>
                  <a:pt x="137" y="36"/>
                  <a:pt x="173" y="0"/>
                  <a:pt x="217" y="0"/>
                </a:cubicBezTo>
                <a:cubicBezTo>
                  <a:pt x="260" y="0"/>
                  <a:pt x="296" y="36"/>
                  <a:pt x="296" y="79"/>
                </a:cubicBezTo>
                <a:cubicBezTo>
                  <a:pt x="296" y="91"/>
                  <a:pt x="293" y="103"/>
                  <a:pt x="289" y="113"/>
                </a:cubicBezTo>
                <a:lnTo>
                  <a:pt x="412" y="217"/>
                </a:lnTo>
                <a:cubicBezTo>
                  <a:pt x="429" y="201"/>
                  <a:pt x="452" y="192"/>
                  <a:pt x="477" y="192"/>
                </a:cubicBezTo>
                <a:cubicBezTo>
                  <a:pt x="530" y="192"/>
                  <a:pt x="574" y="235"/>
                  <a:pt x="574" y="289"/>
                </a:cubicBezTo>
                <a:cubicBezTo>
                  <a:pt x="574" y="342"/>
                  <a:pt x="530" y="386"/>
                  <a:pt x="477" y="386"/>
                </a:cubicBezTo>
                <a:cubicBezTo>
                  <a:pt x="449" y="386"/>
                  <a:pt x="424" y="374"/>
                  <a:pt x="406" y="355"/>
                </a:cubicBezTo>
                <a:lnTo>
                  <a:pt x="224" y="501"/>
                </a:lnTo>
                <a:cubicBezTo>
                  <a:pt x="234" y="518"/>
                  <a:pt x="240" y="539"/>
                  <a:pt x="240" y="561"/>
                </a:cubicBezTo>
                <a:cubicBezTo>
                  <a:pt x="240" y="627"/>
                  <a:pt x="186" y="681"/>
                  <a:pt x="120" y="681"/>
                </a:cubicBezTo>
                <a:cubicBezTo>
                  <a:pt x="54" y="681"/>
                  <a:pt x="0" y="627"/>
                  <a:pt x="0" y="561"/>
                </a:cubicBezTo>
                <a:cubicBezTo>
                  <a:pt x="0" y="495"/>
                  <a:pt x="54" y="441"/>
                  <a:pt x="120" y="441"/>
                </a:cubicBezTo>
                <a:close/>
              </a:path>
            </a:pathLst>
          </a:custGeom>
          <a:solidFill>
            <a:srgbClr val="113E6A"/>
          </a:solidFill>
          <a:ln w="9525">
            <a:noFill/>
          </a:ln>
        </p:spPr>
        <p:txBody>
          <a:bodyPr/>
          <a:lstStyle/>
          <a:p>
            <a:endParaRPr lang="zh-CN" altLang="en-US">
              <a:latin typeface="Arial" charset="0"/>
              <a:ea typeface="微软雅黑" pitchFamily="34" charset="-122"/>
              <a:cs typeface="+mn-ea"/>
              <a:sym typeface="Arial" charset="0"/>
            </a:endParaRPr>
          </a:p>
        </p:txBody>
      </p:sp>
      <p:sp>
        <p:nvSpPr>
          <p:cNvPr id="14" name="TextBox 27"/>
          <p:cNvSpPr txBox="1"/>
          <p:nvPr/>
        </p:nvSpPr>
        <p:spPr>
          <a:xfrm>
            <a:off x="1012825" y="176213"/>
            <a:ext cx="5373587" cy="553998"/>
          </a:xfrm>
          <a:prstGeom prst="rect">
            <a:avLst/>
          </a:prstGeom>
          <a:noFill/>
          <a:ln w="9525">
            <a:noFill/>
          </a:ln>
        </p:spPr>
        <p:txBody>
          <a:bodyPr wrap="none" anchor="t">
            <a:spAutoFit/>
          </a:bodyPr>
          <a:lstStyle/>
          <a:p>
            <a:r>
              <a:rPr lang="en-US" altLang="zh-CN" sz="3000" b="1" dirty="0">
                <a:latin typeface="Arial" charset="0"/>
                <a:ea typeface="微软雅黑" pitchFamily="34" charset="-122"/>
                <a:cs typeface="+mn-ea"/>
                <a:sym typeface="Arial" charset="0"/>
              </a:rPr>
              <a:t>Space-based measurements</a:t>
            </a:r>
            <a:endParaRPr lang="zh-CN" altLang="en-US" sz="3000" b="1" dirty="0">
              <a:latin typeface="Arial" charset="0"/>
              <a:ea typeface="微软雅黑" pitchFamily="34" charset="-122"/>
              <a:cs typeface="+mn-ea"/>
              <a:sym typeface="Arial" charset="0"/>
            </a:endParaRPr>
          </a:p>
        </p:txBody>
      </p:sp>
      <p:pic>
        <p:nvPicPr>
          <p:cNvPr id="3" name="图片 2"/>
          <p:cNvPicPr>
            <a:picLocks noChangeAspect="1"/>
          </p:cNvPicPr>
          <p:nvPr/>
        </p:nvPicPr>
        <p:blipFill>
          <a:blip r:embed="rId1"/>
          <a:stretch>
            <a:fillRect/>
          </a:stretch>
        </p:blipFill>
        <p:spPr>
          <a:xfrm>
            <a:off x="1348706" y="1816209"/>
            <a:ext cx="5559830" cy="2888436"/>
          </a:xfrm>
          <a:prstGeom prst="rect">
            <a:avLst/>
          </a:prstGeom>
        </p:spPr>
      </p:pic>
      <p:grpSp>
        <p:nvGrpSpPr>
          <p:cNvPr id="4" name="组合 3"/>
          <p:cNvGrpSpPr/>
          <p:nvPr/>
        </p:nvGrpSpPr>
        <p:grpSpPr>
          <a:xfrm>
            <a:off x="8146001" y="1022118"/>
            <a:ext cx="3187317" cy="2636075"/>
            <a:chOff x="8017912" y="3865010"/>
            <a:chExt cx="3418023" cy="2724415"/>
          </a:xfrm>
        </p:grpSpPr>
        <p:pic>
          <p:nvPicPr>
            <p:cNvPr id="5" name="Picture 2" descr="upload.wikimedia.org/wikipedia/commons/thumb/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17912" y="3865010"/>
              <a:ext cx="3418023" cy="2722822"/>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8078876" y="3899996"/>
              <a:ext cx="2766266" cy="413518"/>
            </a:xfrm>
            <a:prstGeom prst="rect">
              <a:avLst/>
            </a:prstGeom>
            <a:noFill/>
          </p:spPr>
          <p:txBody>
            <a:bodyPr wrap="none" rtlCol="0">
              <a:spAutoFit/>
            </a:bodyPr>
            <a:lstStyle/>
            <a:p>
              <a:r>
                <a:rPr kumimoji="1" lang="en-US" altLang="zh-CN" sz="2000" dirty="0">
                  <a:solidFill>
                    <a:schemeClr val="accent4"/>
                  </a:solidFill>
                  <a:latin typeface="Arial" charset="0"/>
                  <a:ea typeface="微软雅黑" pitchFamily="34" charset="-122"/>
                  <a:cs typeface="+mn-ea"/>
                  <a:sym typeface="Arial" charset="0"/>
                </a:rPr>
                <a:t>Lunar</a:t>
              </a:r>
              <a:r>
                <a:rPr kumimoji="1" lang="zh-CN" altLang="en-US" sz="2000" dirty="0">
                  <a:solidFill>
                    <a:schemeClr val="accent4"/>
                  </a:solidFill>
                  <a:latin typeface="Arial" charset="0"/>
                  <a:ea typeface="微软雅黑" pitchFamily="34" charset="-122"/>
                  <a:cs typeface="+mn-ea"/>
                  <a:sym typeface="Arial" charset="0"/>
                </a:rPr>
                <a:t>（</a:t>
              </a:r>
              <a:r>
                <a:rPr kumimoji="1" lang="en-US" altLang="zh-CN" sz="2000" dirty="0">
                  <a:solidFill>
                    <a:schemeClr val="accent4"/>
                  </a:solidFill>
                  <a:latin typeface="Arial" charset="0"/>
                  <a:ea typeface="微软雅黑" pitchFamily="34" charset="-122"/>
                  <a:cs typeface="+mn-ea"/>
                  <a:sym typeface="Arial" charset="0"/>
                </a:rPr>
                <a:t>1998-1999</a:t>
              </a:r>
              <a:r>
                <a:rPr kumimoji="1" lang="zh-CN" altLang="en-US" sz="2000" dirty="0">
                  <a:solidFill>
                    <a:schemeClr val="accent4"/>
                  </a:solidFill>
                  <a:latin typeface="Arial" charset="0"/>
                  <a:ea typeface="微软雅黑" pitchFamily="34" charset="-122"/>
                  <a:cs typeface="+mn-ea"/>
                  <a:sym typeface="Arial" charset="0"/>
                </a:rPr>
                <a:t>）</a:t>
              </a:r>
              <a:endParaRPr kumimoji="1" lang="zh-CN" altLang="en-US" sz="2000" dirty="0">
                <a:solidFill>
                  <a:schemeClr val="accent4"/>
                </a:solidFill>
                <a:latin typeface="Arial" charset="0"/>
                <a:ea typeface="微软雅黑" pitchFamily="34" charset="-122"/>
                <a:cs typeface="+mn-ea"/>
                <a:sym typeface="Arial" charset="0"/>
              </a:endParaRPr>
            </a:p>
          </p:txBody>
        </p:sp>
        <p:sp>
          <p:nvSpPr>
            <p:cNvPr id="7" name="文本框 6"/>
            <p:cNvSpPr txBox="1"/>
            <p:nvPr/>
          </p:nvSpPr>
          <p:spPr>
            <a:xfrm>
              <a:off x="8062030" y="6207716"/>
              <a:ext cx="3351900" cy="381709"/>
            </a:xfrm>
            <a:prstGeom prst="rect">
              <a:avLst/>
            </a:prstGeom>
            <a:noFill/>
          </p:spPr>
          <p:txBody>
            <a:bodyPr wrap="square">
              <a:spAutoFit/>
            </a:bodyPr>
            <a:lstStyle/>
            <a:p>
              <a:r>
                <a:rPr kumimoji="1" lang="en-US" altLang="zh-CN" dirty="0">
                  <a:solidFill>
                    <a:srgbClr val="FFFF00"/>
                  </a:solidFill>
                  <a:latin typeface="Arial" charset="0"/>
                  <a:ea typeface="微软雅黑" pitchFamily="34" charset="-122"/>
                  <a:cs typeface="+mn-ea"/>
                  <a:sym typeface="Arial" charset="0"/>
                </a:rPr>
                <a:t>Mission</a:t>
              </a:r>
              <a:r>
                <a:rPr kumimoji="1" lang="zh-CN" altLang="en-US" dirty="0">
                  <a:solidFill>
                    <a:srgbClr val="FFFF00"/>
                  </a:solidFill>
                  <a:latin typeface="Arial" charset="0"/>
                  <a:ea typeface="微软雅黑" pitchFamily="34" charset="-122"/>
                  <a:cs typeface="+mn-ea"/>
                  <a:sym typeface="Arial" charset="0"/>
                </a:rPr>
                <a:t>：</a:t>
              </a:r>
              <a:r>
                <a:rPr kumimoji="1" lang="en-US" altLang="zh-CN" dirty="0">
                  <a:solidFill>
                    <a:srgbClr val="FFFF00"/>
                  </a:solidFill>
                  <a:latin typeface="Arial" charset="0"/>
                  <a:ea typeface="微软雅黑" pitchFamily="34" charset="-122"/>
                  <a:cs typeface="+mn-ea"/>
                  <a:sym typeface="Arial" charset="0"/>
                </a:rPr>
                <a:t>water</a:t>
              </a:r>
              <a:endParaRPr lang="zh-CN" altLang="en-US" dirty="0">
                <a:solidFill>
                  <a:srgbClr val="FFFF00"/>
                </a:solidFill>
                <a:latin typeface="Arial" charset="0"/>
                <a:ea typeface="微软雅黑" pitchFamily="34" charset="-122"/>
                <a:cs typeface="+mn-ea"/>
                <a:sym typeface="Arial" charset="0"/>
              </a:endParaRPr>
            </a:p>
          </p:txBody>
        </p:sp>
      </p:grpSp>
      <p:grpSp>
        <p:nvGrpSpPr>
          <p:cNvPr id="25" name="组合 24"/>
          <p:cNvGrpSpPr/>
          <p:nvPr/>
        </p:nvGrpSpPr>
        <p:grpSpPr>
          <a:xfrm>
            <a:off x="8125378" y="3815711"/>
            <a:ext cx="3345258" cy="2538511"/>
            <a:chOff x="8017913" y="1176048"/>
            <a:chExt cx="3564334" cy="2563516"/>
          </a:xfrm>
        </p:grpSpPr>
        <p:pic>
          <p:nvPicPr>
            <p:cNvPr id="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7913" y="1176048"/>
              <a:ext cx="3418023" cy="2563516"/>
            </a:xfrm>
            <a:prstGeom prst="rect">
              <a:avLst/>
            </a:prstGeom>
            <a:noFill/>
            <a:extLst>
              <a:ext uri="{909E8E84-426E-40DD-AFC4-6F175D3DCCD1}">
                <a14:hiddenFill xmlns:a14="http://schemas.microsoft.com/office/drawing/2010/main">
                  <a:solidFill>
                    <a:srgbClr val="FFFFFF"/>
                  </a:solidFill>
                </a14:hiddenFill>
              </a:ext>
            </a:extLst>
          </p:spPr>
        </p:pic>
        <p:sp>
          <p:nvSpPr>
            <p:cNvPr id="27" name="文本框 8"/>
            <p:cNvSpPr txBox="1"/>
            <p:nvPr/>
          </p:nvSpPr>
          <p:spPr>
            <a:xfrm>
              <a:off x="8423848" y="1248781"/>
              <a:ext cx="3158399" cy="404051"/>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2000" dirty="0">
                  <a:solidFill>
                    <a:schemeClr val="accent4"/>
                  </a:solidFill>
                  <a:latin typeface="Arial" charset="0"/>
                  <a:ea typeface="微软雅黑" pitchFamily="34" charset="-122"/>
                  <a:cs typeface="+mn-ea"/>
                  <a:sym typeface="Arial" charset="0"/>
                </a:rPr>
                <a:t>Message</a:t>
              </a:r>
              <a:r>
                <a:rPr kumimoji="1" lang="zh-CN" altLang="en-US" sz="2000" dirty="0">
                  <a:solidFill>
                    <a:schemeClr val="accent4"/>
                  </a:solidFill>
                  <a:latin typeface="Arial" charset="0"/>
                  <a:ea typeface="微软雅黑" pitchFamily="34" charset="-122"/>
                  <a:cs typeface="+mn-ea"/>
                  <a:sym typeface="Arial" charset="0"/>
                </a:rPr>
                <a:t>（</a:t>
              </a:r>
              <a:r>
                <a:rPr kumimoji="1" lang="en-US" altLang="zh-CN" sz="2000" dirty="0">
                  <a:solidFill>
                    <a:schemeClr val="accent4"/>
                  </a:solidFill>
                  <a:latin typeface="Arial" charset="0"/>
                  <a:ea typeface="微软雅黑" pitchFamily="34" charset="-122"/>
                  <a:cs typeface="+mn-ea"/>
                  <a:sym typeface="Arial" charset="0"/>
                </a:rPr>
                <a:t>2004-2015</a:t>
              </a:r>
              <a:r>
                <a:rPr kumimoji="1" lang="zh-CN" altLang="en-US" sz="2000" dirty="0">
                  <a:solidFill>
                    <a:schemeClr val="accent4"/>
                  </a:solidFill>
                  <a:latin typeface="Arial" charset="0"/>
                  <a:ea typeface="微软雅黑" pitchFamily="34" charset="-122"/>
                  <a:cs typeface="+mn-ea"/>
                  <a:sym typeface="Arial" charset="0"/>
                </a:rPr>
                <a:t>）</a:t>
              </a:r>
              <a:endParaRPr kumimoji="1" lang="zh-CN" altLang="en-US" sz="2000" dirty="0">
                <a:solidFill>
                  <a:schemeClr val="accent4"/>
                </a:solidFill>
                <a:latin typeface="Arial" charset="0"/>
                <a:ea typeface="微软雅黑" pitchFamily="34" charset="-122"/>
                <a:cs typeface="+mn-ea"/>
                <a:sym typeface="Arial" charset="0"/>
              </a:endParaRPr>
            </a:p>
          </p:txBody>
        </p:sp>
        <p:sp>
          <p:nvSpPr>
            <p:cNvPr id="28" name="文本框 9"/>
            <p:cNvSpPr txBox="1"/>
            <p:nvPr/>
          </p:nvSpPr>
          <p:spPr>
            <a:xfrm>
              <a:off x="8238610" y="3314617"/>
              <a:ext cx="2642588" cy="37297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dirty="0">
                  <a:solidFill>
                    <a:srgbClr val="FFFF00"/>
                  </a:solidFill>
                  <a:latin typeface="Arial" charset="0"/>
                  <a:ea typeface="微软雅黑" pitchFamily="34" charset="-122"/>
                  <a:cs typeface="+mn-ea"/>
                  <a:sym typeface="Arial" charset="0"/>
                </a:rPr>
                <a:t>Data flybys of Mercury</a:t>
              </a:r>
              <a:endParaRPr kumimoji="1" lang="zh-CN" altLang="en-US" dirty="0">
                <a:solidFill>
                  <a:srgbClr val="FFFF00"/>
                </a:solidFill>
                <a:latin typeface="Arial" charset="0"/>
                <a:ea typeface="微软雅黑" pitchFamily="34" charset="-122"/>
                <a:cs typeface="+mn-ea"/>
                <a:sym typeface="Arial" charset="0"/>
              </a:endParaRPr>
            </a:p>
          </p:txBody>
        </p:sp>
      </p:grpSp>
      <p:sp>
        <p:nvSpPr>
          <p:cNvPr id="8" name="文本框 7"/>
          <p:cNvSpPr txBox="1"/>
          <p:nvPr/>
        </p:nvSpPr>
        <p:spPr>
          <a:xfrm>
            <a:off x="4356645" y="3508134"/>
            <a:ext cx="2008242" cy="307777"/>
          </a:xfrm>
          <a:prstGeom prst="rect">
            <a:avLst/>
          </a:prstGeom>
          <a:noFill/>
        </p:spPr>
        <p:txBody>
          <a:bodyPr wrap="none" rtlCol="0">
            <a:spAutoFit/>
          </a:bodyPr>
          <a:lstStyle/>
          <a:p>
            <a:r>
              <a:rPr lang="en-US" altLang="zh-CN" sz="1400" dirty="0">
                <a:latin typeface="Arial" charset="0"/>
                <a:ea typeface="微软雅黑" pitchFamily="34" charset="-122"/>
                <a:cs typeface="+mn-ea"/>
                <a:sym typeface="Arial" charset="0"/>
              </a:rPr>
              <a:t>Phys. Rev. Res. (2020)</a:t>
            </a:r>
            <a:endParaRPr lang="en-US" altLang="zh-CN" sz="1400" dirty="0">
              <a:latin typeface="Arial" charset="0"/>
              <a:ea typeface="微软雅黑" pitchFamily="34" charset="-122"/>
              <a:cs typeface="+mn-ea"/>
              <a:sym typeface="Arial" charset="0"/>
            </a:endParaRPr>
          </a:p>
        </p:txBody>
      </p:sp>
      <p:sp>
        <p:nvSpPr>
          <p:cNvPr id="36" name="文本框 35"/>
          <p:cNvSpPr txBox="1"/>
          <p:nvPr/>
        </p:nvSpPr>
        <p:spPr>
          <a:xfrm>
            <a:off x="4542376" y="2539862"/>
            <a:ext cx="1993273" cy="307777"/>
          </a:xfrm>
          <a:prstGeom prst="rect">
            <a:avLst/>
          </a:prstGeom>
          <a:noFill/>
        </p:spPr>
        <p:txBody>
          <a:bodyPr wrap="square">
            <a:spAutoFit/>
          </a:bodyPr>
          <a:lstStyle/>
          <a:p>
            <a:r>
              <a:rPr lang="zh-CN" altLang="en-US" sz="1400" dirty="0">
                <a:latin typeface="Arial" charset="0"/>
                <a:ea typeface="微软雅黑" pitchFamily="34" charset="-122"/>
                <a:cs typeface="+mn-ea"/>
                <a:sym typeface="Arial" charset="0"/>
              </a:rPr>
              <a:t>Phys. Rev. C (2021</a:t>
            </a:r>
            <a:r>
              <a:rPr lang="en-US" altLang="zh-CN" sz="1400" dirty="0">
                <a:latin typeface="Arial" charset="0"/>
                <a:ea typeface="微软雅黑" pitchFamily="34" charset="-122"/>
                <a:cs typeface="+mn-ea"/>
                <a:sym typeface="Arial" charset="0"/>
              </a:rPr>
              <a:t>)</a:t>
            </a:r>
            <a:endParaRPr lang="zh-CN" altLang="en-US" sz="1400" dirty="0">
              <a:latin typeface="Arial" charset="0"/>
              <a:ea typeface="微软雅黑" pitchFamily="34" charset="-122"/>
              <a:cs typeface="+mn-ea"/>
              <a:sym typeface="Arial" charset="0"/>
            </a:endParaRPr>
          </a:p>
        </p:txBody>
      </p:sp>
      <p:sp>
        <p:nvSpPr>
          <p:cNvPr id="39" name="文本框 38"/>
          <p:cNvSpPr txBox="1"/>
          <p:nvPr/>
        </p:nvSpPr>
        <p:spPr>
          <a:xfrm>
            <a:off x="1066333" y="909937"/>
            <a:ext cx="7136517" cy="775084"/>
          </a:xfrm>
          <a:prstGeom prst="rect">
            <a:avLst/>
          </a:prstGeom>
          <a:noFill/>
        </p:spPr>
        <p:txBody>
          <a:bodyPr wrap="square">
            <a:spAutoFit/>
          </a:bodyPr>
          <a:lstStyle/>
          <a:p>
            <a:pPr lvl="1">
              <a:lnSpc>
                <a:spcPct val="130000"/>
              </a:lnSpc>
            </a:pPr>
            <a:r>
              <a:rPr lang="en-US" altLang="zh-CN" dirty="0">
                <a:latin typeface="Arial" charset="0"/>
                <a:ea typeface="微软雅黑" pitchFamily="34" charset="-122"/>
                <a:cs typeface="+mn-ea"/>
                <a:sym typeface="Arial" charset="0"/>
              </a:rPr>
              <a:t>Generally consistent with earth-based experiments, </a:t>
            </a:r>
            <a:endParaRPr lang="en-US" altLang="zh-CN" dirty="0">
              <a:latin typeface="Arial" charset="0"/>
              <a:ea typeface="微软雅黑" pitchFamily="34" charset="-122"/>
              <a:cs typeface="+mn-ea"/>
              <a:sym typeface="Arial" charset="0"/>
            </a:endParaRPr>
          </a:p>
          <a:p>
            <a:pPr lvl="1">
              <a:lnSpc>
                <a:spcPct val="130000"/>
              </a:lnSpc>
            </a:pPr>
            <a:r>
              <a:rPr lang="en-US" altLang="zh-CN" dirty="0">
                <a:latin typeface="Arial" charset="0"/>
                <a:ea typeface="微软雅黑" pitchFamily="34" charset="-122"/>
                <a:cs typeface="+mn-ea"/>
                <a:sym typeface="Arial" charset="0"/>
              </a:rPr>
              <a:t>but with larger error bars.</a:t>
            </a:r>
            <a:r>
              <a:rPr lang="zh-CN" altLang="en-US" dirty="0">
                <a:latin typeface="Arial" charset="0"/>
                <a:ea typeface="微软雅黑" pitchFamily="34" charset="-122"/>
                <a:cs typeface="+mn-ea"/>
                <a:sym typeface="Arial" charset="0"/>
              </a:rPr>
              <a:t> </a:t>
            </a:r>
            <a:endParaRPr lang="zh-CN" altLang="en-US" dirty="0">
              <a:latin typeface="Arial" charset="0"/>
              <a:ea typeface="微软雅黑" pitchFamily="34" charset="-122"/>
              <a:cs typeface="+mn-ea"/>
              <a:sym typeface="Arial" charset="0"/>
            </a:endParaRPr>
          </a:p>
        </p:txBody>
      </p:sp>
      <p:sp>
        <p:nvSpPr>
          <p:cNvPr id="44" name="文本框 43"/>
          <p:cNvSpPr txBox="1"/>
          <p:nvPr/>
        </p:nvSpPr>
        <p:spPr>
          <a:xfrm>
            <a:off x="4914789" y="2782838"/>
            <a:ext cx="1607439" cy="307777"/>
          </a:xfrm>
          <a:prstGeom prst="rect">
            <a:avLst/>
          </a:prstGeom>
          <a:noFill/>
        </p:spPr>
        <p:txBody>
          <a:bodyPr wrap="square">
            <a:spAutoFit/>
          </a:bodyPr>
          <a:lstStyle/>
          <a:p>
            <a:r>
              <a:rPr lang="en-US" altLang="zh-CN" sz="1400" b="0" kern="1200" dirty="0">
                <a:solidFill>
                  <a:schemeClr val="tx1"/>
                </a:solidFill>
                <a:effectLst/>
                <a:latin typeface="Arial" charset="0"/>
                <a:ea typeface="微软雅黑" pitchFamily="34" charset="-122"/>
                <a:cs typeface="+mn-ea"/>
                <a:sym typeface="Arial" charset="0"/>
              </a:rPr>
              <a:t>887±14±7</a:t>
            </a:r>
            <a:r>
              <a:rPr lang="zh-CN" altLang="en-US" sz="1400" b="0" kern="1200" dirty="0">
                <a:solidFill>
                  <a:schemeClr val="tx1"/>
                </a:solidFill>
                <a:effectLst/>
                <a:latin typeface="Arial" charset="0"/>
                <a:ea typeface="微软雅黑" pitchFamily="34" charset="-122"/>
                <a:cs typeface="+mn-ea"/>
                <a:sym typeface="Arial" charset="0"/>
              </a:rPr>
              <a:t> </a:t>
            </a:r>
            <a:r>
              <a:rPr lang="en-US" altLang="zh-CN" sz="1400" b="0" kern="1200" dirty="0">
                <a:solidFill>
                  <a:schemeClr val="tx1"/>
                </a:solidFill>
                <a:effectLst/>
                <a:latin typeface="Arial" charset="0"/>
                <a:ea typeface="微软雅黑" pitchFamily="34" charset="-122"/>
                <a:cs typeface="+mn-ea"/>
                <a:sym typeface="Arial" charset="0"/>
              </a:rPr>
              <a:t>s</a:t>
            </a:r>
            <a:endParaRPr lang="zh-CN" altLang="en-US" sz="1400" dirty="0">
              <a:latin typeface="Arial" charset="0"/>
              <a:ea typeface="微软雅黑" pitchFamily="34" charset="-122"/>
              <a:cs typeface="+mn-ea"/>
              <a:sym typeface="Arial" charset="0"/>
            </a:endParaRPr>
          </a:p>
        </p:txBody>
      </p:sp>
      <p:sp>
        <p:nvSpPr>
          <p:cNvPr id="46" name="文本框 45"/>
          <p:cNvSpPr txBox="1"/>
          <p:nvPr/>
        </p:nvSpPr>
        <p:spPr>
          <a:xfrm>
            <a:off x="4754040" y="3764135"/>
            <a:ext cx="1569944" cy="307777"/>
          </a:xfrm>
          <a:prstGeom prst="rect">
            <a:avLst/>
          </a:prstGeom>
          <a:noFill/>
        </p:spPr>
        <p:txBody>
          <a:bodyPr wrap="square">
            <a:spAutoFit/>
          </a:bodyPr>
          <a:lstStyle/>
          <a:p>
            <a:r>
              <a:rPr lang="en-US" altLang="zh-CN" sz="1400" b="0" kern="1200" dirty="0">
                <a:solidFill>
                  <a:schemeClr val="tx1"/>
                </a:solidFill>
                <a:effectLst/>
                <a:latin typeface="Arial" charset="0"/>
                <a:ea typeface="微软雅黑" pitchFamily="34" charset="-122"/>
                <a:cs typeface="+mn-ea"/>
                <a:sym typeface="Arial" charset="0"/>
              </a:rPr>
              <a:t>780±60±70</a:t>
            </a:r>
            <a:r>
              <a:rPr lang="zh-CN" altLang="en-US" sz="1400" b="0" kern="1200" dirty="0">
                <a:solidFill>
                  <a:schemeClr val="tx1"/>
                </a:solidFill>
                <a:effectLst/>
                <a:latin typeface="Arial" charset="0"/>
                <a:ea typeface="微软雅黑" pitchFamily="34" charset="-122"/>
                <a:cs typeface="+mn-ea"/>
                <a:sym typeface="Arial" charset="0"/>
              </a:rPr>
              <a:t> </a:t>
            </a:r>
            <a:r>
              <a:rPr lang="en-US" altLang="zh-CN" sz="1400" b="0" kern="1200" dirty="0">
                <a:solidFill>
                  <a:schemeClr val="tx1"/>
                </a:solidFill>
                <a:effectLst/>
                <a:latin typeface="Arial" charset="0"/>
                <a:ea typeface="微软雅黑" pitchFamily="34" charset="-122"/>
                <a:cs typeface="+mn-ea"/>
                <a:sym typeface="Arial" charset="0"/>
              </a:rPr>
              <a:t>s</a:t>
            </a:r>
            <a:endParaRPr lang="zh-CN" altLang="en-US" sz="1400" dirty="0">
              <a:latin typeface="Arial" charset="0"/>
              <a:ea typeface="微软雅黑" pitchFamily="34" charset="-122"/>
              <a:cs typeface="+mn-ea"/>
              <a:sym typeface="Arial" charset="0"/>
            </a:endParaRPr>
          </a:p>
        </p:txBody>
      </p:sp>
      <p:sp>
        <p:nvSpPr>
          <p:cNvPr id="29" name="文本框 28"/>
          <p:cNvSpPr txBox="1"/>
          <p:nvPr/>
        </p:nvSpPr>
        <p:spPr>
          <a:xfrm>
            <a:off x="1702037" y="4890406"/>
            <a:ext cx="6605091" cy="1077218"/>
          </a:xfrm>
          <a:prstGeom prst="rect">
            <a:avLst/>
          </a:prstGeom>
          <a:noFill/>
        </p:spPr>
        <p:txBody>
          <a:bodyPr wrap="square">
            <a:spAutoFit/>
          </a:bodyPr>
          <a:lstStyle/>
          <a:p>
            <a:pPr lvl="0">
              <a:defRPr/>
            </a:pPr>
            <a:r>
              <a:rPr lang="en-US" altLang="zh-CN" sz="1600" dirty="0">
                <a:solidFill>
                  <a:prstClr val="black"/>
                </a:solidFill>
                <a:latin typeface="Arial" charset="0"/>
                <a:ea typeface="微软雅黑" pitchFamily="34" charset="-122"/>
                <a:cs typeface="+mn-ea"/>
                <a:sym typeface="Arial" charset="0"/>
              </a:rPr>
              <a:t>Wilson et al., Phys. Rev. </a:t>
            </a:r>
            <a:r>
              <a:rPr lang="en-US" altLang="zh-CN" sz="1600" dirty="0" err="1">
                <a:solidFill>
                  <a:prstClr val="black"/>
                </a:solidFill>
                <a:latin typeface="Arial" charset="0"/>
                <a:ea typeface="微软雅黑" pitchFamily="34" charset="-122"/>
                <a:cs typeface="+mn-ea"/>
                <a:sym typeface="Arial" charset="0"/>
              </a:rPr>
              <a:t>Reseach</a:t>
            </a:r>
            <a:r>
              <a:rPr lang="en-US" altLang="zh-CN" sz="1600" dirty="0">
                <a:solidFill>
                  <a:prstClr val="black"/>
                </a:solidFill>
                <a:latin typeface="Arial" charset="0"/>
                <a:ea typeface="微软雅黑" pitchFamily="34" charset="-122"/>
                <a:cs typeface="+mn-ea"/>
                <a:sym typeface="Arial" charset="0"/>
              </a:rPr>
              <a:t> 2, 023316(2020)</a:t>
            </a:r>
            <a:endParaRPr lang="en-US" altLang="zh-CN" sz="1600" dirty="0">
              <a:solidFill>
                <a:prstClr val="black"/>
              </a:solidFill>
              <a:latin typeface="Arial" charset="0"/>
              <a:ea typeface="微软雅黑" pitchFamily="34" charset="-122"/>
              <a:cs typeface="+mn-ea"/>
              <a:sym typeface="Arial" charset="0"/>
            </a:endParaRPr>
          </a:p>
          <a:p>
            <a:pPr lvl="0">
              <a:defRPr/>
            </a:pPr>
            <a:r>
              <a:rPr lang="en-US" altLang="zh-CN" sz="1600" dirty="0">
                <a:solidFill>
                  <a:prstClr val="black"/>
                </a:solidFill>
                <a:latin typeface="Arial" charset="0"/>
                <a:ea typeface="微软雅黑" pitchFamily="34" charset="-122"/>
                <a:cs typeface="+mn-ea"/>
                <a:sym typeface="Arial" charset="0"/>
              </a:rPr>
              <a:t>Wilson et al., Phys. Rev. C104,045501 (2021) </a:t>
            </a:r>
            <a:endParaRPr lang="en-US" altLang="zh-CN" sz="1600" dirty="0">
              <a:solidFill>
                <a:prstClr val="black"/>
              </a:solidFill>
              <a:latin typeface="Arial" charset="0"/>
              <a:ea typeface="微软雅黑" pitchFamily="34" charset="-122"/>
              <a:cs typeface="+mn-ea"/>
              <a:sym typeface="Arial" charset="0"/>
            </a:endParaRPr>
          </a:p>
          <a:p>
            <a:pPr>
              <a:defRPr/>
            </a:pPr>
            <a:r>
              <a:rPr lang="en-US" altLang="zh-CN" sz="1600" dirty="0" err="1"/>
              <a:t>Vydula</a:t>
            </a:r>
            <a:r>
              <a:rPr lang="en-US" altLang="zh-CN" sz="1600" dirty="0"/>
              <a:t> et</a:t>
            </a:r>
            <a:r>
              <a:rPr lang="zh-CN" altLang="en-US" sz="1600" dirty="0"/>
              <a:t> </a:t>
            </a:r>
            <a:r>
              <a:rPr lang="en-US" altLang="zh-CN" sz="1600" dirty="0"/>
              <a:t>al.,</a:t>
            </a:r>
            <a:r>
              <a:rPr lang="zh-CN" altLang="en-US" sz="1600" dirty="0"/>
              <a:t> </a:t>
            </a:r>
            <a:r>
              <a:rPr lang="en-US" altLang="zh-CN" sz="1600" dirty="0" err="1">
                <a:solidFill>
                  <a:prstClr val="black"/>
                </a:solidFill>
                <a:latin typeface="Arial" charset="0"/>
                <a:ea typeface="微软雅黑" pitchFamily="34" charset="-122"/>
                <a:cs typeface="+mn-ea"/>
                <a:sym typeface="Arial" charset="0"/>
              </a:rPr>
              <a:t>arXiv</a:t>
            </a:r>
            <a:r>
              <a:rPr lang="en-US" altLang="zh-CN" sz="1600" dirty="0">
                <a:solidFill>
                  <a:prstClr val="black"/>
                </a:solidFill>
                <a:latin typeface="Arial" charset="0"/>
                <a:ea typeface="微软雅黑" pitchFamily="34" charset="-122"/>
                <a:cs typeface="+mn-ea"/>
                <a:sym typeface="Arial" charset="0"/>
              </a:rPr>
              <a:t> 2501.18831</a:t>
            </a:r>
            <a:endParaRPr lang="en-US" altLang="zh-CN" sz="1600" dirty="0">
              <a:solidFill>
                <a:prstClr val="black"/>
              </a:solidFill>
              <a:latin typeface="Arial" charset="0"/>
              <a:ea typeface="微软雅黑" pitchFamily="34" charset="-122"/>
              <a:cs typeface="+mn-ea"/>
              <a:sym typeface="Arial" charset="0"/>
            </a:endParaRPr>
          </a:p>
          <a:p>
            <a:pPr lvl="0">
              <a:defRPr/>
            </a:pPr>
            <a:endParaRPr kumimoji="0" lang="en-US" altLang="zh-CN" sz="16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endParaRPr>
          </a:p>
        </p:txBody>
      </p:sp>
      <p:sp>
        <p:nvSpPr>
          <p:cNvPr id="2" name="灯片编号占位符 1"/>
          <p:cNvSpPr>
            <a14:cpLocks xmlns:a14="http://schemas.microsoft.com/office/drawing/2010/main" noGrp="1"/>
          </p:cNvSpPr>
          <p:nvPr>
            <p:ph type="sldNum" sz="quarter" idx="12"/>
          </p:nvPr>
        </p:nvSpPr>
        <p:spPr/>
        <p:txBody>
          <a:bodyPr/>
          <a:lstStyle/>
          <a:p>
            <a:fld id="{AA99CC4F-EA44-B044-AD87-94E32FACE6D5}" type="slidenum">
              <a:rPr lang="en-US" altLang="zh-CN" smtClean="0"/>
            </a:fld>
            <a:endParaRPr kumimoji="1" lang="zh-CN" altLang="en-US"/>
          </a:p>
        </p:txBody>
      </p:sp>
      <p:pic>
        <p:nvPicPr>
          <p:cNvPr id="15" name="图片 14"/>
          <p:cNvPicPr>
            <a:picLocks noChangeAspect="1"/>
          </p:cNvPicPr>
          <p:nvPr/>
        </p:nvPicPr>
        <p:blipFill>
          <a:blip r:embed="rId4"/>
          <a:stretch>
            <a:fillRect/>
          </a:stretch>
        </p:blipFill>
        <p:spPr>
          <a:xfrm rot="16200000">
            <a:off x="6437956" y="3304112"/>
            <a:ext cx="2030611" cy="321926"/>
          </a:xfrm>
          <a:prstGeom prst="rect">
            <a:avLst/>
          </a:prstGeom>
        </p:spPr>
      </p:pic>
      <p:cxnSp>
        <p:nvCxnSpPr>
          <p:cNvPr id="18" name="直接连接符 17"/>
          <p:cNvCxnSpPr/>
          <p:nvPr/>
        </p:nvCxnSpPr>
        <p:spPr>
          <a:xfrm>
            <a:off x="7113561" y="3142543"/>
            <a:ext cx="0" cy="71090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5637229" y="2974156"/>
            <a:ext cx="65" cy="276999"/>
          </a:xfrm>
          <a:prstGeom prst="rect">
            <a:avLst/>
          </a:prstGeom>
          <a:noFill/>
        </p:spPr>
        <p:txBody>
          <a:bodyPr wrap="none" lIns="0" tIns="0" rIns="0" bIns="0" rtlCol="0">
            <a:spAutoFit/>
          </a:bodyPr>
          <a:lstStyle/>
          <a:p>
            <a:endParaRPr lang="zh-CN" altLang="en-US" dirty="0"/>
          </a:p>
        </p:txBody>
      </p:sp>
      <p:sp>
        <p:nvSpPr>
          <p:cNvPr id="20" name="文本框 19"/>
          <p:cNvSpPr txBox="1"/>
          <p:nvPr/>
        </p:nvSpPr>
        <p:spPr>
          <a:xfrm>
            <a:off x="6949676" y="3254776"/>
            <a:ext cx="341760" cy="584775"/>
          </a:xfrm>
          <a:prstGeom prst="rect">
            <a:avLst/>
          </a:prstGeom>
          <a:noFill/>
        </p:spPr>
        <p:txBody>
          <a:bodyPr wrap="none" rtlCol="0">
            <a:spAutoFit/>
          </a:bodyPr>
          <a:lstStyle/>
          <a:p>
            <a:r>
              <a:rPr lang="zh-CN" altLang="en-US" sz="3200" dirty="0"/>
              <a:t>▪</a:t>
            </a:r>
            <a:endParaRPr lang="zh-CN" altLang="en-US" sz="3200" dirty="0"/>
          </a:p>
        </p:txBody>
      </p:sp>
      <p:sp>
        <p:nvSpPr>
          <p:cNvPr id="21" name="矩形 20"/>
          <p:cNvSpPr/>
          <p:nvPr/>
        </p:nvSpPr>
        <p:spPr>
          <a:xfrm>
            <a:off x="901700" y="5710456"/>
            <a:ext cx="7022782" cy="699166"/>
          </a:xfrm>
          <a:prstGeom prst="rect">
            <a:avLst/>
          </a:prstGeom>
        </p:spPr>
        <p:txBody>
          <a:bodyPr wrap="square">
            <a:spAutoFit/>
          </a:bodyPr>
          <a:lstStyle/>
          <a:p>
            <a:pPr lvl="0">
              <a:lnSpc>
                <a:spcPct val="130000"/>
              </a:lnSpc>
              <a:defRPr/>
            </a:pPr>
            <a:r>
              <a:rPr lang="en-US" altLang="zh-CN" sz="1600" i="1" dirty="0">
                <a:solidFill>
                  <a:srgbClr val="0432FF"/>
                </a:solidFill>
                <a:latin typeface="Arial" charset="0"/>
              </a:rPr>
              <a:t>Using existing data during flybys of planets like Mercury and moon, Wilson et al. examined the feasibility of such space-based measurement. </a:t>
            </a:r>
            <a:endParaRPr lang="en-US" altLang="zh-CN" sz="1600" i="1" dirty="0">
              <a:solidFill>
                <a:srgbClr val="0432FF"/>
              </a:solidFill>
              <a:latin typeface="Arial"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ina's second Tiangong space station module is launched | gagadget.co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3304023"/>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灯片编号占位符 3"/>
          <p:cNvSpPr>
            <a14:cpLocks xmlns:a14="http://schemas.microsoft.com/office/drawing/2010/main" noGrp="1"/>
          </p:cNvSpPr>
          <p:nvPr>
            <p:ph type="sldNum" sz="quarter" idx="12"/>
          </p:nvPr>
        </p:nvSpPr>
        <p:spPr/>
        <p:txBody>
          <a:bodyPr/>
          <a:lstStyle/>
          <a:p>
            <a:fld id="{AA99CC4F-EA44-B044-AD87-94E32FACE6D5}" type="slidenum">
              <a:rPr lang="en-US" altLang="zh-CN" smtClean="0"/>
            </a:fld>
            <a:endParaRPr kumimoji="1" lang="zh-CN" altLang="en-US"/>
          </a:p>
        </p:txBody>
      </p:sp>
      <p:sp>
        <p:nvSpPr>
          <p:cNvPr id="5" name="Rectangle 3"/>
          <p:cNvSpPr/>
          <p:nvPr/>
        </p:nvSpPr>
        <p:spPr>
          <a:xfrm>
            <a:off x="1236564" y="909971"/>
            <a:ext cx="10242262" cy="1420325"/>
          </a:xfrm>
          <a:prstGeom prst="rect">
            <a:avLst/>
          </a:prstGeom>
          <a:noFill/>
          <a:ln w="22225">
            <a:noFill/>
            <a:prstDash val="dash"/>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buFont typeface="Wingdings" charset="2"/>
              <a:buChar char="u"/>
            </a:pPr>
            <a:r>
              <a:rPr lang="en-US" altLang="zh-CN" sz="2000" b="1" dirty="0">
                <a:latin typeface="Arial" charset="0"/>
                <a:ea typeface="微软雅黑" pitchFamily="34" charset="-122"/>
                <a:cs typeface="+mn-ea"/>
                <a:sym typeface="Arial" charset="0"/>
              </a:rPr>
              <a:t>Counting of “thermal neutrons”: </a:t>
            </a:r>
            <a:endParaRPr lang="en-US" altLang="zh-CN" sz="2000" b="1" dirty="0">
              <a:latin typeface="Arial" charset="0"/>
              <a:ea typeface="微软雅黑" pitchFamily="34" charset="-122"/>
              <a:cs typeface="+mn-ea"/>
              <a:sym typeface="Arial" charset="0"/>
            </a:endParaRPr>
          </a:p>
          <a:p>
            <a:pPr marL="342900" indent="-342900">
              <a:lnSpc>
                <a:spcPct val="150000"/>
              </a:lnSpc>
              <a:buFont typeface="Wingdings" charset="2"/>
              <a:buChar char="u"/>
            </a:pPr>
            <a:r>
              <a:rPr lang="en-US" altLang="zh-CN" sz="2000" b="1" dirty="0">
                <a:solidFill>
                  <a:srgbClr val="C00000"/>
                </a:solidFill>
                <a:latin typeface="Arial" charset="0"/>
                <a:ea typeface="微软雅黑" pitchFamily="34" charset="-122"/>
                <a:cs typeface="+mn-ea"/>
                <a:sym typeface="Arial" charset="0"/>
              </a:rPr>
              <a:t>Relatively large-scale spacecraft: </a:t>
            </a:r>
            <a:endParaRPr lang="zh-CN" altLang="en-US" sz="2000" b="1" dirty="0">
              <a:latin typeface="Arial" charset="0"/>
              <a:ea typeface="微软雅黑" pitchFamily="34" charset="-122"/>
              <a:cs typeface="+mn-ea"/>
              <a:sym typeface="Arial" charset="0"/>
            </a:endParaRPr>
          </a:p>
          <a:p>
            <a:pPr marL="342900" indent="-342900">
              <a:lnSpc>
                <a:spcPct val="150000"/>
              </a:lnSpc>
              <a:buFont typeface="Wingdings" charset="2"/>
              <a:buChar char="u"/>
            </a:pPr>
            <a:r>
              <a:rPr lang="en-US" altLang="zh-CN" sz="2000" b="1" dirty="0">
                <a:solidFill>
                  <a:srgbClr val="000064"/>
                </a:solidFill>
                <a:latin typeface="Arial" charset="0"/>
                <a:ea typeface="微软雅黑" pitchFamily="34" charset="-122"/>
                <a:cs typeface="+mn-ea"/>
                <a:sym typeface="Arial" charset="0"/>
              </a:rPr>
              <a:t>Uncertainties in </a:t>
            </a:r>
            <a:r>
              <a:rPr lang="en-US" altLang="zh-CN" sz="2000" b="1" dirty="0">
                <a:solidFill>
                  <a:srgbClr val="000064"/>
                </a:solidFill>
                <a:latin typeface="Arial" charset="0"/>
                <a:ea typeface="微软雅黑" pitchFamily="34" charset="-122"/>
                <a:cs typeface="+mn-ea"/>
              </a:rPr>
              <a:t>planet surface:</a:t>
            </a:r>
            <a:endParaRPr lang="en-US" altLang="zh-CN" sz="2000" b="1" dirty="0">
              <a:solidFill>
                <a:srgbClr val="000064"/>
              </a:solidFill>
              <a:latin typeface="Arial" charset="0"/>
              <a:ea typeface="微软雅黑" pitchFamily="34" charset="-122"/>
              <a:cs typeface="+mn-ea"/>
            </a:endParaRPr>
          </a:p>
        </p:txBody>
      </p:sp>
      <p:sp>
        <p:nvSpPr>
          <p:cNvPr id="7" name="TextBox 27"/>
          <p:cNvSpPr txBox="1"/>
          <p:nvPr/>
        </p:nvSpPr>
        <p:spPr>
          <a:xfrm>
            <a:off x="1012825" y="176213"/>
            <a:ext cx="5208477" cy="553998"/>
          </a:xfrm>
          <a:prstGeom prst="rect">
            <a:avLst/>
          </a:prstGeom>
          <a:noFill/>
          <a:ln w="9525">
            <a:noFill/>
          </a:ln>
        </p:spPr>
        <p:txBody>
          <a:bodyPr wrap="none" anchor="t">
            <a:spAutoFit/>
          </a:bodyPr>
          <a:lstStyle/>
          <a:p>
            <a:r>
              <a:rPr lang="en-US" altLang="zh-CN" sz="3000" b="1" dirty="0">
                <a:latin typeface="Arial" charset="0"/>
                <a:ea typeface="微软雅黑" pitchFamily="34" charset="-122"/>
                <a:cs typeface="+mn-ea"/>
                <a:sym typeface="Arial" charset="0"/>
              </a:rPr>
              <a:t>Comments on existing data</a:t>
            </a:r>
            <a:endParaRPr lang="zh-CN" altLang="en-US" sz="3000" b="1" dirty="0">
              <a:latin typeface="Arial" charset="0"/>
              <a:ea typeface="微软雅黑" pitchFamily="34" charset="-122"/>
              <a:cs typeface="+mn-ea"/>
              <a:sym typeface="Arial" charset="0"/>
            </a:endParaRPr>
          </a:p>
        </p:txBody>
      </p:sp>
      <p:sp>
        <p:nvSpPr>
          <p:cNvPr id="8" name="Freeform 5"/>
          <p:cNvSpPr/>
          <p:nvPr/>
        </p:nvSpPr>
        <p:spPr>
          <a:xfrm>
            <a:off x="427038" y="220663"/>
            <a:ext cx="474662" cy="5603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Lst>
            <a:rect l="0" t="0" r="0" b="0"/>
            <a:pathLst>
              <a:path w="574" h="681">
                <a:moveTo>
                  <a:pt x="120" y="441"/>
                </a:moveTo>
                <a:cubicBezTo>
                  <a:pt x="153" y="441"/>
                  <a:pt x="183" y="454"/>
                  <a:pt x="205" y="476"/>
                </a:cubicBezTo>
                <a:lnTo>
                  <a:pt x="389" y="329"/>
                </a:lnTo>
                <a:cubicBezTo>
                  <a:pt x="383" y="317"/>
                  <a:pt x="380" y="303"/>
                  <a:pt x="380" y="289"/>
                </a:cubicBezTo>
                <a:cubicBezTo>
                  <a:pt x="380" y="271"/>
                  <a:pt x="384" y="255"/>
                  <a:pt x="392" y="241"/>
                </a:cubicBezTo>
                <a:lnTo>
                  <a:pt x="270" y="138"/>
                </a:lnTo>
                <a:cubicBezTo>
                  <a:pt x="256" y="151"/>
                  <a:pt x="237" y="159"/>
                  <a:pt x="217" y="159"/>
                </a:cubicBezTo>
                <a:cubicBezTo>
                  <a:pt x="173" y="159"/>
                  <a:pt x="137" y="123"/>
                  <a:pt x="137" y="79"/>
                </a:cubicBezTo>
                <a:cubicBezTo>
                  <a:pt x="137" y="36"/>
                  <a:pt x="173" y="0"/>
                  <a:pt x="217" y="0"/>
                </a:cubicBezTo>
                <a:cubicBezTo>
                  <a:pt x="260" y="0"/>
                  <a:pt x="296" y="36"/>
                  <a:pt x="296" y="79"/>
                </a:cubicBezTo>
                <a:cubicBezTo>
                  <a:pt x="296" y="91"/>
                  <a:pt x="293" y="103"/>
                  <a:pt x="289" y="113"/>
                </a:cubicBezTo>
                <a:lnTo>
                  <a:pt x="412" y="217"/>
                </a:lnTo>
                <a:cubicBezTo>
                  <a:pt x="429" y="201"/>
                  <a:pt x="452" y="192"/>
                  <a:pt x="477" y="192"/>
                </a:cubicBezTo>
                <a:cubicBezTo>
                  <a:pt x="530" y="192"/>
                  <a:pt x="574" y="235"/>
                  <a:pt x="574" y="289"/>
                </a:cubicBezTo>
                <a:cubicBezTo>
                  <a:pt x="574" y="342"/>
                  <a:pt x="530" y="386"/>
                  <a:pt x="477" y="386"/>
                </a:cubicBezTo>
                <a:cubicBezTo>
                  <a:pt x="449" y="386"/>
                  <a:pt x="424" y="374"/>
                  <a:pt x="406" y="355"/>
                </a:cubicBezTo>
                <a:lnTo>
                  <a:pt x="224" y="501"/>
                </a:lnTo>
                <a:cubicBezTo>
                  <a:pt x="234" y="518"/>
                  <a:pt x="240" y="539"/>
                  <a:pt x="240" y="561"/>
                </a:cubicBezTo>
                <a:cubicBezTo>
                  <a:pt x="240" y="627"/>
                  <a:pt x="186" y="681"/>
                  <a:pt x="120" y="681"/>
                </a:cubicBezTo>
                <a:cubicBezTo>
                  <a:pt x="54" y="681"/>
                  <a:pt x="0" y="627"/>
                  <a:pt x="0" y="561"/>
                </a:cubicBezTo>
                <a:cubicBezTo>
                  <a:pt x="0" y="495"/>
                  <a:pt x="54" y="441"/>
                  <a:pt x="120" y="441"/>
                </a:cubicBezTo>
                <a:close/>
              </a:path>
            </a:pathLst>
          </a:custGeom>
          <a:solidFill>
            <a:srgbClr val="113E6A"/>
          </a:solidFill>
          <a:ln w="9525">
            <a:noFill/>
          </a:ln>
        </p:spPr>
        <p:txBody>
          <a:bodyPr/>
          <a:lstStyle/>
          <a:p>
            <a:endParaRPr lang="zh-CN" altLang="en-US">
              <a:latin typeface="Times New Roman Bold" pitchFamily="18" charset="0"/>
              <a:ea typeface="微软雅黑" pitchFamily="34" charset="-122"/>
              <a:sym typeface="Times New Roman Bold" pitchFamily="18" charset="0"/>
            </a:endParaRPr>
          </a:p>
        </p:txBody>
      </p:sp>
      <p:sp>
        <p:nvSpPr>
          <p:cNvPr id="9" name="Rectangle 3"/>
          <p:cNvSpPr/>
          <p:nvPr/>
        </p:nvSpPr>
        <p:spPr>
          <a:xfrm>
            <a:off x="6329254" y="909971"/>
            <a:ext cx="4105162" cy="1420325"/>
          </a:xfrm>
          <a:prstGeom prst="rect">
            <a:avLst/>
          </a:prstGeom>
          <a:noFill/>
          <a:ln w="22225">
            <a:noFill/>
            <a:prstDash val="dash"/>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CN" sz="2000" b="1" dirty="0">
                <a:latin typeface="Arial" charset="0"/>
                <a:ea typeface="微软雅黑" pitchFamily="34" charset="-122"/>
                <a:cs typeface="+mn-ea"/>
                <a:sym typeface="Arial" charset="0"/>
              </a:rPr>
              <a:t>Cosmic rays</a:t>
            </a:r>
            <a:endParaRPr lang="en-US" altLang="zh-CN" sz="2000" b="1" dirty="0">
              <a:latin typeface="Arial" charset="0"/>
              <a:ea typeface="微软雅黑" pitchFamily="34" charset="-122"/>
              <a:cs typeface="+mn-ea"/>
              <a:sym typeface="Arial" charset="0"/>
            </a:endParaRPr>
          </a:p>
          <a:p>
            <a:pPr>
              <a:lnSpc>
                <a:spcPct val="150000"/>
              </a:lnSpc>
            </a:pPr>
            <a:r>
              <a:rPr lang="en-US" altLang="zh-CN" sz="2000" b="1" dirty="0">
                <a:solidFill>
                  <a:srgbClr val="C00000"/>
                </a:solidFill>
                <a:latin typeface="Arial" charset="0"/>
                <a:ea typeface="微软雅黑" pitchFamily="34" charset="-122"/>
                <a:cs typeface="+mn-ea"/>
                <a:sym typeface="Arial" charset="0"/>
              </a:rPr>
              <a:t>Secondary neutrons</a:t>
            </a:r>
            <a:endParaRPr lang="en-US" altLang="zh-CN" sz="2000" b="1" dirty="0">
              <a:solidFill>
                <a:srgbClr val="C00000"/>
              </a:solidFill>
              <a:latin typeface="Arial" charset="0"/>
              <a:ea typeface="微软雅黑" pitchFamily="34" charset="-122"/>
              <a:cs typeface="+mn-ea"/>
              <a:sym typeface="Arial" charset="0"/>
            </a:endParaRPr>
          </a:p>
          <a:p>
            <a:pPr>
              <a:lnSpc>
                <a:spcPct val="150000"/>
              </a:lnSpc>
            </a:pPr>
            <a:r>
              <a:rPr lang="en-US" altLang="zh-CN" sz="2000" b="1" dirty="0">
                <a:solidFill>
                  <a:srgbClr val="000064"/>
                </a:solidFill>
                <a:latin typeface="Arial" charset="0"/>
                <a:ea typeface="微软雅黑" pitchFamily="34" charset="-122"/>
                <a:cs typeface="+mn-ea"/>
                <a:sym typeface="Arial" charset="0"/>
              </a:rPr>
              <a:t>Systematic</a:t>
            </a:r>
            <a:r>
              <a:rPr lang="zh-CN" altLang="en-US" sz="2000" b="1" dirty="0">
                <a:solidFill>
                  <a:srgbClr val="000064"/>
                </a:solidFill>
                <a:latin typeface="Arial" charset="0"/>
                <a:ea typeface="微软雅黑" pitchFamily="34" charset="-122"/>
                <a:cs typeface="+mn-ea"/>
                <a:sym typeface="Arial" charset="0"/>
              </a:rPr>
              <a:t> </a:t>
            </a:r>
            <a:r>
              <a:rPr lang="en-US" altLang="zh-CN" sz="2000" b="1" dirty="0">
                <a:solidFill>
                  <a:srgbClr val="000064"/>
                </a:solidFill>
                <a:latin typeface="Arial" charset="0"/>
                <a:ea typeface="微软雅黑" pitchFamily="34" charset="-122"/>
                <a:cs typeface="+mn-ea"/>
                <a:sym typeface="Arial" charset="0"/>
              </a:rPr>
              <a:t>error</a:t>
            </a:r>
            <a:endParaRPr lang="en-US" altLang="zh-CN" sz="2000" b="1" dirty="0">
              <a:solidFill>
                <a:srgbClr val="000064"/>
              </a:solidFill>
              <a:latin typeface="Arial" charset="0"/>
              <a:ea typeface="微软雅黑" pitchFamily="34" charset="-122"/>
              <a:cs typeface="+mn-ea"/>
            </a:endParaRPr>
          </a:p>
        </p:txBody>
      </p:sp>
      <p:sp>
        <p:nvSpPr>
          <p:cNvPr id="11" name="矩形 10"/>
          <p:cNvSpPr/>
          <p:nvPr/>
        </p:nvSpPr>
        <p:spPr>
          <a:xfrm>
            <a:off x="1757585" y="3317552"/>
            <a:ext cx="8676830" cy="577850"/>
          </a:xfrm>
          <a:prstGeom prst="rect">
            <a:avLst/>
          </a:prstGeom>
        </p:spPr>
        <p:txBody>
          <a:bodyPr wrap="square">
            <a:spAutoFit/>
          </a:bodyPr>
          <a:lstStyle/>
          <a:p>
            <a:pPr algn="ctr">
              <a:lnSpc>
                <a:spcPct val="150000"/>
              </a:lnSpc>
            </a:pPr>
            <a:r>
              <a:rPr lang="en-US" altLang="zh-CN" sz="2400" b="1" dirty="0">
                <a:solidFill>
                  <a:schemeClr val="bg1">
                    <a:lumMod val="85000"/>
                  </a:schemeClr>
                </a:solidFill>
              </a:rPr>
              <a:t>dedicated space-based neutron lifetime measurement</a:t>
            </a:r>
            <a:endParaRPr lang="en-US" altLang="zh-CN" sz="2400" b="1" dirty="0">
              <a:solidFill>
                <a:schemeClr val="bg1">
                  <a:lumMod val="8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0" y="0"/>
            <a:ext cx="12192000"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white"/>
              </a:solidFill>
              <a:effectLst/>
              <a:uLnTx/>
              <a:uFillTx/>
              <a:latin typeface="Arial" charset="0"/>
              <a:ea typeface="微软雅黑" pitchFamily="34" charset="-122"/>
              <a:cs typeface="+mn-cs"/>
            </a:endParaRPr>
          </a:p>
        </p:txBody>
      </p:sp>
      <p:sp>
        <p:nvSpPr>
          <p:cNvPr id="246" name="TextBox 27"/>
          <p:cNvSpPr txBox="1"/>
          <p:nvPr/>
        </p:nvSpPr>
        <p:spPr>
          <a:xfrm>
            <a:off x="1012825" y="176213"/>
            <a:ext cx="8050602" cy="1015663"/>
          </a:xfrm>
          <a:prstGeom prst="rect">
            <a:avLst/>
          </a:prstGeom>
          <a:noFill/>
          <a:ln w="9525">
            <a:noFill/>
          </a:ln>
        </p:spPr>
        <p:txBody>
          <a:bodyPr wrap="none"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000" b="1"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rPr>
              <a:t>新方案：基于小卫星对近地空间开展中子探测</a:t>
            </a:r>
            <a:endParaRPr kumimoji="0" lang="zh-CN" altLang="en-US" sz="3000" b="1"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3000" b="1"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endParaRPr>
          </a:p>
        </p:txBody>
      </p:sp>
      <p:sp>
        <p:nvSpPr>
          <p:cNvPr id="14" name="灯片编号占位符 13"/>
          <p:cNvSpPr>
            <a14:cpLocks xmlns:a14="http://schemas.microsoft.com/office/drawing/2010/main" noGrp="1"/>
          </p:cNvSpPr>
          <p:nvPr>
            <p:ph type="sldNum" sz="quarter" idx="12"/>
          </p:nvPr>
        </p:nvSpPr>
        <p:spPr>
          <a:xfrm>
            <a:off x="897636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A99CC4F-EA44-B044-AD87-94E32FACE6D5}" type="slidenum">
              <a:rPr kumimoji="0" lang="en-US" altLang="zh-CN" sz="1200" b="0" i="0" u="none" strike="noStrike" kern="1200" cap="none" spc="0" normalizeH="0" baseline="0" noProof="0" smtClean="0">
                <a:ln>
                  <a:noFill/>
                </a:ln>
                <a:solidFill>
                  <a:prstClr val="black">
                    <a:tint val="75000"/>
                  </a:prstClr>
                </a:solidFill>
                <a:effectLst/>
                <a:uLnTx/>
                <a:uFillTx/>
                <a:latin typeface="Arial" charset="0"/>
                <a:ea typeface="微软雅黑" pitchFamily="34" charset="-122"/>
                <a:cs typeface="+mn-cs"/>
              </a:rPr>
            </a:fld>
            <a:endParaRPr kumimoji="1" lang="zh-CN" altLang="en-US" sz="1200" b="0" i="0" u="none" strike="noStrike" kern="1200" cap="none" spc="0" normalizeH="0" baseline="0" noProof="0" dirty="0">
              <a:ln>
                <a:noFill/>
              </a:ln>
              <a:solidFill>
                <a:prstClr val="black">
                  <a:tint val="75000"/>
                </a:prstClr>
              </a:solidFill>
              <a:effectLst/>
              <a:uLnTx/>
              <a:uFillTx/>
              <a:latin typeface="Arial" charset="0"/>
              <a:ea typeface="微软雅黑" pitchFamily="34" charset="-122"/>
              <a:cs typeface="+mn-cs"/>
            </a:endParaRPr>
          </a:p>
        </p:txBody>
      </p:sp>
      <p:sp>
        <p:nvSpPr>
          <p:cNvPr id="20" name="文本框 19"/>
          <p:cNvSpPr txBox="1"/>
          <p:nvPr/>
        </p:nvSpPr>
        <p:spPr>
          <a:xfrm>
            <a:off x="312738" y="7155221"/>
            <a:ext cx="10666078" cy="873957"/>
          </a:xfrm>
          <a:prstGeom prst="rect">
            <a:avLst/>
          </a:prstGeom>
          <a:solidFill>
            <a:schemeClr val="accent2">
              <a:lumMod val="40000"/>
              <a:lumOff val="60000"/>
              <a:alpha val="42000"/>
            </a:schemeClr>
          </a:solid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charset="2"/>
              <a:buChar char="ü"/>
              <a:defRPr/>
            </a:pPr>
            <a:r>
              <a:rPr kumimoji="0" lang="zh-CN" altLang="en-US" sz="1800" b="0" i="0" u="none" strike="noStrike" kern="1200" cap="none" spc="0" normalizeH="0" baseline="0" noProof="0" dirty="0">
                <a:ln>
                  <a:noFill/>
                </a:ln>
                <a:solidFill>
                  <a:srgbClr val="4472C4">
                    <a:lumMod val="40000"/>
                    <a:lumOff val="60000"/>
                  </a:srgbClr>
                </a:solidFill>
                <a:effectLst/>
                <a:uLnTx/>
                <a:uFillTx/>
                <a:latin typeface="Arial" charset="0"/>
                <a:ea typeface="微软雅黑" pitchFamily="34" charset="-122"/>
                <a:cs typeface="+mn-cs"/>
              </a:rPr>
              <a:t>被行星引力俘获的中子形成一个巨大的瓶子</a:t>
            </a:r>
            <a:r>
              <a:rPr kumimoji="0" lang="en-US" altLang="zh-CN" sz="1800" b="0" i="0" u="none" strike="noStrike" kern="1200" cap="none" spc="0" normalizeH="0" baseline="0" noProof="0" dirty="0">
                <a:ln>
                  <a:noFill/>
                </a:ln>
                <a:solidFill>
                  <a:srgbClr val="4472C4">
                    <a:lumMod val="40000"/>
                    <a:lumOff val="60000"/>
                  </a:srgbClr>
                </a:solidFill>
                <a:effectLst/>
                <a:uLnTx/>
                <a:uFillTx/>
                <a:latin typeface="Arial" charset="0"/>
                <a:ea typeface="微软雅黑" pitchFamily="34" charset="-122"/>
                <a:cs typeface="+mn-cs"/>
              </a:rPr>
              <a:t>+</a:t>
            </a:r>
            <a:r>
              <a:rPr kumimoji="0" lang="zh-CN" altLang="en-US" sz="1800" b="0" i="0" u="none" strike="noStrike" kern="1200" cap="none" spc="0" normalizeH="0" baseline="0" noProof="0" dirty="0">
                <a:ln>
                  <a:noFill/>
                </a:ln>
                <a:solidFill>
                  <a:srgbClr val="4472C4">
                    <a:lumMod val="40000"/>
                    <a:lumOff val="60000"/>
                  </a:srgbClr>
                </a:solidFill>
                <a:effectLst/>
                <a:uLnTx/>
                <a:uFillTx/>
                <a:latin typeface="Arial" charset="0"/>
                <a:ea typeface="微软雅黑" pitchFamily="34" charset="-122"/>
                <a:cs typeface="+mn-cs"/>
              </a:rPr>
              <a:t>束实验</a:t>
            </a:r>
            <a:r>
              <a:rPr kumimoji="0" lang="en-US" altLang="zh-CN" sz="1800" b="0" i="0" u="none" strike="noStrike" kern="1200" cap="none" spc="0" normalizeH="0" baseline="0" noProof="0" dirty="0">
                <a:ln>
                  <a:noFill/>
                </a:ln>
                <a:solidFill>
                  <a:srgbClr val="4472C4">
                    <a:lumMod val="40000"/>
                    <a:lumOff val="60000"/>
                  </a:srgbClr>
                </a:solidFill>
                <a:effectLst/>
                <a:uLnTx/>
                <a:uFillTx/>
                <a:latin typeface="Arial" charset="0"/>
                <a:ea typeface="微软雅黑" pitchFamily="34" charset="-122"/>
                <a:cs typeface="+mn-cs"/>
              </a:rPr>
              <a:t>——</a:t>
            </a:r>
            <a:r>
              <a:rPr kumimoji="0" lang="zh-CN" altLang="en-US" sz="1800" b="0" i="0" u="none" strike="noStrike" kern="1200" cap="none" spc="0" normalizeH="0" baseline="0" noProof="0" dirty="0">
                <a:ln>
                  <a:noFill/>
                </a:ln>
                <a:solidFill>
                  <a:srgbClr val="4472C4">
                    <a:lumMod val="40000"/>
                    <a:lumOff val="60000"/>
                  </a:srgbClr>
                </a:solidFill>
                <a:effectLst/>
                <a:uLnTx/>
                <a:uFillTx/>
                <a:latin typeface="Arial" charset="0"/>
                <a:ea typeface="微软雅黑" pitchFamily="34" charset="-122"/>
                <a:cs typeface="+mn-cs"/>
              </a:rPr>
              <a:t>拥有与地面实验方法截然不同的系统误差</a:t>
            </a:r>
            <a:endParaRPr kumimoji="0" lang="en-US" altLang="zh-CN" sz="1800" b="0" i="0" u="none" strike="noStrike" kern="1200" cap="none" spc="0" normalizeH="0" baseline="0" noProof="0" dirty="0">
              <a:ln>
                <a:noFill/>
              </a:ln>
              <a:solidFill>
                <a:srgbClr val="4472C4">
                  <a:lumMod val="40000"/>
                  <a:lumOff val="60000"/>
                </a:srgbClr>
              </a:solidFill>
              <a:effectLst/>
              <a:uLnTx/>
              <a:uFillTx/>
              <a:latin typeface="Arial" charset="0"/>
              <a:ea typeface="微软雅黑" pitchFamily="3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charset="2"/>
              <a:buChar char="ü"/>
              <a:defRPr/>
            </a:pPr>
            <a:r>
              <a:rPr kumimoji="0" lang="zh-CN" altLang="en-US" sz="1800" b="0" i="0" u="none" strike="noStrike" kern="1200" cap="none" spc="0" normalizeH="0" baseline="0" noProof="0" dirty="0">
                <a:ln>
                  <a:noFill/>
                </a:ln>
                <a:solidFill>
                  <a:srgbClr val="4472C4">
                    <a:lumMod val="40000"/>
                    <a:lumOff val="60000"/>
                  </a:srgbClr>
                </a:solidFill>
                <a:effectLst/>
                <a:uLnTx/>
                <a:uFillTx/>
                <a:latin typeface="Arial" charset="0"/>
                <a:ea typeface="微软雅黑" pitchFamily="34" charset="-122"/>
                <a:cs typeface="+mn-cs"/>
              </a:rPr>
              <a:t>真空环境优势：没有振动产生的噪音</a:t>
            </a:r>
            <a:endParaRPr kumimoji="0" lang="zh-CN" altLang="en-US" sz="1800" b="0" i="0" u="none" strike="noStrike" kern="1200" cap="none" spc="0" normalizeH="0" baseline="0" noProof="0" dirty="0">
              <a:ln>
                <a:noFill/>
              </a:ln>
              <a:solidFill>
                <a:srgbClr val="4472C4">
                  <a:lumMod val="40000"/>
                  <a:lumOff val="60000"/>
                </a:srgbClr>
              </a:solidFill>
              <a:effectLst/>
              <a:uLnTx/>
              <a:uFillTx/>
              <a:latin typeface="Arial" charset="0"/>
              <a:ea typeface="微软雅黑" pitchFamily="34" charset="-122"/>
              <a:cs typeface="+mn-cs"/>
            </a:endParaRPr>
          </a:p>
        </p:txBody>
      </p:sp>
      <p:sp>
        <p:nvSpPr>
          <p:cNvPr id="8" name="文本框 7"/>
          <p:cNvSpPr txBox="1"/>
          <p:nvPr/>
        </p:nvSpPr>
        <p:spPr>
          <a:xfrm>
            <a:off x="1" y="297134"/>
            <a:ext cx="12192000" cy="523220"/>
          </a:xfrm>
          <a:prstGeom prst="rect">
            <a:avLst/>
          </a:prstGeom>
          <a:noFill/>
        </p:spPr>
        <p:txBody>
          <a:bodyPr wrap="square" rtlCol="0">
            <a:spAutoFit/>
          </a:bodyPr>
          <a:lstStyle/>
          <a:p>
            <a:pPr algn="ctr"/>
            <a:r>
              <a:rPr lang="en-US" altLang="zh-CN" sz="2800" b="1" dirty="0">
                <a:solidFill>
                  <a:schemeClr val="bg1"/>
                </a:solidFill>
                <a:latin typeface="Aptos Narrow" pitchFamily="34" charset="0"/>
              </a:rPr>
              <a:t>Thermalized albedo neutron flux at</a:t>
            </a:r>
            <a:r>
              <a:rPr lang="zh-CN" altLang="en-US" sz="2800" b="1" dirty="0">
                <a:solidFill>
                  <a:schemeClr val="bg1"/>
                </a:solidFill>
                <a:latin typeface="Aptos Narrow" pitchFamily="34" charset="0"/>
              </a:rPr>
              <a:t> </a:t>
            </a:r>
            <a:r>
              <a:rPr lang="en-US" altLang="zh-CN" sz="2800" b="1" dirty="0">
                <a:solidFill>
                  <a:schemeClr val="bg1"/>
                </a:solidFill>
                <a:latin typeface="Aptos Narrow" pitchFamily="34" charset="0"/>
              </a:rPr>
              <a:t>low-earth</a:t>
            </a:r>
            <a:r>
              <a:rPr lang="zh-CN" altLang="en-US" sz="2800" b="1" dirty="0">
                <a:solidFill>
                  <a:schemeClr val="bg1"/>
                </a:solidFill>
                <a:latin typeface="Aptos Narrow" pitchFamily="34" charset="0"/>
              </a:rPr>
              <a:t> </a:t>
            </a:r>
            <a:r>
              <a:rPr lang="en-US" altLang="zh-CN" sz="2800" b="1" dirty="0">
                <a:solidFill>
                  <a:schemeClr val="bg1"/>
                </a:solidFill>
                <a:latin typeface="Aptos Narrow" pitchFamily="34" charset="0"/>
              </a:rPr>
              <a:t>orbits</a:t>
            </a:r>
            <a:endParaRPr lang="zh-CN" altLang="en-US" sz="2800" b="1" dirty="0">
              <a:solidFill>
                <a:schemeClr val="bg1"/>
              </a:solidFill>
              <a:latin typeface="Aptos Narrow" pitchFamily="34" charset="0"/>
            </a:endParaRPr>
          </a:p>
        </p:txBody>
      </p:sp>
      <p:pic>
        <p:nvPicPr>
          <p:cNvPr id="17" name="图片 16"/>
          <p:cNvPicPr>
            <a:picLocks noChangeAspect="1"/>
          </p:cNvPicPr>
          <p:nvPr/>
        </p:nvPicPr>
        <p:blipFill>
          <a:blip r:embed="rId1"/>
          <a:stretch>
            <a:fillRect/>
          </a:stretch>
        </p:blipFill>
        <p:spPr>
          <a:xfrm>
            <a:off x="1065274" y="948148"/>
            <a:ext cx="6572058" cy="5169856"/>
          </a:xfrm>
          <a:prstGeom prst="rect">
            <a:avLst/>
          </a:prstGeom>
        </p:spPr>
      </p:pic>
      <p:sp>
        <p:nvSpPr>
          <p:cNvPr id="10" name="矩形 9"/>
          <p:cNvSpPr/>
          <p:nvPr/>
        </p:nvSpPr>
        <p:spPr>
          <a:xfrm>
            <a:off x="1563926" y="6102106"/>
            <a:ext cx="9453064" cy="456535"/>
          </a:xfrm>
          <a:prstGeom prst="rect">
            <a:avLst/>
          </a:prstGeom>
        </p:spPr>
        <p:txBody>
          <a:bodyPr wrap="square">
            <a:spAutoFit/>
          </a:bodyPr>
          <a:lstStyle/>
          <a:p>
            <a:pPr marL="342900" indent="-342900">
              <a:lnSpc>
                <a:spcPct val="150000"/>
              </a:lnSpc>
              <a:buFont typeface="Wingdings" charset="2"/>
              <a:buChar char="u"/>
            </a:pPr>
            <a:r>
              <a:rPr lang="en-US" altLang="zh-CN" b="1" dirty="0">
                <a:solidFill>
                  <a:srgbClr val="FFFF00"/>
                </a:solidFill>
                <a:latin typeface="Arial" charset="0"/>
                <a:ea typeface="微软雅黑" pitchFamily="34" charset="-122"/>
                <a:cs typeface="+mn-ea"/>
                <a:sym typeface="Arial" charset="0"/>
              </a:rPr>
              <a:t>In orbit operation for 1 year, thermal neutron~4x10</a:t>
            </a:r>
            <a:r>
              <a:rPr lang="en-US" altLang="zh-CN" b="1" baseline="30000" dirty="0">
                <a:solidFill>
                  <a:srgbClr val="FFFF00"/>
                </a:solidFill>
                <a:latin typeface="Arial" charset="0"/>
                <a:ea typeface="微软雅黑" pitchFamily="34" charset="-122"/>
                <a:cs typeface="+mn-ea"/>
                <a:sym typeface="Arial" charset="0"/>
              </a:rPr>
              <a:t>5</a:t>
            </a:r>
            <a:r>
              <a:rPr lang="en-US" altLang="zh-CN" b="1" dirty="0">
                <a:solidFill>
                  <a:srgbClr val="FFFF00"/>
                </a:solidFill>
                <a:latin typeface="Arial" charset="0"/>
                <a:ea typeface="微软雅黑" pitchFamily="34" charset="-122"/>
                <a:cs typeface="+mn-ea"/>
                <a:sym typeface="Arial" charset="0"/>
              </a:rPr>
              <a:t>, statistic error ~ 3 s </a:t>
            </a:r>
            <a:endParaRPr lang="en-US" altLang="zh-CN" b="1" dirty="0">
              <a:solidFill>
                <a:srgbClr val="FFFF00"/>
              </a:solidFill>
              <a:latin typeface="Arial" charset="0"/>
              <a:ea typeface="微软雅黑" pitchFamily="34" charset="-122"/>
              <a:cs typeface="+mn-ea"/>
              <a:sym typeface="Arial" charset="0"/>
            </a:endParaRPr>
          </a:p>
        </p:txBody>
      </p:sp>
      <p:sp>
        <p:nvSpPr>
          <p:cNvPr id="16" name="文本框 15"/>
          <p:cNvSpPr txBox="1"/>
          <p:nvPr/>
        </p:nvSpPr>
        <p:spPr>
          <a:xfrm rot="2036011">
            <a:off x="1790940" y="4183678"/>
            <a:ext cx="1920782" cy="338554"/>
          </a:xfrm>
          <a:prstGeom prst="rect">
            <a:avLst/>
          </a:prstGeom>
          <a:noFill/>
        </p:spPr>
        <p:txBody>
          <a:bodyPr wrap="square" rtlCol="0">
            <a:spAutoFit/>
          </a:bodyPr>
          <a:lstStyle/>
          <a:p>
            <a:r>
              <a:rPr kumimoji="1" lang="en-US" altLang="zh-CN" sz="1600" dirty="0">
                <a:solidFill>
                  <a:srgbClr val="04D4B3"/>
                </a:solidFill>
                <a:latin typeface="Aptos Narrow" pitchFamily="34" charset="0"/>
              </a:rPr>
              <a:t>Neutron thermalized</a:t>
            </a:r>
            <a:endParaRPr kumimoji="1" lang="zh-CN" altLang="en-US" sz="1600" dirty="0">
              <a:solidFill>
                <a:srgbClr val="04D4B3"/>
              </a:solidFill>
              <a:latin typeface="Aptos Narrow" pitchFamily="34" charset="0"/>
            </a:endParaRPr>
          </a:p>
        </p:txBody>
      </p:sp>
      <p:sp>
        <p:nvSpPr>
          <p:cNvPr id="9" name="文本框 8"/>
          <p:cNvSpPr txBox="1"/>
          <p:nvPr/>
        </p:nvSpPr>
        <p:spPr>
          <a:xfrm>
            <a:off x="7127916" y="1708574"/>
            <a:ext cx="4707617" cy="3892732"/>
          </a:xfrm>
          <a:prstGeom prst="rect">
            <a:avLst/>
          </a:prstGeom>
          <a:noFill/>
        </p:spPr>
        <p:txBody>
          <a:bodyPr wrap="square" rtlCol="0">
            <a:spAutoFit/>
          </a:bodyPr>
          <a:lstStyle/>
          <a:p>
            <a:pPr marL="285750" indent="-285750">
              <a:lnSpc>
                <a:spcPct val="200000"/>
              </a:lnSpc>
              <a:buFont typeface="Wingdings" charset="2"/>
              <a:buChar char="u"/>
            </a:pPr>
            <a:r>
              <a:rPr lang="en-US" altLang="zh-CN" b="1" dirty="0" err="1">
                <a:solidFill>
                  <a:schemeClr val="accent2">
                    <a:lumMod val="20000"/>
                    <a:lumOff val="80000"/>
                  </a:schemeClr>
                </a:solidFill>
                <a:latin typeface="Aptos Narrow" pitchFamily="34" charset="0"/>
              </a:rPr>
              <a:t>Albeto</a:t>
            </a:r>
            <a:r>
              <a:rPr lang="en-US" altLang="zh-CN" b="1" dirty="0">
                <a:solidFill>
                  <a:schemeClr val="accent2">
                    <a:lumMod val="20000"/>
                    <a:lumOff val="80000"/>
                  </a:schemeClr>
                </a:solidFill>
                <a:latin typeface="Aptos Narrow" pitchFamily="34" charset="0"/>
              </a:rPr>
              <a:t> neutrons thermalized in the atmosphere </a:t>
            </a:r>
            <a:endParaRPr lang="en-US" altLang="zh-CN" b="1" dirty="0">
              <a:solidFill>
                <a:schemeClr val="accent2">
                  <a:lumMod val="20000"/>
                  <a:lumOff val="80000"/>
                </a:schemeClr>
              </a:solidFill>
              <a:latin typeface="Aptos Narrow" pitchFamily="34" charset="0"/>
            </a:endParaRPr>
          </a:p>
          <a:p>
            <a:pPr marL="285750" indent="-285750">
              <a:lnSpc>
                <a:spcPct val="200000"/>
              </a:lnSpc>
              <a:buFont typeface="Wingdings" charset="2"/>
              <a:buChar char="u"/>
            </a:pPr>
            <a:r>
              <a:rPr lang="en-US" altLang="zh-CN" b="1" dirty="0">
                <a:solidFill>
                  <a:schemeClr val="accent2">
                    <a:lumMod val="20000"/>
                    <a:lumOff val="80000"/>
                  </a:schemeClr>
                </a:solidFill>
                <a:latin typeface="Aptos Narrow" pitchFamily="34" charset="0"/>
              </a:rPr>
              <a:t>Neutron decay in flight</a:t>
            </a:r>
            <a:endParaRPr lang="en-US" altLang="zh-CN" b="1" dirty="0">
              <a:solidFill>
                <a:schemeClr val="accent2">
                  <a:lumMod val="20000"/>
                  <a:lumOff val="80000"/>
                </a:schemeClr>
              </a:solidFill>
              <a:latin typeface="Aptos Narrow" pitchFamily="34" charset="0"/>
            </a:endParaRPr>
          </a:p>
          <a:p>
            <a:pPr>
              <a:lnSpc>
                <a:spcPct val="200000"/>
              </a:lnSpc>
            </a:pPr>
            <a:r>
              <a:rPr lang="en-US" altLang="zh-CN" b="1" dirty="0">
                <a:solidFill>
                  <a:schemeClr val="accent2">
                    <a:lumMod val="20000"/>
                    <a:lumOff val="80000"/>
                  </a:schemeClr>
                </a:solidFill>
                <a:latin typeface="Aptos Narrow" pitchFamily="34" charset="0"/>
              </a:rPr>
              <a:t>    (h~800 km &amp; v~2.2 km/s: about 360s)</a:t>
            </a:r>
            <a:endParaRPr lang="en-US" altLang="zh-CN" b="1" dirty="0">
              <a:solidFill>
                <a:schemeClr val="accent2">
                  <a:lumMod val="20000"/>
                  <a:lumOff val="80000"/>
                </a:schemeClr>
              </a:solidFill>
              <a:latin typeface="Aptos Narrow" pitchFamily="34" charset="0"/>
            </a:endParaRPr>
          </a:p>
          <a:p>
            <a:pPr marL="285750" indent="-285750">
              <a:lnSpc>
                <a:spcPct val="200000"/>
              </a:lnSpc>
              <a:buFont typeface="Wingdings" charset="2"/>
              <a:buChar char="u"/>
            </a:pPr>
            <a:r>
              <a:rPr lang="en-US" altLang="zh-CN" b="1" dirty="0">
                <a:solidFill>
                  <a:schemeClr val="accent2">
                    <a:lumMod val="20000"/>
                    <a:lumOff val="80000"/>
                  </a:schemeClr>
                </a:solidFill>
                <a:latin typeface="Aptos Narrow" pitchFamily="34" charset="0"/>
              </a:rPr>
              <a:t>Detecting the neutron flux at 400-800 km using </a:t>
            </a:r>
            <a:r>
              <a:rPr lang="en-US" altLang="zh-CN" b="1" dirty="0" err="1">
                <a:solidFill>
                  <a:schemeClr val="accent2">
                    <a:lumMod val="20000"/>
                    <a:lumOff val="80000"/>
                  </a:schemeClr>
                </a:solidFill>
                <a:latin typeface="Aptos Narrow" pitchFamily="34" charset="0"/>
              </a:rPr>
              <a:t>CubSate</a:t>
            </a:r>
            <a:r>
              <a:rPr lang="en-US" altLang="zh-CN" b="1" dirty="0">
                <a:solidFill>
                  <a:schemeClr val="accent2">
                    <a:lumMod val="20000"/>
                    <a:lumOff val="80000"/>
                  </a:schemeClr>
                </a:solidFill>
                <a:latin typeface="Aptos Narrow" pitchFamily="34" charset="0"/>
              </a:rPr>
              <a:t> </a:t>
            </a:r>
            <a:endParaRPr lang="en-US" altLang="zh-CN" b="1" dirty="0">
              <a:solidFill>
                <a:schemeClr val="accent2">
                  <a:lumMod val="20000"/>
                  <a:lumOff val="80000"/>
                </a:schemeClr>
              </a:solidFill>
              <a:latin typeface="Aptos Narrow" pitchFamily="34" charset="0"/>
            </a:endParaRPr>
          </a:p>
          <a:p>
            <a:pPr marL="285750" indent="-285750">
              <a:lnSpc>
                <a:spcPct val="200000"/>
              </a:lnSpc>
              <a:buFont typeface="Wingdings" charset="2"/>
              <a:buChar char="u"/>
            </a:pPr>
            <a:r>
              <a:rPr lang="en-US" altLang="zh-CN" b="1" dirty="0">
                <a:solidFill>
                  <a:schemeClr val="accent2">
                    <a:lumMod val="20000"/>
                    <a:lumOff val="80000"/>
                  </a:schemeClr>
                </a:solidFill>
                <a:latin typeface="Aptos Narrow" pitchFamily="34" charset="0"/>
              </a:rPr>
              <a:t>Extraction of neutron lifetime </a:t>
            </a:r>
            <a:endParaRPr lang="zh-CN" altLang="en-US" b="1" dirty="0">
              <a:solidFill>
                <a:schemeClr val="accent2">
                  <a:lumMod val="20000"/>
                  <a:lumOff val="80000"/>
                </a:schemeClr>
              </a:solidFill>
              <a:latin typeface="Aptos Narrow"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stretch>
            <a:fillRect/>
          </a:stretch>
        </p:blipFill>
        <p:spPr>
          <a:xfrm>
            <a:off x="6872352" y="3640660"/>
            <a:ext cx="4000436" cy="2715690"/>
          </a:xfrm>
          <a:prstGeom prst="rect">
            <a:avLst/>
          </a:prstGeom>
          <a:effectLst>
            <a:outerShdw blurRad="533400" dist="50800" dir="5400000" sx="88000" sy="88000" algn="ctr" rotWithShape="0">
              <a:schemeClr val="bg1">
                <a:lumMod val="75000"/>
              </a:schemeClr>
            </a:outerShdw>
          </a:effectLst>
        </p:spPr>
      </p:pic>
      <p:sp>
        <p:nvSpPr>
          <p:cNvPr id="10" name="TextBox 9"/>
          <p:cNvSpPr txBox="1"/>
          <p:nvPr/>
        </p:nvSpPr>
        <p:spPr>
          <a:xfrm>
            <a:off x="-45965" y="220663"/>
            <a:ext cx="120973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800" b="1" dirty="0">
                <a:solidFill>
                  <a:schemeClr val="accent1"/>
                </a:solidFill>
                <a:latin typeface="Arial Narrow" pitchFamily="34" charset="0"/>
                <a:ea typeface="微软雅黑" pitchFamily="34" charset="-122"/>
              </a:rPr>
              <a:t>Gold award of China in Space Universities </a:t>
            </a:r>
            <a:r>
              <a:rPr lang="en-US" altLang="zh-CN" sz="2800" b="1" dirty="0" err="1">
                <a:solidFill>
                  <a:schemeClr val="accent1"/>
                </a:solidFill>
                <a:latin typeface="Arial Narrow" pitchFamily="34" charset="0"/>
                <a:ea typeface="微软雅黑" pitchFamily="34" charset="-122"/>
              </a:rPr>
              <a:t>Cubesate</a:t>
            </a:r>
            <a:r>
              <a:rPr lang="en-US" altLang="zh-CN" sz="2800" b="1" dirty="0">
                <a:solidFill>
                  <a:schemeClr val="accent1"/>
                </a:solidFill>
                <a:latin typeface="Arial Narrow" pitchFamily="34" charset="0"/>
                <a:ea typeface="微软雅黑" pitchFamily="34" charset="-122"/>
              </a:rPr>
              <a:t> Challenge (SUCC)</a:t>
            </a:r>
            <a:endParaRPr lang="zh-CN" altLang="en-AU" sz="2800" b="1" dirty="0">
              <a:solidFill>
                <a:schemeClr val="accent1"/>
              </a:solidFill>
              <a:latin typeface="Arial Narrow" pitchFamily="34" charset="0"/>
              <a:ea typeface="微软雅黑" pitchFamily="34" charset="-122"/>
            </a:endParaRPr>
          </a:p>
        </p:txBody>
      </p:sp>
      <p:pic>
        <p:nvPicPr>
          <p:cNvPr id="14" name="图片 13"/>
          <p:cNvPicPr>
            <a:picLocks noChangeAspect="1"/>
          </p:cNvPicPr>
          <p:nvPr/>
        </p:nvPicPr>
        <p:blipFill rotWithShape="1">
          <a:blip r:embed="rId2" cstate="print"/>
          <a:srcRect l="5564" r="5925" b="5778"/>
          <a:stretch>
            <a:fillRect/>
          </a:stretch>
        </p:blipFill>
        <p:spPr>
          <a:xfrm>
            <a:off x="6919976" y="1158983"/>
            <a:ext cx="3952812" cy="2481678"/>
          </a:xfrm>
          <a:prstGeom prst="rect">
            <a:avLst/>
          </a:prstGeom>
          <a:effectLst>
            <a:outerShdw sx="1000" sy="1000" algn="ctr" rotWithShape="0">
              <a:srgbClr val="2455B7"/>
            </a:outerShdw>
          </a:effectLst>
        </p:spPr>
      </p:pic>
      <p:sp>
        <p:nvSpPr>
          <p:cNvPr id="7" name="灯片编号占位符 6"/>
          <p:cNvSpPr>
            <a14:cpLocks xmlns:a14="http://schemas.microsoft.com/office/drawing/2010/main" noGrp="1"/>
          </p:cNvSpPr>
          <p:nvPr>
            <p:ph type="sldNum" sz="quarter" idx="12"/>
          </p:nvPr>
        </p:nvSpPr>
        <p:spPr/>
        <p:txBody>
          <a:bodyPr/>
          <a:lstStyle/>
          <a:p>
            <a:fld id="{31E0DBE5-C075-8D47-B450-2D0B900D1B9B}" type="slidenum">
              <a:rPr kumimoji="1" lang="zh-CN" altLang="en-US" smtClean="0"/>
            </a:fld>
            <a:endParaRPr kumimoji="1" lang="zh-CN" altLang="en-US"/>
          </a:p>
        </p:txBody>
      </p:sp>
      <p:pic>
        <p:nvPicPr>
          <p:cNvPr id="13" name="图片 12"/>
          <p:cNvPicPr>
            <a:picLocks noChangeAspect="1"/>
          </p:cNvPicPr>
          <p:nvPr/>
        </p:nvPicPr>
        <p:blipFill>
          <a:blip r:embed="rId3" cstate="print"/>
          <a:stretch>
            <a:fillRect/>
          </a:stretch>
        </p:blipFill>
        <p:spPr>
          <a:xfrm>
            <a:off x="566052" y="1322675"/>
            <a:ext cx="6044362" cy="4533460"/>
          </a:xfrm>
          <a:prstGeom prst="rect">
            <a:avLst/>
          </a:prstGeom>
          <a:effectLst>
            <a:outerShdw blurRad="76200" dist="304800" dir="8520000" algn="ctr" rotWithShape="0">
              <a:schemeClr val="tx1">
                <a:lumMod val="50000"/>
                <a:lumOff val="50000"/>
              </a:schemeClr>
            </a:outerShdw>
          </a:effectLst>
        </p:spPr>
      </p:pic>
      <p:sp>
        <p:nvSpPr>
          <p:cNvPr id="15" name="Freeform 5"/>
          <p:cNvSpPr/>
          <p:nvPr/>
        </p:nvSpPr>
        <p:spPr>
          <a:xfrm>
            <a:off x="427038" y="220663"/>
            <a:ext cx="474662" cy="5603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Lst>
            <a:rect l="0" t="0" r="0" b="0"/>
            <a:pathLst>
              <a:path w="574" h="681">
                <a:moveTo>
                  <a:pt x="120" y="441"/>
                </a:moveTo>
                <a:cubicBezTo>
                  <a:pt x="153" y="441"/>
                  <a:pt x="183" y="454"/>
                  <a:pt x="205" y="476"/>
                </a:cubicBezTo>
                <a:lnTo>
                  <a:pt x="389" y="329"/>
                </a:lnTo>
                <a:cubicBezTo>
                  <a:pt x="383" y="317"/>
                  <a:pt x="380" y="303"/>
                  <a:pt x="380" y="289"/>
                </a:cubicBezTo>
                <a:cubicBezTo>
                  <a:pt x="380" y="271"/>
                  <a:pt x="384" y="255"/>
                  <a:pt x="392" y="241"/>
                </a:cubicBezTo>
                <a:lnTo>
                  <a:pt x="270" y="138"/>
                </a:lnTo>
                <a:cubicBezTo>
                  <a:pt x="256" y="151"/>
                  <a:pt x="237" y="159"/>
                  <a:pt x="217" y="159"/>
                </a:cubicBezTo>
                <a:cubicBezTo>
                  <a:pt x="173" y="159"/>
                  <a:pt x="137" y="123"/>
                  <a:pt x="137" y="79"/>
                </a:cubicBezTo>
                <a:cubicBezTo>
                  <a:pt x="137" y="36"/>
                  <a:pt x="173" y="0"/>
                  <a:pt x="217" y="0"/>
                </a:cubicBezTo>
                <a:cubicBezTo>
                  <a:pt x="260" y="0"/>
                  <a:pt x="296" y="36"/>
                  <a:pt x="296" y="79"/>
                </a:cubicBezTo>
                <a:cubicBezTo>
                  <a:pt x="296" y="91"/>
                  <a:pt x="293" y="103"/>
                  <a:pt x="289" y="113"/>
                </a:cubicBezTo>
                <a:lnTo>
                  <a:pt x="412" y="217"/>
                </a:lnTo>
                <a:cubicBezTo>
                  <a:pt x="429" y="201"/>
                  <a:pt x="452" y="192"/>
                  <a:pt x="477" y="192"/>
                </a:cubicBezTo>
                <a:cubicBezTo>
                  <a:pt x="530" y="192"/>
                  <a:pt x="574" y="235"/>
                  <a:pt x="574" y="289"/>
                </a:cubicBezTo>
                <a:cubicBezTo>
                  <a:pt x="574" y="342"/>
                  <a:pt x="530" y="386"/>
                  <a:pt x="477" y="386"/>
                </a:cubicBezTo>
                <a:cubicBezTo>
                  <a:pt x="449" y="386"/>
                  <a:pt x="424" y="374"/>
                  <a:pt x="406" y="355"/>
                </a:cubicBezTo>
                <a:lnTo>
                  <a:pt x="224" y="501"/>
                </a:lnTo>
                <a:cubicBezTo>
                  <a:pt x="234" y="518"/>
                  <a:pt x="240" y="539"/>
                  <a:pt x="240" y="561"/>
                </a:cubicBezTo>
                <a:cubicBezTo>
                  <a:pt x="240" y="627"/>
                  <a:pt x="186" y="681"/>
                  <a:pt x="120" y="681"/>
                </a:cubicBezTo>
                <a:cubicBezTo>
                  <a:pt x="54" y="681"/>
                  <a:pt x="0" y="627"/>
                  <a:pt x="0" y="561"/>
                </a:cubicBezTo>
                <a:cubicBezTo>
                  <a:pt x="0" y="495"/>
                  <a:pt x="54" y="441"/>
                  <a:pt x="120" y="441"/>
                </a:cubicBezTo>
                <a:close/>
              </a:path>
            </a:pathLst>
          </a:custGeom>
          <a:solidFill>
            <a:srgbClr val="113E6A"/>
          </a:solidFill>
          <a:ln w="9525">
            <a:noFill/>
          </a:ln>
        </p:spPr>
        <p:txBody>
          <a:bodyPr/>
          <a:lstStyle/>
          <a:p>
            <a:endParaRPr lang="zh-CN" altLang="en-US">
              <a:latin typeface="Arial" charset="0"/>
              <a:ea typeface="微软雅黑" pitchFamily="34" charset="-122"/>
              <a:cs typeface="+mn-ea"/>
              <a:sym typeface="Arial"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圆角矩形 24"/>
          <p:cNvSpPr/>
          <p:nvPr/>
        </p:nvSpPr>
        <p:spPr>
          <a:xfrm>
            <a:off x="1196048" y="864812"/>
            <a:ext cx="9675440" cy="3108383"/>
          </a:xfrm>
          <a:prstGeom prst="roundRect">
            <a:avLst/>
          </a:prstGeom>
          <a:solidFill>
            <a:schemeClr val="accent1">
              <a:lumMod val="20000"/>
              <a:lumOff val="80000"/>
              <a:alpha val="14902"/>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9" name="文本框 18"/>
          <p:cNvSpPr txBox="1"/>
          <p:nvPr/>
        </p:nvSpPr>
        <p:spPr>
          <a:xfrm>
            <a:off x="913744" y="810880"/>
            <a:ext cx="10285686" cy="2992101"/>
          </a:xfrm>
          <a:prstGeom prst="rect">
            <a:avLst/>
          </a:prstGeom>
          <a:noFill/>
        </p:spPr>
        <p:txBody>
          <a:bodyPr wrap="square" rtlCol="0">
            <a:spAutoFit/>
          </a:bodyPr>
          <a:lstStyle/>
          <a:p>
            <a:pPr marL="914400" lvl="1" indent="-457200">
              <a:lnSpc>
                <a:spcPct val="150000"/>
              </a:lnSpc>
              <a:buFont typeface="Wingdings" charset="2"/>
              <a:buChar char="p"/>
              <a:defRPr/>
            </a:pPr>
            <a:r>
              <a:rPr kumimoji="0" lang="en-US" altLang="zh-CN" sz="2400" b="1" i="0" u="none" strike="noStrike" kern="1200" cap="none" spc="0" normalizeH="0" baseline="0" noProof="0" dirty="0">
                <a:ln>
                  <a:noFill/>
                </a:ln>
                <a:solidFill>
                  <a:srgbClr val="000064"/>
                </a:solidFill>
                <a:effectLst/>
                <a:uLnTx/>
                <a:uFillTx/>
                <a:latin typeface="Arial" charset="0"/>
                <a:ea typeface="微软雅黑" pitchFamily="34" charset="-122"/>
                <a:cs typeface="+mn-ea"/>
                <a:sym typeface="Arial" charset="0"/>
              </a:rPr>
              <a:t>Rare event</a:t>
            </a:r>
            <a:r>
              <a:rPr lang="zh-CN" altLang="en-US" sz="2400" dirty="0">
                <a:solidFill>
                  <a:srgbClr val="000064"/>
                </a:solidFill>
                <a:latin typeface="Arial" charset="0"/>
                <a:ea typeface="微软雅黑" pitchFamily="34" charset="-122"/>
                <a:cs typeface="+mn-ea"/>
                <a:sym typeface="Arial" charset="0"/>
              </a:rPr>
              <a:t>（</a:t>
            </a:r>
            <a:r>
              <a:rPr lang="en-US" altLang="zh-CN" sz="2400" dirty="0">
                <a:solidFill>
                  <a:srgbClr val="000064"/>
                </a:solidFill>
                <a:latin typeface="Arial" charset="0"/>
                <a:ea typeface="微软雅黑" pitchFamily="34" charset="-122"/>
                <a:cs typeface="+mn-ea"/>
                <a:sym typeface="Arial" charset="0"/>
              </a:rPr>
              <a:t>10</a:t>
            </a:r>
            <a:r>
              <a:rPr lang="en-US" altLang="zh-CN" sz="2400" baseline="30000" dirty="0">
                <a:solidFill>
                  <a:srgbClr val="000064"/>
                </a:solidFill>
                <a:latin typeface="Arial" charset="0"/>
                <a:ea typeface="微软雅黑" pitchFamily="34" charset="-122"/>
                <a:cs typeface="+mn-ea"/>
                <a:sym typeface="Arial" charset="0"/>
              </a:rPr>
              <a:t>-4</a:t>
            </a:r>
            <a:r>
              <a:rPr lang="en-US" altLang="zh-CN" sz="2400" dirty="0">
                <a:solidFill>
                  <a:srgbClr val="000064"/>
                </a:solidFill>
                <a:latin typeface="Arial" charset="0"/>
                <a:ea typeface="微软雅黑" pitchFamily="34" charset="-122"/>
                <a:cs typeface="+mn-ea"/>
                <a:sym typeface="Arial" charset="0"/>
              </a:rPr>
              <a:t>-10</a:t>
            </a:r>
            <a:r>
              <a:rPr lang="en-US" altLang="zh-CN" sz="2400" baseline="30000" dirty="0">
                <a:solidFill>
                  <a:srgbClr val="000064"/>
                </a:solidFill>
                <a:latin typeface="Arial" charset="0"/>
                <a:ea typeface="微软雅黑" pitchFamily="34" charset="-122"/>
                <a:cs typeface="+mn-ea"/>
                <a:sym typeface="Arial" charset="0"/>
              </a:rPr>
              <a:t>-3</a:t>
            </a:r>
            <a:r>
              <a:rPr lang="zh-CN" altLang="en-US" sz="2400" baseline="30000" dirty="0">
                <a:solidFill>
                  <a:srgbClr val="000064"/>
                </a:solidFill>
                <a:latin typeface="Arial" charset="0"/>
                <a:ea typeface="微软雅黑" pitchFamily="34" charset="-122"/>
                <a:cs typeface="+mn-ea"/>
                <a:sym typeface="Arial" charset="0"/>
              </a:rPr>
              <a:t> </a:t>
            </a:r>
            <a:r>
              <a:rPr lang="en-US" altLang="zh-CN" sz="2400" dirty="0">
                <a:solidFill>
                  <a:srgbClr val="000064"/>
                </a:solidFill>
                <a:latin typeface="Arial" charset="0"/>
                <a:ea typeface="微软雅黑" pitchFamily="34" charset="-122"/>
                <a:cs typeface="+mn-ea"/>
                <a:sym typeface="Arial" charset="0"/>
              </a:rPr>
              <a:t>cm</a:t>
            </a:r>
            <a:r>
              <a:rPr lang="en-US" altLang="zh-CN" sz="2400" baseline="30000" dirty="0">
                <a:solidFill>
                  <a:srgbClr val="000064"/>
                </a:solidFill>
                <a:latin typeface="Arial" charset="0"/>
                <a:ea typeface="微软雅黑" pitchFamily="34" charset="-122"/>
                <a:cs typeface="+mn-ea"/>
                <a:sym typeface="Arial" charset="0"/>
              </a:rPr>
              <a:t>-2</a:t>
            </a:r>
            <a:r>
              <a:rPr lang="en-US" altLang="zh-CN" sz="2400" dirty="0">
                <a:solidFill>
                  <a:srgbClr val="000064"/>
                </a:solidFill>
                <a:latin typeface="Arial" charset="0"/>
                <a:ea typeface="微软雅黑" pitchFamily="34" charset="-122"/>
                <a:cs typeface="+mn-ea"/>
                <a:sym typeface="Arial" charset="0"/>
              </a:rPr>
              <a:t>s</a:t>
            </a:r>
            <a:r>
              <a:rPr lang="en-US" altLang="zh-CN" sz="2400" baseline="30000" dirty="0">
                <a:solidFill>
                  <a:srgbClr val="000064"/>
                </a:solidFill>
                <a:latin typeface="Arial" charset="0"/>
                <a:ea typeface="微软雅黑" pitchFamily="34" charset="-122"/>
                <a:cs typeface="+mn-ea"/>
                <a:sym typeface="Arial" charset="0"/>
              </a:rPr>
              <a:t>-1</a:t>
            </a:r>
            <a:r>
              <a:rPr lang="zh-CN" altLang="en-US" sz="2400" dirty="0">
                <a:solidFill>
                  <a:srgbClr val="000064"/>
                </a:solidFill>
                <a:latin typeface="Arial" charset="0"/>
                <a:ea typeface="微软雅黑" pitchFamily="34" charset="-122"/>
                <a:cs typeface="+mn-ea"/>
                <a:sym typeface="Arial" charset="0"/>
              </a:rPr>
              <a:t>） </a:t>
            </a:r>
            <a:endParaRPr kumimoji="0" lang="en-US" altLang="zh-CN" sz="2400" b="1" i="0" u="none" strike="noStrike" kern="1200" cap="none" spc="0" normalizeH="0" baseline="0" noProof="0" dirty="0">
              <a:ln>
                <a:noFill/>
              </a:ln>
              <a:solidFill>
                <a:srgbClr val="000064"/>
              </a:solidFill>
              <a:effectLst/>
              <a:uLnTx/>
              <a:uFillTx/>
              <a:latin typeface="Arial" charset="0"/>
              <a:ea typeface="微软雅黑" pitchFamily="34" charset="-122"/>
              <a:cs typeface="+mn-ea"/>
              <a:sym typeface="Arial" charset="0"/>
            </a:endParaRPr>
          </a:p>
          <a:p>
            <a:pPr marL="1257300" lvl="2" indent="-342900">
              <a:lnSpc>
                <a:spcPct val="150000"/>
              </a:lnSpc>
              <a:buFont typeface="Wingdings" charset="2"/>
              <a:buChar char="p"/>
              <a:defRPr/>
            </a:pPr>
            <a:r>
              <a:rPr lang="en-US" altLang="zh-CN" sz="2000" dirty="0">
                <a:solidFill>
                  <a:srgbClr val="000064"/>
                </a:solidFill>
                <a:latin typeface="Arial" charset="0"/>
                <a:ea typeface="微软雅黑" pitchFamily="34" charset="-122"/>
                <a:cs typeface="+mn-ea"/>
                <a:sym typeface="Arial" charset="0"/>
              </a:rPr>
              <a:t>Thermal neutrons</a:t>
            </a:r>
            <a:r>
              <a:rPr lang="zh-CN" altLang="en-US" sz="2000" dirty="0">
                <a:solidFill>
                  <a:srgbClr val="000064"/>
                </a:solidFill>
                <a:latin typeface="Arial" charset="0"/>
                <a:ea typeface="微软雅黑" pitchFamily="34" charset="-122"/>
                <a:cs typeface="+mn-ea"/>
                <a:sym typeface="Arial" charset="0"/>
              </a:rPr>
              <a:t>  </a:t>
            </a:r>
            <a:r>
              <a:rPr lang="en-US" altLang="zh-CN" sz="2000" dirty="0">
                <a:solidFill>
                  <a:srgbClr val="000064"/>
                </a:solidFill>
                <a:latin typeface="Arial" charset="0"/>
                <a:ea typeface="微软雅黑" pitchFamily="34" charset="-122"/>
                <a:cs typeface="+mn-ea"/>
                <a:sym typeface="Arial" charset="0"/>
              </a:rPr>
              <a:t>v.s.</a:t>
            </a:r>
            <a:r>
              <a:rPr lang="zh-CN" altLang="en-US" sz="2000" dirty="0">
                <a:solidFill>
                  <a:srgbClr val="000064"/>
                </a:solidFill>
                <a:latin typeface="Arial" charset="0"/>
                <a:ea typeface="微软雅黑" pitchFamily="34" charset="-122"/>
                <a:cs typeface="+mn-ea"/>
                <a:sym typeface="Arial" charset="0"/>
              </a:rPr>
              <a:t> </a:t>
            </a:r>
            <a:r>
              <a:rPr lang="en-US" altLang="zh-CN" dirty="0"/>
              <a:t>Van Allen Radiation Belt </a:t>
            </a:r>
            <a:r>
              <a:rPr lang="en-US" altLang="zh-CN" sz="2000" dirty="0">
                <a:solidFill>
                  <a:srgbClr val="000064"/>
                </a:solidFill>
                <a:latin typeface="Arial" charset="0"/>
                <a:ea typeface="微软雅黑" pitchFamily="34" charset="-122"/>
                <a:cs typeface="+mn-ea"/>
                <a:sym typeface="Arial" charset="0"/>
              </a:rPr>
              <a:t>+ cosmic ray</a:t>
            </a:r>
            <a:endParaRPr lang="en-US" altLang="zh-CN" sz="2000" dirty="0">
              <a:solidFill>
                <a:srgbClr val="000064"/>
              </a:solidFill>
              <a:latin typeface="Arial" charset="0"/>
              <a:ea typeface="微软雅黑" pitchFamily="34" charset="-122"/>
              <a:cs typeface="+mn-ea"/>
              <a:sym typeface="Arial" charset="0"/>
            </a:endParaRPr>
          </a:p>
          <a:p>
            <a:pPr lvl="2">
              <a:lnSpc>
                <a:spcPct val="150000"/>
              </a:lnSpc>
              <a:defRPr/>
            </a:pPr>
            <a:r>
              <a:rPr lang="en-US" altLang="zh-CN" sz="2000" dirty="0">
                <a:solidFill>
                  <a:srgbClr val="000064"/>
                </a:solidFill>
                <a:latin typeface="Arial" charset="0"/>
                <a:ea typeface="微软雅黑" pitchFamily="34" charset="-122"/>
                <a:cs typeface="+mn-ea"/>
                <a:sym typeface="Arial" charset="0"/>
              </a:rPr>
              <a:t>     Satellite orbit &amp; detector (particle discrimination)</a:t>
            </a:r>
            <a:endParaRPr lang="en-US" altLang="zh-CN" sz="2000" dirty="0">
              <a:solidFill>
                <a:srgbClr val="000064"/>
              </a:solidFill>
              <a:latin typeface="Arial" charset="0"/>
              <a:ea typeface="微软雅黑" pitchFamily="34" charset="-122"/>
              <a:cs typeface="+mn-ea"/>
              <a:sym typeface="Arial" charset="0"/>
            </a:endParaRPr>
          </a:p>
          <a:p>
            <a:pPr marL="914400" lvl="1" indent="-457200">
              <a:lnSpc>
                <a:spcPct val="150000"/>
              </a:lnSpc>
              <a:buFont typeface="Wingdings" charset="2"/>
              <a:buChar char="p"/>
              <a:defRPr/>
            </a:pPr>
            <a:r>
              <a:rPr lang="en-US" altLang="zh-CN" sz="2400" b="1" dirty="0">
                <a:solidFill>
                  <a:srgbClr val="000064"/>
                </a:solidFill>
                <a:latin typeface="Arial" charset="0"/>
                <a:ea typeface="微软雅黑" pitchFamily="34" charset="-122"/>
                <a:cs typeface="+mn-ea"/>
                <a:sym typeface="Arial" charset="0"/>
              </a:rPr>
              <a:t>Platform</a:t>
            </a:r>
            <a:endParaRPr lang="en-US" altLang="zh-CN" sz="2000" b="1" dirty="0">
              <a:solidFill>
                <a:srgbClr val="000064"/>
              </a:solidFill>
              <a:latin typeface="Arial" charset="0"/>
              <a:ea typeface="微软雅黑" pitchFamily="34" charset="-122"/>
              <a:cs typeface="+mn-ea"/>
              <a:sym typeface="Arial" charset="0"/>
            </a:endParaRPr>
          </a:p>
          <a:p>
            <a:pPr marL="1257300" lvl="2" indent="-342900">
              <a:lnSpc>
                <a:spcPct val="150000"/>
              </a:lnSpc>
              <a:buFont typeface="Wingdings" charset="2"/>
              <a:buChar char="p"/>
              <a:defRPr/>
            </a:pPr>
            <a:r>
              <a:rPr lang="en-US" altLang="zh-CN" sz="2000" dirty="0">
                <a:solidFill>
                  <a:srgbClr val="000064"/>
                </a:solidFill>
                <a:latin typeface="Arial" charset="0"/>
                <a:ea typeface="微软雅黑" pitchFamily="34" charset="-122"/>
                <a:cs typeface="+mn-ea"/>
                <a:sym typeface="Arial" charset="0"/>
              </a:rPr>
              <a:t>Secondary neutron induced by cosmic ray</a:t>
            </a:r>
            <a:r>
              <a:rPr lang="zh-CN" altLang="en-US" sz="2000" dirty="0">
                <a:solidFill>
                  <a:srgbClr val="000064"/>
                </a:solidFill>
                <a:latin typeface="Arial" charset="0"/>
                <a:ea typeface="微软雅黑" pitchFamily="34" charset="-122"/>
                <a:cs typeface="+mn-ea"/>
                <a:sym typeface="Arial" charset="0"/>
              </a:rPr>
              <a:t> </a:t>
            </a:r>
            <a:endParaRPr lang="en-US" altLang="zh-CN" sz="2000" dirty="0">
              <a:solidFill>
                <a:srgbClr val="000064"/>
              </a:solidFill>
              <a:latin typeface="Arial" charset="0"/>
              <a:ea typeface="微软雅黑" pitchFamily="34" charset="-122"/>
              <a:cs typeface="+mn-ea"/>
              <a:sym typeface="Arial" charset="0"/>
            </a:endParaRPr>
          </a:p>
          <a:p>
            <a:pPr lvl="2">
              <a:lnSpc>
                <a:spcPct val="150000"/>
              </a:lnSpc>
              <a:defRPr/>
            </a:pPr>
            <a:r>
              <a:rPr lang="en-US" altLang="zh-CN" sz="2000" dirty="0">
                <a:solidFill>
                  <a:srgbClr val="000064"/>
                </a:solidFill>
                <a:latin typeface="Arial" charset="0"/>
                <a:ea typeface="微软雅黑" pitchFamily="34" charset="-122"/>
                <a:cs typeface="+mn-ea"/>
                <a:sym typeface="Arial" charset="0"/>
              </a:rPr>
              <a:t>     Detection</a:t>
            </a:r>
            <a:r>
              <a:rPr lang="zh-CN" altLang="en-US" sz="2000" dirty="0">
                <a:solidFill>
                  <a:srgbClr val="000064"/>
                </a:solidFill>
                <a:latin typeface="Arial" charset="0"/>
                <a:ea typeface="微软雅黑" pitchFamily="34" charset="-122"/>
                <a:cs typeface="+mn-ea"/>
                <a:sym typeface="Arial" charset="0"/>
              </a:rPr>
              <a:t>：</a:t>
            </a:r>
            <a:r>
              <a:rPr lang="en-US" altLang="zh-CN" sz="2000" dirty="0">
                <a:solidFill>
                  <a:srgbClr val="000064"/>
                </a:solidFill>
                <a:latin typeface="Arial" charset="0"/>
                <a:ea typeface="微软雅黑" pitchFamily="34" charset="-122"/>
                <a:cs typeface="+mn-ea"/>
                <a:sym typeface="Arial" charset="0"/>
              </a:rPr>
              <a:t>eff.</a:t>
            </a:r>
            <a:r>
              <a:rPr lang="zh-CN" altLang="en-US" sz="2000" dirty="0">
                <a:solidFill>
                  <a:srgbClr val="000064"/>
                </a:solidFill>
                <a:latin typeface="Arial" charset="0"/>
                <a:ea typeface="微软雅黑" pitchFamily="34" charset="-122"/>
                <a:cs typeface="+mn-ea"/>
                <a:sym typeface="Arial" charset="0"/>
              </a:rPr>
              <a:t> </a:t>
            </a:r>
            <a:r>
              <a:rPr lang="en-US" altLang="zh-CN" sz="2000" dirty="0">
                <a:solidFill>
                  <a:srgbClr val="000064"/>
                </a:solidFill>
                <a:latin typeface="Arial" charset="0"/>
                <a:ea typeface="微软雅黑" pitchFamily="34" charset="-122"/>
                <a:cs typeface="+mn-ea"/>
                <a:sym typeface="Arial" charset="0"/>
              </a:rPr>
              <a:t>v.s.</a:t>
            </a:r>
            <a:r>
              <a:rPr lang="zh-CN" altLang="en-US" sz="2000" dirty="0">
                <a:solidFill>
                  <a:srgbClr val="000064"/>
                </a:solidFill>
                <a:latin typeface="Arial" charset="0"/>
                <a:ea typeface="微软雅黑" pitchFamily="34" charset="-122"/>
                <a:cs typeface="+mn-ea"/>
                <a:sym typeface="Arial" charset="0"/>
              </a:rPr>
              <a:t> </a:t>
            </a:r>
            <a:r>
              <a:rPr lang="en-US" altLang="zh-CN" sz="2000" dirty="0" err="1">
                <a:solidFill>
                  <a:srgbClr val="000064"/>
                </a:solidFill>
                <a:latin typeface="Arial" charset="0"/>
                <a:ea typeface="微软雅黑" pitchFamily="34" charset="-122"/>
                <a:cs typeface="+mn-ea"/>
                <a:sym typeface="Arial" charset="0"/>
              </a:rPr>
              <a:t>weig</a:t>
            </a:r>
            <a:r>
              <a:rPr lang="en-US" altLang="zh-CN" sz="2000" dirty="0">
                <a:solidFill>
                  <a:srgbClr val="000064"/>
                </a:solidFill>
                <a:latin typeface="Arial" charset="0"/>
                <a:ea typeface="微软雅黑" pitchFamily="34" charset="-122"/>
                <a:cs typeface="+mn-ea"/>
                <a:sym typeface="Arial" charset="0"/>
              </a:rPr>
              <a:t>., distance </a:t>
            </a:r>
            <a:r>
              <a:rPr lang="en-US" altLang="zh-CN" sz="2000" dirty="0" err="1">
                <a:solidFill>
                  <a:srgbClr val="000064"/>
                </a:solidFill>
                <a:latin typeface="Arial" charset="0"/>
                <a:ea typeface="微软雅黑" pitchFamily="34" charset="-122"/>
                <a:cs typeface="+mn-ea"/>
                <a:sym typeface="Arial" charset="0"/>
              </a:rPr>
              <a:t>betw</a:t>
            </a:r>
            <a:r>
              <a:rPr lang="en-US" altLang="zh-CN" sz="2000" dirty="0">
                <a:solidFill>
                  <a:srgbClr val="000064"/>
                </a:solidFill>
                <a:latin typeface="Arial" charset="0"/>
                <a:ea typeface="微软雅黑" pitchFamily="34" charset="-122"/>
                <a:cs typeface="+mn-ea"/>
                <a:sym typeface="Arial" charset="0"/>
              </a:rPr>
              <a:t>. payload and platform, ultra low bg.</a:t>
            </a:r>
            <a:r>
              <a:rPr lang="zh-CN" altLang="en-US" sz="2000" dirty="0">
                <a:solidFill>
                  <a:srgbClr val="000064"/>
                </a:solidFill>
                <a:latin typeface="Arial" charset="0"/>
                <a:ea typeface="微软雅黑" pitchFamily="34" charset="-122"/>
                <a:cs typeface="+mn-ea"/>
                <a:sym typeface="Arial" charset="0"/>
              </a:rPr>
              <a:t> </a:t>
            </a:r>
            <a:endParaRPr lang="en-US" altLang="zh-CN" sz="2000" dirty="0">
              <a:solidFill>
                <a:srgbClr val="000064"/>
              </a:solidFill>
              <a:latin typeface="Arial" charset="0"/>
              <a:ea typeface="微软雅黑" pitchFamily="34" charset="-122"/>
              <a:cs typeface="+mn-ea"/>
              <a:sym typeface="Arial" charset="0"/>
            </a:endParaRPr>
          </a:p>
        </p:txBody>
      </p:sp>
      <p:sp>
        <p:nvSpPr>
          <p:cNvPr id="26" name="圆角矩形 25"/>
          <p:cNvSpPr/>
          <p:nvPr/>
        </p:nvSpPr>
        <p:spPr>
          <a:xfrm>
            <a:off x="1196048" y="4169516"/>
            <a:ext cx="9675439" cy="1585838"/>
          </a:xfrm>
          <a:prstGeom prst="roundRect">
            <a:avLst/>
          </a:prstGeom>
          <a:solidFill>
            <a:schemeClr val="accent6">
              <a:lumMod val="40000"/>
              <a:lumOff val="60000"/>
              <a:alpha val="26133"/>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0" name="文本框 29"/>
          <p:cNvSpPr txBox="1"/>
          <p:nvPr/>
        </p:nvSpPr>
        <p:spPr>
          <a:xfrm>
            <a:off x="913744" y="3717114"/>
            <a:ext cx="10153938" cy="2560320"/>
          </a:xfrm>
          <a:prstGeom prst="rect">
            <a:avLst/>
          </a:prstGeom>
          <a:noFill/>
        </p:spPr>
        <p:txBody>
          <a:bodyPr wrap="square" rtlCol="0">
            <a:spAutoFit/>
          </a:bodyPr>
          <a:lstStyle/>
          <a:p>
            <a:pPr marL="1257300" lvl="2" indent="-342900">
              <a:lnSpc>
                <a:spcPct val="150000"/>
              </a:lnSpc>
              <a:buFont typeface="Wingdings" charset="2"/>
              <a:buChar char="p"/>
              <a:defRPr/>
            </a:pPr>
            <a:endParaRPr lang="en-US" altLang="zh-CN" sz="2000" dirty="0">
              <a:solidFill>
                <a:srgbClr val="000064"/>
              </a:solidFill>
              <a:latin typeface="Arial" charset="0"/>
              <a:ea typeface="微软雅黑" pitchFamily="34" charset="-122"/>
              <a:cs typeface="+mn-ea"/>
              <a:sym typeface="Arial" charset="0"/>
            </a:endParaRPr>
          </a:p>
          <a:p>
            <a:pPr marL="914400" lvl="1" indent="-457200">
              <a:lnSpc>
                <a:spcPct val="150000"/>
              </a:lnSpc>
              <a:buFont typeface="Wingdings" charset="2"/>
              <a:buChar char="p"/>
              <a:defRPr/>
            </a:pPr>
            <a:r>
              <a:rPr lang="en-US" altLang="zh-CN" sz="2400" b="1">
                <a:solidFill>
                  <a:srgbClr val="000064"/>
                </a:solidFill>
                <a:latin typeface="Arial" charset="0"/>
                <a:ea typeface="微软雅黑" pitchFamily="34" charset="-122"/>
                <a:cs typeface="+mn-ea"/>
                <a:sym typeface="Arial" charset="0"/>
              </a:rPr>
              <a:t>Neutron </a:t>
            </a:r>
            <a:r>
              <a:rPr lang="en-US" altLang="zh-CN" sz="2400" b="1" dirty="0">
                <a:solidFill>
                  <a:srgbClr val="000064"/>
                </a:solidFill>
                <a:latin typeface="Arial" charset="0"/>
                <a:ea typeface="微软雅黑" pitchFamily="34" charset="-122"/>
                <a:cs typeface="+mn-ea"/>
                <a:sym typeface="Arial" charset="0"/>
              </a:rPr>
              <a:t>model</a:t>
            </a:r>
            <a:r>
              <a:rPr lang="zh-CN" altLang="en-US" sz="2400" b="1" dirty="0">
                <a:solidFill>
                  <a:srgbClr val="000064"/>
                </a:solidFill>
                <a:latin typeface="Arial" charset="0"/>
                <a:ea typeface="微软雅黑" pitchFamily="34" charset="-122"/>
                <a:cs typeface="+mn-ea"/>
                <a:sym typeface="Arial" charset="0"/>
              </a:rPr>
              <a:t> </a:t>
            </a:r>
            <a:r>
              <a:rPr lang="en-US" altLang="zh-CN" sz="2400" dirty="0">
                <a:solidFill>
                  <a:srgbClr val="000064"/>
                </a:solidFill>
                <a:latin typeface="Arial" charset="0"/>
                <a:ea typeface="微软雅黑" pitchFamily="34" charset="-122"/>
                <a:cs typeface="+mn-ea"/>
                <a:sym typeface="Wingdings" charset="2"/>
              </a:rPr>
              <a:t></a:t>
            </a:r>
            <a:r>
              <a:rPr lang="en-US" altLang="zh-CN" sz="2400" dirty="0">
                <a:solidFill>
                  <a:srgbClr val="C00000"/>
                </a:solidFill>
                <a:latin typeface="Arial" charset="0"/>
                <a:ea typeface="微软雅黑" pitchFamily="34" charset="-122"/>
                <a:cs typeface="+mn-ea"/>
                <a:sym typeface="Arial" charset="0"/>
              </a:rPr>
              <a:t>&lt; 0.5%</a:t>
            </a:r>
            <a:r>
              <a:rPr lang="zh-CN" altLang="en-US" sz="2400" dirty="0">
                <a:solidFill>
                  <a:srgbClr val="C00000"/>
                </a:solidFill>
                <a:latin typeface="Arial" charset="0"/>
                <a:ea typeface="微软雅黑" pitchFamily="34" charset="-122"/>
                <a:cs typeface="+mn-ea"/>
                <a:sym typeface="Arial" charset="0"/>
              </a:rPr>
              <a:t> </a:t>
            </a:r>
            <a:r>
              <a:rPr lang="en-US" altLang="zh-CN" sz="2400" dirty="0">
                <a:solidFill>
                  <a:srgbClr val="C00000"/>
                </a:solidFill>
                <a:latin typeface="Arial" charset="0"/>
                <a:ea typeface="微软雅黑" pitchFamily="34" charset="-122"/>
                <a:cs typeface="+mn-ea"/>
                <a:sym typeface="Arial" charset="0"/>
              </a:rPr>
              <a:t>systematic</a:t>
            </a:r>
            <a:r>
              <a:rPr lang="zh-CN" altLang="en-US" sz="2400" dirty="0">
                <a:solidFill>
                  <a:srgbClr val="C00000"/>
                </a:solidFill>
                <a:latin typeface="Arial" charset="0"/>
                <a:ea typeface="微软雅黑" pitchFamily="34" charset="-122"/>
                <a:cs typeface="+mn-ea"/>
                <a:sym typeface="Arial" charset="0"/>
              </a:rPr>
              <a:t> </a:t>
            </a:r>
            <a:r>
              <a:rPr lang="en-US" altLang="zh-CN" sz="2400" dirty="0">
                <a:solidFill>
                  <a:srgbClr val="C00000"/>
                </a:solidFill>
                <a:latin typeface="Arial" charset="0"/>
                <a:ea typeface="微软雅黑" pitchFamily="34" charset="-122"/>
                <a:cs typeface="+mn-ea"/>
                <a:sym typeface="Arial" charset="0"/>
              </a:rPr>
              <a:t>error</a:t>
            </a:r>
            <a:endParaRPr lang="en-US" altLang="zh-CN" sz="2400" b="1" dirty="0">
              <a:solidFill>
                <a:srgbClr val="000064"/>
              </a:solidFill>
              <a:latin typeface="Arial" charset="0"/>
              <a:ea typeface="微软雅黑" pitchFamily="34" charset="-122"/>
              <a:cs typeface="+mn-ea"/>
              <a:sym typeface="Arial" charset="0"/>
            </a:endParaRPr>
          </a:p>
          <a:p>
            <a:pPr marL="1257300" lvl="2" indent="-342900">
              <a:lnSpc>
                <a:spcPct val="150000"/>
              </a:lnSpc>
              <a:buFont typeface="Wingdings" charset="2"/>
              <a:buChar char="p"/>
              <a:defRPr/>
            </a:pPr>
            <a:r>
              <a:rPr lang="en-US" altLang="zh-CN" sz="2000" dirty="0">
                <a:solidFill>
                  <a:srgbClr val="000064"/>
                </a:solidFill>
                <a:latin typeface="Arial" charset="0"/>
                <a:ea typeface="微软雅黑" pitchFamily="34" charset="-122"/>
                <a:cs typeface="+mn-ea"/>
                <a:sym typeface="Arial" charset="0"/>
              </a:rPr>
              <a:t>From Fermi scale (interaction) to semi-earth-scale</a:t>
            </a:r>
            <a:r>
              <a:rPr lang="zh-CN" altLang="en-US" sz="2000" dirty="0">
                <a:solidFill>
                  <a:srgbClr val="000064"/>
                </a:solidFill>
                <a:latin typeface="Arial" charset="0"/>
                <a:ea typeface="微软雅黑" pitchFamily="34" charset="-122"/>
                <a:cs typeface="+mn-ea"/>
                <a:sym typeface="Arial" charset="0"/>
              </a:rPr>
              <a:t> </a:t>
            </a:r>
            <a:r>
              <a:rPr lang="en-US" altLang="zh-CN" sz="2000" dirty="0">
                <a:solidFill>
                  <a:srgbClr val="000064"/>
                </a:solidFill>
                <a:latin typeface="Arial" charset="0"/>
                <a:ea typeface="微软雅黑" pitchFamily="34" charset="-122"/>
                <a:cs typeface="+mn-ea"/>
                <a:sym typeface="Arial" charset="0"/>
              </a:rPr>
              <a:t>(transport)</a:t>
            </a:r>
            <a:endParaRPr lang="en-US" altLang="zh-CN" sz="2000" dirty="0">
              <a:solidFill>
                <a:srgbClr val="000064"/>
              </a:solidFill>
              <a:latin typeface="Arial" charset="0"/>
              <a:ea typeface="微软雅黑" pitchFamily="34" charset="-122"/>
              <a:cs typeface="+mn-ea"/>
              <a:sym typeface="Arial" charset="0"/>
            </a:endParaRPr>
          </a:p>
          <a:p>
            <a:pPr marL="1257300" lvl="2" indent="-342900">
              <a:lnSpc>
                <a:spcPct val="150000"/>
              </a:lnSpc>
              <a:buFont typeface="Wingdings" charset="2"/>
              <a:buChar char="p"/>
              <a:defRPr/>
            </a:pPr>
            <a:r>
              <a:rPr lang="en-US" altLang="zh-CN" sz="2000" dirty="0">
                <a:solidFill>
                  <a:srgbClr val="000064"/>
                </a:solidFill>
                <a:latin typeface="Arial" charset="0"/>
                <a:ea typeface="微软雅黑" pitchFamily="34" charset="-122"/>
                <a:cs typeface="+mn-ea"/>
                <a:sym typeface="Arial" charset="0"/>
              </a:rPr>
              <a:t>Interaction: magnetic </a:t>
            </a:r>
            <a:r>
              <a:rPr lang="en-US" altLang="zh-CN" sz="2000" dirty="0" err="1">
                <a:solidFill>
                  <a:srgbClr val="000064"/>
                </a:solidFill>
                <a:latin typeface="Arial" charset="0"/>
                <a:ea typeface="微软雅黑" pitchFamily="34" charset="-122"/>
                <a:cs typeface="+mn-ea"/>
                <a:sym typeface="Arial" charset="0"/>
              </a:rPr>
              <a:t>field+solar</a:t>
            </a:r>
            <a:r>
              <a:rPr lang="en-US" altLang="zh-CN" sz="2000" dirty="0">
                <a:solidFill>
                  <a:srgbClr val="000064"/>
                </a:solidFill>
                <a:latin typeface="Arial" charset="0"/>
                <a:ea typeface="微软雅黑" pitchFamily="34" charset="-122"/>
                <a:cs typeface="+mn-ea"/>
                <a:sym typeface="Arial" charset="0"/>
              </a:rPr>
              <a:t> </a:t>
            </a:r>
            <a:r>
              <a:rPr lang="en-US" altLang="zh-CN" sz="2000" dirty="0" err="1">
                <a:solidFill>
                  <a:srgbClr val="000064"/>
                </a:solidFill>
                <a:latin typeface="Arial" charset="0"/>
                <a:ea typeface="微软雅黑" pitchFamily="34" charset="-122"/>
                <a:cs typeface="+mn-ea"/>
                <a:sym typeface="Arial" charset="0"/>
              </a:rPr>
              <a:t>modulation+graditation+atomsp</a:t>
            </a:r>
            <a:r>
              <a:rPr lang="en-US" altLang="zh-CN" sz="2000" dirty="0">
                <a:solidFill>
                  <a:srgbClr val="000064"/>
                </a:solidFill>
                <a:latin typeface="Arial" charset="0"/>
                <a:ea typeface="微软雅黑" pitchFamily="34" charset="-122"/>
                <a:cs typeface="+mn-ea"/>
                <a:sym typeface="Arial" charset="0"/>
              </a:rPr>
              <a:t>.</a:t>
            </a:r>
            <a:endParaRPr lang="en-US" altLang="zh-CN" sz="2000" b="1" dirty="0">
              <a:solidFill>
                <a:srgbClr val="000064"/>
              </a:solidFill>
              <a:latin typeface="Arial" charset="0"/>
              <a:ea typeface="微软雅黑" pitchFamily="34" charset="-122"/>
              <a:cs typeface="+mn-ea"/>
              <a:sym typeface="Arial" charset="0"/>
            </a:endParaRPr>
          </a:p>
          <a:p>
            <a:pPr marL="1257300" lvl="2" indent="-342900">
              <a:lnSpc>
                <a:spcPct val="150000"/>
              </a:lnSpc>
              <a:buFont typeface="Wingdings" charset="2"/>
              <a:buChar char="p"/>
              <a:defRPr/>
            </a:pPr>
            <a:endParaRPr lang="en-US" altLang="zh-CN" sz="2400" dirty="0">
              <a:solidFill>
                <a:srgbClr val="000064"/>
              </a:solidFill>
              <a:latin typeface="Arial" charset="0"/>
              <a:ea typeface="微软雅黑" pitchFamily="34" charset="-122"/>
              <a:cs typeface="+mn-ea"/>
              <a:sym typeface="Arial" charset="0"/>
            </a:endParaRPr>
          </a:p>
        </p:txBody>
      </p:sp>
      <p:sp>
        <p:nvSpPr>
          <p:cNvPr id="4" name="灯片编号占位符 3"/>
          <p:cNvSpPr>
            <a14:cpLocks xmlns:a14="http://schemas.microsoft.com/office/drawing/2010/main" noGrp="1"/>
          </p:cNvSpPr>
          <p:nvPr>
            <p:ph type="sldNum" sz="quarter" idx="12"/>
          </p:nvPr>
        </p:nvSpPr>
        <p:spPr/>
        <p:txBody>
          <a:bodyPr/>
          <a:lstStyle/>
          <a:p>
            <a:fld id="{AA99CC4F-EA44-B044-AD87-94E32FACE6D5}" type="slidenum">
              <a:rPr lang="en-US" altLang="zh-CN" smtClean="0"/>
            </a:fld>
            <a:endParaRPr kumimoji="1" lang="zh-CN" altLang="en-US"/>
          </a:p>
        </p:txBody>
      </p:sp>
      <p:sp>
        <p:nvSpPr>
          <p:cNvPr id="5" name="Freeform 5"/>
          <p:cNvSpPr/>
          <p:nvPr/>
        </p:nvSpPr>
        <p:spPr>
          <a:xfrm>
            <a:off x="427038" y="220663"/>
            <a:ext cx="474662" cy="5603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Lst>
            <a:rect l="0" t="0" r="0" b="0"/>
            <a:pathLst>
              <a:path w="574" h="681">
                <a:moveTo>
                  <a:pt x="120" y="441"/>
                </a:moveTo>
                <a:cubicBezTo>
                  <a:pt x="153" y="441"/>
                  <a:pt x="183" y="454"/>
                  <a:pt x="205" y="476"/>
                </a:cubicBezTo>
                <a:lnTo>
                  <a:pt x="389" y="329"/>
                </a:lnTo>
                <a:cubicBezTo>
                  <a:pt x="383" y="317"/>
                  <a:pt x="380" y="303"/>
                  <a:pt x="380" y="289"/>
                </a:cubicBezTo>
                <a:cubicBezTo>
                  <a:pt x="380" y="271"/>
                  <a:pt x="384" y="255"/>
                  <a:pt x="392" y="241"/>
                </a:cubicBezTo>
                <a:lnTo>
                  <a:pt x="270" y="138"/>
                </a:lnTo>
                <a:cubicBezTo>
                  <a:pt x="256" y="151"/>
                  <a:pt x="237" y="159"/>
                  <a:pt x="217" y="159"/>
                </a:cubicBezTo>
                <a:cubicBezTo>
                  <a:pt x="173" y="159"/>
                  <a:pt x="137" y="123"/>
                  <a:pt x="137" y="79"/>
                </a:cubicBezTo>
                <a:cubicBezTo>
                  <a:pt x="137" y="36"/>
                  <a:pt x="173" y="0"/>
                  <a:pt x="217" y="0"/>
                </a:cubicBezTo>
                <a:cubicBezTo>
                  <a:pt x="260" y="0"/>
                  <a:pt x="296" y="36"/>
                  <a:pt x="296" y="79"/>
                </a:cubicBezTo>
                <a:cubicBezTo>
                  <a:pt x="296" y="91"/>
                  <a:pt x="293" y="103"/>
                  <a:pt x="289" y="113"/>
                </a:cubicBezTo>
                <a:lnTo>
                  <a:pt x="412" y="217"/>
                </a:lnTo>
                <a:cubicBezTo>
                  <a:pt x="429" y="201"/>
                  <a:pt x="452" y="192"/>
                  <a:pt x="477" y="192"/>
                </a:cubicBezTo>
                <a:cubicBezTo>
                  <a:pt x="530" y="192"/>
                  <a:pt x="574" y="235"/>
                  <a:pt x="574" y="289"/>
                </a:cubicBezTo>
                <a:cubicBezTo>
                  <a:pt x="574" y="342"/>
                  <a:pt x="530" y="386"/>
                  <a:pt x="477" y="386"/>
                </a:cubicBezTo>
                <a:cubicBezTo>
                  <a:pt x="449" y="386"/>
                  <a:pt x="424" y="374"/>
                  <a:pt x="406" y="355"/>
                </a:cubicBezTo>
                <a:lnTo>
                  <a:pt x="224" y="501"/>
                </a:lnTo>
                <a:cubicBezTo>
                  <a:pt x="234" y="518"/>
                  <a:pt x="240" y="539"/>
                  <a:pt x="240" y="561"/>
                </a:cubicBezTo>
                <a:cubicBezTo>
                  <a:pt x="240" y="627"/>
                  <a:pt x="186" y="681"/>
                  <a:pt x="120" y="681"/>
                </a:cubicBezTo>
                <a:cubicBezTo>
                  <a:pt x="54" y="681"/>
                  <a:pt x="0" y="627"/>
                  <a:pt x="0" y="561"/>
                </a:cubicBezTo>
                <a:cubicBezTo>
                  <a:pt x="0" y="495"/>
                  <a:pt x="54" y="441"/>
                  <a:pt x="120" y="441"/>
                </a:cubicBezTo>
                <a:close/>
              </a:path>
            </a:pathLst>
          </a:custGeom>
          <a:solidFill>
            <a:srgbClr val="113E6A"/>
          </a:solidFill>
          <a:ln w="9525">
            <a:noFill/>
          </a:ln>
        </p:spPr>
        <p:txBody>
          <a:bodyPr/>
          <a:lstStyle/>
          <a:p>
            <a:endParaRPr lang="zh-CN" altLang="en-US">
              <a:latin typeface="Arial" charset="0"/>
              <a:ea typeface="微软雅黑" pitchFamily="34" charset="-122"/>
              <a:cs typeface="+mn-ea"/>
              <a:sym typeface="Arial" charset="0"/>
            </a:endParaRPr>
          </a:p>
        </p:txBody>
      </p:sp>
      <p:sp>
        <p:nvSpPr>
          <p:cNvPr id="6" name="TextBox 27"/>
          <p:cNvSpPr txBox="1"/>
          <p:nvPr/>
        </p:nvSpPr>
        <p:spPr>
          <a:xfrm>
            <a:off x="1012825" y="176213"/>
            <a:ext cx="9920786" cy="523220"/>
          </a:xfrm>
          <a:prstGeom prst="rect">
            <a:avLst/>
          </a:prstGeom>
          <a:noFill/>
          <a:ln w="9525">
            <a:noFill/>
          </a:ln>
        </p:spPr>
        <p:txBody>
          <a:bodyPr wrap="square" anchor="t">
            <a:spAutoFit/>
          </a:bodyPr>
          <a:lstStyle/>
          <a:p>
            <a:r>
              <a:rPr lang="en-US" altLang="zh-CN" sz="2800" b="1" dirty="0">
                <a:solidFill>
                  <a:schemeClr val="accent1"/>
                </a:solidFill>
                <a:latin typeface="Arial Narrow" pitchFamily="34" charset="0"/>
                <a:ea typeface="微软雅黑" pitchFamily="34" charset="-122"/>
                <a:sym typeface="Arial" charset="0"/>
              </a:rPr>
              <a:t>Rare event detection in a</a:t>
            </a:r>
            <a:r>
              <a:rPr lang="zh-CN" altLang="en-US" sz="2800" b="1" dirty="0">
                <a:solidFill>
                  <a:schemeClr val="accent1"/>
                </a:solidFill>
                <a:latin typeface="Arial Narrow" pitchFamily="34" charset="0"/>
                <a:ea typeface="微软雅黑" pitchFamily="34" charset="-122"/>
                <a:sym typeface="Arial" charset="0"/>
              </a:rPr>
              <a:t> </a:t>
            </a:r>
            <a:r>
              <a:rPr lang="en-US" altLang="zh-CN" sz="2800" b="1" dirty="0">
                <a:solidFill>
                  <a:schemeClr val="accent1"/>
                </a:solidFill>
                <a:latin typeface="Arial Narrow" pitchFamily="34" charset="0"/>
                <a:ea typeface="微软雅黑" pitchFamily="34" charset="-122"/>
                <a:sym typeface="Arial" charset="0"/>
              </a:rPr>
              <a:t>multi-radiation </a:t>
            </a:r>
            <a:r>
              <a:rPr lang="en-US" altLang="zh-CN" sz="2800" b="1" dirty="0" err="1">
                <a:solidFill>
                  <a:schemeClr val="accent1"/>
                </a:solidFill>
                <a:latin typeface="Arial Narrow" pitchFamily="34" charset="0"/>
                <a:ea typeface="微软雅黑" pitchFamily="34" charset="-122"/>
                <a:sym typeface="Arial" charset="0"/>
              </a:rPr>
              <a:t>senario</a:t>
            </a:r>
            <a:r>
              <a:rPr lang="zh-CN" altLang="en-US" sz="2800" b="1" dirty="0">
                <a:solidFill>
                  <a:schemeClr val="accent1"/>
                </a:solidFill>
                <a:latin typeface="Arial Narrow" pitchFamily="34" charset="0"/>
                <a:ea typeface="微软雅黑" pitchFamily="34" charset="-122"/>
                <a:sym typeface="Arial" charset="0"/>
              </a:rPr>
              <a:t> </a:t>
            </a:r>
            <a:endParaRPr lang="zh-CN" altLang="en-US" sz="2800" b="1" dirty="0">
              <a:solidFill>
                <a:schemeClr val="accent1"/>
              </a:solidFill>
              <a:latin typeface="Arial Narrow" pitchFamily="34" charset="0"/>
              <a:ea typeface="微软雅黑" pitchFamily="34" charset="-122"/>
              <a:sym typeface="Arial" charset="0"/>
            </a:endParaRPr>
          </a:p>
        </p:txBody>
      </p:sp>
      <p:sp>
        <p:nvSpPr>
          <p:cNvPr id="21" name="文本框 20"/>
          <p:cNvSpPr txBox="1"/>
          <p:nvPr/>
        </p:nvSpPr>
        <p:spPr>
          <a:xfrm>
            <a:off x="916073" y="5886549"/>
            <a:ext cx="10668288" cy="577850"/>
          </a:xfrm>
          <a:prstGeom prst="rect">
            <a:avLst/>
          </a:prstGeom>
          <a:noFill/>
        </p:spPr>
        <p:txBody>
          <a:bodyPr wrap="square">
            <a:spAutoFit/>
          </a:bodyPr>
          <a:lstStyle/>
          <a:p>
            <a:pPr lvl="1">
              <a:lnSpc>
                <a:spcPct val="150000"/>
              </a:lnSpc>
              <a:defRPr/>
            </a:pPr>
            <a:r>
              <a:rPr lang="en-US" altLang="zh-CN" sz="2400" b="1" dirty="0">
                <a:solidFill>
                  <a:srgbClr val="C00000"/>
                </a:solidFill>
                <a:latin typeface="Arial" charset="0"/>
                <a:ea typeface="微软雅黑" pitchFamily="34" charset="-122"/>
                <a:cs typeface="+mn-ea"/>
                <a:sym typeface="Arial" charset="0"/>
              </a:rPr>
              <a:t>To achieve a similar precision as earth-based experiments </a:t>
            </a:r>
            <a:endParaRPr lang="en-US" altLang="zh-CN" sz="2400" b="1" dirty="0">
              <a:solidFill>
                <a:srgbClr val="000064"/>
              </a:solidFill>
              <a:latin typeface="Arial" charset="0"/>
              <a:ea typeface="微软雅黑" pitchFamily="34" charset="-122"/>
              <a:cs typeface="+mn-ea"/>
              <a:sym typeface="Arial" charset="0"/>
            </a:endParaRPr>
          </a:p>
        </p:txBody>
      </p:sp>
      <p:sp>
        <p:nvSpPr>
          <p:cNvPr id="24" name="文本框 23"/>
          <p:cNvSpPr txBox="1"/>
          <p:nvPr/>
        </p:nvSpPr>
        <p:spPr>
          <a:xfrm>
            <a:off x="451768" y="1216818"/>
            <a:ext cx="553998" cy="2411110"/>
          </a:xfrm>
          <a:prstGeom prst="rect">
            <a:avLst/>
          </a:prstGeom>
          <a:noFill/>
        </p:spPr>
        <p:txBody>
          <a:bodyPr vert="eaVert" wrap="square" rtlCol="0">
            <a:spAutoFit/>
          </a:bodyPr>
          <a:lstStyle/>
          <a:p>
            <a:pPr algn="dist"/>
            <a:r>
              <a:rPr kumimoji="1" lang="en-US" altLang="zh-CN" sz="2400" dirty="0"/>
              <a:t>Signal vs. noise</a:t>
            </a:r>
            <a:endParaRPr kumimoji="1" lang="zh-CN" altLang="en-US" sz="2400" dirty="0"/>
          </a:p>
        </p:txBody>
      </p:sp>
      <p:sp>
        <p:nvSpPr>
          <p:cNvPr id="28" name="文本框 27"/>
          <p:cNvSpPr txBox="1"/>
          <p:nvPr/>
        </p:nvSpPr>
        <p:spPr>
          <a:xfrm>
            <a:off x="11030363" y="4206049"/>
            <a:ext cx="553998" cy="1558107"/>
          </a:xfrm>
          <a:prstGeom prst="rect">
            <a:avLst/>
          </a:prstGeom>
          <a:noFill/>
        </p:spPr>
        <p:txBody>
          <a:bodyPr vert="eaVert" wrap="square" rtlCol="0">
            <a:spAutoFit/>
          </a:bodyPr>
          <a:lstStyle/>
          <a:p>
            <a:pPr algn="dist"/>
            <a:r>
              <a:rPr kumimoji="1" lang="en-US" altLang="zh-CN" sz="2400" dirty="0">
                <a:solidFill>
                  <a:srgbClr val="000064"/>
                </a:solidFill>
              </a:rPr>
              <a:t>Syst. error</a:t>
            </a:r>
            <a:endParaRPr kumimoji="1" lang="zh-CN" altLang="en-US" sz="2400" dirty="0">
              <a:solidFill>
                <a:srgbClr val="000064"/>
              </a:solidFill>
            </a:endParaRPr>
          </a:p>
        </p:txBody>
      </p:sp>
      <p:sp>
        <p:nvSpPr>
          <p:cNvPr id="29" name="文本框 28"/>
          <p:cNvSpPr txBox="1"/>
          <p:nvPr/>
        </p:nvSpPr>
        <p:spPr>
          <a:xfrm>
            <a:off x="11076801" y="1270193"/>
            <a:ext cx="553998" cy="2304360"/>
          </a:xfrm>
          <a:prstGeom prst="rect">
            <a:avLst/>
          </a:prstGeom>
          <a:noFill/>
        </p:spPr>
        <p:txBody>
          <a:bodyPr vert="eaVert" wrap="square" rtlCol="0">
            <a:spAutoFit/>
          </a:bodyPr>
          <a:lstStyle/>
          <a:p>
            <a:pPr algn="dist"/>
            <a:r>
              <a:rPr kumimoji="1" lang="en-US" altLang="zh-CN" sz="2400" dirty="0">
                <a:solidFill>
                  <a:srgbClr val="000064"/>
                </a:solidFill>
              </a:rPr>
              <a:t>Statistic error</a:t>
            </a:r>
            <a:endParaRPr kumimoji="1" lang="zh-CN" altLang="en-US" sz="2400" dirty="0">
              <a:solidFill>
                <a:srgbClr val="000064"/>
              </a:solidFill>
            </a:endParaRPr>
          </a:p>
        </p:txBody>
      </p:sp>
      <p:sp>
        <p:nvSpPr>
          <p:cNvPr id="14" name="文本框 13"/>
          <p:cNvSpPr txBox="1"/>
          <p:nvPr/>
        </p:nvSpPr>
        <p:spPr>
          <a:xfrm>
            <a:off x="517298" y="4300127"/>
            <a:ext cx="553998" cy="1342537"/>
          </a:xfrm>
          <a:prstGeom prst="rect">
            <a:avLst/>
          </a:prstGeom>
          <a:noFill/>
        </p:spPr>
        <p:txBody>
          <a:bodyPr vert="eaVert" wrap="square" rtlCol="0">
            <a:spAutoFit/>
          </a:bodyPr>
          <a:lstStyle/>
          <a:p>
            <a:pPr algn="dist"/>
            <a:r>
              <a:rPr kumimoji="1" lang="en-US" altLang="zh-CN" sz="2400" dirty="0"/>
              <a:t>modeling</a:t>
            </a:r>
            <a:endParaRPr kumimoji="1" lang="zh-CN" altLang="en-US" sz="2400" dirty="0"/>
          </a:p>
        </p:txBody>
      </p:sp>
      <p:sp>
        <p:nvSpPr>
          <p:cNvPr id="2" name="文本框 1"/>
          <p:cNvSpPr txBox="1"/>
          <p:nvPr/>
        </p:nvSpPr>
        <p:spPr>
          <a:xfrm>
            <a:off x="10008028" y="4710184"/>
            <a:ext cx="774571" cy="646331"/>
          </a:xfrm>
          <a:prstGeom prst="rect">
            <a:avLst/>
          </a:prstGeom>
          <a:noFill/>
        </p:spPr>
        <p:txBody>
          <a:bodyPr wrap="none" rtlCol="0">
            <a:spAutoFit/>
          </a:bodyPr>
          <a:lstStyle/>
          <a:p>
            <a:r>
              <a:rPr lang="en-US" altLang="zh-CN" dirty="0">
                <a:solidFill>
                  <a:srgbClr val="00B050"/>
                </a:solidFill>
              </a:rPr>
              <a:t>Data </a:t>
            </a:r>
            <a:endParaRPr lang="en-US" altLang="zh-CN" dirty="0">
              <a:solidFill>
                <a:srgbClr val="00B050"/>
              </a:solidFill>
            </a:endParaRPr>
          </a:p>
          <a:p>
            <a:r>
              <a:rPr lang="en-US" altLang="zh-CN" dirty="0" err="1">
                <a:solidFill>
                  <a:srgbClr val="00B050"/>
                </a:solidFill>
              </a:rPr>
              <a:t>Calib</a:t>
            </a:r>
            <a:r>
              <a:rPr lang="en-US" altLang="zh-CN" dirty="0">
                <a:solidFill>
                  <a:srgbClr val="00B050"/>
                </a:solidFill>
              </a:rPr>
              <a:t>.</a:t>
            </a:r>
            <a:endParaRPr lang="zh-CN" altLang="en-US" dirty="0">
              <a:solidFill>
                <a:srgbClr val="00B050"/>
              </a:solidFill>
            </a:endParaRPr>
          </a:p>
        </p:txBody>
      </p:sp>
      <p:sp>
        <p:nvSpPr>
          <p:cNvPr id="3" name="矩形 2"/>
          <p:cNvSpPr/>
          <p:nvPr/>
        </p:nvSpPr>
        <p:spPr>
          <a:xfrm>
            <a:off x="8319300" y="2898456"/>
            <a:ext cx="1449436" cy="369332"/>
          </a:xfrm>
          <a:prstGeom prst="rect">
            <a:avLst/>
          </a:prstGeom>
        </p:spPr>
        <p:txBody>
          <a:bodyPr wrap="none">
            <a:spAutoFit/>
          </a:bodyPr>
          <a:lstStyle/>
          <a:p>
            <a:r>
              <a:rPr lang="en-US" altLang="zh-CN" dirty="0"/>
              <a:t>10</a:t>
            </a:r>
            <a:r>
              <a:rPr lang="en-US" altLang="zh-CN" baseline="30000" dirty="0"/>
              <a:t>-8</a:t>
            </a:r>
            <a:r>
              <a:rPr lang="en-US" altLang="zh-CN" dirty="0"/>
              <a:t> n/cm</a:t>
            </a:r>
            <a:r>
              <a:rPr lang="en-US" altLang="zh-CN" baseline="30000" dirty="0"/>
              <a:t>2</a:t>
            </a:r>
            <a:r>
              <a:rPr lang="en-US" altLang="zh-CN" dirty="0"/>
              <a:t>/s</a:t>
            </a:r>
            <a:endParaRPr lang="zh-CN"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4291" y="735585"/>
            <a:ext cx="6129983" cy="609731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4009" y="2332091"/>
            <a:ext cx="4219207" cy="322915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9669" y="3013943"/>
            <a:ext cx="2337339" cy="215781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9695" y="3542542"/>
            <a:ext cx="1355251" cy="11744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9" name="直接连接符 8"/>
          <p:cNvCxnSpPr/>
          <p:nvPr/>
        </p:nvCxnSpPr>
        <p:spPr>
          <a:xfrm flipV="1">
            <a:off x="5317320" y="3057839"/>
            <a:ext cx="3369480" cy="888831"/>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直接连接符 9"/>
          <p:cNvCxnSpPr/>
          <p:nvPr/>
        </p:nvCxnSpPr>
        <p:spPr>
          <a:xfrm>
            <a:off x="5430736" y="4129785"/>
            <a:ext cx="3403982" cy="1489393"/>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6834" t="19099" r="32885" b="18641"/>
          <a:stretch>
            <a:fillRect/>
          </a:stretch>
        </p:blipFill>
        <p:spPr bwMode="auto">
          <a:xfrm>
            <a:off x="7843825" y="2788310"/>
            <a:ext cx="3279120" cy="30870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文本框 7"/>
          <p:cNvSpPr txBox="1"/>
          <p:nvPr/>
        </p:nvSpPr>
        <p:spPr>
          <a:xfrm>
            <a:off x="11753850" y="6456050"/>
            <a:ext cx="4381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prstClr val="black"/>
                </a:solidFill>
                <a:effectLst/>
                <a:uLnTx/>
                <a:uFillTx/>
                <a:latin typeface="Times New Roman" pitchFamily="18" charset="0"/>
                <a:ea typeface="微软雅黑" pitchFamily="34" charset="-122"/>
                <a:cs typeface="Times New Roman" pitchFamily="18" charset="0"/>
              </a:rPr>
              <a:t>1</a:t>
            </a:r>
            <a:endParaRPr kumimoji="0" lang="zh-CN" altLang="en-US" sz="1800" b="1" i="0" u="none" strike="noStrike" kern="1200" cap="none" spc="0" normalizeH="0" baseline="0" noProof="0" dirty="0">
              <a:ln>
                <a:noFill/>
              </a:ln>
              <a:solidFill>
                <a:prstClr val="black"/>
              </a:solidFill>
              <a:effectLst/>
              <a:uLnTx/>
              <a:uFillTx/>
              <a:latin typeface="Times New Roman" pitchFamily="18" charset="0"/>
              <a:ea typeface="微软雅黑" pitchFamily="34" charset="-122"/>
              <a:cs typeface="Times New Roman" pitchFamily="18" charset="0"/>
            </a:endParaRPr>
          </a:p>
        </p:txBody>
      </p:sp>
      <p:sp>
        <p:nvSpPr>
          <p:cNvPr id="2" name="TextBox 27"/>
          <p:cNvSpPr txBox="1"/>
          <p:nvPr/>
        </p:nvSpPr>
        <p:spPr>
          <a:xfrm>
            <a:off x="1012825" y="176213"/>
            <a:ext cx="7468711" cy="523220"/>
          </a:xfrm>
          <a:prstGeom prst="rect">
            <a:avLst/>
          </a:prstGeom>
          <a:noFill/>
          <a:ln w="9525">
            <a:noFill/>
          </a:ln>
        </p:spPr>
        <p:txBody>
          <a:bodyPr wrap="none" anchor="t">
            <a:spAutoFit/>
          </a:bodyPr>
          <a:lstStyle/>
          <a:p>
            <a:pPr marR="0" lvl="0" indent="0" defTabSz="-635" fontAlgn="auto">
              <a:lnSpc>
                <a:spcPct val="100000"/>
              </a:lnSpc>
              <a:spcBef>
                <a:spcPts val="0"/>
              </a:spcBef>
              <a:spcAft>
                <a:spcPts val="0"/>
              </a:spcAft>
              <a:buClrTx/>
              <a:buSzTx/>
              <a:buFontTx/>
              <a:buNone/>
              <a:defRPr/>
            </a:pPr>
            <a:r>
              <a:rPr lang="en-US" altLang="zh-CN" sz="2800" b="1" dirty="0">
                <a:solidFill>
                  <a:srgbClr val="0070C0"/>
                </a:solidFill>
                <a:latin typeface="Arial Narrow" pitchFamily="34" charset="0"/>
                <a:ea typeface="微软雅黑" pitchFamily="34" charset="-122"/>
                <a:cs typeface="Arial Narrow" pitchFamily="34" charset="0"/>
                <a:sym typeface="Arial" charset="0"/>
              </a:rPr>
              <a:t>Neutron: </a:t>
            </a:r>
            <a:r>
              <a:rPr lang="en-GB" altLang="zh-CN" sz="2800" b="1" dirty="0">
                <a:solidFill>
                  <a:srgbClr val="0070C0"/>
                </a:solidFill>
                <a:latin typeface="Arial Narrow" pitchFamily="34" charset="0"/>
                <a:ea typeface="微软雅黑" pitchFamily="34" charset="-122"/>
                <a:cs typeface="Arial Narrow" pitchFamily="34" charset="0"/>
              </a:rPr>
              <a:t>one of the building blocks of visible</a:t>
            </a:r>
            <a:r>
              <a:rPr lang="zh-CN" altLang="en-US" sz="2800" b="1" dirty="0">
                <a:solidFill>
                  <a:srgbClr val="0070C0"/>
                </a:solidFill>
                <a:latin typeface="Arial Narrow" pitchFamily="34" charset="0"/>
                <a:ea typeface="微软雅黑" pitchFamily="34" charset="-122"/>
                <a:cs typeface="Arial Narrow" pitchFamily="34" charset="0"/>
              </a:rPr>
              <a:t> </a:t>
            </a:r>
            <a:r>
              <a:rPr lang="en-GB" altLang="zh-CN" sz="2800" b="1" dirty="0">
                <a:solidFill>
                  <a:srgbClr val="0070C0"/>
                </a:solidFill>
                <a:latin typeface="Arial Narrow" pitchFamily="34" charset="0"/>
                <a:ea typeface="微软雅黑" pitchFamily="34" charset="-122"/>
                <a:cs typeface="Arial Narrow" pitchFamily="34" charset="0"/>
              </a:rPr>
              <a:t>matter</a:t>
            </a:r>
            <a:endParaRPr lang="en-US" altLang="zh-CN" sz="2800" b="1" dirty="0">
              <a:solidFill>
                <a:srgbClr val="0070C0"/>
              </a:solidFill>
              <a:latin typeface="Arial Narrow" pitchFamily="34" charset="0"/>
              <a:ea typeface="微软雅黑" pitchFamily="34" charset="-122"/>
              <a:cs typeface="Arial Narrow" pitchFamily="34" charset="0"/>
              <a:sym typeface="Arial" charset="0"/>
            </a:endParaRPr>
          </a:p>
        </p:txBody>
      </p:sp>
      <p:sp>
        <p:nvSpPr>
          <p:cNvPr id="11" name="Freeform 5"/>
          <p:cNvSpPr/>
          <p:nvPr/>
        </p:nvSpPr>
        <p:spPr>
          <a:xfrm>
            <a:off x="427038" y="220663"/>
            <a:ext cx="474662" cy="5603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Lst>
            <a:rect l="0" t="0" r="0" b="0"/>
            <a:pathLst>
              <a:path w="574" h="681">
                <a:moveTo>
                  <a:pt x="120" y="441"/>
                </a:moveTo>
                <a:cubicBezTo>
                  <a:pt x="153" y="441"/>
                  <a:pt x="183" y="454"/>
                  <a:pt x="205" y="476"/>
                </a:cubicBezTo>
                <a:lnTo>
                  <a:pt x="389" y="329"/>
                </a:lnTo>
                <a:cubicBezTo>
                  <a:pt x="383" y="317"/>
                  <a:pt x="380" y="303"/>
                  <a:pt x="380" y="289"/>
                </a:cubicBezTo>
                <a:cubicBezTo>
                  <a:pt x="380" y="271"/>
                  <a:pt x="384" y="255"/>
                  <a:pt x="392" y="241"/>
                </a:cubicBezTo>
                <a:lnTo>
                  <a:pt x="270" y="138"/>
                </a:lnTo>
                <a:cubicBezTo>
                  <a:pt x="256" y="151"/>
                  <a:pt x="237" y="159"/>
                  <a:pt x="217" y="159"/>
                </a:cubicBezTo>
                <a:cubicBezTo>
                  <a:pt x="173" y="159"/>
                  <a:pt x="137" y="123"/>
                  <a:pt x="137" y="79"/>
                </a:cubicBezTo>
                <a:cubicBezTo>
                  <a:pt x="137" y="36"/>
                  <a:pt x="173" y="0"/>
                  <a:pt x="217" y="0"/>
                </a:cubicBezTo>
                <a:cubicBezTo>
                  <a:pt x="260" y="0"/>
                  <a:pt x="296" y="36"/>
                  <a:pt x="296" y="79"/>
                </a:cubicBezTo>
                <a:cubicBezTo>
                  <a:pt x="296" y="91"/>
                  <a:pt x="293" y="103"/>
                  <a:pt x="289" y="113"/>
                </a:cubicBezTo>
                <a:lnTo>
                  <a:pt x="412" y="217"/>
                </a:lnTo>
                <a:cubicBezTo>
                  <a:pt x="429" y="201"/>
                  <a:pt x="452" y="192"/>
                  <a:pt x="477" y="192"/>
                </a:cubicBezTo>
                <a:cubicBezTo>
                  <a:pt x="530" y="192"/>
                  <a:pt x="574" y="235"/>
                  <a:pt x="574" y="289"/>
                </a:cubicBezTo>
                <a:cubicBezTo>
                  <a:pt x="574" y="342"/>
                  <a:pt x="530" y="386"/>
                  <a:pt x="477" y="386"/>
                </a:cubicBezTo>
                <a:cubicBezTo>
                  <a:pt x="449" y="386"/>
                  <a:pt x="424" y="374"/>
                  <a:pt x="406" y="355"/>
                </a:cubicBezTo>
                <a:lnTo>
                  <a:pt x="224" y="501"/>
                </a:lnTo>
                <a:cubicBezTo>
                  <a:pt x="234" y="518"/>
                  <a:pt x="240" y="539"/>
                  <a:pt x="240" y="561"/>
                </a:cubicBezTo>
                <a:cubicBezTo>
                  <a:pt x="240" y="627"/>
                  <a:pt x="186" y="681"/>
                  <a:pt x="120" y="681"/>
                </a:cubicBezTo>
                <a:cubicBezTo>
                  <a:pt x="54" y="681"/>
                  <a:pt x="0" y="627"/>
                  <a:pt x="0" y="561"/>
                </a:cubicBezTo>
                <a:cubicBezTo>
                  <a:pt x="0" y="495"/>
                  <a:pt x="54" y="441"/>
                  <a:pt x="120" y="441"/>
                </a:cubicBezTo>
                <a:close/>
              </a:path>
            </a:pathLst>
          </a:custGeom>
          <a:solidFill>
            <a:srgbClr val="113E6A"/>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charset="0"/>
              <a:ea typeface="微软雅黑" pitchFamily="34" charset="-122"/>
              <a:cs typeface="+mn-ea"/>
              <a:sym typeface="Arial" charset="0"/>
            </a:endParaRPr>
          </a:p>
        </p:txBody>
      </p:sp>
      <p:cxnSp>
        <p:nvCxnSpPr>
          <p:cNvPr id="16" name="直线连接符 15"/>
          <p:cNvCxnSpPr/>
          <p:nvPr/>
        </p:nvCxnSpPr>
        <p:spPr>
          <a:xfrm flipV="1">
            <a:off x="9380088" y="1815353"/>
            <a:ext cx="543841" cy="2314432"/>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直线连接符 16"/>
          <p:cNvCxnSpPr/>
          <p:nvPr/>
        </p:nvCxnSpPr>
        <p:spPr>
          <a:xfrm flipV="1">
            <a:off x="9644434" y="2225194"/>
            <a:ext cx="1261131" cy="2068691"/>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pic>
        <p:nvPicPr>
          <p:cNvPr id="20" name="图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38994" y="1071137"/>
            <a:ext cx="1148751" cy="1164173"/>
          </a:xfrm>
          <a:prstGeom prst="rect">
            <a:avLst/>
          </a:prstGeom>
          <a:effectLst>
            <a:glow rad="228600">
              <a:schemeClr val="accent1">
                <a:satMod val="175000"/>
                <a:alpha val="40000"/>
              </a:schemeClr>
            </a:glow>
            <a:outerShdw blurRad="50800" dist="50800" dir="5400000" algn="ctr" rotWithShape="0">
              <a:srgbClr val="000000">
                <a:alpha val="0"/>
              </a:srgbClr>
            </a:outerShdw>
            <a:reflection endPos="0" dist="50800" dir="5400000" sy="-100000" algn="bl" rotWithShape="0"/>
          </a:effectLst>
        </p:spPr>
      </p:pic>
      <p:sp>
        <p:nvSpPr>
          <p:cNvPr id="23" name="文本框 22"/>
          <p:cNvSpPr txBox="1"/>
          <p:nvPr/>
        </p:nvSpPr>
        <p:spPr>
          <a:xfrm>
            <a:off x="5532641" y="7313855"/>
            <a:ext cx="54425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Even though, there remains</a:t>
            </a:r>
            <a:r>
              <a:rPr kumimoji="1" lang="en-US" altLang="zh-CN" sz="1800" b="0" i="0" u="none" strike="noStrike" kern="1200" cap="none" spc="0" normalizeH="0" noProof="0" dirty="0">
                <a:ln>
                  <a:noFill/>
                </a:ln>
                <a:solidFill>
                  <a:prstClr val="black"/>
                </a:solidFill>
                <a:effectLst/>
                <a:uLnTx/>
                <a:uFillTx/>
                <a:latin typeface="Arial" charset="0"/>
                <a:ea typeface="微软雅黑" pitchFamily="34" charset="-122"/>
                <a:cs typeface="+mn-cs"/>
              </a:rPr>
              <a:t> mysterious for neutron</a:t>
            </a:r>
            <a:r>
              <a:rPr kumimoji="1"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 </a:t>
            </a:r>
            <a:endParaRPr kumimoji="1"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endParaRPr>
          </a:p>
        </p:txBody>
      </p:sp>
      <p:sp>
        <p:nvSpPr>
          <p:cNvPr id="5" name="灯片编号占位符 4"/>
          <p:cNvSpPr>
            <a14:cpLocks xmlns:a14="http://schemas.microsoft.com/office/drawing/2010/main" noGrp="1"/>
          </p:cNvSpPr>
          <p:nvPr>
            <p:ph type="sldNum" sz="quarter" idx="12"/>
          </p:nvPr>
        </p:nvSpPr>
        <p:spPr/>
        <p:txBody>
          <a:bodyPr/>
          <a:lstStyle/>
          <a:p>
            <a:fld id="{AA99CC4F-EA44-B044-AD87-94E32FACE6D5}" type="slidenum">
              <a:rPr lang="en-US" altLang="zh-CN" smtClean="0"/>
            </a:fld>
            <a:endParaRPr kumimoji="1" lang="zh-CN" altLang="en-US"/>
          </a:p>
        </p:txBody>
      </p:sp>
      <p:sp>
        <p:nvSpPr>
          <p:cNvPr id="6" name="文本框 5"/>
          <p:cNvSpPr txBox="1"/>
          <p:nvPr/>
        </p:nvSpPr>
        <p:spPr>
          <a:xfrm>
            <a:off x="8364425" y="6135369"/>
            <a:ext cx="2031325" cy="369332"/>
          </a:xfrm>
          <a:prstGeom prst="rect">
            <a:avLst/>
          </a:prstGeom>
          <a:noFill/>
        </p:spPr>
        <p:txBody>
          <a:bodyPr wrap="none" rtlCol="0">
            <a:spAutoFit/>
          </a:bodyPr>
          <a:lstStyle/>
          <a:p>
            <a:r>
              <a:rPr kumimoji="1" lang="en-US" altLang="zh-CN" dirty="0"/>
              <a:t>Courtesy</a:t>
            </a:r>
            <a:r>
              <a:rPr kumimoji="1" lang="zh-CN" altLang="en-US" dirty="0"/>
              <a:t>：史金阳</a:t>
            </a:r>
            <a:endParaRPr kumimoji="1" lang="zh-CN" altLang="en-US" dirty="0"/>
          </a:p>
        </p:txBody>
      </p:sp>
      <p:pic>
        <p:nvPicPr>
          <p:cNvPr id="22" name="Picture 2" descr="Neutron Dark Deca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694768" y="2087213"/>
            <a:ext cx="2235595" cy="112769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ee the source image"/>
          <p:cNvPicPr>
            <a:picLocks noChangeAspect="1" noChangeArrowheads="1"/>
          </p:cNvPicPr>
          <p:nvPr/>
        </p:nvPicPr>
        <p:blipFill>
          <a:blip r:embed="rId8" cstate="screen"/>
          <a:srcRect/>
          <a:stretch>
            <a:fillRect/>
          </a:stretch>
        </p:blipFill>
        <p:spPr bwMode="auto">
          <a:xfrm>
            <a:off x="13606271" y="351315"/>
            <a:ext cx="1940511" cy="14914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50"/>
                                        <p:tgtEl>
                                          <p:spTgt spid="1026"/>
                                        </p:tgtEl>
                                      </p:cBhvr>
                                    </p:animEffect>
                                  </p:childTnLst>
                                </p:cTn>
                              </p:par>
                            </p:childTnLst>
                          </p:cTn>
                        </p:par>
                        <p:par>
                          <p:cTn id="8" fill="hold">
                            <p:stCondLst>
                              <p:cond delay="500"/>
                            </p:stCondLst>
                            <p:childTnLst>
                              <p:par>
                                <p:cTn id="9" presetID="53" presetClass="entr" presetSubtype="16" fill="hold" nodeType="afterEffect">
                                  <p:stCondLst>
                                    <p:cond delay="500"/>
                                  </p:stCondLst>
                                  <p:childTnLst>
                                    <p:set>
                                      <p:cBhvr>
                                        <p:cTn id="10" dur="1" fill="hold">
                                          <p:stCondLst>
                                            <p:cond delay="0"/>
                                          </p:stCondLst>
                                        </p:cTn>
                                        <p:tgtEl>
                                          <p:spTgt spid="1030"/>
                                        </p:tgtEl>
                                        <p:attrNameLst>
                                          <p:attrName>style.visibility</p:attrName>
                                        </p:attrNameLst>
                                      </p:cBhvr>
                                      <p:to>
                                        <p:strVal val="visible"/>
                                      </p:to>
                                    </p:set>
                                    <p:anim calcmode="lin" valueType="num">
                                      <p:cBhvr>
                                        <p:cTn id="11" dur="250" fill="hold"/>
                                        <p:tgtEl>
                                          <p:spTgt spid="1030"/>
                                        </p:tgtEl>
                                        <p:attrNameLst>
                                          <p:attrName>ppt_w</p:attrName>
                                        </p:attrNameLst>
                                      </p:cBhvr>
                                      <p:tavLst>
                                        <p:tav tm="0">
                                          <p:val>
                                            <p:fltVal val="0"/>
                                          </p:val>
                                        </p:tav>
                                        <p:tav tm="100000">
                                          <p:val>
                                            <p:strVal val="#ppt_w"/>
                                          </p:val>
                                        </p:tav>
                                      </p:tavLst>
                                    </p:anim>
                                    <p:anim calcmode="lin" valueType="num">
                                      <p:cBhvr>
                                        <p:cTn id="12" dur="250" fill="hold"/>
                                        <p:tgtEl>
                                          <p:spTgt spid="1030"/>
                                        </p:tgtEl>
                                        <p:attrNameLst>
                                          <p:attrName>ppt_h</p:attrName>
                                        </p:attrNameLst>
                                      </p:cBhvr>
                                      <p:tavLst>
                                        <p:tav tm="0">
                                          <p:val>
                                            <p:fltVal val="0"/>
                                          </p:val>
                                        </p:tav>
                                        <p:tav tm="100000">
                                          <p:val>
                                            <p:strVal val="#ppt_h"/>
                                          </p:val>
                                        </p:tav>
                                      </p:tavLst>
                                    </p:anim>
                                    <p:animEffect transition="in" filter="fade">
                                      <p:cBhvr>
                                        <p:cTn id="13" dur="250"/>
                                        <p:tgtEl>
                                          <p:spTgt spid="1030"/>
                                        </p:tgtEl>
                                      </p:cBhvr>
                                    </p:animEffect>
                                  </p:childTnLst>
                                </p:cTn>
                              </p:par>
                            </p:childTnLst>
                          </p:cTn>
                        </p:par>
                        <p:par>
                          <p:cTn id="14" fill="hold">
                            <p:stCondLst>
                              <p:cond delay="1500"/>
                            </p:stCondLst>
                            <p:childTnLst>
                              <p:par>
                                <p:cTn id="15" presetID="53" presetClass="entr" presetSubtype="16" fill="hold" nodeType="afterEffect">
                                  <p:stCondLst>
                                    <p:cond delay="500"/>
                                  </p:stCondLst>
                                  <p:childTnLst>
                                    <p:set>
                                      <p:cBhvr>
                                        <p:cTn id="16" dur="1" fill="hold">
                                          <p:stCondLst>
                                            <p:cond delay="0"/>
                                          </p:stCondLst>
                                        </p:cTn>
                                        <p:tgtEl>
                                          <p:spTgt spid="1032"/>
                                        </p:tgtEl>
                                        <p:attrNameLst>
                                          <p:attrName>style.visibility</p:attrName>
                                        </p:attrNameLst>
                                      </p:cBhvr>
                                      <p:to>
                                        <p:strVal val="visible"/>
                                      </p:to>
                                    </p:set>
                                    <p:anim calcmode="lin" valueType="num">
                                      <p:cBhvr>
                                        <p:cTn id="17" dur="250" fill="hold"/>
                                        <p:tgtEl>
                                          <p:spTgt spid="1032"/>
                                        </p:tgtEl>
                                        <p:attrNameLst>
                                          <p:attrName>ppt_w</p:attrName>
                                        </p:attrNameLst>
                                      </p:cBhvr>
                                      <p:tavLst>
                                        <p:tav tm="0">
                                          <p:val>
                                            <p:fltVal val="0"/>
                                          </p:val>
                                        </p:tav>
                                        <p:tav tm="100000">
                                          <p:val>
                                            <p:strVal val="#ppt_w"/>
                                          </p:val>
                                        </p:tav>
                                      </p:tavLst>
                                    </p:anim>
                                    <p:anim calcmode="lin" valueType="num">
                                      <p:cBhvr>
                                        <p:cTn id="18" dur="250" fill="hold"/>
                                        <p:tgtEl>
                                          <p:spTgt spid="1032"/>
                                        </p:tgtEl>
                                        <p:attrNameLst>
                                          <p:attrName>ppt_h</p:attrName>
                                        </p:attrNameLst>
                                      </p:cBhvr>
                                      <p:tavLst>
                                        <p:tav tm="0">
                                          <p:val>
                                            <p:fltVal val="0"/>
                                          </p:val>
                                        </p:tav>
                                        <p:tav tm="100000">
                                          <p:val>
                                            <p:strVal val="#ppt_h"/>
                                          </p:val>
                                        </p:tav>
                                      </p:tavLst>
                                    </p:anim>
                                    <p:animEffect transition="in" filter="fade">
                                      <p:cBhvr>
                                        <p:cTn id="19" dur="250"/>
                                        <p:tgtEl>
                                          <p:spTgt spid="1032"/>
                                        </p:tgtEl>
                                      </p:cBhvr>
                                    </p:animEffect>
                                  </p:childTnLst>
                                </p:cTn>
                              </p:par>
                            </p:childTnLst>
                          </p:cTn>
                        </p:par>
                        <p:par>
                          <p:cTn id="20" fill="hold">
                            <p:stCondLst>
                              <p:cond delay="2500"/>
                            </p:stCondLst>
                            <p:childTnLst>
                              <p:par>
                                <p:cTn id="21" presetID="53" presetClass="entr" presetSubtype="16" fill="hold" nodeType="afterEffect">
                                  <p:stCondLst>
                                    <p:cond delay="500"/>
                                  </p:stCondLst>
                                  <p:childTnLst>
                                    <p:set>
                                      <p:cBhvr>
                                        <p:cTn id="22" dur="1" fill="hold">
                                          <p:stCondLst>
                                            <p:cond delay="0"/>
                                          </p:stCondLst>
                                        </p:cTn>
                                        <p:tgtEl>
                                          <p:spTgt spid="1034"/>
                                        </p:tgtEl>
                                        <p:attrNameLst>
                                          <p:attrName>style.visibility</p:attrName>
                                        </p:attrNameLst>
                                      </p:cBhvr>
                                      <p:to>
                                        <p:strVal val="visible"/>
                                      </p:to>
                                    </p:set>
                                    <p:anim calcmode="lin" valueType="num">
                                      <p:cBhvr>
                                        <p:cTn id="23" dur="250" fill="hold"/>
                                        <p:tgtEl>
                                          <p:spTgt spid="1034"/>
                                        </p:tgtEl>
                                        <p:attrNameLst>
                                          <p:attrName>ppt_w</p:attrName>
                                        </p:attrNameLst>
                                      </p:cBhvr>
                                      <p:tavLst>
                                        <p:tav tm="0">
                                          <p:val>
                                            <p:fltVal val="0"/>
                                          </p:val>
                                        </p:tav>
                                        <p:tav tm="100000">
                                          <p:val>
                                            <p:strVal val="#ppt_w"/>
                                          </p:val>
                                        </p:tav>
                                      </p:tavLst>
                                    </p:anim>
                                    <p:anim calcmode="lin" valueType="num">
                                      <p:cBhvr>
                                        <p:cTn id="24" dur="250" fill="hold"/>
                                        <p:tgtEl>
                                          <p:spTgt spid="1034"/>
                                        </p:tgtEl>
                                        <p:attrNameLst>
                                          <p:attrName>ppt_h</p:attrName>
                                        </p:attrNameLst>
                                      </p:cBhvr>
                                      <p:tavLst>
                                        <p:tav tm="0">
                                          <p:val>
                                            <p:fltVal val="0"/>
                                          </p:val>
                                        </p:tav>
                                        <p:tav tm="100000">
                                          <p:val>
                                            <p:strVal val="#ppt_h"/>
                                          </p:val>
                                        </p:tav>
                                      </p:tavLst>
                                    </p:anim>
                                    <p:animEffect transition="in" filter="fade">
                                      <p:cBhvr>
                                        <p:cTn id="25" dur="250"/>
                                        <p:tgtEl>
                                          <p:spTgt spid="1034"/>
                                        </p:tgtEl>
                                      </p:cBhvr>
                                    </p:animEffect>
                                  </p:childTnLst>
                                </p:cTn>
                              </p:par>
                            </p:childTnLst>
                          </p:cTn>
                        </p:par>
                        <p:par>
                          <p:cTn id="26" fill="hold">
                            <p:stCondLst>
                              <p:cond delay="3500"/>
                            </p:stCondLst>
                            <p:childTnLst>
                              <p:par>
                                <p:cTn id="27" presetID="22" presetClass="entr" presetSubtype="8"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250"/>
                                        <p:tgtEl>
                                          <p:spTgt spid="9"/>
                                        </p:tgtEl>
                                      </p:cBhvr>
                                    </p:animEffect>
                                  </p:childTnLst>
                                </p:cTn>
                              </p:par>
                              <p:par>
                                <p:cTn id="30" presetID="22" presetClass="entr" presetSubtype="8"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250"/>
                                        <p:tgtEl>
                                          <p:spTgt spid="10"/>
                                        </p:tgtEl>
                                      </p:cBhvr>
                                    </p:animEffect>
                                  </p:childTnLst>
                                </p:cTn>
                              </p:par>
                              <p:par>
                                <p:cTn id="33" presetID="53" presetClass="entr" presetSubtype="16"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250" fill="hold"/>
                                        <p:tgtEl>
                                          <p:spTgt spid="7"/>
                                        </p:tgtEl>
                                        <p:attrNameLst>
                                          <p:attrName>ppt_w</p:attrName>
                                        </p:attrNameLst>
                                      </p:cBhvr>
                                      <p:tavLst>
                                        <p:tav tm="0">
                                          <p:val>
                                            <p:fltVal val="0"/>
                                          </p:val>
                                        </p:tav>
                                        <p:tav tm="100000">
                                          <p:val>
                                            <p:strVal val="#ppt_w"/>
                                          </p:val>
                                        </p:tav>
                                      </p:tavLst>
                                    </p:anim>
                                    <p:anim calcmode="lin" valueType="num">
                                      <p:cBhvr>
                                        <p:cTn id="36" dur="250" fill="hold"/>
                                        <p:tgtEl>
                                          <p:spTgt spid="7"/>
                                        </p:tgtEl>
                                        <p:attrNameLst>
                                          <p:attrName>ppt_h</p:attrName>
                                        </p:attrNameLst>
                                      </p:cBhvr>
                                      <p:tavLst>
                                        <p:tav tm="0">
                                          <p:val>
                                            <p:fltVal val="0"/>
                                          </p:val>
                                        </p:tav>
                                        <p:tav tm="100000">
                                          <p:val>
                                            <p:strVal val="#ppt_h"/>
                                          </p:val>
                                        </p:tav>
                                      </p:tavLst>
                                    </p:anim>
                                    <p:animEffect transition="in" filter="fade">
                                      <p:cBhvr>
                                        <p:cTn id="37" dur="250"/>
                                        <p:tgtEl>
                                          <p:spTgt spid="7"/>
                                        </p:tgtEl>
                                      </p:cBhvr>
                                    </p:animEffect>
                                  </p:childTnLst>
                                </p:cTn>
                              </p:par>
                              <p:par>
                                <p:cTn id="38" presetID="1"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childTnLst>
                          </p:cTn>
                        </p:par>
                        <p:par>
                          <p:cTn id="40" fill="hold">
                            <p:stCondLst>
                              <p:cond delay="4000"/>
                            </p:stCondLst>
                            <p:childTnLst>
                              <p:par>
                                <p:cTn id="41" presetID="1" presetClass="entr" presetSubtype="0" fill="hold" nodeType="afterEffect">
                                  <p:stCondLst>
                                    <p:cond delay="25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 name="图片 5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4012416"/>
            <a:ext cx="12195110" cy="2828505"/>
          </a:xfrm>
          <a:prstGeom prst="rect">
            <a:avLst/>
          </a:prstGeom>
          <a:noFill/>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0" y="-8923"/>
            <a:ext cx="12192000" cy="4102669"/>
          </a:xfrm>
          <a:prstGeom prst="rect">
            <a:avLst/>
          </a:prstGeom>
        </p:spPr>
      </p:pic>
      <p:cxnSp>
        <p:nvCxnSpPr>
          <p:cNvPr id="32" name="直接箭头连接符 31"/>
          <p:cNvCxnSpPr/>
          <p:nvPr/>
        </p:nvCxnSpPr>
        <p:spPr>
          <a:xfrm>
            <a:off x="4891168" y="5054315"/>
            <a:ext cx="0" cy="68801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文本框 32"/>
          <p:cNvSpPr txBox="1"/>
          <p:nvPr/>
        </p:nvSpPr>
        <p:spPr>
          <a:xfrm rot="16200000">
            <a:off x="4482887" y="5240904"/>
            <a:ext cx="616102" cy="246221"/>
          </a:xfrm>
          <a:prstGeom prst="rect">
            <a:avLst/>
          </a:prstGeom>
          <a:noFill/>
        </p:spPr>
        <p:txBody>
          <a:bodyPr wrap="square" rtlCol="0">
            <a:spAutoFit/>
          </a:bodyPr>
          <a:lstStyle/>
          <a:p>
            <a:r>
              <a:rPr lang="en-US" altLang="zh-CN" sz="1000" dirty="0">
                <a:latin typeface="Times New Roman" pitchFamily="18" charset="0"/>
                <a:cs typeface="Times New Roman" pitchFamily="18" charset="0"/>
              </a:rPr>
              <a:t>72 mm</a:t>
            </a:r>
            <a:endParaRPr lang="zh-CN" altLang="en-US" sz="1000" dirty="0">
              <a:latin typeface="Times New Roman" pitchFamily="18" charset="0"/>
              <a:cs typeface="Times New Roman" pitchFamily="18" charset="0"/>
            </a:endParaRPr>
          </a:p>
        </p:txBody>
      </p:sp>
      <p:sp>
        <p:nvSpPr>
          <p:cNvPr id="34" name="文本框 33"/>
          <p:cNvSpPr txBox="1"/>
          <p:nvPr/>
        </p:nvSpPr>
        <p:spPr>
          <a:xfrm rot="966007">
            <a:off x="4986899" y="5912292"/>
            <a:ext cx="745435" cy="246221"/>
          </a:xfrm>
          <a:prstGeom prst="rect">
            <a:avLst/>
          </a:prstGeom>
          <a:noFill/>
        </p:spPr>
        <p:txBody>
          <a:bodyPr wrap="square" rtlCol="0">
            <a:spAutoFit/>
          </a:bodyPr>
          <a:lstStyle/>
          <a:p>
            <a:r>
              <a:rPr lang="en-US" altLang="zh-CN" sz="1000" dirty="0">
                <a:latin typeface="Times New Roman" pitchFamily="18" charset="0"/>
                <a:cs typeface="Times New Roman" pitchFamily="18" charset="0"/>
              </a:rPr>
              <a:t>94 mm</a:t>
            </a:r>
            <a:endParaRPr lang="zh-CN" altLang="en-US" sz="1000" dirty="0">
              <a:latin typeface="Times New Roman" pitchFamily="18" charset="0"/>
              <a:cs typeface="Times New Roman" pitchFamily="18" charset="0"/>
            </a:endParaRPr>
          </a:p>
        </p:txBody>
      </p:sp>
      <p:cxnSp>
        <p:nvCxnSpPr>
          <p:cNvPr id="35" name="直接箭头连接符 34"/>
          <p:cNvCxnSpPr/>
          <p:nvPr/>
        </p:nvCxnSpPr>
        <p:spPr>
          <a:xfrm>
            <a:off x="4898216" y="5826706"/>
            <a:ext cx="877433" cy="22407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p:nvPr/>
        </p:nvCxnSpPr>
        <p:spPr>
          <a:xfrm flipV="1">
            <a:off x="5844809" y="5813759"/>
            <a:ext cx="458802" cy="22164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文本框 36"/>
          <p:cNvSpPr txBox="1"/>
          <p:nvPr/>
        </p:nvSpPr>
        <p:spPr>
          <a:xfrm rot="19939346">
            <a:off x="5826193" y="5831105"/>
            <a:ext cx="745435" cy="246221"/>
          </a:xfrm>
          <a:prstGeom prst="rect">
            <a:avLst/>
          </a:prstGeom>
          <a:noFill/>
        </p:spPr>
        <p:txBody>
          <a:bodyPr wrap="square" rtlCol="0">
            <a:spAutoFit/>
          </a:bodyPr>
          <a:lstStyle/>
          <a:p>
            <a:r>
              <a:rPr lang="en-US" altLang="zh-CN" sz="1000" dirty="0">
                <a:latin typeface="Times New Roman" pitchFamily="18" charset="0"/>
                <a:cs typeface="Times New Roman" pitchFamily="18" charset="0"/>
              </a:rPr>
              <a:t>74 mm</a:t>
            </a:r>
            <a:endParaRPr lang="zh-CN" altLang="en-US" sz="1000" dirty="0">
              <a:latin typeface="Times New Roman" pitchFamily="18" charset="0"/>
              <a:cs typeface="Times New Roman" pitchFamily="18" charset="0"/>
            </a:endParaRPr>
          </a:p>
        </p:txBody>
      </p:sp>
      <p:sp>
        <p:nvSpPr>
          <p:cNvPr id="15" name="矩形 14"/>
          <p:cNvSpPr/>
          <p:nvPr/>
        </p:nvSpPr>
        <p:spPr>
          <a:xfrm>
            <a:off x="0" y="9861"/>
            <a:ext cx="12220010" cy="6866922"/>
          </a:xfrm>
          <a:prstGeom prst="rect">
            <a:avLst/>
          </a:prstGeom>
          <a:solidFill>
            <a:srgbClr val="FFFFFF">
              <a:alpha val="777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矩形 1"/>
          <p:cNvSpPr/>
          <p:nvPr/>
        </p:nvSpPr>
        <p:spPr>
          <a:xfrm>
            <a:off x="0" y="4028375"/>
            <a:ext cx="12192000" cy="88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506993" y="4168840"/>
            <a:ext cx="11492748" cy="2527579"/>
            <a:chOff x="506993" y="4168840"/>
            <a:chExt cx="11492748" cy="2527579"/>
          </a:xfrm>
        </p:grpSpPr>
        <p:grpSp>
          <p:nvGrpSpPr>
            <p:cNvPr id="27" name="组合 26"/>
            <p:cNvGrpSpPr/>
            <p:nvPr/>
          </p:nvGrpSpPr>
          <p:grpSpPr>
            <a:xfrm>
              <a:off x="4351276" y="4168840"/>
              <a:ext cx="2515471" cy="616102"/>
              <a:chOff x="2946890" y="5285654"/>
              <a:chExt cx="2515471" cy="616102"/>
            </a:xfrm>
          </p:grpSpPr>
          <p:pic>
            <p:nvPicPr>
              <p:cNvPr id="28" name="图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6890" y="5285654"/>
                <a:ext cx="616102" cy="616102"/>
              </a:xfrm>
              <a:prstGeom prst="rect">
                <a:avLst/>
              </a:prstGeom>
            </p:spPr>
          </p:pic>
          <p:sp>
            <p:nvSpPr>
              <p:cNvPr id="29" name="矩形 28"/>
              <p:cNvSpPr/>
              <p:nvPr/>
            </p:nvSpPr>
            <p:spPr>
              <a:xfrm>
                <a:off x="3562992" y="5393650"/>
                <a:ext cx="1899369" cy="400110"/>
              </a:xfrm>
              <a:prstGeom prst="rect">
                <a:avLst/>
              </a:prstGeom>
              <a:noFill/>
            </p:spPr>
            <p:txBody>
              <a:bodyPr wrap="square" lIns="91440" tIns="45720" rIns="91440" bIns="45720">
                <a:spAutoFit/>
              </a:bodyPr>
              <a:lstStyle/>
              <a:p>
                <a:pPr algn="ctr"/>
                <a:r>
                  <a:rPr lang="en-US" altLang="zh-CN" sz="2000" b="1" dirty="0">
                    <a:ln w="22225">
                      <a:solidFill>
                        <a:schemeClr val="accent2"/>
                      </a:solidFill>
                      <a:prstDash val="solid"/>
                    </a:ln>
                    <a:solidFill>
                      <a:srgbClr val="FF0000"/>
                    </a:solidFill>
                  </a:rPr>
                  <a:t>In Space</a:t>
                </a:r>
                <a:endParaRPr lang="en-US" altLang="zh-CN" sz="2000" b="1" dirty="0">
                  <a:ln w="22225">
                    <a:solidFill>
                      <a:schemeClr val="accent2"/>
                    </a:solidFill>
                    <a:prstDash val="solid"/>
                  </a:ln>
                  <a:solidFill>
                    <a:srgbClr val="FF0000"/>
                  </a:solidFill>
                </a:endParaRPr>
              </a:p>
            </p:txBody>
          </p:sp>
        </p:grpSp>
        <p:pic>
          <p:nvPicPr>
            <p:cNvPr id="31" name="图片 30"/>
            <p:cNvPicPr>
              <a:picLocks noChangeAspect="1"/>
            </p:cNvPicPr>
            <p:nvPr/>
          </p:nvPicPr>
          <p:blipFill>
            <a:blip r:embed="rId4" cstate="print">
              <a:extLst>
                <a:ext uri="{BEBA8EAE-BF5A-486C-A8C5-ECC9F3942E4B}">
                  <a14:imgProps xmlns:a14="http://schemas.microsoft.com/office/drawing/2010/main">
                    <a14:imgLayer r:embed="rId5">
                      <a14:imgEffect>
                        <a14:backgroundRemoval t="9778" b="89961" l="7520" r="89899">
                          <a14:foregroundMark x1="9203" y1="23859" x2="7520" y2="72360"/>
                          <a14:foregroundMark x1="8642" y1="72360" x2="58137" y2="84355"/>
                          <a14:foregroundMark x1="58698" y1="86441" x2="84512" y2="68840"/>
                          <a14:foregroundMark x1="24355" y1="32334" x2="42088" y2="61017"/>
                          <a14:foregroundMark x1="42088" y1="61017" x2="15713" y2="47327"/>
                          <a14:foregroundMark x1="15713" y1="47327" x2="32211" y2="59713"/>
                          <a14:foregroundMark x1="15376" y1="62581" x2="46128" y2="43025"/>
                          <a14:foregroundMark x1="46128" y1="43025" x2="21437" y2="68449"/>
                          <a14:foregroundMark x1="21437" y1="68449" x2="41190" y2="42764"/>
                          <a14:foregroundMark x1="41190" y1="42764" x2="18743" y2="30248"/>
                          <a14:foregroundMark x1="41863" y1="74576" x2="59484" y2="41069"/>
                          <a14:foregroundMark x1="59484" y1="41069" x2="41863" y2="69492"/>
                          <a14:foregroundMark x1="41863" y1="69492" x2="42424" y2="64668"/>
                          <a14:foregroundMark x1="12009" y1="67536" x2="39843" y2="76271"/>
                          <a14:foregroundMark x1="39843" y1="76271" x2="40180" y2="76662"/>
                          <a14:foregroundMark x1="26038" y1="9778" x2="32211" y2="9778"/>
                          <a14:foregroundMark x1="24355" y1="43546" x2="20988" y2="51369"/>
                          <a14:foregroundMark x1="38945" y1="11995" x2="44108" y2="14081"/>
                          <a14:foregroundMark x1="48036" y1="13299" x2="53648" y2="18253"/>
                          <a14:foregroundMark x1="58137" y1="18253" x2="61504" y2="19035"/>
                          <a14:foregroundMark x1="64871" y1="22555" x2="70483" y2="21773"/>
                          <a14:foregroundMark x1="72166" y1="25293" x2="78339" y2="28814"/>
                          <a14:foregroundMark x1="37262" y1="11995" x2="44669" y2="14733"/>
                          <a14:foregroundMark x1="24916" y1="10561" x2="28283" y2="10561"/>
                        </a14:backgroundRemoval>
                      </a14:imgEffect>
                    </a14:imgLayer>
                  </a14:imgProps>
                </a:ext>
                <a:ext uri="{28A0092B-C50C-407E-A947-70E740481C1C}">
                  <a14:useLocalDpi xmlns:a14="http://schemas.microsoft.com/office/drawing/2010/main" val="0"/>
                </a:ext>
              </a:extLst>
            </a:blip>
            <a:stretch>
              <a:fillRect/>
            </a:stretch>
          </p:blipFill>
          <p:spPr>
            <a:xfrm>
              <a:off x="4818477" y="4803000"/>
              <a:ext cx="1712609" cy="1369230"/>
            </a:xfrm>
            <a:prstGeom prst="rect">
              <a:avLst/>
            </a:prstGeom>
            <a:ln>
              <a:noFill/>
            </a:ln>
            <a:effectLst>
              <a:outerShdw blurRad="292100" dist="139700" dir="2700000" algn="tl" rotWithShape="0">
                <a:srgbClr val="333333">
                  <a:alpha val="65000"/>
                </a:srgbClr>
              </a:outerShdw>
            </a:effectLst>
          </p:spPr>
        </p:pic>
        <p:pic>
          <p:nvPicPr>
            <p:cNvPr id="54" name="图片 4"/>
            <p:cNvPicPr>
              <a:picLocks noChangeAspect="1"/>
            </p:cNvPicPr>
            <p:nvPr/>
          </p:nvPicPr>
          <p:blipFill>
            <a:blip r:embed="rId6"/>
            <a:stretch>
              <a:fillRect/>
            </a:stretch>
          </p:blipFill>
          <p:spPr>
            <a:xfrm>
              <a:off x="506993" y="4179728"/>
              <a:ext cx="2791032" cy="2516691"/>
            </a:xfrm>
            <a:prstGeom prst="rect">
              <a:avLst/>
            </a:prstGeom>
            <a:effectLst>
              <a:outerShdw sx="1000" sy="1000" algn="ctr" rotWithShape="0">
                <a:srgbClr val="000000"/>
              </a:outerShdw>
              <a:reflection endPos="0" dir="5400000" sy="-100000" algn="bl" rotWithShape="0"/>
              <a:softEdge rad="79064"/>
            </a:effectLst>
          </p:spPr>
        </p:pic>
        <p:grpSp>
          <p:nvGrpSpPr>
            <p:cNvPr id="16" name="组合 15"/>
            <p:cNvGrpSpPr/>
            <p:nvPr/>
          </p:nvGrpSpPr>
          <p:grpSpPr>
            <a:xfrm>
              <a:off x="7302106" y="4483409"/>
              <a:ext cx="4697635" cy="1736659"/>
              <a:chOff x="7302106" y="4483409"/>
              <a:chExt cx="4697635" cy="1736659"/>
            </a:xfrm>
          </p:grpSpPr>
          <p:sp>
            <p:nvSpPr>
              <p:cNvPr id="42" name="矩形 41"/>
              <p:cNvSpPr/>
              <p:nvPr/>
            </p:nvSpPr>
            <p:spPr>
              <a:xfrm>
                <a:off x="7302107" y="5850736"/>
                <a:ext cx="1813095" cy="369332"/>
              </a:xfrm>
              <a:prstGeom prst="rect">
                <a:avLst/>
              </a:prstGeom>
              <a:noFill/>
            </p:spPr>
            <p:txBody>
              <a:bodyPr wrap="square" lIns="91440" tIns="45720" rIns="91440" bIns="45720">
                <a:spAutoFit/>
              </a:bodyPr>
              <a:lstStyle/>
              <a:p>
                <a:r>
                  <a:rPr lang="en-US" altLang="zh-CN"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rPr>
                  <a:t>Anti-radiation</a:t>
                </a:r>
                <a:endParaRPr lang="en-US" altLang="zh-CN"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endParaRPr>
              </a:p>
            </p:txBody>
          </p:sp>
          <p:sp>
            <p:nvSpPr>
              <p:cNvPr id="43" name="矩形 42"/>
              <p:cNvSpPr/>
              <p:nvPr/>
            </p:nvSpPr>
            <p:spPr>
              <a:xfrm>
                <a:off x="7302106" y="5508905"/>
                <a:ext cx="3799233" cy="369332"/>
              </a:xfrm>
              <a:prstGeom prst="rect">
                <a:avLst/>
              </a:prstGeom>
              <a:noFill/>
            </p:spPr>
            <p:txBody>
              <a:bodyPr wrap="square" lIns="91440" tIns="45720" rIns="91440" bIns="45720">
                <a:spAutoFit/>
              </a:bodyPr>
              <a:lstStyle/>
              <a:p>
                <a:r>
                  <a:rPr lang="en-US" altLang="zh-CN"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rPr>
                  <a:t>Low-power consumption (&lt;5 W)</a:t>
                </a:r>
                <a:endParaRPr lang="en-US" altLang="zh-CN"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endParaRPr>
              </a:p>
            </p:txBody>
          </p:sp>
          <p:sp>
            <p:nvSpPr>
              <p:cNvPr id="44" name="矩形 43"/>
              <p:cNvSpPr/>
              <p:nvPr/>
            </p:nvSpPr>
            <p:spPr>
              <a:xfrm>
                <a:off x="7302106" y="4825241"/>
                <a:ext cx="4697635" cy="369332"/>
              </a:xfrm>
              <a:prstGeom prst="rect">
                <a:avLst/>
              </a:prstGeom>
              <a:noFill/>
            </p:spPr>
            <p:txBody>
              <a:bodyPr wrap="square" lIns="91440" tIns="45720" rIns="91440" bIns="45720">
                <a:spAutoFit/>
              </a:bodyPr>
              <a:lstStyle/>
              <a:p>
                <a:r>
                  <a:rPr lang="en-US" altLang="zh-CN"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rPr>
                  <a:t>Portable (&lt; 1U, 10x10x10cm</a:t>
                </a:r>
                <a:r>
                  <a:rPr lang="en-US" altLang="zh-CN" b="1" baseline="30000"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rPr>
                  <a:t>3</a:t>
                </a:r>
                <a:r>
                  <a:rPr lang="en-US" altLang="zh-CN"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rPr>
                  <a:t>)</a:t>
                </a:r>
                <a:endParaRPr lang="en-US" altLang="zh-CN"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endParaRPr>
              </a:p>
            </p:txBody>
          </p:sp>
          <p:sp>
            <p:nvSpPr>
              <p:cNvPr id="12" name="矩形 11"/>
              <p:cNvSpPr/>
              <p:nvPr/>
            </p:nvSpPr>
            <p:spPr>
              <a:xfrm>
                <a:off x="7302107" y="5167073"/>
                <a:ext cx="3075060" cy="369332"/>
              </a:xfrm>
              <a:prstGeom prst="rect">
                <a:avLst/>
              </a:prstGeom>
              <a:noFill/>
            </p:spPr>
            <p:txBody>
              <a:bodyPr wrap="square" lIns="91440" tIns="45720" rIns="91440" bIns="45720">
                <a:spAutoFit/>
              </a:bodyPr>
              <a:lstStyle/>
              <a:p>
                <a:r>
                  <a:rPr lang="en-US" altLang="zh-CN"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rPr>
                  <a:t>Lightweight (&lt; 1 kg) </a:t>
                </a:r>
                <a:endParaRPr lang="en-US" altLang="zh-CN"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endParaRPr>
              </a:p>
            </p:txBody>
          </p:sp>
          <p:sp>
            <p:nvSpPr>
              <p:cNvPr id="13" name="矩形 12"/>
              <p:cNvSpPr/>
              <p:nvPr/>
            </p:nvSpPr>
            <p:spPr>
              <a:xfrm>
                <a:off x="7302107" y="4483409"/>
                <a:ext cx="3075060" cy="369332"/>
              </a:xfrm>
              <a:prstGeom prst="rect">
                <a:avLst/>
              </a:prstGeom>
              <a:noFill/>
            </p:spPr>
            <p:txBody>
              <a:bodyPr wrap="square" lIns="91440" tIns="45720" rIns="91440" bIns="45720">
                <a:spAutoFit/>
              </a:bodyPr>
              <a:lstStyle/>
              <a:p>
                <a:r>
                  <a:rPr lang="en-US" altLang="zh-CN"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rPr>
                  <a:t>High sensitivity</a:t>
                </a:r>
                <a:endParaRPr lang="en-US" altLang="zh-CN"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endParaRPr>
              </a:p>
            </p:txBody>
          </p:sp>
        </p:grpSp>
      </p:grpSp>
      <p:grpSp>
        <p:nvGrpSpPr>
          <p:cNvPr id="19" name="组合 18"/>
          <p:cNvGrpSpPr/>
          <p:nvPr/>
        </p:nvGrpSpPr>
        <p:grpSpPr>
          <a:xfrm>
            <a:off x="427038" y="205661"/>
            <a:ext cx="1881169" cy="575389"/>
            <a:chOff x="427038" y="205661"/>
            <a:chExt cx="1881169" cy="575389"/>
          </a:xfrm>
        </p:grpSpPr>
        <p:sp>
          <p:nvSpPr>
            <p:cNvPr id="5" name="文本框 4"/>
            <p:cNvSpPr txBox="1"/>
            <p:nvPr/>
          </p:nvSpPr>
          <p:spPr>
            <a:xfrm>
              <a:off x="995027" y="205661"/>
              <a:ext cx="1313180" cy="523220"/>
            </a:xfrm>
            <a:prstGeom prst="rect">
              <a:avLst/>
            </a:prstGeom>
            <a:noFill/>
          </p:spPr>
          <p:txBody>
            <a:bodyPr wrap="none" rtlCol="0">
              <a:spAutoFit/>
            </a:bodyPr>
            <a:lstStyle/>
            <a:p>
              <a:r>
                <a:rPr lang="en-US" altLang="zh-CN" sz="2800" b="1" dirty="0">
                  <a:solidFill>
                    <a:schemeClr val="accent1"/>
                  </a:solidFill>
                  <a:latin typeface="Arial Narrow" pitchFamily="34" charset="0"/>
                  <a:ea typeface="微软雅黑" pitchFamily="34" charset="-122"/>
                </a:rPr>
                <a:t>Payload</a:t>
              </a:r>
              <a:endParaRPr lang="zh-CN" altLang="en-US" sz="2800" b="1" dirty="0">
                <a:solidFill>
                  <a:schemeClr val="accent1"/>
                </a:solidFill>
                <a:latin typeface="Arial Narrow" pitchFamily="34" charset="0"/>
                <a:ea typeface="微软雅黑" pitchFamily="34" charset="-122"/>
              </a:endParaRPr>
            </a:p>
          </p:txBody>
        </p:sp>
        <p:sp>
          <p:nvSpPr>
            <p:cNvPr id="55" name="Freeform 5"/>
            <p:cNvSpPr/>
            <p:nvPr/>
          </p:nvSpPr>
          <p:spPr>
            <a:xfrm>
              <a:off x="427038" y="220663"/>
              <a:ext cx="474662" cy="5603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Lst>
              <a:rect l="0" t="0" r="0" b="0"/>
              <a:pathLst>
                <a:path w="574" h="681">
                  <a:moveTo>
                    <a:pt x="120" y="441"/>
                  </a:moveTo>
                  <a:cubicBezTo>
                    <a:pt x="153" y="441"/>
                    <a:pt x="183" y="454"/>
                    <a:pt x="205" y="476"/>
                  </a:cubicBezTo>
                  <a:lnTo>
                    <a:pt x="389" y="329"/>
                  </a:lnTo>
                  <a:cubicBezTo>
                    <a:pt x="383" y="317"/>
                    <a:pt x="380" y="303"/>
                    <a:pt x="380" y="289"/>
                  </a:cubicBezTo>
                  <a:cubicBezTo>
                    <a:pt x="380" y="271"/>
                    <a:pt x="384" y="255"/>
                    <a:pt x="392" y="241"/>
                  </a:cubicBezTo>
                  <a:lnTo>
                    <a:pt x="270" y="138"/>
                  </a:lnTo>
                  <a:cubicBezTo>
                    <a:pt x="256" y="151"/>
                    <a:pt x="237" y="159"/>
                    <a:pt x="217" y="159"/>
                  </a:cubicBezTo>
                  <a:cubicBezTo>
                    <a:pt x="173" y="159"/>
                    <a:pt x="137" y="123"/>
                    <a:pt x="137" y="79"/>
                  </a:cubicBezTo>
                  <a:cubicBezTo>
                    <a:pt x="137" y="36"/>
                    <a:pt x="173" y="0"/>
                    <a:pt x="217" y="0"/>
                  </a:cubicBezTo>
                  <a:cubicBezTo>
                    <a:pt x="260" y="0"/>
                    <a:pt x="296" y="36"/>
                    <a:pt x="296" y="79"/>
                  </a:cubicBezTo>
                  <a:cubicBezTo>
                    <a:pt x="296" y="91"/>
                    <a:pt x="293" y="103"/>
                    <a:pt x="289" y="113"/>
                  </a:cubicBezTo>
                  <a:lnTo>
                    <a:pt x="412" y="217"/>
                  </a:lnTo>
                  <a:cubicBezTo>
                    <a:pt x="429" y="201"/>
                    <a:pt x="452" y="192"/>
                    <a:pt x="477" y="192"/>
                  </a:cubicBezTo>
                  <a:cubicBezTo>
                    <a:pt x="530" y="192"/>
                    <a:pt x="574" y="235"/>
                    <a:pt x="574" y="289"/>
                  </a:cubicBezTo>
                  <a:cubicBezTo>
                    <a:pt x="574" y="342"/>
                    <a:pt x="530" y="386"/>
                    <a:pt x="477" y="386"/>
                  </a:cubicBezTo>
                  <a:cubicBezTo>
                    <a:pt x="449" y="386"/>
                    <a:pt x="424" y="374"/>
                    <a:pt x="406" y="355"/>
                  </a:cubicBezTo>
                  <a:lnTo>
                    <a:pt x="224" y="501"/>
                  </a:lnTo>
                  <a:cubicBezTo>
                    <a:pt x="234" y="518"/>
                    <a:pt x="240" y="539"/>
                    <a:pt x="240" y="561"/>
                  </a:cubicBezTo>
                  <a:cubicBezTo>
                    <a:pt x="240" y="627"/>
                    <a:pt x="186" y="681"/>
                    <a:pt x="120" y="681"/>
                  </a:cubicBezTo>
                  <a:cubicBezTo>
                    <a:pt x="54" y="681"/>
                    <a:pt x="0" y="627"/>
                    <a:pt x="0" y="561"/>
                  </a:cubicBezTo>
                  <a:cubicBezTo>
                    <a:pt x="0" y="495"/>
                    <a:pt x="54" y="441"/>
                    <a:pt x="120" y="441"/>
                  </a:cubicBezTo>
                  <a:close/>
                </a:path>
              </a:pathLst>
            </a:custGeom>
            <a:solidFill>
              <a:srgbClr val="113E6A"/>
            </a:solidFill>
            <a:ln w="9525">
              <a:noFill/>
            </a:ln>
          </p:spPr>
          <p:txBody>
            <a:bodyPr/>
            <a:lstStyle/>
            <a:p>
              <a:endParaRPr lang="zh-CN" altLang="en-US">
                <a:latin typeface="Times New Roman Bold" pitchFamily="18" charset="0"/>
                <a:ea typeface="微软雅黑" pitchFamily="34" charset="-122"/>
                <a:sym typeface="Times New Roman Bold" pitchFamily="18" charset="0"/>
              </a:endParaRPr>
            </a:p>
          </p:txBody>
        </p:sp>
      </p:grpSp>
      <p:grpSp>
        <p:nvGrpSpPr>
          <p:cNvPr id="18" name="组合 17"/>
          <p:cNvGrpSpPr/>
          <p:nvPr/>
        </p:nvGrpSpPr>
        <p:grpSpPr>
          <a:xfrm>
            <a:off x="953135" y="429260"/>
            <a:ext cx="7505700" cy="1714500"/>
            <a:chOff x="953010" y="429122"/>
            <a:chExt cx="10621016" cy="3730480"/>
          </a:xfrm>
        </p:grpSpPr>
        <p:pic>
          <p:nvPicPr>
            <p:cNvPr id="6" name="图片 5"/>
            <p:cNvPicPr>
              <a:picLocks noChangeAspect="1"/>
            </p:cNvPicPr>
            <p:nvPr/>
          </p:nvPicPr>
          <p:blipFill>
            <a:blip r:embed="rId7">
              <a:extLst>
                <a:ext uri="{BEBA8EAE-BF5A-486C-A8C5-ECC9F3942E4B}">
                  <a14:imgProps xmlns:a14="http://schemas.microsoft.com/office/drawing/2010/main">
                    <a14:imgLayer r:embed="rId8">
                      <a14:imgEffect>
                        <a14:backgroundRemoval t="6283" b="89529" l="4715" r="98511">
                          <a14:foregroundMark x1="10918" y1="32984" x2="8685" y2="30366"/>
                          <a14:foregroundMark x1="11911" y1="30366" x2="11166" y2="26178"/>
                          <a14:foregroundMark x1="5707" y1="30890" x2="5459" y2="33508"/>
                          <a14:foregroundMark x1="4715" y1="40314" x2="4715" y2="40314"/>
                          <a14:foregroundMark x1="11663" y1="21466" x2="11663" y2="21466"/>
                          <a14:foregroundMark x1="82630" y1="32984" x2="82878" y2="30890"/>
                          <a14:foregroundMark x1="83375" y1="27749" x2="84367" y2="21990"/>
                          <a14:foregroundMark x1="83375" y1="28796" x2="85856" y2="26702"/>
                          <a14:foregroundMark x1="86849" y1="24084" x2="85112" y2="37173"/>
                          <a14:foregroundMark x1="85112" y1="34555" x2="86849" y2="41885"/>
                          <a14:foregroundMark x1="90571" y1="32461" x2="92205" y2="35416"/>
                          <a14:foregroundMark x1="91896" y1="24163" x2="91315" y2="35602"/>
                          <a14:foregroundMark x1="91315" y1="40314" x2="91315" y2="49215"/>
                          <a14:foregroundMark x1="88834" y1="52880" x2="85112" y2="58115"/>
                          <a14:foregroundMark x1="85112" y1="59162" x2="85112" y2="59162"/>
                          <a14:foregroundMark x1="86849" y1="62827" x2="86352" y2="66492"/>
                          <a14:foregroundMark x1="84367" y1="73822" x2="84367" y2="73822"/>
                          <a14:foregroundMark x1="84367" y1="73298" x2="86600" y2="62827"/>
                          <a14:foregroundMark x1="88089" y1="58115" x2="88089" y2="58115"/>
                          <a14:foregroundMark x1="87354" y1="62827" x2="84367" y2="75916"/>
                          <a14:foregroundMark x1="87473" y1="62304" x2="87354" y2="62827"/>
                          <a14:foregroundMark x1="87593" y1="61780" x2="87473" y2="62304"/>
                          <a14:foregroundMark x1="87295" y1="62304" x2="89826" y2="52880"/>
                          <a14:foregroundMark x1="87155" y1="62827" x2="87295" y2="62304"/>
                          <a14:foregroundMark x1="85608" y1="68586" x2="87155" y2="62827"/>
                          <a14:foregroundMark x1="84367" y1="77487" x2="84119" y2="79581"/>
                          <a14:foregroundMark x1="84119" y1="81675" x2="84119" y2="81675"/>
                          <a14:foregroundMark x1="92804" y1="20942" x2="92804" y2="20942"/>
                          <a14:foregroundMark x1="92804" y1="17277" x2="92804" y2="17277"/>
                          <a14:foregroundMark x1="95285" y1="15183" x2="95285" y2="15183"/>
                          <a14:foregroundMark x1="94293" y1="14660" x2="94293" y2="14660"/>
                          <a14:foregroundMark x1="93548" y1="13089" x2="93487" y2="13069"/>
                          <a14:foregroundMark x1="93482" y1="13084" x2="94789" y2="14660"/>
                          <a14:foregroundMark x1="94692" y1="18040" x2="93797" y2="14660"/>
                          <a14:foregroundMark x1="94293" y1="13089" x2="94697" y2="18040"/>
                          <a14:foregroundMark x1="91002" y1="64012" x2="90819" y2="64398"/>
                          <a14:foregroundMark x1="93005" y1="54461" x2="94789" y2="26702"/>
                          <a14:foregroundMark x1="95285" y1="48691" x2="94541" y2="33508"/>
                          <a14:foregroundMark x1="95533" y1="26702" x2="94789" y2="18848"/>
                          <a14:foregroundMark x1="96030" y1="17801" x2="96030" y2="17801"/>
                          <a14:foregroundMark x1="69727" y1="12042" x2="88586" y2="15183"/>
                          <a14:foregroundMark x1="88586" y1="15183" x2="91315" y2="14660"/>
                          <a14:backgroundMark x1="93797" y1="4188" x2="93797" y2="4188"/>
                          <a14:backgroundMark x1="69231" y1="8901" x2="69231" y2="8901"/>
                          <a14:backgroundMark x1="68486" y1="9948" x2="68486" y2="9948"/>
                          <a14:backgroundMark x1="68486" y1="8901" x2="70542" y2="9443"/>
                          <a14:backgroundMark x1="70380" y1="8853" x2="68486" y2="8901"/>
                          <a14:backgroundMark x1="67742" y1="8901" x2="70503" y2="9601"/>
                          <a14:backgroundMark x1="95860" y1="12284" x2="96167" y2="12414"/>
                          <a14:backgroundMark x1="92995" y1="11075" x2="93164" y2="11146"/>
                          <a14:backgroundMark x1="97333" y1="31313" x2="97392" y2="33475"/>
                          <a14:backgroundMark x1="96774" y1="10995" x2="96807" y2="12183"/>
                          <a14:backgroundMark x1="97455" y1="49128" x2="97259" y2="49832"/>
                          <a14:backgroundMark x1="93694" y1="12042" x2="93797" y2="12042"/>
                          <a14:backgroundMark x1="92062" y1="12042" x2="93452" y2="12042"/>
                          <a14:backgroundMark x1="98015" y1="17801" x2="98759" y2="63874"/>
                          <a14:backgroundMark x1="96767" y1="56037" x2="97767" y2="53927"/>
                          <a14:backgroundMark x1="91197" y1="67789" x2="96514" y2="56570"/>
                          <a14:backgroundMark x1="90819" y1="68586" x2="91167" y2="67852"/>
                          <a14:backgroundMark x1="92060" y1="62304" x2="92060" y2="62304"/>
                          <a14:backgroundMark x1="91315" y1="62827" x2="91315" y2="62827"/>
                          <a14:backgroundMark x1="90819" y1="64921" x2="94541" y2="57068"/>
                        </a14:backgroundRemoval>
                      </a14:imgEffect>
                    </a14:imgLayer>
                  </a14:imgProps>
                </a:ext>
                <a:ext uri="{28A0092B-C50C-407E-A947-70E740481C1C}">
                  <a14:useLocalDpi xmlns:a14="http://schemas.microsoft.com/office/drawing/2010/main" val="0"/>
                </a:ext>
              </a:extLst>
            </a:blip>
            <a:stretch>
              <a:fillRect/>
            </a:stretch>
          </p:blipFill>
          <p:spPr>
            <a:xfrm>
              <a:off x="953010" y="2749903"/>
              <a:ext cx="2667625" cy="1409699"/>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9">
              <a:extLst>
                <a:ext uri="{BEBA8EAE-BF5A-486C-A8C5-ECC9F3942E4B}">
                  <a14:imgProps xmlns:a14="http://schemas.microsoft.com/office/drawing/2010/main">
                    <a14:imgLayer r:embed="rId10">
                      <a14:imgEffect>
                        <a14:backgroundRemoval t="6061" b="89899" l="6154" r="90000">
                          <a14:foregroundMark x1="10385" y1="47475" x2="6538" y2="30808"/>
                          <a14:foregroundMark x1="6538" y1="30808" x2="7308" y2="19697"/>
                          <a14:foregroundMark x1="41154" y1="6061" x2="50385" y2="10606"/>
                          <a14:foregroundMark x1="89615" y1="61616" x2="89615" y2="64646"/>
                        </a14:backgroundRemoval>
                      </a14:imgEffect>
                    </a14:imgLayer>
                  </a14:imgProps>
                </a:ext>
                <a:ext uri="{28A0092B-C50C-407E-A947-70E740481C1C}">
                  <a14:useLocalDpi xmlns:a14="http://schemas.microsoft.com/office/drawing/2010/main" val="0"/>
                </a:ext>
              </a:extLst>
            </a:blip>
            <a:stretch>
              <a:fillRect/>
            </a:stretch>
          </p:blipFill>
          <p:spPr>
            <a:xfrm>
              <a:off x="7968518" y="741300"/>
              <a:ext cx="3605508" cy="3061481"/>
            </a:xfrm>
            <a:prstGeom prst="rect">
              <a:avLst/>
            </a:prstGeom>
            <a:ln>
              <a:noFill/>
            </a:ln>
            <a:effectLst>
              <a:outerShdw blurRad="292100" dist="139700" dir="2700000" algn="tl" rotWithShape="0">
                <a:srgbClr val="333333">
                  <a:alpha val="65000"/>
                </a:srgbClr>
              </a:outerShdw>
            </a:effectLst>
          </p:spPr>
        </p:pic>
        <p:pic>
          <p:nvPicPr>
            <p:cNvPr id="8" name="图片 7"/>
            <p:cNvPicPr>
              <a:picLocks noChangeAspect="1"/>
            </p:cNvPicPr>
            <p:nvPr/>
          </p:nvPicPr>
          <p:blipFill rotWithShape="1">
            <a:blip r:embed="rId11">
              <a:extLst>
                <a:ext uri="{BEBA8EAE-BF5A-486C-A8C5-ECC9F3942E4B}">
                  <a14:imgProps xmlns:a14="http://schemas.microsoft.com/office/drawing/2010/main">
                    <a14:imgLayer r:embed="rId12">
                      <a14:imgEffect>
                        <a14:backgroundRemoval t="14032" b="87097" l="9556" r="80667">
                          <a14:foregroundMark x1="11222" y1="26452" x2="11000" y2="16613"/>
                          <a14:foregroundMark x1="10111" y1="15323" x2="9556" y2="69516"/>
                          <a14:foregroundMark x1="9556" y1="69516" x2="10333" y2="69839"/>
                          <a14:foregroundMark x1="13222" y1="70645" x2="13000" y2="47097"/>
                          <a14:foregroundMark x1="13000" y1="47097" x2="10111" y2="41290"/>
                          <a14:foregroundMark x1="18556" y1="59677" x2="19778" y2="27258"/>
                          <a14:foregroundMark x1="19778" y1="27258" x2="20000" y2="45806"/>
                          <a14:foregroundMark x1="20000" y1="45806" x2="23222" y2="56452"/>
                          <a14:foregroundMark x1="12000" y1="71935" x2="24222" y2="84677"/>
                          <a14:foregroundMark x1="21222" y1="83387" x2="28778" y2="86613"/>
                          <a14:foregroundMark x1="29333" y1="86774" x2="36219" y2="86934"/>
                          <a14:foregroundMark x1="43222" y1="85968" x2="78778" y2="82097"/>
                          <a14:foregroundMark x1="80000" y1="82581" x2="80667" y2="19839"/>
                          <a14:foregroundMark x1="72667" y1="18710" x2="68000" y2="18226"/>
                          <a14:foregroundMark x1="78000" y1="19516" x2="61778" y2="15484"/>
                          <a14:foregroundMark x1="52000" y1="14032" x2="16889" y2="15484"/>
                          <a14:backgroundMark x1="42778" y1="87581" x2="42778" y2="87581"/>
                          <a14:backgroundMark x1="43667" y1="87097" x2="36667" y2="87903"/>
                        </a14:backgroundRemoval>
                      </a14:imgEffect>
                    </a14:imgLayer>
                  </a14:imgProps>
                </a:ext>
                <a:ext uri="{28A0092B-C50C-407E-A947-70E740481C1C}">
                  <a14:useLocalDpi xmlns:a14="http://schemas.microsoft.com/office/drawing/2010/main" val="0"/>
                </a:ext>
              </a:extLst>
            </a:blip>
            <a:srcRect l="5783" t="9306" r="11075" b="7657"/>
            <a:stretch>
              <a:fillRect/>
            </a:stretch>
          </p:blipFill>
          <p:spPr>
            <a:xfrm>
              <a:off x="3749978" y="1044240"/>
              <a:ext cx="3918527" cy="3006106"/>
            </a:xfrm>
            <a:prstGeom prst="rect">
              <a:avLst/>
            </a:prstGeom>
            <a:ln>
              <a:noFill/>
            </a:ln>
            <a:effectLst>
              <a:outerShdw blurRad="292100" dist="139700" dir="2700000" algn="tl" rotWithShape="0">
                <a:srgbClr val="333333">
                  <a:alpha val="65000"/>
                </a:srgbClr>
              </a:outerShdw>
            </a:effectLst>
          </p:spPr>
        </p:pic>
        <p:pic>
          <p:nvPicPr>
            <p:cNvPr id="9" name="图片 8"/>
            <p:cNvPicPr>
              <a:picLocks noChangeAspect="1"/>
            </p:cNvPicPr>
            <p:nvPr/>
          </p:nvPicPr>
          <p:blipFill rotWithShape="1">
            <a:blip r:embed="rId13">
              <a:extLst>
                <a:ext uri="{BEBA8EAE-BF5A-486C-A8C5-ECC9F3942E4B}">
                  <a14:imgProps xmlns:a14="http://schemas.microsoft.com/office/drawing/2010/main">
                    <a14:imgLayer r:embed="rId14">
                      <a14:imgEffect>
                        <a14:backgroundRemoval t="5278" b="93056" l="2537" r="50846">
                          <a14:foregroundMark x1="28013" y1="41111" x2="28013" y2="41111"/>
                          <a14:foregroundMark x1="45455" y1="38056" x2="48520" y2="33889"/>
                          <a14:foregroundMark x1="49577" y1="33333" x2="49577" y2="29722"/>
                          <a14:foregroundMark x1="49049" y1="29167" x2="49260" y2="32778"/>
                          <a14:foregroundMark x1="51057" y1="44722" x2="49049" y2="48889"/>
                          <a14:foregroundMark x1="49049" y1="43611" x2="47569" y2="41667"/>
                          <a14:foregroundMark x1="17759" y1="93333" x2="17759" y2="93333"/>
                          <a14:foregroundMark x1="17019" y1="90278" x2="15539" y2="90278"/>
                          <a14:foregroundMark x1="6342" y1="43611" x2="4545" y2="28056"/>
                          <a14:foregroundMark x1="7400" y1="35278" x2="6131" y2="28611"/>
                          <a14:foregroundMark x1="2537" y1="17222" x2="2537" y2="23056"/>
                          <a14:foregroundMark x1="19556" y1="11944" x2="25159" y2="14722"/>
                          <a14:foregroundMark x1="28013" y1="20833" x2="32770" y2="35833"/>
                          <a14:foregroundMark x1="28436" y1="17222" x2="28013" y2="13611"/>
                          <a14:foregroundMark x1="30973" y1="5833" x2="29704" y2="6389"/>
                          <a14:foregroundMark x1="33510" y1="6389" x2="34038" y2="5278"/>
                          <a14:backgroundMark x1="63531" y1="16667" x2="63531" y2="16667"/>
                          <a14:backgroundMark x1="62791" y1="16667" x2="62791" y2="16667"/>
                          <a14:backgroundMark x1="59937" y1="23056" x2="59937" y2="23056"/>
                        </a14:backgroundRemoval>
                      </a14:imgEffect>
                    </a14:imgLayer>
                  </a14:imgProps>
                </a:ext>
                <a:ext uri="{28A0092B-C50C-407E-A947-70E740481C1C}">
                  <a14:useLocalDpi xmlns:a14="http://schemas.microsoft.com/office/drawing/2010/main" val="0"/>
                </a:ext>
              </a:extLst>
            </a:blip>
            <a:srcRect l="1" r="45811"/>
            <a:stretch>
              <a:fillRect/>
            </a:stretch>
          </p:blipFill>
          <p:spPr>
            <a:xfrm>
              <a:off x="1260303" y="1234570"/>
              <a:ext cx="2053041" cy="1607606"/>
            </a:xfrm>
            <a:prstGeom prst="rect">
              <a:avLst/>
            </a:prstGeom>
            <a:ln>
              <a:noFill/>
            </a:ln>
            <a:effectLst>
              <a:outerShdw blurRad="292100" dist="139700" dir="2700000" algn="tl" rotWithShape="0">
                <a:srgbClr val="333333">
                  <a:alpha val="65000"/>
                </a:srgbClr>
              </a:outerShdw>
            </a:effectLst>
          </p:spPr>
        </p:pic>
        <p:grpSp>
          <p:nvGrpSpPr>
            <p:cNvPr id="24" name="组合 23"/>
            <p:cNvGrpSpPr/>
            <p:nvPr/>
          </p:nvGrpSpPr>
          <p:grpSpPr>
            <a:xfrm>
              <a:off x="4347883" y="429122"/>
              <a:ext cx="2449703" cy="2300671"/>
              <a:chOff x="943392" y="906105"/>
              <a:chExt cx="2449703" cy="2300671"/>
            </a:xfrm>
          </p:grpSpPr>
          <p:pic>
            <p:nvPicPr>
              <p:cNvPr id="25" name="图片 2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43392" y="906105"/>
                <a:ext cx="624356" cy="624356"/>
              </a:xfrm>
              <a:prstGeom prst="rect">
                <a:avLst/>
              </a:prstGeom>
            </p:spPr>
          </p:pic>
          <p:sp>
            <p:nvSpPr>
              <p:cNvPr id="26" name="矩形 25"/>
              <p:cNvSpPr/>
              <p:nvPr/>
            </p:nvSpPr>
            <p:spPr>
              <a:xfrm>
                <a:off x="1493725" y="1018228"/>
                <a:ext cx="1899370" cy="2188548"/>
              </a:xfrm>
              <a:prstGeom prst="rect">
                <a:avLst/>
              </a:prstGeom>
              <a:noFill/>
            </p:spPr>
            <p:txBody>
              <a:bodyPr wrap="square" lIns="91440" tIns="45720" rIns="91440" bIns="45720">
                <a:spAutoFit/>
              </a:bodyPr>
              <a:lstStyle/>
              <a:p>
                <a:pPr algn="ctr"/>
                <a:r>
                  <a:rPr lang="en-US" altLang="zh-CN" sz="2000" b="1" dirty="0">
                    <a:ln w="22225">
                      <a:solidFill>
                        <a:schemeClr val="accent2"/>
                      </a:solidFill>
                      <a:prstDash val="solid"/>
                    </a:ln>
                    <a:solidFill>
                      <a:srgbClr val="FF0000"/>
                    </a:solidFill>
                  </a:rPr>
                  <a:t>In Laboratory</a:t>
                </a:r>
                <a:endParaRPr lang="en-US" altLang="zh-CN" sz="2000" b="1" dirty="0">
                  <a:ln w="22225">
                    <a:solidFill>
                      <a:schemeClr val="accent2"/>
                    </a:solidFill>
                    <a:prstDash val="solid"/>
                  </a:ln>
                  <a:solidFill>
                    <a:srgbClr val="FF0000"/>
                  </a:solidFill>
                </a:endParaRPr>
              </a:p>
            </p:txBody>
          </p:sp>
        </p:grpSp>
      </p:grpSp>
      <p:sp>
        <p:nvSpPr>
          <p:cNvPr id="20" name="灯片编号占位符 19"/>
          <p:cNvSpPr>
            <a14:cpLocks xmlns:a14="http://schemas.microsoft.com/office/drawing/2010/main" noGrp="1"/>
          </p:cNvSpPr>
          <p:nvPr>
            <p:ph type="sldNum" sz="quarter" idx="12"/>
          </p:nvPr>
        </p:nvSpPr>
        <p:spPr/>
        <p:txBody>
          <a:bodyPr/>
          <a:lstStyle/>
          <a:p>
            <a:fld id="{AA99CC4F-EA44-B044-AD87-94E32FACE6D5}" type="slidenum">
              <a:rPr lang="en-US" altLang="zh-CN" smtClean="0"/>
            </a:fld>
            <a:endParaRPr kumimoji="1" lang="zh-CN" altLang="en-US"/>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Freeform 5"/>
          <p:cNvSpPr/>
          <p:nvPr/>
        </p:nvSpPr>
        <p:spPr>
          <a:xfrm>
            <a:off x="427038" y="220663"/>
            <a:ext cx="474662" cy="5603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Lst>
            <a:rect l="0" t="0" r="0" b="0"/>
            <a:pathLst>
              <a:path w="574" h="681">
                <a:moveTo>
                  <a:pt x="120" y="441"/>
                </a:moveTo>
                <a:cubicBezTo>
                  <a:pt x="153" y="441"/>
                  <a:pt x="183" y="454"/>
                  <a:pt x="205" y="476"/>
                </a:cubicBezTo>
                <a:lnTo>
                  <a:pt x="389" y="329"/>
                </a:lnTo>
                <a:cubicBezTo>
                  <a:pt x="383" y="317"/>
                  <a:pt x="380" y="303"/>
                  <a:pt x="380" y="289"/>
                </a:cubicBezTo>
                <a:cubicBezTo>
                  <a:pt x="380" y="271"/>
                  <a:pt x="384" y="255"/>
                  <a:pt x="392" y="241"/>
                </a:cubicBezTo>
                <a:lnTo>
                  <a:pt x="270" y="138"/>
                </a:lnTo>
                <a:cubicBezTo>
                  <a:pt x="256" y="151"/>
                  <a:pt x="237" y="159"/>
                  <a:pt x="217" y="159"/>
                </a:cubicBezTo>
                <a:cubicBezTo>
                  <a:pt x="173" y="159"/>
                  <a:pt x="137" y="123"/>
                  <a:pt x="137" y="79"/>
                </a:cubicBezTo>
                <a:cubicBezTo>
                  <a:pt x="137" y="36"/>
                  <a:pt x="173" y="0"/>
                  <a:pt x="217" y="0"/>
                </a:cubicBezTo>
                <a:cubicBezTo>
                  <a:pt x="260" y="0"/>
                  <a:pt x="296" y="36"/>
                  <a:pt x="296" y="79"/>
                </a:cubicBezTo>
                <a:cubicBezTo>
                  <a:pt x="296" y="91"/>
                  <a:pt x="293" y="103"/>
                  <a:pt x="289" y="113"/>
                </a:cubicBezTo>
                <a:lnTo>
                  <a:pt x="412" y="217"/>
                </a:lnTo>
                <a:cubicBezTo>
                  <a:pt x="429" y="201"/>
                  <a:pt x="452" y="192"/>
                  <a:pt x="477" y="192"/>
                </a:cubicBezTo>
                <a:cubicBezTo>
                  <a:pt x="530" y="192"/>
                  <a:pt x="574" y="235"/>
                  <a:pt x="574" y="289"/>
                </a:cubicBezTo>
                <a:cubicBezTo>
                  <a:pt x="574" y="342"/>
                  <a:pt x="530" y="386"/>
                  <a:pt x="477" y="386"/>
                </a:cubicBezTo>
                <a:cubicBezTo>
                  <a:pt x="449" y="386"/>
                  <a:pt x="424" y="374"/>
                  <a:pt x="406" y="355"/>
                </a:cubicBezTo>
                <a:lnTo>
                  <a:pt x="224" y="501"/>
                </a:lnTo>
                <a:cubicBezTo>
                  <a:pt x="234" y="518"/>
                  <a:pt x="240" y="539"/>
                  <a:pt x="240" y="561"/>
                </a:cubicBezTo>
                <a:cubicBezTo>
                  <a:pt x="240" y="627"/>
                  <a:pt x="186" y="681"/>
                  <a:pt x="120" y="681"/>
                </a:cubicBezTo>
                <a:cubicBezTo>
                  <a:pt x="54" y="681"/>
                  <a:pt x="0" y="627"/>
                  <a:pt x="0" y="561"/>
                </a:cubicBezTo>
                <a:cubicBezTo>
                  <a:pt x="0" y="495"/>
                  <a:pt x="54" y="441"/>
                  <a:pt x="120" y="441"/>
                </a:cubicBezTo>
                <a:close/>
              </a:path>
            </a:pathLst>
          </a:custGeom>
          <a:solidFill>
            <a:srgbClr val="113E6A"/>
          </a:solidFill>
          <a:ln w="9525">
            <a:noFill/>
          </a:ln>
        </p:spPr>
        <p:txBody>
          <a:bodyPr/>
          <a:lstStyle/>
          <a:p>
            <a:endParaRPr lang="zh-CN" altLang="en-US">
              <a:latin typeface="Arial" charset="0"/>
              <a:ea typeface="微软雅黑" pitchFamily="34" charset="-122"/>
              <a:cs typeface="+mn-ea"/>
              <a:sym typeface="Arial" charset="0"/>
            </a:endParaRPr>
          </a:p>
        </p:txBody>
      </p:sp>
      <p:sp>
        <p:nvSpPr>
          <p:cNvPr id="14" name="灯片编号占位符 13"/>
          <p:cNvSpPr>
            <a14:cpLocks xmlns:a14="http://schemas.microsoft.com/office/drawing/2010/main" noGrp="1"/>
          </p:cNvSpPr>
          <p:nvPr>
            <p:ph type="sldNum" sz="quarter" idx="12"/>
          </p:nvPr>
        </p:nvSpPr>
        <p:spPr/>
        <p:txBody>
          <a:bodyPr/>
          <a:lstStyle/>
          <a:p>
            <a:fld id="{AA99CC4F-EA44-B044-AD87-94E32FACE6D5}" type="slidenum">
              <a:rPr lang="en-US" altLang="zh-CN" smtClean="0"/>
            </a:fld>
            <a:endParaRPr kumimoji="1" lang="zh-CN" altLang="en-US"/>
          </a:p>
        </p:txBody>
      </p:sp>
      <p:sp>
        <p:nvSpPr>
          <p:cNvPr id="3" name="Rectangle 3"/>
          <p:cNvSpPr/>
          <p:nvPr/>
        </p:nvSpPr>
        <p:spPr>
          <a:xfrm>
            <a:off x="12484348" y="3592713"/>
            <a:ext cx="5996163" cy="2679901"/>
          </a:xfrm>
          <a:prstGeom prst="rect">
            <a:avLst/>
          </a:prstGeom>
        </p:spPr>
        <p:txBody>
          <a:bodyPr wrap="square">
            <a:spAutoFit/>
          </a:bodyPr>
          <a:lstStyle/>
          <a:p>
            <a:pPr marL="285750" indent="-285750">
              <a:lnSpc>
                <a:spcPct val="150000"/>
              </a:lnSpc>
              <a:buFont typeface="Wingdings" charset="2"/>
              <a:buChar char="Ø"/>
            </a:pPr>
            <a:r>
              <a:rPr lang="zh-CN" altLang="en-US" b="1" dirty="0">
                <a:solidFill>
                  <a:srgbClr val="0070C0"/>
                </a:solidFill>
                <a:latin typeface="Arial" charset="0"/>
                <a:ea typeface="微软雅黑" pitchFamily="34" charset="-122"/>
                <a:cs typeface="+mn-ea"/>
                <a:sym typeface="Arial" charset="0"/>
              </a:rPr>
              <a:t> 高能宇宙射线</a:t>
            </a:r>
            <a:endParaRPr lang="en-US" altLang="zh-CN" b="1" dirty="0">
              <a:solidFill>
                <a:srgbClr val="0070C0"/>
              </a:solidFill>
              <a:latin typeface="Arial" charset="0"/>
              <a:ea typeface="微软雅黑" pitchFamily="34" charset="-122"/>
              <a:cs typeface="+mn-ea"/>
              <a:sym typeface="Arial" charset="0"/>
            </a:endParaRPr>
          </a:p>
          <a:p>
            <a:pPr marL="342900" indent="-342900">
              <a:lnSpc>
                <a:spcPct val="150000"/>
              </a:lnSpc>
              <a:buFont typeface="Wingdings" charset="2"/>
              <a:buChar char="Ø"/>
            </a:pPr>
            <a:r>
              <a:rPr lang="zh-CN" altLang="en-US" sz="1600" b="1" dirty="0">
                <a:latin typeface="Arial" charset="0"/>
                <a:ea typeface="微软雅黑" pitchFamily="34" charset="-122"/>
                <a:cs typeface="+mn-ea"/>
                <a:sym typeface="Arial" charset="0"/>
              </a:rPr>
              <a:t>太阳活动：</a:t>
            </a:r>
            <a:r>
              <a:rPr lang="zh-CN" altLang="en-US" sz="1600" b="1" dirty="0">
                <a:solidFill>
                  <a:srgbClr val="C00000"/>
                </a:solidFill>
                <a:latin typeface="Arial" charset="0"/>
                <a:ea typeface="微软雅黑" pitchFamily="34" charset="-122"/>
                <a:cs typeface="+mn-ea"/>
                <a:sym typeface="Arial" charset="0"/>
              </a:rPr>
              <a:t>太阳调制参数 </a:t>
            </a:r>
            <a:r>
              <a:rPr lang="zh-CN" altLang="en-US" sz="1600" b="1" dirty="0">
                <a:solidFill>
                  <a:srgbClr val="00B050"/>
                </a:solidFill>
                <a:latin typeface="Arial" charset="0"/>
                <a:ea typeface="微软雅黑" pitchFamily="34" charset="-122"/>
                <a:cs typeface="+mn-ea"/>
                <a:sym typeface="Arial" charset="0"/>
              </a:rPr>
              <a:t>精确</a:t>
            </a:r>
            <a:endParaRPr lang="zh-CN" altLang="en-US" sz="1600" b="1" dirty="0">
              <a:solidFill>
                <a:srgbClr val="00B050"/>
              </a:solidFill>
              <a:latin typeface="Arial" charset="0"/>
              <a:ea typeface="微软雅黑" pitchFamily="34" charset="-122"/>
              <a:cs typeface="+mn-ea"/>
              <a:sym typeface="Arial" charset="0"/>
            </a:endParaRPr>
          </a:p>
          <a:p>
            <a:pPr marL="342900" indent="-342900">
              <a:lnSpc>
                <a:spcPct val="150000"/>
              </a:lnSpc>
              <a:buFont typeface="Wingdings" charset="2"/>
              <a:buChar char="Ø"/>
            </a:pPr>
            <a:r>
              <a:rPr lang="zh-CN" altLang="en-US" sz="1600" b="1" dirty="0">
                <a:latin typeface="Arial" charset="0"/>
                <a:ea typeface="微软雅黑" pitchFamily="34" charset="-122"/>
                <a:cs typeface="+mn-ea"/>
                <a:sym typeface="Arial" charset="0"/>
              </a:rPr>
              <a:t>地球磁场：</a:t>
            </a:r>
            <a:r>
              <a:rPr lang="zh-CN" altLang="en-US" sz="1600" b="1" dirty="0">
                <a:solidFill>
                  <a:srgbClr val="C00000"/>
                </a:solidFill>
                <a:latin typeface="Arial" charset="0"/>
                <a:ea typeface="微软雅黑" pitchFamily="34" charset="-122"/>
                <a:cs typeface="+mn-ea"/>
                <a:sym typeface="Arial" charset="0"/>
              </a:rPr>
              <a:t>地磁截止刚度 </a:t>
            </a:r>
            <a:r>
              <a:rPr lang="zh-CN" altLang="en-US" sz="1600" b="1" dirty="0">
                <a:solidFill>
                  <a:srgbClr val="00B050"/>
                </a:solidFill>
                <a:latin typeface="Arial" charset="0"/>
                <a:ea typeface="微软雅黑" pitchFamily="34" charset="-122"/>
                <a:cs typeface="+mn-ea"/>
                <a:sym typeface="Arial" charset="0"/>
              </a:rPr>
              <a:t>精确</a:t>
            </a:r>
            <a:endParaRPr lang="en-US" altLang="zh-CN" sz="1600" b="1" dirty="0">
              <a:solidFill>
                <a:srgbClr val="00B050"/>
              </a:solidFill>
              <a:latin typeface="Arial" charset="0"/>
              <a:ea typeface="微软雅黑" pitchFamily="34" charset="-122"/>
              <a:cs typeface="+mn-ea"/>
              <a:sym typeface="Arial" charset="0"/>
            </a:endParaRPr>
          </a:p>
          <a:p>
            <a:pPr marL="342900" indent="-342900">
              <a:lnSpc>
                <a:spcPct val="150000"/>
              </a:lnSpc>
              <a:buFont typeface="Wingdings" charset="2"/>
              <a:buChar char="Ø"/>
            </a:pPr>
            <a:r>
              <a:rPr lang="zh-CN" altLang="en-US" sz="1600" b="1" dirty="0">
                <a:latin typeface="Arial" charset="0"/>
                <a:ea typeface="微软雅黑" pitchFamily="34" charset="-122"/>
                <a:cs typeface="+mn-ea"/>
                <a:sym typeface="Arial" charset="0"/>
              </a:rPr>
              <a:t>物理过程：</a:t>
            </a:r>
            <a:r>
              <a:rPr lang="zh-CN" altLang="en-US" sz="1600" b="1" dirty="0">
                <a:solidFill>
                  <a:srgbClr val="C00000"/>
                </a:solidFill>
                <a:latin typeface="Arial" charset="0"/>
                <a:ea typeface="微软雅黑" pitchFamily="34" charset="-122"/>
                <a:cs typeface="+mn-ea"/>
                <a:sym typeface="Arial" charset="0"/>
              </a:rPr>
              <a:t>簇射，核反应 </a:t>
            </a:r>
            <a:r>
              <a:rPr lang="zh-CN" altLang="en-US" sz="1600" b="1" dirty="0">
                <a:solidFill>
                  <a:srgbClr val="00B050"/>
                </a:solidFill>
                <a:latin typeface="Arial" charset="0"/>
                <a:ea typeface="微软雅黑" pitchFamily="34" charset="-122"/>
                <a:cs typeface="+mn-ea"/>
                <a:sym typeface="Arial" charset="0"/>
              </a:rPr>
              <a:t>精确</a:t>
            </a:r>
            <a:endParaRPr lang="en-US" altLang="zh-CN" sz="1600" b="1" dirty="0">
              <a:solidFill>
                <a:srgbClr val="00B050"/>
              </a:solidFill>
              <a:latin typeface="Arial" charset="0"/>
              <a:ea typeface="微软雅黑" pitchFamily="34" charset="-122"/>
              <a:cs typeface="+mn-ea"/>
              <a:sym typeface="Arial" charset="0"/>
            </a:endParaRPr>
          </a:p>
          <a:p>
            <a:pPr marL="342900" indent="-342900">
              <a:lnSpc>
                <a:spcPct val="150000"/>
              </a:lnSpc>
              <a:buFont typeface="Wingdings" charset="2"/>
              <a:buChar char="Ø"/>
            </a:pPr>
            <a:r>
              <a:rPr lang="zh-CN" altLang="en-US" sz="1600" b="1" dirty="0">
                <a:latin typeface="Arial" charset="0"/>
                <a:ea typeface="微软雅黑" pitchFamily="34" charset="-122"/>
                <a:cs typeface="+mn-ea"/>
                <a:sym typeface="Arial" charset="0"/>
              </a:rPr>
              <a:t>大气：</a:t>
            </a:r>
            <a:r>
              <a:rPr lang="zh-CN" altLang="en-US" sz="1600" b="1" dirty="0">
                <a:solidFill>
                  <a:srgbClr val="C00000"/>
                </a:solidFill>
                <a:latin typeface="Arial" charset="0"/>
                <a:ea typeface="微软雅黑" pitchFamily="34" charset="-122"/>
                <a:cs typeface="+mn-ea"/>
                <a:sym typeface="Arial" charset="0"/>
              </a:rPr>
              <a:t>大气成分 温度 季节性 </a:t>
            </a:r>
            <a:r>
              <a:rPr lang="zh-CN" altLang="en-US" sz="1600" b="1" dirty="0">
                <a:solidFill>
                  <a:srgbClr val="00B050"/>
                </a:solidFill>
                <a:latin typeface="Arial" charset="0"/>
                <a:ea typeface="微软雅黑" pitchFamily="34" charset="-122"/>
                <a:cs typeface="+mn-ea"/>
                <a:sym typeface="Arial" charset="0"/>
              </a:rPr>
              <a:t>较为精确</a:t>
            </a:r>
            <a:endParaRPr lang="en-US" altLang="zh-CN" sz="1600" b="1" dirty="0">
              <a:solidFill>
                <a:srgbClr val="00B050"/>
              </a:solidFill>
              <a:latin typeface="Arial" charset="0"/>
              <a:ea typeface="微软雅黑" pitchFamily="34" charset="-122"/>
              <a:cs typeface="+mn-ea"/>
              <a:sym typeface="Arial" charset="0"/>
            </a:endParaRPr>
          </a:p>
          <a:p>
            <a:pPr marL="342900" indent="-342900">
              <a:lnSpc>
                <a:spcPct val="150000"/>
              </a:lnSpc>
              <a:buFont typeface="Wingdings" charset="2"/>
              <a:buChar char="Ø"/>
            </a:pPr>
            <a:r>
              <a:rPr lang="zh-CN" altLang="en-US" sz="1600" b="1" dirty="0">
                <a:latin typeface="Arial" charset="0"/>
                <a:ea typeface="微软雅黑" pitchFamily="34" charset="-122"/>
                <a:cs typeface="+mn-ea"/>
                <a:sym typeface="Arial" charset="0"/>
              </a:rPr>
              <a:t>中子输运：</a:t>
            </a:r>
            <a:r>
              <a:rPr lang="zh-CN" altLang="en-US" sz="1600" b="1" dirty="0">
                <a:solidFill>
                  <a:srgbClr val="C00000"/>
                </a:solidFill>
                <a:latin typeface="Arial" charset="0"/>
                <a:ea typeface="微软雅黑" pitchFamily="34" charset="-122"/>
                <a:cs typeface="+mn-ea"/>
                <a:sym typeface="Arial" charset="0"/>
              </a:rPr>
              <a:t>重力 </a:t>
            </a:r>
            <a:r>
              <a:rPr lang="zh-CN" altLang="en-US" sz="1600" b="1" dirty="0">
                <a:solidFill>
                  <a:srgbClr val="00B050"/>
                </a:solidFill>
                <a:latin typeface="Arial" charset="0"/>
                <a:ea typeface="微软雅黑" pitchFamily="34" charset="-122"/>
                <a:cs typeface="+mn-ea"/>
                <a:sym typeface="Arial" charset="0"/>
              </a:rPr>
              <a:t>精确 </a:t>
            </a:r>
            <a:endParaRPr lang="en-US" altLang="zh-CN" sz="1600" b="1" dirty="0">
              <a:solidFill>
                <a:srgbClr val="00B050"/>
              </a:solidFill>
              <a:latin typeface="Arial" charset="0"/>
              <a:ea typeface="微软雅黑" pitchFamily="34" charset="-122"/>
              <a:cs typeface="+mn-ea"/>
              <a:sym typeface="Arial" charset="0"/>
            </a:endParaRPr>
          </a:p>
          <a:p>
            <a:pPr marL="342900" indent="-342900">
              <a:lnSpc>
                <a:spcPct val="150000"/>
              </a:lnSpc>
              <a:buFont typeface="Wingdings" charset="2"/>
              <a:buChar char="Ø"/>
            </a:pPr>
            <a:r>
              <a:rPr lang="zh-CN" altLang="en-US" sz="1600" b="1" dirty="0">
                <a:latin typeface="Arial" charset="0"/>
                <a:ea typeface="微软雅黑" pitchFamily="34" charset="-122"/>
                <a:cs typeface="+mn-ea"/>
                <a:sym typeface="Arial" charset="0"/>
              </a:rPr>
              <a:t>极端天文过程，极端天气 </a:t>
            </a:r>
            <a:r>
              <a:rPr lang="zh-CN" altLang="en-US" sz="1600" b="1" dirty="0">
                <a:solidFill>
                  <a:srgbClr val="00B050"/>
                </a:solidFill>
                <a:latin typeface="Arial" charset="0"/>
                <a:ea typeface="微软雅黑" pitchFamily="34" charset="-122"/>
                <a:cs typeface="+mn-ea"/>
                <a:sym typeface="Arial" charset="0"/>
              </a:rPr>
              <a:t>时间选择</a:t>
            </a:r>
            <a:endParaRPr lang="en-US" altLang="zh-CN" sz="1600" b="1" dirty="0">
              <a:latin typeface="Arial" charset="0"/>
              <a:ea typeface="微软雅黑" pitchFamily="34" charset="-122"/>
              <a:cs typeface="+mn-ea"/>
              <a:sym typeface="Arial" charset="0"/>
            </a:endParaRPr>
          </a:p>
        </p:txBody>
      </p:sp>
      <p:sp>
        <p:nvSpPr>
          <p:cNvPr id="4" name="文本框 15"/>
          <p:cNvSpPr txBox="1"/>
          <p:nvPr>
            <p:custDataLst>
              <p:tags r:id="rId1"/>
            </p:custDataLst>
          </p:nvPr>
        </p:nvSpPr>
        <p:spPr>
          <a:xfrm>
            <a:off x="1510242" y="8458123"/>
            <a:ext cx="4342130" cy="246380"/>
          </a:xfrm>
          <a:prstGeom prst="rect">
            <a:avLst/>
          </a:prstGeom>
          <a:noFill/>
          <a:ln w="19050">
            <a:solidFill>
              <a:srgbClr val="000000">
                <a:alpha val="0"/>
              </a:srgbClr>
            </a:solidFill>
          </a:ln>
        </p:spPr>
        <p:style>
          <a:lnRef idx="2">
            <a:schemeClr val="accent3"/>
          </a:lnRef>
          <a:fillRef idx="1">
            <a:schemeClr val="lt1"/>
          </a:fillRef>
          <a:effectRef idx="0">
            <a:schemeClr val="accent3"/>
          </a:effectRef>
          <a:fontRef idx="minor">
            <a:schemeClr val="dk1"/>
          </a:fontRef>
        </p:style>
        <p:txBody>
          <a:bodyPr wrap="square">
            <a:noAutofit/>
          </a:bodyPr>
          <a:lstStyle/>
          <a:p>
            <a:pPr algn="ctr" defTabSz="914400" eaLnBrk="1" fontAlgn="auto" hangingPunct="1">
              <a:spcBef>
                <a:spcPts val="0"/>
              </a:spcBef>
              <a:spcAft>
                <a:spcPts val="0"/>
              </a:spcAft>
              <a:defRPr/>
            </a:pPr>
            <a:r>
              <a:rPr lang="zh-CN" altLang="en-US" sz="1400" b="1" dirty="0">
                <a:solidFill>
                  <a:schemeClr val="tx1"/>
                </a:solidFill>
                <a:latin typeface="Arial" charset="0"/>
                <a:ea typeface="微软雅黑" pitchFamily="34" charset="-122"/>
                <a:cs typeface="+mn-ea"/>
                <a:sym typeface="Arial" charset="0"/>
              </a:rPr>
              <a:t>初步结果：不同海拔高度下各能区中子的通量分布</a:t>
            </a:r>
            <a:endParaRPr lang="zh-CN" altLang="en-US" sz="1400" b="1" dirty="0">
              <a:solidFill>
                <a:schemeClr val="tx1"/>
              </a:solidFill>
              <a:latin typeface="Arial" charset="0"/>
              <a:ea typeface="微软雅黑" pitchFamily="34" charset="-122"/>
              <a:cs typeface="+mn-ea"/>
              <a:sym typeface="Arial" charset="0"/>
            </a:endParaRPr>
          </a:p>
        </p:txBody>
      </p:sp>
      <p:sp>
        <p:nvSpPr>
          <p:cNvPr id="26" name="内容占位符 2"/>
          <p:cNvSpPr>
            <a14:cpLocks xmlns:a14="http://schemas.microsoft.com/office/drawing/2010/main" noGrp="1"/>
          </p:cNvSpPr>
          <p:nvPr>
            <p:ph idx="1"/>
          </p:nvPr>
        </p:nvSpPr>
        <p:spPr>
          <a:xfrm>
            <a:off x="12433000" y="-935166"/>
            <a:ext cx="10515600" cy="4351338"/>
          </a:xfrm>
        </p:spPr>
        <p:txBody>
          <a:bodyPr/>
          <a:lstStyle/>
          <a:p>
            <a:pPr>
              <a:lnSpc>
                <a:spcPct val="150000"/>
              </a:lnSpc>
            </a:pPr>
            <a:r>
              <a:rPr kumimoji="1" lang="zh-CN" altLang="en-US" b="1" dirty="0">
                <a:solidFill>
                  <a:srgbClr val="C00000"/>
                </a:solidFill>
              </a:rPr>
              <a:t>系统误差：</a:t>
            </a:r>
            <a:endParaRPr kumimoji="1" lang="en-US" altLang="zh-CN" b="1" dirty="0">
              <a:solidFill>
                <a:srgbClr val="C00000"/>
              </a:solidFill>
            </a:endParaRPr>
          </a:p>
          <a:p>
            <a:pPr marL="0" indent="0">
              <a:lnSpc>
                <a:spcPct val="130000"/>
              </a:lnSpc>
              <a:buNone/>
            </a:pPr>
            <a:r>
              <a:rPr kumimoji="1" lang="zh-CN" altLang="en-US" sz="2400" dirty="0"/>
              <a:t>    </a:t>
            </a:r>
            <a:r>
              <a:rPr kumimoji="1" lang="en-US" altLang="zh-CN" sz="2400" dirty="0"/>
              <a:t>--</a:t>
            </a:r>
            <a:r>
              <a:rPr kumimoji="1" lang="zh-CN" altLang="en-US" sz="2400" dirty="0"/>
              <a:t> </a:t>
            </a:r>
            <a:r>
              <a:rPr kumimoji="1" lang="en-US" altLang="zh-CN" sz="2400" dirty="0"/>
              <a:t>GCR</a:t>
            </a:r>
            <a:r>
              <a:rPr kumimoji="1" lang="zh-CN" altLang="en-US" sz="2400" dirty="0"/>
              <a:t>通量：</a:t>
            </a:r>
            <a:r>
              <a:rPr kumimoji="1" lang="en-US" altLang="zh-CN" sz="2400" dirty="0"/>
              <a:t>AMS2</a:t>
            </a:r>
            <a:r>
              <a:rPr kumimoji="1" lang="zh-CN" altLang="en-US" sz="2400" dirty="0"/>
              <a:t>等带电粒子数据、</a:t>
            </a:r>
            <a:r>
              <a:rPr kumimoji="1" lang="en-US" altLang="zh-CN" sz="2400" dirty="0" err="1"/>
              <a:t>MeVGRO</a:t>
            </a:r>
            <a:r>
              <a:rPr kumimoji="1" lang="zh-CN" altLang="en-US" sz="2400" dirty="0"/>
              <a:t>等伽马数据（</a:t>
            </a:r>
            <a:r>
              <a:rPr kumimoji="1" lang="en-US" altLang="zh-CN" sz="2400" dirty="0"/>
              <a:t>in-site</a:t>
            </a:r>
            <a:r>
              <a:rPr kumimoji="1" lang="zh-CN" altLang="en-US" sz="2400" dirty="0"/>
              <a:t> </a:t>
            </a:r>
            <a:r>
              <a:rPr kumimoji="1" lang="en-US" altLang="zh-CN" sz="2400" dirty="0"/>
              <a:t>meas.</a:t>
            </a:r>
            <a:r>
              <a:rPr kumimoji="1" lang="zh-CN" altLang="en-US" sz="2400" dirty="0"/>
              <a:t>）</a:t>
            </a:r>
            <a:endParaRPr kumimoji="1" lang="en-US" altLang="zh-CN" sz="2400" dirty="0"/>
          </a:p>
          <a:p>
            <a:pPr marL="0" indent="0">
              <a:lnSpc>
                <a:spcPct val="130000"/>
              </a:lnSpc>
              <a:buNone/>
            </a:pPr>
            <a:r>
              <a:rPr kumimoji="1" lang="zh-CN" altLang="en-US" sz="2400" dirty="0"/>
              <a:t>    </a:t>
            </a:r>
            <a:r>
              <a:rPr kumimoji="1" lang="en-US" altLang="zh-CN" sz="2400" dirty="0"/>
              <a:t>--</a:t>
            </a:r>
            <a:r>
              <a:rPr kumimoji="1" lang="zh-CN" altLang="en-US" sz="2400" dirty="0"/>
              <a:t> 大气层：厚度、湿度、对流层的影响？</a:t>
            </a:r>
            <a:endParaRPr kumimoji="1" lang="en-US" altLang="zh-CN" sz="2400" dirty="0"/>
          </a:p>
          <a:p>
            <a:pPr>
              <a:lnSpc>
                <a:spcPct val="150000"/>
              </a:lnSpc>
            </a:pPr>
            <a:r>
              <a:rPr kumimoji="1" lang="zh-CN" altLang="en-US" dirty="0"/>
              <a:t>精度监测与：</a:t>
            </a:r>
            <a:endParaRPr kumimoji="1" lang="en-US" altLang="zh-CN" dirty="0"/>
          </a:p>
          <a:p>
            <a:pPr marL="0" indent="0">
              <a:lnSpc>
                <a:spcPct val="150000"/>
              </a:lnSpc>
              <a:buNone/>
            </a:pPr>
            <a:r>
              <a:rPr kumimoji="1" lang="zh-CN" altLang="en-US" sz="2400" dirty="0"/>
              <a:t>   </a:t>
            </a:r>
            <a:r>
              <a:rPr kumimoji="1" lang="en-US" altLang="zh-CN" sz="2400" dirty="0"/>
              <a:t>--</a:t>
            </a:r>
            <a:r>
              <a:rPr kumimoji="1" lang="zh-CN" altLang="en-US" sz="2400" dirty="0"/>
              <a:t> 临近空间的中子通量（飞艇</a:t>
            </a:r>
            <a:r>
              <a:rPr kumimoji="1" lang="en-US" altLang="zh-CN" sz="2400" dirty="0"/>
              <a:t>@20</a:t>
            </a:r>
            <a:r>
              <a:rPr kumimoji="1" lang="zh-CN" altLang="en-US" sz="2400" dirty="0"/>
              <a:t> </a:t>
            </a:r>
            <a:r>
              <a:rPr kumimoji="1" lang="en-US" altLang="zh-CN" sz="2400" dirty="0"/>
              <a:t>km</a:t>
            </a:r>
            <a:r>
              <a:rPr kumimoji="1" lang="zh-CN" altLang="en-US" sz="2400" dirty="0"/>
              <a:t>）</a:t>
            </a:r>
            <a:endParaRPr kumimoji="1" lang="en-US" altLang="zh-CN" sz="2400" dirty="0"/>
          </a:p>
          <a:p>
            <a:pPr marL="0" indent="0">
              <a:lnSpc>
                <a:spcPct val="130000"/>
              </a:lnSpc>
              <a:buNone/>
            </a:pPr>
            <a:endParaRPr kumimoji="1" lang="en-US" altLang="zh-CN" dirty="0"/>
          </a:p>
          <a:p>
            <a:pPr marL="0" indent="0">
              <a:lnSpc>
                <a:spcPct val="130000"/>
              </a:lnSpc>
              <a:buNone/>
            </a:pPr>
            <a:endParaRPr kumimoji="1" lang="zh-CN" altLang="en-US" dirty="0"/>
          </a:p>
        </p:txBody>
      </p:sp>
      <p:sp>
        <p:nvSpPr>
          <p:cNvPr id="37" name="TextBox 27"/>
          <p:cNvSpPr txBox="1"/>
          <p:nvPr/>
        </p:nvSpPr>
        <p:spPr>
          <a:xfrm>
            <a:off x="1012825" y="176213"/>
            <a:ext cx="4424680" cy="518160"/>
          </a:xfrm>
          <a:prstGeom prst="rect">
            <a:avLst/>
          </a:prstGeom>
          <a:noFill/>
          <a:ln w="9525">
            <a:noFill/>
          </a:ln>
        </p:spPr>
        <p:txBody>
          <a:bodyPr wrap="none" anchor="t">
            <a:spAutoFit/>
          </a:bodyPr>
          <a:lstStyle/>
          <a:p>
            <a:r>
              <a:rPr lang="en-US" altLang="zh-CN" sz="2800" b="1" dirty="0">
                <a:solidFill>
                  <a:schemeClr val="accent1"/>
                </a:solidFill>
                <a:latin typeface="Arial Narrow" pitchFamily="34" charset="0"/>
                <a:ea typeface="微软雅黑" pitchFamily="34" charset="-122"/>
                <a:sym typeface="Arial" charset="0"/>
              </a:rPr>
              <a:t>He-3 tubes &amp; DAQ board </a:t>
            </a:r>
            <a:endParaRPr lang="en-US" altLang="zh-CN" sz="2800" b="1" dirty="0">
              <a:solidFill>
                <a:schemeClr val="accent1"/>
              </a:solidFill>
              <a:latin typeface="Arial Narrow" pitchFamily="34" charset="0"/>
              <a:ea typeface="微软雅黑" pitchFamily="34" charset="-122"/>
              <a:sym typeface="Arial" charset="0"/>
            </a:endParaRPr>
          </a:p>
        </p:txBody>
      </p:sp>
      <p:pic>
        <p:nvPicPr>
          <p:cNvPr id="23" name="图片 22" descr="2025-05-26 23:44:46.399000"/>
          <p:cNvPicPr>
            <a:picLocks noChangeAspect="1"/>
          </p:cNvPicPr>
          <p:nvPr/>
        </p:nvPicPr>
        <p:blipFill>
          <a:blip r:embed="rId2"/>
          <a:stretch>
            <a:fillRect/>
          </a:stretch>
        </p:blipFill>
        <p:spPr>
          <a:xfrm>
            <a:off x="7792720" y="781050"/>
            <a:ext cx="3561080" cy="3153410"/>
          </a:xfrm>
          <a:prstGeom prst="rect">
            <a:avLst/>
          </a:prstGeom>
        </p:spPr>
      </p:pic>
      <p:pic>
        <p:nvPicPr>
          <p:cNvPr id="24" name="图片 23" descr="2025-05-26 23:45:30.033000"/>
          <p:cNvPicPr>
            <a:picLocks noChangeAspect="1"/>
          </p:cNvPicPr>
          <p:nvPr/>
        </p:nvPicPr>
        <p:blipFill>
          <a:blip r:embed="rId3"/>
          <a:srcRect l="1821" t="23837" r="420" b="22674"/>
          <a:stretch>
            <a:fillRect/>
          </a:stretch>
        </p:blipFill>
        <p:spPr>
          <a:xfrm rot="16200000">
            <a:off x="-2051050" y="3356610"/>
            <a:ext cx="6680835" cy="2085340"/>
          </a:xfrm>
          <a:prstGeom prst="rect">
            <a:avLst/>
          </a:prstGeom>
        </p:spPr>
      </p:pic>
      <p:pic>
        <p:nvPicPr>
          <p:cNvPr id="25" name="图片 24"/>
          <p:cNvPicPr>
            <a:picLocks noChangeAspect="1"/>
          </p:cNvPicPr>
          <p:nvPr/>
        </p:nvPicPr>
        <p:blipFill>
          <a:blip r:embed="rId4"/>
          <a:stretch>
            <a:fillRect/>
          </a:stretch>
        </p:blipFill>
        <p:spPr>
          <a:xfrm>
            <a:off x="2716530" y="873760"/>
            <a:ext cx="5064760" cy="3159125"/>
          </a:xfrm>
          <a:prstGeom prst="rect">
            <a:avLst/>
          </a:prstGeom>
        </p:spPr>
      </p:pic>
      <p:sp>
        <p:nvSpPr>
          <p:cNvPr id="28" name="DRAWINGSTR_UNKNOWNSHAPENAME 27"/>
          <p:cNvSpPr>
            <a14:cpLocks xmlns:a14="http://schemas.microsoft.com/office/drawing/2010/main" noChangeAspect="1"/>
          </p:cNvSpPr>
          <p:nvPr/>
        </p:nvSpPr>
        <p:spPr>
          <a:xfrm>
            <a:off x="0" y="0"/>
            <a:ext cx="127000" cy="12700"/>
          </a:xfrm>
          <a:prstGeom prst="rect">
            <a:avLst/>
          </a:prstGeom>
        </p:spPr>
      </p:sp>
      <p:pic>
        <p:nvPicPr>
          <p:cNvPr id="30" name="图片 29" descr="2025-05-26 23:49:21.650000"/>
          <p:cNvPicPr>
            <a:picLocks noChangeAspect="1"/>
          </p:cNvPicPr>
          <p:nvPr/>
        </p:nvPicPr>
        <p:blipFill>
          <a:blip r:embed="rId5"/>
          <a:stretch>
            <a:fillRect/>
          </a:stretch>
        </p:blipFill>
        <p:spPr>
          <a:xfrm>
            <a:off x="3041650" y="4177665"/>
            <a:ext cx="3392170" cy="2543810"/>
          </a:xfrm>
          <a:prstGeom prst="rect">
            <a:avLst/>
          </a:prstGeom>
        </p:spPr>
      </p:pic>
      <p:sp>
        <p:nvSpPr>
          <p:cNvPr id="33" name="文本框 32"/>
          <p:cNvSpPr txBox="1"/>
          <p:nvPr/>
        </p:nvSpPr>
        <p:spPr>
          <a:xfrm>
            <a:off x="6656705" y="4572635"/>
            <a:ext cx="5786755" cy="1699895"/>
          </a:xfrm>
          <a:prstGeom prst="rect">
            <a:avLst/>
          </a:prstGeom>
          <a:noFill/>
        </p:spPr>
        <p:txBody>
          <a:bodyPr vert="horz" wrap="square" rtlCol="0">
            <a:noAutofit/>
          </a:bodyPr>
          <a:p>
            <a:pPr indent="0" algn="l">
              <a:lnSpc>
                <a:spcPct val="100000"/>
              </a:lnSpc>
              <a:buNone/>
            </a:pPr>
            <a:r>
              <a:rPr lang="en-US" altLang="zh-CN" sz="2400">
                <a:latin typeface="Calibri" charset="0"/>
                <a:cs typeface="Calibri" charset="0"/>
              </a:rPr>
              <a:t>Ti-made He-3 </a:t>
            </a:r>
            <a:endParaRPr lang="en-US" altLang="zh-CN" sz="2400">
              <a:latin typeface="Calibri" charset="0"/>
              <a:cs typeface="Calibri" charset="0"/>
            </a:endParaRPr>
          </a:p>
          <a:p>
            <a:pPr indent="0" algn="l">
              <a:lnSpc>
                <a:spcPct val="100000"/>
              </a:lnSpc>
              <a:buNone/>
            </a:pPr>
            <a:r>
              <a:rPr lang="en-US" altLang="zh-CN" sz="2400">
                <a:latin typeface="Calibri" charset="0"/>
                <a:cs typeface="Calibri" charset="0"/>
              </a:rPr>
              <a:t>	low mass</a:t>
            </a:r>
            <a:r>
              <a:rPr lang="zh-CN" altLang="en-US" sz="2400">
                <a:latin typeface="Calibri" charset="0"/>
                <a:cs typeface="Calibri" charset="0"/>
              </a:rPr>
              <a:t>，</a:t>
            </a:r>
            <a:r>
              <a:rPr lang="en-US" altLang="zh-CN" sz="2400">
                <a:latin typeface="Calibri" charset="0"/>
                <a:cs typeface="Calibri" charset="0"/>
              </a:rPr>
              <a:t>structure strength</a:t>
            </a:r>
            <a:r>
              <a:rPr lang="zh-CN" altLang="en-US" sz="2400">
                <a:latin typeface="Calibri" charset="0"/>
                <a:cs typeface="Calibri" charset="0"/>
              </a:rPr>
              <a:t>，</a:t>
            </a:r>
            <a:endParaRPr lang="zh-CN" altLang="en-US" sz="2400">
              <a:latin typeface="Calibri" charset="0"/>
              <a:cs typeface="Calibri" charset="0"/>
            </a:endParaRPr>
          </a:p>
          <a:p>
            <a:pPr indent="0" algn="l">
              <a:lnSpc>
                <a:spcPct val="100000"/>
              </a:lnSpc>
              <a:buNone/>
            </a:pPr>
            <a:r>
              <a:rPr lang="en-US" altLang="zh-CN" sz="2400">
                <a:latin typeface="Calibri" charset="0"/>
                <a:cs typeface="Calibri" charset="0"/>
              </a:rPr>
              <a:t>	low alpha emission</a:t>
            </a:r>
            <a:endParaRPr lang="en-US" altLang="zh-CN" sz="2400">
              <a:latin typeface="Calibri" charset="0"/>
              <a:cs typeface="Calibri" charset="0"/>
            </a:endParaRPr>
          </a:p>
          <a:p>
            <a:pPr indent="0" algn="l">
              <a:lnSpc>
                <a:spcPct val="100000"/>
              </a:lnSpc>
              <a:buNone/>
            </a:pPr>
            <a:r>
              <a:rPr lang="en-US" altLang="zh-CN" sz="2400">
                <a:latin typeface="Calibri" charset="0"/>
                <a:cs typeface="Calibri" charset="0"/>
              </a:rPr>
              <a:t>	50 cps/nv</a:t>
            </a:r>
            <a:endParaRPr lang="en-US" altLang="zh-CN" sz="2400">
              <a:latin typeface="Calibri" charset="0"/>
              <a:cs typeface="Calibri" charset="0"/>
            </a:endParaRPr>
          </a:p>
          <a:p>
            <a:pPr indent="0" algn="l">
              <a:lnSpc>
                <a:spcPct val="100000"/>
              </a:lnSpc>
              <a:buNone/>
            </a:pPr>
            <a:r>
              <a:rPr lang="en-US" altLang="zh-CN" sz="2400">
                <a:latin typeface="Calibri" charset="0"/>
                <a:cs typeface="Calibri" charset="0"/>
              </a:rPr>
              <a:t>100 MSps 4 channel Customized Electronics</a:t>
            </a:r>
            <a:endParaRPr lang="en-US" altLang="zh-CN" sz="2400">
              <a:latin typeface="Calibri" charset="0"/>
              <a:cs typeface="Calibri"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untitled"/>
          <p:cNvPicPr>
            <a:picLocks noChangeAspect="1"/>
          </p:cNvPicPr>
          <p:nvPr/>
        </p:nvPicPr>
        <p:blipFill>
          <a:blip r:embed="rId1"/>
          <a:stretch>
            <a:fillRect/>
          </a:stretch>
        </p:blipFill>
        <p:spPr>
          <a:xfrm>
            <a:off x="5829300" y="1882775"/>
            <a:ext cx="6244590" cy="4683760"/>
          </a:xfrm>
          <a:prstGeom prst="rect">
            <a:avLst/>
          </a:prstGeom>
        </p:spPr>
      </p:pic>
      <p:sp>
        <p:nvSpPr>
          <p:cNvPr id="245" name="Freeform 5"/>
          <p:cNvSpPr/>
          <p:nvPr/>
        </p:nvSpPr>
        <p:spPr>
          <a:xfrm>
            <a:off x="427038" y="220663"/>
            <a:ext cx="474662" cy="5603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Lst>
            <a:rect l="0" t="0" r="0" b="0"/>
            <a:pathLst>
              <a:path w="574" h="681">
                <a:moveTo>
                  <a:pt x="120" y="441"/>
                </a:moveTo>
                <a:cubicBezTo>
                  <a:pt x="153" y="441"/>
                  <a:pt x="183" y="454"/>
                  <a:pt x="205" y="476"/>
                </a:cubicBezTo>
                <a:lnTo>
                  <a:pt x="389" y="329"/>
                </a:lnTo>
                <a:cubicBezTo>
                  <a:pt x="383" y="317"/>
                  <a:pt x="380" y="303"/>
                  <a:pt x="380" y="289"/>
                </a:cubicBezTo>
                <a:cubicBezTo>
                  <a:pt x="380" y="271"/>
                  <a:pt x="384" y="255"/>
                  <a:pt x="392" y="241"/>
                </a:cubicBezTo>
                <a:lnTo>
                  <a:pt x="270" y="138"/>
                </a:lnTo>
                <a:cubicBezTo>
                  <a:pt x="256" y="151"/>
                  <a:pt x="237" y="159"/>
                  <a:pt x="217" y="159"/>
                </a:cubicBezTo>
                <a:cubicBezTo>
                  <a:pt x="173" y="159"/>
                  <a:pt x="137" y="123"/>
                  <a:pt x="137" y="79"/>
                </a:cubicBezTo>
                <a:cubicBezTo>
                  <a:pt x="137" y="36"/>
                  <a:pt x="173" y="0"/>
                  <a:pt x="217" y="0"/>
                </a:cubicBezTo>
                <a:cubicBezTo>
                  <a:pt x="260" y="0"/>
                  <a:pt x="296" y="36"/>
                  <a:pt x="296" y="79"/>
                </a:cubicBezTo>
                <a:cubicBezTo>
                  <a:pt x="296" y="91"/>
                  <a:pt x="293" y="103"/>
                  <a:pt x="289" y="113"/>
                </a:cubicBezTo>
                <a:lnTo>
                  <a:pt x="412" y="217"/>
                </a:lnTo>
                <a:cubicBezTo>
                  <a:pt x="429" y="201"/>
                  <a:pt x="452" y="192"/>
                  <a:pt x="477" y="192"/>
                </a:cubicBezTo>
                <a:cubicBezTo>
                  <a:pt x="530" y="192"/>
                  <a:pt x="574" y="235"/>
                  <a:pt x="574" y="289"/>
                </a:cubicBezTo>
                <a:cubicBezTo>
                  <a:pt x="574" y="342"/>
                  <a:pt x="530" y="386"/>
                  <a:pt x="477" y="386"/>
                </a:cubicBezTo>
                <a:cubicBezTo>
                  <a:pt x="449" y="386"/>
                  <a:pt x="424" y="374"/>
                  <a:pt x="406" y="355"/>
                </a:cubicBezTo>
                <a:lnTo>
                  <a:pt x="224" y="501"/>
                </a:lnTo>
                <a:cubicBezTo>
                  <a:pt x="234" y="518"/>
                  <a:pt x="240" y="539"/>
                  <a:pt x="240" y="561"/>
                </a:cubicBezTo>
                <a:cubicBezTo>
                  <a:pt x="240" y="627"/>
                  <a:pt x="186" y="681"/>
                  <a:pt x="120" y="681"/>
                </a:cubicBezTo>
                <a:cubicBezTo>
                  <a:pt x="54" y="681"/>
                  <a:pt x="0" y="627"/>
                  <a:pt x="0" y="561"/>
                </a:cubicBezTo>
                <a:cubicBezTo>
                  <a:pt x="0" y="495"/>
                  <a:pt x="54" y="441"/>
                  <a:pt x="120" y="441"/>
                </a:cubicBezTo>
                <a:close/>
              </a:path>
            </a:pathLst>
          </a:custGeom>
          <a:solidFill>
            <a:srgbClr val="113E6A"/>
          </a:solidFill>
          <a:ln w="9525">
            <a:noFill/>
          </a:ln>
        </p:spPr>
        <p:txBody>
          <a:bodyPr/>
          <a:lstStyle/>
          <a:p>
            <a:endParaRPr lang="zh-CN" altLang="en-US">
              <a:latin typeface="Arial" charset="0"/>
              <a:ea typeface="微软雅黑" pitchFamily="34" charset="-122"/>
              <a:cs typeface="+mn-ea"/>
              <a:sym typeface="Arial" charset="0"/>
            </a:endParaRPr>
          </a:p>
        </p:txBody>
      </p:sp>
      <p:sp>
        <p:nvSpPr>
          <p:cNvPr id="14" name="灯片编号占位符 13"/>
          <p:cNvSpPr/>
          <p:nvPr>
            <p:ph type="sldNum" sz="quarter" idx="12"/>
          </p:nvPr>
        </p:nvSpPr>
        <p:spPr/>
        <p:txBody>
          <a:bodyPr/>
          <a:lstStyle/>
          <a:p>
            <a:fld id="{AA99CC4F-EA44-B044-AD87-94E32FACE6D5}" type="slidenum">
              <a:rPr lang="en-US" altLang="zh-CN" smtClean="0"/>
            </a:fld>
            <a:endParaRPr kumimoji="1" lang="zh-CN" altLang="en-US"/>
          </a:p>
        </p:txBody>
      </p:sp>
      <p:sp>
        <p:nvSpPr>
          <p:cNvPr id="3" name="Rectangle 3"/>
          <p:cNvSpPr/>
          <p:nvPr/>
        </p:nvSpPr>
        <p:spPr>
          <a:xfrm>
            <a:off x="12484348" y="3592713"/>
            <a:ext cx="5996163" cy="2679901"/>
          </a:xfrm>
          <a:prstGeom prst="rect">
            <a:avLst/>
          </a:prstGeom>
        </p:spPr>
        <p:txBody>
          <a:bodyPr wrap="square">
            <a:spAutoFit/>
          </a:bodyPr>
          <a:lstStyle/>
          <a:p>
            <a:pPr marL="285750" indent="-285750">
              <a:lnSpc>
                <a:spcPct val="150000"/>
              </a:lnSpc>
              <a:buFont typeface="Wingdings" charset="2"/>
              <a:buChar char="Ø"/>
            </a:pPr>
            <a:r>
              <a:rPr lang="zh-CN" altLang="en-US" b="1" dirty="0">
                <a:solidFill>
                  <a:srgbClr val="0070C0"/>
                </a:solidFill>
                <a:latin typeface="Arial" charset="0"/>
                <a:ea typeface="微软雅黑" pitchFamily="34" charset="-122"/>
                <a:cs typeface="+mn-ea"/>
                <a:sym typeface="Arial" charset="0"/>
              </a:rPr>
              <a:t> 高能宇宙射线</a:t>
            </a:r>
            <a:endParaRPr lang="en-US" altLang="zh-CN" b="1" dirty="0">
              <a:solidFill>
                <a:srgbClr val="0070C0"/>
              </a:solidFill>
              <a:latin typeface="Arial" charset="0"/>
              <a:ea typeface="微软雅黑" pitchFamily="34" charset="-122"/>
              <a:cs typeface="+mn-ea"/>
              <a:sym typeface="Arial" charset="0"/>
            </a:endParaRPr>
          </a:p>
          <a:p>
            <a:pPr marL="342900" indent="-342900">
              <a:lnSpc>
                <a:spcPct val="150000"/>
              </a:lnSpc>
              <a:buFont typeface="Wingdings" charset="2"/>
              <a:buChar char="Ø"/>
            </a:pPr>
            <a:r>
              <a:rPr lang="zh-CN" altLang="en-US" sz="1600" b="1" dirty="0">
                <a:latin typeface="Arial" charset="0"/>
                <a:ea typeface="微软雅黑" pitchFamily="34" charset="-122"/>
                <a:cs typeface="+mn-ea"/>
                <a:sym typeface="Arial" charset="0"/>
              </a:rPr>
              <a:t>太阳活动：</a:t>
            </a:r>
            <a:r>
              <a:rPr lang="zh-CN" altLang="en-US" sz="1600" b="1" dirty="0">
                <a:solidFill>
                  <a:srgbClr val="C00000"/>
                </a:solidFill>
                <a:latin typeface="Arial" charset="0"/>
                <a:ea typeface="微软雅黑" pitchFamily="34" charset="-122"/>
                <a:cs typeface="+mn-ea"/>
                <a:sym typeface="Arial" charset="0"/>
              </a:rPr>
              <a:t>太阳调制参数 </a:t>
            </a:r>
            <a:r>
              <a:rPr lang="zh-CN" altLang="en-US" sz="1600" b="1" dirty="0">
                <a:solidFill>
                  <a:srgbClr val="00B050"/>
                </a:solidFill>
                <a:latin typeface="Arial" charset="0"/>
                <a:ea typeface="微软雅黑" pitchFamily="34" charset="-122"/>
                <a:cs typeface="+mn-ea"/>
                <a:sym typeface="Arial" charset="0"/>
              </a:rPr>
              <a:t>精确</a:t>
            </a:r>
            <a:endParaRPr lang="zh-CN" altLang="en-US" sz="1600" b="1" dirty="0">
              <a:solidFill>
                <a:srgbClr val="00B050"/>
              </a:solidFill>
              <a:latin typeface="Arial" charset="0"/>
              <a:ea typeface="微软雅黑" pitchFamily="34" charset="-122"/>
              <a:cs typeface="+mn-ea"/>
              <a:sym typeface="Arial" charset="0"/>
            </a:endParaRPr>
          </a:p>
          <a:p>
            <a:pPr marL="342900" indent="-342900">
              <a:lnSpc>
                <a:spcPct val="150000"/>
              </a:lnSpc>
              <a:buFont typeface="Wingdings" charset="2"/>
              <a:buChar char="Ø"/>
            </a:pPr>
            <a:r>
              <a:rPr lang="zh-CN" altLang="en-US" sz="1600" b="1" dirty="0">
                <a:latin typeface="Arial" charset="0"/>
                <a:ea typeface="微软雅黑" pitchFamily="34" charset="-122"/>
                <a:cs typeface="+mn-ea"/>
                <a:sym typeface="Arial" charset="0"/>
              </a:rPr>
              <a:t>地球磁场：</a:t>
            </a:r>
            <a:r>
              <a:rPr lang="zh-CN" altLang="en-US" sz="1600" b="1" dirty="0">
                <a:solidFill>
                  <a:srgbClr val="C00000"/>
                </a:solidFill>
                <a:latin typeface="Arial" charset="0"/>
                <a:ea typeface="微软雅黑" pitchFamily="34" charset="-122"/>
                <a:cs typeface="+mn-ea"/>
                <a:sym typeface="Arial" charset="0"/>
              </a:rPr>
              <a:t>地磁截止刚度 </a:t>
            </a:r>
            <a:r>
              <a:rPr lang="zh-CN" altLang="en-US" sz="1600" b="1" dirty="0">
                <a:solidFill>
                  <a:srgbClr val="00B050"/>
                </a:solidFill>
                <a:latin typeface="Arial" charset="0"/>
                <a:ea typeface="微软雅黑" pitchFamily="34" charset="-122"/>
                <a:cs typeface="+mn-ea"/>
                <a:sym typeface="Arial" charset="0"/>
              </a:rPr>
              <a:t>精确</a:t>
            </a:r>
            <a:endParaRPr lang="en-US" altLang="zh-CN" sz="1600" b="1" dirty="0">
              <a:solidFill>
                <a:srgbClr val="00B050"/>
              </a:solidFill>
              <a:latin typeface="Arial" charset="0"/>
              <a:ea typeface="微软雅黑" pitchFamily="34" charset="-122"/>
              <a:cs typeface="+mn-ea"/>
              <a:sym typeface="Arial" charset="0"/>
            </a:endParaRPr>
          </a:p>
          <a:p>
            <a:pPr marL="342900" indent="-342900">
              <a:lnSpc>
                <a:spcPct val="150000"/>
              </a:lnSpc>
              <a:buFont typeface="Wingdings" charset="2"/>
              <a:buChar char="Ø"/>
            </a:pPr>
            <a:r>
              <a:rPr lang="zh-CN" altLang="en-US" sz="1600" b="1" dirty="0">
                <a:latin typeface="Arial" charset="0"/>
                <a:ea typeface="微软雅黑" pitchFamily="34" charset="-122"/>
                <a:cs typeface="+mn-ea"/>
                <a:sym typeface="Arial" charset="0"/>
              </a:rPr>
              <a:t>物理过程：</a:t>
            </a:r>
            <a:r>
              <a:rPr lang="zh-CN" altLang="en-US" sz="1600" b="1" dirty="0">
                <a:solidFill>
                  <a:srgbClr val="C00000"/>
                </a:solidFill>
                <a:latin typeface="Arial" charset="0"/>
                <a:ea typeface="微软雅黑" pitchFamily="34" charset="-122"/>
                <a:cs typeface="+mn-ea"/>
                <a:sym typeface="Arial" charset="0"/>
              </a:rPr>
              <a:t>簇射，核反应 </a:t>
            </a:r>
            <a:r>
              <a:rPr lang="zh-CN" altLang="en-US" sz="1600" b="1" dirty="0">
                <a:solidFill>
                  <a:srgbClr val="00B050"/>
                </a:solidFill>
                <a:latin typeface="Arial" charset="0"/>
                <a:ea typeface="微软雅黑" pitchFamily="34" charset="-122"/>
                <a:cs typeface="+mn-ea"/>
                <a:sym typeface="Arial" charset="0"/>
              </a:rPr>
              <a:t>精确</a:t>
            </a:r>
            <a:endParaRPr lang="en-US" altLang="zh-CN" sz="1600" b="1" dirty="0">
              <a:solidFill>
                <a:srgbClr val="00B050"/>
              </a:solidFill>
              <a:latin typeface="Arial" charset="0"/>
              <a:ea typeface="微软雅黑" pitchFamily="34" charset="-122"/>
              <a:cs typeface="+mn-ea"/>
              <a:sym typeface="Arial" charset="0"/>
            </a:endParaRPr>
          </a:p>
          <a:p>
            <a:pPr marL="342900" indent="-342900">
              <a:lnSpc>
                <a:spcPct val="150000"/>
              </a:lnSpc>
              <a:buFont typeface="Wingdings" charset="2"/>
              <a:buChar char="Ø"/>
            </a:pPr>
            <a:r>
              <a:rPr lang="zh-CN" altLang="en-US" sz="1600" b="1" dirty="0">
                <a:latin typeface="Arial" charset="0"/>
                <a:ea typeface="微软雅黑" pitchFamily="34" charset="-122"/>
                <a:cs typeface="+mn-ea"/>
                <a:sym typeface="Arial" charset="0"/>
              </a:rPr>
              <a:t>大气：</a:t>
            </a:r>
            <a:r>
              <a:rPr lang="zh-CN" altLang="en-US" sz="1600" b="1" dirty="0">
                <a:solidFill>
                  <a:srgbClr val="C00000"/>
                </a:solidFill>
                <a:latin typeface="Arial" charset="0"/>
                <a:ea typeface="微软雅黑" pitchFamily="34" charset="-122"/>
                <a:cs typeface="+mn-ea"/>
                <a:sym typeface="Arial" charset="0"/>
              </a:rPr>
              <a:t>大气成分 温度 季节性 </a:t>
            </a:r>
            <a:r>
              <a:rPr lang="zh-CN" altLang="en-US" sz="1600" b="1" dirty="0">
                <a:solidFill>
                  <a:srgbClr val="00B050"/>
                </a:solidFill>
                <a:latin typeface="Arial" charset="0"/>
                <a:ea typeface="微软雅黑" pitchFamily="34" charset="-122"/>
                <a:cs typeface="+mn-ea"/>
                <a:sym typeface="Arial" charset="0"/>
              </a:rPr>
              <a:t>较为精确</a:t>
            </a:r>
            <a:endParaRPr lang="en-US" altLang="zh-CN" sz="1600" b="1" dirty="0">
              <a:solidFill>
                <a:srgbClr val="00B050"/>
              </a:solidFill>
              <a:latin typeface="Arial" charset="0"/>
              <a:ea typeface="微软雅黑" pitchFamily="34" charset="-122"/>
              <a:cs typeface="+mn-ea"/>
              <a:sym typeface="Arial" charset="0"/>
            </a:endParaRPr>
          </a:p>
          <a:p>
            <a:pPr marL="342900" indent="-342900">
              <a:lnSpc>
                <a:spcPct val="150000"/>
              </a:lnSpc>
              <a:buFont typeface="Wingdings" charset="2"/>
              <a:buChar char="Ø"/>
            </a:pPr>
            <a:r>
              <a:rPr lang="zh-CN" altLang="en-US" sz="1600" b="1" dirty="0">
                <a:latin typeface="Arial" charset="0"/>
                <a:ea typeface="微软雅黑" pitchFamily="34" charset="-122"/>
                <a:cs typeface="+mn-ea"/>
                <a:sym typeface="Arial" charset="0"/>
              </a:rPr>
              <a:t>中子输运：</a:t>
            </a:r>
            <a:r>
              <a:rPr lang="zh-CN" altLang="en-US" sz="1600" b="1" dirty="0">
                <a:solidFill>
                  <a:srgbClr val="C00000"/>
                </a:solidFill>
                <a:latin typeface="Arial" charset="0"/>
                <a:ea typeface="微软雅黑" pitchFamily="34" charset="-122"/>
                <a:cs typeface="+mn-ea"/>
                <a:sym typeface="Arial" charset="0"/>
              </a:rPr>
              <a:t>重力 </a:t>
            </a:r>
            <a:r>
              <a:rPr lang="zh-CN" altLang="en-US" sz="1600" b="1" dirty="0">
                <a:solidFill>
                  <a:srgbClr val="00B050"/>
                </a:solidFill>
                <a:latin typeface="Arial" charset="0"/>
                <a:ea typeface="微软雅黑" pitchFamily="34" charset="-122"/>
                <a:cs typeface="+mn-ea"/>
                <a:sym typeface="Arial" charset="0"/>
              </a:rPr>
              <a:t>精确 </a:t>
            </a:r>
            <a:endParaRPr lang="en-US" altLang="zh-CN" sz="1600" b="1" dirty="0">
              <a:solidFill>
                <a:srgbClr val="00B050"/>
              </a:solidFill>
              <a:latin typeface="Arial" charset="0"/>
              <a:ea typeface="微软雅黑" pitchFamily="34" charset="-122"/>
              <a:cs typeface="+mn-ea"/>
              <a:sym typeface="Arial" charset="0"/>
            </a:endParaRPr>
          </a:p>
          <a:p>
            <a:pPr marL="342900" indent="-342900">
              <a:lnSpc>
                <a:spcPct val="150000"/>
              </a:lnSpc>
              <a:buFont typeface="Wingdings" charset="2"/>
              <a:buChar char="Ø"/>
            </a:pPr>
            <a:r>
              <a:rPr lang="zh-CN" altLang="en-US" sz="1600" b="1" dirty="0">
                <a:latin typeface="Arial" charset="0"/>
                <a:ea typeface="微软雅黑" pitchFamily="34" charset="-122"/>
                <a:cs typeface="+mn-ea"/>
                <a:sym typeface="Arial" charset="0"/>
              </a:rPr>
              <a:t>极端天文过程，极端天气 </a:t>
            </a:r>
            <a:r>
              <a:rPr lang="zh-CN" altLang="en-US" sz="1600" b="1" dirty="0">
                <a:solidFill>
                  <a:srgbClr val="00B050"/>
                </a:solidFill>
                <a:latin typeface="Arial" charset="0"/>
                <a:ea typeface="微软雅黑" pitchFamily="34" charset="-122"/>
                <a:cs typeface="+mn-ea"/>
                <a:sym typeface="Arial" charset="0"/>
              </a:rPr>
              <a:t>时间选择</a:t>
            </a:r>
            <a:endParaRPr lang="en-US" altLang="zh-CN" sz="1600" b="1" dirty="0">
              <a:latin typeface="Arial" charset="0"/>
              <a:ea typeface="微软雅黑" pitchFamily="34" charset="-122"/>
              <a:cs typeface="+mn-ea"/>
              <a:sym typeface="Arial" charset="0"/>
            </a:endParaRPr>
          </a:p>
        </p:txBody>
      </p:sp>
      <p:sp>
        <p:nvSpPr>
          <p:cNvPr id="4" name="文本框 15"/>
          <p:cNvSpPr txBox="1"/>
          <p:nvPr>
            <p:custDataLst>
              <p:tags r:id="rId2"/>
            </p:custDataLst>
          </p:nvPr>
        </p:nvSpPr>
        <p:spPr>
          <a:xfrm>
            <a:off x="1510242" y="8458123"/>
            <a:ext cx="4342130" cy="246380"/>
          </a:xfrm>
          <a:prstGeom prst="rect">
            <a:avLst/>
          </a:prstGeom>
          <a:noFill/>
          <a:ln w="19050">
            <a:solidFill>
              <a:srgbClr val="000000">
                <a:alpha val="0"/>
              </a:srgbClr>
            </a:solidFill>
          </a:ln>
        </p:spPr>
        <p:style>
          <a:lnRef idx="2">
            <a:schemeClr val="accent3"/>
          </a:lnRef>
          <a:fillRef idx="1">
            <a:schemeClr val="lt1"/>
          </a:fillRef>
          <a:effectRef idx="0">
            <a:schemeClr val="accent3"/>
          </a:effectRef>
          <a:fontRef idx="minor">
            <a:schemeClr val="dk1"/>
          </a:fontRef>
        </p:style>
        <p:txBody>
          <a:bodyPr wrap="square">
            <a:noAutofit/>
          </a:bodyPr>
          <a:lstStyle/>
          <a:p>
            <a:pPr algn="ctr" defTabSz="914400" eaLnBrk="1" fontAlgn="auto" hangingPunct="1">
              <a:spcBef>
                <a:spcPts val="0"/>
              </a:spcBef>
              <a:spcAft>
                <a:spcPts val="0"/>
              </a:spcAft>
              <a:defRPr/>
            </a:pPr>
            <a:r>
              <a:rPr lang="zh-CN" altLang="en-US" sz="1400" b="1" dirty="0">
                <a:solidFill>
                  <a:schemeClr val="tx1"/>
                </a:solidFill>
                <a:latin typeface="Arial" charset="0"/>
                <a:ea typeface="微软雅黑" pitchFamily="34" charset="-122"/>
                <a:cs typeface="+mn-ea"/>
                <a:sym typeface="Arial" charset="0"/>
              </a:rPr>
              <a:t>初步结果：不同海拔高度下各能区中子的通量分布</a:t>
            </a:r>
            <a:endParaRPr lang="zh-CN" altLang="en-US" sz="1400" b="1" dirty="0">
              <a:solidFill>
                <a:schemeClr val="tx1"/>
              </a:solidFill>
              <a:latin typeface="Arial" charset="0"/>
              <a:ea typeface="微软雅黑" pitchFamily="34" charset="-122"/>
              <a:cs typeface="+mn-ea"/>
              <a:sym typeface="Arial" charset="0"/>
            </a:endParaRPr>
          </a:p>
        </p:txBody>
      </p:sp>
      <p:sp>
        <p:nvSpPr>
          <p:cNvPr id="5" name="文本框 4"/>
          <p:cNvSpPr txBox="1"/>
          <p:nvPr/>
        </p:nvSpPr>
        <p:spPr>
          <a:xfrm>
            <a:off x="-251183" y="806279"/>
            <a:ext cx="6918533" cy="496996"/>
          </a:xfrm>
          <a:prstGeom prst="rect">
            <a:avLst/>
          </a:prstGeom>
          <a:noFill/>
        </p:spPr>
        <p:txBody>
          <a:bodyPr wrap="square" rtlCol="0">
            <a:spAutoFit/>
          </a:bodyPr>
          <a:lstStyle/>
          <a:p>
            <a:pPr lvl="2">
              <a:lnSpc>
                <a:spcPct val="150000"/>
              </a:lnSpc>
              <a:defRPr/>
            </a:pPr>
            <a:r>
              <a:rPr lang="zh-CN" altLang="en-US" sz="2000" b="1" dirty="0">
                <a:solidFill>
                  <a:srgbClr val="000064"/>
                </a:solidFill>
                <a:latin typeface="Arial" charset="0"/>
                <a:ea typeface="微软雅黑" pitchFamily="34" charset="-122"/>
                <a:cs typeface="+mn-ea"/>
                <a:sym typeface="Arial" charset="0"/>
              </a:rPr>
              <a:t> </a:t>
            </a:r>
            <a:r>
              <a:rPr lang="en-US" altLang="zh-CN" sz="2000" b="1" dirty="0" err="1">
                <a:solidFill>
                  <a:srgbClr val="000064"/>
                </a:solidFill>
                <a:latin typeface="Arial" charset="0"/>
                <a:ea typeface="微软雅黑" pitchFamily="34" charset="-122"/>
                <a:cs typeface="+mn-ea"/>
                <a:sym typeface="Arial" charset="0"/>
              </a:rPr>
              <a:t>Albeto</a:t>
            </a:r>
            <a:r>
              <a:rPr lang="en-US" altLang="zh-CN" sz="2000" b="1" dirty="0">
                <a:solidFill>
                  <a:srgbClr val="000064"/>
                </a:solidFill>
                <a:latin typeface="Arial" charset="0"/>
                <a:ea typeface="微软雅黑" pitchFamily="34" charset="-122"/>
                <a:cs typeface="+mn-ea"/>
                <a:sym typeface="Arial" charset="0"/>
              </a:rPr>
              <a:t> neutron flux at various altitudes</a:t>
            </a:r>
            <a:endParaRPr lang="en-US" altLang="zh-CN" sz="2000" b="1" dirty="0">
              <a:solidFill>
                <a:srgbClr val="000064"/>
              </a:solidFill>
              <a:latin typeface="Arial" charset="0"/>
              <a:ea typeface="微软雅黑" pitchFamily="34" charset="-122"/>
              <a:cs typeface="+mn-ea"/>
              <a:sym typeface="Arial" charset="0"/>
            </a:endParaRPr>
          </a:p>
        </p:txBody>
      </p:sp>
      <p:grpSp>
        <p:nvGrpSpPr>
          <p:cNvPr id="6" name="组合 5"/>
          <p:cNvGrpSpPr/>
          <p:nvPr/>
        </p:nvGrpSpPr>
        <p:grpSpPr>
          <a:xfrm>
            <a:off x="427038" y="1741212"/>
            <a:ext cx="5668961" cy="4825085"/>
            <a:chOff x="6560178" y="176213"/>
            <a:chExt cx="4934802" cy="4655387"/>
          </a:xfrm>
        </p:grpSpPr>
        <p:pic>
          <p:nvPicPr>
            <p:cNvPr id="7" name="图片 6"/>
            <p:cNvPicPr>
              <a:picLocks noChangeAspect="1"/>
            </p:cNvPicPr>
            <p:nvPr/>
          </p:nvPicPr>
          <p:blipFill>
            <a:blip r:embed="rId3" cstate="print"/>
            <a:stretch>
              <a:fillRect/>
            </a:stretch>
          </p:blipFill>
          <p:spPr>
            <a:xfrm>
              <a:off x="6560178" y="176213"/>
              <a:ext cx="4934802" cy="4655387"/>
            </a:xfrm>
            <a:prstGeom prst="rect">
              <a:avLst/>
            </a:prstGeom>
          </p:spPr>
        </p:pic>
        <p:sp>
          <p:nvSpPr>
            <p:cNvPr id="13" name="文本框 12"/>
            <p:cNvSpPr txBox="1"/>
            <p:nvPr/>
          </p:nvSpPr>
          <p:spPr>
            <a:xfrm>
              <a:off x="9286534" y="659127"/>
              <a:ext cx="2104207" cy="494101"/>
            </a:xfrm>
            <a:prstGeom prst="rect">
              <a:avLst/>
            </a:prstGeom>
            <a:noFill/>
          </p:spPr>
          <p:txBody>
            <a:bodyPr wrap="square" rtlCol="0">
              <a:spAutoFit/>
            </a:bodyPr>
            <a:lstStyle/>
            <a:p>
              <a:r>
                <a:rPr lang="en-US" altLang="zh-CN" sz="2000" dirty="0">
                  <a:solidFill>
                    <a:schemeClr val="bg1"/>
                  </a:solidFill>
                </a:rPr>
                <a:t>Cosmic ray</a:t>
              </a:r>
              <a:endParaRPr lang="zh-CN" altLang="en-US" sz="2000" dirty="0">
                <a:solidFill>
                  <a:schemeClr val="bg1"/>
                </a:solidFill>
              </a:endParaRPr>
            </a:p>
          </p:txBody>
        </p:sp>
        <p:sp>
          <p:nvSpPr>
            <p:cNvPr id="15" name="文本框 14"/>
            <p:cNvSpPr txBox="1"/>
            <p:nvPr/>
          </p:nvSpPr>
          <p:spPr>
            <a:xfrm>
              <a:off x="7760212" y="505238"/>
              <a:ext cx="1277471" cy="307777"/>
            </a:xfrm>
            <a:prstGeom prst="rect">
              <a:avLst/>
            </a:prstGeom>
            <a:noFill/>
          </p:spPr>
          <p:txBody>
            <a:bodyPr wrap="square" rtlCol="0">
              <a:spAutoFit/>
            </a:bodyPr>
            <a:lstStyle/>
            <a:p>
              <a:r>
                <a:rPr lang="en-US" altLang="zh-CN" sz="1400" dirty="0">
                  <a:solidFill>
                    <a:schemeClr val="bg1"/>
                  </a:solidFill>
                </a:rPr>
                <a:t>Solar wind</a:t>
              </a:r>
              <a:endParaRPr lang="zh-CN" altLang="en-US" sz="1400" dirty="0">
                <a:solidFill>
                  <a:schemeClr val="bg1"/>
                </a:solidFill>
              </a:endParaRPr>
            </a:p>
          </p:txBody>
        </p:sp>
        <p:sp>
          <p:nvSpPr>
            <p:cNvPr id="17" name="文本框 16"/>
            <p:cNvSpPr txBox="1"/>
            <p:nvPr/>
          </p:nvSpPr>
          <p:spPr>
            <a:xfrm>
              <a:off x="6825709" y="3126078"/>
              <a:ext cx="2100605" cy="1158113"/>
            </a:xfrm>
            <a:prstGeom prst="rect">
              <a:avLst/>
            </a:prstGeom>
            <a:noFill/>
          </p:spPr>
          <p:txBody>
            <a:bodyPr wrap="square" rtlCol="0">
              <a:spAutoFit/>
            </a:bodyPr>
            <a:lstStyle/>
            <a:p>
              <a:r>
                <a:rPr lang="en-US" altLang="zh-CN" dirty="0">
                  <a:solidFill>
                    <a:schemeClr val="bg1"/>
                  </a:solidFill>
                </a:rPr>
                <a:t>Magnetic field</a:t>
              </a:r>
              <a:endParaRPr lang="en-US" altLang="zh-CN" dirty="0">
                <a:solidFill>
                  <a:schemeClr val="bg1"/>
                </a:solidFill>
              </a:endParaRPr>
            </a:p>
            <a:p>
              <a:r>
                <a:rPr lang="en-US" altLang="zh-CN" dirty="0">
                  <a:solidFill>
                    <a:schemeClr val="bg1"/>
                  </a:solidFill>
                </a:rPr>
                <a:t>Gravity</a:t>
              </a:r>
              <a:endParaRPr lang="en-US" altLang="zh-CN" dirty="0">
                <a:solidFill>
                  <a:schemeClr val="bg1"/>
                </a:solidFill>
              </a:endParaRPr>
            </a:p>
            <a:p>
              <a:r>
                <a:rPr lang="en-US" altLang="zh-CN" dirty="0">
                  <a:solidFill>
                    <a:schemeClr val="bg1"/>
                  </a:solidFill>
                </a:rPr>
                <a:t>Atmosphere</a:t>
              </a:r>
              <a:endParaRPr lang="en-US" altLang="zh-CN" dirty="0">
                <a:solidFill>
                  <a:schemeClr val="bg1"/>
                </a:solidFill>
              </a:endParaRPr>
            </a:p>
            <a:p>
              <a:r>
                <a:rPr lang="en-US" altLang="zh-CN" dirty="0">
                  <a:solidFill>
                    <a:schemeClr val="bg1"/>
                  </a:solidFill>
                </a:rPr>
                <a:t>…  </a:t>
              </a:r>
              <a:endParaRPr lang="zh-CN" altLang="en-US" dirty="0">
                <a:solidFill>
                  <a:schemeClr val="bg1"/>
                </a:solidFill>
              </a:endParaRPr>
            </a:p>
          </p:txBody>
        </p:sp>
        <p:sp>
          <p:nvSpPr>
            <p:cNvPr id="18" name="文本框 17"/>
            <p:cNvSpPr txBox="1"/>
            <p:nvPr/>
          </p:nvSpPr>
          <p:spPr>
            <a:xfrm>
              <a:off x="9158544" y="3691550"/>
              <a:ext cx="2104207" cy="441120"/>
            </a:xfrm>
            <a:prstGeom prst="rect">
              <a:avLst/>
            </a:prstGeom>
            <a:noFill/>
          </p:spPr>
          <p:txBody>
            <a:bodyPr wrap="square" rtlCol="0">
              <a:spAutoFit/>
            </a:bodyPr>
            <a:lstStyle/>
            <a:p>
              <a:r>
                <a:rPr lang="en-US" altLang="zh-CN" sz="2400" dirty="0">
                  <a:solidFill>
                    <a:schemeClr val="bg1"/>
                  </a:solidFill>
                </a:rPr>
                <a:t>Atomsphere</a:t>
              </a:r>
              <a:endParaRPr lang="en-US" altLang="zh-CN" sz="2400" dirty="0">
                <a:solidFill>
                  <a:schemeClr val="bg1"/>
                </a:solidFill>
              </a:endParaRPr>
            </a:p>
          </p:txBody>
        </p:sp>
        <p:sp>
          <p:nvSpPr>
            <p:cNvPr id="19" name="文本框 18"/>
            <p:cNvSpPr txBox="1"/>
            <p:nvPr/>
          </p:nvSpPr>
          <p:spPr>
            <a:xfrm rot="2805793">
              <a:off x="8205985" y="2630523"/>
              <a:ext cx="1171234" cy="293876"/>
            </a:xfrm>
            <a:prstGeom prst="rect">
              <a:avLst/>
            </a:prstGeom>
            <a:noFill/>
          </p:spPr>
          <p:txBody>
            <a:bodyPr wrap="square" rtlCol="0">
              <a:spAutoFit/>
            </a:bodyPr>
            <a:lstStyle/>
            <a:p>
              <a:r>
                <a:rPr lang="en-US" altLang="zh-CN" sz="1200" dirty="0">
                  <a:solidFill>
                    <a:schemeClr val="bg1"/>
                  </a:solidFill>
                </a:rPr>
                <a:t>0~600km</a:t>
              </a:r>
              <a:endParaRPr lang="zh-CN" altLang="en-US" sz="1200" dirty="0">
                <a:solidFill>
                  <a:schemeClr val="bg1"/>
                </a:solidFill>
              </a:endParaRPr>
            </a:p>
          </p:txBody>
        </p:sp>
        <p:sp>
          <p:nvSpPr>
            <p:cNvPr id="21" name="文本框 20"/>
            <p:cNvSpPr txBox="1"/>
            <p:nvPr/>
          </p:nvSpPr>
          <p:spPr>
            <a:xfrm rot="2805793">
              <a:off x="7233902" y="2118148"/>
              <a:ext cx="1116174" cy="293876"/>
            </a:xfrm>
            <a:prstGeom prst="rect">
              <a:avLst/>
            </a:prstGeom>
            <a:noFill/>
          </p:spPr>
          <p:txBody>
            <a:bodyPr wrap="square" rtlCol="0">
              <a:spAutoFit/>
            </a:bodyPr>
            <a:lstStyle/>
            <a:p>
              <a:r>
                <a:rPr lang="en-US" altLang="zh-CN" sz="1200" dirty="0">
                  <a:solidFill>
                    <a:schemeClr val="bg1"/>
                  </a:solidFill>
                </a:rPr>
                <a:t>600km+</a:t>
              </a:r>
              <a:endParaRPr lang="zh-CN" altLang="en-US" sz="1200" dirty="0">
                <a:solidFill>
                  <a:schemeClr val="bg1"/>
                </a:solidFill>
              </a:endParaRPr>
            </a:p>
          </p:txBody>
        </p:sp>
        <p:sp>
          <p:nvSpPr>
            <p:cNvPr id="22" name="文本框 21"/>
            <p:cNvSpPr txBox="1"/>
            <p:nvPr/>
          </p:nvSpPr>
          <p:spPr>
            <a:xfrm rot="18220866">
              <a:off x="9553241" y="1484874"/>
              <a:ext cx="2168954" cy="265327"/>
            </a:xfrm>
            <a:prstGeom prst="rect">
              <a:avLst/>
            </a:prstGeom>
            <a:noFill/>
          </p:spPr>
          <p:txBody>
            <a:bodyPr wrap="square" rtlCol="0">
              <a:spAutoFit/>
            </a:bodyPr>
            <a:lstStyle/>
            <a:p>
              <a:r>
                <a:rPr lang="en-US" altLang="zh-CN" sz="1400" dirty="0" err="1">
                  <a:solidFill>
                    <a:schemeClr val="bg1"/>
                  </a:solidFill>
                </a:rPr>
                <a:t>Albedo</a:t>
              </a:r>
              <a:r>
                <a:rPr lang="en-US" altLang="zh-CN" sz="1400" dirty="0">
                  <a:solidFill>
                    <a:schemeClr val="bg1"/>
                  </a:solidFill>
                </a:rPr>
                <a:t> neutron</a:t>
              </a:r>
              <a:endParaRPr lang="zh-CN" altLang="en-US" sz="1400" dirty="0">
                <a:solidFill>
                  <a:schemeClr val="bg1"/>
                </a:solidFill>
              </a:endParaRPr>
            </a:p>
          </p:txBody>
        </p:sp>
      </p:grpSp>
      <p:sp>
        <p:nvSpPr>
          <p:cNvPr id="26" name="内容占位符 2"/>
          <p:cNvSpPr/>
          <p:nvPr>
            <p:ph idx="1"/>
          </p:nvPr>
        </p:nvSpPr>
        <p:spPr>
          <a:xfrm>
            <a:off x="12433000" y="-935166"/>
            <a:ext cx="10515600" cy="4351338"/>
          </a:xfrm>
        </p:spPr>
        <p:txBody>
          <a:bodyPr/>
          <a:lstStyle/>
          <a:p>
            <a:pPr>
              <a:lnSpc>
                <a:spcPct val="150000"/>
              </a:lnSpc>
            </a:pPr>
            <a:r>
              <a:rPr kumimoji="1" lang="zh-CN" altLang="en-US" b="1" dirty="0">
                <a:solidFill>
                  <a:srgbClr val="C00000"/>
                </a:solidFill>
              </a:rPr>
              <a:t>系统误差：</a:t>
            </a:r>
            <a:endParaRPr kumimoji="1" lang="en-US" altLang="zh-CN" b="1" dirty="0">
              <a:solidFill>
                <a:srgbClr val="C00000"/>
              </a:solidFill>
            </a:endParaRPr>
          </a:p>
          <a:p>
            <a:pPr marL="0" indent="0">
              <a:lnSpc>
                <a:spcPct val="130000"/>
              </a:lnSpc>
              <a:buNone/>
            </a:pPr>
            <a:r>
              <a:rPr kumimoji="1" lang="zh-CN" altLang="en-US" sz="2400" dirty="0"/>
              <a:t>    </a:t>
            </a:r>
            <a:r>
              <a:rPr kumimoji="1" lang="en-US" altLang="zh-CN" sz="2400" dirty="0"/>
              <a:t>--</a:t>
            </a:r>
            <a:r>
              <a:rPr kumimoji="1" lang="zh-CN" altLang="en-US" sz="2400" dirty="0"/>
              <a:t> </a:t>
            </a:r>
            <a:r>
              <a:rPr kumimoji="1" lang="en-US" altLang="zh-CN" sz="2400" dirty="0"/>
              <a:t>GCR</a:t>
            </a:r>
            <a:r>
              <a:rPr kumimoji="1" lang="zh-CN" altLang="en-US" sz="2400" dirty="0"/>
              <a:t>通量：</a:t>
            </a:r>
            <a:r>
              <a:rPr kumimoji="1" lang="en-US" altLang="zh-CN" sz="2400" dirty="0"/>
              <a:t>AMS2</a:t>
            </a:r>
            <a:r>
              <a:rPr kumimoji="1" lang="zh-CN" altLang="en-US" sz="2400" dirty="0"/>
              <a:t>等带电粒子数据、</a:t>
            </a:r>
            <a:r>
              <a:rPr kumimoji="1" lang="en-US" altLang="zh-CN" sz="2400" dirty="0" err="1"/>
              <a:t>MeVGRO</a:t>
            </a:r>
            <a:r>
              <a:rPr kumimoji="1" lang="zh-CN" altLang="en-US" sz="2400" dirty="0"/>
              <a:t>等伽马数据（</a:t>
            </a:r>
            <a:r>
              <a:rPr kumimoji="1" lang="en-US" altLang="zh-CN" sz="2400" dirty="0"/>
              <a:t>in-site</a:t>
            </a:r>
            <a:r>
              <a:rPr kumimoji="1" lang="zh-CN" altLang="en-US" sz="2400" dirty="0"/>
              <a:t> </a:t>
            </a:r>
            <a:r>
              <a:rPr kumimoji="1" lang="en-US" altLang="zh-CN" sz="2400" dirty="0"/>
              <a:t>meas.</a:t>
            </a:r>
            <a:r>
              <a:rPr kumimoji="1" lang="zh-CN" altLang="en-US" sz="2400" dirty="0"/>
              <a:t>）</a:t>
            </a:r>
            <a:endParaRPr kumimoji="1" lang="en-US" altLang="zh-CN" sz="2400" dirty="0"/>
          </a:p>
          <a:p>
            <a:pPr marL="0" indent="0">
              <a:lnSpc>
                <a:spcPct val="130000"/>
              </a:lnSpc>
              <a:buNone/>
            </a:pPr>
            <a:r>
              <a:rPr kumimoji="1" lang="zh-CN" altLang="en-US" sz="2400" dirty="0"/>
              <a:t>    </a:t>
            </a:r>
            <a:r>
              <a:rPr kumimoji="1" lang="en-US" altLang="zh-CN" sz="2400" dirty="0"/>
              <a:t>--</a:t>
            </a:r>
            <a:r>
              <a:rPr kumimoji="1" lang="zh-CN" altLang="en-US" sz="2400" dirty="0"/>
              <a:t> 大气层：厚度、湿度、对流层的影响？</a:t>
            </a:r>
            <a:endParaRPr kumimoji="1" lang="en-US" altLang="zh-CN" sz="2400" dirty="0"/>
          </a:p>
          <a:p>
            <a:pPr>
              <a:lnSpc>
                <a:spcPct val="150000"/>
              </a:lnSpc>
            </a:pPr>
            <a:r>
              <a:rPr kumimoji="1" lang="zh-CN" altLang="en-US" dirty="0"/>
              <a:t>精度监测与：</a:t>
            </a:r>
            <a:endParaRPr kumimoji="1" lang="en-US" altLang="zh-CN" dirty="0"/>
          </a:p>
          <a:p>
            <a:pPr marL="0" indent="0">
              <a:lnSpc>
                <a:spcPct val="150000"/>
              </a:lnSpc>
              <a:buNone/>
            </a:pPr>
            <a:r>
              <a:rPr kumimoji="1" lang="zh-CN" altLang="en-US" sz="2400" dirty="0"/>
              <a:t>   </a:t>
            </a:r>
            <a:r>
              <a:rPr kumimoji="1" lang="en-US" altLang="zh-CN" sz="2400" dirty="0"/>
              <a:t>--</a:t>
            </a:r>
            <a:r>
              <a:rPr kumimoji="1" lang="zh-CN" altLang="en-US" sz="2400" dirty="0"/>
              <a:t> 临近空间的中子通量（飞艇</a:t>
            </a:r>
            <a:r>
              <a:rPr kumimoji="1" lang="en-US" altLang="zh-CN" sz="2400" dirty="0"/>
              <a:t>@20</a:t>
            </a:r>
            <a:r>
              <a:rPr kumimoji="1" lang="zh-CN" altLang="en-US" sz="2400" dirty="0"/>
              <a:t> </a:t>
            </a:r>
            <a:r>
              <a:rPr kumimoji="1" lang="en-US" altLang="zh-CN" sz="2400" dirty="0"/>
              <a:t>km</a:t>
            </a:r>
            <a:r>
              <a:rPr kumimoji="1" lang="zh-CN" altLang="en-US" sz="2400" dirty="0"/>
              <a:t>）</a:t>
            </a:r>
            <a:endParaRPr kumimoji="1" lang="en-US" altLang="zh-CN" sz="2400" dirty="0"/>
          </a:p>
          <a:p>
            <a:pPr marL="0" indent="0">
              <a:lnSpc>
                <a:spcPct val="130000"/>
              </a:lnSpc>
              <a:buNone/>
            </a:pPr>
            <a:endParaRPr kumimoji="1" lang="en-US" altLang="zh-CN" dirty="0"/>
          </a:p>
          <a:p>
            <a:pPr marL="0" indent="0">
              <a:lnSpc>
                <a:spcPct val="130000"/>
              </a:lnSpc>
              <a:buNone/>
            </a:pPr>
            <a:endParaRPr kumimoji="1" lang="zh-CN" altLang="en-US" dirty="0"/>
          </a:p>
        </p:txBody>
      </p:sp>
      <p:sp>
        <p:nvSpPr>
          <p:cNvPr id="37" name="TextBox 27"/>
          <p:cNvSpPr txBox="1"/>
          <p:nvPr/>
        </p:nvSpPr>
        <p:spPr>
          <a:xfrm>
            <a:off x="1012825" y="176213"/>
            <a:ext cx="9357360" cy="518160"/>
          </a:xfrm>
          <a:prstGeom prst="rect">
            <a:avLst/>
          </a:prstGeom>
          <a:noFill/>
          <a:ln w="9525">
            <a:noFill/>
          </a:ln>
        </p:spPr>
        <p:txBody>
          <a:bodyPr wrap="none" anchor="t">
            <a:spAutoFit/>
          </a:bodyPr>
          <a:lstStyle/>
          <a:p>
            <a:r>
              <a:rPr lang="en-US" altLang="zh-CN" sz="2800" b="1" dirty="0">
                <a:solidFill>
                  <a:schemeClr val="accent1"/>
                </a:solidFill>
                <a:latin typeface="Arial Narrow" pitchFamily="34" charset="0"/>
                <a:ea typeface="微软雅黑" pitchFamily="34" charset="-122"/>
                <a:sym typeface="Arial" charset="0"/>
              </a:rPr>
              <a:t>Planet-scale neutron model: the “free” neutron source</a:t>
            </a:r>
            <a:endParaRPr lang="en-US" altLang="zh-CN" sz="2800" b="1" dirty="0">
              <a:solidFill>
                <a:schemeClr val="accent1"/>
              </a:solidFill>
              <a:latin typeface="Arial Narrow" pitchFamily="34" charset="0"/>
              <a:ea typeface="微软雅黑" pitchFamily="34" charset="-122"/>
              <a:sym typeface="Arial" charset="0"/>
            </a:endParaRPr>
          </a:p>
        </p:txBody>
      </p:sp>
      <p:sp>
        <p:nvSpPr>
          <p:cNvPr id="27" name="文本框 26"/>
          <p:cNvSpPr txBox="1"/>
          <p:nvPr/>
        </p:nvSpPr>
        <p:spPr>
          <a:xfrm>
            <a:off x="6558914" y="992118"/>
            <a:ext cx="4784565" cy="1005840"/>
          </a:xfrm>
          <a:prstGeom prst="rect">
            <a:avLst/>
          </a:prstGeom>
          <a:noFill/>
        </p:spPr>
        <p:txBody>
          <a:bodyPr wrap="square" rtlCol="0">
            <a:spAutoFit/>
          </a:bodyPr>
          <a:lstStyle/>
          <a:p>
            <a:pPr lvl="2">
              <a:lnSpc>
                <a:spcPct val="150000"/>
              </a:lnSpc>
              <a:defRPr/>
            </a:pPr>
            <a:r>
              <a:rPr lang="en-US" altLang="zh-CN" sz="2000" b="1" dirty="0">
                <a:solidFill>
                  <a:srgbClr val="000064"/>
                </a:solidFill>
                <a:latin typeface="Arial" charset="0"/>
                <a:ea typeface="微软雅黑" pitchFamily="34" charset="-122"/>
                <a:cs typeface="+mn-ea"/>
                <a:sym typeface="Arial" charset="0"/>
              </a:rPr>
              <a:t>Origin of</a:t>
            </a:r>
            <a:r>
              <a:rPr lang="zh-CN" altLang="en-US" sz="2000" b="1" dirty="0">
                <a:solidFill>
                  <a:srgbClr val="000064"/>
                </a:solidFill>
                <a:latin typeface="Arial" charset="0"/>
                <a:ea typeface="微软雅黑" pitchFamily="34" charset="-122"/>
                <a:cs typeface="+mn-ea"/>
                <a:sym typeface="Arial" charset="0"/>
              </a:rPr>
              <a:t> </a:t>
            </a:r>
            <a:r>
              <a:rPr lang="en-US" altLang="zh-CN" sz="2000" b="1" dirty="0" err="1">
                <a:solidFill>
                  <a:srgbClr val="000064"/>
                </a:solidFill>
                <a:latin typeface="Arial" charset="0"/>
                <a:ea typeface="微软雅黑" pitchFamily="34" charset="-122"/>
                <a:cs typeface="+mn-ea"/>
                <a:sym typeface="Arial" charset="0"/>
              </a:rPr>
              <a:t>Albedo</a:t>
            </a:r>
            <a:r>
              <a:rPr lang="en-US" altLang="zh-CN" sz="2000" b="1" dirty="0">
                <a:solidFill>
                  <a:srgbClr val="000064"/>
                </a:solidFill>
                <a:latin typeface="Arial" charset="0"/>
                <a:ea typeface="微软雅黑" pitchFamily="34" charset="-122"/>
                <a:cs typeface="+mn-ea"/>
                <a:sym typeface="Arial" charset="0"/>
              </a:rPr>
              <a:t> neutron</a:t>
            </a:r>
            <a:endParaRPr lang="en-US" altLang="zh-CN" sz="2000" b="1" dirty="0">
              <a:solidFill>
                <a:srgbClr val="000064"/>
              </a:solidFill>
              <a:latin typeface="Arial" charset="0"/>
              <a:ea typeface="微软雅黑" pitchFamily="34" charset="-122"/>
              <a:cs typeface="+mn-ea"/>
              <a:sym typeface="Arial" charset="0"/>
            </a:endParaRPr>
          </a:p>
          <a:p>
            <a:pPr lvl="2">
              <a:lnSpc>
                <a:spcPct val="150000"/>
              </a:lnSpc>
              <a:defRPr/>
            </a:pPr>
            <a:r>
              <a:rPr lang="en-US" altLang="zh-CN" sz="2000" b="1" dirty="0">
                <a:solidFill>
                  <a:srgbClr val="000064"/>
                </a:solidFill>
                <a:latin typeface="Arial" charset="0"/>
                <a:ea typeface="微软雅黑" pitchFamily="34" charset="-122"/>
                <a:cs typeface="+mn-ea"/>
                <a:sym typeface="Arial" charset="0"/>
              </a:rPr>
              <a:t>detected @ Starneutronix </a:t>
            </a:r>
            <a:endParaRPr lang="en-US" altLang="zh-CN" sz="2000" b="1" dirty="0">
              <a:solidFill>
                <a:srgbClr val="000064"/>
              </a:solidFill>
              <a:latin typeface="Arial" charset="0"/>
              <a:ea typeface="微软雅黑" pitchFamily="34" charset="-122"/>
              <a:cs typeface="+mn-ea"/>
              <a:sym typeface="Arial" charset="0"/>
            </a:endParaRPr>
          </a:p>
        </p:txBody>
      </p:sp>
      <p:sp>
        <p:nvSpPr>
          <p:cNvPr id="10" name="文本框 9"/>
          <p:cNvSpPr txBox="1"/>
          <p:nvPr/>
        </p:nvSpPr>
        <p:spPr>
          <a:xfrm rot="19846375">
            <a:off x="7810591" y="3589232"/>
            <a:ext cx="1726755" cy="461665"/>
          </a:xfrm>
          <a:prstGeom prst="rect">
            <a:avLst/>
          </a:prstGeom>
          <a:noFill/>
        </p:spPr>
        <p:txBody>
          <a:bodyPr wrap="none" rtlCol="0">
            <a:spAutoFit/>
          </a:bodyPr>
          <a:lstStyle/>
          <a:p>
            <a:r>
              <a:rPr lang="en-US" altLang="zh-CN" sz="2400" dirty="0">
                <a:solidFill>
                  <a:srgbClr val="FFC000"/>
                </a:solidFill>
              </a:rPr>
              <a:t>Preliminary</a:t>
            </a:r>
            <a:endParaRPr lang="zh-CN" altLang="en-US" sz="2400" dirty="0">
              <a:solidFill>
                <a:srgbClr val="FFC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Freeform 5"/>
          <p:cNvSpPr/>
          <p:nvPr/>
        </p:nvSpPr>
        <p:spPr>
          <a:xfrm>
            <a:off x="427038" y="220663"/>
            <a:ext cx="474662" cy="5603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Lst>
            <a:rect l="0" t="0" r="0" b="0"/>
            <a:pathLst>
              <a:path w="574" h="681">
                <a:moveTo>
                  <a:pt x="120" y="441"/>
                </a:moveTo>
                <a:cubicBezTo>
                  <a:pt x="153" y="441"/>
                  <a:pt x="183" y="454"/>
                  <a:pt x="205" y="476"/>
                </a:cubicBezTo>
                <a:lnTo>
                  <a:pt x="389" y="329"/>
                </a:lnTo>
                <a:cubicBezTo>
                  <a:pt x="383" y="317"/>
                  <a:pt x="380" y="303"/>
                  <a:pt x="380" y="289"/>
                </a:cubicBezTo>
                <a:cubicBezTo>
                  <a:pt x="380" y="271"/>
                  <a:pt x="384" y="255"/>
                  <a:pt x="392" y="241"/>
                </a:cubicBezTo>
                <a:lnTo>
                  <a:pt x="270" y="138"/>
                </a:lnTo>
                <a:cubicBezTo>
                  <a:pt x="256" y="151"/>
                  <a:pt x="237" y="159"/>
                  <a:pt x="217" y="159"/>
                </a:cubicBezTo>
                <a:cubicBezTo>
                  <a:pt x="173" y="159"/>
                  <a:pt x="137" y="123"/>
                  <a:pt x="137" y="79"/>
                </a:cubicBezTo>
                <a:cubicBezTo>
                  <a:pt x="137" y="36"/>
                  <a:pt x="173" y="0"/>
                  <a:pt x="217" y="0"/>
                </a:cubicBezTo>
                <a:cubicBezTo>
                  <a:pt x="260" y="0"/>
                  <a:pt x="296" y="36"/>
                  <a:pt x="296" y="79"/>
                </a:cubicBezTo>
                <a:cubicBezTo>
                  <a:pt x="296" y="91"/>
                  <a:pt x="293" y="103"/>
                  <a:pt x="289" y="113"/>
                </a:cubicBezTo>
                <a:lnTo>
                  <a:pt x="412" y="217"/>
                </a:lnTo>
                <a:cubicBezTo>
                  <a:pt x="429" y="201"/>
                  <a:pt x="452" y="192"/>
                  <a:pt x="477" y="192"/>
                </a:cubicBezTo>
                <a:cubicBezTo>
                  <a:pt x="530" y="192"/>
                  <a:pt x="574" y="235"/>
                  <a:pt x="574" y="289"/>
                </a:cubicBezTo>
                <a:cubicBezTo>
                  <a:pt x="574" y="342"/>
                  <a:pt x="530" y="386"/>
                  <a:pt x="477" y="386"/>
                </a:cubicBezTo>
                <a:cubicBezTo>
                  <a:pt x="449" y="386"/>
                  <a:pt x="424" y="374"/>
                  <a:pt x="406" y="355"/>
                </a:cubicBezTo>
                <a:lnTo>
                  <a:pt x="224" y="501"/>
                </a:lnTo>
                <a:cubicBezTo>
                  <a:pt x="234" y="518"/>
                  <a:pt x="240" y="539"/>
                  <a:pt x="240" y="561"/>
                </a:cubicBezTo>
                <a:cubicBezTo>
                  <a:pt x="240" y="627"/>
                  <a:pt x="186" y="681"/>
                  <a:pt x="120" y="681"/>
                </a:cubicBezTo>
                <a:cubicBezTo>
                  <a:pt x="54" y="681"/>
                  <a:pt x="0" y="627"/>
                  <a:pt x="0" y="561"/>
                </a:cubicBezTo>
                <a:cubicBezTo>
                  <a:pt x="0" y="495"/>
                  <a:pt x="54" y="441"/>
                  <a:pt x="120" y="441"/>
                </a:cubicBezTo>
                <a:close/>
              </a:path>
            </a:pathLst>
          </a:custGeom>
          <a:solidFill>
            <a:srgbClr val="113E6A"/>
          </a:solidFill>
          <a:ln w="9525">
            <a:noFill/>
          </a:ln>
        </p:spPr>
        <p:txBody>
          <a:bodyPr/>
          <a:lstStyle/>
          <a:p>
            <a:endParaRPr lang="zh-CN" altLang="en-US">
              <a:latin typeface="Arial" charset="0"/>
              <a:ea typeface="微软雅黑" pitchFamily="34" charset="-122"/>
              <a:cs typeface="+mn-ea"/>
              <a:sym typeface="Arial" charset="0"/>
            </a:endParaRPr>
          </a:p>
        </p:txBody>
      </p:sp>
      <p:sp>
        <p:nvSpPr>
          <p:cNvPr id="14" name="灯片编号占位符 13"/>
          <p:cNvSpPr/>
          <p:nvPr>
            <p:ph type="sldNum" sz="quarter" idx="12"/>
          </p:nvPr>
        </p:nvSpPr>
        <p:spPr/>
        <p:txBody>
          <a:bodyPr/>
          <a:lstStyle/>
          <a:p>
            <a:fld id="{AA99CC4F-EA44-B044-AD87-94E32FACE6D5}" type="slidenum">
              <a:rPr lang="en-US" altLang="zh-CN" smtClean="0"/>
            </a:fld>
            <a:endParaRPr kumimoji="1" lang="zh-CN" altLang="en-US"/>
          </a:p>
        </p:txBody>
      </p:sp>
      <p:sp>
        <p:nvSpPr>
          <p:cNvPr id="3" name="Rectangle 3"/>
          <p:cNvSpPr/>
          <p:nvPr/>
        </p:nvSpPr>
        <p:spPr>
          <a:xfrm>
            <a:off x="12484348" y="3592713"/>
            <a:ext cx="5996163" cy="2679901"/>
          </a:xfrm>
          <a:prstGeom prst="rect">
            <a:avLst/>
          </a:prstGeom>
        </p:spPr>
        <p:txBody>
          <a:bodyPr wrap="square">
            <a:spAutoFit/>
          </a:bodyPr>
          <a:lstStyle/>
          <a:p>
            <a:pPr marL="285750" indent="-285750">
              <a:lnSpc>
                <a:spcPct val="150000"/>
              </a:lnSpc>
              <a:buFont typeface="Wingdings" charset="2"/>
              <a:buChar char="Ø"/>
            </a:pPr>
            <a:r>
              <a:rPr lang="zh-CN" altLang="en-US" b="1" dirty="0">
                <a:solidFill>
                  <a:srgbClr val="0070C0"/>
                </a:solidFill>
                <a:latin typeface="Arial" charset="0"/>
                <a:ea typeface="微软雅黑" pitchFamily="34" charset="-122"/>
                <a:cs typeface="+mn-ea"/>
                <a:sym typeface="Arial" charset="0"/>
              </a:rPr>
              <a:t> 高能宇宙射线</a:t>
            </a:r>
            <a:endParaRPr lang="en-US" altLang="zh-CN" b="1" dirty="0">
              <a:solidFill>
                <a:srgbClr val="0070C0"/>
              </a:solidFill>
              <a:latin typeface="Arial" charset="0"/>
              <a:ea typeface="微软雅黑" pitchFamily="34" charset="-122"/>
              <a:cs typeface="+mn-ea"/>
              <a:sym typeface="Arial" charset="0"/>
            </a:endParaRPr>
          </a:p>
          <a:p>
            <a:pPr marL="342900" indent="-342900">
              <a:lnSpc>
                <a:spcPct val="150000"/>
              </a:lnSpc>
              <a:buFont typeface="Wingdings" charset="2"/>
              <a:buChar char="Ø"/>
            </a:pPr>
            <a:r>
              <a:rPr lang="zh-CN" altLang="en-US" sz="1600" b="1" dirty="0">
                <a:latin typeface="Arial" charset="0"/>
                <a:ea typeface="微软雅黑" pitchFamily="34" charset="-122"/>
                <a:cs typeface="+mn-ea"/>
                <a:sym typeface="Arial" charset="0"/>
              </a:rPr>
              <a:t>太阳活动：</a:t>
            </a:r>
            <a:r>
              <a:rPr lang="zh-CN" altLang="en-US" sz="1600" b="1" dirty="0">
                <a:solidFill>
                  <a:srgbClr val="C00000"/>
                </a:solidFill>
                <a:latin typeface="Arial" charset="0"/>
                <a:ea typeface="微软雅黑" pitchFamily="34" charset="-122"/>
                <a:cs typeface="+mn-ea"/>
                <a:sym typeface="Arial" charset="0"/>
              </a:rPr>
              <a:t>太阳调制参数 </a:t>
            </a:r>
            <a:r>
              <a:rPr lang="zh-CN" altLang="en-US" sz="1600" b="1" dirty="0">
                <a:solidFill>
                  <a:srgbClr val="00B050"/>
                </a:solidFill>
                <a:latin typeface="Arial" charset="0"/>
                <a:ea typeface="微软雅黑" pitchFamily="34" charset="-122"/>
                <a:cs typeface="+mn-ea"/>
                <a:sym typeface="Arial" charset="0"/>
              </a:rPr>
              <a:t>精确</a:t>
            </a:r>
            <a:endParaRPr lang="zh-CN" altLang="en-US" sz="1600" b="1" dirty="0">
              <a:solidFill>
                <a:srgbClr val="00B050"/>
              </a:solidFill>
              <a:latin typeface="Arial" charset="0"/>
              <a:ea typeface="微软雅黑" pitchFamily="34" charset="-122"/>
              <a:cs typeface="+mn-ea"/>
              <a:sym typeface="Arial" charset="0"/>
            </a:endParaRPr>
          </a:p>
          <a:p>
            <a:pPr marL="342900" indent="-342900">
              <a:lnSpc>
                <a:spcPct val="150000"/>
              </a:lnSpc>
              <a:buFont typeface="Wingdings" charset="2"/>
              <a:buChar char="Ø"/>
            </a:pPr>
            <a:r>
              <a:rPr lang="zh-CN" altLang="en-US" sz="1600" b="1" dirty="0">
                <a:latin typeface="Arial" charset="0"/>
                <a:ea typeface="微软雅黑" pitchFamily="34" charset="-122"/>
                <a:cs typeface="+mn-ea"/>
                <a:sym typeface="Arial" charset="0"/>
              </a:rPr>
              <a:t>地球磁场：</a:t>
            </a:r>
            <a:r>
              <a:rPr lang="zh-CN" altLang="en-US" sz="1600" b="1" dirty="0">
                <a:solidFill>
                  <a:srgbClr val="C00000"/>
                </a:solidFill>
                <a:latin typeface="Arial" charset="0"/>
                <a:ea typeface="微软雅黑" pitchFamily="34" charset="-122"/>
                <a:cs typeface="+mn-ea"/>
                <a:sym typeface="Arial" charset="0"/>
              </a:rPr>
              <a:t>地磁截止刚度 </a:t>
            </a:r>
            <a:r>
              <a:rPr lang="zh-CN" altLang="en-US" sz="1600" b="1" dirty="0">
                <a:solidFill>
                  <a:srgbClr val="00B050"/>
                </a:solidFill>
                <a:latin typeface="Arial" charset="0"/>
                <a:ea typeface="微软雅黑" pitchFamily="34" charset="-122"/>
                <a:cs typeface="+mn-ea"/>
                <a:sym typeface="Arial" charset="0"/>
              </a:rPr>
              <a:t>精确</a:t>
            </a:r>
            <a:endParaRPr lang="en-US" altLang="zh-CN" sz="1600" b="1" dirty="0">
              <a:solidFill>
                <a:srgbClr val="00B050"/>
              </a:solidFill>
              <a:latin typeface="Arial" charset="0"/>
              <a:ea typeface="微软雅黑" pitchFamily="34" charset="-122"/>
              <a:cs typeface="+mn-ea"/>
              <a:sym typeface="Arial" charset="0"/>
            </a:endParaRPr>
          </a:p>
          <a:p>
            <a:pPr marL="342900" indent="-342900">
              <a:lnSpc>
                <a:spcPct val="150000"/>
              </a:lnSpc>
              <a:buFont typeface="Wingdings" charset="2"/>
              <a:buChar char="Ø"/>
            </a:pPr>
            <a:r>
              <a:rPr lang="zh-CN" altLang="en-US" sz="1600" b="1" dirty="0">
                <a:latin typeface="Arial" charset="0"/>
                <a:ea typeface="微软雅黑" pitchFamily="34" charset="-122"/>
                <a:cs typeface="+mn-ea"/>
                <a:sym typeface="Arial" charset="0"/>
              </a:rPr>
              <a:t>物理过程：</a:t>
            </a:r>
            <a:r>
              <a:rPr lang="zh-CN" altLang="en-US" sz="1600" b="1" dirty="0">
                <a:solidFill>
                  <a:srgbClr val="C00000"/>
                </a:solidFill>
                <a:latin typeface="Arial" charset="0"/>
                <a:ea typeface="微软雅黑" pitchFamily="34" charset="-122"/>
                <a:cs typeface="+mn-ea"/>
                <a:sym typeface="Arial" charset="0"/>
              </a:rPr>
              <a:t>簇射，核反应 </a:t>
            </a:r>
            <a:r>
              <a:rPr lang="zh-CN" altLang="en-US" sz="1600" b="1" dirty="0">
                <a:solidFill>
                  <a:srgbClr val="00B050"/>
                </a:solidFill>
                <a:latin typeface="Arial" charset="0"/>
                <a:ea typeface="微软雅黑" pitchFamily="34" charset="-122"/>
                <a:cs typeface="+mn-ea"/>
                <a:sym typeface="Arial" charset="0"/>
              </a:rPr>
              <a:t>精确</a:t>
            </a:r>
            <a:endParaRPr lang="en-US" altLang="zh-CN" sz="1600" b="1" dirty="0">
              <a:solidFill>
                <a:srgbClr val="00B050"/>
              </a:solidFill>
              <a:latin typeface="Arial" charset="0"/>
              <a:ea typeface="微软雅黑" pitchFamily="34" charset="-122"/>
              <a:cs typeface="+mn-ea"/>
              <a:sym typeface="Arial" charset="0"/>
            </a:endParaRPr>
          </a:p>
          <a:p>
            <a:pPr marL="342900" indent="-342900">
              <a:lnSpc>
                <a:spcPct val="150000"/>
              </a:lnSpc>
              <a:buFont typeface="Wingdings" charset="2"/>
              <a:buChar char="Ø"/>
            </a:pPr>
            <a:r>
              <a:rPr lang="zh-CN" altLang="en-US" sz="1600" b="1" dirty="0">
                <a:latin typeface="Arial" charset="0"/>
                <a:ea typeface="微软雅黑" pitchFamily="34" charset="-122"/>
                <a:cs typeface="+mn-ea"/>
                <a:sym typeface="Arial" charset="0"/>
              </a:rPr>
              <a:t>大气：</a:t>
            </a:r>
            <a:r>
              <a:rPr lang="zh-CN" altLang="en-US" sz="1600" b="1" dirty="0">
                <a:solidFill>
                  <a:srgbClr val="C00000"/>
                </a:solidFill>
                <a:latin typeface="Arial" charset="0"/>
                <a:ea typeface="微软雅黑" pitchFamily="34" charset="-122"/>
                <a:cs typeface="+mn-ea"/>
                <a:sym typeface="Arial" charset="0"/>
              </a:rPr>
              <a:t>大气成分 温度 季节性 </a:t>
            </a:r>
            <a:r>
              <a:rPr lang="zh-CN" altLang="en-US" sz="1600" b="1" dirty="0">
                <a:solidFill>
                  <a:srgbClr val="00B050"/>
                </a:solidFill>
                <a:latin typeface="Arial" charset="0"/>
                <a:ea typeface="微软雅黑" pitchFamily="34" charset="-122"/>
                <a:cs typeface="+mn-ea"/>
                <a:sym typeface="Arial" charset="0"/>
              </a:rPr>
              <a:t>较为精确</a:t>
            </a:r>
            <a:endParaRPr lang="en-US" altLang="zh-CN" sz="1600" b="1" dirty="0">
              <a:solidFill>
                <a:srgbClr val="00B050"/>
              </a:solidFill>
              <a:latin typeface="Arial" charset="0"/>
              <a:ea typeface="微软雅黑" pitchFamily="34" charset="-122"/>
              <a:cs typeface="+mn-ea"/>
              <a:sym typeface="Arial" charset="0"/>
            </a:endParaRPr>
          </a:p>
          <a:p>
            <a:pPr marL="342900" indent="-342900">
              <a:lnSpc>
                <a:spcPct val="150000"/>
              </a:lnSpc>
              <a:buFont typeface="Wingdings" charset="2"/>
              <a:buChar char="Ø"/>
            </a:pPr>
            <a:r>
              <a:rPr lang="zh-CN" altLang="en-US" sz="1600" b="1" dirty="0">
                <a:latin typeface="Arial" charset="0"/>
                <a:ea typeface="微软雅黑" pitchFamily="34" charset="-122"/>
                <a:cs typeface="+mn-ea"/>
                <a:sym typeface="Arial" charset="0"/>
              </a:rPr>
              <a:t>中子输运：</a:t>
            </a:r>
            <a:r>
              <a:rPr lang="zh-CN" altLang="en-US" sz="1600" b="1" dirty="0">
                <a:solidFill>
                  <a:srgbClr val="C00000"/>
                </a:solidFill>
                <a:latin typeface="Arial" charset="0"/>
                <a:ea typeface="微软雅黑" pitchFamily="34" charset="-122"/>
                <a:cs typeface="+mn-ea"/>
                <a:sym typeface="Arial" charset="0"/>
              </a:rPr>
              <a:t>重力 </a:t>
            </a:r>
            <a:r>
              <a:rPr lang="zh-CN" altLang="en-US" sz="1600" b="1" dirty="0">
                <a:solidFill>
                  <a:srgbClr val="00B050"/>
                </a:solidFill>
                <a:latin typeface="Arial" charset="0"/>
                <a:ea typeface="微软雅黑" pitchFamily="34" charset="-122"/>
                <a:cs typeface="+mn-ea"/>
                <a:sym typeface="Arial" charset="0"/>
              </a:rPr>
              <a:t>精确 </a:t>
            </a:r>
            <a:endParaRPr lang="en-US" altLang="zh-CN" sz="1600" b="1" dirty="0">
              <a:solidFill>
                <a:srgbClr val="00B050"/>
              </a:solidFill>
              <a:latin typeface="Arial" charset="0"/>
              <a:ea typeface="微软雅黑" pitchFamily="34" charset="-122"/>
              <a:cs typeface="+mn-ea"/>
              <a:sym typeface="Arial" charset="0"/>
            </a:endParaRPr>
          </a:p>
          <a:p>
            <a:pPr marL="342900" indent="-342900">
              <a:lnSpc>
                <a:spcPct val="150000"/>
              </a:lnSpc>
              <a:buFont typeface="Wingdings" charset="2"/>
              <a:buChar char="Ø"/>
            </a:pPr>
            <a:r>
              <a:rPr lang="zh-CN" altLang="en-US" sz="1600" b="1" dirty="0">
                <a:latin typeface="Arial" charset="0"/>
                <a:ea typeface="微软雅黑" pitchFamily="34" charset="-122"/>
                <a:cs typeface="+mn-ea"/>
                <a:sym typeface="Arial" charset="0"/>
              </a:rPr>
              <a:t>极端天文过程，极端天气 </a:t>
            </a:r>
            <a:r>
              <a:rPr lang="zh-CN" altLang="en-US" sz="1600" b="1" dirty="0">
                <a:solidFill>
                  <a:srgbClr val="00B050"/>
                </a:solidFill>
                <a:latin typeface="Arial" charset="0"/>
                <a:ea typeface="微软雅黑" pitchFamily="34" charset="-122"/>
                <a:cs typeface="+mn-ea"/>
                <a:sym typeface="Arial" charset="0"/>
              </a:rPr>
              <a:t>时间选择</a:t>
            </a:r>
            <a:endParaRPr lang="en-US" altLang="zh-CN" sz="1600" b="1" dirty="0">
              <a:latin typeface="Arial" charset="0"/>
              <a:ea typeface="微软雅黑" pitchFamily="34" charset="-122"/>
              <a:cs typeface="+mn-ea"/>
              <a:sym typeface="Arial" charset="0"/>
            </a:endParaRPr>
          </a:p>
        </p:txBody>
      </p:sp>
      <p:sp>
        <p:nvSpPr>
          <p:cNvPr id="4" name="文本框 15"/>
          <p:cNvSpPr txBox="1"/>
          <p:nvPr>
            <p:custDataLst>
              <p:tags r:id="rId1"/>
            </p:custDataLst>
          </p:nvPr>
        </p:nvSpPr>
        <p:spPr>
          <a:xfrm>
            <a:off x="1510242" y="8458123"/>
            <a:ext cx="4342130" cy="246380"/>
          </a:xfrm>
          <a:prstGeom prst="rect">
            <a:avLst/>
          </a:prstGeom>
          <a:noFill/>
          <a:ln w="19050">
            <a:solidFill>
              <a:srgbClr val="000000">
                <a:alpha val="0"/>
              </a:srgbClr>
            </a:solidFill>
          </a:ln>
        </p:spPr>
        <p:style>
          <a:lnRef idx="2">
            <a:schemeClr val="accent3"/>
          </a:lnRef>
          <a:fillRef idx="1">
            <a:schemeClr val="lt1"/>
          </a:fillRef>
          <a:effectRef idx="0">
            <a:schemeClr val="accent3"/>
          </a:effectRef>
          <a:fontRef idx="minor">
            <a:schemeClr val="dk1"/>
          </a:fontRef>
        </p:style>
        <p:txBody>
          <a:bodyPr wrap="square">
            <a:noAutofit/>
          </a:bodyPr>
          <a:lstStyle/>
          <a:p>
            <a:pPr algn="ctr" defTabSz="914400" eaLnBrk="1" fontAlgn="auto" hangingPunct="1">
              <a:spcBef>
                <a:spcPts val="0"/>
              </a:spcBef>
              <a:spcAft>
                <a:spcPts val="0"/>
              </a:spcAft>
              <a:defRPr/>
            </a:pPr>
            <a:r>
              <a:rPr lang="zh-CN" altLang="en-US" sz="1400" b="1" dirty="0">
                <a:solidFill>
                  <a:schemeClr val="tx1"/>
                </a:solidFill>
                <a:latin typeface="Arial" charset="0"/>
                <a:ea typeface="微软雅黑" pitchFamily="34" charset="-122"/>
                <a:cs typeface="+mn-ea"/>
                <a:sym typeface="Arial" charset="0"/>
              </a:rPr>
              <a:t>初步结果：不同海拔高度下各能区中子的通量分布</a:t>
            </a:r>
            <a:endParaRPr lang="zh-CN" altLang="en-US" sz="1400" b="1" dirty="0">
              <a:solidFill>
                <a:schemeClr val="tx1"/>
              </a:solidFill>
              <a:latin typeface="Arial" charset="0"/>
              <a:ea typeface="微软雅黑" pitchFamily="34" charset="-122"/>
              <a:cs typeface="+mn-ea"/>
              <a:sym typeface="Arial" charset="0"/>
            </a:endParaRPr>
          </a:p>
        </p:txBody>
      </p:sp>
      <p:sp>
        <p:nvSpPr>
          <p:cNvPr id="26" name="内容占位符 2"/>
          <p:cNvSpPr/>
          <p:nvPr>
            <p:ph idx="1"/>
          </p:nvPr>
        </p:nvSpPr>
        <p:spPr>
          <a:xfrm>
            <a:off x="12433000" y="-935166"/>
            <a:ext cx="10515600" cy="4351338"/>
          </a:xfrm>
        </p:spPr>
        <p:txBody>
          <a:bodyPr/>
          <a:lstStyle/>
          <a:p>
            <a:pPr>
              <a:lnSpc>
                <a:spcPct val="150000"/>
              </a:lnSpc>
            </a:pPr>
            <a:r>
              <a:rPr kumimoji="1" lang="zh-CN" altLang="en-US" b="1" dirty="0">
                <a:solidFill>
                  <a:srgbClr val="C00000"/>
                </a:solidFill>
              </a:rPr>
              <a:t>系统误差：</a:t>
            </a:r>
            <a:endParaRPr kumimoji="1" lang="en-US" altLang="zh-CN" b="1" dirty="0">
              <a:solidFill>
                <a:srgbClr val="C00000"/>
              </a:solidFill>
            </a:endParaRPr>
          </a:p>
          <a:p>
            <a:pPr marL="0" indent="0">
              <a:lnSpc>
                <a:spcPct val="130000"/>
              </a:lnSpc>
              <a:buNone/>
            </a:pPr>
            <a:r>
              <a:rPr kumimoji="1" lang="zh-CN" altLang="en-US" sz="2400" dirty="0"/>
              <a:t>    </a:t>
            </a:r>
            <a:r>
              <a:rPr kumimoji="1" lang="en-US" altLang="zh-CN" sz="2400" dirty="0"/>
              <a:t>--</a:t>
            </a:r>
            <a:r>
              <a:rPr kumimoji="1" lang="zh-CN" altLang="en-US" sz="2400" dirty="0"/>
              <a:t> </a:t>
            </a:r>
            <a:r>
              <a:rPr kumimoji="1" lang="en-US" altLang="zh-CN" sz="2400" dirty="0"/>
              <a:t>GCR</a:t>
            </a:r>
            <a:r>
              <a:rPr kumimoji="1" lang="zh-CN" altLang="en-US" sz="2400" dirty="0"/>
              <a:t>通量：</a:t>
            </a:r>
            <a:r>
              <a:rPr kumimoji="1" lang="en-US" altLang="zh-CN" sz="2400" dirty="0"/>
              <a:t>AMS2</a:t>
            </a:r>
            <a:r>
              <a:rPr kumimoji="1" lang="zh-CN" altLang="en-US" sz="2400" dirty="0"/>
              <a:t>等带电粒子数据、</a:t>
            </a:r>
            <a:r>
              <a:rPr kumimoji="1" lang="en-US" altLang="zh-CN" sz="2400" dirty="0" err="1"/>
              <a:t>MeVGRO</a:t>
            </a:r>
            <a:r>
              <a:rPr kumimoji="1" lang="zh-CN" altLang="en-US" sz="2400" dirty="0"/>
              <a:t>等伽马数据（</a:t>
            </a:r>
            <a:r>
              <a:rPr kumimoji="1" lang="en-US" altLang="zh-CN" sz="2400" dirty="0"/>
              <a:t>in-site</a:t>
            </a:r>
            <a:r>
              <a:rPr kumimoji="1" lang="zh-CN" altLang="en-US" sz="2400" dirty="0"/>
              <a:t> </a:t>
            </a:r>
            <a:r>
              <a:rPr kumimoji="1" lang="en-US" altLang="zh-CN" sz="2400" dirty="0"/>
              <a:t>meas.</a:t>
            </a:r>
            <a:r>
              <a:rPr kumimoji="1" lang="zh-CN" altLang="en-US" sz="2400" dirty="0"/>
              <a:t>）</a:t>
            </a:r>
            <a:endParaRPr kumimoji="1" lang="en-US" altLang="zh-CN" sz="2400" dirty="0"/>
          </a:p>
          <a:p>
            <a:pPr marL="0" indent="0">
              <a:lnSpc>
                <a:spcPct val="130000"/>
              </a:lnSpc>
              <a:buNone/>
            </a:pPr>
            <a:r>
              <a:rPr kumimoji="1" lang="zh-CN" altLang="en-US" sz="2400" dirty="0"/>
              <a:t>    </a:t>
            </a:r>
            <a:r>
              <a:rPr kumimoji="1" lang="en-US" altLang="zh-CN" sz="2400" dirty="0"/>
              <a:t>--</a:t>
            </a:r>
            <a:r>
              <a:rPr kumimoji="1" lang="zh-CN" altLang="en-US" sz="2400" dirty="0"/>
              <a:t> 大气层：厚度、湿度、对流层的影响？</a:t>
            </a:r>
            <a:endParaRPr kumimoji="1" lang="en-US" altLang="zh-CN" sz="2400" dirty="0"/>
          </a:p>
          <a:p>
            <a:pPr>
              <a:lnSpc>
                <a:spcPct val="150000"/>
              </a:lnSpc>
            </a:pPr>
            <a:r>
              <a:rPr kumimoji="1" lang="zh-CN" altLang="en-US" dirty="0"/>
              <a:t>精度监测与：</a:t>
            </a:r>
            <a:endParaRPr kumimoji="1" lang="en-US" altLang="zh-CN" dirty="0"/>
          </a:p>
          <a:p>
            <a:pPr marL="0" indent="0">
              <a:lnSpc>
                <a:spcPct val="150000"/>
              </a:lnSpc>
              <a:buNone/>
            </a:pPr>
            <a:r>
              <a:rPr kumimoji="1" lang="zh-CN" altLang="en-US" sz="2400" dirty="0"/>
              <a:t>   </a:t>
            </a:r>
            <a:r>
              <a:rPr kumimoji="1" lang="en-US" altLang="zh-CN" sz="2400" dirty="0"/>
              <a:t>--</a:t>
            </a:r>
            <a:r>
              <a:rPr kumimoji="1" lang="zh-CN" altLang="en-US" sz="2400" dirty="0"/>
              <a:t> 临近空间的中子通量（飞艇</a:t>
            </a:r>
            <a:r>
              <a:rPr kumimoji="1" lang="en-US" altLang="zh-CN" sz="2400" dirty="0"/>
              <a:t>@20</a:t>
            </a:r>
            <a:r>
              <a:rPr kumimoji="1" lang="zh-CN" altLang="en-US" sz="2400" dirty="0"/>
              <a:t> </a:t>
            </a:r>
            <a:r>
              <a:rPr kumimoji="1" lang="en-US" altLang="zh-CN" sz="2400" dirty="0"/>
              <a:t>km</a:t>
            </a:r>
            <a:r>
              <a:rPr kumimoji="1" lang="zh-CN" altLang="en-US" sz="2400" dirty="0"/>
              <a:t>）</a:t>
            </a:r>
            <a:endParaRPr kumimoji="1" lang="en-US" altLang="zh-CN" sz="2400" dirty="0"/>
          </a:p>
          <a:p>
            <a:pPr marL="0" indent="0">
              <a:lnSpc>
                <a:spcPct val="130000"/>
              </a:lnSpc>
              <a:buNone/>
            </a:pPr>
            <a:endParaRPr kumimoji="1" lang="en-US" altLang="zh-CN" dirty="0"/>
          </a:p>
          <a:p>
            <a:pPr marL="0" indent="0">
              <a:lnSpc>
                <a:spcPct val="130000"/>
              </a:lnSpc>
              <a:buNone/>
            </a:pPr>
            <a:endParaRPr kumimoji="1" lang="zh-CN" altLang="en-US" dirty="0"/>
          </a:p>
        </p:txBody>
      </p:sp>
      <p:sp>
        <p:nvSpPr>
          <p:cNvPr id="37" name="TextBox 27"/>
          <p:cNvSpPr txBox="1"/>
          <p:nvPr/>
        </p:nvSpPr>
        <p:spPr>
          <a:xfrm>
            <a:off x="1012825" y="176213"/>
            <a:ext cx="5293360" cy="518160"/>
          </a:xfrm>
          <a:prstGeom prst="rect">
            <a:avLst/>
          </a:prstGeom>
          <a:noFill/>
          <a:ln w="9525">
            <a:noFill/>
          </a:ln>
        </p:spPr>
        <p:txBody>
          <a:bodyPr wrap="none" anchor="t">
            <a:spAutoFit/>
          </a:bodyPr>
          <a:lstStyle/>
          <a:p>
            <a:r>
              <a:rPr lang="en-US" altLang="zh-CN" sz="2800" b="1" dirty="0">
                <a:solidFill>
                  <a:schemeClr val="accent1"/>
                </a:solidFill>
                <a:latin typeface="Arial Narrow" pitchFamily="34" charset="0"/>
                <a:ea typeface="微软雅黑" pitchFamily="34" charset="-122"/>
                <a:sym typeface="Arial" charset="0"/>
              </a:rPr>
              <a:t>Senstivity and key parameters</a:t>
            </a:r>
            <a:endParaRPr lang="en-US" altLang="zh-CN" sz="2800" b="1" dirty="0">
              <a:solidFill>
                <a:schemeClr val="accent1"/>
              </a:solidFill>
              <a:latin typeface="Arial Narrow" pitchFamily="34" charset="0"/>
              <a:ea typeface="微软雅黑" pitchFamily="34" charset="-122"/>
              <a:sym typeface="Arial" charset="0"/>
            </a:endParaRPr>
          </a:p>
        </p:txBody>
      </p:sp>
      <p:pic>
        <p:nvPicPr>
          <p:cNvPr id="20" name="图片 19" descr="2025-05-26 23:13:15.376000"/>
          <p:cNvPicPr>
            <a:picLocks noChangeAspect="1"/>
          </p:cNvPicPr>
          <p:nvPr/>
        </p:nvPicPr>
        <p:blipFill>
          <a:blip r:embed="rId2"/>
          <a:stretch>
            <a:fillRect/>
          </a:stretch>
        </p:blipFill>
        <p:spPr>
          <a:xfrm>
            <a:off x="-120650" y="1346200"/>
            <a:ext cx="8475345" cy="4139565"/>
          </a:xfrm>
          <a:prstGeom prst="rect">
            <a:avLst/>
          </a:prstGeom>
        </p:spPr>
      </p:pic>
      <p:sp>
        <p:nvSpPr>
          <p:cNvPr id="23" name="文本框 22"/>
          <p:cNvSpPr txBox="1"/>
          <p:nvPr/>
        </p:nvSpPr>
        <p:spPr>
          <a:xfrm>
            <a:off x="1012825" y="5380990"/>
            <a:ext cx="7653020" cy="1263650"/>
          </a:xfrm>
          <a:prstGeom prst="rect">
            <a:avLst/>
          </a:prstGeom>
          <a:noFill/>
        </p:spPr>
        <p:txBody>
          <a:bodyPr vert="horz" wrap="square" rtlCol="0">
            <a:noAutofit/>
          </a:bodyPr>
          <a:p>
            <a:pPr indent="0" algn="l">
              <a:lnSpc>
                <a:spcPct val="100000"/>
              </a:lnSpc>
              <a:buNone/>
            </a:pPr>
            <a:r>
              <a:rPr lang="en-US" altLang="zh-CN" sz="2400" b="1">
                <a:latin typeface="Baskerville" charset="0"/>
              </a:rPr>
              <a:t>payload senstivity                            150cps/nv</a:t>
            </a:r>
            <a:endParaRPr lang="zh-CN" altLang="en-US" sz="2400" b="1">
              <a:latin typeface="Baskerville" charset="0"/>
            </a:endParaRPr>
          </a:p>
        </p:txBody>
      </p:sp>
      <p:pic>
        <p:nvPicPr>
          <p:cNvPr id="29" name="图片 28"/>
          <p:cNvPicPr>
            <a:picLocks noChangeAspect="1"/>
          </p:cNvPicPr>
          <p:nvPr/>
        </p:nvPicPr>
        <p:blipFill rotWithShape="1">
          <a:blip r:embed="rId3" cstate="print"/>
          <a:srcRect/>
          <a:stretch>
            <a:fillRect/>
          </a:stretch>
        </p:blipFill>
        <p:spPr>
          <a:xfrm>
            <a:off x="8291830" y="-284480"/>
            <a:ext cx="3996055" cy="3700780"/>
          </a:xfrm>
          <a:prstGeom prst="rect">
            <a:avLst/>
          </a:prstGeom>
          <a:scene3d>
            <a:camera prst="orthographicFront">
              <a:rot lat="0" lon="10800000" rev="0"/>
            </a:camera>
            <a:lightRig rig="threePt" dir="t"/>
          </a:scene3d>
        </p:spPr>
      </p:pic>
      <p:sp>
        <p:nvSpPr>
          <p:cNvPr id="30" name="文本框 29"/>
          <p:cNvSpPr txBox="1"/>
          <p:nvPr/>
        </p:nvSpPr>
        <p:spPr>
          <a:xfrm>
            <a:off x="8291830" y="3085465"/>
            <a:ext cx="6705600" cy="2708275"/>
          </a:xfrm>
          <a:prstGeom prst="rect">
            <a:avLst/>
          </a:prstGeom>
          <a:noFill/>
        </p:spPr>
        <p:txBody>
          <a:bodyPr vert="horz" wrap="square" rtlCol="0">
            <a:noAutofit/>
          </a:bodyPr>
          <a:p>
            <a:pPr indent="0" algn="l">
              <a:lnSpc>
                <a:spcPct val="100000"/>
              </a:lnSpc>
              <a:buNone/>
            </a:pPr>
            <a:r>
              <a:rPr lang="en-US" altLang="zh-CN" sz="2400" b="1">
                <a:solidFill>
                  <a:srgbClr val="FF0000"/>
                </a:solidFill>
                <a:latin typeface="Calibri" charset="0"/>
              </a:rPr>
              <a:t>Errors in 1 year</a:t>
            </a:r>
            <a:endParaRPr lang="en-US" altLang="zh-CN" sz="2400" b="1">
              <a:solidFill>
                <a:srgbClr val="FF0000"/>
              </a:solidFill>
              <a:latin typeface="Calibri" charset="0"/>
            </a:endParaRPr>
          </a:p>
          <a:p>
            <a:pPr indent="0" algn="l">
              <a:lnSpc>
                <a:spcPct val="100000"/>
              </a:lnSpc>
              <a:buNone/>
            </a:pPr>
            <a:r>
              <a:rPr lang="en-US" altLang="zh-CN" sz="2400">
                <a:solidFill>
                  <a:srgbClr val="FF0000"/>
                </a:solidFill>
                <a:latin typeface="Calibri" charset="0"/>
              </a:rPr>
              <a:t>Statics                   0.9s </a:t>
            </a:r>
            <a:endParaRPr lang="zh-CN" altLang="en-US" sz="2400">
              <a:solidFill>
                <a:srgbClr val="FF0000"/>
              </a:solidFill>
              <a:latin typeface="Calibri" charset="0"/>
            </a:endParaRPr>
          </a:p>
          <a:p>
            <a:pPr indent="0" algn="l">
              <a:lnSpc>
                <a:spcPct val="100000"/>
              </a:lnSpc>
              <a:buNone/>
            </a:pPr>
            <a:r>
              <a:rPr lang="en-US" altLang="zh-CN" sz="2400">
                <a:solidFill>
                  <a:srgbClr val="FF0000"/>
                </a:solidFill>
                <a:latin typeface="Calibri" charset="0"/>
              </a:rPr>
              <a:t>Sysmetic               1.4s</a:t>
            </a:r>
            <a:endParaRPr lang="en-US" altLang="zh-CN" sz="2400">
              <a:solidFill>
                <a:srgbClr val="FF0000"/>
              </a:solidFill>
              <a:latin typeface="Calibri" charset="0"/>
            </a:endParaRPr>
          </a:p>
          <a:p>
            <a:pPr indent="0" algn="l">
              <a:lnSpc>
                <a:spcPct val="100000"/>
              </a:lnSpc>
              <a:buNone/>
            </a:pPr>
            <a:r>
              <a:rPr lang="en-US" altLang="zh-CN" sz="2400">
                <a:solidFill>
                  <a:srgbClr val="FF0000"/>
                </a:solidFill>
                <a:latin typeface="Calibri" charset="0"/>
              </a:rPr>
              <a:t>     </a:t>
            </a:r>
            <a:r>
              <a:rPr lang="en-US" altLang="zh-CN" sz="2400" b="1">
                <a:solidFill>
                  <a:srgbClr val="FF0000"/>
                </a:solidFill>
                <a:latin typeface="Calibri" charset="0"/>
              </a:rPr>
              <a:t>detection eff    0.8s</a:t>
            </a:r>
            <a:endParaRPr lang="en-US" altLang="zh-CN" sz="2400" b="1">
              <a:solidFill>
                <a:srgbClr val="FF0000"/>
              </a:solidFill>
              <a:latin typeface="Calibri" charset="0"/>
            </a:endParaRPr>
          </a:p>
          <a:p>
            <a:pPr indent="0" algn="l">
              <a:lnSpc>
                <a:spcPct val="100000"/>
              </a:lnSpc>
              <a:buNone/>
            </a:pPr>
            <a:r>
              <a:rPr lang="en-US" altLang="zh-CN" sz="2400">
                <a:solidFill>
                  <a:srgbClr val="FF0000"/>
                </a:solidFill>
                <a:latin typeface="Calibri" charset="0"/>
              </a:rPr>
              <a:t>     CRs                  0.2s</a:t>
            </a:r>
            <a:endParaRPr lang="en-US" altLang="zh-CN" sz="2400">
              <a:solidFill>
                <a:srgbClr val="FF0000"/>
              </a:solidFill>
              <a:latin typeface="Calibri" charset="0"/>
            </a:endParaRPr>
          </a:p>
          <a:p>
            <a:pPr indent="0" algn="l">
              <a:lnSpc>
                <a:spcPct val="100000"/>
              </a:lnSpc>
              <a:buNone/>
            </a:pPr>
            <a:r>
              <a:rPr lang="en-US" altLang="zh-CN" sz="2400">
                <a:solidFill>
                  <a:srgbClr val="FF0000"/>
                </a:solidFill>
                <a:latin typeface="Calibri" charset="0"/>
              </a:rPr>
              <a:t>     temperature.    0.6s</a:t>
            </a:r>
            <a:endParaRPr lang="en-US" altLang="zh-CN" sz="2400">
              <a:solidFill>
                <a:srgbClr val="FF0000"/>
              </a:solidFill>
              <a:latin typeface="Calibri" charset="0"/>
            </a:endParaRPr>
          </a:p>
          <a:p>
            <a:pPr indent="0" algn="l">
              <a:lnSpc>
                <a:spcPct val="100000"/>
              </a:lnSpc>
              <a:buNone/>
            </a:pPr>
            <a:r>
              <a:rPr lang="en-US" altLang="zh-CN" sz="2400">
                <a:solidFill>
                  <a:srgbClr val="FF0000"/>
                </a:solidFill>
                <a:latin typeface="Calibri" charset="0"/>
              </a:rPr>
              <a:t>     pointing.          0.2s</a:t>
            </a:r>
            <a:endParaRPr lang="en-US" altLang="zh-CN" sz="2400">
              <a:solidFill>
                <a:srgbClr val="FF0000"/>
              </a:solidFill>
              <a:latin typeface="Calibri" charset="0"/>
            </a:endParaRPr>
          </a:p>
          <a:p>
            <a:pPr indent="0" algn="l">
              <a:lnSpc>
                <a:spcPct val="100000"/>
              </a:lnSpc>
              <a:buNone/>
            </a:pPr>
            <a:r>
              <a:rPr lang="en-US" altLang="zh-CN" sz="2400">
                <a:solidFill>
                  <a:srgbClr val="FF0000"/>
                </a:solidFill>
                <a:latin typeface="Calibri" charset="0"/>
              </a:rPr>
              <a:t>     attitude.           0.2s</a:t>
            </a:r>
            <a:endParaRPr lang="en-US" altLang="zh-CN" sz="2400">
              <a:solidFill>
                <a:srgbClr val="FF0000"/>
              </a:solidFill>
              <a:latin typeface="Calibri" charset="0"/>
            </a:endParaRPr>
          </a:p>
          <a:p>
            <a:pPr indent="0" algn="l">
              <a:lnSpc>
                <a:spcPct val="100000"/>
              </a:lnSpc>
              <a:buNone/>
            </a:pPr>
            <a:r>
              <a:rPr lang="en-US" altLang="zh-CN" sz="2400">
                <a:solidFill>
                  <a:srgbClr val="FF0000"/>
                </a:solidFill>
                <a:latin typeface="Calibri" charset="0"/>
              </a:rPr>
              <a:t>     humidity.         0.2s</a:t>
            </a:r>
            <a:endParaRPr lang="zh-CN" altLang="en-US" sz="2400">
              <a:solidFill>
                <a:srgbClr val="FF0000"/>
              </a:solidFill>
              <a:latin typeface="Calibri"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84701" y="2763033"/>
            <a:ext cx="6274634" cy="3730874"/>
          </a:xfrm>
          <a:prstGeom prst="rect">
            <a:avLst/>
          </a:prstGeom>
        </p:spPr>
      </p:pic>
      <p:sp>
        <p:nvSpPr>
          <p:cNvPr id="8" name="灯片编号占位符 7"/>
          <p:cNvSpPr/>
          <p:nvPr>
            <p:ph type="sldNum" sz="quarter" idx="12"/>
          </p:nvPr>
        </p:nvSpPr>
        <p:spPr>
          <a:xfrm>
            <a:off x="8610600" y="6549390"/>
            <a:ext cx="2743200" cy="365125"/>
          </a:xfrm>
        </p:spPr>
        <p:txBody>
          <a:bodyPr/>
          <a:lstStyle/>
          <a:p>
            <a:fld id="{C492B94E-30FD-496C-B17C-BAE6D668912D}" type="slidenum">
              <a:rPr lang="zh-CN" altLang="en-US" smtClean="0">
                <a:latin typeface="Arial" charset="0"/>
                <a:ea typeface="微软雅黑" pitchFamily="34" charset="-122"/>
                <a:cs typeface="+mn-ea"/>
                <a:sym typeface="Arial" charset="0"/>
              </a:rPr>
            </a:fld>
            <a:endParaRPr lang="zh-CN" altLang="en-US" dirty="0">
              <a:latin typeface="Arial" charset="0"/>
              <a:ea typeface="微软雅黑" pitchFamily="34" charset="-122"/>
              <a:cs typeface="+mn-ea"/>
              <a:sym typeface="Arial" charset="0"/>
            </a:endParaRPr>
          </a:p>
        </p:txBody>
      </p:sp>
      <p:sp>
        <p:nvSpPr>
          <p:cNvPr id="14" name="Rectangle 3"/>
          <p:cNvSpPr/>
          <p:nvPr/>
        </p:nvSpPr>
        <p:spPr>
          <a:xfrm>
            <a:off x="121121" y="1080616"/>
            <a:ext cx="6274635" cy="1188720"/>
          </a:xfrm>
          <a:prstGeom prst="rect">
            <a:avLst/>
          </a:prstGeom>
        </p:spPr>
        <p:txBody>
          <a:bodyPr wrap="square">
            <a:spAutoFit/>
          </a:bodyPr>
          <a:lstStyle/>
          <a:p>
            <a:pPr marL="285750" indent="-285750">
              <a:lnSpc>
                <a:spcPct val="150000"/>
              </a:lnSpc>
              <a:buFont typeface="Wingdings" charset="2"/>
              <a:buChar char="Ø"/>
            </a:pPr>
            <a:endParaRPr lang="en-US" altLang="zh-CN" sz="1600" b="1" dirty="0">
              <a:latin typeface="Arial" charset="0"/>
              <a:ea typeface="微软雅黑" pitchFamily="34" charset="-122"/>
              <a:cs typeface="+mn-ea"/>
              <a:sym typeface="Arial" charset="0"/>
            </a:endParaRPr>
          </a:p>
          <a:p>
            <a:pPr marL="285750" indent="-285750">
              <a:lnSpc>
                <a:spcPct val="150000"/>
              </a:lnSpc>
              <a:buFont typeface="Wingdings" charset="2"/>
              <a:buChar char="Ø"/>
            </a:pPr>
            <a:r>
              <a:rPr lang="en-US" altLang="zh-CN" sz="1600" b="1" dirty="0">
                <a:latin typeface="Arial" charset="0"/>
                <a:ea typeface="微软雅黑" pitchFamily="34" charset="-122"/>
                <a:cs typeface="+mn-ea"/>
                <a:sym typeface="Arial" charset="0"/>
              </a:rPr>
              <a:t>Date</a:t>
            </a:r>
            <a:r>
              <a:rPr lang="zh-CN" altLang="en-US" sz="1600" b="1" dirty="0">
                <a:latin typeface="Arial" charset="0"/>
                <a:ea typeface="微软雅黑" pitchFamily="34" charset="-122"/>
                <a:cs typeface="+mn-ea"/>
                <a:sym typeface="Arial" charset="0"/>
              </a:rPr>
              <a:t>：</a:t>
            </a:r>
            <a:r>
              <a:rPr lang="pt-BR" altLang="zh-CN" sz="1600" b="1" dirty="0">
                <a:latin typeface="Arial" charset="0"/>
                <a:ea typeface="微软雅黑" pitchFamily="34" charset="-122"/>
                <a:cs typeface="+mn-ea"/>
                <a:sym typeface="Arial" charset="0"/>
              </a:rPr>
              <a:t>2023</a:t>
            </a:r>
            <a:r>
              <a:rPr lang="en-US" altLang="pt-BR" sz="1600" b="1" dirty="0">
                <a:latin typeface="Arial" charset="0"/>
                <a:ea typeface="微软雅黑" pitchFamily="34" charset="-122"/>
                <a:cs typeface="+mn-ea"/>
                <a:sym typeface="Arial" charset="0"/>
              </a:rPr>
              <a:t>/</a:t>
            </a:r>
            <a:r>
              <a:rPr lang="pt-BR" altLang="zh-CN" sz="1600" b="1" dirty="0">
                <a:latin typeface="Arial" charset="0"/>
                <a:ea typeface="微软雅黑" pitchFamily="34" charset="-122"/>
                <a:cs typeface="+mn-ea"/>
                <a:sym typeface="Arial" charset="0"/>
              </a:rPr>
              <a:t>2</a:t>
            </a:r>
            <a:r>
              <a:rPr lang="en-US" altLang="pt-BR" sz="1600" b="1" dirty="0">
                <a:latin typeface="Arial" charset="0"/>
                <a:ea typeface="微软雅黑" pitchFamily="34" charset="-122"/>
                <a:cs typeface="+mn-ea"/>
                <a:sym typeface="Arial" charset="0"/>
              </a:rPr>
              <a:t>/</a:t>
            </a:r>
            <a:r>
              <a:rPr lang="pt-BR" altLang="zh-CN" sz="1600" b="1" dirty="0">
                <a:latin typeface="Arial" charset="0"/>
                <a:ea typeface="微软雅黑" pitchFamily="34" charset="-122"/>
                <a:cs typeface="+mn-ea"/>
                <a:sym typeface="Arial" charset="0"/>
              </a:rPr>
              <a:t>1</a:t>
            </a:r>
            <a:r>
              <a:rPr lang="zh-CN" altLang="en-US" sz="1600" b="1" dirty="0">
                <a:latin typeface="Arial" charset="0"/>
                <a:ea typeface="微软雅黑" pitchFamily="34" charset="-122"/>
                <a:cs typeface="+mn-ea"/>
                <a:sym typeface="Arial" charset="0"/>
              </a:rPr>
              <a:t>。</a:t>
            </a:r>
            <a:endParaRPr lang="zh-CN" altLang="en-US" sz="1600" b="1" dirty="0">
              <a:latin typeface="Arial" charset="0"/>
              <a:ea typeface="微软雅黑" pitchFamily="34" charset="-122"/>
              <a:cs typeface="+mn-ea"/>
              <a:sym typeface="Arial" charset="0"/>
            </a:endParaRPr>
          </a:p>
          <a:p>
            <a:pPr marL="285750" indent="-285750">
              <a:lnSpc>
                <a:spcPct val="150000"/>
              </a:lnSpc>
              <a:buFont typeface="Wingdings" charset="2"/>
              <a:buChar char="Ø"/>
            </a:pPr>
            <a:r>
              <a:rPr lang="en-US" altLang="zh-CN" sz="1600" b="1" dirty="0">
                <a:latin typeface="Arial" charset="0"/>
                <a:ea typeface="微软雅黑" pitchFamily="34" charset="-122"/>
                <a:cs typeface="+mn-ea"/>
                <a:sym typeface="Arial" charset="0"/>
              </a:rPr>
              <a:t>Lunar soil configuration from ChangE-6</a:t>
            </a:r>
            <a:r>
              <a:rPr lang="zh-CN" altLang="en-US" sz="1600" b="1" dirty="0">
                <a:latin typeface="Arial" charset="0"/>
                <a:ea typeface="微软雅黑" pitchFamily="34" charset="-122"/>
                <a:cs typeface="+mn-ea"/>
                <a:sym typeface="Arial" charset="0"/>
              </a:rPr>
              <a:t>，</a:t>
            </a:r>
            <a:r>
              <a:rPr lang="en-US" altLang="zh-CN" sz="1600" b="1" dirty="0">
                <a:solidFill>
                  <a:srgbClr val="C00000"/>
                </a:solidFill>
                <a:latin typeface="Arial" charset="0"/>
                <a:ea typeface="微软雅黑" pitchFamily="34" charset="-122"/>
                <a:cs typeface="+mn-ea"/>
                <a:sym typeface="Arial" charset="0"/>
              </a:rPr>
              <a:t>0.5%H</a:t>
            </a:r>
            <a:r>
              <a:rPr lang="zh-CN" altLang="en-US" sz="1600" b="1" dirty="0">
                <a:solidFill>
                  <a:srgbClr val="C00000"/>
                </a:solidFill>
                <a:latin typeface="Arial" charset="0"/>
                <a:ea typeface="微软雅黑" pitchFamily="34" charset="-122"/>
                <a:cs typeface="+mn-ea"/>
                <a:sym typeface="Arial" charset="0"/>
              </a:rPr>
              <a:t> </a:t>
            </a:r>
            <a:endParaRPr lang="en-US" altLang="zh-CN" sz="1600" b="1" dirty="0">
              <a:solidFill>
                <a:srgbClr val="C00000"/>
              </a:solidFill>
              <a:latin typeface="Arial" charset="0"/>
              <a:ea typeface="微软雅黑" pitchFamily="34" charset="-122"/>
              <a:cs typeface="+mn-ea"/>
              <a:sym typeface="Arial" charset="0"/>
            </a:endParaRPr>
          </a:p>
        </p:txBody>
      </p:sp>
      <p:sp>
        <p:nvSpPr>
          <p:cNvPr id="18" name="Freeform 5"/>
          <p:cNvSpPr/>
          <p:nvPr/>
        </p:nvSpPr>
        <p:spPr>
          <a:xfrm>
            <a:off x="427038" y="220663"/>
            <a:ext cx="474662" cy="5603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Lst>
            <a:rect l="0" t="0" r="0" b="0"/>
            <a:pathLst>
              <a:path w="574" h="681">
                <a:moveTo>
                  <a:pt x="120" y="441"/>
                </a:moveTo>
                <a:cubicBezTo>
                  <a:pt x="153" y="441"/>
                  <a:pt x="183" y="454"/>
                  <a:pt x="205" y="476"/>
                </a:cubicBezTo>
                <a:lnTo>
                  <a:pt x="389" y="329"/>
                </a:lnTo>
                <a:cubicBezTo>
                  <a:pt x="383" y="317"/>
                  <a:pt x="380" y="303"/>
                  <a:pt x="380" y="289"/>
                </a:cubicBezTo>
                <a:cubicBezTo>
                  <a:pt x="380" y="271"/>
                  <a:pt x="384" y="255"/>
                  <a:pt x="392" y="241"/>
                </a:cubicBezTo>
                <a:lnTo>
                  <a:pt x="270" y="138"/>
                </a:lnTo>
                <a:cubicBezTo>
                  <a:pt x="256" y="151"/>
                  <a:pt x="237" y="159"/>
                  <a:pt x="217" y="159"/>
                </a:cubicBezTo>
                <a:cubicBezTo>
                  <a:pt x="173" y="159"/>
                  <a:pt x="137" y="123"/>
                  <a:pt x="137" y="79"/>
                </a:cubicBezTo>
                <a:cubicBezTo>
                  <a:pt x="137" y="36"/>
                  <a:pt x="173" y="0"/>
                  <a:pt x="217" y="0"/>
                </a:cubicBezTo>
                <a:cubicBezTo>
                  <a:pt x="260" y="0"/>
                  <a:pt x="296" y="36"/>
                  <a:pt x="296" y="79"/>
                </a:cubicBezTo>
                <a:cubicBezTo>
                  <a:pt x="296" y="91"/>
                  <a:pt x="293" y="103"/>
                  <a:pt x="289" y="113"/>
                </a:cubicBezTo>
                <a:lnTo>
                  <a:pt x="412" y="217"/>
                </a:lnTo>
                <a:cubicBezTo>
                  <a:pt x="429" y="201"/>
                  <a:pt x="452" y="192"/>
                  <a:pt x="477" y="192"/>
                </a:cubicBezTo>
                <a:cubicBezTo>
                  <a:pt x="530" y="192"/>
                  <a:pt x="574" y="235"/>
                  <a:pt x="574" y="289"/>
                </a:cubicBezTo>
                <a:cubicBezTo>
                  <a:pt x="574" y="342"/>
                  <a:pt x="530" y="386"/>
                  <a:pt x="477" y="386"/>
                </a:cubicBezTo>
                <a:cubicBezTo>
                  <a:pt x="449" y="386"/>
                  <a:pt x="424" y="374"/>
                  <a:pt x="406" y="355"/>
                </a:cubicBezTo>
                <a:lnTo>
                  <a:pt x="224" y="501"/>
                </a:lnTo>
                <a:cubicBezTo>
                  <a:pt x="234" y="518"/>
                  <a:pt x="240" y="539"/>
                  <a:pt x="240" y="561"/>
                </a:cubicBezTo>
                <a:cubicBezTo>
                  <a:pt x="240" y="627"/>
                  <a:pt x="186" y="681"/>
                  <a:pt x="120" y="681"/>
                </a:cubicBezTo>
                <a:cubicBezTo>
                  <a:pt x="54" y="681"/>
                  <a:pt x="0" y="627"/>
                  <a:pt x="0" y="561"/>
                </a:cubicBezTo>
                <a:cubicBezTo>
                  <a:pt x="0" y="495"/>
                  <a:pt x="54" y="441"/>
                  <a:pt x="120" y="441"/>
                </a:cubicBezTo>
                <a:close/>
              </a:path>
            </a:pathLst>
          </a:custGeom>
          <a:solidFill>
            <a:srgbClr val="113E6A"/>
          </a:solidFill>
          <a:ln w="9525">
            <a:noFill/>
          </a:ln>
        </p:spPr>
        <p:txBody>
          <a:bodyPr/>
          <a:lstStyle/>
          <a:p>
            <a:endParaRPr lang="zh-CN" altLang="en-US">
              <a:latin typeface="Arial" charset="0"/>
              <a:ea typeface="微软雅黑" pitchFamily="34" charset="-122"/>
              <a:cs typeface="+mn-ea"/>
              <a:sym typeface="Arial" charset="0"/>
            </a:endParaRPr>
          </a:p>
        </p:txBody>
      </p:sp>
      <p:pic>
        <p:nvPicPr>
          <p:cNvPr id="25" name="图片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1672" y="781050"/>
            <a:ext cx="5247435" cy="5475585"/>
          </a:xfrm>
          <a:prstGeom prst="rect">
            <a:avLst/>
          </a:prstGeom>
        </p:spPr>
      </p:pic>
      <p:sp>
        <p:nvSpPr>
          <p:cNvPr id="157" name="TextBox 27"/>
          <p:cNvSpPr txBox="1"/>
          <p:nvPr/>
        </p:nvSpPr>
        <p:spPr>
          <a:xfrm>
            <a:off x="1012825" y="176213"/>
            <a:ext cx="7449820" cy="548640"/>
          </a:xfrm>
          <a:prstGeom prst="rect">
            <a:avLst/>
          </a:prstGeom>
          <a:noFill/>
          <a:ln w="9525">
            <a:noFill/>
          </a:ln>
        </p:spPr>
        <p:txBody>
          <a:bodyPr wrap="none" anchor="t">
            <a:spAutoFit/>
          </a:bodyPr>
          <a:lstStyle/>
          <a:p>
            <a:pPr algn="l"/>
            <a:r>
              <a:rPr lang="en-US" altLang="zh-CN" sz="3000" b="1" dirty="0">
                <a:latin typeface="Arial" charset="0"/>
                <a:ea typeface="微软雅黑" pitchFamily="34" charset="-122"/>
                <a:cs typeface="+mn-ea"/>
                <a:sym typeface="Arial" charset="0"/>
              </a:rPr>
              <a:t>Lunar albedo neutron simulation results</a:t>
            </a:r>
            <a:endParaRPr lang="en-US" altLang="zh-CN" sz="3000" b="1" dirty="0">
              <a:latin typeface="Arial" charset="0"/>
              <a:ea typeface="微软雅黑" pitchFamily="34" charset="-122"/>
              <a:cs typeface="+mn-ea"/>
              <a:sym typeface="Arial" charset="0"/>
            </a:endParaRPr>
          </a:p>
        </p:txBody>
      </p:sp>
      <p:sp>
        <p:nvSpPr>
          <p:cNvPr id="2" name="文本框 1"/>
          <p:cNvSpPr txBox="1"/>
          <p:nvPr/>
        </p:nvSpPr>
        <p:spPr>
          <a:xfrm>
            <a:off x="431165" y="2299335"/>
            <a:ext cx="6849110" cy="461645"/>
          </a:xfrm>
          <a:prstGeom prst="rect">
            <a:avLst/>
          </a:prstGeom>
          <a:noFill/>
        </p:spPr>
        <p:txBody>
          <a:bodyPr wrap="square" rtlCol="0">
            <a:spAutoFit/>
          </a:bodyPr>
          <a:lstStyle/>
          <a:p>
            <a:r>
              <a:rPr lang="en-US" altLang="zh-CN" sz="1200" b="1" dirty="0">
                <a:latin typeface="Times New Roman" pitchFamily="18" charset="0"/>
                <a:cs typeface="Times New Roman" pitchFamily="18" charset="0"/>
              </a:rPr>
              <a:t>Reference</a:t>
            </a:r>
            <a:r>
              <a:rPr lang="en-US" altLang="zh-CN" sz="1200" dirty="0">
                <a:latin typeface="Times New Roman" pitchFamily="18" charset="0"/>
                <a:cs typeface="Times New Roman" pitchFamily="18" charset="0"/>
              </a:rPr>
              <a:t>: Massive Water Production from Lunar Ilmenite through Reaction with Endogenous Hydrogen. The Innovation 5(5), 100690.</a:t>
            </a:r>
            <a:endParaRPr lang="zh-CN" altLang="en-US" sz="1200" dirty="0">
              <a:latin typeface="Times New Roman" pitchFamily="18" charset="0"/>
              <a:cs typeface="Times New Roman"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136015"/>
            <a:ext cx="7429059" cy="4981868"/>
          </a:xfrm>
          <a:prstGeom prst="rect">
            <a:avLst/>
          </a:prstGeom>
        </p:spPr>
      </p:pic>
      <p:sp>
        <p:nvSpPr>
          <p:cNvPr id="156" name="Freeform 5"/>
          <p:cNvSpPr/>
          <p:nvPr/>
        </p:nvSpPr>
        <p:spPr>
          <a:xfrm>
            <a:off x="427038" y="220663"/>
            <a:ext cx="474662" cy="5603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Lst>
            <a:rect l="0" t="0" r="0" b="0"/>
            <a:pathLst>
              <a:path w="574" h="681">
                <a:moveTo>
                  <a:pt x="120" y="441"/>
                </a:moveTo>
                <a:cubicBezTo>
                  <a:pt x="153" y="441"/>
                  <a:pt x="183" y="454"/>
                  <a:pt x="205" y="476"/>
                </a:cubicBezTo>
                <a:lnTo>
                  <a:pt x="389" y="329"/>
                </a:lnTo>
                <a:cubicBezTo>
                  <a:pt x="383" y="317"/>
                  <a:pt x="380" y="303"/>
                  <a:pt x="380" y="289"/>
                </a:cubicBezTo>
                <a:cubicBezTo>
                  <a:pt x="380" y="271"/>
                  <a:pt x="384" y="255"/>
                  <a:pt x="392" y="241"/>
                </a:cubicBezTo>
                <a:lnTo>
                  <a:pt x="270" y="138"/>
                </a:lnTo>
                <a:cubicBezTo>
                  <a:pt x="256" y="151"/>
                  <a:pt x="237" y="159"/>
                  <a:pt x="217" y="159"/>
                </a:cubicBezTo>
                <a:cubicBezTo>
                  <a:pt x="173" y="159"/>
                  <a:pt x="137" y="123"/>
                  <a:pt x="137" y="79"/>
                </a:cubicBezTo>
                <a:cubicBezTo>
                  <a:pt x="137" y="36"/>
                  <a:pt x="173" y="0"/>
                  <a:pt x="217" y="0"/>
                </a:cubicBezTo>
                <a:cubicBezTo>
                  <a:pt x="260" y="0"/>
                  <a:pt x="296" y="36"/>
                  <a:pt x="296" y="79"/>
                </a:cubicBezTo>
                <a:cubicBezTo>
                  <a:pt x="296" y="91"/>
                  <a:pt x="293" y="103"/>
                  <a:pt x="289" y="113"/>
                </a:cubicBezTo>
                <a:lnTo>
                  <a:pt x="412" y="217"/>
                </a:lnTo>
                <a:cubicBezTo>
                  <a:pt x="429" y="201"/>
                  <a:pt x="452" y="192"/>
                  <a:pt x="477" y="192"/>
                </a:cubicBezTo>
                <a:cubicBezTo>
                  <a:pt x="530" y="192"/>
                  <a:pt x="574" y="235"/>
                  <a:pt x="574" y="289"/>
                </a:cubicBezTo>
                <a:cubicBezTo>
                  <a:pt x="574" y="342"/>
                  <a:pt x="530" y="386"/>
                  <a:pt x="477" y="386"/>
                </a:cubicBezTo>
                <a:cubicBezTo>
                  <a:pt x="449" y="386"/>
                  <a:pt x="424" y="374"/>
                  <a:pt x="406" y="355"/>
                </a:cubicBezTo>
                <a:lnTo>
                  <a:pt x="224" y="501"/>
                </a:lnTo>
                <a:cubicBezTo>
                  <a:pt x="234" y="518"/>
                  <a:pt x="240" y="539"/>
                  <a:pt x="240" y="561"/>
                </a:cubicBezTo>
                <a:cubicBezTo>
                  <a:pt x="240" y="627"/>
                  <a:pt x="186" y="681"/>
                  <a:pt x="120" y="681"/>
                </a:cubicBezTo>
                <a:cubicBezTo>
                  <a:pt x="54" y="681"/>
                  <a:pt x="0" y="627"/>
                  <a:pt x="0" y="561"/>
                </a:cubicBezTo>
                <a:cubicBezTo>
                  <a:pt x="0" y="495"/>
                  <a:pt x="54" y="441"/>
                  <a:pt x="120" y="441"/>
                </a:cubicBezTo>
                <a:close/>
              </a:path>
            </a:pathLst>
          </a:custGeom>
          <a:solidFill>
            <a:srgbClr val="113E6A"/>
          </a:solidFill>
          <a:ln w="9525">
            <a:noFill/>
          </a:ln>
        </p:spPr>
        <p:txBody>
          <a:bodyPr/>
          <a:lstStyle/>
          <a:p>
            <a:endParaRPr lang="zh-CN" altLang="en-US">
              <a:latin typeface="Arial" charset="0"/>
              <a:ea typeface="微软雅黑" pitchFamily="34" charset="-122"/>
              <a:cs typeface="+mn-ea"/>
              <a:sym typeface="Arial" charset="0"/>
            </a:endParaRPr>
          </a:p>
        </p:txBody>
      </p:sp>
      <p:sp>
        <p:nvSpPr>
          <p:cNvPr id="157" name="TextBox 27"/>
          <p:cNvSpPr txBox="1"/>
          <p:nvPr/>
        </p:nvSpPr>
        <p:spPr>
          <a:xfrm>
            <a:off x="1012825" y="176213"/>
            <a:ext cx="7449820" cy="548640"/>
          </a:xfrm>
          <a:prstGeom prst="rect">
            <a:avLst/>
          </a:prstGeom>
          <a:noFill/>
          <a:ln w="9525">
            <a:noFill/>
          </a:ln>
        </p:spPr>
        <p:txBody>
          <a:bodyPr wrap="none" anchor="t">
            <a:spAutoFit/>
          </a:bodyPr>
          <a:lstStyle/>
          <a:p>
            <a:pPr algn="l"/>
            <a:r>
              <a:rPr lang="en-US" altLang="zh-CN" sz="3000" b="1" dirty="0">
                <a:latin typeface="Arial" charset="0"/>
                <a:ea typeface="微软雅黑" pitchFamily="34" charset="-122"/>
                <a:cs typeface="+mn-ea"/>
                <a:sym typeface="Arial" charset="0"/>
              </a:rPr>
              <a:t>Lunar albedo neutron simulation results</a:t>
            </a:r>
            <a:endParaRPr lang="en-US" altLang="zh-CN" sz="3000" b="1" dirty="0">
              <a:latin typeface="Arial" charset="0"/>
              <a:ea typeface="微软雅黑" pitchFamily="34" charset="-122"/>
              <a:cs typeface="+mn-ea"/>
              <a:sym typeface="Arial" charset="0"/>
            </a:endParaRPr>
          </a:p>
        </p:txBody>
      </p:sp>
      <p:sp>
        <p:nvSpPr>
          <p:cNvPr id="2" name="灯片编号占位符 1"/>
          <p:cNvSpPr/>
          <p:nvPr>
            <p:ph type="sldNum" sz="quarter" idx="12"/>
          </p:nvPr>
        </p:nvSpPr>
        <p:spPr/>
        <p:txBody>
          <a:bodyPr/>
          <a:lstStyle/>
          <a:p>
            <a:fld id="{AA99CC4F-EA44-B044-AD87-94E32FACE6D5}" type="slidenum">
              <a:rPr lang="en-US" altLang="zh-CN" smtClean="0"/>
            </a:fld>
            <a:endParaRPr kumimoji="1" lang="zh-CN" altLang="en-US"/>
          </a:p>
        </p:txBody>
      </p:sp>
      <p:pic>
        <p:nvPicPr>
          <p:cNvPr id="11" name="图片 10"/>
          <p:cNvPicPr>
            <a:picLocks noChangeAspect="1"/>
          </p:cNvPicPr>
          <p:nvPr/>
        </p:nvPicPr>
        <p:blipFill>
          <a:blip r:embed="rId2"/>
          <a:stretch>
            <a:fillRect/>
          </a:stretch>
        </p:blipFill>
        <p:spPr>
          <a:xfrm>
            <a:off x="2019935" y="3226435"/>
            <a:ext cx="2555240" cy="1673225"/>
          </a:xfrm>
          <a:prstGeom prst="rect">
            <a:avLst/>
          </a:prstGeom>
          <a:ln w="57150">
            <a:solidFill>
              <a:srgbClr val="FF0000"/>
            </a:solidFill>
          </a:ln>
        </p:spPr>
      </p:pic>
      <p:cxnSp>
        <p:nvCxnSpPr>
          <p:cNvPr id="23" name="直接箭头连接符 22"/>
          <p:cNvCxnSpPr/>
          <p:nvPr/>
        </p:nvCxnSpPr>
        <p:spPr>
          <a:xfrm>
            <a:off x="1257935" y="4578350"/>
            <a:ext cx="736044" cy="0"/>
          </a:xfrm>
          <a:prstGeom prst="straightConnector1">
            <a:avLst/>
          </a:prstGeom>
          <a:ln w="57150">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14" name="文本框 13"/>
          <p:cNvSpPr txBox="1"/>
          <p:nvPr/>
        </p:nvSpPr>
        <p:spPr>
          <a:xfrm>
            <a:off x="3477895" y="4066540"/>
            <a:ext cx="1708150" cy="274320"/>
          </a:xfrm>
          <a:prstGeom prst="rect">
            <a:avLst/>
          </a:prstGeom>
          <a:noFill/>
        </p:spPr>
        <p:txBody>
          <a:bodyPr wrap="square" rtlCol="0">
            <a:spAutoFit/>
          </a:bodyPr>
          <a:lstStyle/>
          <a:p>
            <a:r>
              <a:rPr lang="en-US" altLang="zh-CN" sz="1200" b="1" dirty="0">
                <a:solidFill>
                  <a:srgbClr val="E660C6"/>
                </a:solidFill>
                <a:latin typeface="+mn-ea"/>
              </a:rPr>
              <a:t>0.06%</a:t>
            </a:r>
            <a:endParaRPr lang="zh-CN" altLang="en-US" sz="1200" b="1" dirty="0">
              <a:solidFill>
                <a:srgbClr val="E660C6"/>
              </a:solidFill>
              <a:latin typeface="+mn-ea"/>
            </a:endParaRPr>
          </a:p>
        </p:txBody>
      </p:sp>
      <p:sp>
        <p:nvSpPr>
          <p:cNvPr id="4" name="文本框 3"/>
          <p:cNvSpPr txBox="1"/>
          <p:nvPr/>
        </p:nvSpPr>
        <p:spPr>
          <a:xfrm>
            <a:off x="7428865" y="1171575"/>
            <a:ext cx="6096000" cy="365760"/>
          </a:xfrm>
          <a:prstGeom prst="rect">
            <a:avLst/>
          </a:prstGeom>
          <a:noFill/>
        </p:spPr>
        <p:txBody>
          <a:bodyPr wrap="none" rtlCol="0" anchor="t">
            <a:spAutoFit/>
          </a:bodyPr>
          <a:p>
            <a:r>
              <a:rPr lang="zh-CN" altLang="en-US"/>
              <a:t>Large elliptical orbit around the moon</a:t>
            </a:r>
            <a:endParaRPr lang="zh-CN" altLang="en-US"/>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6330" y="1748790"/>
            <a:ext cx="3295650" cy="4084955"/>
          </a:xfrm>
          <a:prstGeom prst="rect">
            <a:avLst/>
          </a:prstGeom>
        </p:spPr>
      </p:pic>
      <p:sp>
        <p:nvSpPr>
          <p:cNvPr id="13" name="文本框 12"/>
          <p:cNvSpPr txBox="1"/>
          <p:nvPr/>
        </p:nvSpPr>
        <p:spPr>
          <a:xfrm>
            <a:off x="7371080" y="4886325"/>
            <a:ext cx="5299710" cy="94488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endParaRPr lang="en-US" altLang="zh-CN" sz="1600" b="1" dirty="0">
              <a:solidFill>
                <a:srgbClr val="C00000"/>
              </a:solidFill>
              <a:latin typeface="Arial" charset="0"/>
              <a:ea typeface="微软雅黑" pitchFamily="34" charset="-122"/>
              <a:cs typeface="+mn-ea"/>
              <a:sym typeface="Arial" charset="0"/>
            </a:endParaRPr>
          </a:p>
          <a:p>
            <a:pPr marR="0" lvl="0" algn="l" defTabSz="914400" rtl="0" eaLnBrk="1" fontAlgn="auto" latinLnBrk="0" hangingPunct="1">
              <a:lnSpc>
                <a:spcPct val="100000"/>
              </a:lnSpc>
              <a:spcBef>
                <a:spcPts val="0"/>
              </a:spcBef>
              <a:spcAft>
                <a:spcPts val="0"/>
              </a:spcAft>
              <a:buClrTx/>
              <a:buSzTx/>
              <a:defRPr/>
            </a:pPr>
            <a:r>
              <a:rPr lang="zh-CN" altLang="en-US" sz="1600" b="1" dirty="0">
                <a:latin typeface="Arial" charset="0"/>
                <a:ea typeface="微软雅黑" pitchFamily="34" charset="-122"/>
                <a:cs typeface="+mn-ea"/>
                <a:sym typeface="Arial" charset="0"/>
              </a:rPr>
              <a:t>    </a:t>
            </a:r>
            <a:r>
              <a:rPr lang="en-US" altLang="zh-CN" sz="1600" b="1" dirty="0">
                <a:solidFill>
                  <a:srgbClr val="C00000"/>
                </a:solidFill>
                <a:latin typeface="Arial" charset="0"/>
                <a:ea typeface="微软雅黑" pitchFamily="34" charset="-122"/>
                <a:cs typeface="+mn-ea"/>
                <a:sym typeface="Arial" charset="0"/>
              </a:rPr>
              <a:t>1y data collection</a:t>
            </a:r>
            <a:r>
              <a:rPr lang="zh-CN" altLang="en-US" sz="1600" b="1" dirty="0">
                <a:solidFill>
                  <a:srgbClr val="C00000"/>
                </a:solidFill>
                <a:latin typeface="Arial" charset="0"/>
                <a:ea typeface="微软雅黑" pitchFamily="34" charset="-122"/>
                <a:cs typeface="+mn-ea"/>
                <a:sym typeface="Arial" charset="0"/>
              </a:rPr>
              <a:t>，</a:t>
            </a:r>
            <a:r>
              <a:rPr lang="en-US" altLang="zh-CN" sz="3200" b="1" dirty="0">
                <a:solidFill>
                  <a:srgbClr val="C00000"/>
                </a:solidFill>
                <a:latin typeface="Arial" charset="0"/>
                <a:ea typeface="微软雅黑" pitchFamily="34" charset="-122"/>
                <a:cs typeface="+mn-ea"/>
                <a:sym typeface="Arial" charset="0"/>
              </a:rPr>
              <a:t>1s</a:t>
            </a:r>
            <a:endParaRPr kumimoji="0" lang="en-US" altLang="zh-CN" sz="3200" b="1" i="0" u="none" strike="noStrike" kern="1200" cap="none" spc="0" normalizeH="0" baseline="0" noProof="0" dirty="0">
              <a:ln>
                <a:noFill/>
              </a:ln>
              <a:solidFill>
                <a:srgbClr val="C00000"/>
              </a:solidFill>
              <a:effectLst/>
              <a:uLnTx/>
              <a:uFillTx/>
              <a:latin typeface="Arial" charset="0"/>
              <a:ea typeface="微软雅黑" pitchFamily="34" charset="-122"/>
              <a:cs typeface="+mn-ea"/>
              <a:sym typeface="Arial"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TextBox 27"/>
          <p:cNvSpPr txBox="1"/>
          <p:nvPr/>
        </p:nvSpPr>
        <p:spPr>
          <a:xfrm>
            <a:off x="1012825" y="176213"/>
            <a:ext cx="1935145" cy="553998"/>
          </a:xfrm>
          <a:prstGeom prst="rect">
            <a:avLst/>
          </a:prstGeom>
          <a:noFill/>
          <a:ln w="9525">
            <a:noFill/>
          </a:ln>
        </p:spPr>
        <p:txBody>
          <a:bodyPr wrap="none" anchor="t">
            <a:spAutoFit/>
          </a:bodyPr>
          <a:lstStyle/>
          <a:p>
            <a:r>
              <a:rPr lang="en-US" altLang="zh-CN" sz="3000" b="1" dirty="0">
                <a:latin typeface="Arial" charset="0"/>
                <a:ea typeface="微软雅黑" pitchFamily="34" charset="-122"/>
                <a:cs typeface="+mn-ea"/>
                <a:sym typeface="Arial" charset="0"/>
              </a:rPr>
              <a:t>Summary</a:t>
            </a:r>
            <a:endParaRPr lang="en-US" altLang="zh-CN" sz="3000" b="1" dirty="0">
              <a:latin typeface="Arial" charset="0"/>
              <a:ea typeface="微软雅黑" pitchFamily="34" charset="-122"/>
              <a:cs typeface="+mn-ea"/>
              <a:sym typeface="Arial" charset="0"/>
            </a:endParaRPr>
          </a:p>
        </p:txBody>
      </p:sp>
      <p:sp>
        <p:nvSpPr>
          <p:cNvPr id="285" name="Freeform 5"/>
          <p:cNvSpPr/>
          <p:nvPr/>
        </p:nvSpPr>
        <p:spPr>
          <a:xfrm>
            <a:off x="427038" y="220663"/>
            <a:ext cx="474662" cy="5603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Lst>
            <a:rect l="0" t="0" r="0" b="0"/>
            <a:pathLst>
              <a:path w="574" h="681">
                <a:moveTo>
                  <a:pt x="120" y="441"/>
                </a:moveTo>
                <a:cubicBezTo>
                  <a:pt x="153" y="441"/>
                  <a:pt x="183" y="454"/>
                  <a:pt x="205" y="476"/>
                </a:cubicBezTo>
                <a:lnTo>
                  <a:pt x="389" y="329"/>
                </a:lnTo>
                <a:cubicBezTo>
                  <a:pt x="383" y="317"/>
                  <a:pt x="380" y="303"/>
                  <a:pt x="380" y="289"/>
                </a:cubicBezTo>
                <a:cubicBezTo>
                  <a:pt x="380" y="271"/>
                  <a:pt x="384" y="255"/>
                  <a:pt x="392" y="241"/>
                </a:cubicBezTo>
                <a:lnTo>
                  <a:pt x="270" y="138"/>
                </a:lnTo>
                <a:cubicBezTo>
                  <a:pt x="256" y="151"/>
                  <a:pt x="237" y="159"/>
                  <a:pt x="217" y="159"/>
                </a:cubicBezTo>
                <a:cubicBezTo>
                  <a:pt x="173" y="159"/>
                  <a:pt x="137" y="123"/>
                  <a:pt x="137" y="79"/>
                </a:cubicBezTo>
                <a:cubicBezTo>
                  <a:pt x="137" y="36"/>
                  <a:pt x="173" y="0"/>
                  <a:pt x="217" y="0"/>
                </a:cubicBezTo>
                <a:cubicBezTo>
                  <a:pt x="260" y="0"/>
                  <a:pt x="296" y="36"/>
                  <a:pt x="296" y="79"/>
                </a:cubicBezTo>
                <a:cubicBezTo>
                  <a:pt x="296" y="91"/>
                  <a:pt x="293" y="103"/>
                  <a:pt x="289" y="113"/>
                </a:cubicBezTo>
                <a:lnTo>
                  <a:pt x="412" y="217"/>
                </a:lnTo>
                <a:cubicBezTo>
                  <a:pt x="429" y="201"/>
                  <a:pt x="452" y="192"/>
                  <a:pt x="477" y="192"/>
                </a:cubicBezTo>
                <a:cubicBezTo>
                  <a:pt x="530" y="192"/>
                  <a:pt x="574" y="235"/>
                  <a:pt x="574" y="289"/>
                </a:cubicBezTo>
                <a:cubicBezTo>
                  <a:pt x="574" y="342"/>
                  <a:pt x="530" y="386"/>
                  <a:pt x="477" y="386"/>
                </a:cubicBezTo>
                <a:cubicBezTo>
                  <a:pt x="449" y="386"/>
                  <a:pt x="424" y="374"/>
                  <a:pt x="406" y="355"/>
                </a:cubicBezTo>
                <a:lnTo>
                  <a:pt x="224" y="501"/>
                </a:lnTo>
                <a:cubicBezTo>
                  <a:pt x="234" y="518"/>
                  <a:pt x="240" y="539"/>
                  <a:pt x="240" y="561"/>
                </a:cubicBezTo>
                <a:cubicBezTo>
                  <a:pt x="240" y="627"/>
                  <a:pt x="186" y="681"/>
                  <a:pt x="120" y="681"/>
                </a:cubicBezTo>
                <a:cubicBezTo>
                  <a:pt x="54" y="681"/>
                  <a:pt x="0" y="627"/>
                  <a:pt x="0" y="561"/>
                </a:cubicBezTo>
                <a:cubicBezTo>
                  <a:pt x="0" y="495"/>
                  <a:pt x="54" y="441"/>
                  <a:pt x="120" y="441"/>
                </a:cubicBezTo>
                <a:close/>
              </a:path>
            </a:pathLst>
          </a:custGeom>
          <a:solidFill>
            <a:srgbClr val="113E6A"/>
          </a:solidFill>
          <a:ln w="9525">
            <a:noFill/>
          </a:ln>
        </p:spPr>
        <p:txBody>
          <a:bodyPr/>
          <a:lstStyle/>
          <a:p>
            <a:endParaRPr lang="zh-CN" altLang="en-US">
              <a:latin typeface="Arial" charset="0"/>
              <a:ea typeface="微软雅黑" pitchFamily="34" charset="-122"/>
              <a:cs typeface="+mn-ea"/>
              <a:sym typeface="Arial" charset="0"/>
            </a:endParaRPr>
          </a:p>
        </p:txBody>
      </p:sp>
      <p:sp>
        <p:nvSpPr>
          <p:cNvPr id="4" name="灯片编号占位符 3"/>
          <p:cNvSpPr>
            <a14:cpLocks xmlns:a14="http://schemas.microsoft.com/office/drawing/2010/main" noGrp="1"/>
          </p:cNvSpPr>
          <p:nvPr>
            <p:ph type="sldNum" sz="quarter" idx="12"/>
          </p:nvPr>
        </p:nvSpPr>
        <p:spPr/>
        <p:txBody>
          <a:bodyPr/>
          <a:lstStyle/>
          <a:p>
            <a:fld id="{AA99CC4F-EA44-B044-AD87-94E32FACE6D5}" type="slidenum">
              <a:rPr lang="en-US" altLang="zh-CN" smtClean="0"/>
            </a:fld>
            <a:endParaRPr kumimoji="1" lang="zh-CN" altLang="en-US"/>
          </a:p>
        </p:txBody>
      </p:sp>
      <p:sp>
        <p:nvSpPr>
          <p:cNvPr id="5" name="文本框 4"/>
          <p:cNvSpPr txBox="1"/>
          <p:nvPr/>
        </p:nvSpPr>
        <p:spPr>
          <a:xfrm>
            <a:off x="7323788" y="1329171"/>
            <a:ext cx="4931382" cy="4199611"/>
          </a:xfrm>
          <a:prstGeom prst="rect">
            <a:avLst/>
          </a:prstGeom>
          <a:noFill/>
        </p:spPr>
        <p:txBody>
          <a:bodyPr wrap="square">
            <a:spAutoFit/>
          </a:bodyPr>
          <a:lstStyle/>
          <a:p>
            <a:pPr lvl="0">
              <a:lnSpc>
                <a:spcPct val="150000"/>
              </a:lnSpc>
              <a:defRPr/>
            </a:pPr>
            <a:r>
              <a:rPr lang="en-US" altLang="zh-CN" sz="2000" b="1" dirty="0">
                <a:latin typeface="Aptos Narrow" pitchFamily="34" charset="0"/>
              </a:rPr>
              <a:t>Neutron measurements at low-earth orbits might provide an independent data for neutron lifetime.  </a:t>
            </a:r>
            <a:endParaRPr lang="en-US" altLang="zh-CN" sz="2000" b="1" dirty="0">
              <a:latin typeface="Aptos Narrow" pitchFamily="34" charset="0"/>
            </a:endParaRPr>
          </a:p>
          <a:p>
            <a:pPr lvl="0">
              <a:lnSpc>
                <a:spcPct val="150000"/>
              </a:lnSpc>
              <a:defRPr/>
            </a:pPr>
            <a:endParaRPr lang="en-US" altLang="zh-CN" sz="2000" b="1" dirty="0">
              <a:latin typeface="Aptos Narrow" pitchFamily="34" charset="0"/>
            </a:endParaRPr>
          </a:p>
          <a:p>
            <a:pPr lvl="0">
              <a:lnSpc>
                <a:spcPct val="150000"/>
              </a:lnSpc>
              <a:defRPr/>
            </a:pPr>
            <a:r>
              <a:rPr lang="en-US" altLang="zh-CN" sz="2000" b="1" dirty="0">
                <a:latin typeface="Aptos Narrow" pitchFamily="34" charset="0"/>
              </a:rPr>
              <a:t>Now payload and simulation code are almost ready.   </a:t>
            </a:r>
            <a:endParaRPr lang="en-US" altLang="zh-CN" sz="2000" b="1" dirty="0">
              <a:latin typeface="Aptos Narrow" pitchFamily="34" charset="0"/>
            </a:endParaRPr>
          </a:p>
          <a:p>
            <a:pPr lvl="0">
              <a:lnSpc>
                <a:spcPct val="150000"/>
              </a:lnSpc>
              <a:defRPr/>
            </a:pPr>
            <a:endParaRPr kumimoji="0" lang="en-US" altLang="zh-CN" sz="2000" b="1" i="0" u="none" strike="noStrike" kern="1200" cap="none" spc="0" normalizeH="0" baseline="0" noProof="0" dirty="0">
              <a:ln>
                <a:noFill/>
              </a:ln>
              <a:effectLst/>
              <a:uLnTx/>
              <a:uFillTx/>
              <a:latin typeface="Aptos Narrow" pitchFamily="34" charset="0"/>
              <a:cs typeface="+mn-ea"/>
              <a:sym typeface="+mn-lt"/>
            </a:endParaRPr>
          </a:p>
          <a:p>
            <a:pPr lvl="0">
              <a:lnSpc>
                <a:spcPct val="150000"/>
              </a:lnSpc>
              <a:defRPr/>
            </a:pPr>
            <a:r>
              <a:rPr lang="en-US" altLang="zh-CN" sz="2000" b="1" dirty="0">
                <a:latin typeface="Aptos Narrow" pitchFamily="34" charset="0"/>
              </a:rPr>
              <a:t>Wait for the opportunity to launch</a:t>
            </a:r>
            <a:br>
              <a:rPr lang="en-US" altLang="zh-CN" dirty="0"/>
            </a:br>
            <a:endParaRPr kumimoji="0" lang="en-US" altLang="zh-CN" sz="2000" b="1" i="0" u="none" strike="noStrike" kern="1200" cap="none" spc="0" normalizeH="0" baseline="0" noProof="0" dirty="0">
              <a:ln>
                <a:noFill/>
              </a:ln>
              <a:effectLst/>
              <a:uLnTx/>
              <a:uFillTx/>
              <a:latin typeface="Aptos Narrow" pitchFamily="34" charset="0"/>
              <a:cs typeface="+mn-ea"/>
              <a:sym typeface="+mn-lt"/>
            </a:endParaRPr>
          </a:p>
        </p:txBody>
      </p:sp>
      <p:pic>
        <p:nvPicPr>
          <p:cNvPr id="17" name="图片 16"/>
          <p:cNvPicPr>
            <a:picLocks noChangeAspect="1"/>
          </p:cNvPicPr>
          <p:nvPr/>
        </p:nvPicPr>
        <p:blipFill>
          <a:blip r:embed="rId1"/>
          <a:stretch>
            <a:fillRect/>
          </a:stretch>
        </p:blipFill>
        <p:spPr>
          <a:xfrm>
            <a:off x="544830" y="948055"/>
            <a:ext cx="6572058" cy="5169856"/>
          </a:xfrm>
          <a:prstGeom prst="rect">
            <a:avLst/>
          </a:prstGeom>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99060" y="-25400"/>
            <a:ext cx="12468860" cy="7019506"/>
          </a:xfrm>
          <a:prstGeom prst="rect">
            <a:avLst/>
          </a:prstGeom>
        </p:spPr>
      </p:pic>
      <p:sp>
        <p:nvSpPr>
          <p:cNvPr id="2" name="灯片编号占位符 1"/>
          <p:cNvSpPr>
            <a14:cpLocks xmlns:a14="http://schemas.microsoft.com/office/drawing/2010/main"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1D71ABA-B8DF-4812-8BB1-8C137E29B99D}" type="slidenum">
              <a:rPr kumimoji="0" lang="zh-CN" altLang="en-US" sz="1200" b="0" i="0" u="none" strike="noStrike" kern="1200" cap="none" spc="0" normalizeH="0" baseline="0" noProof="0" smtClean="0">
                <a:ln>
                  <a:noFill/>
                </a:ln>
                <a:solidFill>
                  <a:prstClr val="black">
                    <a:tint val="75000"/>
                  </a:prstClr>
                </a:solidFill>
                <a:effectLst/>
                <a:uLnTx/>
                <a:uFillTx/>
                <a:latin typeface="等线" charset="-122"/>
                <a:ea typeface="等线"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charset="-122"/>
              <a:ea typeface="等线" charset="-122"/>
              <a:cs typeface="+mn-cs"/>
            </a:endParaRPr>
          </a:p>
        </p:txBody>
      </p:sp>
      <p:pic>
        <p:nvPicPr>
          <p:cNvPr id="9" name="图片 8"/>
          <p:cNvPicPr>
            <a:picLocks noChangeAspect="1"/>
          </p:cNvPicPr>
          <p:nvPr/>
        </p:nvPicPr>
        <p:blipFill>
          <a:blip r:embed="rId2" cstate="email"/>
          <a:stretch>
            <a:fillRect/>
          </a:stretch>
        </p:blipFill>
        <p:spPr>
          <a:xfrm>
            <a:off x="0" y="-7147"/>
            <a:ext cx="2744602" cy="6862087"/>
          </a:xfrm>
          <a:prstGeom prst="rect">
            <a:avLst/>
          </a:prstGeom>
        </p:spPr>
      </p:pic>
      <p:sp>
        <p:nvSpPr>
          <p:cNvPr id="8" name="文本框 7"/>
          <p:cNvSpPr txBox="1"/>
          <p:nvPr/>
        </p:nvSpPr>
        <p:spPr>
          <a:xfrm>
            <a:off x="3065419" y="4694675"/>
            <a:ext cx="8516981" cy="148265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1" lang="en-US" altLang="zh-CN" sz="3200" b="1" i="0" u="none" strike="noStrike" kern="1200" cap="none" spc="0" normalizeH="0" baseline="0" noProof="0" dirty="0">
                <a:ln>
                  <a:noFill/>
                </a:ln>
                <a:solidFill>
                  <a:schemeClr val="bg1"/>
                </a:solidFill>
                <a:effectLst/>
                <a:uLnTx/>
                <a:uFillTx/>
                <a:latin typeface="Microsoft YaHei" pitchFamily="34" charset="-122"/>
                <a:ea typeface="Microsoft YaHei" pitchFamily="34" charset="-122"/>
              </a:rPr>
              <a:t>Open</a:t>
            </a:r>
            <a:r>
              <a:rPr kumimoji="1" lang="zh-CN" altLang="en-US" sz="3200" b="1" i="0" u="none" strike="noStrike" kern="1200" cap="none" spc="0" normalizeH="0" baseline="0" noProof="0" dirty="0">
                <a:ln>
                  <a:noFill/>
                </a:ln>
                <a:solidFill>
                  <a:schemeClr val="bg1"/>
                </a:solidFill>
                <a:effectLst/>
                <a:uLnTx/>
                <a:uFillTx/>
                <a:latin typeface="Microsoft YaHei" pitchFamily="34" charset="-122"/>
                <a:ea typeface="Microsoft YaHei" pitchFamily="34" charset="-122"/>
              </a:rPr>
              <a:t> </a:t>
            </a:r>
            <a:r>
              <a:rPr kumimoji="1" lang="en-US" altLang="zh-CN" sz="3200" b="1" i="0" u="none" strike="noStrike" kern="1200" cap="none" spc="0" normalizeH="0" baseline="0" noProof="0" dirty="0">
                <a:ln>
                  <a:noFill/>
                </a:ln>
                <a:solidFill>
                  <a:schemeClr val="bg1"/>
                </a:solidFill>
                <a:effectLst/>
                <a:uLnTx/>
                <a:uFillTx/>
                <a:latin typeface="Microsoft YaHei" pitchFamily="34" charset="-122"/>
                <a:ea typeface="Microsoft YaHei" pitchFamily="34" charset="-122"/>
              </a:rPr>
              <a:t>for</a:t>
            </a:r>
            <a:r>
              <a:rPr kumimoji="1" lang="zh-CN" altLang="en-US" sz="3200" b="1" i="0" u="none" strike="noStrike" kern="1200" cap="none" spc="0" normalizeH="0" baseline="0" noProof="0" dirty="0">
                <a:ln>
                  <a:noFill/>
                </a:ln>
                <a:solidFill>
                  <a:schemeClr val="bg1"/>
                </a:solidFill>
                <a:effectLst/>
                <a:uLnTx/>
                <a:uFillTx/>
                <a:latin typeface="Microsoft YaHei" pitchFamily="34" charset="-122"/>
                <a:ea typeface="Microsoft YaHei" pitchFamily="34" charset="-122"/>
              </a:rPr>
              <a:t> </a:t>
            </a:r>
            <a:r>
              <a:rPr kumimoji="1" lang="en-US" altLang="zh-CN" sz="3200" b="1" i="0" u="none" strike="noStrike" kern="1200" cap="none" spc="0" normalizeH="0" baseline="0" noProof="0" dirty="0">
                <a:ln>
                  <a:noFill/>
                </a:ln>
                <a:solidFill>
                  <a:schemeClr val="bg1"/>
                </a:solidFill>
                <a:effectLst/>
                <a:uLnTx/>
                <a:uFillTx/>
                <a:latin typeface="Microsoft YaHei" pitchFamily="34" charset="-122"/>
                <a:ea typeface="Microsoft YaHei" pitchFamily="34" charset="-122"/>
              </a:rPr>
              <a:t>collaboration</a:t>
            </a:r>
            <a:r>
              <a:rPr kumimoji="1" lang="zh-CN" altLang="en-US" sz="3200" b="1" i="0" u="none" strike="noStrike" kern="1200" cap="none" spc="0" normalizeH="0" baseline="0" noProof="0" dirty="0">
                <a:ln>
                  <a:noFill/>
                </a:ln>
                <a:solidFill>
                  <a:schemeClr val="bg1"/>
                </a:solidFill>
                <a:effectLst/>
                <a:uLnTx/>
                <a:uFillTx/>
                <a:latin typeface="Microsoft YaHei" pitchFamily="34" charset="-122"/>
                <a:ea typeface="Microsoft YaHei" pitchFamily="34" charset="-122"/>
              </a:rPr>
              <a:t> </a:t>
            </a:r>
            <a:r>
              <a:rPr kumimoji="1" lang="en-US" altLang="zh-CN" sz="3200" b="1" i="0" u="none" strike="noStrike" kern="1200" cap="none" spc="0" normalizeH="0" baseline="0" noProof="0" dirty="0">
                <a:ln>
                  <a:noFill/>
                </a:ln>
                <a:solidFill>
                  <a:schemeClr val="bg1"/>
                </a:solidFill>
                <a:effectLst/>
                <a:uLnTx/>
                <a:uFillTx/>
                <a:latin typeface="Microsoft YaHei" pitchFamily="34" charset="-122"/>
                <a:ea typeface="Microsoft YaHei" pitchFamily="34" charset="-122"/>
              </a:rPr>
              <a:t>&amp;</a:t>
            </a:r>
            <a:r>
              <a:rPr kumimoji="1" lang="zh-CN" altLang="en-US" sz="3200" b="1" i="0" u="none" strike="noStrike" kern="1200" cap="none" spc="0" normalizeH="0" baseline="0" noProof="0" dirty="0">
                <a:ln>
                  <a:noFill/>
                </a:ln>
                <a:solidFill>
                  <a:schemeClr val="bg1"/>
                </a:solidFill>
                <a:effectLst/>
                <a:uLnTx/>
                <a:uFillTx/>
                <a:latin typeface="Microsoft YaHei" pitchFamily="34" charset="-122"/>
                <a:ea typeface="Microsoft YaHei" pitchFamily="34" charset="-122"/>
              </a:rPr>
              <a:t> </a:t>
            </a:r>
            <a:r>
              <a:rPr kumimoji="1" lang="en-US" altLang="zh-CN" sz="3200" b="1" i="0" u="none" strike="noStrike" kern="1200" cap="none" spc="0" normalizeH="0" baseline="0" noProof="0" dirty="0">
                <a:ln>
                  <a:noFill/>
                </a:ln>
                <a:solidFill>
                  <a:schemeClr val="bg1"/>
                </a:solidFill>
                <a:effectLst/>
                <a:uLnTx/>
                <a:uFillTx/>
                <a:latin typeface="Microsoft YaHei" pitchFamily="34" charset="-122"/>
                <a:ea typeface="Microsoft YaHei" pitchFamily="34" charset="-122"/>
              </a:rPr>
              <a:t>discussion</a:t>
            </a:r>
            <a:r>
              <a:rPr kumimoji="1" lang="en-US" altLang="zh-CN" sz="3200" b="1" dirty="0">
                <a:solidFill>
                  <a:schemeClr val="bg1"/>
                </a:solidFill>
                <a:latin typeface="Microsoft YaHei" pitchFamily="34" charset="-122"/>
                <a:ea typeface="Microsoft YaHei" pitchFamily="34" charset="-122"/>
              </a:rPr>
              <a:t>!</a:t>
            </a:r>
            <a:endParaRPr kumimoji="1" lang="en-US" altLang="zh-CN" sz="3200" b="1" dirty="0">
              <a:solidFill>
                <a:schemeClr val="bg1"/>
              </a:solidFill>
              <a:latin typeface="Microsoft YaHei" pitchFamily="34" charset="-122"/>
              <a:ea typeface="Microsoft YaHei" pitchFamily="34" charset="-122"/>
            </a:endParaRPr>
          </a:p>
          <a:p>
            <a:pPr marL="0" marR="0" lvl="0" indent="0" algn="ctr" defTabSz="914400" rtl="0" eaLnBrk="1" fontAlgn="auto" latinLnBrk="0" hangingPunct="1">
              <a:lnSpc>
                <a:spcPct val="150000"/>
              </a:lnSpc>
              <a:spcBef>
                <a:spcPts val="0"/>
              </a:spcBef>
              <a:spcAft>
                <a:spcPts val="0"/>
              </a:spcAft>
              <a:buClrTx/>
              <a:buSzTx/>
              <a:buFontTx/>
              <a:buNone/>
              <a:defRPr/>
            </a:pPr>
            <a:r>
              <a:rPr kumimoji="1" lang="en-US" altLang="zh-CN" sz="3200" b="1" i="0" u="none" strike="noStrike" kern="1200" cap="none" spc="0" normalizeH="0" baseline="0" noProof="0" dirty="0">
                <a:ln>
                  <a:noFill/>
                </a:ln>
                <a:solidFill>
                  <a:schemeClr val="bg1"/>
                </a:solidFill>
                <a:effectLst/>
                <a:uLnTx/>
                <a:uFillTx/>
                <a:latin typeface="Microsoft YaHei" pitchFamily="34" charset="-122"/>
                <a:ea typeface="Microsoft YaHei" pitchFamily="34" charset="-122"/>
              </a:rPr>
              <a:t>bhsun@buaa.edu.cn</a:t>
            </a:r>
            <a:r>
              <a:rPr kumimoji="1" lang="zh-CN" altLang="en-US" sz="3200" b="1" i="0" u="none" strike="noStrike" kern="1200" cap="none" spc="0" normalizeH="0" baseline="0" noProof="0" dirty="0">
                <a:ln>
                  <a:noFill/>
                </a:ln>
                <a:solidFill>
                  <a:schemeClr val="bg1"/>
                </a:solidFill>
                <a:effectLst/>
                <a:uLnTx/>
                <a:uFillTx/>
                <a:latin typeface="Microsoft YaHei" pitchFamily="34" charset="-122"/>
                <a:ea typeface="Microsoft YaHei" pitchFamily="34" charset="-122"/>
              </a:rPr>
              <a:t> </a:t>
            </a:r>
            <a:endParaRPr kumimoji="1" lang="zh-CN" altLang="en-US" sz="3200" b="1" i="0" u="none" strike="noStrike" kern="1200" cap="none" spc="0" normalizeH="0" baseline="0" noProof="0" dirty="0">
              <a:ln>
                <a:noFill/>
              </a:ln>
              <a:solidFill>
                <a:schemeClr val="bg1"/>
              </a:solidFill>
              <a:effectLst/>
              <a:uLnTx/>
              <a:uFillTx/>
              <a:latin typeface="Microsoft YaHei" pitchFamily="34" charset="-122"/>
              <a:ea typeface="Microsoft YaHei" pitchFamily="34" charset="-122"/>
            </a:endParaRPr>
          </a:p>
        </p:txBody>
      </p:sp>
      <p:sp>
        <p:nvSpPr>
          <p:cNvPr id="3" name="文本框 2"/>
          <p:cNvSpPr txBox="1"/>
          <p:nvPr/>
        </p:nvSpPr>
        <p:spPr>
          <a:xfrm>
            <a:off x="4482058" y="509666"/>
            <a:ext cx="3621504" cy="369332"/>
          </a:xfrm>
          <a:prstGeom prst="rect">
            <a:avLst/>
          </a:prstGeom>
          <a:noFill/>
        </p:spPr>
        <p:txBody>
          <a:bodyPr wrap="none" rtlCol="0">
            <a:spAutoFit/>
          </a:bodyPr>
          <a:lstStyle/>
          <a:p>
            <a:r>
              <a:rPr kumimoji="1" lang="en-US" altLang="zh-CN" dirty="0">
                <a:solidFill>
                  <a:srgbClr val="FFFF00"/>
                </a:solidFill>
              </a:rPr>
              <a:t>Physics building, Shahe Campus </a:t>
            </a:r>
            <a:endParaRPr kumimoji="1" lang="zh-CN" altLang="en-US" dirty="0">
              <a:solidFill>
                <a:srgbClr val="FFFF00"/>
              </a:solidFill>
            </a:endParaRPr>
          </a:p>
        </p:txBody>
      </p:sp>
    </p:spTree>
  </p:cSld>
  <p:clrMapOvr>
    <a:masterClrMapping/>
  </p:clrMapOvr>
  <mc:AlternateContent xmlns:mc="http://schemas.openxmlformats.org/markup-compatibility/2006">
    <mc:Choice xmlns:p14="http://schemas.microsoft.com/office/powerpoint/2010/main" Requires="p14">
      <p:transition p14:dur="350">
        <p:fade/>
      </p:transition>
    </mc:Choice>
    <mc:Fallback>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灯片编号占位符 3"/>
          <p:cNvSpPr>
            <a14:cpLocks xmlns:a14="http://schemas.microsoft.com/office/drawing/2010/main" noGrp="1"/>
          </p:cNvSpPr>
          <p:nvPr>
            <p:ph type="sldNum" sz="quarter" idx="12"/>
          </p:nvPr>
        </p:nvSpPr>
        <p:spPr/>
        <p:txBody>
          <a:bodyPr/>
          <a:lstStyle/>
          <a:p>
            <a:fld id="{AA99CC4F-EA44-B044-AD87-94E32FACE6D5}" type="slidenum">
              <a:rPr>
                <a:latin typeface="Arial" charset="0"/>
                <a:ea typeface="微软雅黑" pitchFamily="34" charset="-122"/>
                <a:cs typeface="+mn-ea"/>
                <a:sym typeface="Arial" charset="0"/>
              </a:rPr>
            </a:fld>
            <a:endParaRPr kumimoji="1" lang="zh-CN" altLang="en-US">
              <a:latin typeface="Arial" charset="0"/>
              <a:ea typeface="微软雅黑" pitchFamily="34" charset="-122"/>
              <a:cs typeface="+mn-ea"/>
              <a:sym typeface="Arial" charset="0"/>
            </a:endParaRPr>
          </a:p>
        </p:txBody>
      </p:sp>
      <p:sp>
        <p:nvSpPr>
          <p:cNvPr id="460" name="TextBox 27"/>
          <p:cNvSpPr txBox="1"/>
          <p:nvPr/>
        </p:nvSpPr>
        <p:spPr>
          <a:xfrm>
            <a:off x="1012825" y="176213"/>
            <a:ext cx="8650573" cy="830997"/>
          </a:xfrm>
          <a:prstGeom prst="rect">
            <a:avLst/>
          </a:prstGeom>
          <a:noFill/>
          <a:ln w="9525">
            <a:noFill/>
          </a:ln>
        </p:spPr>
        <p:txBody>
          <a:bodyPr wrap="none" anchor="t">
            <a:spAutoFit/>
          </a:bodyPr>
          <a:lstStyle/>
          <a:p>
            <a:r>
              <a:rPr lang="en-US" altLang="zh-CN" sz="2400" b="1" dirty="0">
                <a:solidFill>
                  <a:srgbClr val="2455B7"/>
                </a:solidFill>
                <a:latin typeface="Aptos Narrow" pitchFamily="34" charset="0"/>
                <a:ea typeface="微软雅黑" pitchFamily="34" charset="-122"/>
                <a:cs typeface="+mn-ea"/>
                <a:sym typeface="Arial" charset="0"/>
              </a:rPr>
              <a:t>Origin</a:t>
            </a:r>
            <a:r>
              <a:rPr lang="zh-CN" altLang="en-US" sz="2400" b="1" dirty="0">
                <a:solidFill>
                  <a:srgbClr val="2455B7"/>
                </a:solidFill>
                <a:latin typeface="Aptos Narrow" pitchFamily="34" charset="0"/>
                <a:ea typeface="微软雅黑" pitchFamily="34" charset="-122"/>
                <a:cs typeface="+mn-ea"/>
                <a:sym typeface="Arial" charset="0"/>
              </a:rPr>
              <a:t> </a:t>
            </a:r>
            <a:r>
              <a:rPr lang="en-US" altLang="zh-CN" sz="2400" b="1" dirty="0">
                <a:solidFill>
                  <a:srgbClr val="2455B7"/>
                </a:solidFill>
                <a:latin typeface="Aptos Narrow" pitchFamily="34" charset="0"/>
                <a:ea typeface="微软雅黑" pitchFamily="34" charset="-122"/>
                <a:cs typeface="+mn-ea"/>
                <a:sym typeface="Arial" charset="0"/>
              </a:rPr>
              <a:t>of</a:t>
            </a:r>
            <a:r>
              <a:rPr lang="zh-CN" altLang="en-US" sz="2400" b="1" dirty="0">
                <a:solidFill>
                  <a:srgbClr val="2455B7"/>
                </a:solidFill>
                <a:latin typeface="Aptos Narrow" pitchFamily="34" charset="0"/>
                <a:ea typeface="微软雅黑" pitchFamily="34" charset="-122"/>
                <a:cs typeface="+mn-ea"/>
                <a:sym typeface="Arial" charset="0"/>
              </a:rPr>
              <a:t> </a:t>
            </a:r>
            <a:r>
              <a:rPr lang="en-US" altLang="zh-CN" sz="2400" b="1" dirty="0">
                <a:solidFill>
                  <a:srgbClr val="2455B7"/>
                </a:solidFill>
                <a:latin typeface="Aptos Narrow" pitchFamily="34" charset="0"/>
                <a:ea typeface="微软雅黑" pitchFamily="34" charset="-122"/>
                <a:cs typeface="+mn-ea"/>
                <a:sym typeface="Arial" charset="0"/>
              </a:rPr>
              <a:t>charged</a:t>
            </a:r>
            <a:r>
              <a:rPr lang="zh-CN" altLang="en-US" sz="2400" b="1" dirty="0">
                <a:solidFill>
                  <a:srgbClr val="2455B7"/>
                </a:solidFill>
                <a:latin typeface="Aptos Narrow" pitchFamily="34" charset="0"/>
                <a:ea typeface="微软雅黑" pitchFamily="34" charset="-122"/>
                <a:cs typeface="+mn-ea"/>
                <a:sym typeface="Arial" charset="0"/>
              </a:rPr>
              <a:t> </a:t>
            </a:r>
            <a:r>
              <a:rPr lang="en-US" altLang="zh-CN" sz="2400" b="1" dirty="0">
                <a:solidFill>
                  <a:srgbClr val="2455B7"/>
                </a:solidFill>
                <a:latin typeface="Aptos Narrow" pitchFamily="34" charset="0"/>
                <a:ea typeface="微软雅黑" pitchFamily="34" charset="-122"/>
                <a:cs typeface="+mn-ea"/>
                <a:sym typeface="Arial" charset="0"/>
              </a:rPr>
              <a:t>particle</a:t>
            </a:r>
            <a:r>
              <a:rPr lang="zh-CN" altLang="en-US" sz="2400" b="1" dirty="0">
                <a:solidFill>
                  <a:srgbClr val="2455B7"/>
                </a:solidFill>
                <a:latin typeface="Aptos Narrow" pitchFamily="34" charset="0"/>
                <a:ea typeface="微软雅黑" pitchFamily="34" charset="-122"/>
                <a:cs typeface="+mn-ea"/>
                <a:sym typeface="Arial" charset="0"/>
              </a:rPr>
              <a:t> </a:t>
            </a:r>
            <a:r>
              <a:rPr lang="en-US" altLang="zh-CN" sz="2400" b="1" dirty="0">
                <a:solidFill>
                  <a:srgbClr val="2455B7"/>
                </a:solidFill>
                <a:latin typeface="Aptos Narrow" pitchFamily="34" charset="0"/>
                <a:ea typeface="微软雅黑" pitchFamily="34" charset="-122"/>
                <a:cs typeface="+mn-ea"/>
                <a:sym typeface="Arial" charset="0"/>
              </a:rPr>
              <a:t>in</a:t>
            </a:r>
            <a:r>
              <a:rPr lang="zh-CN" altLang="en-US" sz="2400" b="1" dirty="0">
                <a:solidFill>
                  <a:srgbClr val="2455B7"/>
                </a:solidFill>
                <a:latin typeface="Aptos Narrow" pitchFamily="34" charset="0"/>
                <a:ea typeface="微软雅黑" pitchFamily="34" charset="-122"/>
                <a:cs typeface="+mn-ea"/>
                <a:sym typeface="Arial" charset="0"/>
              </a:rPr>
              <a:t> </a:t>
            </a:r>
            <a:r>
              <a:rPr lang="en-US" altLang="zh-CN" sz="2400" b="1" dirty="0">
                <a:solidFill>
                  <a:srgbClr val="2455B7"/>
                </a:solidFill>
                <a:latin typeface="Aptos Narrow" pitchFamily="34" charset="0"/>
                <a:ea typeface="微软雅黑" pitchFamily="34" charset="-122"/>
                <a:cs typeface="+mn-ea"/>
                <a:sym typeface="Arial" charset="0"/>
              </a:rPr>
              <a:t>Van</a:t>
            </a:r>
            <a:r>
              <a:rPr lang="zh-CN" altLang="en-US" sz="2400" b="1" dirty="0">
                <a:solidFill>
                  <a:srgbClr val="2455B7"/>
                </a:solidFill>
                <a:latin typeface="Aptos Narrow" pitchFamily="34" charset="0"/>
                <a:ea typeface="微软雅黑" pitchFamily="34" charset="-122"/>
                <a:cs typeface="+mn-ea"/>
                <a:sym typeface="Arial" charset="0"/>
              </a:rPr>
              <a:t> </a:t>
            </a:r>
            <a:r>
              <a:rPr lang="en-US" altLang="zh-CN" sz="2400" b="1" dirty="0">
                <a:solidFill>
                  <a:srgbClr val="2455B7"/>
                </a:solidFill>
                <a:latin typeface="Aptos Narrow" pitchFamily="34" charset="0"/>
                <a:ea typeface="微软雅黑" pitchFamily="34" charset="-122"/>
                <a:cs typeface="+mn-ea"/>
                <a:sym typeface="Arial" charset="0"/>
              </a:rPr>
              <a:t>Allen</a:t>
            </a:r>
            <a:r>
              <a:rPr lang="zh-CN" altLang="en-US" sz="2400" b="1" dirty="0">
                <a:solidFill>
                  <a:srgbClr val="2455B7"/>
                </a:solidFill>
                <a:latin typeface="Aptos Narrow" pitchFamily="34" charset="0"/>
                <a:ea typeface="微软雅黑" pitchFamily="34" charset="-122"/>
                <a:cs typeface="+mn-ea"/>
                <a:sym typeface="Arial" charset="0"/>
              </a:rPr>
              <a:t> </a:t>
            </a:r>
            <a:r>
              <a:rPr lang="en-US" altLang="zh-CN" sz="2400" b="1" dirty="0">
                <a:solidFill>
                  <a:srgbClr val="2455B7"/>
                </a:solidFill>
                <a:latin typeface="Aptos Narrow" pitchFamily="34" charset="0"/>
                <a:ea typeface="微软雅黑" pitchFamily="34" charset="-122"/>
                <a:cs typeface="+mn-ea"/>
                <a:sym typeface="Arial" charset="0"/>
              </a:rPr>
              <a:t>Belt</a:t>
            </a:r>
            <a:r>
              <a:rPr lang="zh-CN" altLang="en-US" sz="2400" b="1" dirty="0">
                <a:solidFill>
                  <a:srgbClr val="2455B7"/>
                </a:solidFill>
                <a:latin typeface="Aptos Narrow" pitchFamily="34" charset="0"/>
                <a:ea typeface="微软雅黑" pitchFamily="34" charset="-122"/>
                <a:cs typeface="+mn-ea"/>
                <a:sym typeface="Arial" charset="0"/>
              </a:rPr>
              <a:t> </a:t>
            </a:r>
            <a:endParaRPr lang="en-US" altLang="zh-CN" sz="2400" b="1" dirty="0">
              <a:solidFill>
                <a:srgbClr val="2455B7"/>
              </a:solidFill>
              <a:latin typeface="Aptos Narrow" pitchFamily="34" charset="0"/>
              <a:ea typeface="微软雅黑" pitchFamily="34" charset="-122"/>
              <a:cs typeface="+mn-ea"/>
              <a:sym typeface="Arial" charset="0"/>
            </a:endParaRPr>
          </a:p>
          <a:p>
            <a:r>
              <a:rPr lang="zh-CN" altLang="en-US" sz="2400" b="1" dirty="0">
                <a:solidFill>
                  <a:srgbClr val="2455B7"/>
                </a:solidFill>
                <a:latin typeface="Aptos Narrow" pitchFamily="34" charset="0"/>
                <a:ea typeface="微软雅黑" pitchFamily="34" charset="-122"/>
                <a:cs typeface="+mn-ea"/>
                <a:sym typeface="Arial" charset="0"/>
              </a:rPr>
              <a:t>  </a:t>
            </a:r>
            <a:r>
              <a:rPr lang="en-US" altLang="zh-CN" sz="2400" b="1" dirty="0">
                <a:solidFill>
                  <a:srgbClr val="2455B7"/>
                </a:solidFill>
                <a:latin typeface="Aptos Narrow" pitchFamily="34" charset="0"/>
                <a:ea typeface="微软雅黑" pitchFamily="34" charset="-122"/>
                <a:cs typeface="+mn-ea"/>
                <a:sym typeface="Arial" charset="0"/>
              </a:rPr>
              <a:t>---</a:t>
            </a:r>
            <a:r>
              <a:rPr lang="zh-CN" altLang="en-US" sz="2400" b="1" dirty="0">
                <a:solidFill>
                  <a:srgbClr val="2455B7"/>
                </a:solidFill>
                <a:latin typeface="Aptos Narrow" pitchFamily="34" charset="0"/>
                <a:ea typeface="微软雅黑" pitchFamily="34" charset="-122"/>
                <a:cs typeface="+mn-ea"/>
                <a:sym typeface="Arial" charset="0"/>
              </a:rPr>
              <a:t> </a:t>
            </a:r>
            <a:r>
              <a:rPr lang="en-US" altLang="zh-CN" sz="2400" b="1" dirty="0">
                <a:solidFill>
                  <a:srgbClr val="2455B7"/>
                </a:solidFill>
                <a:latin typeface="Aptos Narrow" pitchFamily="34" charset="0"/>
                <a:ea typeface="微软雅黑" pitchFamily="34" charset="-122"/>
                <a:cs typeface="+mn-ea"/>
                <a:sym typeface="Arial" charset="0"/>
              </a:rPr>
              <a:t>A</a:t>
            </a:r>
            <a:r>
              <a:rPr lang="en-GB" altLang="zh-CN" sz="2400" b="1" dirty="0" err="1">
                <a:solidFill>
                  <a:srgbClr val="2455B7"/>
                </a:solidFill>
                <a:latin typeface="Aptos Narrow" pitchFamily="34" charset="0"/>
                <a:ea typeface="微软雅黑" pitchFamily="34" charset="-122"/>
                <a:cs typeface="+mn-ea"/>
                <a:sym typeface="Arial" charset="0"/>
              </a:rPr>
              <a:t>lbedo</a:t>
            </a:r>
            <a:r>
              <a:rPr lang="en-GB" altLang="zh-CN" sz="2400" b="1" dirty="0">
                <a:solidFill>
                  <a:srgbClr val="2455B7"/>
                </a:solidFill>
                <a:latin typeface="Aptos Narrow" pitchFamily="34" charset="0"/>
                <a:ea typeface="微软雅黑" pitchFamily="34" charset="-122"/>
                <a:cs typeface="+mn-ea"/>
                <a:sym typeface="Arial" charset="0"/>
              </a:rPr>
              <a:t> neutron decay and neutron density in near-Earth space</a:t>
            </a:r>
            <a:r>
              <a:rPr lang="zh-CN" altLang="en-US" sz="2400" b="1" dirty="0">
                <a:solidFill>
                  <a:srgbClr val="2455B7"/>
                </a:solidFill>
                <a:latin typeface="Aptos Narrow" pitchFamily="34" charset="0"/>
                <a:ea typeface="微软雅黑" pitchFamily="34" charset="-122"/>
                <a:cs typeface="+mn-ea"/>
                <a:sym typeface="Arial" charset="0"/>
              </a:rPr>
              <a:t>  </a:t>
            </a:r>
            <a:endParaRPr lang="en-US" altLang="zh-CN" sz="2400" b="1" dirty="0">
              <a:solidFill>
                <a:srgbClr val="2455B7"/>
              </a:solidFill>
              <a:latin typeface="Aptos Narrow" pitchFamily="34" charset="0"/>
              <a:ea typeface="微软雅黑" pitchFamily="34" charset="-122"/>
              <a:cs typeface="+mn-ea"/>
              <a:sym typeface="Arial" charset="0"/>
            </a:endParaRPr>
          </a:p>
        </p:txBody>
      </p:sp>
      <p:sp>
        <p:nvSpPr>
          <p:cNvPr id="461" name="Freeform 5"/>
          <p:cNvSpPr/>
          <p:nvPr/>
        </p:nvSpPr>
        <p:spPr>
          <a:xfrm>
            <a:off x="427038" y="220663"/>
            <a:ext cx="474662" cy="5603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Lst>
            <a:rect l="0" t="0" r="0" b="0"/>
            <a:pathLst>
              <a:path w="574" h="681">
                <a:moveTo>
                  <a:pt x="120" y="441"/>
                </a:moveTo>
                <a:cubicBezTo>
                  <a:pt x="153" y="441"/>
                  <a:pt x="183" y="454"/>
                  <a:pt x="205" y="476"/>
                </a:cubicBezTo>
                <a:lnTo>
                  <a:pt x="389" y="329"/>
                </a:lnTo>
                <a:cubicBezTo>
                  <a:pt x="383" y="317"/>
                  <a:pt x="380" y="303"/>
                  <a:pt x="380" y="289"/>
                </a:cubicBezTo>
                <a:cubicBezTo>
                  <a:pt x="380" y="271"/>
                  <a:pt x="384" y="255"/>
                  <a:pt x="392" y="241"/>
                </a:cubicBezTo>
                <a:lnTo>
                  <a:pt x="270" y="138"/>
                </a:lnTo>
                <a:cubicBezTo>
                  <a:pt x="256" y="151"/>
                  <a:pt x="237" y="159"/>
                  <a:pt x="217" y="159"/>
                </a:cubicBezTo>
                <a:cubicBezTo>
                  <a:pt x="173" y="159"/>
                  <a:pt x="137" y="123"/>
                  <a:pt x="137" y="79"/>
                </a:cubicBezTo>
                <a:cubicBezTo>
                  <a:pt x="137" y="36"/>
                  <a:pt x="173" y="0"/>
                  <a:pt x="217" y="0"/>
                </a:cubicBezTo>
                <a:cubicBezTo>
                  <a:pt x="260" y="0"/>
                  <a:pt x="296" y="36"/>
                  <a:pt x="296" y="79"/>
                </a:cubicBezTo>
                <a:cubicBezTo>
                  <a:pt x="296" y="91"/>
                  <a:pt x="293" y="103"/>
                  <a:pt x="289" y="113"/>
                </a:cubicBezTo>
                <a:lnTo>
                  <a:pt x="412" y="217"/>
                </a:lnTo>
                <a:cubicBezTo>
                  <a:pt x="429" y="201"/>
                  <a:pt x="452" y="192"/>
                  <a:pt x="477" y="192"/>
                </a:cubicBezTo>
                <a:cubicBezTo>
                  <a:pt x="530" y="192"/>
                  <a:pt x="574" y="235"/>
                  <a:pt x="574" y="289"/>
                </a:cubicBezTo>
                <a:cubicBezTo>
                  <a:pt x="574" y="342"/>
                  <a:pt x="530" y="386"/>
                  <a:pt x="477" y="386"/>
                </a:cubicBezTo>
                <a:cubicBezTo>
                  <a:pt x="449" y="386"/>
                  <a:pt x="424" y="374"/>
                  <a:pt x="406" y="355"/>
                </a:cubicBezTo>
                <a:lnTo>
                  <a:pt x="224" y="501"/>
                </a:lnTo>
                <a:cubicBezTo>
                  <a:pt x="234" y="518"/>
                  <a:pt x="240" y="539"/>
                  <a:pt x="240" y="561"/>
                </a:cubicBezTo>
                <a:cubicBezTo>
                  <a:pt x="240" y="627"/>
                  <a:pt x="186" y="681"/>
                  <a:pt x="120" y="681"/>
                </a:cubicBezTo>
                <a:cubicBezTo>
                  <a:pt x="54" y="681"/>
                  <a:pt x="0" y="627"/>
                  <a:pt x="0" y="561"/>
                </a:cubicBezTo>
                <a:cubicBezTo>
                  <a:pt x="0" y="495"/>
                  <a:pt x="54" y="441"/>
                  <a:pt x="120" y="441"/>
                </a:cubicBezTo>
                <a:close/>
              </a:path>
            </a:pathLst>
          </a:custGeom>
          <a:solidFill>
            <a:srgbClr val="113E6A"/>
          </a:solidFill>
          <a:ln w="9525">
            <a:noFill/>
          </a:ln>
        </p:spPr>
        <p:txBody>
          <a:bodyPr/>
          <a:lstStyle/>
          <a:p>
            <a:endParaRPr lang="zh-CN" altLang="en-US">
              <a:latin typeface="Arial" charset="0"/>
              <a:ea typeface="微软雅黑" pitchFamily="34" charset="-122"/>
              <a:cs typeface="+mn-ea"/>
              <a:sym typeface="Arial" charset="0"/>
            </a:endParaRPr>
          </a:p>
        </p:txBody>
      </p:sp>
      <p:pic>
        <p:nvPicPr>
          <p:cNvPr id="463" name="Picture 50"/>
          <p:cNvPicPr>
            <a:picLocks noChangeAspect="1"/>
          </p:cNvPicPr>
          <p:nvPr/>
        </p:nvPicPr>
        <p:blipFill>
          <a:blip r:embed="rId1" cstate="screen"/>
          <a:stretch>
            <a:fillRect/>
          </a:stretch>
        </p:blipFill>
        <p:spPr>
          <a:xfrm>
            <a:off x="7846567" y="1716116"/>
            <a:ext cx="3260866" cy="2746167"/>
          </a:xfrm>
          <a:prstGeom prst="rect">
            <a:avLst/>
          </a:prstGeom>
        </p:spPr>
      </p:pic>
      <p:pic>
        <p:nvPicPr>
          <p:cNvPr id="464" name="图片 6"/>
          <p:cNvPicPr>
            <a:picLocks noChangeAspect="1"/>
          </p:cNvPicPr>
          <p:nvPr/>
        </p:nvPicPr>
        <p:blipFill>
          <a:blip r:embed="rId2" cstate="screen"/>
          <a:stretch>
            <a:fillRect/>
          </a:stretch>
        </p:blipFill>
        <p:spPr>
          <a:xfrm>
            <a:off x="-1177506" y="1446093"/>
            <a:ext cx="1179678" cy="984590"/>
          </a:xfrm>
          <a:prstGeom prst="rect">
            <a:avLst/>
          </a:prstGeom>
        </p:spPr>
      </p:pic>
      <p:sp>
        <p:nvSpPr>
          <p:cNvPr id="465" name="矩形 8"/>
          <p:cNvSpPr/>
          <p:nvPr/>
        </p:nvSpPr>
        <p:spPr>
          <a:xfrm>
            <a:off x="1203960" y="6177915"/>
            <a:ext cx="9718675" cy="502920"/>
          </a:xfrm>
          <a:prstGeom prst="rect">
            <a:avLst/>
          </a:prstGeom>
        </p:spPr>
        <p:txBody>
          <a:bodyPr wrap="square">
            <a:spAutoFit/>
          </a:bodyPr>
          <a:lstStyle/>
          <a:p>
            <a:pPr>
              <a:lnSpc>
                <a:spcPct val="150000"/>
              </a:lnSpc>
            </a:pPr>
            <a:r>
              <a:rPr lang="en-US" altLang="zh-CN" b="1" dirty="0">
                <a:latin typeface="Arial" charset="0"/>
                <a:ea typeface="微软雅黑" pitchFamily="34" charset="-122"/>
                <a:cs typeface="+mn-ea"/>
                <a:sym typeface="Arial" charset="0"/>
              </a:rPr>
              <a:t>If albedo thermal neutron flux </a:t>
            </a:r>
            <a:r>
              <a:rPr lang="zh-CN" b="1" dirty="0">
                <a:solidFill>
                  <a:srgbClr val="C00000"/>
                </a:solidFill>
                <a:latin typeface="Arial" charset="0"/>
                <a:ea typeface="微软雅黑" pitchFamily="34" charset="-122"/>
                <a:cs typeface="+mn-ea"/>
                <a:sym typeface="Arial" charset="0"/>
              </a:rPr>
              <a:t>2</a:t>
            </a:r>
            <a:r>
              <a:rPr lang="en-US" b="1" dirty="0">
                <a:solidFill>
                  <a:srgbClr val="C00000"/>
                </a:solidFill>
                <a:latin typeface="Arial" charset="0"/>
                <a:ea typeface="微软雅黑" pitchFamily="34" charset="-122"/>
                <a:cs typeface="+mn-ea"/>
                <a:sym typeface="Arial" charset="0"/>
              </a:rPr>
              <a:t>E-9 n/cm</a:t>
            </a:r>
            <a:r>
              <a:rPr lang="en-US" b="1" baseline="30000" dirty="0">
                <a:solidFill>
                  <a:srgbClr val="C00000"/>
                </a:solidFill>
                <a:latin typeface="Arial" charset="0"/>
                <a:ea typeface="微软雅黑" pitchFamily="34" charset="-122"/>
                <a:cs typeface="+mn-ea"/>
                <a:sym typeface="Arial" charset="0"/>
              </a:rPr>
              <a:t>3 </a:t>
            </a:r>
            <a:r>
              <a:rPr lang="en-US" b="1" dirty="0">
                <a:solidFill>
                  <a:srgbClr val="C00000"/>
                </a:solidFill>
                <a:latin typeface="Arial" charset="0"/>
                <a:ea typeface="微软雅黑" pitchFamily="34" charset="-122"/>
                <a:cs typeface="+mn-ea"/>
                <a:sym typeface="Arial" charset="0"/>
              </a:rPr>
              <a:t> VAB </a:t>
            </a:r>
            <a:r>
              <a:rPr lang="en-US" b="1" dirty="0">
                <a:solidFill>
                  <a:srgbClr val="121212"/>
                </a:solidFill>
                <a:latin typeface="Arial" charset="0"/>
                <a:ea typeface="微软雅黑" pitchFamily="34" charset="-122"/>
                <a:cs typeface="+mn-ea"/>
                <a:sym typeface="Arial" charset="0"/>
              </a:rPr>
              <a:t>origin would be confirmed</a:t>
            </a:r>
            <a:endParaRPr lang="en-US" altLang="en-US" b="1" dirty="0">
              <a:solidFill>
                <a:srgbClr val="121212"/>
              </a:solidFill>
              <a:latin typeface="Arial" charset="0"/>
              <a:ea typeface="微软雅黑" pitchFamily="34" charset="-122"/>
              <a:cs typeface="+mn-ea"/>
              <a:sym typeface="Arial" charset="0"/>
            </a:endParaRPr>
          </a:p>
        </p:txBody>
      </p:sp>
      <p:sp>
        <p:nvSpPr>
          <p:cNvPr id="468" name="文本框 9"/>
          <p:cNvSpPr txBox="1"/>
          <p:nvPr/>
        </p:nvSpPr>
        <p:spPr>
          <a:xfrm>
            <a:off x="7989786" y="4482691"/>
            <a:ext cx="2974427" cy="338554"/>
          </a:xfrm>
          <a:prstGeom prst="rect">
            <a:avLst/>
          </a:prstGeom>
          <a:noFill/>
        </p:spPr>
        <p:txBody>
          <a:bodyPr wrap="square">
            <a:spAutoFit/>
          </a:bodyPr>
          <a:lstStyle/>
          <a:p>
            <a:r>
              <a:rPr lang="zh-CN" altLang="en-US" sz="1600" b="1" dirty="0">
                <a:latin typeface="Arial" charset="0"/>
                <a:ea typeface="微软雅黑" pitchFamily="34" charset="-122"/>
                <a:cs typeface="+mn-ea"/>
                <a:sym typeface="Arial" charset="0"/>
              </a:rPr>
              <a:t>Nature  552, 382–385 (2017) </a:t>
            </a:r>
            <a:endParaRPr lang="zh-CN" altLang="en-US" sz="1600" dirty="0">
              <a:latin typeface="Arial" charset="0"/>
              <a:ea typeface="微软雅黑" pitchFamily="34" charset="-122"/>
              <a:cs typeface="+mn-ea"/>
              <a:sym typeface="Arial" charset="0"/>
            </a:endParaRPr>
          </a:p>
        </p:txBody>
      </p:sp>
      <p:sp>
        <p:nvSpPr>
          <p:cNvPr id="4" name="文本框 3"/>
          <p:cNvSpPr txBox="1"/>
          <p:nvPr/>
        </p:nvSpPr>
        <p:spPr>
          <a:xfrm>
            <a:off x="7543499" y="1415046"/>
            <a:ext cx="1603901" cy="369332"/>
          </a:xfrm>
          <a:prstGeom prst="rect">
            <a:avLst/>
          </a:prstGeom>
          <a:noFill/>
        </p:spPr>
        <p:txBody>
          <a:bodyPr wrap="none" rtlCol="0">
            <a:spAutoFit/>
          </a:bodyPr>
          <a:lstStyle/>
          <a:p>
            <a:r>
              <a:rPr kumimoji="1" lang="en-US" altLang="zh-CN" dirty="0"/>
              <a:t>Van</a:t>
            </a:r>
            <a:r>
              <a:rPr kumimoji="1" lang="zh-CN" altLang="en-US" dirty="0"/>
              <a:t> </a:t>
            </a:r>
            <a:r>
              <a:rPr kumimoji="1" lang="en-US" altLang="zh-CN" dirty="0"/>
              <a:t>Allen</a:t>
            </a:r>
            <a:r>
              <a:rPr kumimoji="1" lang="zh-CN" altLang="en-US" dirty="0"/>
              <a:t> </a:t>
            </a:r>
            <a:r>
              <a:rPr kumimoji="1" lang="en-US" altLang="zh-CN" dirty="0"/>
              <a:t>Belt</a:t>
            </a:r>
            <a:endParaRPr kumimoji="1" lang="zh-CN" altLang="en-US" dirty="0"/>
          </a:p>
        </p:txBody>
      </p:sp>
      <p:sp>
        <p:nvSpPr>
          <p:cNvPr id="6" name="文本框 5"/>
          <p:cNvSpPr txBox="1"/>
          <p:nvPr/>
        </p:nvSpPr>
        <p:spPr>
          <a:xfrm>
            <a:off x="1105969" y="5169359"/>
            <a:ext cx="5819667" cy="923330"/>
          </a:xfrm>
          <a:prstGeom prst="rect">
            <a:avLst/>
          </a:prstGeom>
          <a:noFill/>
        </p:spPr>
        <p:txBody>
          <a:bodyPr wrap="square">
            <a:spAutoFit/>
          </a:bodyPr>
          <a:lstStyle/>
          <a:p>
            <a:r>
              <a:rPr lang="en-GB" altLang="zh-CN" dirty="0"/>
              <a:t>Around Earth, trapped energetic protons, electrons and other particles circulate at altitudes from about 500 to 40,000 </a:t>
            </a:r>
            <a:r>
              <a:rPr lang="en-GB" altLang="zh-CN" dirty="0" err="1"/>
              <a:t>kilometres</a:t>
            </a:r>
            <a:r>
              <a:rPr lang="en-GB" altLang="zh-CN" dirty="0"/>
              <a:t> in the Van Allen radiation belts</a:t>
            </a:r>
            <a:endParaRPr lang="zh-CN" altLang="en-US" dirty="0"/>
          </a:p>
        </p:txBody>
      </p:sp>
      <p:pic>
        <p:nvPicPr>
          <p:cNvPr id="7" name="图片 6"/>
          <p:cNvPicPr>
            <a:picLocks noChangeAspect="1"/>
          </p:cNvPicPr>
          <p:nvPr/>
        </p:nvPicPr>
        <p:blipFill>
          <a:blip r:embed="rId3"/>
          <a:stretch>
            <a:fillRect/>
          </a:stretch>
        </p:blipFill>
        <p:spPr>
          <a:xfrm>
            <a:off x="1012825" y="1426301"/>
            <a:ext cx="6209096" cy="3415353"/>
          </a:xfrm>
          <a:prstGeom prst="rect">
            <a:avLst/>
          </a:prstGeom>
        </p:spPr>
      </p:pic>
      <p:sp>
        <p:nvSpPr>
          <p:cNvPr id="9" name="文本框 8"/>
          <p:cNvSpPr txBox="1"/>
          <p:nvPr/>
        </p:nvSpPr>
        <p:spPr>
          <a:xfrm>
            <a:off x="7678002" y="4841654"/>
            <a:ext cx="3970790" cy="1200329"/>
          </a:xfrm>
          <a:prstGeom prst="rect">
            <a:avLst/>
          </a:prstGeom>
          <a:noFill/>
        </p:spPr>
        <p:txBody>
          <a:bodyPr wrap="square">
            <a:spAutoFit/>
          </a:bodyPr>
          <a:lstStyle/>
          <a:p>
            <a:endParaRPr lang="en-GB" altLang="zh-CN" dirty="0"/>
          </a:p>
          <a:p>
            <a:r>
              <a:rPr lang="en-GB" altLang="zh-CN" dirty="0"/>
              <a:t>albedo neutrons</a:t>
            </a:r>
            <a:r>
              <a:rPr lang="zh-CN" altLang="en-US" dirty="0"/>
              <a:t> </a:t>
            </a:r>
            <a:r>
              <a:rPr lang="en-US" altLang="zh-CN" dirty="0"/>
              <a:t>are</a:t>
            </a:r>
            <a:r>
              <a:rPr lang="zh-CN" altLang="en-US" dirty="0"/>
              <a:t> </a:t>
            </a:r>
            <a:r>
              <a:rPr lang="en-GB" altLang="zh-CN" dirty="0"/>
              <a:t>a possible source of geomagnetically trapped protons and electrons.</a:t>
            </a:r>
            <a:endParaRPr lang="zh-CN" alt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14:cpLocks xmlns:a14="http://schemas.microsoft.com/office/drawing/2010/main" noGrp="1"/>
          </p:cNvSpPr>
          <p:nvPr>
            <p:ph type="sldNum" sz="quarter" idx="12"/>
          </p:nvPr>
        </p:nvSpPr>
        <p:spPr/>
        <p:txBody>
          <a:bodyPr/>
          <a:lstStyle/>
          <a:p>
            <a:fld id="{AA99CC4F-EA44-B044-AD87-94E32FACE6D5}" type="slidenum">
              <a:rPr lang="en-US" altLang="zh-CN" smtClean="0"/>
            </a:fld>
            <a:endParaRPr kumimoji="1" lang="zh-CN"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14:cpLocks xmlns:a14="http://schemas.microsoft.com/office/drawing/2010/main" noGrp="1"/>
          </p:cNvSpPr>
          <p:nvPr>
            <p:ph type="sldNum" sz="quarter" idx="12"/>
          </p:nvPr>
        </p:nvSpPr>
        <p:spPr>
          <a:xfrm>
            <a:off x="8610600" y="6356350"/>
            <a:ext cx="2743200" cy="365125"/>
          </a:xfrm>
        </p:spPr>
        <p:txBody>
          <a:bodyPr/>
          <a:lstStyle/>
          <a:p>
            <a:fld id="{AA99CC4F-EA44-B044-AD87-94E32FACE6D5}" type="slidenum">
              <a:rPr lang="en-US" altLang="zh-CN" smtClean="0"/>
            </a:fld>
            <a:endParaRPr kumimoji="1" lang="zh-CN" altLang="en-US" dirty="0"/>
          </a:p>
        </p:txBody>
      </p:sp>
      <p:sp>
        <p:nvSpPr>
          <p:cNvPr id="5" name="TextBox 27"/>
          <p:cNvSpPr txBox="1"/>
          <p:nvPr/>
        </p:nvSpPr>
        <p:spPr>
          <a:xfrm>
            <a:off x="1012825" y="176213"/>
            <a:ext cx="3124573" cy="523220"/>
          </a:xfrm>
          <a:prstGeom prst="rect">
            <a:avLst/>
          </a:prstGeom>
          <a:noFill/>
          <a:ln w="9525">
            <a:noFill/>
          </a:ln>
        </p:spPr>
        <p:txBody>
          <a:bodyPr wrap="none" anchor="t">
            <a:spAutoFit/>
          </a:bodyPr>
          <a:lstStyle/>
          <a:p>
            <a:r>
              <a:rPr lang="en-US" altLang="zh-CN" sz="2800" b="1" dirty="0">
                <a:solidFill>
                  <a:srgbClr val="0070C0"/>
                </a:solidFill>
                <a:latin typeface="Arial Narrow" pitchFamily="34" charset="0"/>
                <a:ea typeface="微软雅黑" pitchFamily="34" charset="-122"/>
                <a:cs typeface="Arial Narrow" pitchFamily="34" charset="0"/>
                <a:sym typeface="Arial" charset="0"/>
              </a:rPr>
              <a:t>Discovery</a:t>
            </a:r>
            <a:r>
              <a:rPr lang="zh-CN" altLang="en-US" sz="2800" b="1" dirty="0">
                <a:solidFill>
                  <a:srgbClr val="0070C0"/>
                </a:solidFill>
                <a:latin typeface="Arial Narrow" pitchFamily="34" charset="0"/>
                <a:ea typeface="微软雅黑" pitchFamily="34" charset="-122"/>
                <a:cs typeface="Arial Narrow" pitchFamily="34" charset="0"/>
                <a:sym typeface="Arial" charset="0"/>
              </a:rPr>
              <a:t> </a:t>
            </a:r>
            <a:r>
              <a:rPr lang="en-US" altLang="zh-CN" sz="2800" b="1" dirty="0">
                <a:solidFill>
                  <a:srgbClr val="0070C0"/>
                </a:solidFill>
                <a:latin typeface="Arial Narrow" pitchFamily="34" charset="0"/>
                <a:ea typeface="微软雅黑" pitchFamily="34" charset="-122"/>
                <a:cs typeface="Arial Narrow" pitchFamily="34" charset="0"/>
                <a:sym typeface="Arial" charset="0"/>
              </a:rPr>
              <a:t>of</a:t>
            </a:r>
            <a:r>
              <a:rPr lang="zh-CN" altLang="en-US" sz="2800" b="1" dirty="0">
                <a:solidFill>
                  <a:srgbClr val="0070C0"/>
                </a:solidFill>
                <a:latin typeface="Arial Narrow" pitchFamily="34" charset="0"/>
                <a:ea typeface="微软雅黑" pitchFamily="34" charset="-122"/>
                <a:cs typeface="Arial Narrow" pitchFamily="34" charset="0"/>
                <a:sym typeface="Arial" charset="0"/>
              </a:rPr>
              <a:t> </a:t>
            </a:r>
            <a:r>
              <a:rPr lang="en-US" altLang="zh-CN" sz="2800" b="1" dirty="0">
                <a:solidFill>
                  <a:srgbClr val="0070C0"/>
                </a:solidFill>
                <a:latin typeface="Arial Narrow" pitchFamily="34" charset="0"/>
                <a:ea typeface="微软雅黑" pitchFamily="34" charset="-122"/>
                <a:cs typeface="Arial Narrow" pitchFamily="34" charset="0"/>
                <a:sym typeface="Arial" charset="0"/>
              </a:rPr>
              <a:t>neutron</a:t>
            </a:r>
            <a:endParaRPr lang="en-US" altLang="zh-CN" sz="2800" b="1" dirty="0">
              <a:solidFill>
                <a:srgbClr val="0070C0"/>
              </a:solidFill>
              <a:latin typeface="Arial Narrow" pitchFamily="34" charset="0"/>
              <a:ea typeface="微软雅黑" pitchFamily="34" charset="-122"/>
              <a:cs typeface="Arial Narrow" pitchFamily="34" charset="0"/>
              <a:sym typeface="Arial" charset="0"/>
            </a:endParaRPr>
          </a:p>
        </p:txBody>
      </p:sp>
      <p:sp>
        <p:nvSpPr>
          <p:cNvPr id="6" name="Freeform 5"/>
          <p:cNvSpPr/>
          <p:nvPr/>
        </p:nvSpPr>
        <p:spPr>
          <a:xfrm>
            <a:off x="427038" y="220663"/>
            <a:ext cx="474662" cy="5603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Lst>
            <a:rect l="0" t="0" r="0" b="0"/>
            <a:pathLst>
              <a:path w="574" h="681">
                <a:moveTo>
                  <a:pt x="120" y="441"/>
                </a:moveTo>
                <a:cubicBezTo>
                  <a:pt x="153" y="441"/>
                  <a:pt x="183" y="454"/>
                  <a:pt x="205" y="476"/>
                </a:cubicBezTo>
                <a:lnTo>
                  <a:pt x="389" y="329"/>
                </a:lnTo>
                <a:cubicBezTo>
                  <a:pt x="383" y="317"/>
                  <a:pt x="380" y="303"/>
                  <a:pt x="380" y="289"/>
                </a:cubicBezTo>
                <a:cubicBezTo>
                  <a:pt x="380" y="271"/>
                  <a:pt x="384" y="255"/>
                  <a:pt x="392" y="241"/>
                </a:cubicBezTo>
                <a:lnTo>
                  <a:pt x="270" y="138"/>
                </a:lnTo>
                <a:cubicBezTo>
                  <a:pt x="256" y="151"/>
                  <a:pt x="237" y="159"/>
                  <a:pt x="217" y="159"/>
                </a:cubicBezTo>
                <a:cubicBezTo>
                  <a:pt x="173" y="159"/>
                  <a:pt x="137" y="123"/>
                  <a:pt x="137" y="79"/>
                </a:cubicBezTo>
                <a:cubicBezTo>
                  <a:pt x="137" y="36"/>
                  <a:pt x="173" y="0"/>
                  <a:pt x="217" y="0"/>
                </a:cubicBezTo>
                <a:cubicBezTo>
                  <a:pt x="260" y="0"/>
                  <a:pt x="296" y="36"/>
                  <a:pt x="296" y="79"/>
                </a:cubicBezTo>
                <a:cubicBezTo>
                  <a:pt x="296" y="91"/>
                  <a:pt x="293" y="103"/>
                  <a:pt x="289" y="113"/>
                </a:cubicBezTo>
                <a:lnTo>
                  <a:pt x="412" y="217"/>
                </a:lnTo>
                <a:cubicBezTo>
                  <a:pt x="429" y="201"/>
                  <a:pt x="452" y="192"/>
                  <a:pt x="477" y="192"/>
                </a:cubicBezTo>
                <a:cubicBezTo>
                  <a:pt x="530" y="192"/>
                  <a:pt x="574" y="235"/>
                  <a:pt x="574" y="289"/>
                </a:cubicBezTo>
                <a:cubicBezTo>
                  <a:pt x="574" y="342"/>
                  <a:pt x="530" y="386"/>
                  <a:pt x="477" y="386"/>
                </a:cubicBezTo>
                <a:cubicBezTo>
                  <a:pt x="449" y="386"/>
                  <a:pt x="424" y="374"/>
                  <a:pt x="406" y="355"/>
                </a:cubicBezTo>
                <a:lnTo>
                  <a:pt x="224" y="501"/>
                </a:lnTo>
                <a:cubicBezTo>
                  <a:pt x="234" y="518"/>
                  <a:pt x="240" y="539"/>
                  <a:pt x="240" y="561"/>
                </a:cubicBezTo>
                <a:cubicBezTo>
                  <a:pt x="240" y="627"/>
                  <a:pt x="186" y="681"/>
                  <a:pt x="120" y="681"/>
                </a:cubicBezTo>
                <a:cubicBezTo>
                  <a:pt x="54" y="681"/>
                  <a:pt x="0" y="627"/>
                  <a:pt x="0" y="561"/>
                </a:cubicBezTo>
                <a:cubicBezTo>
                  <a:pt x="0" y="495"/>
                  <a:pt x="54" y="441"/>
                  <a:pt x="120" y="441"/>
                </a:cubicBezTo>
                <a:close/>
              </a:path>
            </a:pathLst>
          </a:custGeom>
          <a:solidFill>
            <a:srgbClr val="113E6A"/>
          </a:solidFill>
          <a:ln w="9525">
            <a:noFill/>
          </a:ln>
        </p:spPr>
        <p:txBody>
          <a:bodyPr/>
          <a:lstStyle/>
          <a:p>
            <a:endParaRPr lang="zh-CN" altLang="en-US">
              <a:latin typeface="Arial" charset="0"/>
              <a:ea typeface="微软雅黑" pitchFamily="34" charset="-122"/>
              <a:cs typeface="+mn-ea"/>
              <a:sym typeface="Arial" charset="0"/>
            </a:endParaRPr>
          </a:p>
        </p:txBody>
      </p:sp>
      <p:sp>
        <p:nvSpPr>
          <p:cNvPr id="22" name="Rectangle 43"/>
          <p:cNvSpPr/>
          <p:nvPr/>
        </p:nvSpPr>
        <p:spPr>
          <a:xfrm>
            <a:off x="8092" y="3615942"/>
            <a:ext cx="12192000" cy="169431"/>
          </a:xfrm>
          <a:prstGeom prst="rect">
            <a:avLst/>
          </a:prstGeom>
          <a:solidFill>
            <a:schemeClr val="bg1">
              <a:lumMod val="50000"/>
            </a:schemeClr>
          </a:solidFill>
          <a:ln>
            <a:noFill/>
          </a:ln>
          <a:effectLst>
            <a:innerShdw blurRad="635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charset="0"/>
              <a:ea typeface="微软雅黑" pitchFamily="34" charset="-122"/>
              <a:cs typeface="+mn-cs"/>
            </a:endParaRPr>
          </a:p>
        </p:txBody>
      </p:sp>
      <p:grpSp>
        <p:nvGrpSpPr>
          <p:cNvPr id="81" name="组合 80"/>
          <p:cNvGrpSpPr/>
          <p:nvPr/>
        </p:nvGrpSpPr>
        <p:grpSpPr>
          <a:xfrm>
            <a:off x="283507" y="787520"/>
            <a:ext cx="3352920" cy="5689837"/>
            <a:chOff x="283507" y="787520"/>
            <a:chExt cx="3352920" cy="5689837"/>
          </a:xfrm>
        </p:grpSpPr>
        <p:sp>
          <p:nvSpPr>
            <p:cNvPr id="21" name="文本框 20"/>
            <p:cNvSpPr txBox="1"/>
            <p:nvPr/>
          </p:nvSpPr>
          <p:spPr>
            <a:xfrm>
              <a:off x="283507" y="4169029"/>
              <a:ext cx="3117784" cy="784830"/>
            </a:xfrm>
            <a:prstGeom prst="rect">
              <a:avLst/>
            </a:prstGeom>
            <a:noFill/>
          </p:spPr>
          <p:txBody>
            <a:bodyPr wrap="square" rtlCol="0">
              <a:spAutoFit/>
            </a:bodyPr>
            <a:lstStyle/>
            <a:p>
              <a:pPr marL="285750" indent="-285750">
                <a:buFont typeface="Arial" charset="0"/>
                <a:buChar char="•"/>
              </a:pPr>
              <a:r>
                <a:rPr lang="en-US" altLang="zh-CN" sz="1500" dirty="0"/>
                <a:t>Atomic mass ≠ atomic number</a:t>
              </a:r>
              <a:endParaRPr lang="en-US" altLang="zh-CN" sz="1500" dirty="0"/>
            </a:p>
            <a:p>
              <a:pPr marL="285750" indent="-285750">
                <a:buFont typeface="Arial" charset="0"/>
                <a:buChar char="•"/>
              </a:pPr>
              <a:r>
                <a:rPr lang="en-US" altLang="zh-CN" sz="1500" dirty="0"/>
                <a:t>Protons alone cannot bound into an nuclide</a:t>
              </a:r>
              <a:endParaRPr lang="zh-CN" altLang="en-US" sz="1500" dirty="0"/>
            </a:p>
          </p:txBody>
        </p:sp>
        <p:grpSp>
          <p:nvGrpSpPr>
            <p:cNvPr id="80" name="组合 79"/>
            <p:cNvGrpSpPr/>
            <p:nvPr/>
          </p:nvGrpSpPr>
          <p:grpSpPr>
            <a:xfrm>
              <a:off x="328019" y="787520"/>
              <a:ext cx="3308408" cy="5689837"/>
              <a:chOff x="550299" y="787520"/>
              <a:chExt cx="3086128" cy="5689837"/>
            </a:xfrm>
          </p:grpSpPr>
          <p:sp>
            <p:nvSpPr>
              <p:cNvPr id="11" name="矩形 10"/>
              <p:cNvSpPr/>
              <p:nvPr/>
            </p:nvSpPr>
            <p:spPr>
              <a:xfrm>
                <a:off x="550299" y="2496346"/>
                <a:ext cx="3086128" cy="584775"/>
              </a:xfrm>
              <a:prstGeom prst="rect">
                <a:avLst/>
              </a:prstGeom>
            </p:spPr>
            <p:txBody>
              <a:bodyPr wrap="square">
                <a:spAutoFit/>
              </a:bodyPr>
              <a:lstStyle/>
              <a:p>
                <a:pPr algn="ctr"/>
                <a:r>
                  <a:rPr lang="en-US" altLang="zh-CN" sz="1600" b="1" dirty="0">
                    <a:solidFill>
                      <a:srgbClr val="0432FF"/>
                    </a:solidFill>
                  </a:rPr>
                  <a:t>Suggesting a heavy </a:t>
                </a:r>
                <a:endParaRPr lang="en-US" altLang="zh-CN" sz="1600" b="1" dirty="0">
                  <a:solidFill>
                    <a:srgbClr val="0432FF"/>
                  </a:solidFill>
                </a:endParaRPr>
              </a:p>
              <a:p>
                <a:pPr algn="ctr"/>
                <a:r>
                  <a:rPr lang="en-US" altLang="zh-CN" sz="1600" b="1" dirty="0">
                    <a:solidFill>
                      <a:srgbClr val="0432FF"/>
                    </a:solidFill>
                  </a:rPr>
                  <a:t>neutral particle like “neutron</a:t>
                </a:r>
                <a:r>
                  <a:rPr lang="en-US" altLang="zh-CN" sz="1600" b="1" dirty="0"/>
                  <a:t>” </a:t>
                </a:r>
                <a:endParaRPr lang="zh-CN" altLang="en-US" b="1" dirty="0"/>
              </a:p>
            </p:txBody>
          </p:sp>
          <p:sp>
            <p:nvSpPr>
              <p:cNvPr id="12" name="矩形 11"/>
              <p:cNvSpPr/>
              <p:nvPr/>
            </p:nvSpPr>
            <p:spPr>
              <a:xfrm>
                <a:off x="1373767" y="2217175"/>
                <a:ext cx="1495922" cy="338554"/>
              </a:xfrm>
              <a:prstGeom prst="rect">
                <a:avLst/>
              </a:prstGeom>
            </p:spPr>
            <p:txBody>
              <a:bodyPr wrap="none">
                <a:spAutoFit/>
              </a:bodyPr>
              <a:lstStyle/>
              <a:p>
                <a:r>
                  <a:rPr lang="en-US" altLang="zh-CN" sz="1600" b="1" dirty="0"/>
                  <a:t>E. Rutherford</a:t>
                </a:r>
                <a:endParaRPr lang="zh-CN" altLang="en-US" sz="1600" b="1" dirty="0"/>
              </a:p>
            </p:txBody>
          </p:sp>
          <p:pic>
            <p:nvPicPr>
              <p:cNvPr id="13" name="图片 12"/>
              <p:cNvPicPr>
                <a:picLocks noChangeAspect="1"/>
              </p:cNvPicPr>
              <p:nvPr/>
            </p:nvPicPr>
            <p:blipFill>
              <a:blip r:embed="rId1"/>
              <a:stretch>
                <a:fillRect/>
              </a:stretch>
            </p:blipFill>
            <p:spPr>
              <a:xfrm>
                <a:off x="1574883" y="787520"/>
                <a:ext cx="1024906" cy="1387325"/>
              </a:xfrm>
              <a:prstGeom prst="rect">
                <a:avLst/>
              </a:prstGeom>
            </p:spPr>
          </p:pic>
          <p:sp>
            <p:nvSpPr>
              <p:cNvPr id="19" name="矩形 18"/>
              <p:cNvSpPr/>
              <p:nvPr/>
            </p:nvSpPr>
            <p:spPr>
              <a:xfrm>
                <a:off x="550299" y="5229870"/>
                <a:ext cx="2796085" cy="584775"/>
              </a:xfrm>
              <a:prstGeom prst="rect">
                <a:avLst/>
              </a:prstGeom>
            </p:spPr>
            <p:txBody>
              <a:bodyPr wrap="square">
                <a:spAutoFit/>
              </a:bodyPr>
              <a:lstStyle/>
              <a:p>
                <a:r>
                  <a:rPr lang="en-US" altLang="zh-CN" sz="1600" b="1" dirty="0">
                    <a:solidFill>
                      <a:srgbClr val="00B0F0"/>
                    </a:solidFill>
                  </a:rPr>
                  <a:t>neutron ~ a bound state of H nucleus with an electron  </a:t>
                </a:r>
                <a:endParaRPr lang="en-US" altLang="zh-CN" sz="1600" b="1" dirty="0">
                  <a:solidFill>
                    <a:srgbClr val="00B0F0"/>
                  </a:solidFill>
                </a:endParaRPr>
              </a:p>
            </p:txBody>
          </p:sp>
          <p:sp>
            <p:nvSpPr>
              <p:cNvPr id="20" name="矩形 19"/>
              <p:cNvSpPr/>
              <p:nvPr/>
            </p:nvSpPr>
            <p:spPr>
              <a:xfrm>
                <a:off x="810388" y="5954137"/>
                <a:ext cx="2535996" cy="523220"/>
              </a:xfrm>
              <a:prstGeom prst="rect">
                <a:avLst/>
              </a:prstGeom>
            </p:spPr>
            <p:txBody>
              <a:bodyPr wrap="square">
                <a:spAutoFit/>
              </a:bodyPr>
              <a:lstStyle/>
              <a:p>
                <a:r>
                  <a:rPr lang="en-US" altLang="zh-CN" sz="1400" dirty="0">
                    <a:cs typeface="+mn-ea"/>
                    <a:sym typeface="Arial" charset="0"/>
                  </a:rPr>
                  <a:t>Rutherford, Proc. R. Soc. A 97, 374(1920).</a:t>
                </a:r>
                <a:endParaRPr lang="en-US" altLang="zh-CN" sz="1400" dirty="0">
                  <a:cs typeface="+mn-ea"/>
                  <a:sym typeface="Arial" charset="0"/>
                </a:endParaRPr>
              </a:p>
            </p:txBody>
          </p:sp>
          <p:grpSp>
            <p:nvGrpSpPr>
              <p:cNvPr id="23" name="Group 33"/>
              <p:cNvGrpSpPr/>
              <p:nvPr/>
            </p:nvGrpSpPr>
            <p:grpSpPr>
              <a:xfrm>
                <a:off x="1867686" y="3384649"/>
                <a:ext cx="646764" cy="648072"/>
                <a:chOff x="2495600" y="3102417"/>
                <a:chExt cx="646764" cy="648072"/>
              </a:xfrm>
            </p:grpSpPr>
            <p:grpSp>
              <p:nvGrpSpPr>
                <p:cNvPr id="24" name="组合 79"/>
                <p:cNvGrpSpPr/>
                <p:nvPr/>
              </p:nvGrpSpPr>
              <p:grpSpPr bwMode="auto">
                <a:xfrm>
                  <a:off x="2495600" y="3102417"/>
                  <a:ext cx="646764" cy="648072"/>
                  <a:chOff x="6379729" y="2488774"/>
                  <a:chExt cx="2513016" cy="2513016"/>
                </a:xfrm>
              </p:grpSpPr>
              <p:sp>
                <p:nvSpPr>
                  <p:cNvPr id="26"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600" b="0" i="0" u="none" strike="noStrike" kern="0" cap="none" spc="0" normalizeH="0" baseline="0" noProof="0">
                      <a:ln>
                        <a:noFill/>
                      </a:ln>
                      <a:solidFill>
                        <a:srgbClr val="FFFFFF"/>
                      </a:solidFill>
                      <a:effectLst/>
                      <a:uLnTx/>
                      <a:uFillTx/>
                      <a:cs typeface="+mn-cs"/>
                    </a:endParaRPr>
                  </a:p>
                </p:txBody>
              </p:sp>
              <p:sp>
                <p:nvSpPr>
                  <p:cNvPr id="27" name="任意多边形 83"/>
                  <p:cNvSpPr/>
                  <p:nvPr/>
                </p:nvSpPr>
                <p:spPr>
                  <a:xfrm rot="16377237">
                    <a:off x="6397834" y="2506880"/>
                    <a:ext cx="2476803" cy="2476801"/>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mn-lt"/>
                      <a:ea typeface="+mn-ea"/>
                      <a:cs typeface="+mn-cs"/>
                    </a:endParaRPr>
                  </a:p>
                </p:txBody>
              </p:sp>
            </p:grpSp>
            <p:sp>
              <p:nvSpPr>
                <p:cNvPr id="25" name="椭圆 80"/>
                <p:cNvSpPr/>
                <p:nvPr/>
              </p:nvSpPr>
              <p:spPr bwMode="auto">
                <a:xfrm>
                  <a:off x="2631544" y="3238636"/>
                  <a:ext cx="374874" cy="375634"/>
                </a:xfrm>
                <a:prstGeom prst="ellipse">
                  <a:avLst/>
                </a:prstGeom>
                <a:solidFill>
                  <a:srgbClr val="C2022D"/>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mn-lt"/>
                    <a:ea typeface="+mn-ea"/>
                    <a:cs typeface="+mn-cs"/>
                  </a:endParaRPr>
                </a:p>
              </p:txBody>
            </p:sp>
          </p:grpSp>
          <p:sp>
            <p:nvSpPr>
              <p:cNvPr id="44" name="文本框 43"/>
              <p:cNvSpPr txBox="1"/>
              <p:nvPr/>
            </p:nvSpPr>
            <p:spPr>
              <a:xfrm>
                <a:off x="1588974" y="3074390"/>
                <a:ext cx="1270412" cy="369332"/>
              </a:xfrm>
              <a:prstGeom prst="rect">
                <a:avLst/>
              </a:prstGeom>
              <a:noFill/>
            </p:spPr>
            <p:txBody>
              <a:bodyPr wrap="none" rtlCol="0">
                <a:spAutoFit/>
              </a:bodyPr>
              <a:lstStyle/>
              <a:p>
                <a:r>
                  <a:rPr lang="en-US" altLang="zh-CN" dirty="0">
                    <a:solidFill>
                      <a:srgbClr val="C00000"/>
                    </a:solidFill>
                  </a:rPr>
                  <a:t>1911-1920</a:t>
                </a:r>
                <a:endParaRPr lang="zh-CN" altLang="en-US" dirty="0">
                  <a:solidFill>
                    <a:srgbClr val="C00000"/>
                  </a:solidFill>
                </a:endParaRPr>
              </a:p>
            </p:txBody>
          </p:sp>
        </p:grpSp>
      </p:grpSp>
      <p:grpSp>
        <p:nvGrpSpPr>
          <p:cNvPr id="85" name="组合 84"/>
          <p:cNvGrpSpPr/>
          <p:nvPr/>
        </p:nvGrpSpPr>
        <p:grpSpPr>
          <a:xfrm>
            <a:off x="3383768" y="881422"/>
            <a:ext cx="3026608" cy="5575714"/>
            <a:chOff x="3383768" y="881422"/>
            <a:chExt cx="3026608" cy="5575714"/>
          </a:xfrm>
        </p:grpSpPr>
        <p:sp>
          <p:nvSpPr>
            <p:cNvPr id="51" name="矩形 50"/>
            <p:cNvSpPr/>
            <p:nvPr/>
          </p:nvSpPr>
          <p:spPr>
            <a:xfrm>
              <a:off x="3406636" y="2181217"/>
              <a:ext cx="2877452" cy="584775"/>
            </a:xfrm>
            <a:prstGeom prst="rect">
              <a:avLst/>
            </a:prstGeom>
          </p:spPr>
          <p:txBody>
            <a:bodyPr wrap="square">
              <a:spAutoFit/>
            </a:bodyPr>
            <a:lstStyle/>
            <a:p>
              <a:pPr lvl="0" algn="ctr">
                <a:defRPr/>
              </a:pPr>
              <a:r>
                <a:rPr lang="en-US" altLang="zh-CN" sz="1600" b="1" dirty="0" err="1"/>
                <a:t>Bothe&amp;Becker</a:t>
              </a:r>
              <a:r>
                <a:rPr lang="en-US" altLang="zh-CN" sz="1600" b="1" dirty="0"/>
                <a:t>,  </a:t>
              </a:r>
              <a:endParaRPr lang="en-US" altLang="zh-CN" sz="1600" b="1" dirty="0"/>
            </a:p>
            <a:p>
              <a:pPr lvl="0" algn="ctr">
                <a:defRPr/>
              </a:pPr>
              <a:r>
                <a:rPr lang="en-US" altLang="zh-CN" sz="1600" b="1" dirty="0"/>
                <a:t>Joliot-Curie, Chadwick</a:t>
              </a:r>
              <a:endParaRPr lang="zh-CN" altLang="en-US" sz="1600" b="1" dirty="0"/>
            </a:p>
          </p:txBody>
        </p:sp>
        <p:grpSp>
          <p:nvGrpSpPr>
            <p:cNvPr id="82" name="组合 81"/>
            <p:cNvGrpSpPr/>
            <p:nvPr/>
          </p:nvGrpSpPr>
          <p:grpSpPr>
            <a:xfrm>
              <a:off x="3383768" y="881422"/>
              <a:ext cx="3026608" cy="5575714"/>
              <a:chOff x="3383768" y="881422"/>
              <a:chExt cx="3026608" cy="5575714"/>
            </a:xfrm>
          </p:grpSpPr>
          <p:grpSp>
            <p:nvGrpSpPr>
              <p:cNvPr id="28" name="Group 22"/>
              <p:cNvGrpSpPr/>
              <p:nvPr/>
            </p:nvGrpSpPr>
            <p:grpSpPr>
              <a:xfrm>
                <a:off x="4533995" y="3395707"/>
                <a:ext cx="646764" cy="648072"/>
                <a:chOff x="2495600" y="3102417"/>
                <a:chExt cx="646764" cy="648072"/>
              </a:xfrm>
            </p:grpSpPr>
            <p:grpSp>
              <p:nvGrpSpPr>
                <p:cNvPr id="29" name="组合 79"/>
                <p:cNvGrpSpPr/>
                <p:nvPr/>
              </p:nvGrpSpPr>
              <p:grpSpPr bwMode="auto">
                <a:xfrm>
                  <a:off x="2495600" y="3102417"/>
                  <a:ext cx="646764" cy="648072"/>
                  <a:chOff x="6379729" y="2488774"/>
                  <a:chExt cx="2513016" cy="2513016"/>
                </a:xfrm>
              </p:grpSpPr>
              <p:sp>
                <p:nvSpPr>
                  <p:cNvPr id="31"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600" b="0" i="0" u="none" strike="noStrike" kern="0" cap="none" spc="0" normalizeH="0" baseline="0" noProof="0">
                      <a:ln>
                        <a:noFill/>
                      </a:ln>
                      <a:solidFill>
                        <a:srgbClr val="FFFFFF"/>
                      </a:solidFill>
                      <a:effectLst/>
                      <a:uLnTx/>
                      <a:uFillTx/>
                      <a:cs typeface="+mn-cs"/>
                    </a:endParaRPr>
                  </a:p>
                </p:txBody>
              </p:sp>
              <p:sp>
                <p:nvSpPr>
                  <p:cNvPr id="32" name="任意多边形 83"/>
                  <p:cNvSpPr/>
                  <p:nvPr/>
                </p:nvSpPr>
                <p:spPr>
                  <a:xfrm rot="16377237">
                    <a:off x="6397834" y="2506880"/>
                    <a:ext cx="2476803" cy="2476801"/>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mn-lt"/>
                      <a:ea typeface="+mn-ea"/>
                      <a:cs typeface="+mn-cs"/>
                    </a:endParaRPr>
                  </a:p>
                </p:txBody>
              </p:sp>
            </p:grpSp>
            <p:sp>
              <p:nvSpPr>
                <p:cNvPr id="30" name="椭圆 80"/>
                <p:cNvSpPr/>
                <p:nvPr/>
              </p:nvSpPr>
              <p:spPr bwMode="auto">
                <a:xfrm>
                  <a:off x="2631544" y="3238636"/>
                  <a:ext cx="374874" cy="375634"/>
                </a:xfrm>
                <a:prstGeom prst="ellipse">
                  <a:avLst/>
                </a:prstGeom>
                <a:solidFill>
                  <a:srgbClr val="042C38"/>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mn-lt"/>
                    <a:ea typeface="+mn-ea"/>
                    <a:cs typeface="+mn-cs"/>
                  </a:endParaRPr>
                </a:p>
              </p:txBody>
            </p:sp>
          </p:grpSp>
          <p:sp>
            <p:nvSpPr>
              <p:cNvPr id="43" name="矩形 42"/>
              <p:cNvSpPr/>
              <p:nvPr/>
            </p:nvSpPr>
            <p:spPr>
              <a:xfrm>
                <a:off x="4144786" y="3077523"/>
                <a:ext cx="1304996" cy="369332"/>
              </a:xfrm>
              <a:prstGeom prst="rect">
                <a:avLst/>
              </a:prstGeom>
            </p:spPr>
            <p:txBody>
              <a:bodyPr wrap="square">
                <a:spAutoFit/>
              </a:bodyPr>
              <a:lstStyle/>
              <a:p>
                <a:r>
                  <a:rPr lang="en-US" altLang="zh-CN" dirty="0">
                    <a:solidFill>
                      <a:schemeClr val="accent1">
                        <a:lumMod val="50000"/>
                      </a:schemeClr>
                    </a:solidFill>
                  </a:rPr>
                  <a:t>1928-1932</a:t>
                </a:r>
                <a:endParaRPr lang="zh-CN" altLang="en-US" dirty="0">
                  <a:solidFill>
                    <a:schemeClr val="accent1">
                      <a:lumMod val="50000"/>
                    </a:schemeClr>
                  </a:solidFill>
                </a:endParaRPr>
              </a:p>
            </p:txBody>
          </p:sp>
          <p:pic>
            <p:nvPicPr>
              <p:cNvPr id="49" name="图片 48"/>
              <p:cNvPicPr>
                <a:picLocks noChangeAspect="1"/>
              </p:cNvPicPr>
              <p:nvPr/>
            </p:nvPicPr>
            <p:blipFill rotWithShape="1">
              <a:blip r:embed="rId2"/>
              <a:srcRect l="65654" b="-390"/>
              <a:stretch>
                <a:fillRect/>
              </a:stretch>
            </p:blipFill>
            <p:spPr>
              <a:xfrm>
                <a:off x="3856947" y="881422"/>
                <a:ext cx="1727757" cy="1213367"/>
              </a:xfrm>
              <a:prstGeom prst="rect">
                <a:avLst/>
              </a:prstGeom>
            </p:spPr>
          </p:pic>
          <p:sp>
            <p:nvSpPr>
              <p:cNvPr id="53" name="矩形 52"/>
              <p:cNvSpPr/>
              <p:nvPr/>
            </p:nvSpPr>
            <p:spPr>
              <a:xfrm>
                <a:off x="3484423" y="5933916"/>
                <a:ext cx="2167581" cy="523220"/>
              </a:xfrm>
              <a:prstGeom prst="rect">
                <a:avLst/>
              </a:prstGeom>
            </p:spPr>
            <p:txBody>
              <a:bodyPr wrap="none">
                <a:spAutoFit/>
              </a:bodyPr>
              <a:lstStyle/>
              <a:p>
                <a:r>
                  <a:rPr lang="zh-CN" altLang="en-US" sz="1400" dirty="0">
                    <a:cs typeface="+mn-ea"/>
                    <a:sym typeface="Arial" charset="0"/>
                  </a:rPr>
                  <a:t>Chadwick, Proc. R. Soc. </a:t>
                </a:r>
                <a:endParaRPr lang="en-US" altLang="zh-CN" sz="1400" dirty="0">
                  <a:cs typeface="+mn-ea"/>
                  <a:sym typeface="Arial" charset="0"/>
                </a:endParaRPr>
              </a:p>
              <a:p>
                <a:r>
                  <a:rPr lang="zh-CN" altLang="en-US" sz="1400" dirty="0">
                    <a:cs typeface="+mn-ea"/>
                    <a:sym typeface="Arial" charset="0"/>
                  </a:rPr>
                  <a:t>A136, 692</a:t>
                </a:r>
                <a:r>
                  <a:rPr lang="en-US" altLang="zh-CN" sz="1400" dirty="0">
                    <a:cs typeface="+mn-ea"/>
                    <a:sym typeface="Arial" charset="0"/>
                  </a:rPr>
                  <a:t>(</a:t>
                </a:r>
                <a:r>
                  <a:rPr lang="zh-CN" altLang="en-US" sz="1400" dirty="0">
                    <a:cs typeface="+mn-ea"/>
                    <a:sym typeface="Arial" charset="0"/>
                  </a:rPr>
                  <a:t>1932</a:t>
                </a:r>
                <a:r>
                  <a:rPr lang="en-US" altLang="zh-CN" sz="1400" dirty="0">
                    <a:cs typeface="+mn-ea"/>
                    <a:sym typeface="Arial" charset="0"/>
                  </a:rPr>
                  <a:t>)</a:t>
                </a:r>
                <a:r>
                  <a:rPr lang="zh-CN" altLang="en-US" sz="1400" dirty="0">
                    <a:cs typeface="+mn-ea"/>
                    <a:sym typeface="Arial" charset="0"/>
                  </a:rPr>
                  <a:t>.</a:t>
                </a:r>
                <a:endParaRPr lang="zh-CN" altLang="en-US" sz="1400" dirty="0">
                  <a:cs typeface="+mn-ea"/>
                  <a:sym typeface="Arial" charset="0"/>
                </a:endParaRPr>
              </a:p>
            </p:txBody>
          </p:sp>
          <p:sp>
            <p:nvSpPr>
              <p:cNvPr id="62" name="矩形 61"/>
              <p:cNvSpPr/>
              <p:nvPr/>
            </p:nvSpPr>
            <p:spPr>
              <a:xfrm>
                <a:off x="3713994" y="2755821"/>
                <a:ext cx="2301909" cy="338554"/>
              </a:xfrm>
              <a:prstGeom prst="rect">
                <a:avLst/>
              </a:prstGeom>
            </p:spPr>
            <p:txBody>
              <a:bodyPr wrap="square">
                <a:spAutoFit/>
              </a:bodyPr>
              <a:lstStyle/>
              <a:p>
                <a:r>
                  <a:rPr lang="en-US" altLang="zh-CN" sz="1600" b="1" dirty="0">
                    <a:solidFill>
                      <a:srgbClr val="0432FF"/>
                    </a:solidFill>
                  </a:rPr>
                  <a:t>Discovery of neutron</a:t>
                </a:r>
                <a:endParaRPr lang="en-US" altLang="zh-CN" sz="1600" b="1" dirty="0">
                  <a:solidFill>
                    <a:srgbClr val="0432FF"/>
                  </a:solidFill>
                </a:endParaRPr>
              </a:p>
            </p:txBody>
          </p:sp>
          <p:sp>
            <p:nvSpPr>
              <p:cNvPr id="64" name="文本框 63"/>
              <p:cNvSpPr txBox="1"/>
              <p:nvPr/>
            </p:nvSpPr>
            <p:spPr>
              <a:xfrm>
                <a:off x="3557101" y="4103272"/>
                <a:ext cx="2796085" cy="1015663"/>
              </a:xfrm>
              <a:prstGeom prst="rect">
                <a:avLst/>
              </a:prstGeom>
              <a:noFill/>
            </p:spPr>
            <p:txBody>
              <a:bodyPr wrap="square" rtlCol="0">
                <a:spAutoFit/>
              </a:bodyPr>
              <a:lstStyle/>
              <a:p>
                <a:r>
                  <a:rPr lang="en-US" altLang="zh-CN" sz="1500" dirty="0"/>
                  <a:t>First determination of the neutron</a:t>
                </a:r>
                <a:r>
                  <a:rPr lang="zh-CN" altLang="en-US" sz="1500" dirty="0"/>
                  <a:t> </a:t>
                </a:r>
                <a:r>
                  <a:rPr lang="en-US" altLang="zh-CN" sz="1500" dirty="0"/>
                  <a:t>mass, “probably between 1.005 and 1.008” atomic mass units</a:t>
                </a:r>
                <a:endParaRPr lang="en-US" altLang="zh-CN" sz="1500" dirty="0"/>
              </a:p>
            </p:txBody>
          </p:sp>
          <p:sp>
            <p:nvSpPr>
              <p:cNvPr id="66" name="矩形 65"/>
              <p:cNvSpPr/>
              <p:nvPr/>
            </p:nvSpPr>
            <p:spPr>
              <a:xfrm>
                <a:off x="3383768" y="5229869"/>
                <a:ext cx="3026608" cy="584775"/>
              </a:xfrm>
              <a:prstGeom prst="rect">
                <a:avLst/>
              </a:prstGeom>
            </p:spPr>
            <p:txBody>
              <a:bodyPr wrap="square">
                <a:spAutoFit/>
              </a:bodyPr>
              <a:lstStyle/>
              <a:p>
                <a:r>
                  <a:rPr lang="en-US" altLang="zh-CN" sz="1600" b="1" dirty="0">
                    <a:solidFill>
                      <a:srgbClr val="00B0F0"/>
                    </a:solidFill>
                  </a:rPr>
                  <a:t>No decisive conclusion on the mass difference with M</a:t>
                </a:r>
                <a:r>
                  <a:rPr lang="en-US" altLang="zh-CN" sz="1600" b="1" baseline="-25000" dirty="0">
                    <a:solidFill>
                      <a:srgbClr val="00B0F0"/>
                    </a:solidFill>
                  </a:rPr>
                  <a:t>H</a:t>
                </a:r>
                <a:r>
                  <a:rPr lang="en-US" altLang="zh-CN" sz="1600" b="1" dirty="0">
                    <a:solidFill>
                      <a:srgbClr val="00B0F0"/>
                    </a:solidFill>
                  </a:rPr>
                  <a:t> </a:t>
                </a:r>
                <a:endParaRPr lang="en-US" altLang="zh-CN" sz="1600" b="1" dirty="0">
                  <a:solidFill>
                    <a:srgbClr val="00B0F0"/>
                  </a:solidFill>
                </a:endParaRPr>
              </a:p>
            </p:txBody>
          </p:sp>
        </p:grpSp>
      </p:grpSp>
      <p:grpSp>
        <p:nvGrpSpPr>
          <p:cNvPr id="83" name="组合 82"/>
          <p:cNvGrpSpPr/>
          <p:nvPr/>
        </p:nvGrpSpPr>
        <p:grpSpPr>
          <a:xfrm>
            <a:off x="6096000" y="753642"/>
            <a:ext cx="2985281" cy="5682263"/>
            <a:chOff x="6096000" y="753642"/>
            <a:chExt cx="2985281" cy="5682263"/>
          </a:xfrm>
        </p:grpSpPr>
        <p:grpSp>
          <p:nvGrpSpPr>
            <p:cNvPr id="33" name="Group 28"/>
            <p:cNvGrpSpPr/>
            <p:nvPr/>
          </p:nvGrpSpPr>
          <p:grpSpPr>
            <a:xfrm>
              <a:off x="7200302" y="3391057"/>
              <a:ext cx="646764" cy="648072"/>
              <a:chOff x="2495600" y="3102417"/>
              <a:chExt cx="646764" cy="648072"/>
            </a:xfrm>
          </p:grpSpPr>
          <p:grpSp>
            <p:nvGrpSpPr>
              <p:cNvPr id="34" name="组合 79"/>
              <p:cNvGrpSpPr/>
              <p:nvPr/>
            </p:nvGrpSpPr>
            <p:grpSpPr bwMode="auto">
              <a:xfrm>
                <a:off x="2495600" y="3102417"/>
                <a:ext cx="646764" cy="648072"/>
                <a:chOff x="6379729" y="2488774"/>
                <a:chExt cx="2513016" cy="2513016"/>
              </a:xfrm>
            </p:grpSpPr>
            <p:sp>
              <p:nvSpPr>
                <p:cNvPr id="36"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600" b="0" i="0" u="none" strike="noStrike" kern="0" cap="none" spc="0" normalizeH="0" baseline="0" noProof="0">
                    <a:ln>
                      <a:noFill/>
                    </a:ln>
                    <a:solidFill>
                      <a:srgbClr val="FFFFFF"/>
                    </a:solidFill>
                    <a:effectLst/>
                    <a:uLnTx/>
                    <a:uFillTx/>
                    <a:cs typeface="+mn-cs"/>
                  </a:endParaRPr>
                </a:p>
              </p:txBody>
            </p:sp>
            <p:sp>
              <p:nvSpPr>
                <p:cNvPr id="37" name="任意多边形 83"/>
                <p:cNvSpPr/>
                <p:nvPr/>
              </p:nvSpPr>
              <p:spPr>
                <a:xfrm rot="16377237">
                  <a:off x="6397834" y="2506880"/>
                  <a:ext cx="2476803" cy="2476801"/>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mn-lt"/>
                    <a:ea typeface="+mn-ea"/>
                    <a:cs typeface="+mn-cs"/>
                  </a:endParaRPr>
                </a:p>
              </p:txBody>
            </p:sp>
          </p:grpSp>
          <p:sp>
            <p:nvSpPr>
              <p:cNvPr id="35" name="椭圆 80"/>
              <p:cNvSpPr/>
              <p:nvPr/>
            </p:nvSpPr>
            <p:spPr bwMode="auto">
              <a:xfrm>
                <a:off x="2631544" y="3238636"/>
                <a:ext cx="374874" cy="375634"/>
              </a:xfrm>
              <a:prstGeom prst="ellipse">
                <a:avLst/>
              </a:prstGeom>
              <a:solidFill>
                <a:srgbClr val="FE9407"/>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mn-lt"/>
                  <a:ea typeface="+mn-ea"/>
                  <a:cs typeface="+mn-cs"/>
                </a:endParaRPr>
              </a:p>
            </p:txBody>
          </p:sp>
        </p:grpSp>
        <p:sp>
          <p:nvSpPr>
            <p:cNvPr id="45" name="文本框 44"/>
            <p:cNvSpPr txBox="1"/>
            <p:nvPr/>
          </p:nvSpPr>
          <p:spPr>
            <a:xfrm>
              <a:off x="7160548" y="3070781"/>
              <a:ext cx="835217" cy="369332"/>
            </a:xfrm>
            <a:prstGeom prst="rect">
              <a:avLst/>
            </a:prstGeom>
            <a:noFill/>
          </p:spPr>
          <p:txBody>
            <a:bodyPr wrap="square" rtlCol="0" anchor="t">
              <a:spAutoFit/>
            </a:bodyPr>
            <a:lstStyle/>
            <a:p>
              <a:r>
                <a:rPr lang="en-US" altLang="zh-CN" dirty="0">
                  <a:solidFill>
                    <a:schemeClr val="accent2">
                      <a:lumMod val="75000"/>
                    </a:schemeClr>
                  </a:solidFill>
                </a:rPr>
                <a:t>1932</a:t>
              </a:r>
              <a:endParaRPr lang="en-US" altLang="zh-CN" dirty="0">
                <a:solidFill>
                  <a:schemeClr val="accent2">
                    <a:lumMod val="75000"/>
                  </a:schemeClr>
                </a:solidFill>
              </a:endParaRPr>
            </a:p>
          </p:txBody>
        </p:sp>
        <p:pic>
          <p:nvPicPr>
            <p:cNvPr id="56" name="图片 55" descr="302px-Bundesarchiv_Bild183-R57262,_Werner_Heisenberg"/>
            <p:cNvPicPr>
              <a:picLocks noChangeAspect="1"/>
            </p:cNvPicPr>
            <p:nvPr/>
          </p:nvPicPr>
          <p:blipFill>
            <a:blip r:embed="rId3"/>
            <a:stretch>
              <a:fillRect/>
            </a:stretch>
          </p:blipFill>
          <p:spPr>
            <a:xfrm>
              <a:off x="6402031" y="774592"/>
              <a:ext cx="945038" cy="1498742"/>
            </a:xfrm>
            <a:prstGeom prst="rect">
              <a:avLst/>
            </a:prstGeom>
          </p:spPr>
        </p:pic>
        <p:sp>
          <p:nvSpPr>
            <p:cNvPr id="67" name="矩形 66"/>
            <p:cNvSpPr/>
            <p:nvPr/>
          </p:nvSpPr>
          <p:spPr>
            <a:xfrm>
              <a:off x="6221619" y="2363513"/>
              <a:ext cx="1441420" cy="369332"/>
            </a:xfrm>
            <a:prstGeom prst="rect">
              <a:avLst/>
            </a:prstGeom>
          </p:spPr>
          <p:txBody>
            <a:bodyPr wrap="none">
              <a:spAutoFit/>
            </a:bodyPr>
            <a:lstStyle/>
            <a:p>
              <a:r>
                <a:rPr lang="en-US" altLang="zh-CN" b="1" dirty="0"/>
                <a:t>Heisenberg</a:t>
              </a:r>
              <a:endParaRPr lang="en-US" altLang="zh-CN" b="1" dirty="0"/>
            </a:p>
          </p:txBody>
        </p:sp>
        <p:sp>
          <p:nvSpPr>
            <p:cNvPr id="68" name="文本框 67"/>
            <p:cNvSpPr txBox="1"/>
            <p:nvPr/>
          </p:nvSpPr>
          <p:spPr>
            <a:xfrm>
              <a:off x="6096000" y="5912685"/>
              <a:ext cx="2820003" cy="523220"/>
            </a:xfrm>
            <a:prstGeom prst="rect">
              <a:avLst/>
            </a:prstGeom>
            <a:noFill/>
          </p:spPr>
          <p:txBody>
            <a:bodyPr wrap="none" rtlCol="0">
              <a:spAutoFit/>
            </a:bodyPr>
            <a:lstStyle/>
            <a:p>
              <a:r>
                <a:rPr lang="en-US" altLang="zh-CN" sz="1400" dirty="0">
                  <a:cs typeface="+mn-ea"/>
                </a:rPr>
                <a:t>Heisenberg, Z. Phys. 77, 1(1932)</a:t>
              </a:r>
              <a:endParaRPr lang="en-US" altLang="zh-CN" sz="1400" dirty="0">
                <a:cs typeface="+mn-ea"/>
              </a:endParaRPr>
            </a:p>
            <a:p>
              <a:r>
                <a:rPr lang="en-US" altLang="zh-CN" sz="1400" dirty="0" err="1">
                  <a:cs typeface="+mn-ea"/>
                </a:rPr>
                <a:t>Iwanenko</a:t>
              </a:r>
              <a:r>
                <a:rPr lang="en-US" altLang="zh-CN" sz="1400" dirty="0">
                  <a:cs typeface="+mn-ea"/>
                </a:rPr>
                <a:t>, Nature 129,798(1932)</a:t>
              </a:r>
              <a:endParaRPr lang="zh-CN" altLang="en-US" sz="1400" dirty="0">
                <a:cs typeface="+mn-ea"/>
              </a:endParaRPr>
            </a:p>
          </p:txBody>
        </p:sp>
        <p:pic>
          <p:nvPicPr>
            <p:cNvPr id="69" name="图片 68"/>
            <p:cNvPicPr>
              <a:picLocks noChangeAspect="1"/>
            </p:cNvPicPr>
            <p:nvPr/>
          </p:nvPicPr>
          <p:blipFill>
            <a:blip r:embed="rId4"/>
            <a:stretch>
              <a:fillRect/>
            </a:stretch>
          </p:blipFill>
          <p:spPr>
            <a:xfrm>
              <a:off x="7538763" y="753642"/>
              <a:ext cx="1122714" cy="1498742"/>
            </a:xfrm>
            <a:prstGeom prst="rect">
              <a:avLst/>
            </a:prstGeom>
          </p:spPr>
        </p:pic>
        <p:sp>
          <p:nvSpPr>
            <p:cNvPr id="70" name="矩形 69"/>
            <p:cNvSpPr/>
            <p:nvPr/>
          </p:nvSpPr>
          <p:spPr>
            <a:xfrm>
              <a:off x="7622757" y="2350335"/>
              <a:ext cx="1236236" cy="369332"/>
            </a:xfrm>
            <a:prstGeom prst="rect">
              <a:avLst/>
            </a:prstGeom>
          </p:spPr>
          <p:txBody>
            <a:bodyPr wrap="none">
              <a:spAutoFit/>
            </a:bodyPr>
            <a:lstStyle/>
            <a:p>
              <a:r>
                <a:rPr lang="en-US" altLang="zh-CN" b="1" dirty="0" err="1"/>
                <a:t>Iwanenko</a:t>
              </a:r>
              <a:endParaRPr lang="zh-CN" altLang="en-US" dirty="0"/>
            </a:p>
          </p:txBody>
        </p:sp>
        <p:sp>
          <p:nvSpPr>
            <p:cNvPr id="71" name="矩形 70"/>
            <p:cNvSpPr/>
            <p:nvPr/>
          </p:nvSpPr>
          <p:spPr>
            <a:xfrm>
              <a:off x="6188172" y="2779011"/>
              <a:ext cx="2893109" cy="338554"/>
            </a:xfrm>
            <a:prstGeom prst="rect">
              <a:avLst/>
            </a:prstGeom>
          </p:spPr>
          <p:txBody>
            <a:bodyPr wrap="square">
              <a:spAutoFit/>
            </a:bodyPr>
            <a:lstStyle/>
            <a:p>
              <a:r>
                <a:rPr lang="en-US" altLang="zh-CN" sz="1600" b="1" dirty="0">
                  <a:solidFill>
                    <a:srgbClr val="0432FF"/>
                  </a:solidFill>
                </a:rPr>
                <a:t>Neutron: elementary like p </a:t>
              </a:r>
              <a:endParaRPr lang="en-US" altLang="zh-CN" sz="1600" b="1" dirty="0">
                <a:solidFill>
                  <a:srgbClr val="0432FF"/>
                </a:solidFill>
              </a:endParaRPr>
            </a:p>
          </p:txBody>
        </p:sp>
        <p:sp>
          <p:nvSpPr>
            <p:cNvPr id="72" name="文本框 71"/>
            <p:cNvSpPr txBox="1"/>
            <p:nvPr/>
          </p:nvSpPr>
          <p:spPr>
            <a:xfrm>
              <a:off x="6193564" y="4263210"/>
              <a:ext cx="2887519" cy="553998"/>
            </a:xfrm>
            <a:prstGeom prst="rect">
              <a:avLst/>
            </a:prstGeom>
            <a:noFill/>
          </p:spPr>
          <p:txBody>
            <a:bodyPr wrap="square" rtlCol="0">
              <a:spAutoFit/>
            </a:bodyPr>
            <a:lstStyle/>
            <a:p>
              <a:pPr marL="285750" indent="-285750">
                <a:buFont typeface="Arial" charset="0"/>
                <a:buChar char="•"/>
              </a:pPr>
              <a:r>
                <a:rPr lang="en-US" altLang="zh-CN" sz="1500" dirty="0"/>
                <a:t>Rutherford picture X</a:t>
              </a:r>
              <a:endParaRPr lang="en-US" altLang="zh-CN" sz="1500" dirty="0"/>
            </a:p>
            <a:p>
              <a:pPr marL="285750" indent="-285750">
                <a:buFont typeface="Arial" charset="0"/>
                <a:buChar char="•"/>
              </a:pPr>
              <a:r>
                <a:rPr lang="en-US" altLang="zh-CN" sz="1500" dirty="0"/>
                <a:t>Elementary spin ½ particle</a:t>
              </a:r>
              <a:endParaRPr lang="en-US" altLang="zh-CN" sz="1500" dirty="0"/>
            </a:p>
          </p:txBody>
        </p:sp>
        <p:sp>
          <p:nvSpPr>
            <p:cNvPr id="73" name="矩形 72"/>
            <p:cNvSpPr/>
            <p:nvPr/>
          </p:nvSpPr>
          <p:spPr>
            <a:xfrm>
              <a:off x="6360980" y="4835848"/>
              <a:ext cx="2547492" cy="338554"/>
            </a:xfrm>
            <a:prstGeom prst="rect">
              <a:avLst/>
            </a:prstGeom>
          </p:spPr>
          <p:txBody>
            <a:bodyPr wrap="none">
              <a:spAutoFit/>
            </a:bodyPr>
            <a:lstStyle/>
            <a:p>
              <a:r>
                <a:rPr lang="en-US" altLang="zh-CN" sz="1600" b="1" dirty="0">
                  <a:solidFill>
                    <a:srgbClr val="00B0F0"/>
                  </a:solidFill>
                </a:rPr>
                <a:t>Nuclei made of p and n. </a:t>
              </a:r>
              <a:endParaRPr lang="zh-CN" altLang="en-US" sz="1600" b="1" dirty="0">
                <a:solidFill>
                  <a:srgbClr val="00B0F0"/>
                </a:solidFill>
              </a:endParaRPr>
            </a:p>
          </p:txBody>
        </p:sp>
      </p:grpSp>
      <p:grpSp>
        <p:nvGrpSpPr>
          <p:cNvPr id="89" name="组合 88"/>
          <p:cNvGrpSpPr/>
          <p:nvPr/>
        </p:nvGrpSpPr>
        <p:grpSpPr>
          <a:xfrm>
            <a:off x="7347069" y="785116"/>
            <a:ext cx="5301040" cy="5622281"/>
            <a:chOff x="7347069" y="785116"/>
            <a:chExt cx="5301040" cy="5622281"/>
          </a:xfrm>
        </p:grpSpPr>
        <p:sp>
          <p:nvSpPr>
            <p:cNvPr id="77" name="文本框 76"/>
            <p:cNvSpPr txBox="1"/>
            <p:nvPr/>
          </p:nvSpPr>
          <p:spPr>
            <a:xfrm>
              <a:off x="9270327" y="4383284"/>
              <a:ext cx="3227114" cy="784830"/>
            </a:xfrm>
            <a:prstGeom prst="rect">
              <a:avLst/>
            </a:prstGeom>
            <a:noFill/>
          </p:spPr>
          <p:txBody>
            <a:bodyPr wrap="square" rtlCol="0">
              <a:spAutoFit/>
            </a:bodyPr>
            <a:lstStyle/>
            <a:p>
              <a:r>
                <a:rPr lang="en-US" altLang="zh-CN" sz="1500" b="1" dirty="0">
                  <a:solidFill>
                    <a:srgbClr val="00B0F0"/>
                  </a:solidFill>
                </a:rPr>
                <a:t>M</a:t>
              </a:r>
              <a:r>
                <a:rPr lang="en-US" altLang="zh-CN" sz="1500" b="1" baseline="-25000" dirty="0">
                  <a:solidFill>
                    <a:srgbClr val="00B0F0"/>
                  </a:solidFill>
                </a:rPr>
                <a:t>n</a:t>
              </a:r>
              <a:r>
                <a:rPr lang="en-US" altLang="zh-CN" sz="1500" dirty="0"/>
                <a:t>(1.0090 u) </a:t>
              </a:r>
              <a:r>
                <a:rPr lang="en-US" altLang="zh-CN" sz="1500" b="1" dirty="0">
                  <a:solidFill>
                    <a:srgbClr val="00B0F0"/>
                  </a:solidFill>
                </a:rPr>
                <a:t>&gt; M</a:t>
              </a:r>
              <a:r>
                <a:rPr lang="en-US" altLang="zh-CN" sz="1500" b="1" baseline="-25000" dirty="0">
                  <a:solidFill>
                    <a:srgbClr val="00B0F0"/>
                  </a:solidFill>
                </a:rPr>
                <a:t>H</a:t>
              </a:r>
              <a:r>
                <a:rPr lang="en-US" altLang="zh-CN" sz="1500" dirty="0"/>
                <a:t>(1.0081 u)</a:t>
              </a:r>
              <a:endParaRPr lang="en-US" altLang="zh-CN" sz="1500" dirty="0"/>
            </a:p>
            <a:p>
              <a:endParaRPr lang="en-US" altLang="zh-CN" sz="1500" dirty="0"/>
            </a:p>
            <a:p>
              <a:r>
                <a:rPr lang="en-US" altLang="zh-CN" sz="1500" dirty="0"/>
                <a:t> </a:t>
              </a:r>
              <a:endParaRPr lang="en-US" altLang="zh-CN" sz="1500" dirty="0"/>
            </a:p>
          </p:txBody>
        </p:sp>
        <p:grpSp>
          <p:nvGrpSpPr>
            <p:cNvPr id="88" name="组合 87"/>
            <p:cNvGrpSpPr/>
            <p:nvPr/>
          </p:nvGrpSpPr>
          <p:grpSpPr>
            <a:xfrm>
              <a:off x="7347069" y="785116"/>
              <a:ext cx="5301040" cy="5622281"/>
              <a:chOff x="7347069" y="785116"/>
              <a:chExt cx="5301040" cy="5622281"/>
            </a:xfrm>
          </p:grpSpPr>
          <p:sp>
            <p:nvSpPr>
              <p:cNvPr id="76" name="矩形 75"/>
              <p:cNvSpPr/>
              <p:nvPr/>
            </p:nvSpPr>
            <p:spPr>
              <a:xfrm>
                <a:off x="8968778" y="2765881"/>
                <a:ext cx="3231552" cy="338554"/>
              </a:xfrm>
              <a:prstGeom prst="rect">
                <a:avLst/>
              </a:prstGeom>
            </p:spPr>
            <p:txBody>
              <a:bodyPr wrap="square">
                <a:spAutoFit/>
              </a:bodyPr>
              <a:lstStyle/>
              <a:p>
                <a:r>
                  <a:rPr lang="en-US" altLang="zh-CN" sz="1600" b="1" dirty="0">
                    <a:solidFill>
                      <a:srgbClr val="0432FF"/>
                    </a:solidFill>
                  </a:rPr>
                  <a:t>Improved mass determinations</a:t>
                </a:r>
                <a:endParaRPr lang="en-US" altLang="zh-CN" sz="1600" b="1" dirty="0">
                  <a:solidFill>
                    <a:srgbClr val="0432FF"/>
                  </a:solidFill>
                </a:endParaRPr>
              </a:p>
            </p:txBody>
          </p:sp>
          <p:sp>
            <p:nvSpPr>
              <p:cNvPr id="57" name="文本框 56"/>
              <p:cNvSpPr txBox="1"/>
              <p:nvPr/>
            </p:nvSpPr>
            <p:spPr>
              <a:xfrm>
                <a:off x="9119659" y="5884177"/>
                <a:ext cx="3528450" cy="523220"/>
              </a:xfrm>
              <a:prstGeom prst="rect">
                <a:avLst/>
              </a:prstGeom>
              <a:noFill/>
            </p:spPr>
            <p:txBody>
              <a:bodyPr wrap="square" rtlCol="0" anchor="t">
                <a:spAutoFit/>
              </a:bodyPr>
              <a:lstStyle/>
              <a:p>
                <a:r>
                  <a:rPr lang="zh-CN" altLang="en-US" sz="1400" dirty="0">
                    <a:cs typeface="+mn-ea"/>
                    <a:sym typeface="Arial" charset="0"/>
                  </a:rPr>
                  <a:t>Chadwick, and Goldhaber, </a:t>
                </a:r>
                <a:endParaRPr lang="en-US" altLang="zh-CN" sz="1400" dirty="0">
                  <a:cs typeface="+mn-ea"/>
                  <a:sym typeface="Arial" charset="0"/>
                </a:endParaRPr>
              </a:p>
              <a:p>
                <a:r>
                  <a:rPr lang="zh-CN" altLang="en-US" sz="1400" dirty="0">
                    <a:cs typeface="+mn-ea"/>
                    <a:sym typeface="Arial" charset="0"/>
                  </a:rPr>
                  <a:t>1935, Proc. R. Soc. A 151, 479.</a:t>
                </a:r>
                <a:endParaRPr lang="zh-CN" altLang="en-US" sz="1400" dirty="0">
                  <a:cs typeface="+mn-ea"/>
                  <a:sym typeface="Arial" charset="0"/>
                </a:endParaRPr>
              </a:p>
            </p:txBody>
          </p:sp>
          <p:grpSp>
            <p:nvGrpSpPr>
              <p:cNvPr id="87" name="组合 86"/>
              <p:cNvGrpSpPr/>
              <p:nvPr/>
            </p:nvGrpSpPr>
            <p:grpSpPr>
              <a:xfrm>
                <a:off x="7347069" y="785116"/>
                <a:ext cx="4808525" cy="5127569"/>
                <a:chOff x="7347069" y="785116"/>
                <a:chExt cx="4808525" cy="5127569"/>
              </a:xfrm>
            </p:grpSpPr>
            <p:grpSp>
              <p:nvGrpSpPr>
                <p:cNvPr id="38" name="Group 23"/>
                <p:cNvGrpSpPr/>
                <p:nvPr/>
              </p:nvGrpSpPr>
              <p:grpSpPr>
                <a:xfrm>
                  <a:off x="9841671" y="3405418"/>
                  <a:ext cx="646764" cy="648072"/>
                  <a:chOff x="2495600" y="3102417"/>
                  <a:chExt cx="646764" cy="648072"/>
                </a:xfrm>
              </p:grpSpPr>
              <p:grpSp>
                <p:nvGrpSpPr>
                  <p:cNvPr id="39" name="组合 79"/>
                  <p:cNvGrpSpPr/>
                  <p:nvPr/>
                </p:nvGrpSpPr>
                <p:grpSpPr bwMode="auto">
                  <a:xfrm>
                    <a:off x="2495600" y="3102417"/>
                    <a:ext cx="646764" cy="648072"/>
                    <a:chOff x="6379729" y="2488774"/>
                    <a:chExt cx="2513016" cy="2513016"/>
                  </a:xfrm>
                </p:grpSpPr>
                <p:sp>
                  <p:nvSpPr>
                    <p:cNvPr id="41"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600" b="0" i="0" u="none" strike="noStrike" kern="0" cap="none" spc="0" normalizeH="0" baseline="0" noProof="0">
                        <a:ln>
                          <a:noFill/>
                        </a:ln>
                        <a:solidFill>
                          <a:srgbClr val="FFFFFF"/>
                        </a:solidFill>
                        <a:effectLst/>
                        <a:uLnTx/>
                        <a:uFillTx/>
                        <a:cs typeface="+mn-cs"/>
                      </a:endParaRPr>
                    </a:p>
                  </p:txBody>
                </p:sp>
                <p:sp>
                  <p:nvSpPr>
                    <p:cNvPr id="42" name="任意多边形 83"/>
                    <p:cNvSpPr/>
                    <p:nvPr/>
                  </p:nvSpPr>
                  <p:spPr>
                    <a:xfrm rot="16377237">
                      <a:off x="6397834" y="2506880"/>
                      <a:ext cx="2476803" cy="2476801"/>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mn-lt"/>
                        <a:ea typeface="+mn-ea"/>
                        <a:cs typeface="+mn-cs"/>
                      </a:endParaRPr>
                    </a:p>
                  </p:txBody>
                </p:sp>
              </p:grpSp>
              <p:sp>
                <p:nvSpPr>
                  <p:cNvPr id="40" name="椭圆 80"/>
                  <p:cNvSpPr/>
                  <p:nvPr/>
                </p:nvSpPr>
                <p:spPr bwMode="auto">
                  <a:xfrm>
                    <a:off x="2631544" y="3238636"/>
                    <a:ext cx="374874" cy="375634"/>
                  </a:xfrm>
                  <a:prstGeom prst="ellipse">
                    <a:avLst/>
                  </a:prstGeom>
                  <a:solidFill>
                    <a:srgbClr val="00888E"/>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mn-lt"/>
                      <a:ea typeface="+mn-ea"/>
                      <a:cs typeface="+mn-cs"/>
                    </a:endParaRPr>
                  </a:p>
                </p:txBody>
              </p:sp>
            </p:grpSp>
            <p:sp>
              <p:nvSpPr>
                <p:cNvPr id="46" name="矩形 45"/>
                <p:cNvSpPr/>
                <p:nvPr/>
              </p:nvSpPr>
              <p:spPr>
                <a:xfrm>
                  <a:off x="9400515" y="3058491"/>
                  <a:ext cx="1287532" cy="369332"/>
                </a:xfrm>
                <a:prstGeom prst="rect">
                  <a:avLst/>
                </a:prstGeom>
              </p:spPr>
              <p:txBody>
                <a:bodyPr wrap="none">
                  <a:spAutoFit/>
                </a:bodyPr>
                <a:lstStyle/>
                <a:p>
                  <a:r>
                    <a:rPr lang="en-US" altLang="zh-CN" dirty="0">
                      <a:solidFill>
                        <a:srgbClr val="00B050"/>
                      </a:solidFill>
                    </a:rPr>
                    <a:t>1934-1935</a:t>
                  </a:r>
                  <a:endParaRPr lang="en-US" altLang="zh-CN" dirty="0">
                    <a:solidFill>
                      <a:srgbClr val="00B050"/>
                    </a:solidFill>
                  </a:endParaRPr>
                </a:p>
              </p:txBody>
            </p:sp>
            <p:pic>
              <p:nvPicPr>
                <p:cNvPr id="54" name="图片 53" descr="James_Chadwick"/>
                <p:cNvPicPr>
                  <a:picLocks noChangeAspect="1"/>
                </p:cNvPicPr>
                <p:nvPr/>
              </p:nvPicPr>
              <p:blipFill>
                <a:blip r:embed="rId5"/>
                <a:stretch>
                  <a:fillRect/>
                </a:stretch>
              </p:blipFill>
              <p:spPr>
                <a:xfrm>
                  <a:off x="9165395" y="785116"/>
                  <a:ext cx="1220763" cy="1526071"/>
                </a:xfrm>
                <a:prstGeom prst="rect">
                  <a:avLst/>
                </a:prstGeom>
              </p:spPr>
            </p:pic>
            <p:sp>
              <p:nvSpPr>
                <p:cNvPr id="58" name="文本框 57"/>
                <p:cNvSpPr txBox="1"/>
                <p:nvPr/>
              </p:nvSpPr>
              <p:spPr>
                <a:xfrm>
                  <a:off x="10477382" y="4112984"/>
                  <a:ext cx="237565" cy="323165"/>
                </a:xfrm>
                <a:prstGeom prst="rect">
                  <a:avLst/>
                </a:prstGeom>
                <a:noFill/>
              </p:spPr>
              <p:txBody>
                <a:bodyPr wrap="none" rtlCol="0">
                  <a:spAutoFit/>
                </a:bodyPr>
                <a:lstStyle/>
                <a:p>
                  <a:pPr algn="ctr"/>
                  <a:r>
                    <a:rPr lang="en-US" altLang="zh-CN" sz="1500" dirty="0"/>
                    <a:t> </a:t>
                  </a:r>
                  <a:endParaRPr lang="zh-CN" altLang="en-US" sz="1500" dirty="0"/>
                </a:p>
              </p:txBody>
            </p:sp>
            <p:sp>
              <p:nvSpPr>
                <p:cNvPr id="61" name="文本框 60"/>
                <p:cNvSpPr txBox="1"/>
                <p:nvPr/>
              </p:nvSpPr>
              <p:spPr>
                <a:xfrm>
                  <a:off x="7347069" y="5262036"/>
                  <a:ext cx="4808525" cy="650649"/>
                </a:xfrm>
                <a:prstGeom prst="rect">
                  <a:avLst/>
                </a:prstGeom>
                <a:noFill/>
              </p:spPr>
              <p:txBody>
                <a:bodyPr wrap="square" rtlCol="0" anchor="t">
                  <a:noAutofit/>
                </a:bodyPr>
                <a:lstStyle/>
                <a:p>
                  <a:r>
                    <a:rPr lang="zh-CN" altLang="en-US" sz="1000" dirty="0">
                      <a:solidFill>
                        <a:srgbClr val="7030A0"/>
                      </a:solidFill>
                      <a:sym typeface="+mn-ea"/>
                    </a:rPr>
                    <a:t>If the </a:t>
                  </a:r>
                  <a:r>
                    <a:rPr lang="zh-CN" altLang="en-US" sz="1000" b="1" dirty="0">
                      <a:solidFill>
                        <a:srgbClr val="7030A0"/>
                      </a:solidFill>
                      <a:sym typeface="+mn-ea"/>
                    </a:rPr>
                    <a:t>neutron</a:t>
                  </a:r>
                  <a:r>
                    <a:rPr lang="zh-CN" altLang="en-US" sz="1000" dirty="0">
                      <a:solidFill>
                        <a:srgbClr val="7030A0"/>
                      </a:solidFill>
                      <a:sym typeface="+mn-ea"/>
                    </a:rPr>
                    <a:t> is definitely heavier than the </a:t>
                  </a:r>
                  <a:r>
                    <a:rPr lang="zh-CN" altLang="en-US" sz="1000" b="1" dirty="0">
                      <a:solidFill>
                        <a:srgbClr val="7030A0"/>
                      </a:solidFill>
                      <a:sym typeface="+mn-ea"/>
                    </a:rPr>
                    <a:t>hydrogen atom</a:t>
                  </a:r>
                  <a:r>
                    <a:rPr lang="zh-CN" altLang="en-US" sz="1000" dirty="0">
                      <a:solidFill>
                        <a:srgbClr val="7030A0"/>
                      </a:solidFill>
                      <a:sym typeface="+mn-ea"/>
                    </a:rPr>
                    <a:t>, then one must conclude that a </a:t>
                  </a:r>
                  <a:r>
                    <a:rPr lang="zh-CN" altLang="en-US" sz="1400" b="1" dirty="0">
                      <a:solidFill>
                        <a:srgbClr val="7030A0"/>
                      </a:solidFill>
                      <a:sym typeface="+mn-ea"/>
                    </a:rPr>
                    <a:t>free neutron is unstable</a:t>
                  </a:r>
                  <a:r>
                    <a:rPr lang="zh-CN" altLang="en-US" sz="1000" dirty="0">
                      <a:solidFill>
                        <a:srgbClr val="7030A0"/>
                      </a:solidFill>
                      <a:sym typeface="+mn-ea"/>
                    </a:rPr>
                    <a:t>, i.e., it can change spontaneously into a</a:t>
                  </a:r>
                  <a:r>
                    <a:rPr lang="zh-CN" altLang="en-US" sz="1000" dirty="0">
                      <a:solidFill>
                        <a:srgbClr val="FF0000"/>
                      </a:solidFill>
                      <a:sym typeface="+mn-ea"/>
                    </a:rPr>
                    <a:t> </a:t>
                  </a:r>
                  <a:r>
                    <a:rPr lang="zh-CN" altLang="en-US" sz="1000" b="1" dirty="0">
                      <a:solidFill>
                        <a:srgbClr val="FF0000"/>
                      </a:solidFill>
                      <a:sym typeface="+mn-ea"/>
                    </a:rPr>
                    <a:t>proton</a:t>
                  </a:r>
                  <a:r>
                    <a:rPr lang="zh-CN" altLang="en-US" sz="1000" b="1" dirty="0">
                      <a:solidFill>
                        <a:schemeClr val="accent4">
                          <a:lumMod val="50000"/>
                        </a:schemeClr>
                      </a:solidFill>
                      <a:sym typeface="+mn-ea"/>
                    </a:rPr>
                    <a:t> </a:t>
                  </a:r>
                  <a:r>
                    <a:rPr lang="en-US" altLang="zh-CN" sz="1000" b="1" dirty="0">
                      <a:solidFill>
                        <a:schemeClr val="accent4">
                          <a:lumMod val="50000"/>
                        </a:schemeClr>
                      </a:solidFill>
                      <a:sym typeface="+mn-ea"/>
                    </a:rPr>
                    <a:t>+</a:t>
                  </a:r>
                  <a:r>
                    <a:rPr lang="zh-CN" altLang="en-US" sz="1000" b="1" dirty="0">
                      <a:solidFill>
                        <a:schemeClr val="accent4">
                          <a:lumMod val="50000"/>
                        </a:schemeClr>
                      </a:solidFill>
                      <a:sym typeface="+mn-ea"/>
                    </a:rPr>
                    <a:t> </a:t>
                  </a:r>
                  <a:r>
                    <a:rPr lang="zh-CN" altLang="en-US" sz="1000" b="1" dirty="0">
                      <a:solidFill>
                        <a:srgbClr val="0070C0"/>
                      </a:solidFill>
                      <a:sym typeface="+mn-ea"/>
                    </a:rPr>
                    <a:t>electron</a:t>
                  </a:r>
                  <a:r>
                    <a:rPr lang="zh-CN" altLang="en-US" sz="1000" b="1" dirty="0">
                      <a:solidFill>
                        <a:schemeClr val="accent4">
                          <a:lumMod val="50000"/>
                        </a:schemeClr>
                      </a:solidFill>
                      <a:sym typeface="+mn-ea"/>
                    </a:rPr>
                    <a:t> </a:t>
                  </a:r>
                  <a:r>
                    <a:rPr lang="en-US" altLang="zh-CN" sz="1000" b="1" dirty="0">
                      <a:solidFill>
                        <a:schemeClr val="accent4">
                          <a:lumMod val="50000"/>
                        </a:schemeClr>
                      </a:solidFill>
                      <a:sym typeface="+mn-ea"/>
                    </a:rPr>
                    <a:t>+</a:t>
                  </a:r>
                  <a:r>
                    <a:rPr lang="en-US" altLang="zh-CN" sz="1000" b="1" dirty="0">
                      <a:solidFill>
                        <a:schemeClr val="accent6">
                          <a:lumMod val="75000"/>
                        </a:schemeClr>
                      </a:solidFill>
                      <a:sym typeface="+mn-ea"/>
                    </a:rPr>
                    <a:t> </a:t>
                  </a:r>
                  <a:r>
                    <a:rPr lang="zh-CN" altLang="en-US" sz="1000" b="1" dirty="0">
                      <a:solidFill>
                        <a:schemeClr val="accent6">
                          <a:lumMod val="75000"/>
                        </a:schemeClr>
                      </a:solidFill>
                      <a:sym typeface="+mn-ea"/>
                    </a:rPr>
                    <a:t>neutrino</a:t>
                  </a:r>
                  <a:endParaRPr lang="zh-CN" altLang="en-US" sz="1000" b="1" dirty="0">
                    <a:solidFill>
                      <a:schemeClr val="accent6">
                        <a:lumMod val="75000"/>
                      </a:schemeClr>
                    </a:solidFill>
                    <a:sym typeface="+mn-ea"/>
                  </a:endParaRPr>
                </a:p>
              </p:txBody>
            </p:sp>
            <p:sp>
              <p:nvSpPr>
                <p:cNvPr id="63" name="矩形 62"/>
                <p:cNvSpPr/>
                <p:nvPr/>
              </p:nvSpPr>
              <p:spPr>
                <a:xfrm>
                  <a:off x="9145240" y="2311187"/>
                  <a:ext cx="1261884" cy="369332"/>
                </a:xfrm>
                <a:prstGeom prst="rect">
                  <a:avLst/>
                </a:prstGeom>
              </p:spPr>
              <p:txBody>
                <a:bodyPr wrap="none">
                  <a:spAutoFit/>
                </a:bodyPr>
                <a:lstStyle/>
                <a:p>
                  <a:pPr algn="ctr"/>
                  <a:r>
                    <a:rPr lang="en-US" altLang="zh-CN" b="1" dirty="0"/>
                    <a:t>Chadwick</a:t>
                  </a:r>
                  <a:endParaRPr lang="en-US" altLang="zh-CN" b="1" dirty="0"/>
                </a:p>
              </p:txBody>
            </p:sp>
            <p:pic>
              <p:nvPicPr>
                <p:cNvPr id="74" name="图片 73"/>
                <p:cNvPicPr>
                  <a:picLocks noChangeAspect="1"/>
                </p:cNvPicPr>
                <p:nvPr/>
              </p:nvPicPr>
              <p:blipFill>
                <a:blip r:embed="rId6"/>
                <a:stretch>
                  <a:fillRect/>
                </a:stretch>
              </p:blipFill>
              <p:spPr>
                <a:xfrm>
                  <a:off x="10521561" y="799718"/>
                  <a:ext cx="1115719" cy="1490097"/>
                </a:xfrm>
                <a:prstGeom prst="rect">
                  <a:avLst/>
                </a:prstGeom>
              </p:spPr>
            </p:pic>
            <p:sp>
              <p:nvSpPr>
                <p:cNvPr id="75" name="矩形 74"/>
                <p:cNvSpPr/>
                <p:nvPr/>
              </p:nvSpPr>
              <p:spPr>
                <a:xfrm>
                  <a:off x="10427213" y="2311187"/>
                  <a:ext cx="1338828" cy="369332"/>
                </a:xfrm>
                <a:prstGeom prst="rect">
                  <a:avLst/>
                </a:prstGeom>
              </p:spPr>
              <p:txBody>
                <a:bodyPr wrap="none">
                  <a:spAutoFit/>
                </a:bodyPr>
                <a:lstStyle/>
                <a:p>
                  <a:pPr algn="ctr"/>
                  <a:r>
                    <a:rPr lang="en-US" altLang="zh-CN" b="1" dirty="0"/>
                    <a:t>Goldhaber</a:t>
                  </a:r>
                  <a:endParaRPr lang="zh-CN" altLang="en-US" dirty="0"/>
                </a:p>
              </p:txBody>
            </p:sp>
            <p:sp>
              <p:nvSpPr>
                <p:cNvPr id="79" name="矩形 78"/>
                <p:cNvSpPr/>
                <p:nvPr/>
              </p:nvSpPr>
              <p:spPr>
                <a:xfrm>
                  <a:off x="9438475" y="4827021"/>
                  <a:ext cx="2191626" cy="338554"/>
                </a:xfrm>
                <a:prstGeom prst="rect">
                  <a:avLst/>
                </a:prstGeom>
              </p:spPr>
              <p:txBody>
                <a:bodyPr wrap="none">
                  <a:spAutoFit/>
                </a:bodyPr>
                <a:lstStyle/>
                <a:p>
                  <a:r>
                    <a:rPr lang="en-US" altLang="zh-CN" sz="1600" b="1" dirty="0">
                      <a:solidFill>
                        <a:srgbClr val="00B0F0"/>
                      </a:solidFill>
                    </a:rPr>
                    <a:t> free neutron decays</a:t>
                  </a:r>
                  <a:endParaRPr lang="zh-CN" altLang="en-US" sz="1600" b="1" dirty="0">
                    <a:solidFill>
                      <a:srgbClr val="00B0F0"/>
                    </a:solidFill>
                  </a:endParaRPr>
                </a:p>
              </p:txBody>
            </p:sp>
          </p:grpSp>
        </p:grpSp>
      </p:gr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p:cNvSpPr/>
          <p:nvPr/>
        </p:nvSpPr>
        <p:spPr>
          <a:xfrm>
            <a:off x="470761" y="1194501"/>
            <a:ext cx="5448829" cy="2420987"/>
          </a:xfrm>
          <a:prstGeom prst="roundRect">
            <a:avLst/>
          </a:prstGeom>
          <a:solidFill>
            <a:schemeClr val="bg1">
              <a:lumMod val="85000"/>
              <a:alpha val="2654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dirty="0"/>
              <a:t>`</a:t>
            </a:r>
            <a:endParaRPr kumimoji="1" lang="zh-CN" altLang="en-US" dirty="0"/>
          </a:p>
        </p:txBody>
      </p:sp>
      <p:sp>
        <p:nvSpPr>
          <p:cNvPr id="39" name="圆角矩形 38"/>
          <p:cNvSpPr/>
          <p:nvPr/>
        </p:nvSpPr>
        <p:spPr>
          <a:xfrm>
            <a:off x="470761" y="3720337"/>
            <a:ext cx="5448829" cy="2815930"/>
          </a:xfrm>
          <a:prstGeom prst="roundRect">
            <a:avLst/>
          </a:prstGeom>
          <a:solidFill>
            <a:schemeClr val="bg1">
              <a:lumMod val="85000"/>
              <a:alpha val="2654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dirty="0"/>
              <a:t>`</a:t>
            </a:r>
            <a:endParaRPr kumimoji="1" lang="zh-CN" altLang="en-US" dirty="0"/>
          </a:p>
        </p:txBody>
      </p:sp>
      <p:sp>
        <p:nvSpPr>
          <p:cNvPr id="2" name="标题 1"/>
          <p:cNvSpPr>
            <a14:cpLocks xmlns:a14="http://schemas.microsoft.com/office/drawing/2010/main" noGrp="1"/>
          </p:cNvSpPr>
          <p:nvPr>
            <p:ph type="title"/>
          </p:nvPr>
        </p:nvSpPr>
        <p:spPr>
          <a:xfrm>
            <a:off x="1139296" y="118257"/>
            <a:ext cx="10515600" cy="718608"/>
          </a:xfrm>
        </p:spPr>
        <p:txBody>
          <a:bodyPr/>
          <a:lstStyle/>
          <a:p>
            <a:r>
              <a:rPr lang="en-US" altLang="zh-CN" sz="2800" b="1" dirty="0">
                <a:solidFill>
                  <a:schemeClr val="accent1"/>
                </a:solidFill>
                <a:latin typeface="Arial Narrow" pitchFamily="34" charset="0"/>
                <a:ea typeface="微软雅黑" pitchFamily="34" charset="-122"/>
                <a:cs typeface="Arial Narrow" pitchFamily="34" charset="0"/>
              </a:rPr>
              <a:t>Research</a:t>
            </a:r>
            <a:r>
              <a:rPr lang="zh-CN" altLang="en-US" sz="2800" b="1" dirty="0">
                <a:solidFill>
                  <a:schemeClr val="accent1"/>
                </a:solidFill>
                <a:latin typeface="Arial Narrow" pitchFamily="34" charset="0"/>
                <a:ea typeface="微软雅黑" pitchFamily="34" charset="-122"/>
                <a:cs typeface="Arial Narrow" pitchFamily="34" charset="0"/>
              </a:rPr>
              <a:t> </a:t>
            </a:r>
            <a:r>
              <a:rPr lang="en-US" altLang="zh-CN" sz="2800" b="1" dirty="0">
                <a:solidFill>
                  <a:schemeClr val="accent1"/>
                </a:solidFill>
                <a:latin typeface="Arial Narrow" pitchFamily="34" charset="0"/>
                <a:ea typeface="微软雅黑" pitchFamily="34" charset="-122"/>
                <a:cs typeface="Arial Narrow" pitchFamily="34" charset="0"/>
              </a:rPr>
              <a:t>interest:</a:t>
            </a:r>
            <a:r>
              <a:rPr lang="zh-CN" altLang="en-US" sz="2800" b="1" dirty="0">
                <a:solidFill>
                  <a:schemeClr val="accent1"/>
                </a:solidFill>
                <a:latin typeface="Arial Narrow" pitchFamily="34" charset="0"/>
                <a:ea typeface="微软雅黑" pitchFamily="34" charset="-122"/>
                <a:cs typeface="Arial Narrow" pitchFamily="34" charset="0"/>
              </a:rPr>
              <a:t> </a:t>
            </a:r>
            <a:r>
              <a:rPr lang="en-US" altLang="zh-CN" sz="2800" b="1" dirty="0">
                <a:solidFill>
                  <a:schemeClr val="accent1"/>
                </a:solidFill>
                <a:latin typeface="Arial Narrow" pitchFamily="34" charset="0"/>
                <a:ea typeface="微软雅黑" pitchFamily="34" charset="-122"/>
                <a:cs typeface="Arial Narrow" pitchFamily="34" charset="0"/>
              </a:rPr>
              <a:t>Experimental</a:t>
            </a:r>
            <a:r>
              <a:rPr lang="zh-CN" altLang="en-US" sz="2800" b="1" dirty="0">
                <a:solidFill>
                  <a:schemeClr val="accent1"/>
                </a:solidFill>
                <a:latin typeface="Arial Narrow" pitchFamily="34" charset="0"/>
                <a:ea typeface="微软雅黑" pitchFamily="34" charset="-122"/>
                <a:cs typeface="Arial Narrow" pitchFamily="34" charset="0"/>
              </a:rPr>
              <a:t> </a:t>
            </a:r>
            <a:r>
              <a:rPr lang="en-US" altLang="zh-CN" sz="2800" b="1" dirty="0">
                <a:solidFill>
                  <a:schemeClr val="accent1"/>
                </a:solidFill>
                <a:latin typeface="Arial Narrow" pitchFamily="34" charset="0"/>
                <a:ea typeface="微软雅黑" pitchFamily="34" charset="-122"/>
                <a:cs typeface="Arial Narrow" pitchFamily="34" charset="0"/>
              </a:rPr>
              <a:t>nuclear</a:t>
            </a:r>
            <a:r>
              <a:rPr lang="zh-CN" altLang="en-US" sz="2800" b="1" dirty="0">
                <a:solidFill>
                  <a:schemeClr val="accent1"/>
                </a:solidFill>
                <a:latin typeface="Arial Narrow" pitchFamily="34" charset="0"/>
                <a:ea typeface="微软雅黑" pitchFamily="34" charset="-122"/>
                <a:cs typeface="Arial Narrow" pitchFamily="34" charset="0"/>
              </a:rPr>
              <a:t> </a:t>
            </a:r>
            <a:r>
              <a:rPr lang="en-US" altLang="zh-CN" sz="2800" b="1" dirty="0">
                <a:solidFill>
                  <a:schemeClr val="accent1"/>
                </a:solidFill>
                <a:latin typeface="Arial Narrow" pitchFamily="34" charset="0"/>
                <a:ea typeface="微软雅黑" pitchFamily="34" charset="-122"/>
                <a:cs typeface="Arial Narrow" pitchFamily="34" charset="0"/>
              </a:rPr>
              <a:t>physics</a:t>
            </a:r>
            <a:r>
              <a:rPr lang="zh-CN" altLang="en-US" sz="2800" b="1" dirty="0">
                <a:solidFill>
                  <a:schemeClr val="accent1"/>
                </a:solidFill>
                <a:latin typeface="Arial Narrow" pitchFamily="34" charset="0"/>
                <a:ea typeface="微软雅黑" pitchFamily="34" charset="-122"/>
                <a:cs typeface="Arial Narrow" pitchFamily="34" charset="0"/>
              </a:rPr>
              <a:t> </a:t>
            </a:r>
            <a:endParaRPr kumimoji="1" lang="zh-CN" altLang="en-US" dirty="0"/>
          </a:p>
        </p:txBody>
      </p:sp>
      <p:sp>
        <p:nvSpPr>
          <p:cNvPr id="3" name="内容占位符 2"/>
          <p:cNvSpPr>
            <a14:cpLocks xmlns:a14="http://schemas.microsoft.com/office/drawing/2010/main" noGrp="1"/>
          </p:cNvSpPr>
          <p:nvPr>
            <p:ph idx="1"/>
          </p:nvPr>
        </p:nvSpPr>
        <p:spPr>
          <a:xfrm>
            <a:off x="6608597" y="764034"/>
            <a:ext cx="4936068" cy="895440"/>
          </a:xfrm>
        </p:spPr>
        <p:txBody>
          <a:bodyPr>
            <a:normAutofit/>
          </a:bodyPr>
          <a:lstStyle/>
          <a:p>
            <a:pPr>
              <a:lnSpc>
                <a:spcPct val="150000"/>
              </a:lnSpc>
            </a:pPr>
            <a:r>
              <a:rPr kumimoji="1" lang="en-US" altLang="zh-CN" sz="1600" dirty="0"/>
              <a:t>Key</a:t>
            </a:r>
            <a:r>
              <a:rPr kumimoji="1" lang="zh-CN" altLang="en-US" sz="1600" dirty="0"/>
              <a:t> </a:t>
            </a:r>
            <a:r>
              <a:rPr kumimoji="1" lang="en-US" altLang="zh-CN" sz="1600" dirty="0"/>
              <a:t>reactions</a:t>
            </a:r>
            <a:r>
              <a:rPr kumimoji="1" lang="zh-CN" altLang="en-US" sz="1600" dirty="0"/>
              <a:t> </a:t>
            </a:r>
            <a:r>
              <a:rPr kumimoji="1" lang="en-US" altLang="zh-CN" sz="1600" dirty="0"/>
              <a:t>relevant</a:t>
            </a:r>
            <a:r>
              <a:rPr kumimoji="1" lang="zh-CN" altLang="en-US" sz="1600" dirty="0"/>
              <a:t> </a:t>
            </a:r>
            <a:r>
              <a:rPr kumimoji="1" lang="en-US" altLang="zh-CN" sz="1600" dirty="0"/>
              <a:t>for</a:t>
            </a:r>
            <a:r>
              <a:rPr kumimoji="1" lang="zh-CN" altLang="en-US" sz="1600" dirty="0"/>
              <a:t> </a:t>
            </a:r>
            <a:r>
              <a:rPr kumimoji="1" lang="en-US" altLang="zh-CN" sz="1600" dirty="0"/>
              <a:t>origin</a:t>
            </a:r>
            <a:r>
              <a:rPr kumimoji="1" lang="zh-CN" altLang="en-US" sz="1600" dirty="0"/>
              <a:t> </a:t>
            </a:r>
            <a:r>
              <a:rPr kumimoji="1" lang="en-US" altLang="zh-CN" sz="1600" dirty="0"/>
              <a:t>of</a:t>
            </a:r>
            <a:r>
              <a:rPr kumimoji="1" lang="zh-CN" altLang="en-US" sz="1600" dirty="0"/>
              <a:t> </a:t>
            </a:r>
            <a:r>
              <a:rPr kumimoji="1" lang="en-US" altLang="zh-CN" sz="1600" dirty="0"/>
              <a:t>s-,</a:t>
            </a:r>
            <a:r>
              <a:rPr kumimoji="1" lang="zh-CN" altLang="en-US" sz="1600" dirty="0"/>
              <a:t> </a:t>
            </a:r>
            <a:r>
              <a:rPr kumimoji="1" lang="en-US" altLang="zh-CN" sz="1600" dirty="0"/>
              <a:t>p-isotopes</a:t>
            </a:r>
            <a:endParaRPr kumimoji="1" lang="zh-CN" altLang="en-US" sz="1600" dirty="0"/>
          </a:p>
        </p:txBody>
      </p:sp>
      <p:sp>
        <p:nvSpPr>
          <p:cNvPr id="4" name="灯片编号占位符 3"/>
          <p:cNvSpPr>
            <a14:cpLocks xmlns:a14="http://schemas.microsoft.com/office/drawing/2010/main" noGrp="1"/>
          </p:cNvSpPr>
          <p:nvPr>
            <p:ph type="sldNum" sz="quarter" idx="12"/>
          </p:nvPr>
        </p:nvSpPr>
        <p:spPr/>
        <p:txBody>
          <a:bodyPr/>
          <a:lstStyle/>
          <a:p>
            <a:fld id="{AA99CC4F-EA44-B044-AD87-94E32FACE6D5}" type="slidenum">
              <a:rPr lang="en-US" altLang="zh-CN" smtClean="0"/>
            </a:fld>
            <a:endParaRPr kumimoji="1" lang="zh-CN" altLang="en-US"/>
          </a:p>
        </p:txBody>
      </p:sp>
      <p:sp>
        <p:nvSpPr>
          <p:cNvPr id="9" name="内容占位符 2"/>
          <p:cNvSpPr txBox="1"/>
          <p:nvPr/>
        </p:nvSpPr>
        <p:spPr>
          <a:xfrm>
            <a:off x="952864" y="764034"/>
            <a:ext cx="3471333" cy="8954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a:lstStyle>
          <a:p>
            <a:pPr>
              <a:lnSpc>
                <a:spcPct val="150000"/>
              </a:lnSpc>
            </a:pPr>
            <a:r>
              <a:rPr kumimoji="1" lang="en-US" altLang="zh-CN" sz="1600" dirty="0"/>
              <a:t>Charge-changing</a:t>
            </a:r>
            <a:r>
              <a:rPr kumimoji="1" lang="zh-CN" altLang="en-US" sz="1600" dirty="0"/>
              <a:t> </a:t>
            </a:r>
            <a:r>
              <a:rPr kumimoji="1" lang="en-US" altLang="zh-CN" sz="1600" dirty="0"/>
              <a:t>reaction</a:t>
            </a:r>
            <a:r>
              <a:rPr kumimoji="1" lang="zh-CN" altLang="en-US" sz="1600" dirty="0"/>
              <a:t> </a:t>
            </a:r>
            <a:r>
              <a:rPr kumimoji="1" lang="en-US" altLang="zh-CN" sz="1600" dirty="0"/>
              <a:t>studies</a:t>
            </a:r>
            <a:r>
              <a:rPr kumimoji="1" lang="zh-CN" altLang="en-US" sz="1600" dirty="0"/>
              <a:t> </a:t>
            </a:r>
            <a:endParaRPr kumimoji="1" lang="en-US" altLang="zh-CN" sz="1600" dirty="0"/>
          </a:p>
        </p:txBody>
      </p:sp>
      <p:pic>
        <p:nvPicPr>
          <p:cNvPr id="10" name="图片 9"/>
          <p:cNvPicPr>
            <a:picLocks noChangeAspect="1"/>
          </p:cNvPicPr>
          <p:nvPr/>
        </p:nvPicPr>
        <p:blipFill>
          <a:blip r:embed="rId1"/>
          <a:stretch>
            <a:fillRect/>
          </a:stretch>
        </p:blipFill>
        <p:spPr>
          <a:xfrm>
            <a:off x="685799" y="3774841"/>
            <a:ext cx="3440928" cy="2761426"/>
          </a:xfrm>
          <a:prstGeom prst="rect">
            <a:avLst/>
          </a:prstGeom>
        </p:spPr>
      </p:pic>
      <p:sp>
        <p:nvSpPr>
          <p:cNvPr id="11" name="文本框 10"/>
          <p:cNvSpPr txBox="1"/>
          <p:nvPr/>
        </p:nvSpPr>
        <p:spPr>
          <a:xfrm>
            <a:off x="3889970" y="4711272"/>
            <a:ext cx="2181140" cy="1703800"/>
          </a:xfrm>
          <a:prstGeom prst="rect">
            <a:avLst/>
          </a:prstGeom>
          <a:noFill/>
          <a:ln>
            <a:noFill/>
          </a:ln>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rPr>
              <a:t>Li </a:t>
            </a:r>
            <a:r>
              <a:rPr kumimoji="0" lang="en-US" altLang="zh-CN" sz="800" b="0" i="1"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rPr>
              <a:t>et al.</a:t>
            </a:r>
            <a:r>
              <a:rPr kumimoji="0" lang="en-US" altLang="zh-CN" sz="800" b="0" i="0"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rPr>
              <a:t>, PLB 859(2024)139143</a:t>
            </a:r>
            <a:endParaRPr kumimoji="0" lang="en-US" altLang="zh-CN" sz="800" b="0" i="0"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endParaRPr>
          </a:p>
          <a:p>
            <a:pPr marL="0" marR="0" lvl="0" indent="0" algn="just" defTabSz="914400" rtl="0" eaLnBrk="1" fontAlgn="auto" latinLnBrk="0" hangingPunct="1">
              <a:lnSpc>
                <a:spcPct val="12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rPr>
              <a:t>Zhao </a:t>
            </a:r>
            <a:r>
              <a:rPr kumimoji="0" lang="en-US" altLang="zh-CN" sz="800" b="0" i="1"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rPr>
              <a:t>et al.</a:t>
            </a:r>
            <a:r>
              <a:rPr kumimoji="0" lang="en-US" altLang="zh-CN" sz="800" b="0" i="0"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rPr>
              <a:t>, PLB 858(2024)139082</a:t>
            </a:r>
            <a:endParaRPr kumimoji="0" lang="en-US" altLang="zh-CN" sz="800" b="0" i="0"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endParaRPr>
          </a:p>
          <a:p>
            <a:pPr marL="0" marR="0" lvl="0" indent="0" algn="just" defTabSz="914400" rtl="0" eaLnBrk="1" fontAlgn="auto" latinLnBrk="0" hangingPunct="1">
              <a:lnSpc>
                <a:spcPct val="12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rPr>
              <a:t>Zhang</a:t>
            </a:r>
            <a:r>
              <a:rPr kumimoji="0" lang="zh-CN" altLang="en-US" sz="800" b="0" i="0"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rPr>
              <a:t> </a:t>
            </a:r>
            <a:r>
              <a:rPr kumimoji="0" lang="en-US" altLang="zh-CN" sz="800" b="0" i="1"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rPr>
              <a:t>et</a:t>
            </a:r>
            <a:r>
              <a:rPr kumimoji="0" lang="zh-CN" altLang="en-US" sz="800" b="0" i="1"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rPr>
              <a:t> </a:t>
            </a:r>
            <a:r>
              <a:rPr kumimoji="0" lang="en-US" altLang="zh-CN" sz="800" b="0" i="1"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rPr>
              <a:t>al.</a:t>
            </a:r>
            <a:r>
              <a:rPr kumimoji="0" lang="en-US" altLang="zh-CN" sz="800" b="0" i="0"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rPr>
              <a:t>,</a:t>
            </a:r>
            <a:r>
              <a:rPr kumimoji="0" lang="zh-CN" altLang="en-US" sz="800" b="0" i="0"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rPr>
              <a:t> </a:t>
            </a:r>
            <a:r>
              <a:rPr kumimoji="0" lang="en-US" altLang="zh-CN" sz="800" b="0" i="0"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rPr>
              <a:t>Sci.</a:t>
            </a:r>
            <a:r>
              <a:rPr kumimoji="0" lang="zh-CN" altLang="en-US" sz="800" b="0" i="0"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rPr>
              <a:t> </a:t>
            </a:r>
            <a:r>
              <a:rPr kumimoji="0" lang="en-US" altLang="zh-CN" sz="800" b="0" i="0"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rPr>
              <a:t>Bull.</a:t>
            </a:r>
            <a:r>
              <a:rPr kumimoji="0" lang="zh-CN" altLang="en-US" sz="800" b="0" i="0"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rPr>
              <a:t> </a:t>
            </a:r>
            <a:r>
              <a:rPr kumimoji="0" lang="en-US" altLang="zh-CN" sz="800" b="0" i="0"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rPr>
              <a:t>69 (2024) 1647</a:t>
            </a:r>
            <a:endParaRPr kumimoji="0" lang="en-US" altLang="zh-CN" sz="800" b="0" i="0"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endParaRPr>
          </a:p>
          <a:p>
            <a:pPr marL="0" marR="0" lvl="0" indent="0" algn="just" defTabSz="914400" rtl="0" eaLnBrk="1" fontAlgn="auto" latinLnBrk="0" hangingPunct="1">
              <a:lnSpc>
                <a:spcPct val="12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rPr>
              <a:t>Zhao </a:t>
            </a:r>
            <a:r>
              <a:rPr kumimoji="0" lang="en-US" altLang="zh-CN" sz="800" b="0" i="1"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rPr>
              <a:t>et al.</a:t>
            </a:r>
            <a:r>
              <a:rPr kumimoji="0" lang="en-US" altLang="zh-CN" sz="800" b="0" i="0"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rPr>
              <a:t>, </a:t>
            </a:r>
            <a:r>
              <a:rPr kumimoji="0" lang="en-US" altLang="zh-CN" sz="800" b="0" i="0" u="none" strike="noStrike" kern="1200" cap="none" spc="0" normalizeH="0" baseline="0" noProof="0" dirty="0">
                <a:ln>
                  <a:noFill/>
                </a:ln>
                <a:solidFill>
                  <a:prstClr val="black"/>
                </a:solidFill>
                <a:effectLst/>
                <a:uLnTx/>
                <a:uFillTx/>
                <a:latin typeface="Arial" charset="0"/>
                <a:ea typeface="微软雅黑" pitchFamily="34" charset="-122"/>
                <a:cs typeface="Arial" charset="0"/>
              </a:rPr>
              <a:t>PLB 847 (2023)138269 </a:t>
            </a:r>
            <a:endParaRPr kumimoji="0" lang="en-US" altLang="zh-CN" sz="800" b="0" i="0" u="none" strike="noStrike" kern="1200" cap="none" spc="0" normalizeH="0" baseline="0" noProof="0" dirty="0">
              <a:ln>
                <a:noFill/>
              </a:ln>
              <a:solidFill>
                <a:prstClr val="black"/>
              </a:solidFill>
              <a:effectLst/>
              <a:uLnTx/>
              <a:uFillTx/>
              <a:latin typeface="Arial" charset="0"/>
              <a:ea typeface="微软雅黑" pitchFamily="34" charset="-122"/>
              <a:cs typeface="Arial" charset="0"/>
            </a:endParaRPr>
          </a:p>
          <a:p>
            <a:pPr marL="0" marR="0" lvl="0" indent="0" algn="just" defTabSz="914400" rtl="0" eaLnBrk="1" fontAlgn="auto" latinLnBrk="0" hangingPunct="1">
              <a:lnSpc>
                <a:spcPct val="12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rPr>
              <a:t>Wang </a:t>
            </a:r>
            <a:r>
              <a:rPr kumimoji="0" lang="en-US" altLang="zh-CN" sz="800" b="0" i="1"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rPr>
              <a:t>et al.</a:t>
            </a:r>
            <a:r>
              <a:rPr kumimoji="0" lang="en-US" altLang="zh-CN" sz="800" b="0" i="0"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rPr>
              <a:t>, CPC47(2023) </a:t>
            </a:r>
            <a:r>
              <a:rPr kumimoji="0" lang="en-US" altLang="zh-CN" sz="800" b="0" i="0" u="none" strike="noStrike" kern="1200" cap="none" spc="0" normalizeH="0" baseline="0" noProof="0" dirty="0">
                <a:ln>
                  <a:noFill/>
                </a:ln>
                <a:solidFill>
                  <a:prstClr val="black"/>
                </a:solidFill>
                <a:effectLst/>
                <a:uLnTx/>
                <a:uFillTx/>
                <a:latin typeface="Arial" charset="0"/>
                <a:ea typeface="微软雅黑" pitchFamily="34" charset="-122"/>
                <a:cs typeface="Arial" charset="0"/>
              </a:rPr>
              <a:t>084001 </a:t>
            </a:r>
            <a:endParaRPr kumimoji="0" lang="en-US" altLang="zh-CN" sz="800" b="0" i="0" u="none" strike="noStrike" kern="1200" cap="none" spc="0" normalizeH="0" baseline="0" noProof="0" dirty="0">
              <a:ln>
                <a:noFill/>
              </a:ln>
              <a:solidFill>
                <a:prstClr val="black"/>
              </a:solidFill>
              <a:effectLst/>
              <a:uLnTx/>
              <a:uFillTx/>
              <a:latin typeface="Arial" charset="0"/>
              <a:ea typeface="微软雅黑" pitchFamily="34" charset="-122"/>
              <a:cs typeface="Arial" charset="0"/>
            </a:endParaRPr>
          </a:p>
          <a:p>
            <a:pPr marL="0" marR="0" lvl="0" indent="0" algn="just" defTabSz="914400" rtl="0" eaLnBrk="1" fontAlgn="auto" latinLnBrk="0" hangingPunct="1">
              <a:lnSpc>
                <a:spcPct val="12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rPr>
              <a:t>Li </a:t>
            </a:r>
            <a:r>
              <a:rPr kumimoji="0" lang="en-US" altLang="zh-CN" sz="800" b="0" i="1"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rPr>
              <a:t>et al.</a:t>
            </a:r>
            <a:r>
              <a:rPr kumimoji="0" lang="en-US" altLang="zh-CN" sz="800" b="0" i="0"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rPr>
              <a:t>, PRC107(2023)024609</a:t>
            </a:r>
            <a:endParaRPr kumimoji="0" lang="en-US" altLang="zh-CN" sz="800" b="0" i="0"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endParaRPr>
          </a:p>
          <a:p>
            <a:pPr marL="0" marR="0" lvl="0" indent="0" algn="just" defTabSz="914400" rtl="0" eaLnBrk="1" fontAlgn="auto" latinLnBrk="0" hangingPunct="1">
              <a:lnSpc>
                <a:spcPct val="12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rPr>
              <a:t>Xu </a:t>
            </a:r>
            <a:r>
              <a:rPr kumimoji="0" lang="en-US" altLang="zh-CN" sz="800" b="0" i="1"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rPr>
              <a:t>et al.</a:t>
            </a:r>
            <a:r>
              <a:rPr kumimoji="0" lang="en-US" altLang="zh-CN" sz="800" b="0" i="0"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rPr>
              <a:t>, PLB833(2022)137333</a:t>
            </a:r>
            <a:endParaRPr kumimoji="0" lang="en-US" altLang="zh-CN" sz="800" b="0" i="0"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endParaRPr>
          </a:p>
          <a:p>
            <a:pPr marL="0" marR="0" lvl="0" indent="0" algn="just" defTabSz="914400" rtl="0" eaLnBrk="1" fontAlgn="auto" latinLnBrk="0" hangingPunct="1">
              <a:lnSpc>
                <a:spcPct val="12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rPr>
              <a:t>Zhao </a:t>
            </a:r>
            <a:r>
              <a:rPr kumimoji="0" lang="en-US" altLang="zh-CN" sz="800" b="0" i="1"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rPr>
              <a:t>et al.</a:t>
            </a:r>
            <a:r>
              <a:rPr kumimoji="0" lang="en-US" altLang="zh-CN" sz="800" b="0" i="0"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rPr>
              <a:t>, NIMA 930(2019)95</a:t>
            </a:r>
            <a:endParaRPr kumimoji="0" lang="en-US" altLang="zh-CN" sz="800" b="0" i="0"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endParaRPr>
          </a:p>
          <a:p>
            <a:pPr marL="0" marR="0" lvl="0" indent="0" algn="just" defTabSz="914400" rtl="0" eaLnBrk="1" fontAlgn="auto" latinLnBrk="0" hangingPunct="1">
              <a:lnSpc>
                <a:spcPct val="12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rPr>
              <a:t>BHS </a:t>
            </a:r>
            <a:r>
              <a:rPr kumimoji="0" lang="en-US" altLang="zh-CN" sz="800" b="0" i="1"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rPr>
              <a:t>et al.</a:t>
            </a:r>
            <a:r>
              <a:rPr kumimoji="0" lang="en-US" altLang="zh-CN" sz="800" b="0" i="0"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rPr>
              <a:t>, Sci. Bull. 63(2018)78</a:t>
            </a:r>
            <a:endParaRPr kumimoji="0" lang="en-US" altLang="zh-CN" sz="800" b="0" i="0"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endParaRPr>
          </a:p>
          <a:p>
            <a:pPr marL="0" marR="0" lvl="0" indent="0" algn="just" defTabSz="914400" rtl="0" eaLnBrk="1" fontAlgn="auto" latinLnBrk="0" hangingPunct="1">
              <a:lnSpc>
                <a:spcPct val="12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rPr>
              <a:t>Lin </a:t>
            </a:r>
            <a:r>
              <a:rPr kumimoji="0" lang="en-US" altLang="zh-CN" sz="800" b="0" i="1"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rPr>
              <a:t>et al.</a:t>
            </a:r>
            <a:r>
              <a:rPr kumimoji="0" lang="en-US" altLang="zh-CN" sz="800" b="0" i="0"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rPr>
              <a:t>, CPC41(2017)066001</a:t>
            </a:r>
            <a:endParaRPr kumimoji="0" lang="en-US" altLang="zh-CN" sz="800" b="0" i="0"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endParaRPr>
          </a:p>
          <a:p>
            <a:pPr marL="0" marR="0" lvl="0" indent="0" algn="just" defTabSz="914400" rtl="0" eaLnBrk="1" fontAlgn="auto" latinLnBrk="0" hangingPunct="1">
              <a:lnSpc>
                <a:spcPct val="12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rPr>
              <a:t>Zhao</a:t>
            </a:r>
            <a:r>
              <a:rPr kumimoji="0" lang="en-US" altLang="zh-CN" sz="800" b="0" i="1"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rPr>
              <a:t> et al.</a:t>
            </a:r>
            <a:r>
              <a:rPr kumimoji="0" lang="en-US" altLang="zh-CN" sz="800" b="0" i="0"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rPr>
              <a:t>, NIMA 823(2016)41</a:t>
            </a:r>
            <a:endParaRPr kumimoji="0" lang="en-US" altLang="zh-CN" sz="800" b="0" i="0" u="none" strike="noStrike" kern="1200" cap="none" spc="0" normalizeH="0" baseline="0" noProof="0" dirty="0">
              <a:ln>
                <a:noFill/>
              </a:ln>
              <a:solidFill>
                <a:prstClr val="black"/>
              </a:solidFill>
              <a:effectLst/>
              <a:uLnTx/>
              <a:uFillTx/>
              <a:latin typeface="Arial" charset="0"/>
              <a:ea typeface="微软雅黑" pitchFamily="34" charset="-122"/>
              <a:cs typeface="Arial" charset="0"/>
              <a:sym typeface="Arial" charset="0"/>
            </a:endParaRPr>
          </a:p>
        </p:txBody>
      </p:sp>
      <p:sp>
        <p:nvSpPr>
          <p:cNvPr id="17" name="文本框 16"/>
          <p:cNvSpPr txBox="1"/>
          <p:nvPr/>
        </p:nvSpPr>
        <p:spPr>
          <a:xfrm>
            <a:off x="6829876" y="6069845"/>
            <a:ext cx="3573587" cy="338554"/>
          </a:xfrm>
          <a:prstGeom prst="rect">
            <a:avLst/>
          </a:prstGeom>
          <a:noFill/>
          <a:ln>
            <a:noFill/>
          </a:ln>
        </p:spPr>
        <p:txBody>
          <a:bodyPr wrap="square" rtlCol="0">
            <a:spAutoFit/>
          </a:bodyPr>
          <a:lstStyle/>
          <a:p>
            <a:r>
              <a:rPr kumimoji="1" lang="en-US" altLang="zh-CN" sz="800" b="0" i="0" u="none" strike="noStrike" kern="1200" cap="none" spc="0" normalizeH="0" baseline="0" noProof="0" dirty="0">
                <a:ln>
                  <a:noFill/>
                </a:ln>
                <a:effectLst/>
                <a:uLnTx/>
                <a:uFillTx/>
                <a:latin typeface="Arial" charset="0"/>
                <a:ea typeface="微软雅黑" pitchFamily="34" charset="-122"/>
                <a:cs typeface="+mn-cs"/>
                <a:sym typeface="Arial" charset="0"/>
              </a:rPr>
              <a:t>Cheng</a:t>
            </a:r>
            <a:r>
              <a:rPr kumimoji="1" lang="zh-CN" altLang="en-US" sz="800" b="0" i="0" u="none" strike="noStrike" kern="1200" cap="none" spc="0" normalizeH="0" baseline="0" noProof="0" dirty="0">
                <a:ln>
                  <a:noFill/>
                </a:ln>
                <a:effectLst/>
                <a:uLnTx/>
                <a:uFillTx/>
                <a:latin typeface="Arial" charset="0"/>
                <a:ea typeface="微软雅黑" pitchFamily="34" charset="-122"/>
                <a:cs typeface="+mn-cs"/>
                <a:sym typeface="Arial" charset="0"/>
              </a:rPr>
              <a:t> </a:t>
            </a:r>
            <a:r>
              <a:rPr kumimoji="1" lang="en-US" altLang="zh-CN" sz="800" b="0" i="1" u="none" strike="noStrike" kern="1200" cap="none" spc="0" normalizeH="0" baseline="0" noProof="0" dirty="0">
                <a:ln>
                  <a:noFill/>
                </a:ln>
                <a:effectLst/>
                <a:uLnTx/>
                <a:uFillTx/>
                <a:latin typeface="Arial" charset="0"/>
                <a:ea typeface="微软雅黑" pitchFamily="34" charset="-122"/>
                <a:cs typeface="+mn-cs"/>
                <a:sym typeface="Arial" charset="0"/>
              </a:rPr>
              <a:t>et</a:t>
            </a:r>
            <a:r>
              <a:rPr kumimoji="1" lang="zh-CN" altLang="en-US" sz="800" b="0" i="1" u="none" strike="noStrike" kern="1200" cap="none" spc="0" normalizeH="0" baseline="0" noProof="0" dirty="0">
                <a:ln>
                  <a:noFill/>
                </a:ln>
                <a:effectLst/>
                <a:uLnTx/>
                <a:uFillTx/>
                <a:latin typeface="Arial" charset="0"/>
                <a:ea typeface="微软雅黑" pitchFamily="34" charset="-122"/>
                <a:cs typeface="+mn-cs"/>
                <a:sym typeface="Arial" charset="0"/>
              </a:rPr>
              <a:t> </a:t>
            </a:r>
            <a:r>
              <a:rPr kumimoji="1" lang="en-US" altLang="zh-CN" sz="800" b="0" i="1" u="none" strike="noStrike" kern="1200" cap="none" spc="0" normalizeH="0" baseline="0" noProof="0" dirty="0">
                <a:ln>
                  <a:noFill/>
                </a:ln>
                <a:effectLst/>
                <a:uLnTx/>
                <a:uFillTx/>
                <a:latin typeface="Arial" charset="0"/>
                <a:ea typeface="微软雅黑" pitchFamily="34" charset="-122"/>
                <a:cs typeface="+mn-cs"/>
                <a:sym typeface="Arial" charset="0"/>
              </a:rPr>
              <a:t>al.</a:t>
            </a:r>
            <a:r>
              <a:rPr kumimoji="1" lang="en-US" altLang="zh-CN" sz="800" b="0" i="0" u="none" strike="noStrike" kern="1200" cap="none" spc="0" normalizeH="0" baseline="0" noProof="0" dirty="0">
                <a:ln>
                  <a:noFill/>
                </a:ln>
                <a:effectLst/>
                <a:uLnTx/>
                <a:uFillTx/>
                <a:latin typeface="Arial" charset="0"/>
                <a:ea typeface="微软雅黑" pitchFamily="34" charset="-122"/>
                <a:cs typeface="+mn-cs"/>
                <a:sym typeface="Arial" charset="0"/>
              </a:rPr>
              <a:t>,</a:t>
            </a:r>
            <a:r>
              <a:rPr kumimoji="1" lang="zh-CN" altLang="en-US" sz="800" b="0" i="0" u="none" strike="noStrike" kern="1200" cap="none" spc="0" normalizeH="0" baseline="0" noProof="0" dirty="0">
                <a:ln>
                  <a:noFill/>
                </a:ln>
                <a:effectLst/>
                <a:uLnTx/>
                <a:uFillTx/>
                <a:latin typeface="Arial" charset="0"/>
                <a:ea typeface="微软雅黑" pitchFamily="34" charset="-122"/>
                <a:cs typeface="+mn-cs"/>
                <a:sym typeface="Arial" charset="0"/>
              </a:rPr>
              <a:t> </a:t>
            </a:r>
            <a:r>
              <a:rPr kumimoji="1" lang="en-US" altLang="zh-CN" sz="800" b="0" i="0" u="none" strike="noStrike" kern="1200" cap="none" spc="0" normalizeH="0" baseline="0" noProof="0" dirty="0">
                <a:ln>
                  <a:noFill/>
                </a:ln>
                <a:effectLst/>
                <a:uLnTx/>
                <a:uFillTx/>
                <a:latin typeface="Arial" charset="0"/>
                <a:ea typeface="微软雅黑" pitchFamily="34" charset="-122"/>
                <a:cs typeface="+mn-cs"/>
                <a:sym typeface="Arial" charset="0"/>
              </a:rPr>
              <a:t>ApJ975(2024)161</a:t>
            </a:r>
            <a:r>
              <a:rPr kumimoji="1" lang="zh-CN" altLang="en-US" sz="800" b="0" i="0" u="none" strike="noStrike" kern="1200" cap="none" spc="0" normalizeH="0" baseline="0" noProof="0" dirty="0">
                <a:ln>
                  <a:noFill/>
                </a:ln>
                <a:effectLst/>
                <a:uLnTx/>
                <a:uFillTx/>
                <a:latin typeface="Arial" charset="0"/>
                <a:ea typeface="微软雅黑" pitchFamily="34" charset="-122"/>
                <a:cs typeface="+mn-cs"/>
                <a:sym typeface="Arial" charset="0"/>
              </a:rPr>
              <a:t>；</a:t>
            </a:r>
            <a:r>
              <a:rPr kumimoji="1" lang="en-US" altLang="zh-CN" sz="800" b="0" i="0" u="none" strike="noStrike" kern="1200" cap="none" spc="0" normalizeH="0" baseline="0" noProof="0" dirty="0">
                <a:ln>
                  <a:noFill/>
                </a:ln>
                <a:effectLst/>
                <a:uLnTx/>
                <a:uFillTx/>
                <a:latin typeface="Arial" charset="0"/>
                <a:ea typeface="微软雅黑" pitchFamily="34" charset="-122"/>
                <a:cs typeface="+mn-cs"/>
                <a:sym typeface="Arial" charset="0"/>
              </a:rPr>
              <a:t>Cheng</a:t>
            </a:r>
            <a:r>
              <a:rPr kumimoji="1" lang="zh-CN" altLang="en-US" sz="800" b="0" i="0" u="none" strike="noStrike" kern="1200" cap="none" spc="0" normalizeH="0" baseline="0" noProof="0" dirty="0">
                <a:ln>
                  <a:noFill/>
                </a:ln>
                <a:effectLst/>
                <a:uLnTx/>
                <a:uFillTx/>
                <a:latin typeface="Arial" charset="0"/>
                <a:ea typeface="微软雅黑" pitchFamily="34" charset="-122"/>
                <a:cs typeface="+mn-cs"/>
                <a:sym typeface="Arial" charset="0"/>
              </a:rPr>
              <a:t> </a:t>
            </a:r>
            <a:r>
              <a:rPr kumimoji="1" lang="en-US" altLang="zh-CN" sz="800" b="0" i="1" u="none" strike="noStrike" kern="1200" cap="none" spc="0" normalizeH="0" baseline="0" noProof="0" dirty="0">
                <a:ln>
                  <a:noFill/>
                </a:ln>
                <a:effectLst/>
                <a:uLnTx/>
                <a:uFillTx/>
                <a:latin typeface="Arial" charset="0"/>
                <a:ea typeface="微软雅黑" pitchFamily="34" charset="-122"/>
                <a:cs typeface="+mn-cs"/>
                <a:sym typeface="Arial" charset="0"/>
              </a:rPr>
              <a:t>et</a:t>
            </a:r>
            <a:r>
              <a:rPr kumimoji="1" lang="zh-CN" altLang="en-US" sz="800" b="0" i="1" u="none" strike="noStrike" kern="1200" cap="none" spc="0" normalizeH="0" baseline="0" noProof="0" dirty="0">
                <a:ln>
                  <a:noFill/>
                </a:ln>
                <a:effectLst/>
                <a:uLnTx/>
                <a:uFillTx/>
                <a:latin typeface="Arial" charset="0"/>
                <a:ea typeface="微软雅黑" pitchFamily="34" charset="-122"/>
                <a:cs typeface="+mn-cs"/>
                <a:sym typeface="Arial" charset="0"/>
              </a:rPr>
              <a:t> </a:t>
            </a:r>
            <a:r>
              <a:rPr kumimoji="1" lang="en-US" altLang="zh-CN" sz="800" i="1" dirty="0">
                <a:latin typeface="Arial" charset="0"/>
                <a:ea typeface="微软雅黑" pitchFamily="34" charset="-122"/>
                <a:sym typeface="Arial" charset="0"/>
              </a:rPr>
              <a:t>al.</a:t>
            </a:r>
            <a:r>
              <a:rPr kumimoji="1" lang="en-US" altLang="zh-CN" sz="800" dirty="0">
                <a:latin typeface="Arial" charset="0"/>
                <a:ea typeface="微软雅黑" pitchFamily="34" charset="-122"/>
                <a:sym typeface="Arial" charset="0"/>
              </a:rPr>
              <a:t>,</a:t>
            </a:r>
            <a:r>
              <a:rPr kumimoji="1" lang="zh-CN" altLang="en-US" sz="800" dirty="0">
                <a:latin typeface="Arial" charset="0"/>
                <a:ea typeface="微软雅黑" pitchFamily="34" charset="-122"/>
                <a:sym typeface="Arial" charset="0"/>
              </a:rPr>
              <a:t> </a:t>
            </a:r>
            <a:r>
              <a:rPr kumimoji="1" lang="en-US" altLang="zh-CN" sz="800" b="0" i="0" u="none" strike="noStrike" kern="1200" cap="none" spc="0" normalizeH="0" baseline="0" noProof="0" dirty="0">
                <a:ln>
                  <a:noFill/>
                </a:ln>
                <a:effectLst/>
                <a:uLnTx/>
                <a:uFillTx/>
                <a:latin typeface="Arial" charset="0"/>
                <a:ea typeface="微软雅黑" pitchFamily="34" charset="-122"/>
                <a:cs typeface="+mn-cs"/>
                <a:sym typeface="Arial" charset="0"/>
              </a:rPr>
              <a:t>ApJ951(2021)78</a:t>
            </a:r>
            <a:r>
              <a:rPr kumimoji="1" lang="zh-CN" altLang="en-US" sz="800" b="0" i="0" u="none" strike="noStrike" kern="1200" cap="none" spc="0" normalizeH="0" baseline="0" noProof="0" dirty="0">
                <a:ln>
                  <a:noFill/>
                </a:ln>
                <a:effectLst/>
                <a:uLnTx/>
                <a:uFillTx/>
                <a:latin typeface="Arial" charset="0"/>
                <a:ea typeface="微软雅黑" pitchFamily="34" charset="-122"/>
                <a:cs typeface="+mn-cs"/>
                <a:sym typeface="Arial" charset="0"/>
              </a:rPr>
              <a:t>；</a:t>
            </a:r>
            <a:endParaRPr kumimoji="1" lang="en-US" altLang="zh-CN" sz="800" b="0" i="0" u="none" strike="noStrike" kern="1200" cap="none" spc="0" normalizeH="0" baseline="0" noProof="0" dirty="0">
              <a:ln>
                <a:noFill/>
              </a:ln>
              <a:effectLst/>
              <a:uLnTx/>
              <a:uFillTx/>
              <a:latin typeface="Arial" charset="0"/>
              <a:ea typeface="微软雅黑" pitchFamily="34" charset="-122"/>
              <a:cs typeface="+mn-cs"/>
              <a:sym typeface="Arial" charset="0"/>
            </a:endParaRPr>
          </a:p>
          <a:p>
            <a:r>
              <a:rPr kumimoji="1" lang="en-US" altLang="zh-CN" sz="800" b="0" i="0" u="none" strike="noStrike" kern="1200" cap="none" spc="0" normalizeH="0" baseline="0" noProof="0" dirty="0">
                <a:ln>
                  <a:noFill/>
                </a:ln>
                <a:effectLst/>
                <a:uLnTx/>
                <a:uFillTx/>
                <a:latin typeface="Arial" charset="0"/>
                <a:ea typeface="微软雅黑" pitchFamily="34" charset="-122"/>
                <a:cs typeface="+mn-cs"/>
                <a:sym typeface="Arial" charset="0"/>
              </a:rPr>
              <a:t> Cheng</a:t>
            </a:r>
            <a:r>
              <a:rPr kumimoji="1" lang="zh-CN" altLang="en-US" sz="800" b="0" i="0" u="none" strike="noStrike" kern="1200" cap="none" spc="0" normalizeH="0" baseline="0" noProof="0" dirty="0">
                <a:ln>
                  <a:noFill/>
                </a:ln>
                <a:effectLst/>
                <a:uLnTx/>
                <a:uFillTx/>
                <a:latin typeface="Arial" charset="0"/>
                <a:ea typeface="微软雅黑" pitchFamily="34" charset="-122"/>
                <a:cs typeface="+mn-cs"/>
                <a:sym typeface="Arial" charset="0"/>
              </a:rPr>
              <a:t> </a:t>
            </a:r>
            <a:r>
              <a:rPr kumimoji="1" lang="en-US" altLang="zh-CN" sz="800" b="0" i="1" u="none" strike="noStrike" kern="1200" cap="none" spc="0" normalizeH="0" baseline="0" noProof="0" dirty="0">
                <a:ln>
                  <a:noFill/>
                </a:ln>
                <a:effectLst/>
                <a:uLnTx/>
                <a:uFillTx/>
                <a:latin typeface="Arial" charset="0"/>
                <a:ea typeface="微软雅黑" pitchFamily="34" charset="-122"/>
                <a:cs typeface="+mn-cs"/>
                <a:sym typeface="Arial" charset="0"/>
              </a:rPr>
              <a:t>et</a:t>
            </a:r>
            <a:r>
              <a:rPr kumimoji="1" lang="zh-CN" altLang="en-US" sz="800" b="0" i="1" u="none" strike="noStrike" kern="1200" cap="none" spc="0" normalizeH="0" baseline="0" noProof="0" dirty="0">
                <a:ln>
                  <a:noFill/>
                </a:ln>
                <a:effectLst/>
                <a:uLnTx/>
                <a:uFillTx/>
                <a:latin typeface="Arial" charset="0"/>
                <a:ea typeface="微软雅黑" pitchFamily="34" charset="-122"/>
                <a:cs typeface="+mn-cs"/>
                <a:sym typeface="Arial" charset="0"/>
              </a:rPr>
              <a:t> </a:t>
            </a:r>
            <a:r>
              <a:rPr kumimoji="1" lang="en-US" altLang="zh-CN" sz="800" b="0" i="1" u="none" strike="noStrike" kern="1200" cap="none" spc="0" normalizeH="0" baseline="0" noProof="0" dirty="0">
                <a:ln>
                  <a:noFill/>
                </a:ln>
                <a:effectLst/>
                <a:uLnTx/>
                <a:uFillTx/>
                <a:latin typeface="Arial" charset="0"/>
                <a:ea typeface="微软雅黑" pitchFamily="34" charset="-122"/>
                <a:cs typeface="+mn-cs"/>
                <a:sym typeface="Arial" charset="0"/>
              </a:rPr>
              <a:t>al.</a:t>
            </a:r>
            <a:r>
              <a:rPr kumimoji="1" lang="en-US" altLang="zh-CN" sz="800" b="0" i="0" u="none" strike="noStrike" kern="1200" cap="none" spc="0" normalizeH="0" baseline="0" noProof="0" dirty="0">
                <a:ln>
                  <a:noFill/>
                </a:ln>
                <a:effectLst/>
                <a:uLnTx/>
                <a:uFillTx/>
                <a:latin typeface="Arial" charset="0"/>
                <a:ea typeface="微软雅黑" pitchFamily="34" charset="-122"/>
                <a:cs typeface="+mn-cs"/>
                <a:sym typeface="Arial" charset="0"/>
              </a:rPr>
              <a:t>,</a:t>
            </a:r>
            <a:r>
              <a:rPr kumimoji="1" lang="zh-CN" altLang="en-US" sz="800" b="0" i="0" u="none" strike="noStrike" kern="1200" cap="none" spc="0" normalizeH="0" baseline="0" noProof="0" dirty="0">
                <a:ln>
                  <a:noFill/>
                </a:ln>
                <a:effectLst/>
                <a:uLnTx/>
                <a:uFillTx/>
                <a:latin typeface="Arial" charset="0"/>
                <a:ea typeface="微软雅黑" pitchFamily="34" charset="-122"/>
                <a:cs typeface="+mn-cs"/>
                <a:sym typeface="Arial" charset="0"/>
              </a:rPr>
              <a:t> </a:t>
            </a:r>
            <a:r>
              <a:rPr kumimoji="1" lang="en-US" altLang="zh-CN" sz="800" b="0" i="0" u="none" strike="noStrike" kern="1200" cap="none" spc="0" normalizeH="0" baseline="0" noProof="0" dirty="0">
                <a:ln>
                  <a:noFill/>
                </a:ln>
                <a:effectLst/>
                <a:uLnTx/>
                <a:uFillTx/>
                <a:latin typeface="Arial" charset="0"/>
                <a:ea typeface="微软雅黑" pitchFamily="34" charset="-122"/>
                <a:cs typeface="+mn-cs"/>
                <a:sym typeface="Arial" charset="0"/>
              </a:rPr>
              <a:t>NST31(2020)99</a:t>
            </a:r>
            <a:r>
              <a:rPr kumimoji="1" lang="zh-CN" altLang="en-US" sz="800" b="0" i="0" u="none" strike="noStrike" kern="1200" cap="none" spc="0" normalizeH="0" baseline="0" noProof="0" dirty="0">
                <a:ln>
                  <a:noFill/>
                </a:ln>
                <a:effectLst/>
                <a:uLnTx/>
                <a:uFillTx/>
                <a:latin typeface="Arial" charset="0"/>
                <a:ea typeface="微软雅黑" pitchFamily="34" charset="-122"/>
                <a:cs typeface="+mn-cs"/>
                <a:sym typeface="Arial" charset="0"/>
              </a:rPr>
              <a:t>； </a:t>
            </a:r>
            <a:r>
              <a:rPr kumimoji="1" lang="en-US" altLang="zh-CN" sz="800" dirty="0">
                <a:latin typeface="Arial" charset="0"/>
                <a:ea typeface="微软雅黑" pitchFamily="34" charset="-122"/>
                <a:sym typeface="Arial" charset="0"/>
              </a:rPr>
              <a:t>He</a:t>
            </a:r>
            <a:r>
              <a:rPr kumimoji="1" lang="zh-CN" altLang="en-US" sz="800" dirty="0">
                <a:latin typeface="Arial" charset="0"/>
                <a:ea typeface="微软雅黑" pitchFamily="34" charset="-122"/>
                <a:sym typeface="Arial" charset="0"/>
              </a:rPr>
              <a:t> </a:t>
            </a:r>
            <a:r>
              <a:rPr kumimoji="1" lang="en-US" altLang="zh-CN" sz="800" dirty="0">
                <a:latin typeface="Arial" charset="0"/>
                <a:ea typeface="微软雅黑" pitchFamily="34" charset="-122"/>
                <a:sym typeface="Arial" charset="0"/>
              </a:rPr>
              <a:t>et</a:t>
            </a:r>
            <a:r>
              <a:rPr kumimoji="1" lang="zh-CN" altLang="en-US" sz="800" dirty="0">
                <a:latin typeface="Arial" charset="0"/>
                <a:ea typeface="微软雅黑" pitchFamily="34" charset="-122"/>
                <a:sym typeface="Arial" charset="0"/>
              </a:rPr>
              <a:t> </a:t>
            </a:r>
            <a:r>
              <a:rPr kumimoji="1" lang="en-US" altLang="zh-CN" sz="800" dirty="0">
                <a:latin typeface="Arial" charset="0"/>
                <a:ea typeface="微软雅黑" pitchFamily="34" charset="-122"/>
                <a:sym typeface="Arial" charset="0"/>
              </a:rPr>
              <a:t>al.,</a:t>
            </a:r>
            <a:r>
              <a:rPr kumimoji="1" lang="zh-CN" altLang="en-US" sz="800" dirty="0">
                <a:latin typeface="Arial" charset="0"/>
                <a:ea typeface="微软雅黑" pitchFamily="34" charset="-122"/>
                <a:sym typeface="Arial" charset="0"/>
              </a:rPr>
              <a:t> </a:t>
            </a:r>
            <a:r>
              <a:rPr kumimoji="1" lang="en-US" altLang="zh-CN" sz="800" dirty="0">
                <a:latin typeface="Arial" charset="0"/>
                <a:ea typeface="微软雅黑" pitchFamily="34" charset="-122"/>
                <a:sym typeface="Arial" charset="0"/>
              </a:rPr>
              <a:t>NIMA880(2019)22</a:t>
            </a:r>
            <a:endParaRPr lang="zh-CN" altLang="en-US" sz="800" dirty="0"/>
          </a:p>
        </p:txBody>
      </p:sp>
      <p:sp>
        <p:nvSpPr>
          <p:cNvPr id="18" name="圆角矩形 17"/>
          <p:cNvSpPr/>
          <p:nvPr/>
        </p:nvSpPr>
        <p:spPr>
          <a:xfrm>
            <a:off x="6206067" y="1194501"/>
            <a:ext cx="5448829" cy="2420987"/>
          </a:xfrm>
          <a:prstGeom prst="roundRect">
            <a:avLst/>
          </a:prstGeom>
          <a:solidFill>
            <a:schemeClr val="accent2">
              <a:lumMod val="40000"/>
              <a:lumOff val="60000"/>
              <a:alpha val="2654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dirty="0"/>
              <a:t>`</a:t>
            </a:r>
            <a:endParaRPr kumimoji="1" lang="zh-CN" altLang="en-US" dirty="0"/>
          </a:p>
        </p:txBody>
      </p:sp>
      <p:sp>
        <p:nvSpPr>
          <p:cNvPr id="24" name="文本框 23"/>
          <p:cNvSpPr txBox="1"/>
          <p:nvPr/>
        </p:nvSpPr>
        <p:spPr>
          <a:xfrm>
            <a:off x="8970797" y="1263466"/>
            <a:ext cx="2636759" cy="415498"/>
          </a:xfrm>
          <a:prstGeom prst="rect">
            <a:avLst/>
          </a:prstGeom>
          <a:noFill/>
        </p:spPr>
        <p:txBody>
          <a:bodyPr wrap="square">
            <a:spAutoFit/>
          </a:bodyPr>
          <a:lstStyle/>
          <a:p>
            <a:pPr algn="ctr"/>
            <a:r>
              <a:rPr kumimoji="1" lang="en-US" altLang="zh-CN" sz="1050" b="1" dirty="0">
                <a:solidFill>
                  <a:schemeClr val="accent5">
                    <a:lumMod val="50000"/>
                  </a:schemeClr>
                </a:solidFill>
              </a:rPr>
              <a:t>back-n facility</a:t>
            </a:r>
            <a:endParaRPr kumimoji="1" lang="en-US" altLang="zh-CN" sz="1050" b="1" dirty="0">
              <a:solidFill>
                <a:schemeClr val="accent5">
                  <a:lumMod val="50000"/>
                </a:schemeClr>
              </a:solidFill>
            </a:endParaRPr>
          </a:p>
          <a:p>
            <a:pPr algn="ctr"/>
            <a:r>
              <a:rPr kumimoji="1" lang="en-US" altLang="zh-CN" sz="1050" b="1" dirty="0">
                <a:solidFill>
                  <a:schemeClr val="accent5">
                    <a:lumMod val="50000"/>
                  </a:schemeClr>
                </a:solidFill>
              </a:rPr>
              <a:t>white</a:t>
            </a:r>
            <a:r>
              <a:rPr kumimoji="1" lang="zh-CN" altLang="en-US" sz="1050" b="1" dirty="0">
                <a:solidFill>
                  <a:schemeClr val="accent5">
                    <a:lumMod val="50000"/>
                  </a:schemeClr>
                </a:solidFill>
              </a:rPr>
              <a:t> </a:t>
            </a:r>
            <a:r>
              <a:rPr kumimoji="1" lang="en-US" altLang="zh-CN" sz="1050" b="1" dirty="0">
                <a:solidFill>
                  <a:schemeClr val="accent5">
                    <a:lumMod val="50000"/>
                  </a:schemeClr>
                </a:solidFill>
              </a:rPr>
              <a:t>neutron</a:t>
            </a:r>
            <a:r>
              <a:rPr kumimoji="1" lang="zh-CN" altLang="en-US" sz="1050" b="1" dirty="0">
                <a:solidFill>
                  <a:schemeClr val="accent5">
                    <a:lumMod val="50000"/>
                  </a:schemeClr>
                </a:solidFill>
              </a:rPr>
              <a:t> </a:t>
            </a:r>
            <a:r>
              <a:rPr kumimoji="1" lang="en-US" altLang="zh-CN" sz="1050" b="1" dirty="0">
                <a:solidFill>
                  <a:schemeClr val="accent5">
                    <a:lumMod val="50000"/>
                  </a:schemeClr>
                </a:solidFill>
              </a:rPr>
              <a:t>station</a:t>
            </a:r>
            <a:endParaRPr lang="zh-CN" altLang="en-US" sz="1050" b="1" dirty="0"/>
          </a:p>
        </p:txBody>
      </p:sp>
      <p:sp>
        <p:nvSpPr>
          <p:cNvPr id="25" name="文本框 24"/>
          <p:cNvSpPr txBox="1"/>
          <p:nvPr/>
        </p:nvSpPr>
        <p:spPr>
          <a:xfrm>
            <a:off x="7144544" y="1253534"/>
            <a:ext cx="1665234" cy="461665"/>
          </a:xfrm>
          <a:prstGeom prst="rect">
            <a:avLst/>
          </a:prstGeom>
          <a:noFill/>
        </p:spPr>
        <p:txBody>
          <a:bodyPr wrap="square">
            <a:spAutoFit/>
          </a:bodyPr>
          <a:lstStyle/>
          <a:p>
            <a:pPr algn="ctr"/>
            <a:r>
              <a:rPr kumimoji="1" lang="en-US" altLang="zh-CN" sz="1200" b="1" dirty="0">
                <a:solidFill>
                  <a:schemeClr val="accent5">
                    <a:lumMod val="50000"/>
                  </a:schemeClr>
                </a:solidFill>
              </a:rPr>
              <a:t>SLEGS facility</a:t>
            </a:r>
            <a:endParaRPr kumimoji="1" lang="en-US" altLang="zh-CN" sz="1200" b="1" dirty="0">
              <a:solidFill>
                <a:schemeClr val="accent5">
                  <a:lumMod val="50000"/>
                </a:schemeClr>
              </a:solidFill>
            </a:endParaRPr>
          </a:p>
          <a:p>
            <a:pPr algn="ctr"/>
            <a:r>
              <a:rPr kumimoji="1" lang="en-US" altLang="zh-CN" sz="1200" b="1" dirty="0">
                <a:solidFill>
                  <a:schemeClr val="accent5">
                    <a:lumMod val="50000"/>
                  </a:schemeClr>
                </a:solidFill>
              </a:rPr>
              <a:t>gamma-ray station </a:t>
            </a:r>
            <a:endParaRPr lang="zh-CN" altLang="en-US" sz="1200" b="1" dirty="0">
              <a:solidFill>
                <a:schemeClr val="accent5">
                  <a:lumMod val="50000"/>
                </a:schemeClr>
              </a:solidFill>
            </a:endParaRPr>
          </a:p>
        </p:txBody>
      </p:sp>
      <p:pic>
        <p:nvPicPr>
          <p:cNvPr id="27" name="图片 26"/>
          <p:cNvPicPr>
            <a:picLocks noChangeAspect="1"/>
          </p:cNvPicPr>
          <p:nvPr>
            <p:custDataLst>
              <p:tags r:id="rId2"/>
            </p:custDataLst>
          </p:nvPr>
        </p:nvPicPr>
        <p:blipFill>
          <a:blip r:embed="rId3"/>
          <a:srcRect l="6228" t="8114" b="8129"/>
          <a:stretch>
            <a:fillRect/>
          </a:stretch>
        </p:blipFill>
        <p:spPr>
          <a:xfrm>
            <a:off x="6212022" y="3900849"/>
            <a:ext cx="2718459" cy="2173953"/>
          </a:xfrm>
          <a:prstGeom prst="rect">
            <a:avLst/>
          </a:prstGeom>
        </p:spPr>
      </p:pic>
      <p:pic>
        <p:nvPicPr>
          <p:cNvPr id="28" name="图片 27" descr="图片包含 室内, 建筑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t="15743" b="19483"/>
          <a:stretch>
            <a:fillRect/>
          </a:stretch>
        </p:blipFill>
        <p:spPr>
          <a:xfrm>
            <a:off x="9053153" y="1709632"/>
            <a:ext cx="2265069" cy="1616709"/>
          </a:xfrm>
          <a:prstGeom prst="ellipse">
            <a:avLst/>
          </a:prstGeom>
          <a:ln>
            <a:noFill/>
          </a:ln>
          <a:effectLst>
            <a:softEdge rad="112500"/>
          </a:effectLst>
        </p:spPr>
      </p:pic>
      <p:pic>
        <p:nvPicPr>
          <p:cNvPr id="29" name="图片 28"/>
          <p:cNvPicPr/>
          <p:nvPr/>
        </p:nvPicPr>
        <p:blipFill rotWithShape="1">
          <a:blip r:embed="rId5" cstate="screen"/>
          <a:srcRect t="5525" b="3345"/>
          <a:stretch>
            <a:fillRect/>
          </a:stretch>
        </p:blipFill>
        <p:spPr>
          <a:xfrm>
            <a:off x="6829877" y="1709631"/>
            <a:ext cx="2004425" cy="1616709"/>
          </a:xfrm>
          <a:prstGeom prst="ellipse">
            <a:avLst/>
          </a:prstGeom>
          <a:ln>
            <a:noFill/>
          </a:ln>
          <a:effectLst>
            <a:softEdge rad="112500"/>
          </a:effectLst>
        </p:spPr>
      </p:pic>
      <p:sp>
        <p:nvSpPr>
          <p:cNvPr id="31" name="Freeform 5"/>
          <p:cNvSpPr/>
          <p:nvPr/>
        </p:nvSpPr>
        <p:spPr>
          <a:xfrm>
            <a:off x="427038" y="220663"/>
            <a:ext cx="474662" cy="5603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Lst>
            <a:rect l="0" t="0" r="0" b="0"/>
            <a:pathLst>
              <a:path w="574" h="681">
                <a:moveTo>
                  <a:pt x="120" y="441"/>
                </a:moveTo>
                <a:cubicBezTo>
                  <a:pt x="153" y="441"/>
                  <a:pt x="183" y="454"/>
                  <a:pt x="205" y="476"/>
                </a:cubicBezTo>
                <a:lnTo>
                  <a:pt x="389" y="329"/>
                </a:lnTo>
                <a:cubicBezTo>
                  <a:pt x="383" y="317"/>
                  <a:pt x="380" y="303"/>
                  <a:pt x="380" y="289"/>
                </a:cubicBezTo>
                <a:cubicBezTo>
                  <a:pt x="380" y="271"/>
                  <a:pt x="384" y="255"/>
                  <a:pt x="392" y="241"/>
                </a:cubicBezTo>
                <a:lnTo>
                  <a:pt x="270" y="138"/>
                </a:lnTo>
                <a:cubicBezTo>
                  <a:pt x="256" y="151"/>
                  <a:pt x="237" y="159"/>
                  <a:pt x="217" y="159"/>
                </a:cubicBezTo>
                <a:cubicBezTo>
                  <a:pt x="173" y="159"/>
                  <a:pt x="137" y="123"/>
                  <a:pt x="137" y="79"/>
                </a:cubicBezTo>
                <a:cubicBezTo>
                  <a:pt x="137" y="36"/>
                  <a:pt x="173" y="0"/>
                  <a:pt x="217" y="0"/>
                </a:cubicBezTo>
                <a:cubicBezTo>
                  <a:pt x="260" y="0"/>
                  <a:pt x="296" y="36"/>
                  <a:pt x="296" y="79"/>
                </a:cubicBezTo>
                <a:cubicBezTo>
                  <a:pt x="296" y="91"/>
                  <a:pt x="293" y="103"/>
                  <a:pt x="289" y="113"/>
                </a:cubicBezTo>
                <a:lnTo>
                  <a:pt x="412" y="217"/>
                </a:lnTo>
                <a:cubicBezTo>
                  <a:pt x="429" y="201"/>
                  <a:pt x="452" y="192"/>
                  <a:pt x="477" y="192"/>
                </a:cubicBezTo>
                <a:cubicBezTo>
                  <a:pt x="530" y="192"/>
                  <a:pt x="574" y="235"/>
                  <a:pt x="574" y="289"/>
                </a:cubicBezTo>
                <a:cubicBezTo>
                  <a:pt x="574" y="342"/>
                  <a:pt x="530" y="386"/>
                  <a:pt x="477" y="386"/>
                </a:cubicBezTo>
                <a:cubicBezTo>
                  <a:pt x="449" y="386"/>
                  <a:pt x="424" y="374"/>
                  <a:pt x="406" y="355"/>
                </a:cubicBezTo>
                <a:lnTo>
                  <a:pt x="224" y="501"/>
                </a:lnTo>
                <a:cubicBezTo>
                  <a:pt x="234" y="518"/>
                  <a:pt x="240" y="539"/>
                  <a:pt x="240" y="561"/>
                </a:cubicBezTo>
                <a:cubicBezTo>
                  <a:pt x="240" y="627"/>
                  <a:pt x="186" y="681"/>
                  <a:pt x="120" y="681"/>
                </a:cubicBezTo>
                <a:cubicBezTo>
                  <a:pt x="54" y="681"/>
                  <a:pt x="0" y="627"/>
                  <a:pt x="0" y="561"/>
                </a:cubicBezTo>
                <a:cubicBezTo>
                  <a:pt x="0" y="495"/>
                  <a:pt x="54" y="441"/>
                  <a:pt x="120" y="441"/>
                </a:cubicBezTo>
                <a:close/>
              </a:path>
            </a:pathLst>
          </a:custGeom>
          <a:solidFill>
            <a:srgbClr val="113E6A"/>
          </a:solidFill>
          <a:ln w="9525">
            <a:noFill/>
          </a:ln>
        </p:spPr>
        <p:txBody>
          <a:bodyPr/>
          <a:lstStyle/>
          <a:p>
            <a:endParaRPr lang="zh-CN" altLang="en-US">
              <a:latin typeface="Arial" charset="0"/>
              <a:ea typeface="微软雅黑" pitchFamily="34" charset="-122"/>
              <a:cs typeface="+mn-ea"/>
              <a:sym typeface="Arial" charset="0"/>
            </a:endParaRPr>
          </a:p>
        </p:txBody>
      </p:sp>
      <p:sp>
        <p:nvSpPr>
          <p:cNvPr id="33" name="文本框 32"/>
          <p:cNvSpPr txBox="1"/>
          <p:nvPr/>
        </p:nvSpPr>
        <p:spPr>
          <a:xfrm>
            <a:off x="6362330" y="3330422"/>
            <a:ext cx="3147483" cy="261610"/>
          </a:xfrm>
          <a:prstGeom prst="rect">
            <a:avLst/>
          </a:prstGeom>
          <a:noFill/>
        </p:spPr>
        <p:txBody>
          <a:bodyPr wrap="square">
            <a:spAutoFit/>
          </a:bodyPr>
          <a:lstStyle/>
          <a:p>
            <a:r>
              <a:rPr kumimoji="1" lang="en-GB" altLang="zh-CN" sz="1050" b="1" u="sng" dirty="0"/>
              <a:t>S</a:t>
            </a:r>
            <a:r>
              <a:rPr kumimoji="1" lang="en-GB" altLang="zh-CN" sz="1050" b="1" dirty="0"/>
              <a:t>hanghai </a:t>
            </a:r>
            <a:r>
              <a:rPr kumimoji="1" lang="en-GB" altLang="zh-CN" sz="1050" b="1" u="sng" dirty="0"/>
              <a:t>S</a:t>
            </a:r>
            <a:r>
              <a:rPr kumimoji="1" lang="en-GB" altLang="zh-CN" sz="1050" b="1" dirty="0"/>
              <a:t>ynchrotron </a:t>
            </a:r>
            <a:r>
              <a:rPr kumimoji="1" lang="en-GB" altLang="zh-CN" sz="1050" b="1" u="sng" dirty="0"/>
              <a:t>R</a:t>
            </a:r>
            <a:r>
              <a:rPr kumimoji="1" lang="en-GB" altLang="zh-CN" sz="1050" b="1" dirty="0"/>
              <a:t>adiation </a:t>
            </a:r>
            <a:r>
              <a:rPr kumimoji="1" lang="en-GB" altLang="zh-CN" sz="1050" b="1" u="sng" dirty="0"/>
              <a:t>F</a:t>
            </a:r>
            <a:r>
              <a:rPr kumimoji="1" lang="en-GB" altLang="zh-CN" sz="1050" b="1" dirty="0"/>
              <a:t>acility </a:t>
            </a:r>
            <a:endParaRPr kumimoji="1" lang="zh-CN" altLang="en-US" sz="1050" b="1" dirty="0"/>
          </a:p>
        </p:txBody>
      </p:sp>
      <p:sp>
        <p:nvSpPr>
          <p:cNvPr id="34" name="文本框 33"/>
          <p:cNvSpPr txBox="1"/>
          <p:nvPr/>
        </p:nvSpPr>
        <p:spPr>
          <a:xfrm>
            <a:off x="8960024" y="3338116"/>
            <a:ext cx="2636759" cy="253916"/>
          </a:xfrm>
          <a:prstGeom prst="rect">
            <a:avLst/>
          </a:prstGeom>
          <a:noFill/>
        </p:spPr>
        <p:txBody>
          <a:bodyPr wrap="square">
            <a:spAutoFit/>
          </a:bodyPr>
          <a:lstStyle/>
          <a:p>
            <a:pPr algn="ctr"/>
            <a:r>
              <a:rPr kumimoji="1" lang="en-US" altLang="zh-CN" sz="1050" b="1" u="sng" dirty="0"/>
              <a:t>C</a:t>
            </a:r>
            <a:r>
              <a:rPr kumimoji="1" lang="en-US" altLang="zh-CN" sz="1050" b="1" dirty="0"/>
              <a:t>hina</a:t>
            </a:r>
            <a:r>
              <a:rPr kumimoji="1" lang="zh-CN" altLang="en-US" sz="1050" b="1" dirty="0"/>
              <a:t> </a:t>
            </a:r>
            <a:r>
              <a:rPr kumimoji="1" lang="en-US" altLang="zh-CN" sz="1050" b="1" u="sng" dirty="0"/>
              <a:t>S</a:t>
            </a:r>
            <a:r>
              <a:rPr kumimoji="1" lang="en-US" altLang="zh-CN" sz="1050" b="1" dirty="0"/>
              <a:t>pallation</a:t>
            </a:r>
            <a:r>
              <a:rPr kumimoji="1" lang="zh-CN" altLang="en-US" sz="1050" b="1" dirty="0"/>
              <a:t> </a:t>
            </a:r>
            <a:r>
              <a:rPr kumimoji="1" lang="en-US" altLang="zh-CN" sz="1050" b="1" u="sng" dirty="0"/>
              <a:t>N</a:t>
            </a:r>
            <a:r>
              <a:rPr kumimoji="1" lang="en-US" altLang="zh-CN" sz="1050" b="1" dirty="0"/>
              <a:t>eutron</a:t>
            </a:r>
            <a:r>
              <a:rPr kumimoji="1" lang="zh-CN" altLang="en-US" sz="1050" b="1" dirty="0"/>
              <a:t> </a:t>
            </a:r>
            <a:r>
              <a:rPr kumimoji="1" lang="en-US" altLang="zh-CN" sz="1050" b="1" u="sng" dirty="0"/>
              <a:t>S</a:t>
            </a:r>
            <a:r>
              <a:rPr kumimoji="1" lang="en-US" altLang="zh-CN" sz="1050" b="1" dirty="0"/>
              <a:t>ource </a:t>
            </a:r>
            <a:endParaRPr lang="zh-CN" altLang="en-US" sz="1050" b="1" dirty="0"/>
          </a:p>
        </p:txBody>
      </p:sp>
      <p:sp>
        <p:nvSpPr>
          <p:cNvPr id="37" name="文本框 36"/>
          <p:cNvSpPr txBox="1"/>
          <p:nvPr/>
        </p:nvSpPr>
        <p:spPr>
          <a:xfrm>
            <a:off x="1185910" y="1294828"/>
            <a:ext cx="4018532" cy="276999"/>
          </a:xfrm>
          <a:prstGeom prst="rect">
            <a:avLst/>
          </a:prstGeom>
          <a:noFill/>
        </p:spPr>
        <p:txBody>
          <a:bodyPr wrap="square">
            <a:spAutoFit/>
          </a:bodyPr>
          <a:lstStyle/>
          <a:p>
            <a:pPr algn="ctr"/>
            <a:r>
              <a:rPr kumimoji="1" lang="en-US" altLang="zh-CN" sz="1200" b="1" dirty="0">
                <a:solidFill>
                  <a:schemeClr val="accent5">
                    <a:lumMod val="50000"/>
                  </a:schemeClr>
                </a:solidFill>
              </a:rPr>
              <a:t>Experimental</a:t>
            </a:r>
            <a:r>
              <a:rPr kumimoji="1" lang="zh-CN" altLang="en-US" sz="1200" b="1" dirty="0">
                <a:solidFill>
                  <a:schemeClr val="accent5">
                    <a:lumMod val="50000"/>
                  </a:schemeClr>
                </a:solidFill>
              </a:rPr>
              <a:t> </a:t>
            </a:r>
            <a:r>
              <a:rPr kumimoji="1" lang="en-US" altLang="zh-CN" sz="1200" b="1" dirty="0">
                <a:solidFill>
                  <a:schemeClr val="accent5">
                    <a:lumMod val="50000"/>
                  </a:schemeClr>
                </a:solidFill>
              </a:rPr>
              <a:t>station,</a:t>
            </a:r>
            <a:r>
              <a:rPr kumimoji="1" lang="zh-CN" altLang="en-US" sz="1200" b="1" dirty="0">
                <a:solidFill>
                  <a:schemeClr val="accent5">
                    <a:lumMod val="50000"/>
                  </a:schemeClr>
                </a:solidFill>
              </a:rPr>
              <a:t> </a:t>
            </a:r>
            <a:r>
              <a:rPr kumimoji="1" lang="en-US" altLang="zh-CN" sz="1200" b="1" dirty="0">
                <a:solidFill>
                  <a:schemeClr val="accent5">
                    <a:lumMod val="50000"/>
                  </a:schemeClr>
                </a:solidFill>
              </a:rPr>
              <a:t>RIBLL2</a:t>
            </a:r>
            <a:endParaRPr lang="zh-CN" altLang="en-US" sz="1200" b="1" dirty="0">
              <a:solidFill>
                <a:schemeClr val="accent5">
                  <a:lumMod val="50000"/>
                </a:schemeClr>
              </a:solidFill>
            </a:endParaRPr>
          </a:p>
        </p:txBody>
      </p:sp>
      <p:sp>
        <p:nvSpPr>
          <p:cNvPr id="38" name="文本框 37"/>
          <p:cNvSpPr txBox="1"/>
          <p:nvPr/>
        </p:nvSpPr>
        <p:spPr>
          <a:xfrm>
            <a:off x="1999227" y="3338116"/>
            <a:ext cx="3147483" cy="253916"/>
          </a:xfrm>
          <a:prstGeom prst="rect">
            <a:avLst/>
          </a:prstGeom>
          <a:noFill/>
        </p:spPr>
        <p:txBody>
          <a:bodyPr wrap="square">
            <a:spAutoFit/>
          </a:bodyPr>
          <a:lstStyle/>
          <a:p>
            <a:r>
              <a:rPr kumimoji="1" lang="en-GB" altLang="zh-CN" sz="1050" b="1" u="sng" dirty="0"/>
              <a:t>H</a:t>
            </a:r>
            <a:r>
              <a:rPr kumimoji="1" lang="en-GB" altLang="zh-CN" sz="1050" b="1" dirty="0"/>
              <a:t>eavy </a:t>
            </a:r>
            <a:r>
              <a:rPr kumimoji="1" lang="en-GB" altLang="zh-CN" sz="1050" b="1" u="sng" dirty="0"/>
              <a:t>I</a:t>
            </a:r>
            <a:r>
              <a:rPr kumimoji="1" lang="en-GB" altLang="zh-CN" sz="1050" b="1" dirty="0"/>
              <a:t>on </a:t>
            </a:r>
            <a:r>
              <a:rPr kumimoji="1" lang="en-GB" altLang="zh-CN" sz="1050" b="1" u="sng" dirty="0"/>
              <a:t>R</a:t>
            </a:r>
            <a:r>
              <a:rPr kumimoji="1" lang="en-GB" altLang="zh-CN" sz="1050" b="1" dirty="0"/>
              <a:t>esearch </a:t>
            </a:r>
            <a:r>
              <a:rPr kumimoji="1" lang="en-GB" altLang="zh-CN" sz="1050" b="1" u="sng" dirty="0"/>
              <a:t>F</a:t>
            </a:r>
            <a:r>
              <a:rPr kumimoji="1" lang="en-GB" altLang="zh-CN" sz="1050" b="1" dirty="0"/>
              <a:t>acility in </a:t>
            </a:r>
            <a:r>
              <a:rPr kumimoji="1" lang="en-GB" altLang="zh-CN" sz="1050" b="1" u="sng" dirty="0"/>
              <a:t>L</a:t>
            </a:r>
            <a:r>
              <a:rPr kumimoji="1" lang="en-GB" altLang="zh-CN" sz="1050" b="1" dirty="0"/>
              <a:t>anzhou </a:t>
            </a:r>
            <a:endParaRPr kumimoji="1" lang="zh-CN" altLang="en-US" sz="1050" b="1" dirty="0"/>
          </a:p>
        </p:txBody>
      </p:sp>
      <p:pic>
        <p:nvPicPr>
          <p:cNvPr id="44" name="图片 43" descr="F4装置三维渲染"/>
          <p:cNvPicPr>
            <a:picLocks noChangeAspect="1"/>
          </p:cNvPicPr>
          <p:nvPr/>
        </p:nvPicPr>
        <p:blipFill>
          <a:blip r:embed="rId6"/>
          <a:srcRect t="8447" b="34395"/>
          <a:stretch>
            <a:fillRect/>
          </a:stretch>
        </p:blipFill>
        <p:spPr>
          <a:xfrm>
            <a:off x="919732" y="1408262"/>
            <a:ext cx="4882433" cy="1898364"/>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30481" y="4249140"/>
            <a:ext cx="2375936" cy="1661637"/>
          </a:xfrm>
          <a:prstGeom prst="rect">
            <a:avLst/>
          </a:prstGeom>
        </p:spPr>
      </p:pic>
      <p:sp>
        <p:nvSpPr>
          <p:cNvPr id="41" name="圆角矩形 40"/>
          <p:cNvSpPr/>
          <p:nvPr/>
        </p:nvSpPr>
        <p:spPr>
          <a:xfrm>
            <a:off x="6170804" y="3771914"/>
            <a:ext cx="5448829" cy="2764353"/>
          </a:xfrm>
          <a:prstGeom prst="roundRect">
            <a:avLst/>
          </a:prstGeom>
          <a:solidFill>
            <a:schemeClr val="accent2">
              <a:lumMod val="40000"/>
              <a:lumOff val="60000"/>
              <a:alpha val="2654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dirty="0"/>
              <a:t>`</a:t>
            </a:r>
            <a:endParaRPr kumimoji="1" lang="zh-CN" alt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14:cpLocks xmlns:a14="http://schemas.microsoft.com/office/drawing/2010/main" noGrp="1"/>
          </p:cNvSpPr>
          <p:nvPr>
            <p:ph type="sldNum" sz="quarter" idx="12"/>
          </p:nvPr>
        </p:nvSpPr>
        <p:spPr/>
        <p:txBody>
          <a:bodyPr/>
          <a:lstStyle/>
          <a:p>
            <a:fld id="{AA99CC4F-EA44-B044-AD87-94E32FACE6D5}" type="slidenum">
              <a:rPr lang="en-US" altLang="zh-CN" smtClean="0"/>
            </a:fld>
            <a:endParaRPr kumimoji="1" lang="zh-CN" altLang="en-US"/>
          </a:p>
        </p:txBody>
      </p:sp>
      <p:sp>
        <p:nvSpPr>
          <p:cNvPr id="5" name="Freeform 5"/>
          <p:cNvSpPr/>
          <p:nvPr/>
        </p:nvSpPr>
        <p:spPr>
          <a:xfrm>
            <a:off x="427038" y="220663"/>
            <a:ext cx="474662" cy="5603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Lst>
            <a:rect l="0" t="0" r="0" b="0"/>
            <a:pathLst>
              <a:path w="574" h="681">
                <a:moveTo>
                  <a:pt x="120" y="441"/>
                </a:moveTo>
                <a:cubicBezTo>
                  <a:pt x="153" y="441"/>
                  <a:pt x="183" y="454"/>
                  <a:pt x="205" y="476"/>
                </a:cubicBezTo>
                <a:lnTo>
                  <a:pt x="389" y="329"/>
                </a:lnTo>
                <a:cubicBezTo>
                  <a:pt x="383" y="317"/>
                  <a:pt x="380" y="303"/>
                  <a:pt x="380" y="289"/>
                </a:cubicBezTo>
                <a:cubicBezTo>
                  <a:pt x="380" y="271"/>
                  <a:pt x="384" y="255"/>
                  <a:pt x="392" y="241"/>
                </a:cubicBezTo>
                <a:lnTo>
                  <a:pt x="270" y="138"/>
                </a:lnTo>
                <a:cubicBezTo>
                  <a:pt x="256" y="151"/>
                  <a:pt x="237" y="159"/>
                  <a:pt x="217" y="159"/>
                </a:cubicBezTo>
                <a:cubicBezTo>
                  <a:pt x="173" y="159"/>
                  <a:pt x="137" y="123"/>
                  <a:pt x="137" y="79"/>
                </a:cubicBezTo>
                <a:cubicBezTo>
                  <a:pt x="137" y="36"/>
                  <a:pt x="173" y="0"/>
                  <a:pt x="217" y="0"/>
                </a:cubicBezTo>
                <a:cubicBezTo>
                  <a:pt x="260" y="0"/>
                  <a:pt x="296" y="36"/>
                  <a:pt x="296" y="79"/>
                </a:cubicBezTo>
                <a:cubicBezTo>
                  <a:pt x="296" y="91"/>
                  <a:pt x="293" y="103"/>
                  <a:pt x="289" y="113"/>
                </a:cubicBezTo>
                <a:lnTo>
                  <a:pt x="412" y="217"/>
                </a:lnTo>
                <a:cubicBezTo>
                  <a:pt x="429" y="201"/>
                  <a:pt x="452" y="192"/>
                  <a:pt x="477" y="192"/>
                </a:cubicBezTo>
                <a:cubicBezTo>
                  <a:pt x="530" y="192"/>
                  <a:pt x="574" y="235"/>
                  <a:pt x="574" y="289"/>
                </a:cubicBezTo>
                <a:cubicBezTo>
                  <a:pt x="574" y="342"/>
                  <a:pt x="530" y="386"/>
                  <a:pt x="477" y="386"/>
                </a:cubicBezTo>
                <a:cubicBezTo>
                  <a:pt x="449" y="386"/>
                  <a:pt x="424" y="374"/>
                  <a:pt x="406" y="355"/>
                </a:cubicBezTo>
                <a:lnTo>
                  <a:pt x="224" y="501"/>
                </a:lnTo>
                <a:cubicBezTo>
                  <a:pt x="234" y="518"/>
                  <a:pt x="240" y="539"/>
                  <a:pt x="240" y="561"/>
                </a:cubicBezTo>
                <a:cubicBezTo>
                  <a:pt x="240" y="627"/>
                  <a:pt x="186" y="681"/>
                  <a:pt x="120" y="681"/>
                </a:cubicBezTo>
                <a:cubicBezTo>
                  <a:pt x="54" y="681"/>
                  <a:pt x="0" y="627"/>
                  <a:pt x="0" y="561"/>
                </a:cubicBezTo>
                <a:cubicBezTo>
                  <a:pt x="0" y="495"/>
                  <a:pt x="54" y="441"/>
                  <a:pt x="120" y="441"/>
                </a:cubicBezTo>
                <a:close/>
              </a:path>
            </a:pathLst>
          </a:custGeom>
          <a:solidFill>
            <a:srgbClr val="113E6A"/>
          </a:solidFill>
          <a:ln w="9525">
            <a:noFill/>
          </a:ln>
        </p:spPr>
        <p:txBody>
          <a:bodyPr/>
          <a:lstStyle/>
          <a:p>
            <a:endParaRPr lang="zh-CN" altLang="en-US">
              <a:latin typeface="Arial" charset="0"/>
              <a:ea typeface="微软雅黑" pitchFamily="34" charset="-122"/>
              <a:cs typeface="+mn-ea"/>
              <a:sym typeface="Arial" charset="0"/>
            </a:endParaRPr>
          </a:p>
        </p:txBody>
      </p:sp>
      <p:sp>
        <p:nvSpPr>
          <p:cNvPr id="6" name="TextBox 27"/>
          <p:cNvSpPr txBox="1"/>
          <p:nvPr/>
        </p:nvSpPr>
        <p:spPr>
          <a:xfrm>
            <a:off x="1012825" y="176213"/>
            <a:ext cx="9920786" cy="553998"/>
          </a:xfrm>
          <a:prstGeom prst="rect">
            <a:avLst/>
          </a:prstGeom>
          <a:noFill/>
          <a:ln w="9525">
            <a:noFill/>
          </a:ln>
        </p:spPr>
        <p:txBody>
          <a:bodyPr wrap="square" anchor="t">
            <a:spAutoFit/>
          </a:bodyPr>
          <a:lstStyle/>
          <a:p>
            <a:r>
              <a:rPr lang="zh-CN" altLang="en-US" sz="3000" b="1" dirty="0">
                <a:latin typeface="Arial" charset="0"/>
                <a:ea typeface="微软雅黑" pitchFamily="34" charset="-122"/>
                <a:cs typeface="+mn-ea"/>
                <a:sym typeface="Arial" charset="0"/>
              </a:rPr>
              <a:t>关键科学问题：</a:t>
            </a:r>
            <a:r>
              <a:rPr lang="zh-CN" altLang="en-US" sz="3000" b="1" dirty="0">
                <a:solidFill>
                  <a:srgbClr val="C00000"/>
                </a:solidFill>
                <a:latin typeface="Arial" charset="0"/>
                <a:ea typeface="微软雅黑" pitchFamily="34" charset="-122"/>
                <a:cs typeface="+mn-ea"/>
                <a:sym typeface="Arial" charset="0"/>
              </a:rPr>
              <a:t>大尺度多辐射物理场下的极稀有信号探测</a:t>
            </a:r>
            <a:endParaRPr lang="zh-CN" altLang="en-US" sz="3000" b="1" dirty="0">
              <a:solidFill>
                <a:srgbClr val="C00000"/>
              </a:solidFill>
              <a:latin typeface="Arial" charset="0"/>
              <a:ea typeface="微软雅黑" pitchFamily="34" charset="-122"/>
              <a:cs typeface="+mn-ea"/>
              <a:sym typeface="Arial" charset="0"/>
            </a:endParaRPr>
          </a:p>
        </p:txBody>
      </p:sp>
      <p:sp>
        <p:nvSpPr>
          <p:cNvPr id="8" name="文本框 7"/>
          <p:cNvSpPr txBox="1"/>
          <p:nvPr/>
        </p:nvSpPr>
        <p:spPr>
          <a:xfrm>
            <a:off x="-130629" y="965283"/>
            <a:ext cx="11753058" cy="581057"/>
          </a:xfrm>
          <a:prstGeom prst="rect">
            <a:avLst/>
          </a:prstGeom>
          <a:noFill/>
        </p:spPr>
        <p:txBody>
          <a:bodyPr wrap="square" rtlCol="0">
            <a:spAutoFit/>
          </a:bodyPr>
          <a:lstStyle/>
          <a:p>
            <a:pPr marL="1371600" lvl="2" indent="-457200">
              <a:lnSpc>
                <a:spcPct val="150000"/>
              </a:lnSpc>
              <a:buFont typeface="+mj-ea"/>
              <a:buAutoNum type="circleNumDbPlain"/>
              <a:defRPr/>
            </a:pPr>
            <a:r>
              <a:rPr lang="zh-CN" altLang="en-US" sz="2400" b="1" dirty="0">
                <a:solidFill>
                  <a:srgbClr val="000064"/>
                </a:solidFill>
                <a:latin typeface="+mn-ea"/>
                <a:cs typeface="+mn-ea"/>
                <a:sym typeface="Arial" charset="0"/>
              </a:rPr>
              <a:t>热中子流强  </a:t>
            </a:r>
            <a:r>
              <a:rPr lang="en-US" altLang="zh-CN" sz="2400" b="1">
                <a:solidFill>
                  <a:srgbClr val="000064"/>
                </a:solidFill>
                <a:latin typeface="+mn-ea"/>
                <a:cs typeface="+mn-ea"/>
                <a:sym typeface="Arial" charset="0"/>
              </a:rPr>
              <a:t>v.s.</a:t>
            </a:r>
            <a:r>
              <a:rPr lang="zh-CN" altLang="en-US" sz="2400" b="1" dirty="0">
                <a:solidFill>
                  <a:srgbClr val="000064"/>
                </a:solidFill>
                <a:latin typeface="+mn-ea"/>
                <a:cs typeface="+mn-ea"/>
                <a:sym typeface="Arial" charset="0"/>
              </a:rPr>
              <a:t> 范艾伦辐射带</a:t>
            </a:r>
            <a:r>
              <a:rPr lang="en-US" altLang="zh-CN" sz="2400" b="1" dirty="0">
                <a:solidFill>
                  <a:srgbClr val="000064"/>
                </a:solidFill>
                <a:latin typeface="+mn-ea"/>
                <a:cs typeface="+mn-ea"/>
                <a:sym typeface="Arial" charset="0"/>
              </a:rPr>
              <a:t>+</a:t>
            </a:r>
            <a:r>
              <a:rPr lang="zh-CN" altLang="en-US" sz="2400" b="1" dirty="0">
                <a:solidFill>
                  <a:srgbClr val="000064"/>
                </a:solidFill>
                <a:latin typeface="+mn-ea"/>
                <a:cs typeface="+mn-ea"/>
                <a:sym typeface="Arial" charset="0"/>
              </a:rPr>
              <a:t>高能</a:t>
            </a:r>
            <a:r>
              <a:rPr lang="zh-CN" altLang="en-US" sz="2400" b="1" dirty="0">
                <a:solidFill>
                  <a:srgbClr val="000064"/>
                </a:solidFill>
                <a:latin typeface="+mn-ea"/>
                <a:cs typeface="+mn-ea"/>
                <a:sym typeface="Arial" charset="0"/>
              </a:rPr>
              <a:t>宇宙</a:t>
            </a:r>
            <a:r>
              <a:rPr lang="zh-CN" altLang="en-US" sz="2400" b="1" dirty="0">
                <a:solidFill>
                  <a:srgbClr val="000064"/>
                </a:solidFill>
                <a:latin typeface="+mn-ea"/>
                <a:cs typeface="+mn-ea"/>
                <a:sym typeface="Arial" charset="0"/>
              </a:rPr>
              <a:t>线 </a:t>
            </a:r>
            <a:r>
              <a:rPr lang="en-US" altLang="zh-CN" sz="2400" b="1" dirty="0">
                <a:solidFill>
                  <a:srgbClr val="000064"/>
                </a:solidFill>
                <a:latin typeface="+mn-ea"/>
                <a:cs typeface="+mn-ea"/>
                <a:sym typeface="Arial" charset="0"/>
              </a:rPr>
              <a:t>+</a:t>
            </a:r>
            <a:r>
              <a:rPr lang="zh-CN" altLang="en-US" sz="2400" b="1" dirty="0">
                <a:solidFill>
                  <a:srgbClr val="000064"/>
                </a:solidFill>
                <a:latin typeface="+mn-ea"/>
                <a:cs typeface="+mn-ea"/>
                <a:sym typeface="Arial" charset="0"/>
              </a:rPr>
              <a:t>太阳宇宙线 </a:t>
            </a:r>
            <a:endParaRPr lang="en-US" altLang="zh-CN" sz="2400" b="1" dirty="0">
              <a:solidFill>
                <a:srgbClr val="000064"/>
              </a:solidFill>
              <a:latin typeface="+mn-ea"/>
              <a:cs typeface="+mn-ea"/>
              <a:sym typeface="Arial" charset="0"/>
            </a:endParaRPr>
          </a:p>
        </p:txBody>
      </p:sp>
      <p:pic>
        <p:nvPicPr>
          <p:cNvPr id="9" name="Picture 6" descr="膝区宇宙线广延大气簇射次级成分的特征"/>
          <p:cNvPicPr>
            <a:picLocks noChangeAspect="1" noChangeArrowheads="1"/>
          </p:cNvPicPr>
          <p:nvPr/>
        </p:nvPicPr>
        <p:blipFill>
          <a:blip r:embed="rId1"/>
          <a:srcRect/>
          <a:stretch>
            <a:fillRect/>
          </a:stretch>
        </p:blipFill>
        <p:spPr bwMode="auto">
          <a:xfrm>
            <a:off x="4287583" y="2523924"/>
            <a:ext cx="3178893" cy="27357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p:cNvPicPr>
          <p:nvPr/>
        </p:nvPicPr>
        <p:blipFill>
          <a:blip r:embed="rId2"/>
          <a:stretch>
            <a:fillRect/>
          </a:stretch>
        </p:blipFill>
        <p:spPr>
          <a:xfrm>
            <a:off x="901700" y="2428774"/>
            <a:ext cx="3385883" cy="2859580"/>
          </a:xfrm>
          <a:prstGeom prst="rect">
            <a:avLst/>
          </a:prstGeom>
        </p:spPr>
      </p:pic>
      <p:pic>
        <p:nvPicPr>
          <p:cNvPr id="11" name="Picture 4"/>
          <p:cNvPicPr>
            <a:picLocks noChangeAspect="1"/>
          </p:cNvPicPr>
          <p:nvPr/>
        </p:nvPicPr>
        <p:blipFill>
          <a:blip r:embed="rId3" cstate="print"/>
          <a:stretch>
            <a:fillRect/>
          </a:stretch>
        </p:blipFill>
        <p:spPr>
          <a:xfrm>
            <a:off x="7673466" y="2523924"/>
            <a:ext cx="3948963" cy="2848432"/>
          </a:xfrm>
          <a:prstGeom prst="rect">
            <a:avLst/>
          </a:prstGeom>
        </p:spPr>
      </p:pic>
      <p:sp>
        <p:nvSpPr>
          <p:cNvPr id="13" name="文本框 12"/>
          <p:cNvSpPr txBox="1"/>
          <p:nvPr/>
        </p:nvSpPr>
        <p:spPr>
          <a:xfrm>
            <a:off x="5390837" y="5334153"/>
            <a:ext cx="1691640" cy="369332"/>
          </a:xfrm>
          <a:prstGeom prst="rect">
            <a:avLst/>
          </a:prstGeom>
          <a:noFill/>
        </p:spPr>
        <p:txBody>
          <a:bodyPr wrap="square">
            <a:spAutoFit/>
          </a:bodyPr>
          <a:lstStyle/>
          <a:p>
            <a:r>
              <a:rPr lang="zh-CN" altLang="en-US" b="0" i="0" strike="noStrike" dirty="0">
                <a:solidFill>
                  <a:srgbClr val="000064"/>
                </a:solidFill>
                <a:effectLst/>
                <a:latin typeface="Microsoft YaHei" pitchFamily="34" charset="-122"/>
                <a:ea typeface="Microsoft YaHei" pitchFamily="34" charset="-122"/>
              </a:rPr>
              <a:t>银河宇宙射线</a:t>
            </a:r>
            <a:endParaRPr lang="zh-CN" altLang="en-US" dirty="0">
              <a:solidFill>
                <a:srgbClr val="000064"/>
              </a:solidFill>
              <a:latin typeface="Microsoft YaHei" pitchFamily="34" charset="-122"/>
              <a:ea typeface="Microsoft YaHei" pitchFamily="34" charset="-122"/>
            </a:endParaRPr>
          </a:p>
        </p:txBody>
      </p:sp>
      <p:sp>
        <p:nvSpPr>
          <p:cNvPr id="15" name="文本框 14"/>
          <p:cNvSpPr txBox="1"/>
          <p:nvPr/>
        </p:nvSpPr>
        <p:spPr>
          <a:xfrm>
            <a:off x="1750772" y="5334153"/>
            <a:ext cx="1687738" cy="369332"/>
          </a:xfrm>
          <a:prstGeom prst="rect">
            <a:avLst/>
          </a:prstGeom>
          <a:noFill/>
        </p:spPr>
        <p:txBody>
          <a:bodyPr wrap="square">
            <a:spAutoFit/>
          </a:bodyPr>
          <a:lstStyle/>
          <a:p>
            <a:r>
              <a:rPr lang="zh-CN" altLang="en-US" sz="1800" dirty="0">
                <a:solidFill>
                  <a:srgbClr val="000064"/>
                </a:solidFill>
                <a:latin typeface="Microsoft YaHei" pitchFamily="34" charset="-122"/>
                <a:ea typeface="Microsoft YaHei" pitchFamily="34" charset="-122"/>
                <a:cs typeface="+mn-ea"/>
                <a:sym typeface="Arial" charset="0"/>
              </a:rPr>
              <a:t>范艾伦辐射带</a:t>
            </a:r>
            <a:endParaRPr lang="zh-CN" altLang="en-US" dirty="0">
              <a:solidFill>
                <a:srgbClr val="000064"/>
              </a:solidFill>
              <a:latin typeface="Microsoft YaHei" pitchFamily="34" charset="-122"/>
              <a:ea typeface="Microsoft YaHei" pitchFamily="34" charset="-122"/>
            </a:endParaRPr>
          </a:p>
        </p:txBody>
      </p:sp>
      <p:sp>
        <p:nvSpPr>
          <p:cNvPr id="17" name="文本框 16"/>
          <p:cNvSpPr txBox="1"/>
          <p:nvPr/>
        </p:nvSpPr>
        <p:spPr>
          <a:xfrm>
            <a:off x="8160268" y="5245026"/>
            <a:ext cx="2508068" cy="458459"/>
          </a:xfrm>
          <a:prstGeom prst="rect">
            <a:avLst/>
          </a:prstGeom>
          <a:noFill/>
        </p:spPr>
        <p:txBody>
          <a:bodyPr wrap="square">
            <a:spAutoFit/>
          </a:bodyPr>
          <a:lstStyle/>
          <a:p>
            <a:pPr lvl="2">
              <a:lnSpc>
                <a:spcPct val="150000"/>
              </a:lnSpc>
              <a:defRPr/>
            </a:pPr>
            <a:r>
              <a:rPr lang="zh-CN" altLang="en-US" sz="1800" dirty="0">
                <a:solidFill>
                  <a:srgbClr val="000064"/>
                </a:solidFill>
                <a:latin typeface="Microsoft YaHei" pitchFamily="34" charset="-122"/>
                <a:ea typeface="Microsoft YaHei" pitchFamily="34" charset="-122"/>
                <a:cs typeface="+mn-ea"/>
                <a:sym typeface="Arial" charset="0"/>
              </a:rPr>
              <a:t>太阳宇宙线</a:t>
            </a:r>
            <a:endParaRPr lang="en-US" altLang="zh-CN" sz="1800" dirty="0">
              <a:solidFill>
                <a:srgbClr val="000064"/>
              </a:solidFill>
              <a:latin typeface="Microsoft YaHei" pitchFamily="34" charset="-122"/>
              <a:ea typeface="Microsoft YaHei" pitchFamily="34" charset="-122"/>
              <a:cs typeface="+mn-ea"/>
              <a:sym typeface="Arial" charset="0"/>
            </a:endParaRPr>
          </a:p>
        </p:txBody>
      </p:sp>
      <p:sp>
        <p:nvSpPr>
          <p:cNvPr id="18" name="文本框 17"/>
          <p:cNvSpPr txBox="1"/>
          <p:nvPr/>
        </p:nvSpPr>
        <p:spPr>
          <a:xfrm>
            <a:off x="360128" y="1495368"/>
            <a:ext cx="11753058" cy="539763"/>
          </a:xfrm>
          <a:prstGeom prst="rect">
            <a:avLst/>
          </a:prstGeom>
          <a:noFill/>
        </p:spPr>
        <p:txBody>
          <a:bodyPr wrap="square" rtlCol="0">
            <a:spAutoFit/>
          </a:bodyPr>
          <a:lstStyle/>
          <a:p>
            <a:pPr lvl="2">
              <a:lnSpc>
                <a:spcPct val="150000"/>
              </a:lnSpc>
              <a:defRPr/>
            </a:pPr>
            <a:r>
              <a:rPr lang="en-US" altLang="zh-CN" sz="2200" b="1" dirty="0">
                <a:solidFill>
                  <a:srgbClr val="000064"/>
                </a:solidFill>
                <a:latin typeface="Arial" charset="0"/>
                <a:ea typeface="微软雅黑" pitchFamily="34" charset="-122"/>
                <a:cs typeface="+mn-ea"/>
                <a:sym typeface="Arial" charset="0"/>
              </a:rPr>
              <a:t>10</a:t>
            </a:r>
            <a:r>
              <a:rPr lang="en-US" altLang="zh-CN" sz="2200" b="1" baseline="30000" dirty="0">
                <a:solidFill>
                  <a:srgbClr val="000064"/>
                </a:solidFill>
                <a:latin typeface="Arial" charset="0"/>
                <a:ea typeface="微软雅黑" pitchFamily="34" charset="-122"/>
                <a:cs typeface="+mn-ea"/>
                <a:sym typeface="Arial" charset="0"/>
              </a:rPr>
              <a:t>-3</a:t>
            </a:r>
            <a:r>
              <a:rPr lang="en-US" altLang="zh-CN" sz="2200" b="1" dirty="0">
                <a:solidFill>
                  <a:srgbClr val="000064"/>
                </a:solidFill>
                <a:latin typeface="Arial" charset="0"/>
                <a:ea typeface="微软雅黑" pitchFamily="34" charset="-122"/>
                <a:cs typeface="+mn-ea"/>
                <a:sym typeface="Arial" charset="0"/>
              </a:rPr>
              <a:t>cm</a:t>
            </a:r>
            <a:r>
              <a:rPr lang="en-US" altLang="zh-CN" sz="2200" b="1" baseline="30000" dirty="0">
                <a:solidFill>
                  <a:srgbClr val="000064"/>
                </a:solidFill>
                <a:latin typeface="Arial" charset="0"/>
                <a:ea typeface="微软雅黑" pitchFamily="34" charset="-122"/>
                <a:cs typeface="+mn-ea"/>
                <a:sym typeface="Arial" charset="0"/>
              </a:rPr>
              <a:t>-2</a:t>
            </a:r>
            <a:r>
              <a:rPr lang="en-US" altLang="zh-CN" sz="2200" b="1" dirty="0">
                <a:solidFill>
                  <a:srgbClr val="000064"/>
                </a:solidFill>
                <a:latin typeface="Arial" charset="0"/>
                <a:ea typeface="微软雅黑" pitchFamily="34" charset="-122"/>
                <a:cs typeface="+mn-ea"/>
                <a:sym typeface="Arial" charset="0"/>
              </a:rPr>
              <a:t>s</a:t>
            </a:r>
            <a:r>
              <a:rPr lang="en-US" altLang="zh-CN" sz="2200" b="1" baseline="30000" dirty="0">
                <a:solidFill>
                  <a:srgbClr val="000064"/>
                </a:solidFill>
                <a:latin typeface="Arial" charset="0"/>
                <a:ea typeface="微软雅黑" pitchFamily="34" charset="-122"/>
                <a:cs typeface="+mn-ea"/>
                <a:sym typeface="Arial" charset="0"/>
              </a:rPr>
              <a:t>-1</a:t>
            </a:r>
            <a:r>
              <a:rPr lang="zh-CN" altLang="en-US" sz="2200" b="1" dirty="0">
                <a:solidFill>
                  <a:srgbClr val="000064"/>
                </a:solidFill>
                <a:latin typeface="Arial" charset="0"/>
                <a:ea typeface="微软雅黑" pitchFamily="34" charset="-122"/>
                <a:cs typeface="+mn-ea"/>
                <a:sym typeface="Arial" charset="0"/>
              </a:rPr>
              <a:t>                                    </a:t>
            </a:r>
            <a:r>
              <a:rPr lang="en-US" altLang="zh-CN" sz="2200" b="1" dirty="0">
                <a:solidFill>
                  <a:schemeClr val="accent2">
                    <a:lumMod val="75000"/>
                  </a:schemeClr>
                </a:solidFill>
                <a:latin typeface="Arial" charset="0"/>
                <a:ea typeface="微软雅黑" pitchFamily="34" charset="-122"/>
                <a:cs typeface="+mn-ea"/>
                <a:sym typeface="Arial" charset="0"/>
              </a:rPr>
              <a:t>100/cm</a:t>
            </a:r>
            <a:r>
              <a:rPr lang="en-US" altLang="zh-CN" sz="2200" b="1" baseline="30000" dirty="0">
                <a:solidFill>
                  <a:schemeClr val="accent2">
                    <a:lumMod val="75000"/>
                  </a:schemeClr>
                </a:solidFill>
                <a:latin typeface="Arial" charset="0"/>
                <a:ea typeface="微软雅黑" pitchFamily="34" charset="-122"/>
                <a:cs typeface="+mn-ea"/>
                <a:sym typeface="Arial" charset="0"/>
              </a:rPr>
              <a:t>2</a:t>
            </a:r>
            <a:r>
              <a:rPr lang="en-US" altLang="zh-CN" sz="2200" b="1" dirty="0">
                <a:solidFill>
                  <a:schemeClr val="accent2">
                    <a:lumMod val="75000"/>
                  </a:schemeClr>
                </a:solidFill>
                <a:latin typeface="Arial" charset="0"/>
                <a:ea typeface="微软雅黑" pitchFamily="34" charset="-122"/>
                <a:cs typeface="+mn-ea"/>
                <a:sym typeface="Arial" charset="0"/>
              </a:rPr>
              <a:t>/s</a:t>
            </a:r>
            <a:r>
              <a:rPr lang="zh-CN" altLang="en-US" sz="2200" b="1" dirty="0">
                <a:solidFill>
                  <a:srgbClr val="000064"/>
                </a:solidFill>
                <a:latin typeface="Arial" charset="0"/>
                <a:ea typeface="微软雅黑" pitchFamily="34" charset="-122"/>
                <a:cs typeface="+mn-ea"/>
                <a:sym typeface="Arial" charset="0"/>
              </a:rPr>
              <a:t> </a:t>
            </a:r>
            <a:endParaRPr lang="en-US" altLang="zh-CN" sz="2200" b="1" dirty="0">
              <a:solidFill>
                <a:srgbClr val="000064"/>
              </a:solidFill>
              <a:latin typeface="Arial" charset="0"/>
              <a:ea typeface="微软雅黑" pitchFamily="34" charset="-122"/>
              <a:cs typeface="+mn-ea"/>
              <a:sym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14:cpLocks xmlns:a14="http://schemas.microsoft.com/office/drawing/2010/main" noGrp="1"/>
          </p:cNvSpPr>
          <p:nvPr>
            <p:ph type="sldNum" sz="quarter" idx="12"/>
          </p:nvPr>
        </p:nvSpPr>
        <p:spPr/>
        <p:txBody>
          <a:bodyPr/>
          <a:lstStyle/>
          <a:p>
            <a:fld id="{AA99CC4F-EA44-B044-AD87-94E32FACE6D5}" type="slidenum">
              <a:rPr lang="en-US" altLang="zh-CN" smtClean="0"/>
            </a:fld>
            <a:endParaRPr kumimoji="1" lang="zh-CN" altLang="en-US"/>
          </a:p>
        </p:txBody>
      </p:sp>
      <p:sp>
        <p:nvSpPr>
          <p:cNvPr id="5" name="Freeform 5"/>
          <p:cNvSpPr/>
          <p:nvPr/>
        </p:nvSpPr>
        <p:spPr>
          <a:xfrm>
            <a:off x="427038" y="220663"/>
            <a:ext cx="474662" cy="5603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Lst>
            <a:rect l="0" t="0" r="0" b="0"/>
            <a:pathLst>
              <a:path w="574" h="681">
                <a:moveTo>
                  <a:pt x="120" y="441"/>
                </a:moveTo>
                <a:cubicBezTo>
                  <a:pt x="153" y="441"/>
                  <a:pt x="183" y="454"/>
                  <a:pt x="205" y="476"/>
                </a:cubicBezTo>
                <a:lnTo>
                  <a:pt x="389" y="329"/>
                </a:lnTo>
                <a:cubicBezTo>
                  <a:pt x="383" y="317"/>
                  <a:pt x="380" y="303"/>
                  <a:pt x="380" y="289"/>
                </a:cubicBezTo>
                <a:cubicBezTo>
                  <a:pt x="380" y="271"/>
                  <a:pt x="384" y="255"/>
                  <a:pt x="392" y="241"/>
                </a:cubicBezTo>
                <a:lnTo>
                  <a:pt x="270" y="138"/>
                </a:lnTo>
                <a:cubicBezTo>
                  <a:pt x="256" y="151"/>
                  <a:pt x="237" y="159"/>
                  <a:pt x="217" y="159"/>
                </a:cubicBezTo>
                <a:cubicBezTo>
                  <a:pt x="173" y="159"/>
                  <a:pt x="137" y="123"/>
                  <a:pt x="137" y="79"/>
                </a:cubicBezTo>
                <a:cubicBezTo>
                  <a:pt x="137" y="36"/>
                  <a:pt x="173" y="0"/>
                  <a:pt x="217" y="0"/>
                </a:cubicBezTo>
                <a:cubicBezTo>
                  <a:pt x="260" y="0"/>
                  <a:pt x="296" y="36"/>
                  <a:pt x="296" y="79"/>
                </a:cubicBezTo>
                <a:cubicBezTo>
                  <a:pt x="296" y="91"/>
                  <a:pt x="293" y="103"/>
                  <a:pt x="289" y="113"/>
                </a:cubicBezTo>
                <a:lnTo>
                  <a:pt x="412" y="217"/>
                </a:lnTo>
                <a:cubicBezTo>
                  <a:pt x="429" y="201"/>
                  <a:pt x="452" y="192"/>
                  <a:pt x="477" y="192"/>
                </a:cubicBezTo>
                <a:cubicBezTo>
                  <a:pt x="530" y="192"/>
                  <a:pt x="574" y="235"/>
                  <a:pt x="574" y="289"/>
                </a:cubicBezTo>
                <a:cubicBezTo>
                  <a:pt x="574" y="342"/>
                  <a:pt x="530" y="386"/>
                  <a:pt x="477" y="386"/>
                </a:cubicBezTo>
                <a:cubicBezTo>
                  <a:pt x="449" y="386"/>
                  <a:pt x="424" y="374"/>
                  <a:pt x="406" y="355"/>
                </a:cubicBezTo>
                <a:lnTo>
                  <a:pt x="224" y="501"/>
                </a:lnTo>
                <a:cubicBezTo>
                  <a:pt x="234" y="518"/>
                  <a:pt x="240" y="539"/>
                  <a:pt x="240" y="561"/>
                </a:cubicBezTo>
                <a:cubicBezTo>
                  <a:pt x="240" y="627"/>
                  <a:pt x="186" y="681"/>
                  <a:pt x="120" y="681"/>
                </a:cubicBezTo>
                <a:cubicBezTo>
                  <a:pt x="54" y="681"/>
                  <a:pt x="0" y="627"/>
                  <a:pt x="0" y="561"/>
                </a:cubicBezTo>
                <a:cubicBezTo>
                  <a:pt x="0" y="495"/>
                  <a:pt x="54" y="441"/>
                  <a:pt x="120" y="441"/>
                </a:cubicBezTo>
                <a:close/>
              </a:path>
            </a:pathLst>
          </a:custGeom>
          <a:solidFill>
            <a:srgbClr val="113E6A"/>
          </a:solidFill>
          <a:ln w="9525">
            <a:noFill/>
          </a:ln>
        </p:spPr>
        <p:txBody>
          <a:bodyPr/>
          <a:lstStyle/>
          <a:p>
            <a:endParaRPr lang="zh-CN" altLang="en-US">
              <a:latin typeface="Arial" charset="0"/>
              <a:ea typeface="微软雅黑" pitchFamily="34" charset="-122"/>
              <a:cs typeface="+mn-ea"/>
              <a:sym typeface="Arial" charset="0"/>
            </a:endParaRPr>
          </a:p>
        </p:txBody>
      </p:sp>
      <p:sp>
        <p:nvSpPr>
          <p:cNvPr id="6" name="TextBox 27"/>
          <p:cNvSpPr txBox="1"/>
          <p:nvPr/>
        </p:nvSpPr>
        <p:spPr>
          <a:xfrm>
            <a:off x="1012825" y="176213"/>
            <a:ext cx="9920786" cy="553998"/>
          </a:xfrm>
          <a:prstGeom prst="rect">
            <a:avLst/>
          </a:prstGeom>
          <a:noFill/>
          <a:ln w="9525">
            <a:noFill/>
          </a:ln>
        </p:spPr>
        <p:txBody>
          <a:bodyPr wrap="square" anchor="t">
            <a:spAutoFit/>
          </a:bodyPr>
          <a:lstStyle/>
          <a:p>
            <a:r>
              <a:rPr lang="zh-CN" altLang="en-US" sz="3000" b="1" dirty="0">
                <a:latin typeface="Arial" charset="0"/>
                <a:ea typeface="微软雅黑" pitchFamily="34" charset="-122"/>
                <a:cs typeface="+mn-ea"/>
                <a:sym typeface="Arial" charset="0"/>
              </a:rPr>
              <a:t>方案：规划</a:t>
            </a:r>
            <a:r>
              <a:rPr lang="zh-CN" altLang="en-US" sz="3000" b="1" dirty="0">
                <a:solidFill>
                  <a:srgbClr val="C00000"/>
                </a:solidFill>
                <a:latin typeface="Arial" charset="0"/>
                <a:ea typeface="微软雅黑" pitchFamily="34" charset="-122"/>
                <a:cs typeface="+mn-ea"/>
                <a:sym typeface="Arial" charset="0"/>
              </a:rPr>
              <a:t>卫星轨道</a:t>
            </a:r>
            <a:endParaRPr lang="zh-CN" altLang="en-US" sz="3000" b="1" dirty="0">
              <a:solidFill>
                <a:srgbClr val="C00000"/>
              </a:solidFill>
              <a:latin typeface="Arial" charset="0"/>
              <a:ea typeface="微软雅黑" pitchFamily="34" charset="-122"/>
              <a:cs typeface="+mn-ea"/>
              <a:sym typeface="Arial" charset="0"/>
            </a:endParaRPr>
          </a:p>
        </p:txBody>
      </p:sp>
      <p:sp>
        <p:nvSpPr>
          <p:cNvPr id="8" name="文本框 7"/>
          <p:cNvSpPr txBox="1"/>
          <p:nvPr/>
        </p:nvSpPr>
        <p:spPr>
          <a:xfrm>
            <a:off x="868002" y="968183"/>
            <a:ext cx="8910684" cy="1134413"/>
          </a:xfrm>
          <a:prstGeom prst="rect">
            <a:avLst/>
          </a:prstGeom>
          <a:noFill/>
        </p:spPr>
        <p:txBody>
          <a:bodyPr wrap="square" rtlCol="0">
            <a:spAutoFit/>
          </a:bodyPr>
          <a:lstStyle/>
          <a:p>
            <a:pPr marL="1257300" lvl="2" indent="-342900">
              <a:lnSpc>
                <a:spcPct val="150000"/>
              </a:lnSpc>
              <a:buFont typeface="Arial" charset="0"/>
              <a:buChar char="•"/>
              <a:defRPr/>
            </a:pPr>
            <a:r>
              <a:rPr lang="zh-CN" altLang="en-US" sz="2400" b="1" dirty="0">
                <a:solidFill>
                  <a:srgbClr val="000064"/>
                </a:solidFill>
                <a:latin typeface="Arial" charset="0"/>
                <a:ea typeface="微软雅黑" pitchFamily="34" charset="-122"/>
                <a:cs typeface="+mn-ea"/>
                <a:sym typeface="Arial" charset="0"/>
              </a:rPr>
              <a:t>范艾伦辐射带</a:t>
            </a:r>
            <a:r>
              <a:rPr lang="zh-CN" altLang="en-US" sz="2400" dirty="0">
                <a:solidFill>
                  <a:srgbClr val="000064"/>
                </a:solidFill>
                <a:latin typeface="Arial" charset="0"/>
                <a:ea typeface="微软雅黑" pitchFamily="34" charset="-122"/>
                <a:cs typeface="+mn-ea"/>
                <a:sym typeface="Arial" charset="0"/>
              </a:rPr>
              <a:t>，主动轨道避让，或探测器关机</a:t>
            </a:r>
            <a:endParaRPr lang="en-US" altLang="zh-CN" sz="2400" b="1" dirty="0">
              <a:solidFill>
                <a:srgbClr val="000064"/>
              </a:solidFill>
              <a:latin typeface="Arial" charset="0"/>
              <a:ea typeface="微软雅黑" pitchFamily="34" charset="-122"/>
              <a:cs typeface="+mn-ea"/>
              <a:sym typeface="Arial" charset="0"/>
            </a:endParaRPr>
          </a:p>
          <a:p>
            <a:pPr marL="1257300" lvl="2" indent="-342900">
              <a:lnSpc>
                <a:spcPct val="150000"/>
              </a:lnSpc>
              <a:buFont typeface="Arial" charset="0"/>
              <a:buChar char="•"/>
              <a:defRPr/>
            </a:pPr>
            <a:r>
              <a:rPr lang="zh-CN" altLang="en-US" sz="2400" b="1" dirty="0">
                <a:solidFill>
                  <a:srgbClr val="000064"/>
                </a:solidFill>
                <a:latin typeface="Arial" charset="0"/>
                <a:ea typeface="微软雅黑" pitchFamily="34" charset="-122"/>
                <a:cs typeface="+mn-ea"/>
                <a:sym typeface="Arial" charset="0"/>
              </a:rPr>
              <a:t>太阳宇宙射线</a:t>
            </a:r>
            <a:r>
              <a:rPr lang="zh-CN" altLang="en-US" sz="2400" dirty="0">
                <a:solidFill>
                  <a:srgbClr val="000064"/>
                </a:solidFill>
                <a:latin typeface="Arial" charset="0"/>
                <a:ea typeface="微软雅黑" pitchFamily="34" charset="-122"/>
                <a:cs typeface="+mn-ea"/>
                <a:sym typeface="Arial" charset="0"/>
              </a:rPr>
              <a:t>： 地球磁场偏转，避让地球南北级大轨道</a:t>
            </a:r>
            <a:endParaRPr lang="en-US" altLang="zh-CN" sz="2400" dirty="0">
              <a:solidFill>
                <a:srgbClr val="000064"/>
              </a:solidFill>
              <a:latin typeface="Arial" charset="0"/>
              <a:ea typeface="微软雅黑" pitchFamily="34" charset="-122"/>
              <a:cs typeface="+mn-ea"/>
              <a:sym typeface="Arial" charset="0"/>
            </a:endParaRPr>
          </a:p>
        </p:txBody>
      </p:sp>
      <p:pic>
        <p:nvPicPr>
          <p:cNvPr id="16" name="图片 15"/>
          <p:cNvPicPr>
            <a:picLocks noChangeAspect="1"/>
          </p:cNvPicPr>
          <p:nvPr/>
        </p:nvPicPr>
        <p:blipFill>
          <a:blip r:embed="rId1" cstate="print"/>
          <a:srcRect/>
          <a:stretch>
            <a:fillRect/>
          </a:stretch>
        </p:blipFill>
        <p:spPr>
          <a:xfrm>
            <a:off x="1607768" y="2112659"/>
            <a:ext cx="4166248" cy="2807308"/>
          </a:xfrm>
          <a:prstGeom prst="rect">
            <a:avLst/>
          </a:prstGeom>
        </p:spPr>
      </p:pic>
      <p:pic>
        <p:nvPicPr>
          <p:cNvPr id="17" name="图片 16"/>
          <p:cNvPicPr>
            <a:picLocks noChangeAspect="1"/>
          </p:cNvPicPr>
          <p:nvPr/>
        </p:nvPicPr>
        <p:blipFill>
          <a:blip r:embed="rId2"/>
          <a:stretch>
            <a:fillRect/>
          </a:stretch>
        </p:blipFill>
        <p:spPr>
          <a:xfrm>
            <a:off x="6374906" y="2412422"/>
            <a:ext cx="4558705" cy="2507545"/>
          </a:xfrm>
          <a:prstGeom prst="rect">
            <a:avLst/>
          </a:prstGeom>
        </p:spPr>
      </p:pic>
      <p:sp>
        <p:nvSpPr>
          <p:cNvPr id="18" name="Rectangle 3"/>
          <p:cNvSpPr/>
          <p:nvPr/>
        </p:nvSpPr>
        <p:spPr>
          <a:xfrm>
            <a:off x="3037005" y="7251797"/>
            <a:ext cx="6117989" cy="1289456"/>
          </a:xfrm>
          <a:prstGeom prst="rect">
            <a:avLst/>
          </a:prstGeom>
          <a:noFill/>
          <a:ln w="22225">
            <a:solidFill>
              <a:srgbClr val="C00000"/>
            </a:solidFill>
            <a:prstDash val="dash"/>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buFont typeface="Wingdings" charset="2"/>
              <a:buChar char="u"/>
            </a:pPr>
            <a:r>
              <a:rPr lang="zh-CN" dirty="0">
                <a:latin typeface="Arial" charset="0"/>
                <a:ea typeface="微软雅黑" pitchFamily="34" charset="-122"/>
                <a:cs typeface="+mn-ea"/>
                <a:sym typeface="Arial" charset="0"/>
              </a:rPr>
              <a:t>地磁场保护</a:t>
            </a:r>
            <a:r>
              <a:rPr lang="en-US" altLang="zh-CN" dirty="0">
                <a:latin typeface="Arial" charset="0"/>
                <a:ea typeface="微软雅黑" pitchFamily="34" charset="-122"/>
                <a:cs typeface="+mn-ea"/>
                <a:sym typeface="Arial" charset="0"/>
              </a:rPr>
              <a:t> + </a:t>
            </a:r>
            <a:r>
              <a:rPr lang="zh-CN" dirty="0">
                <a:latin typeface="Arial" charset="0"/>
                <a:ea typeface="微软雅黑" pitchFamily="34" charset="-122"/>
                <a:cs typeface="+mn-ea"/>
                <a:sym typeface="Arial" charset="0"/>
              </a:rPr>
              <a:t>避开范艾伦辐射带</a:t>
            </a:r>
            <a:r>
              <a:rPr lang="en-US" altLang="zh-CN" dirty="0">
                <a:latin typeface="Arial" charset="0"/>
                <a:ea typeface="微软雅黑" pitchFamily="34" charset="-122"/>
                <a:cs typeface="+mn-ea"/>
                <a:sym typeface="Arial" charset="0"/>
              </a:rPr>
              <a:t> </a:t>
            </a:r>
            <a:r>
              <a:rPr lang="zh-CN" altLang="en-US" dirty="0">
                <a:latin typeface="Arial" charset="0"/>
                <a:ea typeface="微软雅黑" pitchFamily="34" charset="-122"/>
                <a:cs typeface="+mn-ea"/>
                <a:sym typeface="Arial" charset="0"/>
              </a:rPr>
              <a:t>（</a:t>
            </a:r>
            <a:r>
              <a:rPr lang="en-US" altLang="zh-CN" dirty="0">
                <a:latin typeface="Arial" charset="0"/>
                <a:ea typeface="微软雅黑" pitchFamily="34" charset="-122"/>
                <a:cs typeface="+mn-ea"/>
                <a:sym typeface="Arial" charset="0"/>
              </a:rPr>
              <a:t>&lt; 1/cm</a:t>
            </a:r>
            <a:r>
              <a:rPr lang="en-US" altLang="zh-CN" baseline="30000" dirty="0">
                <a:latin typeface="Arial" charset="0"/>
                <a:ea typeface="微软雅黑" pitchFamily="34" charset="-122"/>
                <a:cs typeface="+mn-ea"/>
                <a:sym typeface="Arial" charset="0"/>
              </a:rPr>
              <a:t>2</a:t>
            </a:r>
            <a:r>
              <a:rPr lang="en-US" altLang="zh-CN" dirty="0">
                <a:latin typeface="Arial" charset="0"/>
                <a:ea typeface="微软雅黑" pitchFamily="34" charset="-122"/>
                <a:cs typeface="+mn-ea"/>
                <a:sym typeface="Arial" charset="0"/>
              </a:rPr>
              <a:t>/s</a:t>
            </a:r>
            <a:r>
              <a:rPr lang="zh-CN" altLang="en-US" dirty="0">
                <a:latin typeface="Arial" charset="0"/>
                <a:ea typeface="微软雅黑" pitchFamily="34" charset="-122"/>
                <a:cs typeface="+mn-ea"/>
                <a:sym typeface="Arial" charset="0"/>
              </a:rPr>
              <a:t>）</a:t>
            </a:r>
            <a:endParaRPr lang="zh-CN" altLang="en-US" dirty="0">
              <a:latin typeface="Arial" charset="0"/>
              <a:ea typeface="微软雅黑" pitchFamily="34" charset="-122"/>
              <a:cs typeface="+mn-ea"/>
              <a:sym typeface="Arial" charset="0"/>
            </a:endParaRPr>
          </a:p>
          <a:p>
            <a:pPr marL="342900" indent="-342900">
              <a:lnSpc>
                <a:spcPct val="150000"/>
              </a:lnSpc>
              <a:buFont typeface="Wingdings" charset="2"/>
              <a:buChar char="u"/>
            </a:pPr>
            <a:r>
              <a:rPr lang="zh-CN" dirty="0">
                <a:solidFill>
                  <a:srgbClr val="C00000"/>
                </a:solidFill>
                <a:latin typeface="Arial" charset="0"/>
                <a:ea typeface="微软雅黑" pitchFamily="34" charset="-122"/>
                <a:cs typeface="+mn-ea"/>
                <a:sym typeface="Arial" charset="0"/>
              </a:rPr>
              <a:t>探测器</a:t>
            </a:r>
            <a:r>
              <a:rPr lang="zh-CN" dirty="0">
                <a:latin typeface="Arial" charset="0"/>
                <a:ea typeface="微软雅黑" pitchFamily="34" charset="-122"/>
                <a:cs typeface="+mn-ea"/>
                <a:sym typeface="Arial" charset="0"/>
              </a:rPr>
              <a:t>选择进一步</a:t>
            </a:r>
            <a:r>
              <a:rPr lang="zh-CN" dirty="0">
                <a:solidFill>
                  <a:srgbClr val="C00000"/>
                </a:solidFill>
                <a:latin typeface="Arial" charset="0"/>
                <a:ea typeface="微软雅黑" pitchFamily="34" charset="-122"/>
                <a:cs typeface="+mn-ea"/>
                <a:sym typeface="Arial" charset="0"/>
              </a:rPr>
              <a:t>压低宇宙线</a:t>
            </a:r>
            <a:r>
              <a:rPr lang="zh-CN" dirty="0">
                <a:latin typeface="Arial" charset="0"/>
                <a:ea typeface="微软雅黑" pitchFamily="34" charset="-122"/>
                <a:cs typeface="+mn-ea"/>
                <a:sym typeface="Arial" charset="0"/>
              </a:rPr>
              <a:t>影响</a:t>
            </a:r>
            <a:endParaRPr lang="zh-CN" dirty="0">
              <a:latin typeface="Arial" charset="0"/>
              <a:ea typeface="微软雅黑" pitchFamily="34" charset="-122"/>
              <a:cs typeface="+mn-ea"/>
              <a:sym typeface="Arial" charset="0"/>
            </a:endParaRPr>
          </a:p>
          <a:p>
            <a:pPr marL="342900" indent="-342900">
              <a:lnSpc>
                <a:spcPct val="150000"/>
              </a:lnSpc>
              <a:buFont typeface="Wingdings" charset="2"/>
              <a:buChar char="u"/>
            </a:pPr>
            <a:r>
              <a:rPr lang="zh-CN" altLang="en-US" b="1" dirty="0">
                <a:solidFill>
                  <a:srgbClr val="C00000"/>
                </a:solidFill>
                <a:latin typeface="Arial" charset="0"/>
                <a:ea typeface="微软雅黑" pitchFamily="34" charset="-122"/>
                <a:cs typeface="+mn-ea"/>
                <a:sym typeface="Arial" charset="0"/>
              </a:rPr>
              <a:t>宇宙线模型参考数据多（</a:t>
            </a:r>
            <a:r>
              <a:rPr lang="en-US" altLang="zh-CN" b="1" dirty="0">
                <a:solidFill>
                  <a:srgbClr val="C00000"/>
                </a:solidFill>
                <a:latin typeface="Arial" charset="0"/>
                <a:ea typeface="微软雅黑" pitchFamily="34" charset="-122"/>
                <a:cs typeface="+mn-ea"/>
                <a:sym typeface="Arial" charset="0"/>
              </a:rPr>
              <a:t>AMS</a:t>
            </a:r>
            <a:r>
              <a:rPr lang="zh-CN" altLang="en-US" b="1" dirty="0">
                <a:solidFill>
                  <a:srgbClr val="C00000"/>
                </a:solidFill>
                <a:latin typeface="Arial" charset="0"/>
                <a:ea typeface="微软雅黑" pitchFamily="34" charset="-122"/>
                <a:cs typeface="+mn-ea"/>
                <a:sym typeface="Arial" charset="0"/>
              </a:rPr>
              <a:t>、</a:t>
            </a:r>
            <a:r>
              <a:rPr lang="en-US" altLang="zh-CN" b="1" dirty="0">
                <a:solidFill>
                  <a:srgbClr val="C00000"/>
                </a:solidFill>
                <a:latin typeface="Arial" charset="0"/>
                <a:ea typeface="微软雅黑" pitchFamily="34" charset="-122"/>
                <a:cs typeface="+mn-ea"/>
                <a:sym typeface="Arial" charset="0"/>
              </a:rPr>
              <a:t>Fermi-LAT..</a:t>
            </a:r>
            <a:r>
              <a:rPr lang="zh-CN" altLang="en-US" b="1" dirty="0">
                <a:solidFill>
                  <a:srgbClr val="C00000"/>
                </a:solidFill>
                <a:latin typeface="Arial" charset="0"/>
                <a:ea typeface="微软雅黑" pitchFamily="34" charset="-122"/>
                <a:cs typeface="+mn-ea"/>
                <a:sym typeface="Arial" charset="0"/>
              </a:rPr>
              <a:t>）</a:t>
            </a:r>
            <a:endParaRPr lang="en-US" altLang="zh-CN" dirty="0">
              <a:solidFill>
                <a:srgbClr val="000064"/>
              </a:solidFill>
              <a:latin typeface="Arial" charset="0"/>
              <a:ea typeface="微软雅黑" pitchFamily="34" charset="-122"/>
              <a:cs typeface="+mn-ea"/>
              <a:sym typeface="Arial" charset="0"/>
            </a:endParaRPr>
          </a:p>
        </p:txBody>
      </p:sp>
      <p:sp>
        <p:nvSpPr>
          <p:cNvPr id="20" name="文本框 19"/>
          <p:cNvSpPr txBox="1"/>
          <p:nvPr/>
        </p:nvSpPr>
        <p:spPr>
          <a:xfrm>
            <a:off x="2475411" y="5162596"/>
            <a:ext cx="8458200" cy="1689052"/>
          </a:xfrm>
          <a:prstGeom prst="rect">
            <a:avLst/>
          </a:prstGeom>
          <a:noFill/>
        </p:spPr>
        <p:txBody>
          <a:bodyPr wrap="square">
            <a:spAutoFit/>
          </a:bodyPr>
          <a:lstStyle/>
          <a:p>
            <a:pPr lvl="2">
              <a:lnSpc>
                <a:spcPct val="150000"/>
              </a:lnSpc>
              <a:defRPr/>
            </a:pPr>
            <a:r>
              <a:rPr lang="zh-CN" altLang="en-US" sz="2400" b="1" dirty="0">
                <a:solidFill>
                  <a:srgbClr val="C00000"/>
                </a:solidFill>
                <a:latin typeface="+mn-ea"/>
                <a:cs typeface="+mn-ea"/>
                <a:sym typeface="Arial" charset="0"/>
              </a:rPr>
              <a:t>低倾角</a:t>
            </a:r>
            <a:r>
              <a:rPr lang="zh-CN" altLang="en-US" sz="2400" b="1" dirty="0">
                <a:solidFill>
                  <a:srgbClr val="C00000"/>
                </a:solidFill>
                <a:latin typeface="+mn-ea"/>
                <a:cs typeface="+mn-ea"/>
                <a:sym typeface="Arial" charset="0"/>
              </a:rPr>
              <a:t>近地轨道，避开</a:t>
            </a:r>
            <a:r>
              <a:rPr lang="en-US" altLang="zh-CN" sz="2400" b="1" dirty="0">
                <a:solidFill>
                  <a:srgbClr val="C00000"/>
                </a:solidFill>
                <a:latin typeface="+mn-ea"/>
                <a:cs typeface="+mn-ea"/>
                <a:sym typeface="Arial" charset="0"/>
              </a:rPr>
              <a:t>SAA</a:t>
            </a:r>
            <a:r>
              <a:rPr lang="zh-CN" altLang="en-US" sz="2400" b="1" dirty="0">
                <a:solidFill>
                  <a:srgbClr val="C00000"/>
                </a:solidFill>
                <a:latin typeface="+mn-ea"/>
                <a:cs typeface="+mn-ea"/>
                <a:sym typeface="Arial" charset="0"/>
              </a:rPr>
              <a:t>及南北极区域</a:t>
            </a:r>
            <a:endParaRPr lang="en-US" altLang="zh-CN" sz="2400" b="1" dirty="0">
              <a:solidFill>
                <a:srgbClr val="C00000"/>
              </a:solidFill>
              <a:latin typeface="+mn-ea"/>
              <a:cs typeface="+mn-ea"/>
              <a:sym typeface="Arial" charset="0"/>
            </a:endParaRPr>
          </a:p>
          <a:p>
            <a:pPr lvl="2">
              <a:lnSpc>
                <a:spcPct val="150000"/>
              </a:lnSpc>
              <a:defRPr/>
            </a:pPr>
            <a:r>
              <a:rPr lang="zh-CN" altLang="en-US" sz="2400" dirty="0">
                <a:solidFill>
                  <a:srgbClr val="000064"/>
                </a:solidFill>
                <a:latin typeface="Arial" charset="0"/>
                <a:ea typeface="微软雅黑" pitchFamily="34" charset="-122"/>
                <a:cs typeface="+mn-ea"/>
                <a:sym typeface="Arial" charset="0"/>
              </a:rPr>
              <a:t>轨道设计  实现</a:t>
            </a:r>
            <a:r>
              <a:rPr lang="en-US" altLang="zh-CN" sz="2400" dirty="0">
                <a:solidFill>
                  <a:srgbClr val="000064"/>
                </a:solidFill>
                <a:latin typeface="Arial" charset="0"/>
                <a:ea typeface="微软雅黑" pitchFamily="34" charset="-122"/>
                <a:cs typeface="+mn-ea"/>
                <a:sym typeface="Arial" charset="0"/>
              </a:rPr>
              <a:t>100km</a:t>
            </a:r>
            <a:r>
              <a:rPr lang="zh-CN" altLang="en-US" sz="2400" dirty="0">
                <a:solidFill>
                  <a:srgbClr val="000064"/>
                </a:solidFill>
                <a:latin typeface="Arial" charset="0"/>
                <a:ea typeface="微软雅黑" pitchFamily="34" charset="-122"/>
                <a:cs typeface="+mn-ea"/>
                <a:sym typeface="Arial" charset="0"/>
              </a:rPr>
              <a:t>及变轨</a:t>
            </a:r>
            <a:endParaRPr lang="en-US" altLang="zh-CN" sz="2400" dirty="0">
              <a:solidFill>
                <a:srgbClr val="000064"/>
              </a:solidFill>
              <a:latin typeface="Arial" charset="0"/>
              <a:ea typeface="微软雅黑" pitchFamily="34" charset="-122"/>
              <a:cs typeface="+mn-ea"/>
              <a:sym typeface="Arial" charset="0"/>
            </a:endParaRPr>
          </a:p>
          <a:p>
            <a:pPr lvl="2">
              <a:lnSpc>
                <a:spcPct val="150000"/>
              </a:lnSpc>
              <a:defRPr/>
            </a:pPr>
            <a:endParaRPr lang="en-US" altLang="zh-CN" sz="2400" b="1" dirty="0">
              <a:solidFill>
                <a:srgbClr val="C00000"/>
              </a:solidFill>
              <a:latin typeface="+mn-ea"/>
              <a:cs typeface="+mn-ea"/>
              <a:sym typeface="Arial" charset="0"/>
            </a:endParaRPr>
          </a:p>
        </p:txBody>
      </p:sp>
      <p:sp>
        <p:nvSpPr>
          <p:cNvPr id="21" name="圆角矩形 20"/>
          <p:cNvSpPr/>
          <p:nvPr/>
        </p:nvSpPr>
        <p:spPr>
          <a:xfrm>
            <a:off x="3027861" y="5162596"/>
            <a:ext cx="7353300" cy="1193754"/>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3" name="图形 22" descr="指向右边的反手食指"/>
          <p:cNvPicPr>
            <a:picLocks noChangeAspect="1"/>
          </p:cNvPicPr>
          <p:nvPr/>
        </p:nvPicPr>
        <p:blipFill>
          <a:blip r:embed="rId3"/>
          <a:stretch>
            <a:fillRect/>
          </a:stretch>
        </p:blipFill>
        <p:spPr>
          <a:xfrm>
            <a:off x="1831598" y="5294567"/>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14:cpLocks xmlns:a14="http://schemas.microsoft.com/office/drawing/2010/main" noGrp="1"/>
          </p:cNvSpPr>
          <p:nvPr>
            <p:ph type="sldNum" sz="quarter" idx="12"/>
          </p:nvPr>
        </p:nvSpPr>
        <p:spPr/>
        <p:txBody>
          <a:bodyPr/>
          <a:lstStyle/>
          <a:p>
            <a:fld id="{AA99CC4F-EA44-B044-AD87-94E32FACE6D5}" type="slidenum">
              <a:rPr lang="en-US" altLang="zh-CN" smtClean="0"/>
            </a:fld>
            <a:endParaRPr kumimoji="1" lang="zh-CN" altLang="en-US"/>
          </a:p>
        </p:txBody>
      </p:sp>
      <p:sp>
        <p:nvSpPr>
          <p:cNvPr id="5" name="Freeform 5"/>
          <p:cNvSpPr/>
          <p:nvPr/>
        </p:nvSpPr>
        <p:spPr>
          <a:xfrm>
            <a:off x="427038" y="220663"/>
            <a:ext cx="474662" cy="5603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Lst>
            <a:rect l="0" t="0" r="0" b="0"/>
            <a:pathLst>
              <a:path w="574" h="681">
                <a:moveTo>
                  <a:pt x="120" y="441"/>
                </a:moveTo>
                <a:cubicBezTo>
                  <a:pt x="153" y="441"/>
                  <a:pt x="183" y="454"/>
                  <a:pt x="205" y="476"/>
                </a:cubicBezTo>
                <a:lnTo>
                  <a:pt x="389" y="329"/>
                </a:lnTo>
                <a:cubicBezTo>
                  <a:pt x="383" y="317"/>
                  <a:pt x="380" y="303"/>
                  <a:pt x="380" y="289"/>
                </a:cubicBezTo>
                <a:cubicBezTo>
                  <a:pt x="380" y="271"/>
                  <a:pt x="384" y="255"/>
                  <a:pt x="392" y="241"/>
                </a:cubicBezTo>
                <a:lnTo>
                  <a:pt x="270" y="138"/>
                </a:lnTo>
                <a:cubicBezTo>
                  <a:pt x="256" y="151"/>
                  <a:pt x="237" y="159"/>
                  <a:pt x="217" y="159"/>
                </a:cubicBezTo>
                <a:cubicBezTo>
                  <a:pt x="173" y="159"/>
                  <a:pt x="137" y="123"/>
                  <a:pt x="137" y="79"/>
                </a:cubicBezTo>
                <a:cubicBezTo>
                  <a:pt x="137" y="36"/>
                  <a:pt x="173" y="0"/>
                  <a:pt x="217" y="0"/>
                </a:cubicBezTo>
                <a:cubicBezTo>
                  <a:pt x="260" y="0"/>
                  <a:pt x="296" y="36"/>
                  <a:pt x="296" y="79"/>
                </a:cubicBezTo>
                <a:cubicBezTo>
                  <a:pt x="296" y="91"/>
                  <a:pt x="293" y="103"/>
                  <a:pt x="289" y="113"/>
                </a:cubicBezTo>
                <a:lnTo>
                  <a:pt x="412" y="217"/>
                </a:lnTo>
                <a:cubicBezTo>
                  <a:pt x="429" y="201"/>
                  <a:pt x="452" y="192"/>
                  <a:pt x="477" y="192"/>
                </a:cubicBezTo>
                <a:cubicBezTo>
                  <a:pt x="530" y="192"/>
                  <a:pt x="574" y="235"/>
                  <a:pt x="574" y="289"/>
                </a:cubicBezTo>
                <a:cubicBezTo>
                  <a:pt x="574" y="342"/>
                  <a:pt x="530" y="386"/>
                  <a:pt x="477" y="386"/>
                </a:cubicBezTo>
                <a:cubicBezTo>
                  <a:pt x="449" y="386"/>
                  <a:pt x="424" y="374"/>
                  <a:pt x="406" y="355"/>
                </a:cubicBezTo>
                <a:lnTo>
                  <a:pt x="224" y="501"/>
                </a:lnTo>
                <a:cubicBezTo>
                  <a:pt x="234" y="518"/>
                  <a:pt x="240" y="539"/>
                  <a:pt x="240" y="561"/>
                </a:cubicBezTo>
                <a:cubicBezTo>
                  <a:pt x="240" y="627"/>
                  <a:pt x="186" y="681"/>
                  <a:pt x="120" y="681"/>
                </a:cubicBezTo>
                <a:cubicBezTo>
                  <a:pt x="54" y="681"/>
                  <a:pt x="0" y="627"/>
                  <a:pt x="0" y="561"/>
                </a:cubicBezTo>
                <a:cubicBezTo>
                  <a:pt x="0" y="495"/>
                  <a:pt x="54" y="441"/>
                  <a:pt x="120" y="441"/>
                </a:cubicBezTo>
                <a:close/>
              </a:path>
            </a:pathLst>
          </a:custGeom>
          <a:solidFill>
            <a:srgbClr val="113E6A"/>
          </a:solidFill>
          <a:ln w="9525">
            <a:noFill/>
          </a:ln>
        </p:spPr>
        <p:txBody>
          <a:bodyPr/>
          <a:lstStyle/>
          <a:p>
            <a:endParaRPr lang="zh-CN" altLang="en-US">
              <a:latin typeface="Arial" charset="0"/>
              <a:ea typeface="微软雅黑" pitchFamily="34" charset="-122"/>
              <a:cs typeface="+mn-ea"/>
              <a:sym typeface="Arial" charset="0"/>
            </a:endParaRPr>
          </a:p>
        </p:txBody>
      </p:sp>
      <p:sp>
        <p:nvSpPr>
          <p:cNvPr id="6" name="TextBox 27"/>
          <p:cNvSpPr txBox="1"/>
          <p:nvPr/>
        </p:nvSpPr>
        <p:spPr>
          <a:xfrm>
            <a:off x="1012825" y="176213"/>
            <a:ext cx="9920786" cy="553998"/>
          </a:xfrm>
          <a:prstGeom prst="rect">
            <a:avLst/>
          </a:prstGeom>
          <a:noFill/>
          <a:ln w="9525">
            <a:noFill/>
          </a:ln>
        </p:spPr>
        <p:txBody>
          <a:bodyPr wrap="square" anchor="t">
            <a:spAutoFit/>
          </a:bodyPr>
          <a:lstStyle/>
          <a:p>
            <a:r>
              <a:rPr lang="zh-CN" altLang="en-US" sz="3000" b="1" dirty="0">
                <a:latin typeface="Arial" charset="0"/>
                <a:ea typeface="微软雅黑" pitchFamily="34" charset="-122"/>
                <a:cs typeface="+mn-ea"/>
                <a:sym typeface="Arial" charset="0"/>
              </a:rPr>
              <a:t>关键科学问题：</a:t>
            </a:r>
            <a:r>
              <a:rPr lang="zh-CN" altLang="en-US" sz="3000" b="1" dirty="0">
                <a:solidFill>
                  <a:srgbClr val="C00000"/>
                </a:solidFill>
                <a:latin typeface="Arial" charset="0"/>
                <a:ea typeface="微软雅黑" pitchFamily="34" charset="-122"/>
                <a:cs typeface="+mn-ea"/>
                <a:sym typeface="Arial" charset="0"/>
              </a:rPr>
              <a:t>大尺度多辐射物理场下的极稀有信号探测</a:t>
            </a:r>
            <a:endParaRPr lang="zh-CN" altLang="en-US" sz="3000" b="1" dirty="0">
              <a:solidFill>
                <a:srgbClr val="C00000"/>
              </a:solidFill>
              <a:latin typeface="Arial" charset="0"/>
              <a:ea typeface="微软雅黑" pitchFamily="34" charset="-122"/>
              <a:cs typeface="+mn-ea"/>
              <a:sym typeface="Arial" charset="0"/>
            </a:endParaRPr>
          </a:p>
        </p:txBody>
      </p:sp>
      <p:sp>
        <p:nvSpPr>
          <p:cNvPr id="8" name="文本框 7"/>
          <p:cNvSpPr txBox="1"/>
          <p:nvPr/>
        </p:nvSpPr>
        <p:spPr>
          <a:xfrm>
            <a:off x="0" y="835248"/>
            <a:ext cx="11260183" cy="580415"/>
          </a:xfrm>
          <a:prstGeom prst="rect">
            <a:avLst/>
          </a:prstGeom>
          <a:noFill/>
        </p:spPr>
        <p:txBody>
          <a:bodyPr wrap="square" rtlCol="0">
            <a:spAutoFit/>
          </a:bodyPr>
          <a:lstStyle/>
          <a:p>
            <a:pPr marL="1371600" lvl="2" indent="-457200">
              <a:lnSpc>
                <a:spcPct val="150000"/>
              </a:lnSpc>
              <a:buFont typeface="+mj-ea"/>
              <a:buAutoNum type="circleNumDbPlain" startAt="2"/>
              <a:defRPr/>
            </a:pPr>
            <a:r>
              <a:rPr lang="zh-CN" altLang="en-US" sz="2400" b="1" dirty="0">
                <a:solidFill>
                  <a:srgbClr val="000064"/>
                </a:solidFill>
                <a:latin typeface="Arial" charset="0"/>
                <a:ea typeface="微软雅黑" pitchFamily="34" charset="-122"/>
                <a:cs typeface="+mn-ea"/>
                <a:sym typeface="Arial" charset="0"/>
              </a:rPr>
              <a:t>宇宙线轰击卫星平台产生的次生中子，是需要消除的重要本底 </a:t>
            </a:r>
            <a:endParaRPr lang="en-US" altLang="zh-CN" sz="2400" b="1" dirty="0">
              <a:solidFill>
                <a:srgbClr val="000064"/>
              </a:solidFill>
              <a:latin typeface="Arial" charset="0"/>
              <a:ea typeface="微软雅黑" pitchFamily="34" charset="-122"/>
              <a:cs typeface="+mn-ea"/>
              <a:sym typeface="Arial" charset="0"/>
            </a:endParaRPr>
          </a:p>
        </p:txBody>
      </p:sp>
      <p:pic>
        <p:nvPicPr>
          <p:cNvPr id="2" name="图片 3"/>
          <p:cNvPicPr>
            <a:picLocks noChangeAspect="1"/>
          </p:cNvPicPr>
          <p:nvPr/>
        </p:nvPicPr>
        <p:blipFill>
          <a:blip r:embed="rId1" cstate="print"/>
          <a:stretch>
            <a:fillRect/>
          </a:stretch>
        </p:blipFill>
        <p:spPr>
          <a:xfrm>
            <a:off x="302329" y="1779319"/>
            <a:ext cx="3237244" cy="2919618"/>
          </a:xfrm>
          <a:prstGeom prst="rect">
            <a:avLst/>
          </a:prstGeom>
        </p:spPr>
      </p:pic>
      <p:sp>
        <p:nvSpPr>
          <p:cNvPr id="7" name="文本框 6"/>
          <p:cNvSpPr txBox="1"/>
          <p:nvPr/>
        </p:nvSpPr>
        <p:spPr>
          <a:xfrm>
            <a:off x="2925218" y="5670898"/>
            <a:ext cx="6096000" cy="458459"/>
          </a:xfrm>
          <a:prstGeom prst="rect">
            <a:avLst/>
          </a:prstGeom>
          <a:noFill/>
        </p:spPr>
        <p:txBody>
          <a:bodyPr wrap="square">
            <a:spAutoFit/>
          </a:bodyPr>
          <a:lstStyle/>
          <a:p>
            <a:pPr marL="1257300" lvl="2" indent="-342900">
              <a:lnSpc>
                <a:spcPct val="150000"/>
              </a:lnSpc>
              <a:buFont typeface="Arial" charset="0"/>
              <a:buChar char="•"/>
              <a:defRPr/>
            </a:pPr>
            <a:endParaRPr lang="en-US" altLang="zh-CN" sz="1800" b="1" dirty="0">
              <a:solidFill>
                <a:srgbClr val="C00000"/>
              </a:solidFill>
              <a:latin typeface="Arial" charset="0"/>
              <a:ea typeface="微软雅黑" pitchFamily="34" charset="-122"/>
              <a:cs typeface="+mn-ea"/>
              <a:sym typeface="Arial" charset="0"/>
            </a:endParaRPr>
          </a:p>
        </p:txBody>
      </p:sp>
      <p:sp>
        <p:nvSpPr>
          <p:cNvPr id="12" name="文本框 11"/>
          <p:cNvSpPr txBox="1"/>
          <p:nvPr/>
        </p:nvSpPr>
        <p:spPr>
          <a:xfrm>
            <a:off x="1622433" y="5814119"/>
            <a:ext cx="8458200" cy="581057"/>
          </a:xfrm>
          <a:prstGeom prst="rect">
            <a:avLst/>
          </a:prstGeom>
          <a:noFill/>
        </p:spPr>
        <p:txBody>
          <a:bodyPr wrap="square">
            <a:spAutoFit/>
          </a:bodyPr>
          <a:lstStyle/>
          <a:p>
            <a:pPr lvl="2">
              <a:lnSpc>
                <a:spcPct val="150000"/>
              </a:lnSpc>
              <a:defRPr/>
            </a:pPr>
            <a:r>
              <a:rPr lang="zh-CN" altLang="en-US" sz="2400" b="1" dirty="0">
                <a:solidFill>
                  <a:srgbClr val="C00000"/>
                </a:solidFill>
                <a:latin typeface="+mn-ea"/>
                <a:cs typeface="+mn-ea"/>
                <a:sym typeface="Arial" charset="0"/>
              </a:rPr>
              <a:t>小卫星平台</a:t>
            </a:r>
            <a:r>
              <a:rPr lang="en-US" altLang="zh-CN" sz="2400" b="1" dirty="0">
                <a:solidFill>
                  <a:srgbClr val="C00000"/>
                </a:solidFill>
                <a:latin typeface="+mn-ea"/>
                <a:cs typeface="+mn-ea"/>
                <a:sym typeface="Arial" charset="0"/>
              </a:rPr>
              <a:t>+</a:t>
            </a:r>
            <a:r>
              <a:rPr lang="zh-CN" altLang="en-US" sz="2400" b="1" dirty="0">
                <a:solidFill>
                  <a:srgbClr val="C00000"/>
                </a:solidFill>
                <a:latin typeface="+mn-ea"/>
                <a:cs typeface="+mn-ea"/>
                <a:sym typeface="Arial" charset="0"/>
              </a:rPr>
              <a:t>伸展臂</a:t>
            </a:r>
            <a:r>
              <a:rPr lang="en-US" altLang="zh-CN" sz="2400" b="1" dirty="0">
                <a:solidFill>
                  <a:srgbClr val="C00000"/>
                </a:solidFill>
                <a:latin typeface="+mn-ea"/>
                <a:cs typeface="+mn-ea"/>
                <a:sym typeface="Arial" charset="0"/>
              </a:rPr>
              <a:t>+</a:t>
            </a:r>
            <a:r>
              <a:rPr lang="zh-CN" altLang="en-US" sz="2400" b="1" dirty="0">
                <a:solidFill>
                  <a:srgbClr val="C00000"/>
                </a:solidFill>
                <a:latin typeface="+mn-ea"/>
                <a:cs typeface="+mn-ea"/>
                <a:sym typeface="Arial" charset="0"/>
              </a:rPr>
              <a:t>推进装置（变轨）</a:t>
            </a:r>
            <a:endParaRPr lang="en-US" altLang="zh-CN" sz="2400" b="1" dirty="0">
              <a:solidFill>
                <a:srgbClr val="C00000"/>
              </a:solidFill>
              <a:latin typeface="+mn-ea"/>
              <a:cs typeface="+mn-ea"/>
              <a:sym typeface="Arial" charset="0"/>
            </a:endParaRPr>
          </a:p>
        </p:txBody>
      </p:sp>
      <p:pic>
        <p:nvPicPr>
          <p:cNvPr id="14" name="图形 13" descr="指向右边的反手食指"/>
          <p:cNvPicPr>
            <a:picLocks noChangeAspect="1"/>
          </p:cNvPicPr>
          <p:nvPr/>
        </p:nvPicPr>
        <p:blipFill>
          <a:blip r:embed="rId2"/>
          <a:stretch>
            <a:fillRect/>
          </a:stretch>
        </p:blipFill>
        <p:spPr>
          <a:xfrm>
            <a:off x="1245674" y="5686164"/>
            <a:ext cx="914400" cy="914400"/>
          </a:xfrm>
          <a:prstGeom prst="rect">
            <a:avLst/>
          </a:prstGeom>
        </p:spPr>
      </p:pic>
      <p:sp>
        <p:nvSpPr>
          <p:cNvPr id="16" name="矩形 34"/>
          <p:cNvSpPr/>
          <p:nvPr/>
        </p:nvSpPr>
        <p:spPr>
          <a:xfrm>
            <a:off x="3131057" y="4876184"/>
            <a:ext cx="5684322" cy="873957"/>
          </a:xfrm>
          <a:prstGeom prst="rect">
            <a:avLst/>
          </a:prstGeom>
        </p:spPr>
        <p:txBody>
          <a:bodyPr wrap="square">
            <a:spAutoFit/>
          </a:bodyPr>
          <a:lstStyle/>
          <a:p>
            <a:pPr marL="285750" indent="-285750">
              <a:lnSpc>
                <a:spcPct val="150000"/>
              </a:lnSpc>
              <a:buFont typeface="Wingdings" charset="2"/>
              <a:buChar char="Ø"/>
            </a:pPr>
            <a:r>
              <a:rPr lang="zh-CN" altLang="en-US" b="1" dirty="0">
                <a:solidFill>
                  <a:srgbClr val="000064"/>
                </a:solidFill>
                <a:latin typeface="Arial" charset="0"/>
                <a:ea typeface="微软雅黑" pitchFamily="34" charset="-122"/>
                <a:cs typeface="+mn-ea"/>
                <a:sym typeface="Arial" charset="0"/>
              </a:rPr>
              <a:t>小卫星</a:t>
            </a:r>
            <a:r>
              <a:rPr lang="en-US" altLang="zh-CN" b="1" dirty="0">
                <a:solidFill>
                  <a:srgbClr val="000064"/>
                </a:solidFill>
                <a:latin typeface="Arial" charset="0"/>
                <a:ea typeface="微软雅黑" pitchFamily="34" charset="-122"/>
                <a:cs typeface="+mn-ea"/>
                <a:sym typeface="Arial" charset="0"/>
              </a:rPr>
              <a:t>+</a:t>
            </a:r>
            <a:r>
              <a:rPr lang="zh-CN" altLang="en-US" b="1" dirty="0">
                <a:solidFill>
                  <a:srgbClr val="000064"/>
                </a:solidFill>
                <a:latin typeface="Arial" charset="0"/>
                <a:ea typeface="微软雅黑" pitchFamily="34" charset="-122"/>
                <a:cs typeface="+mn-ea"/>
                <a:sym typeface="Arial" charset="0"/>
              </a:rPr>
              <a:t>伸展臂：次生中子本底低至</a:t>
            </a:r>
            <a:r>
              <a:rPr lang="en-US" altLang="zh-CN" b="1" dirty="0">
                <a:solidFill>
                  <a:srgbClr val="000064"/>
                </a:solidFill>
                <a:latin typeface="Arial" charset="0"/>
                <a:ea typeface="微软雅黑" pitchFamily="34" charset="-122"/>
                <a:cs typeface="+mn-ea"/>
                <a:sym typeface="Arial" charset="0"/>
              </a:rPr>
              <a:t>10</a:t>
            </a:r>
            <a:r>
              <a:rPr lang="en-US" altLang="zh-CN" b="1" baseline="30000" dirty="0">
                <a:solidFill>
                  <a:srgbClr val="000064"/>
                </a:solidFill>
                <a:latin typeface="Arial" charset="0"/>
                <a:ea typeface="微软雅黑" pitchFamily="34" charset="-122"/>
                <a:cs typeface="+mn-ea"/>
                <a:sym typeface="Arial" charset="0"/>
              </a:rPr>
              <a:t>-8 </a:t>
            </a:r>
            <a:r>
              <a:rPr lang="en-US" altLang="zh-CN" b="1" dirty="0">
                <a:solidFill>
                  <a:srgbClr val="000064"/>
                </a:solidFill>
                <a:latin typeface="Arial" charset="0"/>
                <a:ea typeface="微软雅黑" pitchFamily="34" charset="-122"/>
                <a:cs typeface="+mn-ea"/>
                <a:sym typeface="Arial" charset="0"/>
              </a:rPr>
              <a:t>n/cm</a:t>
            </a:r>
            <a:r>
              <a:rPr lang="en-US" altLang="zh-CN" b="1" baseline="30000" dirty="0">
                <a:solidFill>
                  <a:srgbClr val="000064"/>
                </a:solidFill>
                <a:latin typeface="Arial" charset="0"/>
                <a:ea typeface="微软雅黑" pitchFamily="34" charset="-122"/>
                <a:cs typeface="+mn-ea"/>
                <a:sym typeface="Arial" charset="0"/>
              </a:rPr>
              <a:t>2</a:t>
            </a:r>
            <a:r>
              <a:rPr lang="en-US" altLang="zh-CN" b="1" dirty="0">
                <a:solidFill>
                  <a:srgbClr val="000064"/>
                </a:solidFill>
                <a:latin typeface="Arial" charset="0"/>
                <a:ea typeface="微软雅黑" pitchFamily="34" charset="-122"/>
                <a:cs typeface="+mn-ea"/>
                <a:sym typeface="Arial" charset="0"/>
              </a:rPr>
              <a:t>/s</a:t>
            </a:r>
            <a:endParaRPr lang="en-US" altLang="zh-CN" b="1" dirty="0">
              <a:solidFill>
                <a:srgbClr val="000064"/>
              </a:solidFill>
              <a:latin typeface="Arial" charset="0"/>
              <a:ea typeface="微软雅黑" pitchFamily="34" charset="-122"/>
              <a:cs typeface="+mn-ea"/>
              <a:sym typeface="Arial" charset="0"/>
            </a:endParaRPr>
          </a:p>
          <a:p>
            <a:pPr marL="285750" indent="-285750">
              <a:lnSpc>
                <a:spcPct val="150000"/>
              </a:lnSpc>
              <a:buFont typeface="Wingdings" charset="2"/>
              <a:buChar char="Ø"/>
            </a:pPr>
            <a:r>
              <a:rPr lang="zh-CN" altLang="en-US" b="1" dirty="0">
                <a:solidFill>
                  <a:srgbClr val="000064"/>
                </a:solidFill>
                <a:latin typeface="Arial" charset="0"/>
                <a:ea typeface="微软雅黑" pitchFamily="34" charset="-122"/>
                <a:cs typeface="+mn-ea"/>
                <a:sym typeface="Arial" charset="0"/>
              </a:rPr>
              <a:t>变轨的可能性：降低中子模型系统误差本</a:t>
            </a:r>
            <a:r>
              <a:rPr lang="zh-CN" altLang="en-US" b="1" dirty="0">
                <a:noFill/>
                <a:latin typeface="Arial" charset="0"/>
                <a:ea typeface="微软雅黑" pitchFamily="34" charset="-122"/>
                <a:cs typeface="+mn-ea"/>
                <a:sym typeface="Arial" charset="0"/>
              </a:rPr>
              <a:t>底控制在</a:t>
            </a:r>
            <a:endParaRPr lang="zh-CN" altLang="en-US" b="1" dirty="0">
              <a:noFill/>
              <a:latin typeface="Arial" charset="0"/>
              <a:ea typeface="微软雅黑" pitchFamily="34" charset="-122"/>
              <a:cs typeface="+mn-ea"/>
              <a:sym typeface="Arial" charset="0"/>
            </a:endParaRPr>
          </a:p>
        </p:txBody>
      </p:sp>
      <p:pic>
        <p:nvPicPr>
          <p:cNvPr id="18" name="图片 4"/>
          <p:cNvPicPr>
            <a:picLocks noChangeAspect="1"/>
          </p:cNvPicPr>
          <p:nvPr/>
        </p:nvPicPr>
        <p:blipFill>
          <a:blip r:embed="rId3"/>
          <a:stretch>
            <a:fillRect/>
          </a:stretch>
        </p:blipFill>
        <p:spPr>
          <a:xfrm>
            <a:off x="3713610" y="1753587"/>
            <a:ext cx="3237243" cy="2919042"/>
          </a:xfrm>
          <a:prstGeom prst="rect">
            <a:avLst/>
          </a:prstGeom>
        </p:spPr>
      </p:pic>
      <p:graphicFrame>
        <p:nvGraphicFramePr>
          <p:cNvPr id="19" name="表格 21"/>
          <p:cNvGraphicFramePr>
            <a:graphicFrameLocks noGrp="1"/>
          </p:cNvGraphicFramePr>
          <p:nvPr>
            <p:custDataLst>
              <p:tags r:id="rId4"/>
            </p:custDataLst>
          </p:nvPr>
        </p:nvGraphicFramePr>
        <p:xfrm>
          <a:off x="7089775" y="2617543"/>
          <a:ext cx="4857046" cy="1474428"/>
        </p:xfrm>
        <a:graphic>
          <a:graphicData uri="http://schemas.openxmlformats.org/drawingml/2006/table">
            <a:tbl>
              <a:tblPr>
                <a:tableStyleId>{5C22544A-7EE6-4342-B048-85BDC9FD1C3A}</a:tableStyleId>
              </a:tblPr>
              <a:tblGrid>
                <a:gridCol w="1386413"/>
                <a:gridCol w="981068"/>
                <a:gridCol w="1244965"/>
                <a:gridCol w="1244600"/>
              </a:tblGrid>
              <a:tr h="192164">
                <a:tc gridSpan="4">
                  <a:txBody>
                    <a:bodyPr/>
                    <a:lstStyle/>
                    <a:p>
                      <a:pPr algn="ctr" fontAlgn="ctr"/>
                      <a:r>
                        <a:rPr lang="zh-CN" altLang="en-US" sz="1400" b="1" i="0" u="none" strike="noStrike" dirty="0">
                          <a:solidFill>
                            <a:srgbClr val="000000"/>
                          </a:solidFill>
                          <a:effectLst/>
                          <a:latin typeface="Arial" charset="0"/>
                          <a:ea typeface="微软雅黑" pitchFamily="34" charset="-122"/>
                          <a:cs typeface="+mn-ea"/>
                          <a:sym typeface="Arial" charset="0"/>
                        </a:rPr>
                        <a:t>航天器信息</a:t>
                      </a:r>
                      <a:endParaRPr lang="en-US" sz="1400" b="1" i="0" u="none" strike="noStrike" dirty="0">
                        <a:solidFill>
                          <a:srgbClr val="000000"/>
                        </a:solidFill>
                        <a:effectLst/>
                        <a:latin typeface="Arial" charset="0"/>
                        <a:ea typeface="微软雅黑" pitchFamily="34" charset="-122"/>
                        <a:cs typeface="+mn-ea"/>
                        <a:sym typeface="Arial" charset="0"/>
                      </a:endParaRPr>
                    </a:p>
                  </a:txBody>
                  <a:tcPr marL="7620" marR="7620" marT="7620" marB="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marL="7620" marR="7620" marT="7620" marB="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hMerge="1">
                  <a:tcPr marL="7620" marR="7620" marT="7620" marB="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61190">
                <a:tc>
                  <a:txBody>
                    <a:bodyPr/>
                    <a:lstStyle/>
                    <a:p>
                      <a:pPr algn="ctr" fontAlgn="ctr"/>
                      <a:endParaRPr lang="en-US" sz="1200" b="0" i="0" u="none" strike="noStrike" dirty="0">
                        <a:solidFill>
                          <a:schemeClr val="tx1"/>
                        </a:solidFill>
                        <a:effectLst/>
                        <a:latin typeface="Arial" charset="0"/>
                        <a:ea typeface="微软雅黑" pitchFamily="34" charset="-122"/>
                        <a:cs typeface="+mn-ea"/>
                        <a:sym typeface="Arial"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zh-CN" altLang="en-US" sz="1200" u="none" strike="noStrike" dirty="0">
                          <a:solidFill>
                            <a:schemeClr val="tx1"/>
                          </a:solidFill>
                          <a:effectLst/>
                          <a:latin typeface="Arial" charset="0"/>
                          <a:ea typeface="微软雅黑" pitchFamily="34" charset="-122"/>
                          <a:cs typeface="+mn-ea"/>
                          <a:sym typeface="Arial" charset="0"/>
                        </a:rPr>
                        <a:t>国际空间站</a:t>
                      </a:r>
                      <a:endParaRPr lang="en-US" sz="1200" b="0" i="0" u="none" strike="noStrike" dirty="0">
                        <a:solidFill>
                          <a:schemeClr val="tx1"/>
                        </a:solidFill>
                        <a:effectLst/>
                        <a:latin typeface="Arial" charset="0"/>
                        <a:ea typeface="微软雅黑" pitchFamily="34" charset="-122"/>
                        <a:cs typeface="+mn-ea"/>
                        <a:sym typeface="Arial"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zh-CN" altLang="en-US" sz="1200" b="0" i="0" u="none" strike="noStrike" dirty="0">
                          <a:solidFill>
                            <a:schemeClr val="tx1"/>
                          </a:solidFill>
                          <a:effectLst/>
                          <a:latin typeface="Arial" charset="0"/>
                          <a:ea typeface="微软雅黑" pitchFamily="34" charset="-122"/>
                          <a:cs typeface="+mn-ea"/>
                          <a:sym typeface="Arial" charset="0"/>
                        </a:rPr>
                        <a:t>月球勘探者</a:t>
                      </a:r>
                      <a:endParaRPr lang="zh-CN" altLang="en-US" sz="1200" b="0" i="0" u="none" strike="noStrike" dirty="0">
                        <a:solidFill>
                          <a:schemeClr val="tx1"/>
                        </a:solidFill>
                        <a:effectLst/>
                        <a:latin typeface="Arial" charset="0"/>
                        <a:ea typeface="微软雅黑" pitchFamily="34" charset="-122"/>
                        <a:cs typeface="+mn-ea"/>
                        <a:sym typeface="Arial"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b="1" u="none" strike="noStrike" dirty="0">
                          <a:solidFill>
                            <a:srgbClr val="C00000"/>
                          </a:solidFill>
                          <a:effectLst/>
                          <a:latin typeface="Arial" charset="0"/>
                          <a:ea typeface="微软雅黑" pitchFamily="34" charset="-122"/>
                          <a:cs typeface="+mn-ea"/>
                          <a:sym typeface="Arial" charset="0"/>
                        </a:rPr>
                        <a:t>StarNeutronix</a:t>
                      </a:r>
                      <a:endParaRPr lang="en-US" altLang="zh-CN" sz="1200" b="1" i="0" u="none" strike="noStrike" dirty="0">
                        <a:solidFill>
                          <a:srgbClr val="C00000"/>
                        </a:solidFill>
                        <a:effectLst/>
                        <a:latin typeface="Arial" charset="0"/>
                        <a:ea typeface="微软雅黑" pitchFamily="34" charset="-122"/>
                        <a:cs typeface="+mn-ea"/>
                        <a:sym typeface="Arial"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7503">
                <a:tc>
                  <a:txBody>
                    <a:bodyPr/>
                    <a:lstStyle/>
                    <a:p>
                      <a:pPr algn="ctr" fontAlgn="ctr"/>
                      <a:r>
                        <a:rPr lang="zh-CN" altLang="en-US" sz="1200" b="0" i="0" u="none" strike="noStrike" dirty="0">
                          <a:solidFill>
                            <a:schemeClr val="tx1"/>
                          </a:solidFill>
                          <a:effectLst/>
                          <a:latin typeface="Arial" charset="0"/>
                          <a:ea typeface="微软雅黑" pitchFamily="34" charset="-122"/>
                          <a:cs typeface="+mn-ea"/>
                          <a:sym typeface="Arial" charset="0"/>
                        </a:rPr>
                        <a:t>质量</a:t>
                      </a:r>
                      <a:r>
                        <a:rPr lang="en-US" altLang="zh-CN" sz="1200" b="0" i="0" u="none" strike="noStrike" dirty="0">
                          <a:solidFill>
                            <a:schemeClr val="tx1"/>
                          </a:solidFill>
                          <a:effectLst/>
                          <a:latin typeface="Arial" charset="0"/>
                          <a:ea typeface="微软雅黑" pitchFamily="34" charset="-122"/>
                          <a:cs typeface="+mn-ea"/>
                          <a:sym typeface="Arial" charset="0"/>
                        </a:rPr>
                        <a:t>/kg</a:t>
                      </a:r>
                      <a:endParaRPr lang="en-US" altLang="zh-CN" sz="1200" b="0" i="0" u="none" strike="noStrike" dirty="0">
                        <a:solidFill>
                          <a:schemeClr val="tx1"/>
                        </a:solidFill>
                        <a:effectLst/>
                        <a:latin typeface="Arial" charset="0"/>
                        <a:ea typeface="微软雅黑" pitchFamily="34" charset="-122"/>
                        <a:cs typeface="+mn-ea"/>
                        <a:sym typeface="Arial" charset="0"/>
                      </a:endParaRPr>
                    </a:p>
                  </a:txBody>
                  <a:tcPr marL="7620" marR="7620" marT="7620" marB="0" anchor="ctr">
                    <a:lnT w="12700" cap="flat" cmpd="sng" algn="ctr">
                      <a:solidFill>
                        <a:schemeClr val="tx1"/>
                      </a:solidFill>
                      <a:prstDash val="solid"/>
                      <a:round/>
                      <a:headEnd type="none" w="med" len="med"/>
                      <a:tailEnd type="none" w="med" len="med"/>
                    </a:lnT>
                    <a:noFill/>
                  </a:tcPr>
                </a:tc>
                <a:tc>
                  <a:txBody>
                    <a:bodyPr/>
                    <a:lstStyle/>
                    <a:p>
                      <a:pPr algn="ctr" fontAlgn="ctr"/>
                      <a:r>
                        <a:rPr lang="en-US" altLang="zh-CN" sz="1200" b="0" i="0" u="none" strike="noStrike" dirty="0">
                          <a:solidFill>
                            <a:schemeClr val="tx1"/>
                          </a:solidFill>
                          <a:effectLst/>
                          <a:latin typeface="Arial" charset="0"/>
                          <a:ea typeface="微软雅黑" pitchFamily="34" charset="-122"/>
                          <a:cs typeface="+mn-ea"/>
                          <a:sym typeface="Arial" charset="0"/>
                        </a:rPr>
                        <a:t>~4.2×10</a:t>
                      </a:r>
                      <a:r>
                        <a:rPr lang="en-US" altLang="zh-CN" sz="1200" b="0" i="0" u="none" strike="noStrike" baseline="30000" dirty="0">
                          <a:solidFill>
                            <a:schemeClr val="tx1"/>
                          </a:solidFill>
                          <a:effectLst/>
                          <a:latin typeface="Arial" charset="0"/>
                          <a:ea typeface="微软雅黑" pitchFamily="34" charset="-122"/>
                          <a:cs typeface="+mn-ea"/>
                          <a:sym typeface="Arial" charset="0"/>
                        </a:rPr>
                        <a:t>5</a:t>
                      </a:r>
                      <a:r>
                        <a:rPr lang="en-US" altLang="zh-CN" sz="1200" b="0" i="0" u="none" strike="noStrike" dirty="0">
                          <a:solidFill>
                            <a:schemeClr val="tx1"/>
                          </a:solidFill>
                          <a:effectLst/>
                          <a:latin typeface="Arial" charset="0"/>
                          <a:ea typeface="微软雅黑" pitchFamily="34" charset="-122"/>
                          <a:cs typeface="+mn-ea"/>
                          <a:sym typeface="Arial" charset="0"/>
                        </a:rPr>
                        <a:t> </a:t>
                      </a:r>
                      <a:endParaRPr lang="en-US" altLang="zh-CN" sz="1200" b="0" i="0" u="none" strike="noStrike" dirty="0">
                        <a:solidFill>
                          <a:schemeClr val="tx1"/>
                        </a:solidFill>
                        <a:effectLst/>
                        <a:latin typeface="Arial" charset="0"/>
                        <a:ea typeface="微软雅黑" pitchFamily="34" charset="-122"/>
                        <a:cs typeface="+mn-ea"/>
                        <a:sym typeface="Arial" charset="0"/>
                      </a:endParaRPr>
                    </a:p>
                  </a:txBody>
                  <a:tcPr marL="7620" marR="7620" marT="7620" marB="0" anchor="ctr">
                    <a:lnT w="12700" cap="flat" cmpd="sng" algn="ctr">
                      <a:solidFill>
                        <a:schemeClr val="tx1"/>
                      </a:solidFill>
                      <a:prstDash val="solid"/>
                      <a:round/>
                      <a:headEnd type="none" w="med" len="med"/>
                      <a:tailEnd type="none" w="med" len="med"/>
                    </a:lnT>
                    <a:noFill/>
                  </a:tcPr>
                </a:tc>
                <a:tc>
                  <a:txBody>
                    <a:bodyPr/>
                    <a:lstStyle/>
                    <a:p>
                      <a:pPr algn="ctr" fontAlgn="ctr"/>
                      <a:r>
                        <a:rPr lang="en-US" altLang="zh-CN" sz="1200" b="0" i="0" u="none" strike="noStrike" dirty="0">
                          <a:solidFill>
                            <a:schemeClr val="tx1"/>
                          </a:solidFill>
                          <a:effectLst/>
                          <a:latin typeface="Arial" charset="0"/>
                          <a:ea typeface="微软雅黑" pitchFamily="34" charset="-122"/>
                          <a:cs typeface="+mn-ea"/>
                          <a:sym typeface="Arial" charset="0"/>
                        </a:rPr>
                        <a:t>1523</a:t>
                      </a:r>
                      <a:endParaRPr lang="en-US" altLang="zh-CN" sz="1200" b="0" i="0" u="none" strike="noStrike" dirty="0">
                        <a:solidFill>
                          <a:schemeClr val="tx1"/>
                        </a:solidFill>
                        <a:effectLst/>
                        <a:latin typeface="Arial" charset="0"/>
                        <a:ea typeface="微软雅黑" pitchFamily="34" charset="-122"/>
                        <a:cs typeface="+mn-ea"/>
                        <a:sym typeface="Arial" charset="0"/>
                      </a:endParaRPr>
                    </a:p>
                  </a:txBody>
                  <a:tcPr marL="7620" marR="7620" marT="7620" marB="0" anchor="ctr">
                    <a:lnT w="12700" cap="flat" cmpd="sng" algn="ctr">
                      <a:solidFill>
                        <a:schemeClr val="tx1"/>
                      </a:solidFill>
                      <a:prstDash val="solid"/>
                      <a:round/>
                      <a:headEnd type="none" w="med" len="med"/>
                      <a:tailEnd type="none" w="med" len="med"/>
                    </a:lnT>
                    <a:noFill/>
                  </a:tcPr>
                </a:tc>
                <a:tc>
                  <a:txBody>
                    <a:bodyPr/>
                    <a:lstStyle/>
                    <a:p>
                      <a:pPr algn="ctr" fontAlgn="ctr"/>
                      <a:r>
                        <a:rPr lang="en-US" altLang="zh-CN" sz="1200" b="0" i="0" u="none" strike="noStrike" dirty="0">
                          <a:solidFill>
                            <a:schemeClr val="tx1"/>
                          </a:solidFill>
                          <a:effectLst/>
                          <a:latin typeface="Arial" charset="0"/>
                          <a:ea typeface="微软雅黑" pitchFamily="34" charset="-122"/>
                          <a:cs typeface="+mn-ea"/>
                          <a:sym typeface="Arial" charset="0"/>
                        </a:rPr>
                        <a:t>30 </a:t>
                      </a:r>
                      <a:endParaRPr lang="en-US" altLang="zh-CN" sz="1200" b="0" i="0" u="none" strike="noStrike" dirty="0">
                        <a:solidFill>
                          <a:schemeClr val="tx1"/>
                        </a:solidFill>
                        <a:effectLst/>
                        <a:latin typeface="Arial" charset="0"/>
                        <a:ea typeface="微软雅黑" pitchFamily="34" charset="-122"/>
                        <a:cs typeface="+mn-ea"/>
                        <a:sym typeface="Arial" charset="0"/>
                      </a:endParaRPr>
                    </a:p>
                  </a:txBody>
                  <a:tcPr marL="7620" marR="7620" marT="7620" marB="0" anchor="ctr">
                    <a:lnT w="12700" cap="flat" cmpd="sng" algn="ctr">
                      <a:solidFill>
                        <a:schemeClr val="tx1"/>
                      </a:solidFill>
                      <a:prstDash val="solid"/>
                      <a:round/>
                      <a:headEnd type="none" w="med" len="med"/>
                      <a:tailEnd type="none" w="med" len="med"/>
                    </a:lnT>
                    <a:noFill/>
                  </a:tcPr>
                </a:tc>
              </a:tr>
              <a:tr h="301537">
                <a:tc>
                  <a:txBody>
                    <a:bodyPr/>
                    <a:lstStyle/>
                    <a:p>
                      <a:pPr algn="ctr" fontAlgn="ctr"/>
                      <a:r>
                        <a:rPr lang="zh-CN" altLang="en-US" sz="1200" b="0" i="0" u="none" strike="noStrike" dirty="0">
                          <a:solidFill>
                            <a:schemeClr val="tx1"/>
                          </a:solidFill>
                          <a:effectLst/>
                          <a:latin typeface="Arial" charset="0"/>
                          <a:ea typeface="微软雅黑" pitchFamily="34" charset="-122"/>
                          <a:cs typeface="+mn-ea"/>
                          <a:sym typeface="Arial" charset="0"/>
                        </a:rPr>
                        <a:t>尺寸</a:t>
                      </a:r>
                      <a:r>
                        <a:rPr lang="en-US" altLang="zh-CN" sz="1200" b="0" i="0" u="none" strike="noStrike" dirty="0">
                          <a:solidFill>
                            <a:schemeClr val="tx1"/>
                          </a:solidFill>
                          <a:effectLst/>
                          <a:latin typeface="Arial" charset="0"/>
                          <a:ea typeface="微软雅黑" pitchFamily="34" charset="-122"/>
                          <a:cs typeface="+mn-ea"/>
                          <a:sym typeface="Arial" charset="0"/>
                        </a:rPr>
                        <a:t>/m</a:t>
                      </a:r>
                      <a:r>
                        <a:rPr lang="zh-CN" altLang="en-US" sz="1200" b="0" i="0" u="none" strike="noStrike" dirty="0">
                          <a:solidFill>
                            <a:schemeClr val="tx1"/>
                          </a:solidFill>
                          <a:effectLst/>
                          <a:latin typeface="Arial" charset="0"/>
                          <a:ea typeface="微软雅黑" pitchFamily="34" charset="-122"/>
                          <a:cs typeface="+mn-ea"/>
                          <a:sym typeface="Arial" charset="0"/>
                        </a:rPr>
                        <a:t>（长</a:t>
                      </a:r>
                      <a:r>
                        <a:rPr lang="en-US" altLang="zh-CN" sz="1200" b="0" i="0" u="none" strike="noStrike" dirty="0">
                          <a:solidFill>
                            <a:schemeClr val="tx1"/>
                          </a:solidFill>
                          <a:effectLst/>
                          <a:latin typeface="Arial" charset="0"/>
                          <a:ea typeface="微软雅黑" pitchFamily="34" charset="-122"/>
                          <a:cs typeface="+mn-ea"/>
                          <a:sym typeface="Arial" charset="0"/>
                        </a:rPr>
                        <a:t>×</a:t>
                      </a:r>
                      <a:r>
                        <a:rPr lang="zh-CN" altLang="en-US" sz="1200" b="0" i="0" u="none" strike="noStrike" dirty="0">
                          <a:solidFill>
                            <a:schemeClr val="tx1"/>
                          </a:solidFill>
                          <a:effectLst/>
                          <a:latin typeface="Arial" charset="0"/>
                          <a:ea typeface="微软雅黑" pitchFamily="34" charset="-122"/>
                          <a:cs typeface="+mn-ea"/>
                          <a:sym typeface="Arial" charset="0"/>
                        </a:rPr>
                        <a:t>宽）</a:t>
                      </a:r>
                      <a:endParaRPr lang="en-US" altLang="zh-CN" sz="1200" b="0" i="0" u="none" strike="noStrike" dirty="0">
                        <a:solidFill>
                          <a:schemeClr val="tx1"/>
                        </a:solidFill>
                        <a:effectLst/>
                        <a:latin typeface="Arial" charset="0"/>
                        <a:ea typeface="微软雅黑" pitchFamily="34" charset="-122"/>
                        <a:cs typeface="+mn-ea"/>
                        <a:sym typeface="Arial" charset="0"/>
                      </a:endParaRPr>
                    </a:p>
                  </a:txBody>
                  <a:tcPr marL="7620" marR="7620" marT="7620" marB="0" anchor="ctr">
                    <a:noFill/>
                  </a:tcPr>
                </a:tc>
                <a:tc>
                  <a:txBody>
                    <a:bodyPr/>
                    <a:lstStyle/>
                    <a:p>
                      <a:pPr algn="ctr" fontAlgn="ctr"/>
                      <a:r>
                        <a:rPr lang="en-US" altLang="zh-CN" sz="1200" dirty="0">
                          <a:solidFill>
                            <a:schemeClr val="tx1"/>
                          </a:solidFill>
                          <a:latin typeface="Arial" charset="0"/>
                          <a:ea typeface="微软雅黑" pitchFamily="34" charset="-122"/>
                          <a:cs typeface="+mn-ea"/>
                          <a:sym typeface="Arial" charset="0"/>
                        </a:rPr>
                        <a:t>109×73</a:t>
                      </a:r>
                      <a:endParaRPr lang="en-US" altLang="zh-CN" sz="1200" b="0" i="0" u="none" strike="noStrike" dirty="0">
                        <a:solidFill>
                          <a:schemeClr val="tx1"/>
                        </a:solidFill>
                        <a:effectLst/>
                        <a:latin typeface="Arial" charset="0"/>
                        <a:ea typeface="微软雅黑" pitchFamily="34" charset="-122"/>
                        <a:cs typeface="+mn-ea"/>
                        <a:sym typeface="Arial" charset="0"/>
                      </a:endParaRPr>
                    </a:p>
                  </a:txBody>
                  <a:tcPr marL="7620" marR="7620" marT="7620" marB="0" anchor="ctr">
                    <a:noFill/>
                  </a:tcPr>
                </a:tc>
                <a:tc>
                  <a:txBody>
                    <a:bodyPr/>
                    <a:lstStyle/>
                    <a:p>
                      <a:pPr algn="ctr" fontAlgn="ctr"/>
                      <a:r>
                        <a:rPr lang="en-US" altLang="zh-CN" sz="1200" b="0" i="0" u="none" strike="noStrike" dirty="0">
                          <a:solidFill>
                            <a:schemeClr val="tx1"/>
                          </a:solidFill>
                          <a:effectLst/>
                          <a:latin typeface="Arial" charset="0"/>
                          <a:ea typeface="微软雅黑" pitchFamily="34" charset="-122"/>
                          <a:cs typeface="+mn-ea"/>
                          <a:sym typeface="Arial" charset="0"/>
                        </a:rPr>
                        <a:t>4.1×2.1</a:t>
                      </a:r>
                      <a:endParaRPr lang="en-US" altLang="zh-CN" sz="1200" b="0" i="0" u="none" strike="noStrike" dirty="0">
                        <a:solidFill>
                          <a:schemeClr val="tx1"/>
                        </a:solidFill>
                        <a:effectLst/>
                        <a:latin typeface="Arial" charset="0"/>
                        <a:ea typeface="微软雅黑" pitchFamily="34" charset="-122"/>
                        <a:cs typeface="+mn-ea"/>
                        <a:sym typeface="Arial" charset="0"/>
                      </a:endParaRPr>
                    </a:p>
                  </a:txBody>
                  <a:tcPr marL="7620" marR="7620" marT="7620" marB="0" anchor="ctr">
                    <a:noFill/>
                  </a:tcPr>
                </a:tc>
                <a:tc>
                  <a:txBody>
                    <a:bodyPr/>
                    <a:lstStyle/>
                    <a:p>
                      <a:pPr algn="ctr" fontAlgn="ctr"/>
                      <a:r>
                        <a:rPr lang="en-US" altLang="zh-CN" sz="1200" b="0" i="0" u="none" strike="noStrike" dirty="0">
                          <a:solidFill>
                            <a:schemeClr val="tx1"/>
                          </a:solidFill>
                          <a:effectLst/>
                          <a:latin typeface="Arial" charset="0"/>
                          <a:ea typeface="微软雅黑" pitchFamily="34" charset="-122"/>
                          <a:cs typeface="+mn-ea"/>
                          <a:sym typeface="Arial" charset="0"/>
                        </a:rPr>
                        <a:t>0.3×0.3</a:t>
                      </a:r>
                      <a:endParaRPr lang="en-US" altLang="zh-CN" sz="1200" b="0" i="0" u="none" strike="noStrike" dirty="0">
                        <a:solidFill>
                          <a:schemeClr val="tx1"/>
                        </a:solidFill>
                        <a:effectLst/>
                        <a:latin typeface="Arial" charset="0"/>
                        <a:ea typeface="微软雅黑" pitchFamily="34" charset="-122"/>
                        <a:cs typeface="+mn-ea"/>
                        <a:sym typeface="Arial" charset="0"/>
                      </a:endParaRPr>
                    </a:p>
                  </a:txBody>
                  <a:tcPr marL="7620" marR="7620" marT="7620" marB="0" anchor="ctr">
                    <a:noFill/>
                  </a:tcPr>
                </a:tc>
              </a:tr>
              <a:tr h="287168">
                <a:tc>
                  <a:txBody>
                    <a:bodyPr/>
                    <a:lstStyle/>
                    <a:p>
                      <a:pPr algn="ctr" fontAlgn="ctr"/>
                      <a:r>
                        <a:rPr lang="zh-CN" altLang="en-US" sz="1200" b="0" i="0" u="none" strike="noStrike" dirty="0">
                          <a:solidFill>
                            <a:schemeClr val="tx1"/>
                          </a:solidFill>
                          <a:effectLst/>
                          <a:latin typeface="Arial" charset="0"/>
                          <a:ea typeface="微软雅黑" pitchFamily="34" charset="-122"/>
                          <a:cs typeface="+mn-ea"/>
                          <a:sym typeface="Arial" charset="0"/>
                        </a:rPr>
                        <a:t>次生中子</a:t>
                      </a:r>
                      <a:r>
                        <a:rPr lang="en-US" altLang="zh-CN" sz="1200" b="1" i="0" u="none" strike="noStrike" dirty="0">
                          <a:solidFill>
                            <a:schemeClr val="tx1"/>
                          </a:solidFill>
                          <a:effectLst/>
                          <a:latin typeface="Arial" charset="0"/>
                          <a:ea typeface="微软雅黑" pitchFamily="34" charset="-122"/>
                          <a:cs typeface="+mn-ea"/>
                          <a:sym typeface="Arial" charset="0"/>
                        </a:rPr>
                        <a:t>/</a:t>
                      </a:r>
                      <a:r>
                        <a:rPr lang="zh-CN" altLang="en-US" sz="1200" b="0" i="0" u="none" strike="noStrike" dirty="0">
                          <a:solidFill>
                            <a:schemeClr val="tx1"/>
                          </a:solidFill>
                          <a:effectLst/>
                          <a:latin typeface="Arial" charset="0"/>
                          <a:ea typeface="微软雅黑" pitchFamily="34" charset="-122"/>
                          <a:cs typeface="+mn-ea"/>
                          <a:sym typeface="Arial" charset="0"/>
                        </a:rPr>
                        <a:t>待测中子</a:t>
                      </a:r>
                      <a:endParaRPr lang="en-US" altLang="zh-CN" sz="1200" b="0" i="0" u="none" strike="noStrike" dirty="0">
                        <a:solidFill>
                          <a:schemeClr val="tx1"/>
                        </a:solidFill>
                        <a:effectLst/>
                        <a:latin typeface="Arial" charset="0"/>
                        <a:ea typeface="微软雅黑" pitchFamily="34" charset="-122"/>
                        <a:cs typeface="+mn-ea"/>
                        <a:sym typeface="Arial" charset="0"/>
                      </a:endParaRPr>
                    </a:p>
                  </a:txBody>
                  <a:tcPr marL="7620" marR="7620" marT="7620" marB="0" anchor="ctr">
                    <a:noFill/>
                  </a:tcPr>
                </a:tc>
                <a:tc>
                  <a:txBody>
                    <a:bodyPr/>
                    <a:lstStyle/>
                    <a:p>
                      <a:pPr algn="ctr" fontAlgn="ctr"/>
                      <a:r>
                        <a:rPr lang="en-US" altLang="zh-CN" sz="1200" b="0" i="0" u="none" strike="noStrike" dirty="0">
                          <a:solidFill>
                            <a:schemeClr val="tx1"/>
                          </a:solidFill>
                          <a:effectLst/>
                          <a:latin typeface="Arial" charset="0"/>
                          <a:ea typeface="微软雅黑" pitchFamily="34" charset="-122"/>
                          <a:cs typeface="+mn-ea"/>
                          <a:sym typeface="Arial" charset="0"/>
                        </a:rPr>
                        <a:t>~10</a:t>
                      </a:r>
                      <a:r>
                        <a:rPr lang="en-US" altLang="zh-CN" sz="1200" b="0" i="0" u="none" strike="noStrike" baseline="30000" dirty="0">
                          <a:solidFill>
                            <a:schemeClr val="tx1"/>
                          </a:solidFill>
                          <a:effectLst/>
                          <a:latin typeface="Arial" charset="0"/>
                          <a:ea typeface="微软雅黑" pitchFamily="34" charset="-122"/>
                          <a:cs typeface="+mn-ea"/>
                          <a:sym typeface="Arial" charset="0"/>
                        </a:rPr>
                        <a:t>1</a:t>
                      </a:r>
                      <a:endParaRPr lang="en-US" altLang="zh-CN" sz="1200" b="0" i="0" u="none" strike="noStrike" baseline="30000" dirty="0">
                        <a:solidFill>
                          <a:schemeClr val="tx1"/>
                        </a:solidFill>
                        <a:effectLst/>
                        <a:latin typeface="Arial" charset="0"/>
                        <a:ea typeface="微软雅黑" pitchFamily="34" charset="-122"/>
                        <a:cs typeface="+mn-ea"/>
                        <a:sym typeface="Arial" charset="0"/>
                      </a:endParaRPr>
                    </a:p>
                  </a:txBody>
                  <a:tcPr marL="7620" marR="7620" marT="7620" marB="0" anchor="ctr">
                    <a:noFill/>
                  </a:tcPr>
                </a:tc>
                <a:tc>
                  <a:txBody>
                    <a:bodyPr/>
                    <a:lstStyle/>
                    <a:p>
                      <a:pPr algn="ctr" fontAlgn="ctr"/>
                      <a:r>
                        <a:rPr lang="en-US" altLang="zh-CN" sz="1200" b="0" i="0" u="none" strike="noStrike" dirty="0">
                          <a:solidFill>
                            <a:schemeClr val="tx1"/>
                          </a:solidFill>
                          <a:effectLst/>
                          <a:latin typeface="Arial" charset="0"/>
                          <a:ea typeface="微软雅黑" pitchFamily="34" charset="-122"/>
                          <a:cs typeface="+mn-ea"/>
                          <a:sym typeface="Arial" charset="0"/>
                        </a:rPr>
                        <a:t>~10</a:t>
                      </a:r>
                      <a:r>
                        <a:rPr lang="en-US" altLang="zh-CN" sz="1200" b="0" i="0" u="none" strike="noStrike" baseline="30000" dirty="0">
                          <a:solidFill>
                            <a:schemeClr val="tx1"/>
                          </a:solidFill>
                          <a:effectLst/>
                          <a:latin typeface="Arial" charset="0"/>
                          <a:ea typeface="微软雅黑" pitchFamily="34" charset="-122"/>
                          <a:cs typeface="+mn-ea"/>
                          <a:sym typeface="Arial" charset="0"/>
                        </a:rPr>
                        <a:t>-2</a:t>
                      </a:r>
                      <a:r>
                        <a:rPr lang="en-US" altLang="zh-CN" sz="1200" b="0" i="0" u="none" strike="noStrike" dirty="0">
                          <a:solidFill>
                            <a:schemeClr val="tx1"/>
                          </a:solidFill>
                          <a:effectLst/>
                          <a:latin typeface="Arial" charset="0"/>
                          <a:ea typeface="微软雅黑" pitchFamily="34" charset="-122"/>
                          <a:cs typeface="+mn-ea"/>
                          <a:sym typeface="Arial" charset="0"/>
                        </a:rPr>
                        <a:t> </a:t>
                      </a:r>
                      <a:endParaRPr lang="en-US" altLang="zh-CN" sz="1200" b="0" i="0" u="none" strike="noStrike" dirty="0">
                        <a:solidFill>
                          <a:schemeClr val="tx1"/>
                        </a:solidFill>
                        <a:effectLst/>
                        <a:latin typeface="Arial" charset="0"/>
                        <a:ea typeface="微软雅黑" pitchFamily="34" charset="-122"/>
                        <a:cs typeface="+mn-ea"/>
                        <a:sym typeface="Arial" charset="0"/>
                      </a:endParaRPr>
                    </a:p>
                  </a:txBody>
                  <a:tcPr marL="7620" marR="7620" marT="7620" marB="0" anchor="ctr">
                    <a:noFill/>
                  </a:tcPr>
                </a:tc>
                <a:tc>
                  <a:txBody>
                    <a:bodyPr/>
                    <a:lstStyle/>
                    <a:p>
                      <a:pPr algn="ctr" fontAlgn="ctr"/>
                      <a:r>
                        <a:rPr lang="en-US" altLang="zh-CN" sz="1200" b="1" i="0" u="none" strike="noStrike" dirty="0">
                          <a:solidFill>
                            <a:srgbClr val="C00000"/>
                          </a:solidFill>
                          <a:effectLst/>
                          <a:latin typeface="Arial" charset="0"/>
                          <a:ea typeface="微软雅黑" pitchFamily="34" charset="-122"/>
                          <a:cs typeface="+mn-ea"/>
                          <a:sym typeface="Arial" charset="0"/>
                        </a:rPr>
                        <a:t>~10</a:t>
                      </a:r>
                      <a:r>
                        <a:rPr lang="en-US" altLang="zh-CN" sz="1200" b="1" i="0" u="none" strike="noStrike" baseline="30000" dirty="0">
                          <a:solidFill>
                            <a:srgbClr val="C00000"/>
                          </a:solidFill>
                          <a:effectLst/>
                          <a:latin typeface="Arial" charset="0"/>
                          <a:ea typeface="微软雅黑" pitchFamily="34" charset="-122"/>
                          <a:cs typeface="+mn-ea"/>
                          <a:sym typeface="Arial" charset="0"/>
                        </a:rPr>
                        <a:t>-5</a:t>
                      </a:r>
                      <a:r>
                        <a:rPr lang="en-US" altLang="zh-CN" sz="1200" b="0" i="0" u="none" strike="noStrike" dirty="0">
                          <a:solidFill>
                            <a:schemeClr val="tx1"/>
                          </a:solidFill>
                          <a:effectLst/>
                          <a:latin typeface="Arial" charset="0"/>
                          <a:ea typeface="微软雅黑" pitchFamily="34" charset="-122"/>
                          <a:cs typeface="+mn-ea"/>
                          <a:sym typeface="Arial" charset="0"/>
                        </a:rPr>
                        <a:t> </a:t>
                      </a:r>
                      <a:endParaRPr lang="en-US" altLang="zh-CN" sz="1200" b="0" i="0" u="none" strike="noStrike" dirty="0">
                        <a:solidFill>
                          <a:schemeClr val="tx1"/>
                        </a:solidFill>
                        <a:effectLst/>
                        <a:latin typeface="Arial" charset="0"/>
                        <a:ea typeface="微软雅黑" pitchFamily="34" charset="-122"/>
                        <a:cs typeface="+mn-ea"/>
                        <a:sym typeface="Arial" charset="0"/>
                      </a:endParaRPr>
                    </a:p>
                  </a:txBody>
                  <a:tcPr marL="7620" marR="7620" marT="7620" marB="0" anchor="ctr">
                    <a:noFill/>
                  </a:tcPr>
                </a:tc>
              </a:tr>
              <a:tr h="206050">
                <a:tc>
                  <a:txBody>
                    <a:bodyPr/>
                    <a:lstStyle/>
                    <a:p>
                      <a:pPr algn="ctr" fontAlgn="ctr"/>
                      <a:r>
                        <a:rPr lang="zh-CN" altLang="en-US" sz="1200" b="0" i="0" u="none" strike="noStrike" dirty="0">
                          <a:solidFill>
                            <a:schemeClr val="tx1"/>
                          </a:solidFill>
                          <a:effectLst/>
                          <a:latin typeface="Arial" charset="0"/>
                          <a:ea typeface="微软雅黑" pitchFamily="34" charset="-122"/>
                          <a:cs typeface="+mn-ea"/>
                          <a:sym typeface="Arial" charset="0"/>
                        </a:rPr>
                        <a:t>探测器位置</a:t>
                      </a:r>
                      <a:endParaRPr lang="en-US" altLang="zh-CN" sz="1200" b="0" i="0" u="none" strike="noStrike" dirty="0">
                        <a:solidFill>
                          <a:schemeClr val="tx1"/>
                        </a:solidFill>
                        <a:effectLst/>
                        <a:latin typeface="Arial" charset="0"/>
                        <a:ea typeface="微软雅黑" pitchFamily="34" charset="-122"/>
                        <a:cs typeface="+mn-ea"/>
                        <a:sym typeface="Arial" charset="0"/>
                      </a:endParaRPr>
                    </a:p>
                  </a:txBody>
                  <a:tcPr marL="7620" marR="7620" marT="7620" marB="0" anchor="ctr">
                    <a:lnB w="12700" cap="flat" cmpd="sng" algn="ctr">
                      <a:solidFill>
                        <a:schemeClr val="tx1"/>
                      </a:solidFill>
                      <a:prstDash val="solid"/>
                      <a:round/>
                      <a:headEnd type="none" w="med" len="med"/>
                      <a:tailEnd type="none" w="med" len="med"/>
                    </a:lnB>
                    <a:noFill/>
                  </a:tcPr>
                </a:tc>
                <a:tc>
                  <a:txBody>
                    <a:bodyPr/>
                    <a:lstStyle/>
                    <a:p>
                      <a:pPr algn="ctr" fontAlgn="ctr"/>
                      <a:r>
                        <a:rPr lang="zh-CN" altLang="en-US" sz="1200" b="0" i="0" u="none" strike="noStrike" baseline="0" dirty="0">
                          <a:solidFill>
                            <a:schemeClr val="tx1"/>
                          </a:solidFill>
                          <a:effectLst/>
                          <a:latin typeface="Arial" charset="0"/>
                          <a:ea typeface="微软雅黑" pitchFamily="34" charset="-122"/>
                          <a:cs typeface="+mn-ea"/>
                          <a:sym typeface="Arial" charset="0"/>
                        </a:rPr>
                        <a:t>舱内</a:t>
                      </a:r>
                      <a:r>
                        <a:rPr lang="en-US" altLang="zh-CN" sz="1200" b="0" i="0" u="none" strike="noStrike" baseline="0" dirty="0">
                          <a:solidFill>
                            <a:schemeClr val="tx1"/>
                          </a:solidFill>
                          <a:effectLst/>
                          <a:latin typeface="Arial" charset="0"/>
                          <a:ea typeface="微软雅黑" pitchFamily="34" charset="-122"/>
                          <a:cs typeface="+mn-ea"/>
                          <a:sym typeface="Arial" charset="0"/>
                        </a:rPr>
                        <a:t>/</a:t>
                      </a:r>
                      <a:r>
                        <a:rPr lang="zh-CN" altLang="en-US" sz="1200" b="0" i="0" u="none" strike="noStrike" baseline="0" dirty="0">
                          <a:solidFill>
                            <a:schemeClr val="tx1"/>
                          </a:solidFill>
                          <a:effectLst/>
                          <a:latin typeface="Arial" charset="0"/>
                          <a:ea typeface="微软雅黑" pitchFamily="34" charset="-122"/>
                          <a:cs typeface="+mn-ea"/>
                          <a:sym typeface="Arial" charset="0"/>
                        </a:rPr>
                        <a:t>舱壁</a:t>
                      </a:r>
                      <a:endParaRPr lang="en-US" altLang="zh-CN" sz="1200" b="0" i="0" u="none" strike="noStrike" baseline="0" dirty="0">
                        <a:solidFill>
                          <a:schemeClr val="tx1"/>
                        </a:solidFill>
                        <a:effectLst/>
                        <a:latin typeface="Arial" charset="0"/>
                        <a:ea typeface="微软雅黑" pitchFamily="34" charset="-122"/>
                        <a:cs typeface="+mn-ea"/>
                        <a:sym typeface="Arial" charset="0"/>
                      </a:endParaRPr>
                    </a:p>
                  </a:txBody>
                  <a:tcPr marL="7620" marR="7620" marT="7620" marB="0" anchor="ctr">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b="0" i="0" u="none" strike="noStrike" dirty="0">
                          <a:solidFill>
                            <a:schemeClr val="tx1"/>
                          </a:solidFill>
                          <a:effectLst/>
                          <a:latin typeface="Arial" charset="0"/>
                          <a:ea typeface="微软雅黑" pitchFamily="34" charset="-122"/>
                          <a:cs typeface="+mn-ea"/>
                          <a:sym typeface="Arial" charset="0"/>
                        </a:rPr>
                        <a:t>2.5 m </a:t>
                      </a:r>
                      <a:r>
                        <a:rPr lang="zh-CN" altLang="en-US" sz="1200" b="0" i="0" u="none" strike="noStrike" dirty="0">
                          <a:solidFill>
                            <a:schemeClr val="tx1"/>
                          </a:solidFill>
                          <a:effectLst/>
                          <a:latin typeface="Arial" charset="0"/>
                          <a:ea typeface="微软雅黑" pitchFamily="34" charset="-122"/>
                          <a:cs typeface="+mn-ea"/>
                          <a:sym typeface="Arial" charset="0"/>
                        </a:rPr>
                        <a:t>伸展臂</a:t>
                      </a:r>
                      <a:endParaRPr lang="en-US" altLang="zh-CN" sz="1200" b="0" i="0" u="none" strike="noStrike" dirty="0">
                        <a:solidFill>
                          <a:schemeClr val="tx1"/>
                        </a:solidFill>
                        <a:effectLst/>
                        <a:latin typeface="Arial" charset="0"/>
                        <a:ea typeface="微软雅黑" pitchFamily="34" charset="-122"/>
                        <a:cs typeface="+mn-ea"/>
                        <a:sym typeface="Arial" charset="0"/>
                      </a:endParaRPr>
                    </a:p>
                  </a:txBody>
                  <a:tcPr marL="7620" marR="7620" marT="7620" marB="0" anchor="ctr">
                    <a:lnB w="12700" cap="flat" cmpd="sng" algn="ctr">
                      <a:solidFill>
                        <a:schemeClr val="tx1"/>
                      </a:solidFill>
                      <a:prstDash val="solid"/>
                      <a:round/>
                      <a:headEnd type="none" w="med" len="med"/>
                      <a:tailEnd type="none" w="med" len="med"/>
                    </a:lnB>
                    <a:noFill/>
                  </a:tcPr>
                </a:tc>
                <a:tc>
                  <a:txBody>
                    <a:bodyPr/>
                    <a:lstStyle/>
                    <a:p>
                      <a:pPr algn="ctr" fontAlgn="ctr"/>
                      <a:r>
                        <a:rPr lang="en-US" altLang="zh-CN" sz="1200" b="0" i="0" u="none" strike="noStrike" dirty="0">
                          <a:solidFill>
                            <a:schemeClr val="tx1"/>
                          </a:solidFill>
                          <a:effectLst/>
                          <a:latin typeface="Arial" charset="0"/>
                          <a:ea typeface="微软雅黑" pitchFamily="34" charset="-122"/>
                          <a:cs typeface="+mn-ea"/>
                          <a:sym typeface="Arial" charset="0"/>
                        </a:rPr>
                        <a:t>1.5 m </a:t>
                      </a:r>
                      <a:r>
                        <a:rPr lang="zh-CN" altLang="en-US" sz="1200" b="0" i="0" u="none" strike="noStrike" dirty="0">
                          <a:solidFill>
                            <a:schemeClr val="tx1"/>
                          </a:solidFill>
                          <a:effectLst/>
                          <a:latin typeface="Arial" charset="0"/>
                          <a:ea typeface="微软雅黑" pitchFamily="34" charset="-122"/>
                          <a:cs typeface="+mn-ea"/>
                          <a:sym typeface="Arial" charset="0"/>
                        </a:rPr>
                        <a:t>伸展臂</a:t>
                      </a:r>
                      <a:endParaRPr lang="en-US" altLang="zh-CN" sz="1200" b="0" i="0" u="none" strike="noStrike" dirty="0">
                        <a:solidFill>
                          <a:schemeClr val="tx1"/>
                        </a:solidFill>
                        <a:effectLst/>
                        <a:latin typeface="Arial" charset="0"/>
                        <a:ea typeface="微软雅黑" pitchFamily="34" charset="-122"/>
                        <a:cs typeface="+mn-ea"/>
                        <a:sym typeface="Arial" charset="0"/>
                      </a:endParaRPr>
                    </a:p>
                  </a:txBody>
                  <a:tcPr marL="7620" marR="7620" marT="7620" marB="0" anchor="ctr">
                    <a:lnB w="12700" cap="flat" cmpd="sng" algn="ctr">
                      <a:solidFill>
                        <a:schemeClr val="tx1"/>
                      </a:solidFill>
                      <a:prstDash val="solid"/>
                      <a:round/>
                      <a:headEnd type="none" w="med" len="med"/>
                      <a:tailEnd type="none" w="med" len="med"/>
                    </a:lnB>
                    <a:noFill/>
                  </a:tcPr>
                </a:tc>
              </a:tr>
            </a:tbl>
          </a:graphicData>
        </a:graphic>
      </p:graphicFrame>
      <p:sp>
        <p:nvSpPr>
          <p:cNvPr id="20" name="文本框 19"/>
          <p:cNvSpPr txBox="1"/>
          <p:nvPr/>
        </p:nvSpPr>
        <p:spPr>
          <a:xfrm>
            <a:off x="8043076" y="1963334"/>
            <a:ext cx="2890535" cy="400110"/>
          </a:xfrm>
          <a:prstGeom prst="rect">
            <a:avLst/>
          </a:prstGeom>
          <a:noFill/>
        </p:spPr>
        <p:txBody>
          <a:bodyPr wrap="none" rtlCol="0">
            <a:spAutoFit/>
          </a:bodyPr>
          <a:lstStyle/>
          <a:p>
            <a:r>
              <a:rPr kumimoji="1" lang="zh-CN" altLang="en-US" sz="2000" b="1" dirty="0">
                <a:solidFill>
                  <a:srgbClr val="000064"/>
                </a:solidFill>
              </a:rPr>
              <a:t>次生中子</a:t>
            </a:r>
            <a:r>
              <a:rPr kumimoji="1" lang="en-US" altLang="zh-CN" sz="2000" b="1" dirty="0">
                <a:solidFill>
                  <a:srgbClr val="000064"/>
                </a:solidFill>
              </a:rPr>
              <a:t>/</a:t>
            </a:r>
            <a:r>
              <a:rPr kumimoji="1" lang="zh-CN" altLang="en-US" sz="2000" b="1" dirty="0">
                <a:solidFill>
                  <a:srgbClr val="000064"/>
                </a:solidFill>
              </a:rPr>
              <a:t>待测中子 对比</a:t>
            </a:r>
            <a:endParaRPr kumimoji="1" lang="zh-CN" altLang="en-US" sz="2000" b="1" dirty="0">
              <a:solidFill>
                <a:srgbClr val="000064"/>
              </a:solidFill>
            </a:endParaRPr>
          </a:p>
        </p:txBody>
      </p:sp>
      <p:pic>
        <p:nvPicPr>
          <p:cNvPr id="21" name="Picture 17"/>
          <p:cNvPicPr>
            <a:picLocks noChangeAspect="1"/>
          </p:cNvPicPr>
          <p:nvPr/>
        </p:nvPicPr>
        <p:blipFill>
          <a:blip r:embed="rId5"/>
          <a:stretch>
            <a:fillRect/>
          </a:stretch>
        </p:blipFill>
        <p:spPr>
          <a:xfrm>
            <a:off x="8939044" y="5754635"/>
            <a:ext cx="2283178" cy="517943"/>
          </a:xfrm>
          <a:prstGeom prst="rect">
            <a:avLst/>
          </a:prstGeom>
        </p:spPr>
      </p:pic>
      <p:sp>
        <p:nvSpPr>
          <p:cNvPr id="9" name="文本框 8"/>
          <p:cNvSpPr txBox="1"/>
          <p:nvPr/>
        </p:nvSpPr>
        <p:spPr>
          <a:xfrm>
            <a:off x="5220064" y="7519779"/>
            <a:ext cx="5646024" cy="873957"/>
          </a:xfrm>
          <a:prstGeom prst="rect">
            <a:avLst/>
          </a:prstGeom>
          <a:noFill/>
        </p:spPr>
        <p:txBody>
          <a:bodyPr wrap="square">
            <a:spAutoFit/>
          </a:bodyPr>
          <a:lstStyle/>
          <a:p>
            <a:pPr marL="1371600" lvl="2" indent="-457200">
              <a:lnSpc>
                <a:spcPct val="150000"/>
              </a:lnSpc>
              <a:buFont typeface="Arial" charset="0"/>
              <a:buChar char="•"/>
              <a:defRPr/>
            </a:pPr>
            <a:r>
              <a:rPr lang="zh-CN" altLang="en-US" sz="1800" dirty="0">
                <a:solidFill>
                  <a:schemeClr val="accent1">
                    <a:lumMod val="75000"/>
                  </a:schemeClr>
                </a:solidFill>
                <a:latin typeface="Arial" charset="0"/>
                <a:ea typeface="微软雅黑" pitchFamily="34" charset="-122"/>
                <a:cs typeface="+mn-ea"/>
                <a:sym typeface="Arial" charset="0"/>
              </a:rPr>
              <a:t>稳定可靠卫星平台及数传、</a:t>
            </a:r>
            <a:r>
              <a:rPr lang="zh-CN" altLang="en-US" sz="1800" dirty="0">
                <a:solidFill>
                  <a:schemeClr val="accent1">
                    <a:lumMod val="75000"/>
                  </a:schemeClr>
                </a:solidFill>
                <a:latin typeface="Arial" charset="0"/>
                <a:ea typeface="微软雅黑" pitchFamily="34" charset="-122"/>
                <a:cs typeface="+mn-ea"/>
                <a:sym typeface="Arial" charset="0"/>
              </a:rPr>
              <a:t>传控</a:t>
            </a:r>
            <a:r>
              <a:rPr lang="zh-CN" altLang="en-US" sz="1800" dirty="0">
                <a:solidFill>
                  <a:schemeClr val="accent1">
                    <a:lumMod val="75000"/>
                  </a:schemeClr>
                </a:solidFill>
                <a:latin typeface="Arial" charset="0"/>
                <a:ea typeface="微软雅黑" pitchFamily="34" charset="-122"/>
                <a:cs typeface="+mn-ea"/>
                <a:sym typeface="Arial" charset="0"/>
              </a:rPr>
              <a:t>通道</a:t>
            </a:r>
            <a:endParaRPr lang="en-US" altLang="zh-CN" sz="1800" dirty="0">
              <a:solidFill>
                <a:schemeClr val="accent1">
                  <a:lumMod val="75000"/>
                </a:schemeClr>
              </a:solidFill>
              <a:latin typeface="Arial" charset="0"/>
              <a:ea typeface="微软雅黑" pitchFamily="34" charset="-122"/>
              <a:cs typeface="+mn-ea"/>
              <a:sym typeface="Arial" charset="0"/>
            </a:endParaRPr>
          </a:p>
          <a:p>
            <a:pPr marL="1371600" lvl="2" indent="-457200">
              <a:lnSpc>
                <a:spcPct val="150000"/>
              </a:lnSpc>
              <a:buFont typeface="Arial" charset="0"/>
              <a:buChar char="•"/>
              <a:defRPr/>
            </a:pPr>
            <a:r>
              <a:rPr lang="zh-CN" altLang="en-US" sz="1800" dirty="0">
                <a:solidFill>
                  <a:schemeClr val="accent1">
                    <a:lumMod val="75000"/>
                  </a:schemeClr>
                </a:solidFill>
                <a:latin typeface="Arial" charset="0"/>
                <a:ea typeface="微软雅黑" pitchFamily="34" charset="-122"/>
                <a:cs typeface="+mn-ea"/>
                <a:sym typeface="Arial" charset="0"/>
              </a:rPr>
              <a:t>轨道设计  </a:t>
            </a:r>
            <a:r>
              <a:rPr lang="zh-CN" altLang="en-US" sz="1800" dirty="0">
                <a:solidFill>
                  <a:schemeClr val="accent1">
                    <a:lumMod val="60000"/>
                    <a:lumOff val="40000"/>
                  </a:schemeClr>
                </a:solidFill>
                <a:latin typeface="Arial" charset="0"/>
                <a:ea typeface="微软雅黑" pitchFamily="34" charset="-122"/>
                <a:cs typeface="+mn-ea"/>
                <a:sym typeface="Arial" charset="0"/>
              </a:rPr>
              <a:t>实现</a:t>
            </a:r>
            <a:r>
              <a:rPr lang="en-US" altLang="zh-CN" sz="1800" dirty="0">
                <a:solidFill>
                  <a:schemeClr val="accent1">
                    <a:lumMod val="60000"/>
                    <a:lumOff val="40000"/>
                  </a:schemeClr>
                </a:solidFill>
                <a:latin typeface="Arial" charset="0"/>
                <a:ea typeface="微软雅黑" pitchFamily="34" charset="-122"/>
                <a:cs typeface="+mn-ea"/>
                <a:sym typeface="Arial" charset="0"/>
              </a:rPr>
              <a:t>100km</a:t>
            </a:r>
            <a:r>
              <a:rPr lang="zh-CN" altLang="en-US" sz="1800" dirty="0">
                <a:solidFill>
                  <a:schemeClr val="accent1">
                    <a:lumMod val="60000"/>
                    <a:lumOff val="40000"/>
                  </a:schemeClr>
                </a:solidFill>
                <a:latin typeface="Arial" charset="0"/>
                <a:ea typeface="微软雅黑" pitchFamily="34" charset="-122"/>
                <a:cs typeface="+mn-ea"/>
                <a:sym typeface="Arial" charset="0"/>
              </a:rPr>
              <a:t>及变轨</a:t>
            </a:r>
            <a:endParaRPr lang="en-US" altLang="zh-CN" sz="1800" dirty="0">
              <a:solidFill>
                <a:schemeClr val="accent1">
                  <a:lumMod val="60000"/>
                  <a:lumOff val="40000"/>
                </a:schemeClr>
              </a:solidFill>
              <a:latin typeface="Arial" charset="0"/>
              <a:ea typeface="微软雅黑" pitchFamily="34" charset="-122"/>
              <a:cs typeface="+mn-ea"/>
              <a:sym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14:cpLocks xmlns:a14="http://schemas.microsoft.com/office/drawing/2010/main" noGrp="1"/>
          </p:cNvSpPr>
          <p:nvPr>
            <p:ph type="sldNum" sz="quarter" idx="12"/>
          </p:nvPr>
        </p:nvSpPr>
        <p:spPr/>
        <p:txBody>
          <a:bodyPr/>
          <a:lstStyle/>
          <a:p>
            <a:fld id="{AA99CC4F-EA44-B044-AD87-94E32FACE6D5}" type="slidenum">
              <a:rPr lang="en-US" altLang="zh-CN" smtClean="0"/>
            </a:fld>
            <a:endParaRPr kumimoji="1" lang="zh-CN" altLang="en-US"/>
          </a:p>
        </p:txBody>
      </p:sp>
      <p:sp>
        <p:nvSpPr>
          <p:cNvPr id="5" name="Freeform 5"/>
          <p:cNvSpPr/>
          <p:nvPr/>
        </p:nvSpPr>
        <p:spPr>
          <a:xfrm>
            <a:off x="427038" y="220663"/>
            <a:ext cx="474662" cy="5603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Lst>
            <a:rect l="0" t="0" r="0" b="0"/>
            <a:pathLst>
              <a:path w="574" h="681">
                <a:moveTo>
                  <a:pt x="120" y="441"/>
                </a:moveTo>
                <a:cubicBezTo>
                  <a:pt x="153" y="441"/>
                  <a:pt x="183" y="454"/>
                  <a:pt x="205" y="476"/>
                </a:cubicBezTo>
                <a:lnTo>
                  <a:pt x="389" y="329"/>
                </a:lnTo>
                <a:cubicBezTo>
                  <a:pt x="383" y="317"/>
                  <a:pt x="380" y="303"/>
                  <a:pt x="380" y="289"/>
                </a:cubicBezTo>
                <a:cubicBezTo>
                  <a:pt x="380" y="271"/>
                  <a:pt x="384" y="255"/>
                  <a:pt x="392" y="241"/>
                </a:cubicBezTo>
                <a:lnTo>
                  <a:pt x="270" y="138"/>
                </a:lnTo>
                <a:cubicBezTo>
                  <a:pt x="256" y="151"/>
                  <a:pt x="237" y="159"/>
                  <a:pt x="217" y="159"/>
                </a:cubicBezTo>
                <a:cubicBezTo>
                  <a:pt x="173" y="159"/>
                  <a:pt x="137" y="123"/>
                  <a:pt x="137" y="79"/>
                </a:cubicBezTo>
                <a:cubicBezTo>
                  <a:pt x="137" y="36"/>
                  <a:pt x="173" y="0"/>
                  <a:pt x="217" y="0"/>
                </a:cubicBezTo>
                <a:cubicBezTo>
                  <a:pt x="260" y="0"/>
                  <a:pt x="296" y="36"/>
                  <a:pt x="296" y="79"/>
                </a:cubicBezTo>
                <a:cubicBezTo>
                  <a:pt x="296" y="91"/>
                  <a:pt x="293" y="103"/>
                  <a:pt x="289" y="113"/>
                </a:cubicBezTo>
                <a:lnTo>
                  <a:pt x="412" y="217"/>
                </a:lnTo>
                <a:cubicBezTo>
                  <a:pt x="429" y="201"/>
                  <a:pt x="452" y="192"/>
                  <a:pt x="477" y="192"/>
                </a:cubicBezTo>
                <a:cubicBezTo>
                  <a:pt x="530" y="192"/>
                  <a:pt x="574" y="235"/>
                  <a:pt x="574" y="289"/>
                </a:cubicBezTo>
                <a:cubicBezTo>
                  <a:pt x="574" y="342"/>
                  <a:pt x="530" y="386"/>
                  <a:pt x="477" y="386"/>
                </a:cubicBezTo>
                <a:cubicBezTo>
                  <a:pt x="449" y="386"/>
                  <a:pt x="424" y="374"/>
                  <a:pt x="406" y="355"/>
                </a:cubicBezTo>
                <a:lnTo>
                  <a:pt x="224" y="501"/>
                </a:lnTo>
                <a:cubicBezTo>
                  <a:pt x="234" y="518"/>
                  <a:pt x="240" y="539"/>
                  <a:pt x="240" y="561"/>
                </a:cubicBezTo>
                <a:cubicBezTo>
                  <a:pt x="240" y="627"/>
                  <a:pt x="186" y="681"/>
                  <a:pt x="120" y="681"/>
                </a:cubicBezTo>
                <a:cubicBezTo>
                  <a:pt x="54" y="681"/>
                  <a:pt x="0" y="627"/>
                  <a:pt x="0" y="561"/>
                </a:cubicBezTo>
                <a:cubicBezTo>
                  <a:pt x="0" y="495"/>
                  <a:pt x="54" y="441"/>
                  <a:pt x="120" y="441"/>
                </a:cubicBezTo>
                <a:close/>
              </a:path>
            </a:pathLst>
          </a:custGeom>
          <a:solidFill>
            <a:srgbClr val="113E6A"/>
          </a:solidFill>
          <a:ln w="9525">
            <a:noFill/>
          </a:ln>
        </p:spPr>
        <p:txBody>
          <a:bodyPr/>
          <a:lstStyle/>
          <a:p>
            <a:endParaRPr lang="zh-CN" altLang="en-US">
              <a:latin typeface="Arial" charset="0"/>
              <a:ea typeface="微软雅黑" pitchFamily="34" charset="-122"/>
              <a:cs typeface="+mn-ea"/>
              <a:sym typeface="Arial" charset="0"/>
            </a:endParaRPr>
          </a:p>
        </p:txBody>
      </p:sp>
      <p:sp>
        <p:nvSpPr>
          <p:cNvPr id="6" name="TextBox 27"/>
          <p:cNvSpPr txBox="1"/>
          <p:nvPr/>
        </p:nvSpPr>
        <p:spPr>
          <a:xfrm>
            <a:off x="1012825" y="176213"/>
            <a:ext cx="9920786" cy="553998"/>
          </a:xfrm>
          <a:prstGeom prst="rect">
            <a:avLst/>
          </a:prstGeom>
          <a:noFill/>
          <a:ln w="9525">
            <a:noFill/>
          </a:ln>
        </p:spPr>
        <p:txBody>
          <a:bodyPr wrap="square" anchor="t">
            <a:spAutoFit/>
          </a:bodyPr>
          <a:lstStyle/>
          <a:p>
            <a:r>
              <a:rPr lang="zh-CN" altLang="en-US" sz="3000" b="1" dirty="0">
                <a:latin typeface="Arial" charset="0"/>
                <a:ea typeface="微软雅黑" pitchFamily="34" charset="-122"/>
                <a:cs typeface="+mn-ea"/>
                <a:sym typeface="Arial" charset="0"/>
              </a:rPr>
              <a:t>关键科学问题：</a:t>
            </a:r>
            <a:r>
              <a:rPr lang="zh-CN" altLang="en-US" sz="3000" b="1" dirty="0">
                <a:solidFill>
                  <a:srgbClr val="C00000"/>
                </a:solidFill>
                <a:latin typeface="Arial" charset="0"/>
                <a:ea typeface="微软雅黑" pitchFamily="34" charset="-122"/>
                <a:cs typeface="+mn-ea"/>
                <a:sym typeface="Arial" charset="0"/>
              </a:rPr>
              <a:t>大尺度多辐射物理场下的极稀有信号探测</a:t>
            </a:r>
            <a:endParaRPr lang="zh-CN" altLang="en-US" sz="3000" b="1" dirty="0">
              <a:solidFill>
                <a:srgbClr val="C00000"/>
              </a:solidFill>
              <a:latin typeface="Arial" charset="0"/>
              <a:ea typeface="微软雅黑" pitchFamily="34" charset="-122"/>
              <a:cs typeface="+mn-ea"/>
              <a:sym typeface="Arial" charset="0"/>
            </a:endParaRPr>
          </a:p>
        </p:txBody>
      </p:sp>
      <p:sp>
        <p:nvSpPr>
          <p:cNvPr id="8" name="文本框 7"/>
          <p:cNvSpPr txBox="1"/>
          <p:nvPr/>
        </p:nvSpPr>
        <p:spPr>
          <a:xfrm>
            <a:off x="-96128" y="760980"/>
            <a:ext cx="11260183" cy="580415"/>
          </a:xfrm>
          <a:prstGeom prst="rect">
            <a:avLst/>
          </a:prstGeom>
          <a:noFill/>
        </p:spPr>
        <p:txBody>
          <a:bodyPr wrap="square" rtlCol="0">
            <a:spAutoFit/>
          </a:bodyPr>
          <a:lstStyle/>
          <a:p>
            <a:pPr marL="1371600" lvl="2" indent="-457200">
              <a:lnSpc>
                <a:spcPct val="150000"/>
              </a:lnSpc>
              <a:buFont typeface="+mj-ea"/>
              <a:buAutoNum type="circleNumDbPlain" startAt="3"/>
              <a:defRPr/>
            </a:pPr>
            <a:r>
              <a:rPr lang="zh-CN" altLang="en-US" sz="2400" b="1" dirty="0">
                <a:solidFill>
                  <a:srgbClr val="000064"/>
                </a:solidFill>
                <a:latin typeface="Arial" charset="0"/>
                <a:ea typeface="微软雅黑" pitchFamily="34" charset="-122"/>
                <a:cs typeface="+mn-ea"/>
                <a:sym typeface="Arial" charset="0"/>
              </a:rPr>
              <a:t>探测器对热中子、带电粒子、伽马射线等的灵敏度</a:t>
            </a:r>
            <a:endParaRPr lang="en-US" altLang="zh-CN" sz="2400" b="1" dirty="0">
              <a:solidFill>
                <a:srgbClr val="000064"/>
              </a:solidFill>
              <a:latin typeface="Arial" charset="0"/>
              <a:ea typeface="微软雅黑" pitchFamily="34" charset="-122"/>
              <a:cs typeface="+mn-ea"/>
              <a:sym typeface="Arial" charset="0"/>
            </a:endParaRPr>
          </a:p>
        </p:txBody>
      </p:sp>
      <p:sp>
        <p:nvSpPr>
          <p:cNvPr id="7" name="文本框 6"/>
          <p:cNvSpPr txBox="1"/>
          <p:nvPr/>
        </p:nvSpPr>
        <p:spPr>
          <a:xfrm>
            <a:off x="2925218" y="5670898"/>
            <a:ext cx="6096000" cy="458459"/>
          </a:xfrm>
          <a:prstGeom prst="rect">
            <a:avLst/>
          </a:prstGeom>
          <a:noFill/>
        </p:spPr>
        <p:txBody>
          <a:bodyPr wrap="square">
            <a:spAutoFit/>
          </a:bodyPr>
          <a:lstStyle/>
          <a:p>
            <a:pPr marL="1257300" lvl="2" indent="-342900">
              <a:lnSpc>
                <a:spcPct val="150000"/>
              </a:lnSpc>
              <a:buFont typeface="Arial" charset="0"/>
              <a:buChar char="•"/>
              <a:defRPr/>
            </a:pPr>
            <a:endParaRPr lang="en-US" altLang="zh-CN" sz="1800" b="1" dirty="0">
              <a:solidFill>
                <a:srgbClr val="C00000"/>
              </a:solidFill>
              <a:latin typeface="Arial" charset="0"/>
              <a:ea typeface="微软雅黑" pitchFamily="34" charset="-122"/>
              <a:cs typeface="+mn-ea"/>
              <a:sym typeface="Arial" charset="0"/>
            </a:endParaRPr>
          </a:p>
        </p:txBody>
      </p:sp>
      <p:sp>
        <p:nvSpPr>
          <p:cNvPr id="12" name="文本框 11"/>
          <p:cNvSpPr txBox="1"/>
          <p:nvPr/>
        </p:nvSpPr>
        <p:spPr>
          <a:xfrm>
            <a:off x="1866900" y="8444241"/>
            <a:ext cx="8458200" cy="580415"/>
          </a:xfrm>
          <a:prstGeom prst="rect">
            <a:avLst/>
          </a:prstGeom>
          <a:noFill/>
        </p:spPr>
        <p:txBody>
          <a:bodyPr wrap="square">
            <a:spAutoFit/>
          </a:bodyPr>
          <a:lstStyle/>
          <a:p>
            <a:pPr lvl="2">
              <a:lnSpc>
                <a:spcPct val="150000"/>
              </a:lnSpc>
              <a:defRPr/>
            </a:pPr>
            <a:r>
              <a:rPr lang="zh-CN" altLang="en-US" sz="2400" b="1" dirty="0">
                <a:solidFill>
                  <a:srgbClr val="C00000"/>
                </a:solidFill>
                <a:latin typeface="+mn-ea"/>
                <a:cs typeface="+mn-ea"/>
                <a:sym typeface="Arial" charset="0"/>
              </a:rPr>
              <a:t>选型：</a:t>
            </a:r>
            <a:r>
              <a:rPr lang="en-US" altLang="zh-CN" sz="2400" b="1" baseline="30000" dirty="0">
                <a:solidFill>
                  <a:srgbClr val="C00000"/>
                </a:solidFill>
                <a:latin typeface="+mn-ea"/>
                <a:cs typeface="+mn-ea"/>
                <a:sym typeface="Arial" charset="0"/>
              </a:rPr>
              <a:t>3</a:t>
            </a:r>
            <a:r>
              <a:rPr lang="en-US" altLang="zh-CN" sz="2400" b="1" dirty="0">
                <a:solidFill>
                  <a:srgbClr val="C00000"/>
                </a:solidFill>
                <a:latin typeface="+mn-ea"/>
                <a:cs typeface="+mn-ea"/>
                <a:sym typeface="Arial" charset="0"/>
              </a:rPr>
              <a:t>He</a:t>
            </a:r>
            <a:r>
              <a:rPr lang="zh-CN" altLang="en-US" sz="2400" b="1" dirty="0">
                <a:solidFill>
                  <a:srgbClr val="C00000"/>
                </a:solidFill>
                <a:latin typeface="+mn-ea"/>
                <a:cs typeface="+mn-ea"/>
                <a:sym typeface="Arial" charset="0"/>
              </a:rPr>
              <a:t>探测器，</a:t>
            </a:r>
            <a:r>
              <a:rPr lang="en-US" altLang="zh-CN" sz="2400" b="1" dirty="0">
                <a:solidFill>
                  <a:srgbClr val="C00000"/>
                </a:solidFill>
                <a:latin typeface="+mn-ea"/>
                <a:cs typeface="+mn-ea"/>
              </a:rPr>
              <a:t> CLYC</a:t>
            </a:r>
            <a:r>
              <a:rPr lang="zh-CN" altLang="en-US" sz="2400" b="1" dirty="0">
                <a:solidFill>
                  <a:srgbClr val="C00000"/>
                </a:solidFill>
                <a:latin typeface="+mn-ea"/>
                <a:cs typeface="+mn-ea"/>
              </a:rPr>
              <a:t>探测 </a:t>
            </a:r>
            <a:endParaRPr lang="en-US" altLang="zh-CN" sz="2400" b="1" dirty="0">
              <a:solidFill>
                <a:srgbClr val="C00000"/>
              </a:solidFill>
              <a:latin typeface="+mn-ea"/>
              <a:cs typeface="+mn-ea"/>
              <a:sym typeface="Arial" charset="0"/>
            </a:endParaRPr>
          </a:p>
        </p:txBody>
      </p:sp>
      <p:pic>
        <p:nvPicPr>
          <p:cNvPr id="14" name="图形 13" descr="指向右边的反手食指"/>
          <p:cNvPicPr>
            <a:picLocks noChangeAspect="1"/>
          </p:cNvPicPr>
          <p:nvPr/>
        </p:nvPicPr>
        <p:blipFill>
          <a:blip r:embed="rId1"/>
          <a:stretch>
            <a:fillRect/>
          </a:stretch>
        </p:blipFill>
        <p:spPr>
          <a:xfrm>
            <a:off x="698521" y="5767387"/>
            <a:ext cx="914400" cy="914400"/>
          </a:xfrm>
          <a:prstGeom prst="rect">
            <a:avLst/>
          </a:prstGeom>
        </p:spPr>
      </p:pic>
      <p:pic>
        <p:nvPicPr>
          <p:cNvPr id="3" name="图片 2"/>
          <p:cNvPicPr>
            <a:picLocks noChangeAspect="1"/>
          </p:cNvPicPr>
          <p:nvPr/>
        </p:nvPicPr>
        <p:blipFill>
          <a:blip r:embed="rId2" cstate="print"/>
          <a:stretch>
            <a:fillRect/>
          </a:stretch>
        </p:blipFill>
        <p:spPr>
          <a:xfrm>
            <a:off x="5846937" y="1926434"/>
            <a:ext cx="3163584" cy="2061224"/>
          </a:xfrm>
          <a:prstGeom prst="rect">
            <a:avLst/>
          </a:prstGeom>
        </p:spPr>
      </p:pic>
      <p:sp>
        <p:nvSpPr>
          <p:cNvPr id="9" name="矩形 32"/>
          <p:cNvSpPr/>
          <p:nvPr/>
        </p:nvSpPr>
        <p:spPr>
          <a:xfrm>
            <a:off x="9281583" y="1212835"/>
            <a:ext cx="2411238" cy="369332"/>
          </a:xfrm>
          <a:prstGeom prst="rect">
            <a:avLst/>
          </a:prstGeom>
        </p:spPr>
        <p:txBody>
          <a:bodyPr wrap="none">
            <a:spAutoFit/>
          </a:bodyPr>
          <a:lstStyle/>
          <a:p>
            <a:r>
              <a:rPr lang="en-US" altLang="zh-CN" baseline="30000" dirty="0">
                <a:solidFill>
                  <a:srgbClr val="0432FF"/>
                </a:solidFill>
                <a:latin typeface="Arial" charset="0"/>
                <a:ea typeface="微软雅黑" pitchFamily="34" charset="-122"/>
                <a:cs typeface="+mn-ea"/>
                <a:sym typeface="Arial" charset="0"/>
              </a:rPr>
              <a:t>3</a:t>
            </a:r>
            <a:r>
              <a:rPr lang="en-US" altLang="zh-CN" dirty="0">
                <a:solidFill>
                  <a:srgbClr val="0432FF"/>
                </a:solidFill>
                <a:latin typeface="Arial" charset="0"/>
                <a:ea typeface="微软雅黑" pitchFamily="34" charset="-122"/>
                <a:cs typeface="+mn-ea"/>
                <a:sym typeface="Arial" charset="0"/>
              </a:rPr>
              <a:t>He</a:t>
            </a:r>
            <a:r>
              <a:rPr lang="zh-CN" altLang="en-US" dirty="0">
                <a:solidFill>
                  <a:srgbClr val="0432FF"/>
                </a:solidFill>
                <a:latin typeface="Arial" charset="0"/>
                <a:ea typeface="微软雅黑" pitchFamily="34" charset="-122"/>
                <a:cs typeface="+mn-ea"/>
                <a:sym typeface="Arial" charset="0"/>
              </a:rPr>
              <a:t>管的内禀本底分析</a:t>
            </a:r>
            <a:endParaRPr dirty="0">
              <a:solidFill>
                <a:srgbClr val="0432FF"/>
              </a:solidFill>
              <a:latin typeface="Arial" charset="0"/>
              <a:ea typeface="微软雅黑" pitchFamily="34" charset="-122"/>
              <a:cs typeface="+mn-ea"/>
              <a:sym typeface="Arial" charset="0"/>
            </a:endParaRPr>
          </a:p>
        </p:txBody>
      </p:sp>
      <p:sp>
        <p:nvSpPr>
          <p:cNvPr id="10" name="矩形 9"/>
          <p:cNvSpPr/>
          <p:nvPr/>
        </p:nvSpPr>
        <p:spPr>
          <a:xfrm>
            <a:off x="969418" y="1276256"/>
            <a:ext cx="5762825" cy="2168525"/>
          </a:xfrm>
          <a:prstGeom prst="rect">
            <a:avLst/>
          </a:prstGeom>
        </p:spPr>
        <p:txBody>
          <a:bodyPr wrap="square">
            <a:spAutoFit/>
          </a:bodyPr>
          <a:lstStyle/>
          <a:p>
            <a:pPr>
              <a:lnSpc>
                <a:spcPct val="150000"/>
              </a:lnSpc>
            </a:pPr>
            <a:r>
              <a:rPr lang="zh-CN" altLang="en-US" sz="2000" b="1" dirty="0">
                <a:solidFill>
                  <a:srgbClr val="C00000"/>
                </a:solidFill>
                <a:latin typeface="Arial" charset="0"/>
                <a:ea typeface="微软雅黑" pitchFamily="34" charset="-122"/>
                <a:cs typeface="+mn-ea"/>
                <a:sym typeface="Arial" charset="0"/>
              </a:rPr>
              <a:t>探测器选型的考虑：</a:t>
            </a:r>
            <a:endParaRPr lang="zh-CN" altLang="en-US" sz="2000" b="1" dirty="0">
              <a:solidFill>
                <a:srgbClr val="C00000"/>
              </a:solidFill>
              <a:latin typeface="Arial" charset="0"/>
              <a:ea typeface="微软雅黑" pitchFamily="34" charset="-122"/>
              <a:cs typeface="+mn-ea"/>
              <a:sym typeface="Arial" charset="0"/>
            </a:endParaRPr>
          </a:p>
          <a:p>
            <a:pPr marL="285750" indent="-285750">
              <a:lnSpc>
                <a:spcPct val="150000"/>
              </a:lnSpc>
              <a:buFont typeface="Arial" charset="0"/>
              <a:buChar char="•"/>
            </a:pPr>
            <a:r>
              <a:rPr lang="zh-CN" altLang="en-US" b="1" dirty="0">
                <a:solidFill>
                  <a:schemeClr val="tx1"/>
                </a:solidFill>
                <a:latin typeface="Arial" charset="0"/>
                <a:ea typeface="微软雅黑" pitchFamily="34" charset="-122"/>
                <a:cs typeface="+mn-ea"/>
                <a:sym typeface="Arial" charset="0"/>
              </a:rPr>
              <a:t>探测灵敏度</a:t>
            </a:r>
            <a:r>
              <a:rPr lang="en-US" altLang="zh-CN" b="1" dirty="0">
                <a:solidFill>
                  <a:schemeClr val="tx1"/>
                </a:solidFill>
                <a:latin typeface="Arial" charset="0"/>
                <a:ea typeface="微软雅黑" pitchFamily="34" charset="-122"/>
                <a:cs typeface="+mn-ea"/>
                <a:sym typeface="Arial" charset="0"/>
              </a:rPr>
              <a:t>/</a:t>
            </a:r>
            <a:r>
              <a:rPr lang="zh-CN" altLang="en-US" b="1" dirty="0">
                <a:solidFill>
                  <a:schemeClr val="tx1"/>
                </a:solidFill>
                <a:latin typeface="Arial" charset="0"/>
                <a:ea typeface="微软雅黑" pitchFamily="34" charset="-122"/>
                <a:cs typeface="+mn-ea"/>
                <a:sym typeface="Arial" charset="0"/>
              </a:rPr>
              <a:t>探测器重量</a:t>
            </a:r>
            <a:endParaRPr lang="zh-CN" altLang="en-US" b="1" dirty="0">
              <a:solidFill>
                <a:schemeClr val="tx1"/>
              </a:solidFill>
              <a:latin typeface="Arial" charset="0"/>
              <a:ea typeface="微软雅黑" pitchFamily="34" charset="-122"/>
              <a:cs typeface="+mn-ea"/>
              <a:sym typeface="Arial" charset="0"/>
            </a:endParaRPr>
          </a:p>
          <a:p>
            <a:pPr marL="285750" indent="-285750">
              <a:lnSpc>
                <a:spcPct val="150000"/>
              </a:lnSpc>
              <a:buFont typeface="Arial" charset="0"/>
              <a:buChar char="•"/>
            </a:pPr>
            <a:r>
              <a:rPr lang="zh-CN" altLang="en-US" b="1" dirty="0">
                <a:solidFill>
                  <a:schemeClr val="tx1"/>
                </a:solidFill>
                <a:latin typeface="Arial" charset="0"/>
                <a:ea typeface="微软雅黑" pitchFamily="34" charset="-122"/>
                <a:cs typeface="+mn-ea"/>
                <a:sym typeface="Arial" charset="0"/>
              </a:rPr>
              <a:t>宇宙线（</a:t>
            </a:r>
            <a:r>
              <a:rPr lang="en-US" altLang="zh-CN" b="1" dirty="0">
                <a:solidFill>
                  <a:schemeClr val="tx1"/>
                </a:solidFill>
                <a:latin typeface="Arial" charset="0"/>
                <a:ea typeface="微软雅黑" pitchFamily="34" charset="-122"/>
                <a:cs typeface="+mn-ea"/>
                <a:sym typeface="Arial" charset="0"/>
              </a:rPr>
              <a:t>p</a:t>
            </a:r>
            <a:r>
              <a:rPr lang="zh-CN" altLang="en-US" b="1" dirty="0">
                <a:solidFill>
                  <a:schemeClr val="tx1"/>
                </a:solidFill>
                <a:latin typeface="Arial" charset="0"/>
                <a:ea typeface="微软雅黑" pitchFamily="34" charset="-122"/>
                <a:cs typeface="+mn-ea"/>
                <a:sym typeface="Arial" charset="0"/>
              </a:rPr>
              <a:t>，</a:t>
            </a:r>
            <a:r>
              <a:rPr lang="el-GR" altLang="zh-CN" b="1" dirty="0">
                <a:solidFill>
                  <a:schemeClr val="tx1"/>
                </a:solidFill>
                <a:latin typeface="Arial" charset="0"/>
                <a:ea typeface="微软雅黑" pitchFamily="34" charset="-122"/>
                <a:cs typeface="+mn-ea"/>
                <a:sym typeface="Arial" charset="0"/>
              </a:rPr>
              <a:t>α</a:t>
            </a:r>
            <a:r>
              <a:rPr lang="zh-CN" altLang="en-US" b="1" dirty="0">
                <a:solidFill>
                  <a:schemeClr val="tx1"/>
                </a:solidFill>
                <a:latin typeface="Arial" charset="0"/>
                <a:ea typeface="微软雅黑" pitchFamily="34" charset="-122"/>
                <a:cs typeface="+mn-ea"/>
                <a:sym typeface="Arial" charset="0"/>
              </a:rPr>
              <a:t>，</a:t>
            </a:r>
            <a:r>
              <a:rPr lang="en-US" altLang="zh-CN" b="1" dirty="0">
                <a:solidFill>
                  <a:schemeClr val="tx1"/>
                </a:solidFill>
                <a:latin typeface="Arial" charset="0"/>
                <a:ea typeface="微软雅黑" pitchFamily="34" charset="-122"/>
                <a:cs typeface="+mn-ea"/>
                <a:sym typeface="Arial" charset="0"/>
              </a:rPr>
              <a:t>γ</a:t>
            </a:r>
            <a:r>
              <a:rPr lang="zh-CN" altLang="en-US" b="1" dirty="0">
                <a:solidFill>
                  <a:schemeClr val="tx1"/>
                </a:solidFill>
                <a:latin typeface="Arial" charset="0"/>
                <a:ea typeface="微软雅黑" pitchFamily="34" charset="-122"/>
                <a:cs typeface="+mn-ea"/>
                <a:sym typeface="Arial" charset="0"/>
              </a:rPr>
              <a:t>）不敏感</a:t>
            </a:r>
            <a:r>
              <a:rPr lang="zh-CN" altLang="en-US" b="1" dirty="0">
                <a:latin typeface="Arial" charset="0"/>
                <a:ea typeface="微软雅黑" pitchFamily="34" charset="-122"/>
                <a:cs typeface="+mn-ea"/>
                <a:sym typeface="Arial" charset="0"/>
              </a:rPr>
              <a:t>：</a:t>
            </a:r>
            <a:r>
              <a:rPr lang="en-US" altLang="zh-CN" b="1" dirty="0">
                <a:solidFill>
                  <a:schemeClr val="tx1"/>
                </a:solidFill>
                <a:latin typeface="Arial" charset="0"/>
                <a:ea typeface="微软雅黑" pitchFamily="34" charset="-122"/>
                <a:cs typeface="+mn-ea"/>
                <a:sym typeface="Arial" charset="0"/>
              </a:rPr>
              <a:t> </a:t>
            </a:r>
            <a:r>
              <a:rPr lang="zh-CN" altLang="en-US" b="1" dirty="0">
                <a:solidFill>
                  <a:schemeClr val="tx1"/>
                </a:solidFill>
                <a:latin typeface="Arial" charset="0"/>
                <a:ea typeface="微软雅黑" pitchFamily="34" charset="-122"/>
                <a:cs typeface="+mn-ea"/>
                <a:sym typeface="Arial" charset="0"/>
              </a:rPr>
              <a:t>闪烁体×</a:t>
            </a:r>
            <a:endParaRPr lang="zh-CN" altLang="en-US" b="1" dirty="0">
              <a:solidFill>
                <a:schemeClr val="tx1"/>
              </a:solidFill>
              <a:latin typeface="Arial" charset="0"/>
              <a:ea typeface="微软雅黑" pitchFamily="34" charset="-122"/>
              <a:cs typeface="+mn-ea"/>
              <a:sym typeface="Arial" charset="0"/>
            </a:endParaRPr>
          </a:p>
          <a:p>
            <a:pPr marL="285750" indent="-285750">
              <a:lnSpc>
                <a:spcPct val="150000"/>
              </a:lnSpc>
              <a:buFont typeface="Arial" charset="0"/>
              <a:buChar char="•"/>
            </a:pPr>
            <a:r>
              <a:rPr lang="zh-CN" altLang="en-US" b="1" dirty="0">
                <a:solidFill>
                  <a:srgbClr val="0432FF"/>
                </a:solidFill>
                <a:latin typeface="Arial" charset="0"/>
                <a:ea typeface="微软雅黑" pitchFamily="34" charset="-122"/>
                <a:cs typeface="+mn-ea"/>
                <a:sym typeface="Arial" charset="0"/>
              </a:rPr>
              <a:t>探测器内秉放射性：</a:t>
            </a:r>
            <a:r>
              <a:rPr lang="el-GR" altLang="zh-CN" b="1" dirty="0">
                <a:solidFill>
                  <a:schemeClr val="tx1"/>
                </a:solidFill>
                <a:latin typeface="Arial" charset="0"/>
                <a:ea typeface="微软雅黑" pitchFamily="34" charset="-122"/>
                <a:cs typeface="+mn-ea"/>
                <a:sym typeface="Arial" charset="0"/>
              </a:rPr>
              <a:t> α</a:t>
            </a:r>
            <a:r>
              <a:rPr lang="zh-CN" altLang="el-GR" b="1" dirty="0">
                <a:solidFill>
                  <a:schemeClr val="tx1"/>
                </a:solidFill>
                <a:latin typeface="Arial" charset="0"/>
                <a:ea typeface="微软雅黑" pitchFamily="34" charset="-122"/>
                <a:cs typeface="+mn-ea"/>
                <a:sym typeface="Arial" charset="0"/>
              </a:rPr>
              <a:t>放射性</a:t>
            </a:r>
            <a:endParaRPr lang="zh-CN" altLang="en-US" b="1" dirty="0">
              <a:solidFill>
                <a:srgbClr val="0432FF"/>
              </a:solidFill>
              <a:latin typeface="Arial" charset="0"/>
              <a:ea typeface="微软雅黑" pitchFamily="34" charset="-122"/>
              <a:cs typeface="+mn-ea"/>
              <a:sym typeface="Arial" charset="0"/>
            </a:endParaRPr>
          </a:p>
          <a:p>
            <a:pPr marL="285750" indent="-285750">
              <a:lnSpc>
                <a:spcPct val="150000"/>
              </a:lnSpc>
              <a:buFont typeface="Arial" charset="0"/>
              <a:buChar char="•"/>
            </a:pPr>
            <a:r>
              <a:rPr lang="zh-CN" altLang="en-US" b="1" dirty="0">
                <a:solidFill>
                  <a:srgbClr val="0432FF"/>
                </a:solidFill>
                <a:latin typeface="Arial" charset="0"/>
                <a:ea typeface="微软雅黑" pitchFamily="34" charset="-122"/>
                <a:cs typeface="+mn-ea"/>
                <a:sym typeface="Arial" charset="0"/>
              </a:rPr>
              <a:t>可靠性</a:t>
            </a:r>
            <a:endParaRPr lang="zh-CN" altLang="en-US" b="1" dirty="0">
              <a:solidFill>
                <a:srgbClr val="0432FF"/>
              </a:solidFill>
              <a:latin typeface="Arial" charset="0"/>
              <a:ea typeface="微软雅黑" pitchFamily="34" charset="-122"/>
              <a:cs typeface="+mn-ea"/>
              <a:sym typeface="Arial" charset="0"/>
            </a:endParaRPr>
          </a:p>
        </p:txBody>
      </p:sp>
      <p:grpSp>
        <p:nvGrpSpPr>
          <p:cNvPr id="11" name="组合 61"/>
          <p:cNvGrpSpPr/>
          <p:nvPr/>
        </p:nvGrpSpPr>
        <p:grpSpPr>
          <a:xfrm>
            <a:off x="1085721" y="3702607"/>
            <a:ext cx="4761216" cy="2061224"/>
            <a:chOff x="687281" y="1467919"/>
            <a:chExt cx="3761823" cy="1677210"/>
          </a:xfrm>
        </p:grpSpPr>
        <p:sp>
          <p:nvSpPr>
            <p:cNvPr id="13" name="矩形 38"/>
            <p:cNvSpPr/>
            <p:nvPr/>
          </p:nvSpPr>
          <p:spPr>
            <a:xfrm>
              <a:off x="687281" y="1467919"/>
              <a:ext cx="1104553" cy="251860"/>
            </a:xfrm>
            <a:prstGeom prst="rect">
              <a:avLst/>
            </a:prstGeom>
          </p:spPr>
          <p:txBody>
            <a:bodyPr wrap="square">
              <a:spAutoFit/>
            </a:bodyPr>
            <a:lstStyle/>
            <a:p>
              <a:r>
                <a:rPr lang="en-US" altLang="zh-CN" sz="1600" b="1" baseline="30000" dirty="0">
                  <a:latin typeface="Arial" charset="0"/>
                  <a:ea typeface="微软雅黑" pitchFamily="34" charset="-122"/>
                  <a:cs typeface="+mn-ea"/>
                  <a:sym typeface="Arial" charset="0"/>
                </a:rPr>
                <a:t>3</a:t>
              </a:r>
              <a:r>
                <a:rPr lang="en-US" altLang="zh-CN" sz="1600" b="1" dirty="0">
                  <a:latin typeface="Arial" charset="0"/>
                  <a:ea typeface="微软雅黑" pitchFamily="34" charset="-122"/>
                  <a:cs typeface="+mn-ea"/>
                  <a:sym typeface="Arial" charset="0"/>
                </a:rPr>
                <a:t>He-</a:t>
              </a:r>
              <a:r>
                <a:rPr lang="zh-CN" altLang="en-US" sz="1600" b="1" dirty="0">
                  <a:latin typeface="Arial" charset="0"/>
                  <a:ea typeface="微软雅黑" pitchFamily="34" charset="-122"/>
                  <a:cs typeface="+mn-ea"/>
                  <a:sym typeface="Arial" charset="0"/>
                </a:rPr>
                <a:t>正比管</a:t>
              </a:r>
              <a:endParaRPr sz="1600" dirty="0">
                <a:latin typeface="Arial" charset="0"/>
                <a:ea typeface="微软雅黑" pitchFamily="34" charset="-122"/>
                <a:cs typeface="+mn-ea"/>
                <a:sym typeface="Arial" charset="0"/>
              </a:endParaRPr>
            </a:p>
          </p:txBody>
        </p:sp>
        <p:pic>
          <p:nvPicPr>
            <p:cNvPr id="15" name="图片 44"/>
            <p:cNvPicPr>
              <a:picLocks noChangeAspect="1"/>
            </p:cNvPicPr>
            <p:nvPr/>
          </p:nvPicPr>
          <p:blipFill rotWithShape="1">
            <a:blip r:embed="rId3" cstate="print"/>
            <a:srcRect/>
            <a:stretch>
              <a:fillRect/>
            </a:stretch>
          </p:blipFill>
          <p:spPr>
            <a:xfrm>
              <a:off x="2758433" y="1811604"/>
              <a:ext cx="1490438" cy="1293877"/>
            </a:xfrm>
            <a:prstGeom prst="rect">
              <a:avLst/>
            </a:prstGeom>
          </p:spPr>
        </p:pic>
        <p:sp>
          <p:nvSpPr>
            <p:cNvPr id="17" name="矩形 46"/>
            <p:cNvSpPr/>
            <p:nvPr/>
          </p:nvSpPr>
          <p:spPr>
            <a:xfrm>
              <a:off x="2855350" y="1467919"/>
              <a:ext cx="1593754" cy="251860"/>
            </a:xfrm>
            <a:prstGeom prst="rect">
              <a:avLst/>
            </a:prstGeom>
          </p:spPr>
          <p:txBody>
            <a:bodyPr wrap="square">
              <a:spAutoFit/>
            </a:bodyPr>
            <a:lstStyle/>
            <a:p>
              <a:r>
                <a:rPr lang="en-US" altLang="zh-CN" sz="1600" b="1" baseline="30000" dirty="0">
                  <a:latin typeface="Arial" charset="0"/>
                  <a:ea typeface="微软雅黑" pitchFamily="34" charset="-122"/>
                  <a:cs typeface="+mn-ea"/>
                  <a:sym typeface="Arial" charset="0"/>
                </a:rPr>
                <a:t>6</a:t>
              </a:r>
              <a:r>
                <a:rPr lang="en-US" altLang="zh-CN" sz="1600" b="1" dirty="0">
                  <a:latin typeface="Arial" charset="0"/>
                  <a:ea typeface="微软雅黑" pitchFamily="34" charset="-122"/>
                  <a:cs typeface="+mn-ea"/>
                  <a:sym typeface="Arial" charset="0"/>
                </a:rPr>
                <a:t>Li-glass + SiPM</a:t>
              </a:r>
              <a:endParaRPr sz="1600" dirty="0">
                <a:latin typeface="Arial" charset="0"/>
                <a:ea typeface="微软雅黑" pitchFamily="34" charset="-122"/>
                <a:cs typeface="+mn-ea"/>
                <a:sym typeface="Arial" charset="0"/>
              </a:endParaRPr>
            </a:p>
          </p:txBody>
        </p:sp>
        <p:pic>
          <p:nvPicPr>
            <p:cNvPr id="22" name="图片 56"/>
            <p:cNvPicPr>
              <a:picLocks noChangeAspect="1"/>
            </p:cNvPicPr>
            <p:nvPr/>
          </p:nvPicPr>
          <p:blipFill>
            <a:blip r:embed="rId4" cstate="screen"/>
            <a:stretch>
              <a:fillRect/>
            </a:stretch>
          </p:blipFill>
          <p:spPr>
            <a:xfrm>
              <a:off x="1195586" y="1811604"/>
              <a:ext cx="520523" cy="1326495"/>
            </a:xfrm>
            <a:prstGeom prst="rect">
              <a:avLst/>
            </a:prstGeom>
          </p:spPr>
        </p:pic>
        <p:pic>
          <p:nvPicPr>
            <p:cNvPr id="23" name="图片 60"/>
            <p:cNvPicPr>
              <a:picLocks noChangeAspect="1"/>
            </p:cNvPicPr>
            <p:nvPr/>
          </p:nvPicPr>
          <p:blipFill rotWithShape="1">
            <a:blip r:embed="rId5" cstate="screen"/>
            <a:srcRect/>
            <a:stretch>
              <a:fillRect/>
            </a:stretch>
          </p:blipFill>
          <p:spPr>
            <a:xfrm>
              <a:off x="733751" y="1811604"/>
              <a:ext cx="461834" cy="1325957"/>
            </a:xfrm>
            <a:prstGeom prst="rect">
              <a:avLst/>
            </a:prstGeom>
          </p:spPr>
        </p:pic>
        <p:sp>
          <p:nvSpPr>
            <p:cNvPr id="24" name="矩形 69"/>
            <p:cNvSpPr/>
            <p:nvPr/>
          </p:nvSpPr>
          <p:spPr>
            <a:xfrm>
              <a:off x="1722349" y="1467919"/>
              <a:ext cx="1262093" cy="251860"/>
            </a:xfrm>
            <a:prstGeom prst="rect">
              <a:avLst/>
            </a:prstGeom>
          </p:spPr>
          <p:txBody>
            <a:bodyPr wrap="square">
              <a:spAutoFit/>
            </a:bodyPr>
            <a:lstStyle/>
            <a:p>
              <a:r>
                <a:rPr lang="en-US" altLang="zh-CN" sz="1600" b="1" dirty="0">
                  <a:latin typeface="Arial" charset="0"/>
                  <a:ea typeface="微软雅黑" pitchFamily="34" charset="-122"/>
                  <a:cs typeface="+mn-ea"/>
                  <a:sym typeface="Arial" charset="0"/>
                </a:rPr>
                <a:t>CLYC + PMT</a:t>
              </a:r>
              <a:endParaRPr lang="en-US" altLang="zh-CN" sz="1600" b="1" dirty="0">
                <a:latin typeface="Arial" charset="0"/>
                <a:ea typeface="微软雅黑" pitchFamily="34" charset="-122"/>
                <a:cs typeface="+mn-ea"/>
                <a:sym typeface="Arial" charset="0"/>
              </a:endParaRPr>
            </a:p>
          </p:txBody>
        </p:sp>
        <p:pic>
          <p:nvPicPr>
            <p:cNvPr id="25" name="图片 70"/>
            <p:cNvPicPr>
              <a:picLocks noChangeAspect="1"/>
            </p:cNvPicPr>
            <p:nvPr/>
          </p:nvPicPr>
          <p:blipFill rotWithShape="1">
            <a:blip r:embed="rId6" cstate="print"/>
            <a:srcRect/>
            <a:stretch>
              <a:fillRect/>
            </a:stretch>
          </p:blipFill>
          <p:spPr>
            <a:xfrm rot="16200000">
              <a:off x="1902848" y="2227315"/>
              <a:ext cx="731075" cy="1104553"/>
            </a:xfrm>
            <a:prstGeom prst="rect">
              <a:avLst/>
            </a:prstGeom>
          </p:spPr>
        </p:pic>
        <p:pic>
          <p:nvPicPr>
            <p:cNvPr id="26" name="图片 71"/>
            <p:cNvPicPr>
              <a:picLocks noChangeAspect="1"/>
            </p:cNvPicPr>
            <p:nvPr/>
          </p:nvPicPr>
          <p:blipFill rotWithShape="1">
            <a:blip r:embed="rId7" cstate="print"/>
            <a:srcRect/>
            <a:stretch>
              <a:fillRect/>
            </a:stretch>
          </p:blipFill>
          <p:spPr>
            <a:xfrm>
              <a:off x="1716109" y="1799395"/>
              <a:ext cx="1104551" cy="622682"/>
            </a:xfrm>
            <a:prstGeom prst="rect">
              <a:avLst/>
            </a:prstGeom>
          </p:spPr>
        </p:pic>
      </p:grpSp>
      <p:graphicFrame>
        <p:nvGraphicFramePr>
          <p:cNvPr id="27" name="表格 26"/>
          <p:cNvGraphicFramePr>
            <a:graphicFrameLocks noGrp="1"/>
          </p:cNvGraphicFramePr>
          <p:nvPr>
            <p:custDataLst>
              <p:tags r:id="rId8"/>
            </p:custDataLst>
          </p:nvPr>
        </p:nvGraphicFramePr>
        <p:xfrm>
          <a:off x="12664500" y="3974183"/>
          <a:ext cx="4079582" cy="1559669"/>
        </p:xfrm>
        <a:graphic>
          <a:graphicData uri="http://schemas.openxmlformats.org/drawingml/2006/table">
            <a:tbl>
              <a:tblPr>
                <a:tableStyleId>{5C22544A-7EE6-4342-B048-85BDC9FD1C3A}</a:tableStyleId>
              </a:tblPr>
              <a:tblGrid>
                <a:gridCol w="1091011"/>
                <a:gridCol w="1627853"/>
                <a:gridCol w="1360718"/>
              </a:tblGrid>
              <a:tr h="262746">
                <a:tc gridSpan="3">
                  <a:txBody>
                    <a:bodyPr/>
                    <a:lstStyle/>
                    <a:p>
                      <a:pPr algn="ctr" fontAlgn="ctr"/>
                      <a:r>
                        <a:rPr lang="en-US" altLang="zh-CN" sz="1200" b="1" i="0" u="none" strike="noStrike" baseline="30000" dirty="0">
                          <a:solidFill>
                            <a:schemeClr val="tx1"/>
                          </a:solidFill>
                          <a:effectLst/>
                          <a:latin typeface="Arial" charset="0"/>
                          <a:ea typeface="微软雅黑" pitchFamily="34" charset="-122"/>
                          <a:cs typeface="+mn-ea"/>
                          <a:sym typeface="Arial" charset="0"/>
                        </a:rPr>
                        <a:t>3</a:t>
                      </a:r>
                      <a:r>
                        <a:rPr lang="en-US" altLang="zh-CN" sz="1200" b="1" i="0" u="none" strike="noStrike" dirty="0">
                          <a:solidFill>
                            <a:schemeClr val="tx1"/>
                          </a:solidFill>
                          <a:effectLst/>
                          <a:latin typeface="Arial" charset="0"/>
                          <a:ea typeface="微软雅黑" pitchFamily="34" charset="-122"/>
                          <a:cs typeface="+mn-ea"/>
                          <a:sym typeface="Arial" charset="0"/>
                        </a:rPr>
                        <a:t>He</a:t>
                      </a:r>
                      <a:r>
                        <a:rPr lang="zh-CN" altLang="en-US" sz="1200" b="1" i="0" u="none" strike="noStrike" dirty="0">
                          <a:solidFill>
                            <a:schemeClr val="tx1"/>
                          </a:solidFill>
                          <a:effectLst/>
                          <a:latin typeface="Arial" charset="0"/>
                          <a:ea typeface="微软雅黑" pitchFamily="34" charset="-122"/>
                          <a:cs typeface="+mn-ea"/>
                          <a:sym typeface="Arial" charset="0"/>
                        </a:rPr>
                        <a:t>正比计数管内信号及特点</a:t>
                      </a:r>
                      <a:endParaRPr lang="zh-CN" altLang="en-US" sz="1200" b="1" i="0" u="none" strike="noStrike" dirty="0">
                        <a:solidFill>
                          <a:schemeClr val="tx1"/>
                        </a:solidFill>
                        <a:effectLst/>
                        <a:latin typeface="Arial" charset="0"/>
                        <a:ea typeface="微软雅黑" pitchFamily="34" charset="-122"/>
                        <a:cs typeface="+mn-ea"/>
                        <a:sym typeface="Arial" charset="0"/>
                      </a:endParaRPr>
                    </a:p>
                  </a:txBody>
                  <a:tcPr marL="7620" marR="7620" marT="7620" marB="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marL="7620" marR="7620" marT="7620" marB="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marL="7620" marR="7620" marT="7620" marB="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19678">
                <a:tc>
                  <a:txBody>
                    <a:bodyPr/>
                    <a:lstStyle/>
                    <a:p>
                      <a:pPr algn="ctr" fontAlgn="ctr"/>
                      <a:r>
                        <a:rPr lang="zh-CN" altLang="en-US" sz="1100" u="none" strike="noStrike" dirty="0">
                          <a:solidFill>
                            <a:schemeClr val="tx1"/>
                          </a:solidFill>
                          <a:effectLst/>
                          <a:latin typeface="Arial" charset="0"/>
                          <a:ea typeface="微软雅黑" pitchFamily="34" charset="-122"/>
                          <a:cs typeface="+mn-ea"/>
                          <a:sym typeface="Arial" charset="0"/>
                        </a:rPr>
                        <a:t>类型</a:t>
                      </a:r>
                      <a:endParaRPr lang="zh-CN" altLang="en-US" sz="1100" b="0" i="0" u="none" strike="noStrike" dirty="0">
                        <a:solidFill>
                          <a:schemeClr val="tx1"/>
                        </a:solidFill>
                        <a:effectLst/>
                        <a:latin typeface="Arial" charset="0"/>
                        <a:ea typeface="微软雅黑" pitchFamily="34" charset="-122"/>
                        <a:cs typeface="+mn-ea"/>
                        <a:sym typeface="Arial"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zh-CN" altLang="en-US" sz="1100" u="none" strike="noStrike" dirty="0">
                          <a:solidFill>
                            <a:schemeClr val="tx1"/>
                          </a:solidFill>
                          <a:effectLst/>
                          <a:latin typeface="Arial" charset="0"/>
                          <a:ea typeface="微软雅黑" pitchFamily="34" charset="-122"/>
                          <a:cs typeface="+mn-ea"/>
                          <a:sym typeface="Arial" charset="0"/>
                        </a:rPr>
                        <a:t>产生原因</a:t>
                      </a:r>
                      <a:endParaRPr lang="en-US" sz="1100" b="0" i="0" u="none" strike="noStrike" dirty="0">
                        <a:solidFill>
                          <a:schemeClr val="tx1"/>
                        </a:solidFill>
                        <a:effectLst/>
                        <a:latin typeface="Arial" charset="0"/>
                        <a:ea typeface="微软雅黑" pitchFamily="34" charset="-122"/>
                        <a:cs typeface="+mn-ea"/>
                        <a:sym typeface="Arial"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zh-CN" altLang="en-US" sz="1100" u="none" strike="noStrike" dirty="0">
                          <a:solidFill>
                            <a:schemeClr val="tx1"/>
                          </a:solidFill>
                          <a:effectLst/>
                          <a:latin typeface="Arial" charset="0"/>
                          <a:ea typeface="微软雅黑" pitchFamily="34" charset="-122"/>
                          <a:cs typeface="+mn-ea"/>
                          <a:sym typeface="Arial" charset="0"/>
                        </a:rPr>
                        <a:t>能量区间</a:t>
                      </a:r>
                      <a:endParaRPr lang="en-US" sz="1100" b="0" i="0" u="none" strike="noStrike" dirty="0">
                        <a:solidFill>
                          <a:schemeClr val="tx1"/>
                        </a:solidFill>
                        <a:effectLst/>
                        <a:latin typeface="Arial" charset="0"/>
                        <a:ea typeface="微软雅黑" pitchFamily="34" charset="-122"/>
                        <a:cs typeface="+mn-ea"/>
                        <a:sym typeface="Arial"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6385">
                <a:tc>
                  <a:txBody>
                    <a:bodyPr/>
                    <a:lstStyle/>
                    <a:p>
                      <a:pPr algn="ctr" fontAlgn="ctr"/>
                      <a:r>
                        <a:rPr lang="en-US" altLang="zh-CN" sz="1100" b="1" i="0" u="none" strike="noStrike" dirty="0">
                          <a:solidFill>
                            <a:srgbClr val="2E54A1"/>
                          </a:solidFill>
                          <a:effectLst/>
                          <a:latin typeface="Arial" charset="0"/>
                          <a:ea typeface="微软雅黑" pitchFamily="34" charset="-122"/>
                          <a:cs typeface="+mn-ea"/>
                          <a:sym typeface="Arial" charset="0"/>
                        </a:rPr>
                        <a:t>α</a:t>
                      </a:r>
                      <a:endParaRPr lang="zh-CN" altLang="en-US" sz="1100" b="1" i="0" u="none" strike="noStrike" dirty="0">
                        <a:solidFill>
                          <a:srgbClr val="2E54A1"/>
                        </a:solidFill>
                        <a:effectLst/>
                        <a:latin typeface="Arial" charset="0"/>
                        <a:ea typeface="微软雅黑" pitchFamily="34" charset="-122"/>
                        <a:cs typeface="+mn-ea"/>
                        <a:sym typeface="Arial" charset="0"/>
                      </a:endParaRPr>
                    </a:p>
                  </a:txBody>
                  <a:tcPr marL="7620" marR="7620" marT="7620" marB="0" anchor="ctr">
                    <a:lnT w="12700" cap="flat" cmpd="sng" algn="ctr">
                      <a:solidFill>
                        <a:schemeClr val="tx1"/>
                      </a:solidFill>
                      <a:prstDash val="solid"/>
                      <a:round/>
                      <a:headEnd type="none" w="med" len="med"/>
                      <a:tailEnd type="none" w="med" len="med"/>
                    </a:lnT>
                    <a:noFill/>
                  </a:tcPr>
                </a:tc>
                <a:tc>
                  <a:txBody>
                    <a:bodyPr/>
                    <a:lstStyle/>
                    <a:p>
                      <a:pPr algn="ctr" fontAlgn="ctr"/>
                      <a:r>
                        <a:rPr lang="zh-CN" altLang="en-US" sz="1100" b="0" i="0" u="none" strike="noStrike" dirty="0">
                          <a:solidFill>
                            <a:schemeClr val="tx1"/>
                          </a:solidFill>
                          <a:effectLst/>
                          <a:latin typeface="Arial" charset="0"/>
                          <a:ea typeface="微软雅黑" pitchFamily="34" charset="-122"/>
                          <a:cs typeface="+mn-ea"/>
                          <a:sym typeface="Arial" charset="0"/>
                        </a:rPr>
                        <a:t>器壁内表面发射</a:t>
                      </a:r>
                      <a:r>
                        <a:rPr lang="en-US" altLang="zh-CN" sz="1100" b="0" i="0" u="none" strike="noStrike" dirty="0">
                          <a:solidFill>
                            <a:schemeClr val="tx1"/>
                          </a:solidFill>
                          <a:effectLst/>
                          <a:latin typeface="Arial" charset="0"/>
                          <a:ea typeface="微软雅黑" pitchFamily="34" charset="-122"/>
                          <a:cs typeface="+mn-ea"/>
                          <a:sym typeface="Arial" charset="0"/>
                        </a:rPr>
                        <a:t>α</a:t>
                      </a:r>
                      <a:endParaRPr lang="en-US" altLang="zh-CN" sz="1100" b="0" i="0" u="none" strike="noStrike" dirty="0">
                        <a:solidFill>
                          <a:schemeClr val="tx1"/>
                        </a:solidFill>
                        <a:effectLst/>
                        <a:latin typeface="Arial" charset="0"/>
                        <a:ea typeface="微软雅黑" pitchFamily="34" charset="-122"/>
                        <a:cs typeface="+mn-ea"/>
                        <a:sym typeface="Arial" charset="0"/>
                      </a:endParaRPr>
                    </a:p>
                  </a:txBody>
                  <a:tcPr marL="7620" marR="7620" marT="7620" marB="0" anchor="ctr">
                    <a:lnT w="12700" cap="flat" cmpd="sng" algn="ctr">
                      <a:solidFill>
                        <a:schemeClr val="tx1"/>
                      </a:solidFill>
                      <a:prstDash val="solid"/>
                      <a:round/>
                      <a:headEnd type="none" w="med" len="med"/>
                      <a:tailEnd type="none" w="med" len="med"/>
                    </a:lnT>
                    <a:noFill/>
                  </a:tcPr>
                </a:tc>
                <a:tc>
                  <a:txBody>
                    <a:bodyPr/>
                    <a:lstStyle/>
                    <a:p>
                      <a:pPr algn="ctr" fontAlgn="ctr"/>
                      <a:r>
                        <a:rPr lang="en-US" altLang="zh-CN" sz="1100" b="0" i="0" u="none" strike="noStrike" dirty="0">
                          <a:solidFill>
                            <a:schemeClr val="tx1"/>
                          </a:solidFill>
                          <a:effectLst/>
                          <a:latin typeface="Arial" charset="0"/>
                          <a:ea typeface="微软雅黑" pitchFamily="34" charset="-122"/>
                          <a:cs typeface="+mn-ea"/>
                          <a:sym typeface="Arial" charset="0"/>
                        </a:rPr>
                        <a:t>0-5 MeV</a:t>
                      </a:r>
                      <a:endParaRPr lang="en-US" altLang="zh-CN" sz="1100" b="0" i="0" u="none" strike="noStrike" dirty="0">
                        <a:solidFill>
                          <a:schemeClr val="tx1"/>
                        </a:solidFill>
                        <a:effectLst/>
                        <a:latin typeface="Arial" charset="0"/>
                        <a:ea typeface="微软雅黑" pitchFamily="34" charset="-122"/>
                        <a:cs typeface="+mn-ea"/>
                        <a:sym typeface="Arial" charset="0"/>
                      </a:endParaRPr>
                    </a:p>
                  </a:txBody>
                  <a:tcPr marL="7620" marR="7620" marT="7620" marB="0" anchor="ctr">
                    <a:lnT w="12700" cap="flat" cmpd="sng" algn="ctr">
                      <a:solidFill>
                        <a:schemeClr val="tx1"/>
                      </a:solidFill>
                      <a:prstDash val="solid"/>
                      <a:round/>
                      <a:headEnd type="none" w="med" len="med"/>
                      <a:tailEnd type="none" w="med" len="med"/>
                    </a:lnT>
                    <a:noFill/>
                  </a:tcPr>
                </a:tc>
              </a:tr>
              <a:tr h="283247">
                <a:tc>
                  <a:txBody>
                    <a:bodyPr/>
                    <a:lstStyle/>
                    <a:p>
                      <a:pPr algn="ctr" fontAlgn="ctr"/>
                      <a:r>
                        <a:rPr lang="en-US" altLang="zh-CN" sz="1100" b="1" i="0" u="none" strike="noStrike" dirty="0">
                          <a:solidFill>
                            <a:srgbClr val="2E54A1"/>
                          </a:solidFill>
                          <a:effectLst/>
                          <a:latin typeface="Arial" charset="0"/>
                          <a:ea typeface="微软雅黑" pitchFamily="34" charset="-122"/>
                          <a:cs typeface="+mn-ea"/>
                          <a:sym typeface="Arial" charset="0"/>
                        </a:rPr>
                        <a:t>γ</a:t>
                      </a:r>
                      <a:endParaRPr lang="zh-CN" altLang="en-US" sz="1100" b="1" i="0" u="none" strike="noStrike" dirty="0">
                        <a:solidFill>
                          <a:srgbClr val="2E54A1"/>
                        </a:solidFill>
                        <a:effectLst/>
                        <a:latin typeface="Arial" charset="0"/>
                        <a:ea typeface="微软雅黑" pitchFamily="34" charset="-122"/>
                        <a:cs typeface="+mn-ea"/>
                        <a:sym typeface="Arial" charset="0"/>
                      </a:endParaRPr>
                    </a:p>
                  </a:txBody>
                  <a:tcPr marL="7620" marR="7620" marT="7620" marB="0" anchor="ctr">
                    <a:noFill/>
                  </a:tcPr>
                </a:tc>
                <a:tc>
                  <a:txBody>
                    <a:bodyPr/>
                    <a:lstStyle/>
                    <a:p>
                      <a:pPr algn="ctr" fontAlgn="ctr"/>
                      <a:r>
                        <a:rPr lang="zh-CN" altLang="en-US" sz="1100" b="0" i="0" u="none" strike="noStrike" dirty="0">
                          <a:solidFill>
                            <a:schemeClr val="tx1"/>
                          </a:solidFill>
                          <a:effectLst/>
                          <a:latin typeface="Arial" charset="0"/>
                          <a:ea typeface="微软雅黑" pitchFamily="34" charset="-122"/>
                          <a:cs typeface="+mn-ea"/>
                          <a:sym typeface="Arial" charset="0"/>
                        </a:rPr>
                        <a:t>环境</a:t>
                      </a:r>
                      <a:r>
                        <a:rPr lang="en-US" altLang="zh-CN" sz="1100" b="0" i="0" u="none" strike="noStrike" dirty="0">
                          <a:solidFill>
                            <a:schemeClr val="tx1"/>
                          </a:solidFill>
                          <a:effectLst/>
                          <a:latin typeface="Arial" charset="0"/>
                          <a:ea typeface="微软雅黑" pitchFamily="34" charset="-122"/>
                          <a:cs typeface="+mn-ea"/>
                          <a:sym typeface="Arial" charset="0"/>
                        </a:rPr>
                        <a:t>γ</a:t>
                      </a:r>
                      <a:r>
                        <a:rPr lang="zh-CN" altLang="en-US" sz="1100" b="0" i="0" u="none" strike="noStrike" dirty="0">
                          <a:solidFill>
                            <a:schemeClr val="tx1"/>
                          </a:solidFill>
                          <a:effectLst/>
                          <a:latin typeface="Arial" charset="0"/>
                          <a:ea typeface="微软雅黑" pitchFamily="34" charset="-122"/>
                          <a:cs typeface="+mn-ea"/>
                          <a:sym typeface="Arial" charset="0"/>
                        </a:rPr>
                        <a:t>本底诱发电子</a:t>
                      </a:r>
                      <a:endParaRPr lang="en-US" altLang="zh-CN" sz="1100" b="0" i="0" u="none" strike="noStrike" dirty="0">
                        <a:solidFill>
                          <a:schemeClr val="tx1"/>
                        </a:solidFill>
                        <a:effectLst/>
                        <a:latin typeface="Arial" charset="0"/>
                        <a:ea typeface="微软雅黑" pitchFamily="34" charset="-122"/>
                        <a:cs typeface="+mn-ea"/>
                        <a:sym typeface="Arial" charset="0"/>
                      </a:endParaRPr>
                    </a:p>
                  </a:txBody>
                  <a:tcPr marL="7620" marR="7620" marT="7620" marB="0" anchor="ctr">
                    <a:noFill/>
                  </a:tcPr>
                </a:tc>
                <a:tc>
                  <a:txBody>
                    <a:bodyPr/>
                    <a:lstStyle/>
                    <a:p>
                      <a:pPr algn="ctr" fontAlgn="ctr"/>
                      <a:r>
                        <a:rPr lang="en-US" altLang="zh-CN" sz="1100" dirty="0">
                          <a:solidFill>
                            <a:schemeClr val="tx1"/>
                          </a:solidFill>
                          <a:latin typeface="Arial" charset="0"/>
                          <a:ea typeface="微软雅黑" pitchFamily="34" charset="-122"/>
                          <a:cs typeface="+mn-ea"/>
                          <a:sym typeface="Arial" charset="0"/>
                        </a:rPr>
                        <a:t>0-100 keV</a:t>
                      </a:r>
                      <a:endParaRPr lang="en-US" altLang="zh-CN" sz="1100" b="0" i="0" u="none" strike="noStrike" dirty="0">
                        <a:solidFill>
                          <a:schemeClr val="tx1"/>
                        </a:solidFill>
                        <a:effectLst/>
                        <a:latin typeface="Arial" charset="0"/>
                        <a:ea typeface="微软雅黑" pitchFamily="34" charset="-122"/>
                        <a:cs typeface="+mn-ea"/>
                        <a:sym typeface="Arial" charset="0"/>
                      </a:endParaRPr>
                    </a:p>
                  </a:txBody>
                  <a:tcPr marL="7620" marR="7620" marT="7620" marB="0" anchor="ctr">
                    <a:noFill/>
                  </a:tcPr>
                </a:tc>
              </a:tr>
              <a:tr h="263372">
                <a:tc>
                  <a:txBody>
                    <a:bodyPr/>
                    <a:lstStyle/>
                    <a:p>
                      <a:pPr algn="ctr" fontAlgn="ctr"/>
                      <a:r>
                        <a:rPr lang="zh-CN" altLang="en-US" sz="1100" b="1" i="0" u="none" strike="noStrike" dirty="0">
                          <a:solidFill>
                            <a:srgbClr val="2E54A1"/>
                          </a:solidFill>
                          <a:effectLst/>
                          <a:latin typeface="Arial" charset="0"/>
                          <a:ea typeface="微软雅黑" pitchFamily="34" charset="-122"/>
                          <a:cs typeface="+mn-ea"/>
                          <a:sym typeface="Arial" charset="0"/>
                        </a:rPr>
                        <a:t>中子</a:t>
                      </a:r>
                      <a:endParaRPr lang="zh-CN" altLang="en-US" sz="1100" b="1" i="0" u="none" strike="noStrike" dirty="0">
                        <a:solidFill>
                          <a:srgbClr val="2E54A1"/>
                        </a:solidFill>
                        <a:effectLst/>
                        <a:latin typeface="Arial" charset="0"/>
                        <a:ea typeface="微软雅黑" pitchFamily="34" charset="-122"/>
                        <a:cs typeface="+mn-ea"/>
                        <a:sym typeface="Arial" charset="0"/>
                      </a:endParaRPr>
                    </a:p>
                  </a:txBody>
                  <a:tcPr marL="7620" marR="7620" marT="7620" marB="0" anchor="ctr">
                    <a:noFill/>
                  </a:tcPr>
                </a:tc>
                <a:tc>
                  <a:txBody>
                    <a:bodyPr/>
                    <a:lstStyle/>
                    <a:p>
                      <a:pPr algn="ctr" fontAlgn="ctr"/>
                      <a:r>
                        <a:rPr lang="en-US" altLang="zh-CN" sz="1100" b="0" i="0" u="none" strike="noStrike" dirty="0">
                          <a:solidFill>
                            <a:schemeClr val="tx1"/>
                          </a:solidFill>
                          <a:effectLst/>
                          <a:latin typeface="Arial" charset="0"/>
                          <a:ea typeface="微软雅黑" pitchFamily="34" charset="-122"/>
                          <a:cs typeface="+mn-ea"/>
                          <a:sym typeface="Arial" charset="0"/>
                        </a:rPr>
                        <a:t>n + </a:t>
                      </a:r>
                      <a:r>
                        <a:rPr lang="en-US" altLang="zh-CN" sz="1100" b="0" i="0" u="none" strike="noStrike" baseline="30000" dirty="0">
                          <a:solidFill>
                            <a:schemeClr val="tx1"/>
                          </a:solidFill>
                          <a:effectLst/>
                          <a:latin typeface="Arial" charset="0"/>
                          <a:ea typeface="微软雅黑" pitchFamily="34" charset="-122"/>
                          <a:cs typeface="+mn-ea"/>
                          <a:sym typeface="Arial" charset="0"/>
                        </a:rPr>
                        <a:t>3</a:t>
                      </a:r>
                      <a:r>
                        <a:rPr lang="en-US" altLang="zh-CN" sz="1100" b="0" i="0" u="none" strike="noStrike" dirty="0">
                          <a:solidFill>
                            <a:schemeClr val="tx1"/>
                          </a:solidFill>
                          <a:effectLst/>
                          <a:latin typeface="Arial" charset="0"/>
                          <a:ea typeface="微软雅黑" pitchFamily="34" charset="-122"/>
                          <a:cs typeface="+mn-ea"/>
                          <a:sym typeface="Arial" charset="0"/>
                        </a:rPr>
                        <a:t>He </a:t>
                      </a:r>
                      <a:r>
                        <a:rPr lang="zh-CN" altLang="en-US" sz="1100" b="0" i="0" u="none" strike="noStrike" dirty="0">
                          <a:solidFill>
                            <a:schemeClr val="tx1"/>
                          </a:solidFill>
                          <a:effectLst/>
                          <a:latin typeface="Arial" charset="0"/>
                          <a:ea typeface="微软雅黑" pitchFamily="34" charset="-122"/>
                          <a:cs typeface="+mn-ea"/>
                          <a:sym typeface="Arial" charset="0"/>
                        </a:rPr>
                        <a:t>→ </a:t>
                      </a:r>
                      <a:r>
                        <a:rPr lang="en-US" altLang="zh-CN" sz="1100" b="0" i="0" u="none" strike="noStrike" dirty="0">
                          <a:solidFill>
                            <a:schemeClr val="tx1"/>
                          </a:solidFill>
                          <a:effectLst/>
                          <a:latin typeface="Arial" charset="0"/>
                          <a:ea typeface="微软雅黑" pitchFamily="34" charset="-122"/>
                          <a:cs typeface="+mn-ea"/>
                          <a:sym typeface="Arial" charset="0"/>
                        </a:rPr>
                        <a:t>p + T</a:t>
                      </a:r>
                      <a:endParaRPr lang="en-US" altLang="zh-CN" sz="1100" b="0" i="0" u="none" strike="noStrike" dirty="0">
                        <a:solidFill>
                          <a:schemeClr val="tx1"/>
                        </a:solidFill>
                        <a:effectLst/>
                        <a:latin typeface="Arial" charset="0"/>
                        <a:ea typeface="微软雅黑" pitchFamily="34" charset="-122"/>
                        <a:cs typeface="+mn-ea"/>
                        <a:sym typeface="Arial" charset="0"/>
                      </a:endParaRPr>
                    </a:p>
                  </a:txBody>
                  <a:tcPr marL="7620" marR="7620" marT="7620" marB="0" anchor="ctr">
                    <a:noFill/>
                  </a:tcPr>
                </a:tc>
                <a:tc>
                  <a:txBody>
                    <a:bodyPr/>
                    <a:lstStyle/>
                    <a:p>
                      <a:pPr algn="ctr" fontAlgn="ctr"/>
                      <a:r>
                        <a:rPr lang="en-US" altLang="zh-CN" sz="1100" dirty="0">
                          <a:solidFill>
                            <a:schemeClr val="tx1"/>
                          </a:solidFill>
                          <a:latin typeface="Arial" charset="0"/>
                          <a:ea typeface="微软雅黑" pitchFamily="34" charset="-122"/>
                          <a:cs typeface="+mn-ea"/>
                          <a:sym typeface="Arial" charset="0"/>
                        </a:rPr>
                        <a:t>191-764 keV</a:t>
                      </a:r>
                      <a:endParaRPr lang="en-US" altLang="zh-CN" sz="1100" b="0" i="0" u="none" strike="noStrike" dirty="0">
                        <a:solidFill>
                          <a:schemeClr val="tx1"/>
                        </a:solidFill>
                        <a:effectLst/>
                        <a:latin typeface="Arial" charset="0"/>
                        <a:ea typeface="微软雅黑" pitchFamily="34" charset="-122"/>
                        <a:cs typeface="+mn-ea"/>
                        <a:sym typeface="Arial" charset="0"/>
                      </a:endParaRPr>
                    </a:p>
                  </a:txBody>
                  <a:tcPr marL="7620" marR="7620" marT="7620" marB="0" anchor="ctr">
                    <a:noFill/>
                  </a:tcPr>
                </a:tc>
              </a:tr>
              <a:tr h="244241">
                <a:tc>
                  <a:txBody>
                    <a:bodyPr/>
                    <a:lstStyle/>
                    <a:p>
                      <a:pPr algn="ctr" fontAlgn="ctr"/>
                      <a:r>
                        <a:rPr lang="zh-CN" altLang="en-US" sz="1100" b="1" i="0" u="none" strike="noStrike" dirty="0">
                          <a:solidFill>
                            <a:srgbClr val="2E54A1"/>
                          </a:solidFill>
                          <a:effectLst/>
                          <a:latin typeface="Arial" charset="0"/>
                          <a:ea typeface="微软雅黑" pitchFamily="34" charset="-122"/>
                          <a:cs typeface="+mn-ea"/>
                          <a:sym typeface="Arial" charset="0"/>
                        </a:rPr>
                        <a:t>微放电</a:t>
                      </a:r>
                      <a:endParaRPr lang="zh-CN" altLang="en-US" sz="1100" b="1" i="0" u="none" strike="noStrike" dirty="0">
                        <a:solidFill>
                          <a:srgbClr val="2E54A1"/>
                        </a:solidFill>
                        <a:effectLst/>
                        <a:latin typeface="Arial" charset="0"/>
                        <a:ea typeface="微软雅黑" pitchFamily="34" charset="-122"/>
                        <a:cs typeface="+mn-ea"/>
                        <a:sym typeface="Arial" charset="0"/>
                      </a:endParaRPr>
                    </a:p>
                  </a:txBody>
                  <a:tcPr marL="7620" marR="7620" marT="7620" marB="0" anchor="ctr">
                    <a:lnB w="12700" cap="flat" cmpd="sng" algn="ctr">
                      <a:solidFill>
                        <a:schemeClr val="tx1"/>
                      </a:solidFill>
                      <a:prstDash val="solid"/>
                      <a:round/>
                      <a:headEnd type="none" w="med" len="med"/>
                      <a:tailEnd type="none" w="med" len="med"/>
                    </a:lnB>
                    <a:noFill/>
                  </a:tcPr>
                </a:tc>
                <a:tc>
                  <a:txBody>
                    <a:bodyPr/>
                    <a:lstStyle/>
                    <a:p>
                      <a:pPr algn="ctr" fontAlgn="ctr"/>
                      <a:r>
                        <a:rPr lang="zh-CN" altLang="en-US" sz="1100" b="0" i="0" u="none" strike="noStrike" dirty="0">
                          <a:solidFill>
                            <a:schemeClr val="tx1"/>
                          </a:solidFill>
                          <a:effectLst/>
                          <a:latin typeface="Arial" charset="0"/>
                          <a:ea typeface="微软雅黑" pitchFamily="34" charset="-122"/>
                          <a:cs typeface="+mn-ea"/>
                          <a:sym typeface="Arial" charset="0"/>
                        </a:rPr>
                        <a:t>电极、电路高压放电</a:t>
                      </a:r>
                      <a:endParaRPr lang="en-US" altLang="zh-CN" sz="1100" b="0" i="0" u="none" strike="noStrike" dirty="0">
                        <a:solidFill>
                          <a:schemeClr val="tx1"/>
                        </a:solidFill>
                        <a:effectLst/>
                        <a:latin typeface="Arial" charset="0"/>
                        <a:ea typeface="微软雅黑" pitchFamily="34" charset="-122"/>
                        <a:cs typeface="+mn-ea"/>
                        <a:sym typeface="Arial" charset="0"/>
                      </a:endParaRPr>
                    </a:p>
                  </a:txBody>
                  <a:tcPr marL="7620" marR="7620" marT="7620" marB="0" anchor="ctr">
                    <a:lnB w="12700" cap="flat" cmpd="sng" algn="ctr">
                      <a:solidFill>
                        <a:schemeClr val="tx1"/>
                      </a:solidFill>
                      <a:prstDash val="solid"/>
                      <a:round/>
                      <a:headEnd type="none" w="med" len="med"/>
                      <a:tailEnd type="none" w="med" len="med"/>
                    </a:lnB>
                    <a:noFill/>
                  </a:tcPr>
                </a:tc>
                <a:tc>
                  <a:txBody>
                    <a:bodyPr/>
                    <a:lstStyle/>
                    <a:p>
                      <a:pPr algn="ctr" fontAlgn="ctr"/>
                      <a:r>
                        <a:rPr lang="en-US" altLang="zh-CN" sz="1100" b="0" i="0" u="none" strike="noStrike" dirty="0">
                          <a:solidFill>
                            <a:schemeClr val="tx1"/>
                          </a:solidFill>
                          <a:effectLst/>
                          <a:latin typeface="Arial" charset="0"/>
                          <a:ea typeface="微软雅黑" pitchFamily="34" charset="-122"/>
                          <a:cs typeface="+mn-ea"/>
                          <a:sym typeface="Arial" charset="0"/>
                        </a:rPr>
                        <a:t>\</a:t>
                      </a:r>
                      <a:endParaRPr lang="en-US" altLang="zh-CN" sz="1100" b="0" i="0" u="none" strike="noStrike" dirty="0">
                        <a:solidFill>
                          <a:schemeClr val="tx1"/>
                        </a:solidFill>
                        <a:effectLst/>
                        <a:latin typeface="Arial" charset="0"/>
                        <a:ea typeface="微软雅黑" pitchFamily="34" charset="-122"/>
                        <a:cs typeface="+mn-ea"/>
                        <a:sym typeface="Arial" charset="0"/>
                      </a:endParaRPr>
                    </a:p>
                  </a:txBody>
                  <a:tcPr marL="7620" marR="7620" marT="7620" marB="0" anchor="ctr">
                    <a:lnB w="12700" cap="flat" cmpd="sng" algn="ctr">
                      <a:solidFill>
                        <a:schemeClr val="tx1"/>
                      </a:solidFill>
                      <a:prstDash val="solid"/>
                      <a:round/>
                      <a:headEnd type="none" w="med" len="med"/>
                      <a:tailEnd type="none" w="med" len="med"/>
                    </a:lnB>
                    <a:noFill/>
                  </a:tcPr>
                </a:tc>
              </a:tr>
            </a:tbl>
          </a:graphicData>
        </a:graphic>
      </p:graphicFrame>
      <p:grpSp>
        <p:nvGrpSpPr>
          <p:cNvPr id="28" name="组合 27"/>
          <p:cNvGrpSpPr/>
          <p:nvPr/>
        </p:nvGrpSpPr>
        <p:grpSpPr>
          <a:xfrm>
            <a:off x="9129598" y="-911405"/>
            <a:ext cx="2600325" cy="5087620"/>
            <a:chOff x="14194" y="-1190"/>
            <a:chExt cx="4095" cy="8012"/>
          </a:xfrm>
        </p:grpSpPr>
        <p:pic>
          <p:nvPicPr>
            <p:cNvPr id="29" name="图片 33"/>
            <p:cNvPicPr>
              <a:picLocks noChangeAspect="1"/>
            </p:cNvPicPr>
            <p:nvPr/>
          </p:nvPicPr>
          <p:blipFill>
            <a:blip r:embed="rId9" cstate="screen"/>
            <a:stretch>
              <a:fillRect/>
            </a:stretch>
          </p:blipFill>
          <p:spPr>
            <a:xfrm>
              <a:off x="14194" y="2732"/>
              <a:ext cx="4048" cy="4090"/>
            </a:xfrm>
            <a:prstGeom prst="rect">
              <a:avLst/>
            </a:prstGeom>
          </p:spPr>
        </p:pic>
        <mc:AlternateContent xmlns:mc="http://schemas.openxmlformats.org/markup-compatibility/2006">
          <mc:Choice xmlns:a14="http://schemas.microsoft.com/office/drawing/2010/main" Requires="a14">
            <p:sp>
              <p:nvSpPr>
                <p:cNvPr id="47" name="文本框 46"/>
                <p:cNvSpPr txBox="1">
                  <a14:cpLocks xmlns:a14="http://schemas.microsoft.com/office/drawing/2010/main" noRot="1" noChangeAspect="1" noMove="1" noResize="1" noEditPoints="1" noAdjustHandles="1" noChangeArrowheads="1" noChangeShapeType="1"/>
                </p:cNvSpPr>
                <p:nvPr/>
              </p:nvSpPr>
              <p:spPr>
                <a:xfrm>
                  <a:off x="15250" y="-1190"/>
                  <a:ext cx="3039" cy="821"/>
                </a:xfrm>
                <a:prstGeom prst="rect">
                  <a:avLst/>
                </a:prstGeom>
                <a:blipFill rotWithShape="1">
                  <a:blip r:embed="rId10"/>
                  <a:stretch>
                    <a:fillRect l="-2614" r="-1307" b="-21951"/>
                  </a:stretch>
                </a:blipFill>
              </p:spPr>
              <p:txBody>
                <a:bodyPr/>
                <a:lstStyle/>
                <a:p>
                  <a:r>
                    <a:rPr lang="zh-CN" altLang="en-US">
                      <a:noFill/>
                    </a:rPr>
                    <a:t> </a:t>
                  </a:r>
                  <a:endParaRPr lang="zh-CN" altLang="en-US">
                    <a:noFill/>
                  </a:endParaRPr>
                </a:p>
              </p:txBody>
            </p:sp>
          </mc:Choice>
          <mc:Fallback>
            <p:sp>
              <p:nvSpPr>
                <p:cNvPr id="47" name="文本框 46"/>
                <p:cNvSpPr txBox="1">
                  <a14:cpLocks xmlns:a14="http://schemas.microsoft.com/office/drawing/2010/main" noRot="1" noChangeAspect="1" noMove="1" noResize="1" noEditPoints="1" noAdjustHandles="1" noChangeArrowheads="1" noChangeShapeType="1"/>
                </p:cNvSpPr>
                <p:nvPr/>
              </p:nvSpPr>
              <p:spPr>
                <a:xfrm>
                  <a:off x="15250" y="-1190"/>
                  <a:ext cx="3039" cy="821"/>
                </a:xfrm>
                <a:prstGeom prst="rect">
                  <a:avLst/>
                </a:prstGeom>
                <a:blipFill rotWithShape="1">
                  <a:blip r:embed="rId10"/>
                  <a:stretch>
                    <a:fillRect l="-2614" r="-1307" b="-21951"/>
                  </a:stretch>
                </a:blipFill>
              </p:spPr>
              <p:txBody>
                <a:bodyPr/>
                <a:lstStyle/>
                <a:p>
                  <a:r>
                    <a:rPr lang="zh-CN" altLang="en-US">
                      <a:noFill/>
                    </a:rPr>
                    <a:t> </a:t>
                  </a:r>
                  <a:endParaRPr lang="zh-CN" altLang="en-US">
                    <a:noFill/>
                  </a:endParaRPr>
                </a:p>
              </p:txBody>
            </p:sp>
          </mc:Fallback>
        </mc:AlternateContent>
      </p:grpSp>
      <p:sp>
        <p:nvSpPr>
          <p:cNvPr id="31" name="矩形 32"/>
          <p:cNvSpPr/>
          <p:nvPr/>
        </p:nvSpPr>
        <p:spPr>
          <a:xfrm>
            <a:off x="6451096" y="1507890"/>
            <a:ext cx="2031325" cy="369332"/>
          </a:xfrm>
          <a:prstGeom prst="rect">
            <a:avLst/>
          </a:prstGeom>
        </p:spPr>
        <p:txBody>
          <a:bodyPr wrap="none">
            <a:spAutoFit/>
          </a:bodyPr>
          <a:lstStyle/>
          <a:p>
            <a:r>
              <a:rPr lang="zh-CN" altLang="en-US" dirty="0">
                <a:solidFill>
                  <a:srgbClr val="0432FF"/>
                </a:solidFill>
                <a:latin typeface="Arial" charset="0"/>
                <a:ea typeface="微软雅黑" pitchFamily="34" charset="-122"/>
                <a:cs typeface="+mn-ea"/>
                <a:sym typeface="Arial" charset="0"/>
              </a:rPr>
              <a:t>射线能量沉积对比</a:t>
            </a:r>
            <a:endParaRPr dirty="0">
              <a:solidFill>
                <a:srgbClr val="0432FF"/>
              </a:solidFill>
              <a:latin typeface="Arial" charset="0"/>
              <a:ea typeface="微软雅黑" pitchFamily="34" charset="-122"/>
              <a:cs typeface="+mn-ea"/>
              <a:sym typeface="Arial" charset="0"/>
            </a:endParaRPr>
          </a:p>
        </p:txBody>
      </p:sp>
      <p:sp>
        <p:nvSpPr>
          <p:cNvPr id="33" name="TextBox 27"/>
          <p:cNvSpPr txBox="1"/>
          <p:nvPr/>
        </p:nvSpPr>
        <p:spPr>
          <a:xfrm>
            <a:off x="1552780" y="6033229"/>
            <a:ext cx="10358926" cy="553998"/>
          </a:xfrm>
          <a:prstGeom prst="rect">
            <a:avLst/>
          </a:prstGeom>
          <a:noFill/>
          <a:ln w="9525">
            <a:noFill/>
          </a:ln>
        </p:spPr>
        <p:txBody>
          <a:bodyPr wrap="none" anchor="t">
            <a:spAutoFit/>
          </a:bodyPr>
          <a:lstStyle/>
          <a:p>
            <a:r>
              <a:rPr lang="zh-CN" altLang="en-US" sz="3000" b="1" dirty="0">
                <a:solidFill>
                  <a:srgbClr val="C00000"/>
                </a:solidFill>
                <a:latin typeface="Arial" charset="0"/>
                <a:ea typeface="微软雅黑" pitchFamily="34" charset="-122"/>
                <a:cs typeface="+mn-ea"/>
                <a:sym typeface="Arial" charset="0"/>
              </a:rPr>
              <a:t>信噪比：高灵敏、轻质量、低本底、低功耗的热中子探测器 </a:t>
            </a:r>
            <a:endParaRPr lang="en-US" altLang="zh-CN" sz="3000" b="1" dirty="0">
              <a:solidFill>
                <a:srgbClr val="C00000"/>
              </a:solidFill>
              <a:latin typeface="Arial" charset="0"/>
              <a:ea typeface="微软雅黑" pitchFamily="34" charset="-122"/>
              <a:cs typeface="+mn-ea"/>
              <a:sym typeface="Arial" charset="0"/>
            </a:endParaRPr>
          </a:p>
        </p:txBody>
      </p:sp>
      <p:sp>
        <p:nvSpPr>
          <p:cNvPr id="2" name="文本框 1"/>
          <p:cNvSpPr txBox="1"/>
          <p:nvPr/>
        </p:nvSpPr>
        <p:spPr>
          <a:xfrm>
            <a:off x="5743371" y="4225427"/>
            <a:ext cx="5483819" cy="2158989"/>
          </a:xfrm>
          <a:prstGeom prst="rect">
            <a:avLst/>
          </a:prstGeom>
          <a:noFill/>
        </p:spPr>
        <p:txBody>
          <a:bodyPr wrap="square" rtlCol="0">
            <a:spAutoFit/>
          </a:bodyPr>
          <a:lstStyle/>
          <a:p>
            <a:pPr marL="1257300" lvl="2" indent="-342900">
              <a:lnSpc>
                <a:spcPct val="150000"/>
              </a:lnSpc>
              <a:buFont typeface="Arial" charset="0"/>
              <a:buChar char="•"/>
              <a:defRPr/>
            </a:pPr>
            <a:r>
              <a:rPr lang="zh-CN" altLang="en-US" sz="2400" dirty="0">
                <a:solidFill>
                  <a:srgbClr val="000064"/>
                </a:solidFill>
                <a:latin typeface="Arial" charset="0"/>
                <a:ea typeface="微软雅黑" pitchFamily="34" charset="-122"/>
                <a:cs typeface="+mn-ea"/>
                <a:sym typeface="Arial" charset="0"/>
              </a:rPr>
              <a:t>在线波形鉴别技术</a:t>
            </a:r>
            <a:endParaRPr lang="en-US" altLang="zh-CN" sz="2400" dirty="0">
              <a:solidFill>
                <a:srgbClr val="000064"/>
              </a:solidFill>
              <a:latin typeface="Arial" charset="0"/>
              <a:ea typeface="微软雅黑" pitchFamily="34" charset="-122"/>
              <a:cs typeface="+mn-ea"/>
              <a:sym typeface="Arial" charset="0"/>
            </a:endParaRPr>
          </a:p>
          <a:p>
            <a:pPr marL="1257300" lvl="2" indent="-342900">
              <a:lnSpc>
                <a:spcPct val="150000"/>
              </a:lnSpc>
              <a:buFont typeface="Arial" charset="0"/>
              <a:buChar char="•"/>
              <a:defRPr/>
            </a:pPr>
            <a:r>
              <a:rPr lang="zh-CN" altLang="en-US" sz="2400" dirty="0">
                <a:solidFill>
                  <a:srgbClr val="C00000"/>
                </a:solidFill>
                <a:latin typeface="Arial" charset="0"/>
                <a:ea typeface="微软雅黑" pitchFamily="34" charset="-122"/>
                <a:cs typeface="+mn-ea"/>
                <a:sym typeface="Arial" charset="0"/>
              </a:rPr>
              <a:t>宇宙线  </a:t>
            </a:r>
            <a:r>
              <a:rPr lang="zh-CN" altLang="en-US" sz="2400" dirty="0">
                <a:solidFill>
                  <a:srgbClr val="C00000"/>
                </a:solidFill>
                <a:latin typeface="Arial" charset="0"/>
                <a:ea typeface="微软雅黑" pitchFamily="34" charset="-122"/>
                <a:cs typeface="+mn-ea"/>
                <a:sym typeface="Arial" charset="0"/>
              </a:rPr>
              <a:t>微放</a:t>
            </a:r>
            <a:r>
              <a:rPr lang="zh-CN" altLang="en-US" sz="2400" dirty="0">
                <a:solidFill>
                  <a:srgbClr val="C00000"/>
                </a:solidFill>
                <a:latin typeface="Arial" charset="0"/>
                <a:ea typeface="微软雅黑" pitchFamily="34" charset="-122"/>
                <a:cs typeface="+mn-ea"/>
                <a:sym typeface="Arial" charset="0"/>
              </a:rPr>
              <a:t>电 达到标准</a:t>
            </a:r>
            <a:endParaRPr lang="en-US" altLang="zh-CN" sz="2400" dirty="0">
              <a:solidFill>
                <a:srgbClr val="C00000"/>
              </a:solidFill>
              <a:latin typeface="Arial" charset="0"/>
              <a:ea typeface="微软雅黑" pitchFamily="34" charset="-122"/>
              <a:cs typeface="+mn-ea"/>
              <a:sym typeface="Arial" charset="0"/>
            </a:endParaRPr>
          </a:p>
          <a:p>
            <a:pPr marL="1257300" lvl="2" indent="-342900">
              <a:lnSpc>
                <a:spcPct val="150000"/>
              </a:lnSpc>
              <a:buFont typeface="Arial" charset="0"/>
              <a:buChar char="•"/>
              <a:defRPr/>
            </a:pPr>
            <a:r>
              <a:rPr lang="en-US" altLang="zh-CN" sz="2400" dirty="0">
                <a:latin typeface="Arial" charset="0"/>
                <a:ea typeface="微软雅黑" pitchFamily="34" charset="-122"/>
                <a:cs typeface="+mn-ea"/>
                <a:sym typeface="Arial" charset="0"/>
              </a:rPr>
              <a:t>α</a:t>
            </a:r>
            <a:r>
              <a:rPr lang="zh-CN" altLang="en-US" sz="2400" dirty="0">
                <a:latin typeface="Arial" charset="0"/>
                <a:ea typeface="微软雅黑" pitchFamily="34" charset="-122"/>
                <a:cs typeface="+mn-ea"/>
                <a:sym typeface="Arial" charset="0"/>
              </a:rPr>
              <a:t>将成为重要本底</a:t>
            </a:r>
            <a:endParaRPr lang="en-US" altLang="zh-CN" sz="2400" dirty="0">
              <a:solidFill>
                <a:srgbClr val="C00000"/>
              </a:solidFill>
              <a:latin typeface="Arial" charset="0"/>
              <a:ea typeface="微软雅黑" pitchFamily="34" charset="-122"/>
              <a:cs typeface="+mn-ea"/>
              <a:sym typeface="Arial" charset="0"/>
            </a:endParaRPr>
          </a:p>
          <a:p>
            <a:pPr marL="1257300" lvl="2" indent="-342900">
              <a:lnSpc>
                <a:spcPct val="150000"/>
              </a:lnSpc>
              <a:buFont typeface="Arial" charset="0"/>
              <a:buChar char="•"/>
              <a:defRPr/>
            </a:pPr>
            <a:endParaRPr lang="en-US" altLang="zh-CN" sz="2000" b="1" dirty="0">
              <a:solidFill>
                <a:srgbClr val="C00000"/>
              </a:solidFill>
              <a:latin typeface="Arial" charset="0"/>
              <a:ea typeface="微软雅黑" pitchFamily="34" charset="-122"/>
              <a:cs typeface="+mn-ea"/>
              <a:sym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1" grpId="0"/>
      <p:bldP spid="33" grpId="0"/>
      <p:bldP spid="2" grpId="0"/>
      <p:bldP spid="2"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7"/>
          <p:cNvSpPr txBox="1"/>
          <p:nvPr/>
        </p:nvSpPr>
        <p:spPr>
          <a:xfrm>
            <a:off x="614156" y="2548507"/>
            <a:ext cx="5969000" cy="1753235"/>
          </a:xfrm>
          <a:prstGeom prst="rect">
            <a:avLst/>
          </a:prstGeom>
          <a:noFill/>
        </p:spPr>
        <p:txBody>
          <a:bodyPr wrap="square" rtlCol="0">
            <a:spAutoFit/>
          </a:bodyPr>
          <a:lstStyle/>
          <a:p>
            <a:pPr>
              <a:lnSpc>
                <a:spcPct val="150000"/>
              </a:lnSpc>
            </a:pPr>
            <a:r>
              <a:rPr lang="zh-CN" altLang="en-US" sz="1600" b="1" dirty="0">
                <a:latin typeface="Arial" charset="0"/>
                <a:ea typeface="微软雅黑" pitchFamily="34" charset="-122"/>
                <a:cs typeface="+mn-ea"/>
                <a:sym typeface="Arial" charset="0"/>
              </a:rPr>
              <a:t>钛壳体正比管</a:t>
            </a:r>
            <a:endParaRPr lang="en-US" altLang="zh-CN" sz="1600" b="1" dirty="0">
              <a:latin typeface="Arial" charset="0"/>
              <a:ea typeface="微软雅黑" pitchFamily="34" charset="-122"/>
              <a:cs typeface="+mn-ea"/>
              <a:sym typeface="Arial" charset="0"/>
            </a:endParaRPr>
          </a:p>
          <a:p>
            <a:pPr marL="285750" indent="-285750">
              <a:lnSpc>
                <a:spcPct val="150000"/>
              </a:lnSpc>
              <a:buFont typeface="Arial" charset="0"/>
              <a:buChar char="•"/>
            </a:pPr>
            <a:r>
              <a:rPr lang="en-US" altLang="zh-CN" sz="1400" baseline="30000" dirty="0">
                <a:latin typeface="Arial" charset="0"/>
                <a:ea typeface="微软雅黑" pitchFamily="34" charset="-122"/>
                <a:cs typeface="+mn-ea"/>
                <a:sym typeface="Arial" charset="0"/>
              </a:rPr>
              <a:t>3</a:t>
            </a:r>
            <a:r>
              <a:rPr lang="en-US" altLang="zh-CN" sz="1400" dirty="0">
                <a:latin typeface="Arial" charset="0"/>
                <a:ea typeface="微软雅黑" pitchFamily="34" charset="-122"/>
                <a:cs typeface="+mn-ea"/>
                <a:sym typeface="Arial" charset="0"/>
              </a:rPr>
              <a:t>He</a:t>
            </a:r>
            <a:r>
              <a:rPr lang="zh-CN" altLang="en-US" sz="1400" dirty="0">
                <a:latin typeface="Arial" charset="0"/>
                <a:ea typeface="微软雅黑" pitchFamily="34" charset="-122"/>
                <a:cs typeface="+mn-ea"/>
                <a:sym typeface="Arial" charset="0"/>
              </a:rPr>
              <a:t>充气压力</a:t>
            </a:r>
            <a:r>
              <a:rPr lang="en-US" altLang="zh-CN" sz="1400" dirty="0">
                <a:latin typeface="Arial" charset="0"/>
                <a:ea typeface="微软雅黑" pitchFamily="34" charset="-122"/>
                <a:cs typeface="+mn-ea"/>
                <a:sym typeface="Arial" charset="0"/>
              </a:rPr>
              <a:t>1bar</a:t>
            </a:r>
            <a:r>
              <a:rPr lang="zh-CN" altLang="en-US" sz="1400" dirty="0">
                <a:latin typeface="Arial" charset="0"/>
                <a:ea typeface="微软雅黑" pitchFamily="34" charset="-122"/>
                <a:cs typeface="+mn-ea"/>
                <a:sym typeface="Arial" charset="0"/>
              </a:rPr>
              <a:t>，灵敏面积 </a:t>
            </a:r>
            <a:r>
              <a:rPr lang="en-US" altLang="zh-CN" sz="1400" dirty="0">
                <a:latin typeface="Arial" charset="0"/>
                <a:ea typeface="微软雅黑" pitchFamily="34" charset="-122"/>
                <a:cs typeface="+mn-ea"/>
                <a:sym typeface="Arial" charset="0"/>
              </a:rPr>
              <a:t>85 cm</a:t>
            </a:r>
            <a:r>
              <a:rPr lang="en-US" altLang="zh-CN" sz="1400" baseline="30000" dirty="0">
                <a:latin typeface="Arial" charset="0"/>
                <a:ea typeface="微软雅黑" pitchFamily="34" charset="-122"/>
                <a:cs typeface="+mn-ea"/>
                <a:sym typeface="Arial" charset="0"/>
              </a:rPr>
              <a:t>2</a:t>
            </a:r>
            <a:r>
              <a:rPr lang="zh-CN" altLang="en-US" sz="1400" dirty="0">
                <a:latin typeface="Arial" charset="0"/>
                <a:ea typeface="微软雅黑" pitchFamily="34" charset="-122"/>
                <a:cs typeface="+mn-ea"/>
                <a:sym typeface="Arial" charset="0"/>
              </a:rPr>
              <a:t>， </a:t>
            </a:r>
            <a:r>
              <a:rPr lang="en-US" altLang="zh-CN" sz="1400" dirty="0">
                <a:latin typeface="Arial" charset="0"/>
                <a:ea typeface="微软雅黑" pitchFamily="34" charset="-122"/>
                <a:cs typeface="+mn-ea"/>
                <a:sym typeface="Arial" charset="0"/>
              </a:rPr>
              <a:t> &gt; </a:t>
            </a:r>
            <a:r>
              <a:rPr lang="en-US" altLang="zh-CN" sz="1400" dirty="0">
                <a:solidFill>
                  <a:srgbClr val="C00000"/>
                </a:solidFill>
                <a:latin typeface="Arial" charset="0"/>
                <a:ea typeface="微软雅黑" pitchFamily="34" charset="-122"/>
                <a:cs typeface="+mn-ea"/>
                <a:sym typeface="Arial" charset="0"/>
              </a:rPr>
              <a:t>50</a:t>
            </a:r>
            <a:r>
              <a:rPr lang="zh-CN" altLang="en-US" sz="1400" dirty="0">
                <a:solidFill>
                  <a:srgbClr val="C00000"/>
                </a:solidFill>
                <a:latin typeface="Arial" charset="0"/>
                <a:ea typeface="微软雅黑" pitchFamily="34" charset="-122"/>
                <a:cs typeface="+mn-ea"/>
                <a:sym typeface="Arial" charset="0"/>
              </a:rPr>
              <a:t> </a:t>
            </a:r>
            <a:r>
              <a:rPr lang="en-US" altLang="zh-CN" sz="1400" dirty="0">
                <a:solidFill>
                  <a:srgbClr val="C00000"/>
                </a:solidFill>
                <a:latin typeface="Arial" charset="0"/>
                <a:ea typeface="微软雅黑" pitchFamily="34" charset="-122"/>
                <a:cs typeface="+mn-ea"/>
                <a:sym typeface="Arial" charset="0"/>
              </a:rPr>
              <a:t>cps/</a:t>
            </a:r>
            <a:r>
              <a:rPr lang="en-US" altLang="zh-CN" sz="1400" dirty="0" err="1">
                <a:solidFill>
                  <a:srgbClr val="C00000"/>
                </a:solidFill>
                <a:latin typeface="Arial" charset="0"/>
                <a:ea typeface="微软雅黑" pitchFamily="34" charset="-122"/>
                <a:cs typeface="+mn-ea"/>
                <a:sym typeface="Arial" charset="0"/>
              </a:rPr>
              <a:t>nv</a:t>
            </a:r>
            <a:endParaRPr lang="en-US" altLang="zh-CN" sz="1400" dirty="0">
              <a:latin typeface="Arial" charset="0"/>
              <a:ea typeface="微软雅黑" pitchFamily="34" charset="-122"/>
              <a:cs typeface="+mn-ea"/>
              <a:sym typeface="Arial" charset="0"/>
            </a:endParaRPr>
          </a:p>
          <a:p>
            <a:pPr marL="285750" indent="-285750">
              <a:lnSpc>
                <a:spcPct val="150000"/>
              </a:lnSpc>
              <a:buFont typeface="Arial" charset="0"/>
              <a:buChar char="•"/>
            </a:pPr>
            <a:r>
              <a:rPr lang="zh-CN" altLang="en-US" sz="1400" dirty="0">
                <a:latin typeface="Arial" charset="0"/>
                <a:ea typeface="微软雅黑" pitchFamily="34" charset="-122"/>
                <a:cs typeface="+mn-ea"/>
                <a:sym typeface="Arial" charset="0"/>
              </a:rPr>
              <a:t>单位灵敏面积</a:t>
            </a:r>
            <a:r>
              <a:rPr lang="zh-CN" altLang="en-US" sz="1400" dirty="0">
                <a:solidFill>
                  <a:srgbClr val="0432FF"/>
                </a:solidFill>
                <a:latin typeface="Arial" charset="0"/>
                <a:ea typeface="微软雅黑" pitchFamily="34" charset="-122"/>
                <a:cs typeface="+mn-ea"/>
                <a:sym typeface="Arial" charset="0"/>
              </a:rPr>
              <a:t>重量</a:t>
            </a:r>
            <a:r>
              <a:rPr lang="zh-CN" altLang="en-US" sz="1400" dirty="0">
                <a:latin typeface="Arial" charset="0"/>
                <a:ea typeface="微软雅黑" pitchFamily="34" charset="-122"/>
                <a:cs typeface="+mn-ea"/>
                <a:sym typeface="Arial" charset="0"/>
              </a:rPr>
              <a:t>为不锈钢的</a:t>
            </a:r>
            <a:r>
              <a:rPr lang="en-US" altLang="zh-CN" sz="1400" dirty="0">
                <a:latin typeface="Arial" charset="0"/>
                <a:ea typeface="微软雅黑" pitchFamily="34" charset="-122"/>
                <a:cs typeface="+mn-ea"/>
                <a:sym typeface="Arial" charset="0"/>
              </a:rPr>
              <a:t>47%</a:t>
            </a:r>
            <a:r>
              <a:rPr lang="zh-CN" altLang="en-US" sz="1400" dirty="0">
                <a:latin typeface="Arial" charset="0"/>
                <a:ea typeface="微软雅黑" pitchFamily="34" charset="-122"/>
                <a:cs typeface="+mn-ea"/>
                <a:sym typeface="Arial" charset="0"/>
              </a:rPr>
              <a:t> </a:t>
            </a:r>
            <a:endParaRPr lang="en-US" altLang="zh-CN" sz="1400" dirty="0">
              <a:latin typeface="Arial" charset="0"/>
              <a:ea typeface="微软雅黑" pitchFamily="34" charset="-122"/>
              <a:cs typeface="+mn-ea"/>
              <a:sym typeface="Arial" charset="0"/>
            </a:endParaRPr>
          </a:p>
          <a:p>
            <a:pPr marL="285750" indent="-285750">
              <a:lnSpc>
                <a:spcPct val="150000"/>
              </a:lnSpc>
              <a:buFont typeface="Arial" charset="0"/>
              <a:buChar char="•"/>
            </a:pPr>
            <a:r>
              <a:rPr lang="el-GR" altLang="zh-CN" sz="1400" dirty="0">
                <a:solidFill>
                  <a:srgbClr val="0432FF"/>
                </a:solidFill>
                <a:latin typeface="Arial" charset="0"/>
                <a:ea typeface="微软雅黑" pitchFamily="34" charset="-122"/>
                <a:cs typeface="+mn-ea"/>
                <a:sym typeface="Arial" charset="0"/>
              </a:rPr>
              <a:t>α</a:t>
            </a:r>
            <a:r>
              <a:rPr lang="zh-CN" altLang="en-US" sz="1400" dirty="0">
                <a:solidFill>
                  <a:srgbClr val="0432FF"/>
                </a:solidFill>
                <a:latin typeface="Arial" charset="0"/>
                <a:ea typeface="微软雅黑" pitchFamily="34" charset="-122"/>
                <a:cs typeface="+mn-ea"/>
                <a:sym typeface="Arial" charset="0"/>
              </a:rPr>
              <a:t>发射率 </a:t>
            </a:r>
            <a:r>
              <a:rPr lang="en-US" altLang="zh-CN" sz="1400" dirty="0">
                <a:latin typeface="Arial" charset="0"/>
                <a:ea typeface="微软雅黑" pitchFamily="34" charset="-122"/>
                <a:cs typeface="+mn-ea"/>
                <a:sym typeface="Arial" charset="0"/>
              </a:rPr>
              <a:t>~ 4.53 × 10</a:t>
            </a:r>
            <a:r>
              <a:rPr lang="en-US" altLang="zh-CN" sz="1400" baseline="30000" dirty="0">
                <a:latin typeface="Arial" charset="0"/>
                <a:ea typeface="微软雅黑" pitchFamily="34" charset="-122"/>
                <a:cs typeface="+mn-ea"/>
                <a:sym typeface="Arial" charset="0"/>
              </a:rPr>
              <a:t>-4</a:t>
            </a:r>
            <a:r>
              <a:rPr lang="en-US" altLang="zh-CN" sz="1400" dirty="0">
                <a:latin typeface="Arial" charset="0"/>
                <a:ea typeface="微软雅黑" pitchFamily="34" charset="-122"/>
                <a:cs typeface="+mn-ea"/>
                <a:sym typeface="Arial" charset="0"/>
              </a:rPr>
              <a:t> cm</a:t>
            </a:r>
            <a:r>
              <a:rPr lang="en-US" altLang="zh-CN" sz="1400" baseline="30000" dirty="0">
                <a:latin typeface="Arial" charset="0"/>
                <a:ea typeface="微软雅黑" pitchFamily="34" charset="-122"/>
                <a:cs typeface="+mn-ea"/>
                <a:sym typeface="Arial" charset="0"/>
              </a:rPr>
              <a:t>-2</a:t>
            </a:r>
            <a:r>
              <a:rPr lang="en-US" altLang="zh-CN" sz="1400" dirty="0">
                <a:latin typeface="Arial" charset="0"/>
                <a:ea typeface="微软雅黑" pitchFamily="34" charset="-122"/>
                <a:cs typeface="+mn-ea"/>
                <a:sym typeface="Arial" charset="0"/>
              </a:rPr>
              <a:t> day</a:t>
            </a:r>
            <a:r>
              <a:rPr lang="en-US" altLang="zh-CN" sz="1400" baseline="30000" dirty="0">
                <a:latin typeface="Arial" charset="0"/>
                <a:ea typeface="微软雅黑" pitchFamily="34" charset="-122"/>
                <a:cs typeface="+mn-ea"/>
                <a:sym typeface="Arial" charset="0"/>
              </a:rPr>
              <a:t>-1</a:t>
            </a:r>
            <a:r>
              <a:rPr lang="en-US" altLang="zh-CN" sz="1400" dirty="0">
                <a:latin typeface="Arial" charset="0"/>
                <a:ea typeface="微软雅黑" pitchFamily="34" charset="-122"/>
                <a:cs typeface="+mn-ea"/>
                <a:sym typeface="Arial" charset="0"/>
              </a:rPr>
              <a:t> keV</a:t>
            </a:r>
            <a:r>
              <a:rPr lang="en-US" altLang="zh-CN" sz="1400" baseline="30000" dirty="0">
                <a:latin typeface="Arial" charset="0"/>
                <a:ea typeface="微软雅黑" pitchFamily="34" charset="-122"/>
                <a:cs typeface="+mn-ea"/>
                <a:sym typeface="Arial" charset="0"/>
              </a:rPr>
              <a:t>-1</a:t>
            </a:r>
            <a:r>
              <a:rPr lang="zh-CN" altLang="en-US" sz="1400" dirty="0">
                <a:latin typeface="Arial" charset="0"/>
                <a:ea typeface="微软雅黑" pitchFamily="34" charset="-122"/>
                <a:cs typeface="+mn-ea"/>
                <a:sym typeface="Arial" charset="0"/>
              </a:rPr>
              <a:t>，仍待提升</a:t>
            </a:r>
            <a:endParaRPr lang="en-US" altLang="zh-CN" sz="1400" dirty="0">
              <a:latin typeface="Arial" charset="0"/>
              <a:ea typeface="微软雅黑" pitchFamily="34" charset="-122"/>
              <a:cs typeface="+mn-ea"/>
              <a:sym typeface="Arial" charset="0"/>
            </a:endParaRPr>
          </a:p>
          <a:p>
            <a:pPr>
              <a:lnSpc>
                <a:spcPct val="150000"/>
              </a:lnSpc>
            </a:pPr>
            <a:r>
              <a:rPr lang="en-US" altLang="zh-CN" sz="1400" dirty="0">
                <a:latin typeface="Arial" charset="0"/>
                <a:ea typeface="微软雅黑" pitchFamily="34" charset="-122"/>
                <a:cs typeface="+mn-ea"/>
                <a:sym typeface="Arial" charset="0"/>
              </a:rPr>
              <a:t>   </a:t>
            </a:r>
            <a:r>
              <a:rPr lang="zh-CN" altLang="en-US" sz="1400" dirty="0">
                <a:latin typeface="Arial" charset="0"/>
                <a:ea typeface="微软雅黑" pitchFamily="34" charset="-122"/>
                <a:cs typeface="+mn-ea"/>
                <a:sym typeface="Arial" charset="0"/>
              </a:rPr>
              <a:t>（无氧铜管 </a:t>
            </a:r>
            <a:r>
              <a:rPr lang="en-US" altLang="zh-CN" sz="1400" dirty="0">
                <a:latin typeface="Arial" charset="0"/>
                <a:ea typeface="微软雅黑" pitchFamily="34" charset="-122"/>
                <a:cs typeface="+mn-ea"/>
                <a:sym typeface="Arial" charset="0"/>
              </a:rPr>
              <a:t>~ 3.13 × 10</a:t>
            </a:r>
            <a:r>
              <a:rPr lang="en-US" altLang="zh-CN" sz="1400" baseline="30000" dirty="0">
                <a:latin typeface="Arial" charset="0"/>
                <a:ea typeface="微软雅黑" pitchFamily="34" charset="-122"/>
                <a:cs typeface="+mn-ea"/>
                <a:sym typeface="Arial" charset="0"/>
              </a:rPr>
              <a:t>-5</a:t>
            </a:r>
            <a:r>
              <a:rPr lang="en-US" altLang="zh-CN" sz="1400" dirty="0">
                <a:latin typeface="Arial" charset="0"/>
                <a:ea typeface="微软雅黑" pitchFamily="34" charset="-122"/>
                <a:cs typeface="+mn-ea"/>
                <a:sym typeface="Arial" charset="0"/>
              </a:rPr>
              <a:t> cm</a:t>
            </a:r>
            <a:r>
              <a:rPr lang="en-US" altLang="zh-CN" sz="1400" baseline="30000" dirty="0">
                <a:latin typeface="Arial" charset="0"/>
                <a:ea typeface="微软雅黑" pitchFamily="34" charset="-122"/>
                <a:cs typeface="+mn-ea"/>
                <a:sym typeface="Arial" charset="0"/>
              </a:rPr>
              <a:t>-2</a:t>
            </a:r>
            <a:r>
              <a:rPr lang="en-US" altLang="zh-CN" sz="1400" dirty="0">
                <a:latin typeface="Arial" charset="0"/>
                <a:ea typeface="微软雅黑" pitchFamily="34" charset="-122"/>
                <a:cs typeface="+mn-ea"/>
                <a:sym typeface="Arial" charset="0"/>
              </a:rPr>
              <a:t> day</a:t>
            </a:r>
            <a:r>
              <a:rPr lang="en-US" altLang="zh-CN" sz="1400" baseline="30000" dirty="0">
                <a:latin typeface="Arial" charset="0"/>
                <a:ea typeface="微软雅黑" pitchFamily="34" charset="-122"/>
                <a:cs typeface="+mn-ea"/>
                <a:sym typeface="Arial" charset="0"/>
              </a:rPr>
              <a:t>-1</a:t>
            </a:r>
            <a:r>
              <a:rPr lang="en-US" altLang="zh-CN" sz="1400" dirty="0">
                <a:latin typeface="Arial" charset="0"/>
                <a:ea typeface="微软雅黑" pitchFamily="34" charset="-122"/>
                <a:cs typeface="+mn-ea"/>
                <a:sym typeface="Arial" charset="0"/>
              </a:rPr>
              <a:t> keV</a:t>
            </a:r>
            <a:r>
              <a:rPr lang="en-US" altLang="zh-CN" sz="1400" baseline="30000" dirty="0">
                <a:latin typeface="Arial" charset="0"/>
                <a:ea typeface="微软雅黑" pitchFamily="34" charset="-122"/>
                <a:cs typeface="+mn-ea"/>
                <a:sym typeface="Arial" charset="0"/>
              </a:rPr>
              <a:t>-1</a:t>
            </a:r>
            <a:r>
              <a:rPr lang="zh-CN" altLang="en-US" sz="1400" dirty="0">
                <a:latin typeface="Arial" charset="0"/>
                <a:ea typeface="微软雅黑" pitchFamily="34" charset="-122"/>
                <a:cs typeface="+mn-ea"/>
                <a:sym typeface="Arial" charset="0"/>
              </a:rPr>
              <a:t>）</a:t>
            </a:r>
            <a:endParaRPr lang="en-US" altLang="zh-CN" sz="1400" dirty="0">
              <a:latin typeface="Arial" charset="0"/>
              <a:ea typeface="微软雅黑" pitchFamily="34" charset="-122"/>
              <a:cs typeface="+mn-ea"/>
              <a:sym typeface="Arial" charset="0"/>
            </a:endParaRPr>
          </a:p>
        </p:txBody>
      </p:sp>
      <p:grpSp>
        <p:nvGrpSpPr>
          <p:cNvPr id="29" name="组合 8"/>
          <p:cNvGrpSpPr/>
          <p:nvPr/>
        </p:nvGrpSpPr>
        <p:grpSpPr>
          <a:xfrm>
            <a:off x="6458912" y="1427462"/>
            <a:ext cx="5127481" cy="1802130"/>
            <a:chOff x="395857" y="4881396"/>
            <a:chExt cx="5540659" cy="2010467"/>
          </a:xfrm>
        </p:grpSpPr>
        <p:pic>
          <p:nvPicPr>
            <p:cNvPr id="30" name="图片 9"/>
            <p:cNvPicPr>
              <a:picLocks noChangeAspect="1"/>
            </p:cNvPicPr>
            <p:nvPr/>
          </p:nvPicPr>
          <p:blipFill>
            <a:blip r:embed="rId1" cstate="screen"/>
            <a:stretch>
              <a:fillRect/>
            </a:stretch>
          </p:blipFill>
          <p:spPr>
            <a:xfrm>
              <a:off x="2177845" y="5048472"/>
              <a:ext cx="1753827" cy="1316486"/>
            </a:xfrm>
            <a:prstGeom prst="rect">
              <a:avLst/>
            </a:prstGeom>
          </p:spPr>
        </p:pic>
        <p:pic>
          <p:nvPicPr>
            <p:cNvPr id="31" name="图片 10"/>
            <p:cNvPicPr>
              <a:picLocks noChangeAspect="1"/>
            </p:cNvPicPr>
            <p:nvPr/>
          </p:nvPicPr>
          <p:blipFill rotWithShape="1">
            <a:blip r:embed="rId2" cstate="screen"/>
            <a:srcRect/>
            <a:stretch>
              <a:fillRect/>
            </a:stretch>
          </p:blipFill>
          <p:spPr>
            <a:xfrm rot="5400000">
              <a:off x="615085" y="4830361"/>
              <a:ext cx="1315369" cy="1753826"/>
            </a:xfrm>
            <a:prstGeom prst="rect">
              <a:avLst/>
            </a:prstGeom>
          </p:spPr>
        </p:pic>
        <p:pic>
          <p:nvPicPr>
            <p:cNvPr id="32" name="图片 11"/>
            <p:cNvPicPr>
              <a:picLocks noChangeAspect="1"/>
            </p:cNvPicPr>
            <p:nvPr/>
          </p:nvPicPr>
          <p:blipFill>
            <a:blip r:embed="rId3" cstate="screen"/>
            <a:stretch>
              <a:fillRect/>
            </a:stretch>
          </p:blipFill>
          <p:spPr>
            <a:xfrm>
              <a:off x="3959834" y="4881396"/>
              <a:ext cx="1976682" cy="1537016"/>
            </a:xfrm>
            <a:prstGeom prst="rect">
              <a:avLst/>
            </a:prstGeom>
          </p:spPr>
        </p:pic>
        <p:sp>
          <p:nvSpPr>
            <p:cNvPr id="33" name="文本框 12"/>
            <p:cNvSpPr txBox="1"/>
            <p:nvPr/>
          </p:nvSpPr>
          <p:spPr>
            <a:xfrm>
              <a:off x="1628903" y="6601415"/>
              <a:ext cx="3325861" cy="290448"/>
            </a:xfrm>
            <a:prstGeom prst="rect">
              <a:avLst/>
            </a:prstGeom>
            <a:noFill/>
          </p:spPr>
          <p:txBody>
            <a:bodyPr wrap="square" rtlCol="0">
              <a:spAutoFit/>
            </a:bodyPr>
            <a:lstStyle/>
            <a:p>
              <a:pPr algn="ctr"/>
              <a:r>
                <a:rPr lang="zh-CN" altLang="en-US" sz="1100" b="1" dirty="0">
                  <a:latin typeface="Arial" charset="0"/>
                  <a:ea typeface="微软雅黑" pitchFamily="34" charset="-122"/>
                  <a:cs typeface="+mn-ea"/>
                  <a:sym typeface="Arial" charset="0"/>
                </a:rPr>
                <a:t>对管壁材料进行</a:t>
              </a:r>
              <a:r>
                <a:rPr lang="en-US" altLang="zh-CN" sz="1100" b="1" dirty="0">
                  <a:latin typeface="Arial" charset="0"/>
                  <a:ea typeface="微软雅黑" pitchFamily="34" charset="-122"/>
                  <a:cs typeface="+mn-ea"/>
                  <a:sym typeface="Arial" charset="0"/>
                </a:rPr>
                <a:t>α</a:t>
              </a:r>
              <a:r>
                <a:rPr lang="zh-CN" altLang="en-US" sz="1100" b="1" dirty="0">
                  <a:latin typeface="Arial" charset="0"/>
                  <a:ea typeface="微软雅黑" pitchFamily="34" charset="-122"/>
                  <a:cs typeface="+mn-ea"/>
                  <a:sym typeface="Arial" charset="0"/>
                </a:rPr>
                <a:t>发射率测量并鉴别母核</a:t>
              </a:r>
              <a:endParaRPr b="1" dirty="0">
                <a:latin typeface="Arial" charset="0"/>
                <a:ea typeface="微软雅黑" pitchFamily="34" charset="-122"/>
                <a:cs typeface="+mn-ea"/>
                <a:sym typeface="Arial" charset="0"/>
              </a:endParaRPr>
            </a:p>
          </p:txBody>
        </p:sp>
      </p:grpSp>
      <p:sp>
        <p:nvSpPr>
          <p:cNvPr id="21" name="TextBox 27"/>
          <p:cNvSpPr txBox="1"/>
          <p:nvPr/>
        </p:nvSpPr>
        <p:spPr>
          <a:xfrm>
            <a:off x="1012825" y="176213"/>
            <a:ext cx="5474576" cy="1046440"/>
          </a:xfrm>
          <a:prstGeom prst="rect">
            <a:avLst/>
          </a:prstGeom>
          <a:noFill/>
          <a:ln w="9525">
            <a:noFill/>
          </a:ln>
        </p:spPr>
        <p:txBody>
          <a:bodyPr wrap="none" anchor="t">
            <a:spAutoFit/>
          </a:bodyPr>
          <a:lstStyle/>
          <a:p>
            <a:r>
              <a:rPr lang="zh-CN" altLang="en-US" sz="3200" b="1" dirty="0">
                <a:latin typeface="Arial" charset="0"/>
                <a:ea typeface="微软雅黑" pitchFamily="34" charset="-122"/>
                <a:cs typeface="+mn-ea"/>
                <a:sym typeface="Arial" charset="0"/>
              </a:rPr>
              <a:t>进展：钛壳体低</a:t>
            </a:r>
            <a:r>
              <a:rPr lang="el-GR" altLang="zh-CN" sz="3200" b="1" dirty="0">
                <a:latin typeface="Arial" charset="0"/>
                <a:ea typeface="微软雅黑" pitchFamily="34" charset="-122"/>
                <a:cs typeface="+mn-ea"/>
                <a:sym typeface="Arial" charset="0"/>
              </a:rPr>
              <a:t>α</a:t>
            </a:r>
            <a:r>
              <a:rPr lang="zh-CN" altLang="en-US" sz="3200" b="1" dirty="0">
                <a:latin typeface="Arial" charset="0"/>
                <a:ea typeface="微软雅黑" pitchFamily="34" charset="-122"/>
                <a:cs typeface="+mn-ea"/>
                <a:sym typeface="Arial" charset="0"/>
              </a:rPr>
              <a:t>本底正比管 </a:t>
            </a:r>
            <a:endParaRPr lang="zh-CN" altLang="en-US" sz="3200" dirty="0">
              <a:latin typeface="Arial" charset="0"/>
              <a:ea typeface="微软雅黑" pitchFamily="34" charset="-122"/>
              <a:cs typeface="+mn-ea"/>
              <a:sym typeface="Arial" charset="0"/>
            </a:endParaRPr>
          </a:p>
          <a:p>
            <a:endParaRPr lang="zh-CN" altLang="en-US" sz="3000" b="1" dirty="0">
              <a:latin typeface="Arial" charset="0"/>
              <a:ea typeface="微软雅黑" pitchFamily="34" charset="-122"/>
              <a:cs typeface="+mn-ea"/>
              <a:sym typeface="Arial" charset="0"/>
            </a:endParaRPr>
          </a:p>
        </p:txBody>
      </p:sp>
      <p:sp>
        <p:nvSpPr>
          <p:cNvPr id="27" name="Freeform 5"/>
          <p:cNvSpPr/>
          <p:nvPr/>
        </p:nvSpPr>
        <p:spPr>
          <a:xfrm>
            <a:off x="427038" y="220663"/>
            <a:ext cx="474662" cy="5603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Lst>
            <a:rect l="0" t="0" r="0" b="0"/>
            <a:pathLst>
              <a:path w="574" h="681">
                <a:moveTo>
                  <a:pt x="120" y="441"/>
                </a:moveTo>
                <a:cubicBezTo>
                  <a:pt x="153" y="441"/>
                  <a:pt x="183" y="454"/>
                  <a:pt x="205" y="476"/>
                </a:cubicBezTo>
                <a:lnTo>
                  <a:pt x="389" y="329"/>
                </a:lnTo>
                <a:cubicBezTo>
                  <a:pt x="383" y="317"/>
                  <a:pt x="380" y="303"/>
                  <a:pt x="380" y="289"/>
                </a:cubicBezTo>
                <a:cubicBezTo>
                  <a:pt x="380" y="271"/>
                  <a:pt x="384" y="255"/>
                  <a:pt x="392" y="241"/>
                </a:cubicBezTo>
                <a:lnTo>
                  <a:pt x="270" y="138"/>
                </a:lnTo>
                <a:cubicBezTo>
                  <a:pt x="256" y="151"/>
                  <a:pt x="237" y="159"/>
                  <a:pt x="217" y="159"/>
                </a:cubicBezTo>
                <a:cubicBezTo>
                  <a:pt x="173" y="159"/>
                  <a:pt x="137" y="123"/>
                  <a:pt x="137" y="79"/>
                </a:cubicBezTo>
                <a:cubicBezTo>
                  <a:pt x="137" y="36"/>
                  <a:pt x="173" y="0"/>
                  <a:pt x="217" y="0"/>
                </a:cubicBezTo>
                <a:cubicBezTo>
                  <a:pt x="260" y="0"/>
                  <a:pt x="296" y="36"/>
                  <a:pt x="296" y="79"/>
                </a:cubicBezTo>
                <a:cubicBezTo>
                  <a:pt x="296" y="91"/>
                  <a:pt x="293" y="103"/>
                  <a:pt x="289" y="113"/>
                </a:cubicBezTo>
                <a:lnTo>
                  <a:pt x="412" y="217"/>
                </a:lnTo>
                <a:cubicBezTo>
                  <a:pt x="429" y="201"/>
                  <a:pt x="452" y="192"/>
                  <a:pt x="477" y="192"/>
                </a:cubicBezTo>
                <a:cubicBezTo>
                  <a:pt x="530" y="192"/>
                  <a:pt x="574" y="235"/>
                  <a:pt x="574" y="289"/>
                </a:cubicBezTo>
                <a:cubicBezTo>
                  <a:pt x="574" y="342"/>
                  <a:pt x="530" y="386"/>
                  <a:pt x="477" y="386"/>
                </a:cubicBezTo>
                <a:cubicBezTo>
                  <a:pt x="449" y="386"/>
                  <a:pt x="424" y="374"/>
                  <a:pt x="406" y="355"/>
                </a:cubicBezTo>
                <a:lnTo>
                  <a:pt x="224" y="501"/>
                </a:lnTo>
                <a:cubicBezTo>
                  <a:pt x="234" y="518"/>
                  <a:pt x="240" y="539"/>
                  <a:pt x="240" y="561"/>
                </a:cubicBezTo>
                <a:cubicBezTo>
                  <a:pt x="240" y="627"/>
                  <a:pt x="186" y="681"/>
                  <a:pt x="120" y="681"/>
                </a:cubicBezTo>
                <a:cubicBezTo>
                  <a:pt x="54" y="681"/>
                  <a:pt x="0" y="627"/>
                  <a:pt x="0" y="561"/>
                </a:cubicBezTo>
                <a:cubicBezTo>
                  <a:pt x="0" y="495"/>
                  <a:pt x="54" y="441"/>
                  <a:pt x="120" y="441"/>
                </a:cubicBezTo>
                <a:close/>
              </a:path>
            </a:pathLst>
          </a:custGeom>
          <a:solidFill>
            <a:srgbClr val="113E6A"/>
          </a:solidFill>
          <a:ln w="9525">
            <a:noFill/>
          </a:ln>
        </p:spPr>
        <p:txBody>
          <a:bodyPr/>
          <a:lstStyle/>
          <a:p>
            <a:endParaRPr lang="zh-CN" altLang="en-US">
              <a:latin typeface="Arial" charset="0"/>
              <a:ea typeface="微软雅黑" pitchFamily="34" charset="-122"/>
              <a:cs typeface="+mn-ea"/>
              <a:sym typeface="Arial" charset="0"/>
            </a:endParaRPr>
          </a:p>
        </p:txBody>
      </p:sp>
      <p:sp>
        <p:nvSpPr>
          <p:cNvPr id="35" name="矩形 32"/>
          <p:cNvSpPr/>
          <p:nvPr/>
        </p:nvSpPr>
        <p:spPr>
          <a:xfrm>
            <a:off x="542725" y="921260"/>
            <a:ext cx="2650084" cy="400110"/>
          </a:xfrm>
          <a:prstGeom prst="rect">
            <a:avLst/>
          </a:prstGeom>
        </p:spPr>
        <p:txBody>
          <a:bodyPr wrap="none">
            <a:spAutoFit/>
          </a:bodyPr>
          <a:lstStyle/>
          <a:p>
            <a:r>
              <a:rPr lang="zh-CN" altLang="en-US" sz="2000" b="1" dirty="0">
                <a:solidFill>
                  <a:srgbClr val="C00000"/>
                </a:solidFill>
                <a:latin typeface="Arial" charset="0"/>
                <a:ea typeface="微软雅黑" pitchFamily="34" charset="-122"/>
                <a:cs typeface="+mn-ea"/>
                <a:sym typeface="Arial" charset="0"/>
              </a:rPr>
              <a:t>钛壳体低</a:t>
            </a:r>
            <a:r>
              <a:rPr lang="en-US" altLang="zh-CN" sz="2000" b="1" dirty="0">
                <a:solidFill>
                  <a:srgbClr val="C00000"/>
                </a:solidFill>
                <a:latin typeface="Arial" charset="0"/>
                <a:ea typeface="微软雅黑" pitchFamily="34" charset="-122"/>
                <a:cs typeface="+mn-ea"/>
                <a:sym typeface="Arial" charset="0"/>
              </a:rPr>
              <a:t>α</a:t>
            </a:r>
            <a:r>
              <a:rPr lang="zh-CN" altLang="en-US" sz="2000" b="1" dirty="0">
                <a:solidFill>
                  <a:srgbClr val="C00000"/>
                </a:solidFill>
                <a:latin typeface="Arial" charset="0"/>
                <a:ea typeface="微软雅黑" pitchFamily="34" charset="-122"/>
                <a:cs typeface="+mn-ea"/>
                <a:sym typeface="Arial" charset="0"/>
              </a:rPr>
              <a:t>本底正比管</a:t>
            </a:r>
            <a:endParaRPr sz="2000" dirty="0">
              <a:latin typeface="Arial" charset="0"/>
              <a:ea typeface="微软雅黑" pitchFamily="34" charset="-122"/>
              <a:cs typeface="+mn-ea"/>
              <a:sym typeface="Arial" charset="0"/>
            </a:endParaRPr>
          </a:p>
        </p:txBody>
      </p:sp>
      <p:sp>
        <p:nvSpPr>
          <p:cNvPr id="39" name="矩形 38"/>
          <p:cNvSpPr/>
          <p:nvPr/>
        </p:nvSpPr>
        <p:spPr>
          <a:xfrm>
            <a:off x="542725" y="1378594"/>
            <a:ext cx="5762825" cy="1198880"/>
          </a:xfrm>
          <a:prstGeom prst="rect">
            <a:avLst/>
          </a:prstGeom>
        </p:spPr>
        <p:txBody>
          <a:bodyPr wrap="square">
            <a:spAutoFit/>
          </a:bodyPr>
          <a:lstStyle/>
          <a:p>
            <a:pPr marL="285750" indent="-285750">
              <a:lnSpc>
                <a:spcPct val="150000"/>
              </a:lnSpc>
              <a:buFont typeface="Wingdings" charset="2"/>
              <a:buChar char="Ø"/>
            </a:pPr>
            <a:r>
              <a:rPr lang="zh-CN" altLang="en-US" sz="1600" b="1" dirty="0">
                <a:solidFill>
                  <a:srgbClr val="7030A0"/>
                </a:solidFill>
                <a:latin typeface="Arial" charset="0"/>
                <a:ea typeface="微软雅黑" pitchFamily="34" charset="-122"/>
                <a:cs typeface="+mn-ea"/>
                <a:sym typeface="Arial" charset="0"/>
              </a:rPr>
              <a:t>钛</a:t>
            </a:r>
            <a:r>
              <a:rPr lang="zh-CN" altLang="en-US" sz="1600" dirty="0">
                <a:latin typeface="Arial" charset="0"/>
                <a:ea typeface="微软雅黑" pitchFamily="34" charset="-122"/>
                <a:cs typeface="+mn-ea"/>
                <a:sym typeface="Arial" charset="0"/>
              </a:rPr>
              <a:t>金属密度小、强度高，适用于航天需求 </a:t>
            </a:r>
            <a:endParaRPr lang="en-US" altLang="zh-CN" sz="1600" dirty="0">
              <a:latin typeface="Arial" charset="0"/>
              <a:ea typeface="微软雅黑" pitchFamily="34" charset="-122"/>
              <a:cs typeface="+mn-ea"/>
              <a:sym typeface="Arial" charset="0"/>
            </a:endParaRPr>
          </a:p>
          <a:p>
            <a:pPr marL="285750" indent="-285750">
              <a:lnSpc>
                <a:spcPct val="150000"/>
              </a:lnSpc>
              <a:buFont typeface="Wingdings" charset="2"/>
              <a:buChar char="Ø"/>
            </a:pPr>
            <a:r>
              <a:rPr lang="zh-CN" altLang="en-US" sz="1600" dirty="0">
                <a:latin typeface="Arial" charset="0"/>
                <a:ea typeface="微软雅黑" pitchFamily="34" charset="-122"/>
                <a:cs typeface="+mn-ea"/>
                <a:sym typeface="Arial" charset="0"/>
              </a:rPr>
              <a:t>筛选低本底钛材料，进行表面处理以降低 </a:t>
            </a:r>
            <a:r>
              <a:rPr lang="en-US" altLang="zh-CN" sz="1600" dirty="0">
                <a:latin typeface="Arial" charset="0"/>
                <a:ea typeface="微软雅黑" pitchFamily="34" charset="-122"/>
                <a:cs typeface="+mn-ea"/>
                <a:sym typeface="Arial" charset="0"/>
              </a:rPr>
              <a:t>α </a:t>
            </a:r>
            <a:r>
              <a:rPr lang="zh-CN" altLang="en-US" sz="1600" dirty="0">
                <a:latin typeface="Arial" charset="0"/>
                <a:ea typeface="微软雅黑" pitchFamily="34" charset="-122"/>
                <a:cs typeface="+mn-ea"/>
                <a:sym typeface="Arial" charset="0"/>
              </a:rPr>
              <a:t>发射率 </a:t>
            </a:r>
            <a:endParaRPr lang="en-US" altLang="zh-CN" sz="1600" dirty="0">
              <a:latin typeface="Arial" charset="0"/>
              <a:ea typeface="微软雅黑" pitchFamily="34" charset="-122"/>
              <a:cs typeface="+mn-ea"/>
              <a:sym typeface="Arial" charset="0"/>
            </a:endParaRPr>
          </a:p>
          <a:p>
            <a:pPr marL="285750" indent="-285750">
              <a:lnSpc>
                <a:spcPct val="150000"/>
              </a:lnSpc>
              <a:buFont typeface="Wingdings" charset="2"/>
              <a:buChar char="Ø"/>
            </a:pPr>
            <a:r>
              <a:rPr lang="zh-CN" altLang="en-US" sz="1600" dirty="0">
                <a:latin typeface="Arial" charset="0"/>
                <a:ea typeface="微软雅黑" pitchFamily="34" charset="-122"/>
                <a:cs typeface="+mn-ea"/>
                <a:sym typeface="Arial" charset="0"/>
              </a:rPr>
              <a:t>有效评估探测器 </a:t>
            </a:r>
            <a:r>
              <a:rPr lang="en-US" altLang="zh-CN" sz="1600" dirty="0">
                <a:latin typeface="Arial" charset="0"/>
                <a:ea typeface="微软雅黑" pitchFamily="34" charset="-122"/>
                <a:cs typeface="+mn-ea"/>
                <a:sym typeface="Arial" charset="0"/>
              </a:rPr>
              <a:t>α </a:t>
            </a:r>
            <a:r>
              <a:rPr lang="zh-CN" altLang="en-US" sz="1600" dirty="0">
                <a:latin typeface="Arial" charset="0"/>
                <a:ea typeface="微软雅黑" pitchFamily="34" charset="-122"/>
                <a:cs typeface="+mn-ea"/>
                <a:sym typeface="Arial" charset="0"/>
              </a:rPr>
              <a:t>本底 </a:t>
            </a:r>
            <a:endParaRPr lang="en-US" altLang="zh-CN" sz="1600" dirty="0">
              <a:latin typeface="Arial" charset="0"/>
              <a:ea typeface="微软雅黑" pitchFamily="34" charset="-122"/>
              <a:cs typeface="+mn-ea"/>
              <a:sym typeface="Arial" charset="0"/>
            </a:endParaRPr>
          </a:p>
        </p:txBody>
      </p:sp>
      <p:sp>
        <p:nvSpPr>
          <p:cNvPr id="43" name="文本框 15"/>
          <p:cNvSpPr txBox="1"/>
          <p:nvPr/>
        </p:nvSpPr>
        <p:spPr>
          <a:xfrm>
            <a:off x="3030412" y="4482740"/>
            <a:ext cx="2782570" cy="646331"/>
          </a:xfrm>
          <a:prstGeom prst="rect">
            <a:avLst/>
          </a:prstGeom>
          <a:noFill/>
        </p:spPr>
        <p:txBody>
          <a:bodyPr wrap="square" rtlCol="0">
            <a:spAutoFit/>
          </a:bodyPr>
          <a:lstStyle/>
          <a:p>
            <a:pPr algn="ctr"/>
            <a:r>
              <a:rPr lang="zh-CN" altLang="en-US" b="1" dirty="0">
                <a:solidFill>
                  <a:srgbClr val="C00000"/>
                </a:solidFill>
                <a:latin typeface="Arial" charset="0"/>
                <a:ea typeface="微软雅黑" pitchFamily="34" charset="-122"/>
                <a:cs typeface="+mn-ea"/>
                <a:sym typeface="Arial" charset="0"/>
              </a:rPr>
              <a:t>第一版</a:t>
            </a:r>
            <a:endParaRPr lang="en-US" altLang="zh-CN" b="1" dirty="0">
              <a:solidFill>
                <a:srgbClr val="C00000"/>
              </a:solidFill>
              <a:latin typeface="Arial" charset="0"/>
              <a:ea typeface="微软雅黑" pitchFamily="34" charset="-122"/>
              <a:cs typeface="+mn-ea"/>
              <a:sym typeface="Arial" charset="0"/>
            </a:endParaRPr>
          </a:p>
          <a:p>
            <a:pPr algn="ctr"/>
            <a:r>
              <a:rPr lang="zh-CN" altLang="en-US" b="1" dirty="0">
                <a:solidFill>
                  <a:srgbClr val="C00000"/>
                </a:solidFill>
                <a:latin typeface="Arial" charset="0"/>
                <a:ea typeface="微软雅黑" pitchFamily="34" charset="-122"/>
                <a:cs typeface="+mn-ea"/>
                <a:sym typeface="Arial" charset="0"/>
              </a:rPr>
              <a:t>钛壳体 </a:t>
            </a:r>
            <a:r>
              <a:rPr lang="en-US" altLang="zh-CN" b="1" baseline="30000" dirty="0">
                <a:solidFill>
                  <a:srgbClr val="C00000"/>
                </a:solidFill>
                <a:latin typeface="Arial" charset="0"/>
                <a:ea typeface="微软雅黑" pitchFamily="34" charset="-122"/>
                <a:cs typeface="+mn-ea"/>
                <a:sym typeface="Arial" charset="0"/>
              </a:rPr>
              <a:t>3</a:t>
            </a:r>
            <a:r>
              <a:rPr lang="en-US" altLang="zh-CN" b="1" dirty="0">
                <a:solidFill>
                  <a:srgbClr val="C00000"/>
                </a:solidFill>
                <a:latin typeface="Arial" charset="0"/>
                <a:ea typeface="微软雅黑" pitchFamily="34" charset="-122"/>
                <a:cs typeface="+mn-ea"/>
                <a:sym typeface="Arial" charset="0"/>
              </a:rPr>
              <a:t>He-</a:t>
            </a:r>
            <a:r>
              <a:rPr lang="zh-CN" altLang="en-US" b="1" dirty="0">
                <a:solidFill>
                  <a:srgbClr val="C00000"/>
                </a:solidFill>
                <a:latin typeface="Arial" charset="0"/>
                <a:ea typeface="微软雅黑" pitchFamily="34" charset="-122"/>
                <a:cs typeface="+mn-ea"/>
                <a:sym typeface="Arial" charset="0"/>
              </a:rPr>
              <a:t>正比管</a:t>
            </a:r>
            <a:endParaRPr lang="zh-CN" altLang="en-US" b="1" dirty="0">
              <a:solidFill>
                <a:srgbClr val="C00000"/>
              </a:solidFill>
              <a:latin typeface="Arial" charset="0"/>
              <a:ea typeface="微软雅黑" pitchFamily="34" charset="-122"/>
              <a:cs typeface="+mn-ea"/>
              <a:sym typeface="Arial" charset="0"/>
            </a:endParaRPr>
          </a:p>
        </p:txBody>
      </p:sp>
      <p:pic>
        <p:nvPicPr>
          <p:cNvPr id="3" name="图片 2"/>
          <p:cNvPicPr>
            <a:picLocks noChangeAspect="1"/>
          </p:cNvPicPr>
          <p:nvPr/>
        </p:nvPicPr>
        <p:blipFill rotWithShape="1">
          <a:blip r:embed="rId4" cstate="print"/>
          <a:srcRect/>
          <a:stretch>
            <a:fillRect/>
          </a:stretch>
        </p:blipFill>
        <p:spPr>
          <a:xfrm>
            <a:off x="652891" y="4329682"/>
            <a:ext cx="2646680" cy="967105"/>
          </a:xfrm>
          <a:prstGeom prst="rect">
            <a:avLst/>
          </a:prstGeom>
        </p:spPr>
      </p:pic>
      <p:pic>
        <p:nvPicPr>
          <p:cNvPr id="4" name="图片 3"/>
          <p:cNvPicPr>
            <a:picLocks noChangeAspect="1"/>
          </p:cNvPicPr>
          <p:nvPr/>
        </p:nvPicPr>
        <p:blipFill>
          <a:blip r:embed="rId5"/>
          <a:stretch>
            <a:fillRect/>
          </a:stretch>
        </p:blipFill>
        <p:spPr>
          <a:xfrm>
            <a:off x="635759" y="5310069"/>
            <a:ext cx="4155035" cy="737903"/>
          </a:xfrm>
          <a:prstGeom prst="rect">
            <a:avLst/>
          </a:prstGeom>
        </p:spPr>
      </p:pic>
      <p:sp>
        <p:nvSpPr>
          <p:cNvPr id="45" name="文本框 15"/>
          <p:cNvSpPr txBox="1"/>
          <p:nvPr/>
        </p:nvSpPr>
        <p:spPr>
          <a:xfrm>
            <a:off x="299980" y="6075884"/>
            <a:ext cx="7476490" cy="458459"/>
          </a:xfrm>
          <a:prstGeom prst="rect">
            <a:avLst/>
          </a:prstGeom>
          <a:noFill/>
        </p:spPr>
        <p:txBody>
          <a:bodyPr wrap="square" rtlCol="0">
            <a:spAutoFit/>
          </a:bodyPr>
          <a:lstStyle/>
          <a:p>
            <a:pPr algn="ctr">
              <a:lnSpc>
                <a:spcPct val="150000"/>
              </a:lnSpc>
            </a:pPr>
            <a:r>
              <a:rPr lang="zh-CN" altLang="en-US" b="1" dirty="0">
                <a:latin typeface="Arial" charset="0"/>
                <a:ea typeface="微软雅黑" pitchFamily="34" charset="-122"/>
                <a:cs typeface="+mn-ea"/>
                <a:sym typeface="Arial" charset="0"/>
              </a:rPr>
              <a:t>无氧铜 </a:t>
            </a:r>
            <a:r>
              <a:rPr lang="en-US" altLang="zh-CN" b="1" baseline="30000" dirty="0">
                <a:latin typeface="Arial" charset="0"/>
                <a:ea typeface="微软雅黑" pitchFamily="34" charset="-122"/>
                <a:cs typeface="+mn-ea"/>
                <a:sym typeface="Arial" charset="0"/>
              </a:rPr>
              <a:t>3</a:t>
            </a:r>
            <a:r>
              <a:rPr lang="en-US" altLang="zh-CN" b="1" dirty="0">
                <a:latin typeface="Arial" charset="0"/>
                <a:ea typeface="微软雅黑" pitchFamily="34" charset="-122"/>
                <a:cs typeface="+mn-ea"/>
                <a:sym typeface="Arial" charset="0"/>
              </a:rPr>
              <a:t>He-</a:t>
            </a:r>
            <a:r>
              <a:rPr lang="zh-CN" altLang="en-US" b="1" dirty="0">
                <a:latin typeface="Arial" charset="0"/>
                <a:ea typeface="微软雅黑" pitchFamily="34" charset="-122"/>
                <a:cs typeface="+mn-ea"/>
                <a:sym typeface="Arial" charset="0"/>
              </a:rPr>
              <a:t>正比管，</a:t>
            </a:r>
            <a:r>
              <a:rPr lang="zh-CN" altLang="en-US" sz="1200" dirty="0">
                <a:latin typeface="Arial" charset="0"/>
                <a:ea typeface="微软雅黑" pitchFamily="34" charset="-122"/>
                <a:cs typeface="+mn-ea"/>
                <a:sym typeface="Arial" charset="0"/>
              </a:rPr>
              <a:t>曾昭明</a:t>
            </a:r>
            <a:r>
              <a:rPr lang="en-US" altLang="zh-CN" sz="1200" dirty="0">
                <a:latin typeface="Arial" charset="0"/>
                <a:ea typeface="微软雅黑" pitchFamily="34" charset="-122"/>
                <a:cs typeface="+mn-ea"/>
                <a:sym typeface="Arial" charset="0"/>
              </a:rPr>
              <a:t>. </a:t>
            </a:r>
            <a:r>
              <a:rPr lang="zh-CN" altLang="en-US" sz="1200" dirty="0">
                <a:latin typeface="Arial" charset="0"/>
                <a:ea typeface="微软雅黑" pitchFamily="34" charset="-122"/>
                <a:cs typeface="+mn-ea"/>
                <a:sym typeface="Arial" charset="0"/>
              </a:rPr>
              <a:t>低本底热中子探测技术研究与应用</a:t>
            </a:r>
            <a:r>
              <a:rPr lang="en-US" altLang="zh-CN" sz="1200" dirty="0">
                <a:latin typeface="Arial" charset="0"/>
                <a:ea typeface="微软雅黑" pitchFamily="34" charset="-122"/>
                <a:cs typeface="+mn-ea"/>
                <a:sym typeface="Arial" charset="0"/>
              </a:rPr>
              <a:t>[D].</a:t>
            </a:r>
            <a:r>
              <a:rPr lang="zh-CN" altLang="en-US" sz="1200" dirty="0">
                <a:latin typeface="Arial" charset="0"/>
                <a:ea typeface="微软雅黑" pitchFamily="34" charset="-122"/>
                <a:cs typeface="+mn-ea"/>
                <a:sym typeface="Arial" charset="0"/>
              </a:rPr>
              <a:t>清华大学</a:t>
            </a:r>
            <a:r>
              <a:rPr lang="en-US" altLang="zh-CN" sz="1200" dirty="0">
                <a:latin typeface="Arial" charset="0"/>
                <a:ea typeface="微软雅黑" pitchFamily="34" charset="-122"/>
                <a:cs typeface="+mn-ea"/>
                <a:sym typeface="Arial" charset="0"/>
              </a:rPr>
              <a:t>,2019.</a:t>
            </a:r>
            <a:endParaRPr dirty="0">
              <a:latin typeface="Arial" charset="0"/>
              <a:ea typeface="微软雅黑" pitchFamily="34" charset="-122"/>
              <a:cs typeface="+mn-ea"/>
              <a:sym typeface="Arial" charset="0"/>
            </a:endParaRPr>
          </a:p>
        </p:txBody>
      </p:sp>
      <p:sp>
        <p:nvSpPr>
          <p:cNvPr id="46" name="矩形 45"/>
          <p:cNvSpPr/>
          <p:nvPr/>
        </p:nvSpPr>
        <p:spPr>
          <a:xfrm>
            <a:off x="6742349" y="3242947"/>
            <a:ext cx="4354370" cy="2738120"/>
          </a:xfrm>
          <a:prstGeom prst="rect">
            <a:avLst/>
          </a:prstGeom>
        </p:spPr>
        <p:txBody>
          <a:bodyPr wrap="square">
            <a:spAutoFit/>
          </a:bodyPr>
          <a:lstStyle/>
          <a:p>
            <a:pPr>
              <a:lnSpc>
                <a:spcPct val="200000"/>
              </a:lnSpc>
            </a:pPr>
            <a:r>
              <a:rPr lang="zh-CN" altLang="en-US" sz="1600" b="1" dirty="0">
                <a:solidFill>
                  <a:srgbClr val="0432FF"/>
                </a:solidFill>
                <a:latin typeface="Arial" charset="0"/>
                <a:ea typeface="微软雅黑" pitchFamily="34" charset="-122"/>
                <a:cs typeface="+mn-ea"/>
                <a:sym typeface="Arial" charset="0"/>
              </a:rPr>
              <a:t>管壳本底需继续降低</a:t>
            </a:r>
            <a:endParaRPr lang="en-US" altLang="zh-CN" sz="1600" b="1" dirty="0">
              <a:solidFill>
                <a:srgbClr val="0432FF"/>
              </a:solidFill>
              <a:latin typeface="Arial" charset="0"/>
              <a:ea typeface="微软雅黑" pitchFamily="34" charset="-122"/>
              <a:cs typeface="+mn-ea"/>
              <a:sym typeface="Arial" charset="0"/>
            </a:endParaRPr>
          </a:p>
          <a:p>
            <a:pPr marL="285750" indent="-285750">
              <a:lnSpc>
                <a:spcPct val="200000"/>
              </a:lnSpc>
              <a:buFont typeface="Wingdings" charset="2"/>
              <a:buChar char="Ø"/>
            </a:pPr>
            <a:r>
              <a:rPr lang="zh-CN" altLang="en-US" sz="1400" dirty="0">
                <a:latin typeface="Arial" charset="0"/>
                <a:ea typeface="微软雅黑" pitchFamily="34" charset="-122"/>
                <a:cs typeface="+mn-ea"/>
                <a:sym typeface="Arial" charset="0"/>
              </a:rPr>
              <a:t>依托锦屏深地实验室（</a:t>
            </a:r>
            <a:r>
              <a:rPr lang="en-US" altLang="zh-CN" sz="1400" dirty="0">
                <a:latin typeface="Arial" charset="0"/>
                <a:ea typeface="微软雅黑" pitchFamily="34" charset="-122"/>
                <a:cs typeface="+mn-ea"/>
                <a:sym typeface="Arial" charset="0"/>
              </a:rPr>
              <a:t>PandaX</a:t>
            </a:r>
            <a:r>
              <a:rPr lang="zh-CN" altLang="en-US" sz="1400" dirty="0">
                <a:latin typeface="Arial" charset="0"/>
                <a:ea typeface="微软雅黑" pitchFamily="34" charset="-122"/>
                <a:cs typeface="+mn-ea"/>
                <a:sym typeface="Arial" charset="0"/>
              </a:rPr>
              <a:t>，</a:t>
            </a:r>
            <a:r>
              <a:rPr lang="en-US" altLang="zh-CN" sz="1400" dirty="0">
                <a:latin typeface="Arial" charset="0"/>
                <a:ea typeface="微软雅黑" pitchFamily="34" charset="-122"/>
                <a:cs typeface="+mn-ea"/>
                <a:sym typeface="Arial" charset="0"/>
              </a:rPr>
              <a:t>CDEX</a:t>
            </a:r>
            <a:r>
              <a:rPr lang="zh-CN" altLang="en-US" sz="1400" dirty="0">
                <a:latin typeface="Arial" charset="0"/>
                <a:ea typeface="微软雅黑" pitchFamily="34" charset="-122"/>
                <a:cs typeface="+mn-ea"/>
                <a:sym typeface="Arial" charset="0"/>
              </a:rPr>
              <a:t>）开展低本底钛材料筛选</a:t>
            </a:r>
            <a:endParaRPr lang="en-US" altLang="zh-CN" sz="1400" dirty="0">
              <a:latin typeface="Arial" charset="0"/>
              <a:ea typeface="微软雅黑" pitchFamily="34" charset="-122"/>
              <a:cs typeface="+mn-ea"/>
              <a:sym typeface="Arial" charset="0"/>
            </a:endParaRPr>
          </a:p>
          <a:p>
            <a:pPr marL="285750" indent="-285750">
              <a:lnSpc>
                <a:spcPct val="200000"/>
              </a:lnSpc>
              <a:buFont typeface="Wingdings" charset="2"/>
              <a:buChar char="Ø"/>
            </a:pPr>
            <a:r>
              <a:rPr lang="zh-CN" altLang="en-US" sz="1400" dirty="0">
                <a:latin typeface="Arial" charset="0"/>
                <a:ea typeface="微软雅黑" pitchFamily="34" charset="-122"/>
                <a:cs typeface="+mn-ea"/>
                <a:sym typeface="Arial" charset="0"/>
              </a:rPr>
              <a:t>探索钛表面处理技术：金属或有机物镀层、抛光及清洗工艺（与</a:t>
            </a:r>
            <a:r>
              <a:rPr lang="en-US" altLang="zh-CN" sz="1400" dirty="0">
                <a:latin typeface="Arial" charset="0"/>
                <a:ea typeface="微软雅黑" pitchFamily="34" charset="-122"/>
                <a:cs typeface="+mn-ea"/>
                <a:sym typeface="Arial" charset="0"/>
              </a:rPr>
              <a:t>PandaX</a:t>
            </a:r>
            <a:r>
              <a:rPr lang="zh-CN" altLang="en-US" sz="1400" dirty="0">
                <a:latin typeface="Arial" charset="0"/>
                <a:ea typeface="微软雅黑" pitchFamily="34" charset="-122"/>
                <a:cs typeface="+mn-ea"/>
                <a:sym typeface="Arial" charset="0"/>
              </a:rPr>
              <a:t>实验需求一致） </a:t>
            </a:r>
            <a:endParaRPr lang="en-US" altLang="zh-CN" sz="1400" dirty="0">
              <a:latin typeface="Arial" charset="0"/>
              <a:ea typeface="微软雅黑" pitchFamily="34" charset="-122"/>
              <a:cs typeface="+mn-ea"/>
              <a:sym typeface="Arial" charset="0"/>
            </a:endParaRPr>
          </a:p>
          <a:p>
            <a:pPr marL="285750" indent="-285750">
              <a:lnSpc>
                <a:spcPct val="200000"/>
              </a:lnSpc>
              <a:buFont typeface="Wingdings" charset="2"/>
              <a:buChar char="Ø"/>
            </a:pPr>
            <a:r>
              <a:rPr lang="zh-CN" altLang="en-US" sz="1400" dirty="0">
                <a:latin typeface="Arial" charset="0"/>
                <a:ea typeface="微软雅黑" pitchFamily="34" charset="-122"/>
                <a:cs typeface="+mn-ea"/>
                <a:sym typeface="Arial" charset="0"/>
              </a:rPr>
              <a:t>发展基于深度学习的 </a:t>
            </a:r>
            <a:r>
              <a:rPr lang="en-US" altLang="zh-CN" sz="1400" dirty="0">
                <a:latin typeface="Arial" charset="0"/>
                <a:ea typeface="微软雅黑" pitchFamily="34" charset="-122"/>
                <a:cs typeface="+mn-ea"/>
                <a:sym typeface="Arial" charset="0"/>
              </a:rPr>
              <a:t>α </a:t>
            </a:r>
            <a:r>
              <a:rPr lang="zh-CN" altLang="en-US" sz="1400" dirty="0">
                <a:latin typeface="Arial" charset="0"/>
                <a:ea typeface="微软雅黑" pitchFamily="34" charset="-122"/>
                <a:cs typeface="+mn-ea"/>
                <a:sym typeface="Arial" charset="0"/>
              </a:rPr>
              <a:t>甄别技术</a:t>
            </a:r>
            <a:r>
              <a:rPr lang="en-US" altLang="zh-CN" sz="1400" dirty="0">
                <a:latin typeface="Arial" charset="0"/>
                <a:ea typeface="微软雅黑" pitchFamily="34" charset="-122"/>
                <a:cs typeface="+mn-ea"/>
                <a:sym typeface="Arial" charset="0"/>
              </a:rPr>
              <a:t>······</a:t>
            </a:r>
            <a:endParaRPr lang="en-US" altLang="zh-CN" sz="1400" dirty="0">
              <a:latin typeface="Arial" charset="0"/>
              <a:ea typeface="微软雅黑" pitchFamily="34" charset="-122"/>
              <a:cs typeface="+mn-ea"/>
              <a:sym typeface="Arial" charset="0"/>
            </a:endParaRPr>
          </a:p>
        </p:txBody>
      </p:sp>
      <p:sp>
        <p:nvSpPr>
          <p:cNvPr id="2" name="灯片编号占位符 1"/>
          <p:cNvSpPr>
            <a14:cpLocks xmlns:a14="http://schemas.microsoft.com/office/drawing/2010/main" noGrp="1"/>
          </p:cNvSpPr>
          <p:nvPr>
            <p:ph type="sldNum" sz="quarter" idx="12"/>
          </p:nvPr>
        </p:nvSpPr>
        <p:spPr/>
        <p:txBody>
          <a:bodyPr/>
          <a:lstStyle/>
          <a:p>
            <a:fld id="{AA99CC4F-EA44-B044-AD87-94E32FACE6D5}" type="slidenum">
              <a:rPr lang="en-US" altLang="zh-CN" smtClean="0"/>
            </a:fld>
            <a:endParaRPr kumimoji="1" lang="zh-CN" altLang="en-US"/>
          </a:p>
        </p:txBody>
      </p:sp>
      <p:sp>
        <p:nvSpPr>
          <p:cNvPr id="5" name="矩形 4"/>
          <p:cNvSpPr/>
          <p:nvPr/>
        </p:nvSpPr>
        <p:spPr>
          <a:xfrm>
            <a:off x="6429175" y="8335654"/>
            <a:ext cx="5762825" cy="1319400"/>
          </a:xfrm>
          <a:prstGeom prst="rect">
            <a:avLst/>
          </a:prstGeom>
        </p:spPr>
        <p:txBody>
          <a:bodyPr wrap="square">
            <a:spAutoFit/>
          </a:bodyPr>
          <a:lstStyle/>
          <a:p>
            <a:pPr marL="285750" indent="-285750">
              <a:lnSpc>
                <a:spcPct val="200000"/>
              </a:lnSpc>
              <a:buFont typeface="Wingdings" charset="2"/>
              <a:buChar char="Ø"/>
            </a:pPr>
            <a:r>
              <a:rPr lang="zh-CN" altLang="en-US" sz="1400" dirty="0">
                <a:solidFill>
                  <a:schemeClr val="tx1"/>
                </a:solidFill>
                <a:latin typeface="Arial" charset="0"/>
                <a:ea typeface="微软雅黑" pitchFamily="34" charset="-122"/>
                <a:cs typeface="+mn-ea"/>
                <a:sym typeface="Arial" charset="0"/>
              </a:rPr>
              <a:t>宇宙线在探测器内沉积能量产生本底信号，</a:t>
            </a:r>
            <a:endParaRPr lang="en-US" altLang="zh-CN" sz="1400" dirty="0">
              <a:solidFill>
                <a:schemeClr val="tx1"/>
              </a:solidFill>
              <a:latin typeface="Arial" charset="0"/>
              <a:ea typeface="微软雅黑" pitchFamily="34" charset="-122"/>
              <a:cs typeface="+mn-ea"/>
              <a:sym typeface="Arial" charset="0"/>
            </a:endParaRPr>
          </a:p>
          <a:p>
            <a:pPr marL="285750" indent="-285750">
              <a:lnSpc>
                <a:spcPct val="200000"/>
              </a:lnSpc>
              <a:buFont typeface="Wingdings" charset="2"/>
              <a:buChar char="Ø"/>
            </a:pPr>
            <a:r>
              <a:rPr lang="zh-CN" altLang="en-US" sz="1400" dirty="0">
                <a:latin typeface="Arial" charset="0"/>
                <a:ea typeface="微软雅黑" pitchFamily="34" charset="-122"/>
                <a:cs typeface="+mn-ea"/>
                <a:sym typeface="Arial" charset="0"/>
              </a:rPr>
              <a:t>宇宙线活化探测器及附属结构产生的瞬发、缓发射线，</a:t>
            </a:r>
            <a:endParaRPr lang="en-US" altLang="zh-CN" sz="1400" dirty="0">
              <a:latin typeface="Arial" charset="0"/>
              <a:ea typeface="微软雅黑" pitchFamily="34" charset="-122"/>
              <a:cs typeface="+mn-ea"/>
              <a:sym typeface="Arial" charset="0"/>
            </a:endParaRPr>
          </a:p>
          <a:p>
            <a:pPr marL="285750" indent="-285750">
              <a:lnSpc>
                <a:spcPct val="200000"/>
              </a:lnSpc>
              <a:buFont typeface="Wingdings" charset="2"/>
              <a:buChar char="Ø"/>
            </a:pPr>
            <a:r>
              <a:rPr lang="zh-CN" altLang="en-US" sz="1400" dirty="0">
                <a:latin typeface="Arial" charset="0"/>
                <a:ea typeface="微软雅黑" pitchFamily="34" charset="-122"/>
                <a:cs typeface="+mn-ea"/>
                <a:sym typeface="Arial" charset="0"/>
              </a:rPr>
              <a:t>探测器内生本底：放射性残留及电路引入噪声等，</a:t>
            </a:r>
            <a:endParaRPr lang="en-US" altLang="zh-CN" sz="1400" dirty="0">
              <a:latin typeface="Arial" charset="0"/>
              <a:ea typeface="微软雅黑" pitchFamily="34" charset="-122"/>
              <a:cs typeface="+mn-ea"/>
              <a:sym typeface="Arial" charset="0"/>
            </a:endParaRPr>
          </a:p>
        </p:txBody>
      </p:sp>
      <p:sp>
        <p:nvSpPr>
          <p:cNvPr id="6" name="矩形 5"/>
          <p:cNvSpPr/>
          <p:nvPr/>
        </p:nvSpPr>
        <p:spPr>
          <a:xfrm>
            <a:off x="1559995" y="8135015"/>
            <a:ext cx="5064446" cy="458074"/>
          </a:xfrm>
          <a:prstGeom prst="rect">
            <a:avLst/>
          </a:prstGeom>
        </p:spPr>
        <p:txBody>
          <a:bodyPr wrap="square">
            <a:spAutoFit/>
          </a:bodyPr>
          <a:lstStyle/>
          <a:p>
            <a:pPr>
              <a:lnSpc>
                <a:spcPct val="200000"/>
              </a:lnSpc>
            </a:pPr>
            <a:r>
              <a:rPr lang="en-US" altLang="zh-CN" sz="1400" b="1" baseline="30000" dirty="0">
                <a:solidFill>
                  <a:srgbClr val="2E54A1"/>
                </a:solidFill>
                <a:latin typeface="Arial" charset="0"/>
                <a:ea typeface="微软雅黑" pitchFamily="34" charset="-122"/>
                <a:cs typeface="+mn-ea"/>
                <a:sym typeface="Arial" charset="0"/>
              </a:rPr>
              <a:t>3</a:t>
            </a:r>
            <a:r>
              <a:rPr lang="en-US" altLang="zh-CN" sz="1400" b="1" dirty="0">
                <a:solidFill>
                  <a:srgbClr val="2E54A1"/>
                </a:solidFill>
                <a:latin typeface="Arial" charset="0"/>
                <a:ea typeface="微软雅黑" pitchFamily="34" charset="-122"/>
                <a:cs typeface="+mn-ea"/>
                <a:sym typeface="Arial" charset="0"/>
              </a:rPr>
              <a:t>He</a:t>
            </a:r>
            <a:r>
              <a:rPr lang="zh-CN" altLang="en-US" sz="1400" b="1" dirty="0">
                <a:solidFill>
                  <a:srgbClr val="2E54A1"/>
                </a:solidFill>
                <a:latin typeface="Arial" charset="0"/>
                <a:ea typeface="微软雅黑" pitchFamily="34" charset="-122"/>
                <a:cs typeface="+mn-ea"/>
                <a:sym typeface="Arial" charset="0"/>
              </a:rPr>
              <a:t>正比管对来自外部的干扰不敏感</a:t>
            </a:r>
            <a:endParaRPr lang="zh-CN" altLang="en-US" sz="1400" b="1" dirty="0">
              <a:solidFill>
                <a:srgbClr val="2E54A1"/>
              </a:solidFill>
              <a:latin typeface="Arial" charset="0"/>
              <a:ea typeface="微软雅黑" pitchFamily="34" charset="-122"/>
              <a:cs typeface="+mn-ea"/>
              <a:sym typeface="Arial" charset="0"/>
            </a:endParaRPr>
          </a:p>
        </p:txBody>
      </p:sp>
      <p:pic>
        <p:nvPicPr>
          <p:cNvPr id="7" name="图片 6"/>
          <p:cNvPicPr>
            <a:picLocks noChangeAspect="1"/>
          </p:cNvPicPr>
          <p:nvPr/>
        </p:nvPicPr>
        <p:blipFill>
          <a:blip r:embed="rId6" cstate="print"/>
          <a:stretch>
            <a:fillRect/>
          </a:stretch>
        </p:blipFill>
        <p:spPr>
          <a:xfrm>
            <a:off x="8761782" y="7387705"/>
            <a:ext cx="2508793" cy="1634567"/>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TextBox 27"/>
          <p:cNvSpPr txBox="1"/>
          <p:nvPr/>
        </p:nvSpPr>
        <p:spPr>
          <a:xfrm>
            <a:off x="1012825" y="176213"/>
            <a:ext cx="5186035" cy="553998"/>
          </a:xfrm>
          <a:prstGeom prst="rect">
            <a:avLst/>
          </a:prstGeom>
          <a:noFill/>
          <a:ln w="9525">
            <a:noFill/>
          </a:ln>
        </p:spPr>
        <p:txBody>
          <a:bodyPr wrap="none" anchor="t">
            <a:spAutoFit/>
          </a:bodyPr>
          <a:lstStyle/>
          <a:p>
            <a:pPr algn="l"/>
            <a:r>
              <a:rPr lang="zh-CN" altLang="en-US" sz="3000" b="1" dirty="0">
                <a:latin typeface="Arial" charset="0"/>
                <a:ea typeface="微软雅黑" pitchFamily="34" charset="-122"/>
                <a:cs typeface="+mn-ea"/>
                <a:sym typeface="Arial" charset="0"/>
              </a:rPr>
              <a:t>进展：</a:t>
            </a:r>
            <a:r>
              <a:rPr lang="zh-CN" altLang="en-US" sz="3000" b="1" dirty="0">
                <a:solidFill>
                  <a:srgbClr val="C00000"/>
                </a:solidFill>
                <a:latin typeface="Arial" charset="0"/>
                <a:ea typeface="微软雅黑" pitchFamily="34" charset="-122"/>
                <a:cs typeface="+mn-ea"/>
                <a:sym typeface="Arial" charset="0"/>
              </a:rPr>
              <a:t>专用低功耗电子学系统</a:t>
            </a:r>
            <a:endParaRPr lang="en-US" altLang="zh-CN" sz="3000" b="1" dirty="0">
              <a:latin typeface="Arial" charset="0"/>
              <a:ea typeface="微软雅黑" pitchFamily="34" charset="-122"/>
              <a:cs typeface="+mn-ea"/>
              <a:sym typeface="Arial" charset="0"/>
            </a:endParaRPr>
          </a:p>
        </p:txBody>
      </p:sp>
      <p:sp>
        <p:nvSpPr>
          <p:cNvPr id="285" name="Freeform 5"/>
          <p:cNvSpPr/>
          <p:nvPr/>
        </p:nvSpPr>
        <p:spPr>
          <a:xfrm>
            <a:off x="427038" y="220663"/>
            <a:ext cx="474662" cy="5603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Lst>
            <a:rect l="0" t="0" r="0" b="0"/>
            <a:pathLst>
              <a:path w="574" h="681">
                <a:moveTo>
                  <a:pt x="120" y="441"/>
                </a:moveTo>
                <a:cubicBezTo>
                  <a:pt x="153" y="441"/>
                  <a:pt x="183" y="454"/>
                  <a:pt x="205" y="476"/>
                </a:cubicBezTo>
                <a:lnTo>
                  <a:pt x="389" y="329"/>
                </a:lnTo>
                <a:cubicBezTo>
                  <a:pt x="383" y="317"/>
                  <a:pt x="380" y="303"/>
                  <a:pt x="380" y="289"/>
                </a:cubicBezTo>
                <a:cubicBezTo>
                  <a:pt x="380" y="271"/>
                  <a:pt x="384" y="255"/>
                  <a:pt x="392" y="241"/>
                </a:cubicBezTo>
                <a:lnTo>
                  <a:pt x="270" y="138"/>
                </a:lnTo>
                <a:cubicBezTo>
                  <a:pt x="256" y="151"/>
                  <a:pt x="237" y="159"/>
                  <a:pt x="217" y="159"/>
                </a:cubicBezTo>
                <a:cubicBezTo>
                  <a:pt x="173" y="159"/>
                  <a:pt x="137" y="123"/>
                  <a:pt x="137" y="79"/>
                </a:cubicBezTo>
                <a:cubicBezTo>
                  <a:pt x="137" y="36"/>
                  <a:pt x="173" y="0"/>
                  <a:pt x="217" y="0"/>
                </a:cubicBezTo>
                <a:cubicBezTo>
                  <a:pt x="260" y="0"/>
                  <a:pt x="296" y="36"/>
                  <a:pt x="296" y="79"/>
                </a:cubicBezTo>
                <a:cubicBezTo>
                  <a:pt x="296" y="91"/>
                  <a:pt x="293" y="103"/>
                  <a:pt x="289" y="113"/>
                </a:cubicBezTo>
                <a:lnTo>
                  <a:pt x="412" y="217"/>
                </a:lnTo>
                <a:cubicBezTo>
                  <a:pt x="429" y="201"/>
                  <a:pt x="452" y="192"/>
                  <a:pt x="477" y="192"/>
                </a:cubicBezTo>
                <a:cubicBezTo>
                  <a:pt x="530" y="192"/>
                  <a:pt x="574" y="235"/>
                  <a:pt x="574" y="289"/>
                </a:cubicBezTo>
                <a:cubicBezTo>
                  <a:pt x="574" y="342"/>
                  <a:pt x="530" y="386"/>
                  <a:pt x="477" y="386"/>
                </a:cubicBezTo>
                <a:cubicBezTo>
                  <a:pt x="449" y="386"/>
                  <a:pt x="424" y="374"/>
                  <a:pt x="406" y="355"/>
                </a:cubicBezTo>
                <a:lnTo>
                  <a:pt x="224" y="501"/>
                </a:lnTo>
                <a:cubicBezTo>
                  <a:pt x="234" y="518"/>
                  <a:pt x="240" y="539"/>
                  <a:pt x="240" y="561"/>
                </a:cubicBezTo>
                <a:cubicBezTo>
                  <a:pt x="240" y="627"/>
                  <a:pt x="186" y="681"/>
                  <a:pt x="120" y="681"/>
                </a:cubicBezTo>
                <a:cubicBezTo>
                  <a:pt x="54" y="681"/>
                  <a:pt x="0" y="627"/>
                  <a:pt x="0" y="561"/>
                </a:cubicBezTo>
                <a:cubicBezTo>
                  <a:pt x="0" y="495"/>
                  <a:pt x="54" y="441"/>
                  <a:pt x="120" y="441"/>
                </a:cubicBezTo>
                <a:close/>
              </a:path>
            </a:pathLst>
          </a:custGeom>
          <a:solidFill>
            <a:srgbClr val="113E6A"/>
          </a:solidFill>
          <a:ln w="9525">
            <a:noFill/>
          </a:ln>
        </p:spPr>
        <p:txBody>
          <a:bodyPr/>
          <a:lstStyle/>
          <a:p>
            <a:endParaRPr lang="zh-CN" altLang="en-US">
              <a:latin typeface="Arial" charset="0"/>
              <a:ea typeface="微软雅黑" pitchFamily="34" charset="-122"/>
              <a:cs typeface="+mn-ea"/>
              <a:sym typeface="Arial" charset="0"/>
            </a:endParaRPr>
          </a:p>
        </p:txBody>
      </p:sp>
      <p:sp>
        <p:nvSpPr>
          <p:cNvPr id="287" name="文本框 25"/>
          <p:cNvSpPr txBox="1"/>
          <p:nvPr/>
        </p:nvSpPr>
        <p:spPr>
          <a:xfrm>
            <a:off x="683895" y="948690"/>
            <a:ext cx="5384165" cy="1568450"/>
          </a:xfrm>
          <a:prstGeom prst="rect">
            <a:avLst/>
          </a:prstGeom>
          <a:noFill/>
        </p:spPr>
        <p:txBody>
          <a:bodyPr wrap="square" rtlCol="0">
            <a:spAutoFit/>
          </a:bodyPr>
          <a:lstStyle/>
          <a:p>
            <a:pPr marL="285750" indent="-285750">
              <a:lnSpc>
                <a:spcPct val="150000"/>
              </a:lnSpc>
              <a:buFont typeface="Wingdings" charset="2"/>
              <a:buChar char="Ø"/>
            </a:pPr>
            <a:r>
              <a:rPr lang="zh-CN" altLang="en-US" sz="1600" b="1" dirty="0">
                <a:latin typeface="Arial" charset="0"/>
                <a:ea typeface="微软雅黑" pitchFamily="34" charset="-122"/>
                <a:cs typeface="+mn-ea"/>
                <a:sym typeface="Arial" charset="0"/>
              </a:rPr>
              <a:t>为在轨进行脉冲波形分析开发了专用电子学：包括波形采样卡、电荷灵敏前放、高压模块和上位机系统 </a:t>
            </a:r>
            <a:endParaRPr lang="en-US" altLang="zh-CN" sz="1600" b="1" dirty="0">
              <a:latin typeface="Arial" charset="0"/>
              <a:ea typeface="微软雅黑" pitchFamily="34" charset="-122"/>
              <a:cs typeface="+mn-ea"/>
              <a:sym typeface="Arial" charset="0"/>
            </a:endParaRPr>
          </a:p>
          <a:p>
            <a:pPr marL="285750" indent="-285750">
              <a:lnSpc>
                <a:spcPct val="150000"/>
              </a:lnSpc>
              <a:buFont typeface="Wingdings" charset="2"/>
              <a:buChar char="Ø"/>
            </a:pPr>
            <a:r>
              <a:rPr lang="zh-CN" altLang="en-US" sz="1600" b="1" dirty="0">
                <a:latin typeface="Arial" charset="0"/>
                <a:ea typeface="微软雅黑" pitchFamily="34" charset="-122"/>
                <a:cs typeface="+mn-ea"/>
                <a:sym typeface="Arial" charset="0"/>
              </a:rPr>
              <a:t>核心：</a:t>
            </a:r>
            <a:r>
              <a:rPr lang="en-US" altLang="zh-CN" sz="1600" b="1" dirty="0">
                <a:solidFill>
                  <a:srgbClr val="C00000"/>
                </a:solidFill>
                <a:latin typeface="Arial" charset="0"/>
                <a:ea typeface="微软雅黑" pitchFamily="34" charset="-122"/>
                <a:cs typeface="+mn-ea"/>
                <a:sym typeface="Arial" charset="0"/>
              </a:rPr>
              <a:t>4</a:t>
            </a:r>
            <a:r>
              <a:rPr lang="zh-CN" altLang="en-US" sz="1600" b="1" dirty="0">
                <a:solidFill>
                  <a:srgbClr val="C00000"/>
                </a:solidFill>
                <a:latin typeface="Arial" charset="0"/>
                <a:ea typeface="微软雅黑" pitchFamily="34" charset="-122"/>
                <a:cs typeface="+mn-ea"/>
                <a:sym typeface="Arial" charset="0"/>
              </a:rPr>
              <a:t>通道、</a:t>
            </a:r>
            <a:r>
              <a:rPr lang="en-US" altLang="zh-CN" sz="1600" b="1" dirty="0">
                <a:solidFill>
                  <a:srgbClr val="C00000"/>
                </a:solidFill>
                <a:latin typeface="Arial" charset="0"/>
                <a:ea typeface="微软雅黑" pitchFamily="34" charset="-122"/>
                <a:cs typeface="+mn-ea"/>
                <a:sym typeface="Arial" charset="0"/>
              </a:rPr>
              <a:t>14bit</a:t>
            </a:r>
            <a:r>
              <a:rPr lang="zh-CN" altLang="en-US" sz="1600" b="1" dirty="0">
                <a:solidFill>
                  <a:srgbClr val="C00000"/>
                </a:solidFill>
                <a:latin typeface="Arial" charset="0"/>
                <a:ea typeface="微软雅黑" pitchFamily="34" charset="-122"/>
                <a:cs typeface="+mn-ea"/>
                <a:sym typeface="Arial" charset="0"/>
              </a:rPr>
              <a:t>精度、≥</a:t>
            </a:r>
            <a:r>
              <a:rPr lang="en-US" altLang="zh-CN" sz="1600" b="1" dirty="0">
                <a:solidFill>
                  <a:srgbClr val="C00000"/>
                </a:solidFill>
                <a:latin typeface="Arial" charset="0"/>
                <a:ea typeface="微软雅黑" pitchFamily="34" charset="-122"/>
                <a:cs typeface="+mn-ea"/>
                <a:sym typeface="Arial" charset="0"/>
              </a:rPr>
              <a:t>40 MSPS</a:t>
            </a:r>
            <a:r>
              <a:rPr lang="zh-CN" altLang="en-US" sz="1600" b="1" dirty="0">
                <a:solidFill>
                  <a:srgbClr val="C00000"/>
                </a:solidFill>
                <a:latin typeface="Arial" charset="0"/>
                <a:ea typeface="微软雅黑" pitchFamily="34" charset="-122"/>
                <a:cs typeface="+mn-ea"/>
                <a:sym typeface="Arial" charset="0"/>
              </a:rPr>
              <a:t>的波形采样卡</a:t>
            </a:r>
            <a:r>
              <a:rPr lang="zh-CN" altLang="en-US" sz="1600" b="1" dirty="0">
                <a:latin typeface="Arial" charset="0"/>
                <a:ea typeface="微软雅黑" pitchFamily="34" charset="-122"/>
                <a:cs typeface="+mn-ea"/>
                <a:sym typeface="Arial" charset="0"/>
              </a:rPr>
              <a:t> </a:t>
            </a:r>
            <a:endParaRPr lang="en-US" altLang="zh-CN" sz="1600" b="1" dirty="0">
              <a:latin typeface="Arial" charset="0"/>
              <a:ea typeface="微软雅黑" pitchFamily="34" charset="-122"/>
              <a:cs typeface="+mn-ea"/>
              <a:sym typeface="Arial" charset="0"/>
            </a:endParaRPr>
          </a:p>
          <a:p>
            <a:pPr marL="285750" indent="-285750">
              <a:lnSpc>
                <a:spcPct val="150000"/>
              </a:lnSpc>
              <a:buFont typeface="Wingdings" charset="2"/>
              <a:buChar char="Ø"/>
            </a:pPr>
            <a:r>
              <a:rPr lang="zh-CN" altLang="en-US" sz="1600" b="1" dirty="0">
                <a:latin typeface="Arial" charset="0"/>
                <a:ea typeface="微软雅黑" pitchFamily="34" charset="-122"/>
                <a:cs typeface="+mn-ea"/>
                <a:sym typeface="Arial" charset="0"/>
              </a:rPr>
              <a:t>低功耗芯片、集成化设计，功耗不高于 </a:t>
            </a:r>
            <a:r>
              <a:rPr lang="en-US" altLang="zh-CN" sz="1600" b="1" dirty="0">
                <a:latin typeface="Arial" charset="0"/>
                <a:ea typeface="微软雅黑" pitchFamily="34" charset="-122"/>
                <a:cs typeface="+mn-ea"/>
                <a:sym typeface="Arial" charset="0"/>
              </a:rPr>
              <a:t>5 W</a:t>
            </a:r>
            <a:r>
              <a:rPr lang="zh-CN" altLang="en-US" sz="1600" b="1" dirty="0">
                <a:latin typeface="Arial" charset="0"/>
                <a:ea typeface="微软雅黑" pitchFamily="34" charset="-122"/>
                <a:cs typeface="+mn-ea"/>
                <a:sym typeface="Arial" charset="0"/>
              </a:rPr>
              <a:t> </a:t>
            </a:r>
            <a:endParaRPr sz="1600" b="1" dirty="0">
              <a:latin typeface="Arial" charset="0"/>
              <a:ea typeface="微软雅黑" pitchFamily="34" charset="-122"/>
              <a:cs typeface="+mn-ea"/>
              <a:sym typeface="Arial" charset="0"/>
            </a:endParaRPr>
          </a:p>
        </p:txBody>
      </p:sp>
      <p:sp>
        <p:nvSpPr>
          <p:cNvPr id="19" name="矩形 26"/>
          <p:cNvSpPr/>
          <p:nvPr/>
        </p:nvSpPr>
        <p:spPr>
          <a:xfrm>
            <a:off x="6974134" y="1105180"/>
            <a:ext cx="2468880" cy="398780"/>
          </a:xfrm>
          <a:prstGeom prst="rect">
            <a:avLst/>
          </a:prstGeom>
        </p:spPr>
        <p:txBody>
          <a:bodyPr wrap="none">
            <a:spAutoFit/>
          </a:bodyPr>
          <a:lstStyle/>
          <a:p>
            <a:r>
              <a:rPr lang="zh-CN" altLang="en-US" sz="2000" b="1" dirty="0">
                <a:solidFill>
                  <a:srgbClr val="C00000"/>
                </a:solidFill>
                <a:latin typeface="Arial" charset="0"/>
                <a:ea typeface="微软雅黑" pitchFamily="34" charset="-122"/>
                <a:cs typeface="+mn-ea"/>
                <a:sym typeface="Arial" charset="0"/>
              </a:rPr>
              <a:t>通过环境适应性试验</a:t>
            </a:r>
            <a:endParaRPr lang="zh-CN" altLang="en-US" sz="2000" b="1" dirty="0">
              <a:solidFill>
                <a:srgbClr val="C00000"/>
              </a:solidFill>
              <a:latin typeface="Arial" charset="0"/>
              <a:ea typeface="微软雅黑" pitchFamily="34" charset="-122"/>
              <a:cs typeface="+mn-ea"/>
              <a:sym typeface="Arial" charset="0"/>
            </a:endParaRPr>
          </a:p>
        </p:txBody>
      </p:sp>
      <p:sp>
        <p:nvSpPr>
          <p:cNvPr id="20" name="文本框 39"/>
          <p:cNvSpPr txBox="1"/>
          <p:nvPr/>
        </p:nvSpPr>
        <p:spPr>
          <a:xfrm>
            <a:off x="6917619" y="1493899"/>
            <a:ext cx="4589948" cy="700192"/>
          </a:xfrm>
          <a:prstGeom prst="rect">
            <a:avLst/>
          </a:prstGeom>
          <a:noFill/>
        </p:spPr>
        <p:txBody>
          <a:bodyPr wrap="square" rtlCol="0">
            <a:spAutoFit/>
          </a:bodyPr>
          <a:lstStyle/>
          <a:p>
            <a:pPr marL="285750" indent="-285750">
              <a:lnSpc>
                <a:spcPct val="150000"/>
              </a:lnSpc>
              <a:buFont typeface="Wingdings" charset="2"/>
              <a:buChar char="Ø"/>
            </a:pPr>
            <a:r>
              <a:rPr lang="zh-CN" altLang="en-US" sz="1400" b="1" dirty="0">
                <a:latin typeface="Arial" charset="0"/>
                <a:ea typeface="微软雅黑" pitchFamily="34" charset="-122"/>
                <a:cs typeface="+mn-ea"/>
                <a:sym typeface="Arial" charset="0"/>
              </a:rPr>
              <a:t>初步按照</a:t>
            </a:r>
            <a:r>
              <a:rPr lang="zh-CN" altLang="en-US" sz="1400" b="1" dirty="0">
                <a:solidFill>
                  <a:srgbClr val="0432FF"/>
                </a:solidFill>
                <a:latin typeface="Arial" charset="0"/>
                <a:ea typeface="微软雅黑" pitchFamily="34" charset="-122"/>
                <a:cs typeface="+mn-ea"/>
                <a:sym typeface="Arial" charset="0"/>
              </a:rPr>
              <a:t>飞艇搭载任务</a:t>
            </a:r>
            <a:r>
              <a:rPr lang="zh-CN" altLang="en-US" sz="1400" b="1" dirty="0">
                <a:latin typeface="Arial" charset="0"/>
                <a:ea typeface="微软雅黑" pitchFamily="34" charset="-122"/>
                <a:cs typeface="+mn-ea"/>
                <a:sym typeface="Arial" charset="0"/>
              </a:rPr>
              <a:t>完成了探测器样机 </a:t>
            </a:r>
            <a:endParaRPr lang="en-US" altLang="zh-CN" sz="1400" b="1" dirty="0">
              <a:latin typeface="Arial" charset="0"/>
              <a:ea typeface="微软雅黑" pitchFamily="34" charset="-122"/>
              <a:cs typeface="+mn-ea"/>
              <a:sym typeface="Arial" charset="0"/>
            </a:endParaRPr>
          </a:p>
          <a:p>
            <a:pPr marL="285750" indent="-285750">
              <a:lnSpc>
                <a:spcPct val="150000"/>
              </a:lnSpc>
              <a:buFont typeface="Wingdings" charset="2"/>
              <a:buChar char="Ø"/>
            </a:pPr>
            <a:r>
              <a:rPr lang="zh-CN" altLang="en-US" sz="1400" b="1" dirty="0">
                <a:latin typeface="Arial" charset="0"/>
                <a:ea typeface="微软雅黑" pitchFamily="34" charset="-122"/>
                <a:cs typeface="+mn-ea"/>
                <a:sym typeface="Arial" charset="0"/>
              </a:rPr>
              <a:t>参照</a:t>
            </a:r>
            <a:r>
              <a:rPr lang="en-US" altLang="zh-CN" sz="1400" b="1" dirty="0">
                <a:latin typeface="Arial" charset="0"/>
                <a:ea typeface="微软雅黑" pitchFamily="34" charset="-122"/>
                <a:cs typeface="+mn-ea"/>
                <a:sym typeface="Arial" charset="0"/>
              </a:rPr>
              <a:t>20~30km</a:t>
            </a:r>
            <a:r>
              <a:rPr lang="zh-CN" altLang="en-US" sz="1400" b="1" dirty="0">
                <a:latin typeface="Arial" charset="0"/>
                <a:ea typeface="微软雅黑" pitchFamily="34" charset="-122"/>
                <a:cs typeface="+mn-ea"/>
                <a:sym typeface="Arial" charset="0"/>
              </a:rPr>
              <a:t>高度飞艇舱内环境适应性要求试验</a:t>
            </a:r>
            <a:r>
              <a:rPr lang="zh-CN" altLang="en-US" sz="1200" b="1" dirty="0">
                <a:latin typeface="Arial" charset="0"/>
                <a:ea typeface="微软雅黑" pitchFamily="34" charset="-122"/>
                <a:cs typeface="+mn-ea"/>
                <a:sym typeface="Arial" charset="0"/>
              </a:rPr>
              <a:t> </a:t>
            </a:r>
            <a:endParaRPr b="1" dirty="0">
              <a:latin typeface="Arial" charset="0"/>
              <a:ea typeface="微软雅黑" pitchFamily="34" charset="-122"/>
              <a:cs typeface="+mn-ea"/>
              <a:sym typeface="Arial" charset="0"/>
            </a:endParaRPr>
          </a:p>
        </p:txBody>
      </p:sp>
      <p:pic>
        <p:nvPicPr>
          <p:cNvPr id="21" name="图片 40"/>
          <p:cNvPicPr>
            <a:picLocks noChangeAspect="1"/>
          </p:cNvPicPr>
          <p:nvPr/>
        </p:nvPicPr>
        <p:blipFill>
          <a:blip r:embed="rId1"/>
          <a:stretch>
            <a:fillRect/>
          </a:stretch>
        </p:blipFill>
        <p:spPr>
          <a:xfrm>
            <a:off x="6685023" y="2922511"/>
            <a:ext cx="1814739" cy="1781863"/>
          </a:xfrm>
          <a:prstGeom prst="rect">
            <a:avLst/>
          </a:prstGeom>
        </p:spPr>
      </p:pic>
      <p:pic>
        <p:nvPicPr>
          <p:cNvPr id="22" name="图片 41"/>
          <p:cNvPicPr>
            <a:picLocks noChangeAspect="1"/>
          </p:cNvPicPr>
          <p:nvPr/>
        </p:nvPicPr>
        <p:blipFill rotWithShape="1">
          <a:blip r:embed="rId2" cstate="print"/>
          <a:srcRect/>
          <a:stretch>
            <a:fillRect/>
          </a:stretch>
        </p:blipFill>
        <p:spPr>
          <a:xfrm>
            <a:off x="6685023" y="4775487"/>
            <a:ext cx="1814740" cy="1332921"/>
          </a:xfrm>
          <a:prstGeom prst="rect">
            <a:avLst/>
          </a:prstGeom>
        </p:spPr>
      </p:pic>
      <p:pic>
        <p:nvPicPr>
          <p:cNvPr id="23" name="图片 22"/>
          <p:cNvPicPr>
            <a:picLocks noChangeAspect="1"/>
          </p:cNvPicPr>
          <p:nvPr/>
        </p:nvPicPr>
        <p:blipFill>
          <a:blip r:embed="rId3" cstate="print"/>
          <a:stretch>
            <a:fillRect/>
          </a:stretch>
        </p:blipFill>
        <p:spPr>
          <a:xfrm>
            <a:off x="8891270" y="2684145"/>
            <a:ext cx="2462530" cy="361696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 name="组合 3"/>
          <p:cNvGrpSpPr/>
          <p:nvPr/>
        </p:nvGrpSpPr>
        <p:grpSpPr>
          <a:xfrm>
            <a:off x="578134" y="2735273"/>
            <a:ext cx="3240544" cy="1501938"/>
            <a:chOff x="908455" y="2952644"/>
            <a:chExt cx="3415878" cy="1549836"/>
          </a:xfrm>
        </p:grpSpPr>
        <p:pic>
          <p:nvPicPr>
            <p:cNvPr id="289" name="图片 27"/>
            <p:cNvPicPr>
              <a:picLocks noChangeAspect="1"/>
            </p:cNvPicPr>
            <p:nvPr/>
          </p:nvPicPr>
          <p:blipFill rotWithShape="1">
            <a:blip r:embed="rId4" cstate="print"/>
            <a:srcRect/>
            <a:stretch>
              <a:fillRect/>
            </a:stretch>
          </p:blipFill>
          <p:spPr>
            <a:xfrm>
              <a:off x="908455" y="2952644"/>
              <a:ext cx="1684978" cy="1148601"/>
            </a:xfrm>
            <a:prstGeom prst="rect">
              <a:avLst/>
            </a:prstGeom>
          </p:spPr>
        </p:pic>
        <p:sp>
          <p:nvSpPr>
            <p:cNvPr id="290" name="文本框 28"/>
            <p:cNvSpPr txBox="1"/>
            <p:nvPr/>
          </p:nvSpPr>
          <p:spPr>
            <a:xfrm>
              <a:off x="2771333" y="4154542"/>
              <a:ext cx="1434485" cy="347938"/>
            </a:xfrm>
            <a:prstGeom prst="rect">
              <a:avLst/>
            </a:prstGeom>
            <a:noFill/>
          </p:spPr>
          <p:txBody>
            <a:bodyPr wrap="square" rtlCol="0">
              <a:spAutoFit/>
            </a:bodyPr>
            <a:lstStyle/>
            <a:p>
              <a:pPr algn="ctr"/>
              <a:r>
                <a:rPr lang="zh-CN" altLang="en-US" sz="1600" b="1" dirty="0">
                  <a:latin typeface="Arial" charset="0"/>
                  <a:ea typeface="微软雅黑" pitchFamily="34" charset="-122"/>
                  <a:cs typeface="+mn-ea"/>
                  <a:sym typeface="Arial" charset="0"/>
                </a:rPr>
                <a:t>多通道前放</a:t>
              </a:r>
              <a:endParaRPr lang="zh-CN" altLang="en-US" sz="1600" b="1" dirty="0">
                <a:latin typeface="Arial" charset="0"/>
                <a:ea typeface="微软雅黑" pitchFamily="34" charset="-122"/>
                <a:cs typeface="+mn-ea"/>
                <a:sym typeface="Arial" charset="0"/>
              </a:endParaRPr>
            </a:p>
          </p:txBody>
        </p:sp>
        <p:pic>
          <p:nvPicPr>
            <p:cNvPr id="291" name="图片 29"/>
            <p:cNvPicPr>
              <a:picLocks noChangeAspect="1"/>
            </p:cNvPicPr>
            <p:nvPr/>
          </p:nvPicPr>
          <p:blipFill>
            <a:blip r:embed="rId5" cstate="screen"/>
            <a:stretch>
              <a:fillRect/>
            </a:stretch>
          </p:blipFill>
          <p:spPr>
            <a:xfrm>
              <a:off x="2652817" y="2952644"/>
              <a:ext cx="1671516" cy="1148601"/>
            </a:xfrm>
            <a:prstGeom prst="rect">
              <a:avLst/>
            </a:prstGeom>
          </p:spPr>
        </p:pic>
        <p:sp>
          <p:nvSpPr>
            <p:cNvPr id="27" name="文本框 28"/>
            <p:cNvSpPr txBox="1"/>
            <p:nvPr/>
          </p:nvSpPr>
          <p:spPr>
            <a:xfrm>
              <a:off x="1033702" y="4154542"/>
              <a:ext cx="1434485" cy="347938"/>
            </a:xfrm>
            <a:prstGeom prst="rect">
              <a:avLst/>
            </a:prstGeom>
            <a:noFill/>
          </p:spPr>
          <p:txBody>
            <a:bodyPr wrap="square" rtlCol="0">
              <a:spAutoFit/>
            </a:bodyPr>
            <a:lstStyle/>
            <a:p>
              <a:pPr algn="ctr"/>
              <a:r>
                <a:rPr lang="zh-CN" altLang="en-US" sz="1600" b="1" dirty="0">
                  <a:latin typeface="Arial" charset="0"/>
                  <a:ea typeface="微软雅黑" pitchFamily="34" charset="-122"/>
                  <a:cs typeface="+mn-ea"/>
                  <a:sym typeface="Arial" charset="0"/>
                </a:rPr>
                <a:t>波形采样卡</a:t>
              </a:r>
              <a:endParaRPr lang="zh-CN" altLang="en-US" sz="1600" b="1" dirty="0">
                <a:latin typeface="Arial" charset="0"/>
                <a:ea typeface="微软雅黑" pitchFamily="34" charset="-122"/>
                <a:cs typeface="+mn-ea"/>
                <a:sym typeface="Arial" charset="0"/>
              </a:endParaRPr>
            </a:p>
          </p:txBody>
        </p:sp>
      </p:grpSp>
      <p:grpSp>
        <p:nvGrpSpPr>
          <p:cNvPr id="17" name="组合 16"/>
          <p:cNvGrpSpPr/>
          <p:nvPr/>
        </p:nvGrpSpPr>
        <p:grpSpPr>
          <a:xfrm>
            <a:off x="4027615" y="2684145"/>
            <a:ext cx="2449830" cy="3019413"/>
            <a:chOff x="4529816" y="2947924"/>
            <a:chExt cx="2449830" cy="3019413"/>
          </a:xfrm>
        </p:grpSpPr>
        <p:sp>
          <p:nvSpPr>
            <p:cNvPr id="30" name="文本框 28"/>
            <p:cNvSpPr txBox="1"/>
            <p:nvPr/>
          </p:nvSpPr>
          <p:spPr>
            <a:xfrm>
              <a:off x="4529816" y="2947924"/>
              <a:ext cx="2449830" cy="1341073"/>
            </a:xfrm>
            <a:prstGeom prst="rect">
              <a:avLst/>
            </a:prstGeom>
            <a:noFill/>
          </p:spPr>
          <p:txBody>
            <a:bodyPr wrap="square" rtlCol="0">
              <a:spAutoFit/>
            </a:bodyPr>
            <a:lstStyle/>
            <a:p>
              <a:pPr algn="ctr">
                <a:lnSpc>
                  <a:spcPct val="130000"/>
                </a:lnSpc>
              </a:pPr>
              <a:r>
                <a:rPr lang="zh-CN" altLang="en-US" sz="1600" b="1" dirty="0">
                  <a:solidFill>
                    <a:srgbClr val="0432FF"/>
                  </a:solidFill>
                  <a:latin typeface="Arial" charset="0"/>
                  <a:ea typeface="微软雅黑" pitchFamily="34" charset="-122"/>
                  <a:cs typeface="+mn-ea"/>
                  <a:sym typeface="Arial" charset="0"/>
                </a:rPr>
                <a:t>新一代前放</a:t>
              </a:r>
              <a:r>
                <a:rPr lang="zh-CN" altLang="en-US" sz="1600" dirty="0">
                  <a:latin typeface="Arial" charset="0"/>
                  <a:ea typeface="微软雅黑" pitchFamily="34" charset="-122"/>
                  <a:cs typeface="+mn-ea"/>
                  <a:sym typeface="Arial" charset="0"/>
                </a:rPr>
                <a:t>有望解决</a:t>
              </a:r>
              <a:endParaRPr lang="en-US" altLang="zh-CN" sz="1600" dirty="0">
                <a:latin typeface="Arial" charset="0"/>
                <a:ea typeface="微软雅黑" pitchFamily="34" charset="-122"/>
                <a:cs typeface="+mn-ea"/>
                <a:sym typeface="Arial" charset="0"/>
              </a:endParaRPr>
            </a:p>
            <a:p>
              <a:pPr algn="ctr">
                <a:lnSpc>
                  <a:spcPct val="130000"/>
                </a:lnSpc>
              </a:pPr>
              <a:r>
                <a:rPr lang="zh-CN" altLang="en-US" sz="1600" dirty="0">
                  <a:latin typeface="Arial" charset="0"/>
                  <a:ea typeface="微软雅黑" pitchFamily="34" charset="-122"/>
                  <a:cs typeface="+mn-ea"/>
                  <a:sym typeface="Arial" charset="0"/>
                </a:rPr>
                <a:t>探测器与电子学</a:t>
              </a:r>
              <a:endParaRPr lang="en-US" altLang="zh-CN" sz="1600" dirty="0">
                <a:latin typeface="Arial" charset="0"/>
                <a:ea typeface="微软雅黑" pitchFamily="34" charset="-122"/>
                <a:cs typeface="+mn-ea"/>
                <a:sym typeface="Arial" charset="0"/>
              </a:endParaRPr>
            </a:p>
            <a:p>
              <a:pPr algn="ctr">
                <a:lnSpc>
                  <a:spcPct val="130000"/>
                </a:lnSpc>
              </a:pPr>
              <a:r>
                <a:rPr lang="zh-CN" altLang="en-US" sz="1600" dirty="0">
                  <a:latin typeface="Arial" charset="0"/>
                  <a:ea typeface="微软雅黑" pitchFamily="34" charset="-122"/>
                  <a:cs typeface="+mn-ea"/>
                  <a:sym typeface="Arial" charset="0"/>
                </a:rPr>
                <a:t>长距离耦合引入的</a:t>
              </a:r>
              <a:endParaRPr lang="en-US" altLang="zh-CN" sz="1600" dirty="0">
                <a:latin typeface="Arial" charset="0"/>
                <a:ea typeface="微软雅黑" pitchFamily="34" charset="-122"/>
                <a:cs typeface="+mn-ea"/>
                <a:sym typeface="Arial" charset="0"/>
              </a:endParaRPr>
            </a:p>
            <a:p>
              <a:pPr algn="ctr">
                <a:lnSpc>
                  <a:spcPct val="130000"/>
                </a:lnSpc>
              </a:pPr>
              <a:r>
                <a:rPr lang="zh-CN" altLang="en-US" sz="1600" dirty="0">
                  <a:latin typeface="Arial" charset="0"/>
                  <a:ea typeface="微软雅黑" pitchFamily="34" charset="-122"/>
                  <a:cs typeface="+mn-ea"/>
                  <a:sym typeface="Arial" charset="0"/>
                </a:rPr>
                <a:t>噪声问题 </a:t>
              </a:r>
              <a:endParaRPr lang="zh-CN" altLang="en-US" sz="1600" dirty="0">
                <a:latin typeface="Arial" charset="0"/>
                <a:ea typeface="微软雅黑" pitchFamily="34" charset="-122"/>
                <a:cs typeface="+mn-ea"/>
                <a:sym typeface="Arial" charset="0"/>
              </a:endParaRPr>
            </a:p>
          </p:txBody>
        </p:sp>
        <p:pic>
          <p:nvPicPr>
            <p:cNvPr id="31" name="图片 30"/>
            <p:cNvPicPr>
              <a:picLocks noChangeAspect="1"/>
            </p:cNvPicPr>
            <p:nvPr/>
          </p:nvPicPr>
          <p:blipFill rotWithShape="1">
            <a:blip r:embed="rId6" cstate="print"/>
            <a:srcRect/>
            <a:stretch>
              <a:fillRect/>
            </a:stretch>
          </p:blipFill>
          <p:spPr>
            <a:xfrm>
              <a:off x="4819719" y="4237970"/>
              <a:ext cx="1870025" cy="1348471"/>
            </a:xfrm>
            <a:prstGeom prst="rect">
              <a:avLst/>
            </a:prstGeom>
          </p:spPr>
        </p:pic>
        <p:sp>
          <p:nvSpPr>
            <p:cNvPr id="32" name="文本框 28"/>
            <p:cNvSpPr txBox="1"/>
            <p:nvPr/>
          </p:nvSpPr>
          <p:spPr>
            <a:xfrm>
              <a:off x="5790744" y="5705727"/>
              <a:ext cx="736382" cy="261610"/>
            </a:xfrm>
            <a:prstGeom prst="rect">
              <a:avLst/>
            </a:prstGeom>
            <a:noFill/>
          </p:spPr>
          <p:txBody>
            <a:bodyPr wrap="square" rtlCol="0">
              <a:spAutoFit/>
            </a:bodyPr>
            <a:lstStyle/>
            <a:p>
              <a:pPr algn="ctr"/>
              <a:r>
                <a:rPr lang="zh-CN" altLang="en-US" sz="1100" dirty="0">
                  <a:latin typeface="Arial" charset="0"/>
                  <a:ea typeface="微软雅黑" pitchFamily="34" charset="-122"/>
                  <a:cs typeface="+mn-ea"/>
                  <a:sym typeface="Arial" charset="0"/>
                </a:rPr>
                <a:t>探测器</a:t>
              </a:r>
              <a:endParaRPr dirty="0">
                <a:latin typeface="Arial" charset="0"/>
                <a:ea typeface="微软雅黑" pitchFamily="34" charset="-122"/>
                <a:cs typeface="+mn-ea"/>
                <a:sym typeface="Arial" charset="0"/>
              </a:endParaRPr>
            </a:p>
          </p:txBody>
        </p:sp>
        <p:sp>
          <p:nvSpPr>
            <p:cNvPr id="33" name="文本框 28"/>
            <p:cNvSpPr txBox="1"/>
            <p:nvPr/>
          </p:nvSpPr>
          <p:spPr>
            <a:xfrm>
              <a:off x="4891745" y="5246705"/>
              <a:ext cx="736382" cy="261610"/>
            </a:xfrm>
            <a:prstGeom prst="rect">
              <a:avLst/>
            </a:prstGeom>
            <a:noFill/>
          </p:spPr>
          <p:txBody>
            <a:bodyPr wrap="square" rtlCol="0">
              <a:spAutoFit/>
            </a:bodyPr>
            <a:lstStyle/>
            <a:p>
              <a:pPr algn="ctr"/>
              <a:r>
                <a:rPr lang="zh-CN" altLang="en-US" sz="1100" dirty="0">
                  <a:latin typeface="Arial" charset="0"/>
                  <a:ea typeface="微软雅黑" pitchFamily="34" charset="-122"/>
                  <a:cs typeface="+mn-ea"/>
                  <a:sym typeface="Arial" charset="0"/>
                </a:rPr>
                <a:t>电子学</a:t>
              </a:r>
              <a:endParaRPr dirty="0">
                <a:latin typeface="Arial" charset="0"/>
                <a:ea typeface="微软雅黑" pitchFamily="34" charset="-122"/>
                <a:cs typeface="+mn-ea"/>
                <a:sym typeface="Arial" charset="0"/>
              </a:endParaRPr>
            </a:p>
          </p:txBody>
        </p:sp>
        <p:cxnSp>
          <p:nvCxnSpPr>
            <p:cNvPr id="6" name="直接箭头连接符 5"/>
            <p:cNvCxnSpPr>
              <a:stCxn id="33" idx="0"/>
            </p:cNvCxnSpPr>
            <p:nvPr/>
          </p:nvCxnSpPr>
          <p:spPr>
            <a:xfrm flipV="1">
              <a:off x="5259936" y="4912205"/>
              <a:ext cx="91035" cy="3345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a:stCxn id="32" idx="0"/>
            </p:cNvCxnSpPr>
            <p:nvPr/>
          </p:nvCxnSpPr>
          <p:spPr>
            <a:xfrm flipV="1">
              <a:off x="6158935" y="5547378"/>
              <a:ext cx="0" cy="1583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3" name="图片 2"/>
          <p:cNvPicPr>
            <a:picLocks noChangeAspect="1"/>
          </p:cNvPicPr>
          <p:nvPr/>
        </p:nvPicPr>
        <p:blipFill>
          <a:blip r:embed="rId7" cstate="print"/>
          <a:stretch>
            <a:fillRect/>
          </a:stretch>
        </p:blipFill>
        <p:spPr>
          <a:xfrm>
            <a:off x="470535" y="4213860"/>
            <a:ext cx="3392170" cy="2052955"/>
          </a:xfrm>
          <a:prstGeom prst="rect">
            <a:avLst/>
          </a:prstGeom>
        </p:spPr>
      </p:pic>
      <p:sp>
        <p:nvSpPr>
          <p:cNvPr id="5" name="文本框 28"/>
          <p:cNvSpPr txBox="1"/>
          <p:nvPr/>
        </p:nvSpPr>
        <p:spPr>
          <a:xfrm>
            <a:off x="901700" y="6266815"/>
            <a:ext cx="2693670" cy="337185"/>
          </a:xfrm>
          <a:prstGeom prst="rect">
            <a:avLst/>
          </a:prstGeom>
          <a:noFill/>
        </p:spPr>
        <p:txBody>
          <a:bodyPr wrap="square" rtlCol="0">
            <a:spAutoFit/>
          </a:bodyPr>
          <a:lstStyle/>
          <a:p>
            <a:pPr algn="ctr"/>
            <a:r>
              <a:rPr lang="zh-CN" altLang="en-US" sz="1600" b="1" dirty="0">
                <a:latin typeface="Arial" charset="0"/>
                <a:ea typeface="微软雅黑" pitchFamily="34" charset="-122"/>
                <a:cs typeface="+mn-ea"/>
                <a:sym typeface="Arial" charset="0"/>
              </a:rPr>
              <a:t>采集到的中子信号波形</a:t>
            </a:r>
            <a:endParaRPr lang="zh-CN" altLang="en-US" sz="1600" b="1" dirty="0">
              <a:latin typeface="Arial" charset="0"/>
              <a:ea typeface="微软雅黑" pitchFamily="34" charset="-122"/>
              <a:cs typeface="+mn-ea"/>
              <a:sym typeface="Arial" charset="0"/>
            </a:endParaRPr>
          </a:p>
        </p:txBody>
      </p:sp>
      <p:sp>
        <p:nvSpPr>
          <p:cNvPr id="2" name="灯片编号占位符 1"/>
          <p:cNvSpPr>
            <a14:cpLocks xmlns:a14="http://schemas.microsoft.com/office/drawing/2010/main" noGrp="1"/>
          </p:cNvSpPr>
          <p:nvPr>
            <p:ph type="sldNum" sz="quarter" idx="12"/>
          </p:nvPr>
        </p:nvSpPr>
        <p:spPr/>
        <p:txBody>
          <a:bodyPr/>
          <a:lstStyle/>
          <a:p>
            <a:fld id="{AA99CC4F-EA44-B044-AD87-94E32FACE6D5}" type="slidenum">
              <a:rPr lang="en-US" altLang="zh-CN" smtClean="0"/>
            </a:fld>
            <a:endParaRPr kumimoji="1" lang="zh-CN"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灯片编号占位符 7"/>
          <p:cNvSpPr>
            <a14:cpLocks xmlns:a14="http://schemas.microsoft.com/office/drawing/2010/main" noGrp="1"/>
          </p:cNvSpPr>
          <p:nvPr>
            <p:ph type="sldNum" sz="quarter" idx="12"/>
          </p:nvPr>
        </p:nvSpPr>
        <p:spPr>
          <a:xfrm>
            <a:off x="8610600" y="6549390"/>
            <a:ext cx="2743200" cy="365125"/>
          </a:xfrm>
        </p:spPr>
        <p:txBody>
          <a:bodyPr/>
          <a:lstStyle/>
          <a:p>
            <a:fld id="{C492B94E-30FD-496C-B17C-BAE6D668912D}" type="slidenum">
              <a:rPr lang="zh-CN" altLang="en-US" smtClean="0">
                <a:latin typeface="Arial" charset="0"/>
                <a:ea typeface="微软雅黑" pitchFamily="34" charset="-122"/>
                <a:cs typeface="+mn-ea"/>
                <a:sym typeface="Arial" charset="0"/>
              </a:rPr>
            </a:fld>
            <a:endParaRPr lang="zh-CN" altLang="en-US" dirty="0">
              <a:latin typeface="Arial" charset="0"/>
              <a:ea typeface="微软雅黑" pitchFamily="34" charset="-122"/>
              <a:cs typeface="+mn-ea"/>
              <a:sym typeface="Arial" charset="0"/>
            </a:endParaRPr>
          </a:p>
        </p:txBody>
      </p:sp>
      <p:sp>
        <p:nvSpPr>
          <p:cNvPr id="16" name="文本框 15"/>
          <p:cNvSpPr txBox="1"/>
          <p:nvPr>
            <p:custDataLst>
              <p:tags r:id="rId1"/>
            </p:custDataLst>
          </p:nvPr>
        </p:nvSpPr>
        <p:spPr>
          <a:xfrm>
            <a:off x="901700" y="7285372"/>
            <a:ext cx="4342130" cy="246380"/>
          </a:xfrm>
          <a:prstGeom prst="rect">
            <a:avLst/>
          </a:prstGeom>
          <a:noFill/>
          <a:ln w="19050">
            <a:solidFill>
              <a:srgbClr val="000000">
                <a:alpha val="0"/>
              </a:srgbClr>
            </a:solidFill>
          </a:ln>
        </p:spPr>
        <p:style>
          <a:lnRef idx="2">
            <a:schemeClr val="accent3"/>
          </a:lnRef>
          <a:fillRef idx="1">
            <a:schemeClr val="lt1"/>
          </a:fillRef>
          <a:effectRef idx="0">
            <a:schemeClr val="accent3"/>
          </a:effectRef>
          <a:fontRef idx="minor">
            <a:schemeClr val="dk1"/>
          </a:fontRef>
        </p:style>
        <p:txBody>
          <a:bodyPr wrap="square">
            <a:noAutofit/>
          </a:bodyPr>
          <a:lstStyle/>
          <a:p>
            <a:pPr algn="ctr" defTabSz="914400" eaLnBrk="1" fontAlgn="auto" hangingPunct="1">
              <a:spcBef>
                <a:spcPts val="0"/>
              </a:spcBef>
              <a:spcAft>
                <a:spcPts val="0"/>
              </a:spcAft>
              <a:defRPr/>
            </a:pPr>
            <a:r>
              <a:rPr lang="zh-CN" altLang="en-US" sz="1400" b="1" dirty="0">
                <a:solidFill>
                  <a:schemeClr val="tx1"/>
                </a:solidFill>
                <a:latin typeface="Arial" charset="0"/>
                <a:ea typeface="微软雅黑" pitchFamily="34" charset="-122"/>
                <a:cs typeface="+mn-ea"/>
                <a:sym typeface="Arial" charset="0"/>
              </a:rPr>
              <a:t>初步结果：不同海拔高度下各能区中子的通量分布</a:t>
            </a:r>
            <a:endParaRPr lang="zh-CN" altLang="en-US" sz="1400" b="1" dirty="0">
              <a:solidFill>
                <a:schemeClr val="tx1"/>
              </a:solidFill>
              <a:latin typeface="Arial" charset="0"/>
              <a:ea typeface="微软雅黑" pitchFamily="34" charset="-122"/>
              <a:cs typeface="+mn-ea"/>
              <a:sym typeface="Arial" charset="0"/>
            </a:endParaRPr>
          </a:p>
        </p:txBody>
      </p:sp>
      <p:sp>
        <p:nvSpPr>
          <p:cNvPr id="17" name="TextBox 27"/>
          <p:cNvSpPr txBox="1"/>
          <p:nvPr/>
        </p:nvSpPr>
        <p:spPr>
          <a:xfrm>
            <a:off x="1012825" y="176213"/>
            <a:ext cx="8896987" cy="584775"/>
          </a:xfrm>
          <a:prstGeom prst="rect">
            <a:avLst/>
          </a:prstGeom>
          <a:noFill/>
          <a:ln w="9525">
            <a:noFill/>
          </a:ln>
        </p:spPr>
        <p:txBody>
          <a:bodyPr wrap="none" anchor="t">
            <a:spAutoFit/>
          </a:bodyPr>
          <a:lstStyle/>
          <a:p>
            <a:r>
              <a:rPr lang="zh-CN" altLang="en-US" sz="3000" b="1" dirty="0">
                <a:latin typeface="Arial" charset="0"/>
                <a:ea typeface="微软雅黑" pitchFamily="34" charset="-122"/>
                <a:cs typeface="+mn-ea"/>
                <a:sym typeface="Arial" charset="0"/>
              </a:rPr>
              <a:t>进展：</a:t>
            </a:r>
            <a:r>
              <a:rPr lang="zh-CN" altLang="en-US" sz="3200" b="1" dirty="0">
                <a:solidFill>
                  <a:srgbClr val="C00000"/>
                </a:solidFill>
                <a:latin typeface="Arial" charset="0"/>
                <a:ea typeface="微软雅黑" pitchFamily="34" charset="-122"/>
                <a:cs typeface="+mn-ea"/>
                <a:sym typeface="Arial" charset="0"/>
              </a:rPr>
              <a:t>初步构建了地球中子的产生</a:t>
            </a:r>
            <a:r>
              <a:rPr lang="en-US" altLang="zh-CN" sz="3200" b="1" dirty="0">
                <a:solidFill>
                  <a:srgbClr val="C00000"/>
                </a:solidFill>
                <a:latin typeface="Arial" charset="0"/>
                <a:ea typeface="微软雅黑" pitchFamily="34" charset="-122"/>
                <a:cs typeface="+mn-ea"/>
                <a:sym typeface="Arial" charset="0"/>
              </a:rPr>
              <a:t>+</a:t>
            </a:r>
            <a:r>
              <a:rPr lang="zh-CN" altLang="en-US" sz="3200" b="1" dirty="0">
                <a:solidFill>
                  <a:srgbClr val="C00000"/>
                </a:solidFill>
                <a:latin typeface="Arial" charset="0"/>
                <a:ea typeface="微软雅黑" pitchFamily="34" charset="-122"/>
                <a:cs typeface="+mn-ea"/>
                <a:sym typeface="Arial" charset="0"/>
              </a:rPr>
              <a:t>输运蒙卡模型</a:t>
            </a:r>
            <a:endParaRPr lang="sv-SE" altLang="zh-CN" sz="3200" b="1" dirty="0">
              <a:solidFill>
                <a:srgbClr val="C00000"/>
              </a:solidFill>
              <a:latin typeface="Arial" charset="0"/>
              <a:ea typeface="微软雅黑" pitchFamily="34" charset="-122"/>
              <a:cs typeface="+mn-ea"/>
              <a:sym typeface="Arial" charset="0"/>
            </a:endParaRPr>
          </a:p>
        </p:txBody>
      </p:sp>
      <p:sp>
        <p:nvSpPr>
          <p:cNvPr id="18" name="Freeform 5"/>
          <p:cNvSpPr/>
          <p:nvPr/>
        </p:nvSpPr>
        <p:spPr>
          <a:xfrm>
            <a:off x="427038" y="220663"/>
            <a:ext cx="474662" cy="5603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Lst>
            <a:rect l="0" t="0" r="0" b="0"/>
            <a:pathLst>
              <a:path w="574" h="681">
                <a:moveTo>
                  <a:pt x="120" y="441"/>
                </a:moveTo>
                <a:cubicBezTo>
                  <a:pt x="153" y="441"/>
                  <a:pt x="183" y="454"/>
                  <a:pt x="205" y="476"/>
                </a:cubicBezTo>
                <a:lnTo>
                  <a:pt x="389" y="329"/>
                </a:lnTo>
                <a:cubicBezTo>
                  <a:pt x="383" y="317"/>
                  <a:pt x="380" y="303"/>
                  <a:pt x="380" y="289"/>
                </a:cubicBezTo>
                <a:cubicBezTo>
                  <a:pt x="380" y="271"/>
                  <a:pt x="384" y="255"/>
                  <a:pt x="392" y="241"/>
                </a:cubicBezTo>
                <a:lnTo>
                  <a:pt x="270" y="138"/>
                </a:lnTo>
                <a:cubicBezTo>
                  <a:pt x="256" y="151"/>
                  <a:pt x="237" y="159"/>
                  <a:pt x="217" y="159"/>
                </a:cubicBezTo>
                <a:cubicBezTo>
                  <a:pt x="173" y="159"/>
                  <a:pt x="137" y="123"/>
                  <a:pt x="137" y="79"/>
                </a:cubicBezTo>
                <a:cubicBezTo>
                  <a:pt x="137" y="36"/>
                  <a:pt x="173" y="0"/>
                  <a:pt x="217" y="0"/>
                </a:cubicBezTo>
                <a:cubicBezTo>
                  <a:pt x="260" y="0"/>
                  <a:pt x="296" y="36"/>
                  <a:pt x="296" y="79"/>
                </a:cubicBezTo>
                <a:cubicBezTo>
                  <a:pt x="296" y="91"/>
                  <a:pt x="293" y="103"/>
                  <a:pt x="289" y="113"/>
                </a:cubicBezTo>
                <a:lnTo>
                  <a:pt x="412" y="217"/>
                </a:lnTo>
                <a:cubicBezTo>
                  <a:pt x="429" y="201"/>
                  <a:pt x="452" y="192"/>
                  <a:pt x="477" y="192"/>
                </a:cubicBezTo>
                <a:cubicBezTo>
                  <a:pt x="530" y="192"/>
                  <a:pt x="574" y="235"/>
                  <a:pt x="574" y="289"/>
                </a:cubicBezTo>
                <a:cubicBezTo>
                  <a:pt x="574" y="342"/>
                  <a:pt x="530" y="386"/>
                  <a:pt x="477" y="386"/>
                </a:cubicBezTo>
                <a:cubicBezTo>
                  <a:pt x="449" y="386"/>
                  <a:pt x="424" y="374"/>
                  <a:pt x="406" y="355"/>
                </a:cubicBezTo>
                <a:lnTo>
                  <a:pt x="224" y="501"/>
                </a:lnTo>
                <a:cubicBezTo>
                  <a:pt x="234" y="518"/>
                  <a:pt x="240" y="539"/>
                  <a:pt x="240" y="561"/>
                </a:cubicBezTo>
                <a:cubicBezTo>
                  <a:pt x="240" y="627"/>
                  <a:pt x="186" y="681"/>
                  <a:pt x="120" y="681"/>
                </a:cubicBezTo>
                <a:cubicBezTo>
                  <a:pt x="54" y="681"/>
                  <a:pt x="0" y="627"/>
                  <a:pt x="0" y="561"/>
                </a:cubicBezTo>
                <a:cubicBezTo>
                  <a:pt x="0" y="495"/>
                  <a:pt x="54" y="441"/>
                  <a:pt x="120" y="441"/>
                </a:cubicBezTo>
                <a:close/>
              </a:path>
            </a:pathLst>
          </a:custGeom>
          <a:solidFill>
            <a:srgbClr val="113E6A"/>
          </a:solidFill>
          <a:ln w="9525">
            <a:noFill/>
          </a:ln>
        </p:spPr>
        <p:txBody>
          <a:bodyPr/>
          <a:lstStyle/>
          <a:p>
            <a:endParaRPr lang="zh-CN" altLang="en-US">
              <a:latin typeface="Arial" charset="0"/>
              <a:ea typeface="微软雅黑" pitchFamily="34" charset="-122"/>
              <a:cs typeface="+mn-ea"/>
              <a:sym typeface="Arial" charset="0"/>
            </a:endParaRPr>
          </a:p>
        </p:txBody>
      </p:sp>
      <p:sp>
        <p:nvSpPr>
          <p:cNvPr id="5" name="Rectangle 3"/>
          <p:cNvSpPr/>
          <p:nvPr/>
        </p:nvSpPr>
        <p:spPr>
          <a:xfrm>
            <a:off x="427038" y="983977"/>
            <a:ext cx="4231005" cy="3049233"/>
          </a:xfrm>
          <a:prstGeom prst="rect">
            <a:avLst/>
          </a:prstGeom>
          <a:ln w="15875">
            <a:solidFill>
              <a:schemeClr val="accent1">
                <a:shade val="15000"/>
              </a:schemeClr>
            </a:solidFill>
            <a:prstDash val="lgDash"/>
          </a:ln>
        </p:spPr>
        <p:txBody>
          <a:bodyPr wrap="square">
            <a:spAutoFit/>
          </a:bodyPr>
          <a:lstStyle/>
          <a:p>
            <a:pPr marL="285750" indent="-285750">
              <a:lnSpc>
                <a:spcPct val="150000"/>
              </a:lnSpc>
              <a:buFont typeface="Wingdings" charset="2"/>
              <a:buChar char="u"/>
            </a:pPr>
            <a:r>
              <a:rPr lang="zh-CN" altLang="en-US" sz="1600" b="1" dirty="0">
                <a:latin typeface="Arial" charset="0"/>
                <a:ea typeface="微软雅黑" pitchFamily="34" charset="-122"/>
                <a:cs typeface="+mn-ea"/>
                <a:sym typeface="Arial" charset="0"/>
              </a:rPr>
              <a:t>宇宙射线</a:t>
            </a:r>
            <a:r>
              <a:rPr lang="zh-CN" altLang="en-US" b="1" dirty="0">
                <a:solidFill>
                  <a:srgbClr val="0070C0"/>
                </a:solidFill>
                <a:latin typeface="Arial" charset="0"/>
                <a:ea typeface="微软雅黑" pitchFamily="34" charset="-122"/>
                <a:cs typeface="+mn-ea"/>
                <a:sym typeface="Arial" charset="0"/>
              </a:rPr>
              <a:t>：</a:t>
            </a:r>
            <a:r>
              <a:rPr lang="zh-CN" altLang="en-US" sz="1600" b="1" dirty="0">
                <a:solidFill>
                  <a:srgbClr val="C00000"/>
                </a:solidFill>
                <a:latin typeface="Arial" charset="0"/>
                <a:ea typeface="微软雅黑" pitchFamily="34" charset="-122"/>
                <a:cs typeface="+mn-ea"/>
                <a:sym typeface="Arial" charset="0"/>
              </a:rPr>
              <a:t>原位测量数据 </a:t>
            </a:r>
            <a:r>
              <a:rPr lang="zh-CN" altLang="en-US" sz="1600" b="1" dirty="0">
                <a:solidFill>
                  <a:srgbClr val="00B050"/>
                </a:solidFill>
                <a:latin typeface="Arial" charset="0"/>
                <a:ea typeface="微软雅黑" pitchFamily="34" charset="-122"/>
                <a:cs typeface="+mn-ea"/>
                <a:sym typeface="Arial" charset="0"/>
              </a:rPr>
              <a:t>精确</a:t>
            </a:r>
            <a:endParaRPr lang="en-US" altLang="zh-CN" sz="1600" b="1" dirty="0">
              <a:solidFill>
                <a:srgbClr val="C00000"/>
              </a:solidFill>
              <a:latin typeface="Arial" charset="0"/>
              <a:ea typeface="微软雅黑" pitchFamily="34" charset="-122"/>
              <a:cs typeface="+mn-ea"/>
              <a:sym typeface="Arial" charset="0"/>
            </a:endParaRPr>
          </a:p>
          <a:p>
            <a:pPr marL="342900" indent="-342900">
              <a:lnSpc>
                <a:spcPct val="150000"/>
              </a:lnSpc>
              <a:buFont typeface="Wingdings" charset="2"/>
              <a:buChar char="u"/>
            </a:pPr>
            <a:r>
              <a:rPr lang="zh-CN" altLang="en-US" sz="1600" b="1" dirty="0">
                <a:latin typeface="Arial" charset="0"/>
                <a:ea typeface="微软雅黑" pitchFamily="34" charset="-122"/>
                <a:cs typeface="+mn-ea"/>
                <a:sym typeface="Arial" charset="0"/>
              </a:rPr>
              <a:t>太阳活动：</a:t>
            </a:r>
            <a:r>
              <a:rPr lang="zh-CN" altLang="en-US" sz="1600" b="1" dirty="0">
                <a:solidFill>
                  <a:srgbClr val="C00000"/>
                </a:solidFill>
                <a:latin typeface="Arial" charset="0"/>
                <a:ea typeface="微软雅黑" pitchFamily="34" charset="-122"/>
                <a:cs typeface="+mn-ea"/>
                <a:sym typeface="Arial" charset="0"/>
              </a:rPr>
              <a:t>太阳调制参数 </a:t>
            </a:r>
            <a:r>
              <a:rPr lang="zh-CN" altLang="en-US" sz="1600" b="1" dirty="0">
                <a:solidFill>
                  <a:srgbClr val="00B050"/>
                </a:solidFill>
                <a:latin typeface="Arial" charset="0"/>
                <a:ea typeface="微软雅黑" pitchFamily="34" charset="-122"/>
                <a:cs typeface="+mn-ea"/>
                <a:sym typeface="Arial" charset="0"/>
              </a:rPr>
              <a:t>精确</a:t>
            </a:r>
            <a:endParaRPr lang="zh-CN" altLang="en-US" sz="1600" b="1" dirty="0">
              <a:solidFill>
                <a:srgbClr val="00B050"/>
              </a:solidFill>
              <a:latin typeface="Arial" charset="0"/>
              <a:ea typeface="微软雅黑" pitchFamily="34" charset="-122"/>
              <a:cs typeface="+mn-ea"/>
              <a:sym typeface="Arial" charset="0"/>
            </a:endParaRPr>
          </a:p>
          <a:p>
            <a:pPr marL="342900" indent="-342900">
              <a:lnSpc>
                <a:spcPct val="150000"/>
              </a:lnSpc>
              <a:buFont typeface="Wingdings" charset="2"/>
              <a:buChar char="u"/>
            </a:pPr>
            <a:r>
              <a:rPr lang="zh-CN" altLang="en-US" sz="1600" b="1" dirty="0">
                <a:latin typeface="Arial" charset="0"/>
                <a:ea typeface="微软雅黑" pitchFamily="34" charset="-122"/>
                <a:cs typeface="+mn-ea"/>
                <a:sym typeface="Arial" charset="0"/>
              </a:rPr>
              <a:t>地球磁场：</a:t>
            </a:r>
            <a:r>
              <a:rPr lang="zh-CN" altLang="en-US" sz="1600" b="1" dirty="0">
                <a:solidFill>
                  <a:srgbClr val="C00000"/>
                </a:solidFill>
                <a:latin typeface="Arial" charset="0"/>
                <a:ea typeface="微软雅黑" pitchFamily="34" charset="-122"/>
                <a:cs typeface="+mn-ea"/>
                <a:sym typeface="Arial" charset="0"/>
              </a:rPr>
              <a:t>地磁截止刚度 </a:t>
            </a:r>
            <a:r>
              <a:rPr lang="zh-CN" altLang="en-US" sz="1600" b="1" dirty="0">
                <a:solidFill>
                  <a:srgbClr val="00B050"/>
                </a:solidFill>
                <a:latin typeface="Arial" charset="0"/>
                <a:ea typeface="微软雅黑" pitchFamily="34" charset="-122"/>
                <a:cs typeface="+mn-ea"/>
                <a:sym typeface="Arial" charset="0"/>
              </a:rPr>
              <a:t>精确</a:t>
            </a:r>
            <a:endParaRPr lang="en-US" altLang="zh-CN" sz="1600" b="1" dirty="0">
              <a:solidFill>
                <a:srgbClr val="00B050"/>
              </a:solidFill>
              <a:latin typeface="Arial" charset="0"/>
              <a:ea typeface="微软雅黑" pitchFamily="34" charset="-122"/>
              <a:cs typeface="+mn-ea"/>
              <a:sym typeface="Arial" charset="0"/>
            </a:endParaRPr>
          </a:p>
          <a:p>
            <a:pPr marL="342900" indent="-342900">
              <a:lnSpc>
                <a:spcPct val="150000"/>
              </a:lnSpc>
              <a:buFont typeface="Wingdings" charset="2"/>
              <a:buChar char="u"/>
            </a:pPr>
            <a:r>
              <a:rPr lang="zh-CN" altLang="en-US" sz="1600" b="1" dirty="0">
                <a:latin typeface="Arial" charset="0"/>
                <a:ea typeface="微软雅黑" pitchFamily="34" charset="-122"/>
                <a:cs typeface="+mn-ea"/>
                <a:sym typeface="Arial" charset="0"/>
              </a:rPr>
              <a:t>地球引力场：场分布</a:t>
            </a:r>
            <a:r>
              <a:rPr lang="zh-CN" altLang="en-US" sz="1600" b="1" dirty="0">
                <a:solidFill>
                  <a:srgbClr val="C00000"/>
                </a:solidFill>
                <a:latin typeface="Arial" charset="0"/>
                <a:ea typeface="微软雅黑" pitchFamily="34" charset="-122"/>
                <a:cs typeface="+mn-ea"/>
                <a:sym typeface="Arial" charset="0"/>
              </a:rPr>
              <a:t> </a:t>
            </a:r>
            <a:r>
              <a:rPr lang="zh-CN" altLang="en-US" sz="1600" b="1" dirty="0">
                <a:solidFill>
                  <a:srgbClr val="00B050"/>
                </a:solidFill>
                <a:latin typeface="Arial" charset="0"/>
                <a:ea typeface="微软雅黑" pitchFamily="34" charset="-122"/>
                <a:cs typeface="+mn-ea"/>
                <a:sym typeface="Arial" charset="0"/>
              </a:rPr>
              <a:t>精确</a:t>
            </a:r>
            <a:endParaRPr lang="en-US" altLang="zh-CN" sz="1600" b="1" dirty="0">
              <a:latin typeface="Arial" charset="0"/>
              <a:ea typeface="微软雅黑" pitchFamily="34" charset="-122"/>
              <a:cs typeface="+mn-ea"/>
              <a:sym typeface="Arial" charset="0"/>
            </a:endParaRPr>
          </a:p>
          <a:p>
            <a:pPr marL="342900" indent="-342900">
              <a:lnSpc>
                <a:spcPct val="150000"/>
              </a:lnSpc>
              <a:buFont typeface="Wingdings" charset="2"/>
              <a:buChar char="u"/>
            </a:pPr>
            <a:r>
              <a:rPr lang="zh-CN" altLang="en-US" sz="1600" b="1" dirty="0">
                <a:latin typeface="Arial" charset="0"/>
                <a:ea typeface="微软雅黑" pitchFamily="34" charset="-122"/>
                <a:cs typeface="+mn-ea"/>
                <a:sym typeface="Arial" charset="0"/>
              </a:rPr>
              <a:t>物理过程：</a:t>
            </a:r>
            <a:r>
              <a:rPr lang="zh-CN" altLang="en-US" sz="1600" b="1" dirty="0">
                <a:solidFill>
                  <a:srgbClr val="C00000"/>
                </a:solidFill>
                <a:latin typeface="Arial" charset="0"/>
                <a:ea typeface="微软雅黑" pitchFamily="34" charset="-122"/>
                <a:cs typeface="+mn-ea"/>
                <a:sym typeface="Arial" charset="0"/>
              </a:rPr>
              <a:t>簇射，核反应 </a:t>
            </a:r>
            <a:r>
              <a:rPr lang="zh-CN" altLang="en-US" sz="1600" b="1" dirty="0">
                <a:solidFill>
                  <a:srgbClr val="00B050"/>
                </a:solidFill>
                <a:latin typeface="Arial" charset="0"/>
                <a:ea typeface="微软雅黑" pitchFamily="34" charset="-122"/>
                <a:cs typeface="+mn-ea"/>
                <a:sym typeface="Arial" charset="0"/>
              </a:rPr>
              <a:t>足够精确</a:t>
            </a:r>
            <a:endParaRPr lang="en-US" altLang="zh-CN" sz="1600" b="1" dirty="0">
              <a:solidFill>
                <a:srgbClr val="00B050"/>
              </a:solidFill>
              <a:latin typeface="Arial" charset="0"/>
              <a:ea typeface="微软雅黑" pitchFamily="34" charset="-122"/>
              <a:cs typeface="+mn-ea"/>
              <a:sym typeface="Arial" charset="0"/>
            </a:endParaRPr>
          </a:p>
          <a:p>
            <a:pPr marL="342900" indent="-342900">
              <a:lnSpc>
                <a:spcPct val="150000"/>
              </a:lnSpc>
              <a:buFont typeface="Wingdings" charset="2"/>
              <a:buChar char="u"/>
            </a:pPr>
            <a:r>
              <a:rPr lang="zh-CN" altLang="en-US" sz="1600" b="1" dirty="0">
                <a:latin typeface="Arial" charset="0"/>
                <a:ea typeface="微软雅黑" pitchFamily="34" charset="-122"/>
                <a:cs typeface="+mn-ea"/>
                <a:sym typeface="Arial" charset="0"/>
              </a:rPr>
              <a:t>大气：</a:t>
            </a:r>
            <a:r>
              <a:rPr lang="zh-CN" altLang="en-US" sz="1600" b="1" dirty="0">
                <a:solidFill>
                  <a:srgbClr val="C00000"/>
                </a:solidFill>
                <a:latin typeface="Arial" charset="0"/>
                <a:ea typeface="微软雅黑" pitchFamily="34" charset="-122"/>
                <a:cs typeface="+mn-ea"/>
                <a:sym typeface="Arial" charset="0"/>
              </a:rPr>
              <a:t>大气成分 温度 季节性 </a:t>
            </a:r>
            <a:r>
              <a:rPr lang="zh-CN" altLang="en-US" sz="1600" b="1" dirty="0">
                <a:solidFill>
                  <a:srgbClr val="00B050"/>
                </a:solidFill>
                <a:latin typeface="Arial" charset="0"/>
                <a:ea typeface="微软雅黑" pitchFamily="34" charset="-122"/>
                <a:cs typeface="+mn-ea"/>
                <a:sym typeface="Arial" charset="0"/>
              </a:rPr>
              <a:t>较为精确</a:t>
            </a:r>
            <a:endParaRPr lang="en-US" altLang="zh-CN" sz="1600" b="1" dirty="0">
              <a:solidFill>
                <a:srgbClr val="00B050"/>
              </a:solidFill>
              <a:latin typeface="Arial" charset="0"/>
              <a:ea typeface="微软雅黑" pitchFamily="34" charset="-122"/>
              <a:cs typeface="+mn-ea"/>
              <a:sym typeface="Arial" charset="0"/>
            </a:endParaRPr>
          </a:p>
          <a:p>
            <a:pPr marL="342900" indent="-342900">
              <a:lnSpc>
                <a:spcPct val="150000"/>
              </a:lnSpc>
              <a:buFont typeface="Wingdings" charset="2"/>
              <a:buChar char="u"/>
            </a:pPr>
            <a:r>
              <a:rPr lang="zh-CN" altLang="en-US" sz="1600" b="1" dirty="0">
                <a:latin typeface="Arial" charset="0"/>
                <a:ea typeface="微软雅黑" pitchFamily="34" charset="-122"/>
                <a:cs typeface="+mn-ea"/>
                <a:sym typeface="Arial" charset="0"/>
              </a:rPr>
              <a:t>中子输运：</a:t>
            </a:r>
            <a:r>
              <a:rPr lang="zh-CN" altLang="en-US" sz="1600" b="1" dirty="0">
                <a:solidFill>
                  <a:srgbClr val="C00000"/>
                </a:solidFill>
                <a:latin typeface="Arial" charset="0"/>
                <a:ea typeface="微软雅黑" pitchFamily="34" charset="-122"/>
                <a:cs typeface="+mn-ea"/>
                <a:sym typeface="Arial" charset="0"/>
              </a:rPr>
              <a:t>理论 </a:t>
            </a:r>
            <a:r>
              <a:rPr lang="zh-CN" altLang="en-US" sz="1600" b="1" dirty="0">
                <a:solidFill>
                  <a:srgbClr val="00B050"/>
                </a:solidFill>
                <a:latin typeface="Arial" charset="0"/>
                <a:ea typeface="微软雅黑" pitchFamily="34" charset="-122"/>
                <a:cs typeface="+mn-ea"/>
                <a:sym typeface="Arial" charset="0"/>
              </a:rPr>
              <a:t>精确 </a:t>
            </a:r>
            <a:endParaRPr lang="en-US" altLang="zh-CN" sz="1600" b="1" dirty="0">
              <a:solidFill>
                <a:srgbClr val="00B050"/>
              </a:solidFill>
              <a:latin typeface="Arial" charset="0"/>
              <a:ea typeface="微软雅黑" pitchFamily="34" charset="-122"/>
              <a:cs typeface="+mn-ea"/>
              <a:sym typeface="Arial" charset="0"/>
            </a:endParaRPr>
          </a:p>
          <a:p>
            <a:pPr marL="342900" indent="-342900">
              <a:lnSpc>
                <a:spcPct val="150000"/>
              </a:lnSpc>
              <a:buFont typeface="Wingdings" charset="2"/>
              <a:buChar char="u"/>
            </a:pPr>
            <a:r>
              <a:rPr lang="zh-CN" altLang="en-US" sz="1600" b="1" dirty="0">
                <a:latin typeface="Arial" charset="0"/>
                <a:ea typeface="微软雅黑" pitchFamily="34" charset="-122"/>
                <a:cs typeface="+mn-ea"/>
                <a:sym typeface="Arial" charset="0"/>
              </a:rPr>
              <a:t>极端天文过程，极端天气 </a:t>
            </a:r>
            <a:r>
              <a:rPr lang="zh-CN" altLang="en-US" sz="1600" b="1" dirty="0">
                <a:solidFill>
                  <a:srgbClr val="00B050"/>
                </a:solidFill>
                <a:latin typeface="Arial" charset="0"/>
                <a:ea typeface="微软雅黑" pitchFamily="34" charset="-122"/>
                <a:cs typeface="+mn-ea"/>
                <a:sym typeface="Arial" charset="0"/>
              </a:rPr>
              <a:t>时间选择</a:t>
            </a:r>
            <a:endParaRPr lang="en-US" altLang="zh-CN" sz="1600" b="1" dirty="0">
              <a:latin typeface="Arial" charset="0"/>
              <a:ea typeface="微软雅黑" pitchFamily="34" charset="-122"/>
              <a:cs typeface="+mn-ea"/>
              <a:sym typeface="Arial" charset="0"/>
            </a:endParaRPr>
          </a:p>
        </p:txBody>
      </p:sp>
      <p:pic>
        <p:nvPicPr>
          <p:cNvPr id="6" name="Picture 5"/>
          <p:cNvPicPr>
            <a:picLocks noChangeAspect="1"/>
          </p:cNvPicPr>
          <p:nvPr/>
        </p:nvPicPr>
        <p:blipFill rotWithShape="1">
          <a:blip r:embed="rId2" cstate="print"/>
          <a:srcRect/>
          <a:stretch>
            <a:fillRect/>
          </a:stretch>
        </p:blipFill>
        <p:spPr>
          <a:xfrm>
            <a:off x="4284810" y="811433"/>
            <a:ext cx="3755674" cy="3439793"/>
          </a:xfrm>
          <a:prstGeom prst="rect">
            <a:avLst/>
          </a:prstGeom>
        </p:spPr>
      </p:pic>
      <p:pic>
        <p:nvPicPr>
          <p:cNvPr id="7" name="Picture 10"/>
          <p:cNvPicPr>
            <a:picLocks noChangeAspect="1"/>
          </p:cNvPicPr>
          <p:nvPr/>
        </p:nvPicPr>
        <p:blipFill>
          <a:blip r:embed="rId3" cstate="print"/>
          <a:stretch>
            <a:fillRect/>
          </a:stretch>
        </p:blipFill>
        <p:spPr>
          <a:xfrm>
            <a:off x="8207323" y="981781"/>
            <a:ext cx="3984677" cy="3049233"/>
          </a:xfrm>
          <a:prstGeom prst="rect">
            <a:avLst/>
          </a:prstGeom>
          <a:solidFill>
            <a:schemeClr val="accent1">
              <a:lumMod val="60000"/>
              <a:lumOff val="40000"/>
            </a:schemeClr>
          </a:solidFill>
          <a:effectLst>
            <a:outerShdw blurRad="50800" dist="50800" dir="5400000" algn="ctr" rotWithShape="0">
              <a:srgbClr val="000000"/>
            </a:outerShdw>
          </a:effectLst>
        </p:spPr>
      </p:pic>
      <p:sp>
        <p:nvSpPr>
          <p:cNvPr id="25" name="TextBox 19"/>
          <p:cNvSpPr txBox="1"/>
          <p:nvPr/>
        </p:nvSpPr>
        <p:spPr>
          <a:xfrm>
            <a:off x="9521585" y="3723237"/>
            <a:ext cx="6101542" cy="307777"/>
          </a:xfrm>
          <a:prstGeom prst="rect">
            <a:avLst/>
          </a:prstGeom>
          <a:noFill/>
        </p:spPr>
        <p:txBody>
          <a:bodyPr wrap="square">
            <a:spAutoFit/>
          </a:bodyPr>
          <a:lstStyle/>
          <a:p>
            <a:r>
              <a:rPr lang="zh-CN" altLang="en-US" sz="1400" b="1" dirty="0">
                <a:solidFill>
                  <a:srgbClr val="C00000"/>
                </a:solidFill>
                <a:latin typeface="Arial" charset="0"/>
                <a:ea typeface="微软雅黑" pitchFamily="34" charset="-122"/>
                <a:cs typeface="+mn-ea"/>
                <a:sym typeface="Arial" charset="0"/>
              </a:rPr>
              <a:t>对流层上限</a:t>
            </a:r>
            <a:endParaRPr lang="zh-CN" altLang="en-US" sz="1400" dirty="0"/>
          </a:p>
        </p:txBody>
      </p:sp>
      <p:sp>
        <p:nvSpPr>
          <p:cNvPr id="26" name="Rectangle 3"/>
          <p:cNvSpPr/>
          <p:nvPr/>
        </p:nvSpPr>
        <p:spPr>
          <a:xfrm>
            <a:off x="632316" y="4802659"/>
            <a:ext cx="3957630" cy="458459"/>
          </a:xfrm>
          <a:prstGeom prst="rect">
            <a:avLst/>
          </a:prstGeom>
        </p:spPr>
        <p:txBody>
          <a:bodyPr wrap="square">
            <a:spAutoFit/>
          </a:bodyPr>
          <a:lstStyle/>
          <a:p>
            <a:pPr>
              <a:lnSpc>
                <a:spcPct val="150000"/>
              </a:lnSpc>
            </a:pPr>
            <a:r>
              <a:rPr lang="zh-CN" altLang="en-US" b="1" dirty="0">
                <a:solidFill>
                  <a:srgbClr val="C00000"/>
                </a:solidFill>
                <a:latin typeface="Arial" charset="0"/>
                <a:ea typeface="微软雅黑" pitchFamily="34" charset="-122"/>
                <a:cs typeface="+mn-ea"/>
                <a:sym typeface="Arial" charset="0"/>
              </a:rPr>
              <a:t>初步结果合理自洽</a:t>
            </a:r>
            <a:endParaRPr lang="en-US" altLang="zh-CN" b="1" dirty="0">
              <a:solidFill>
                <a:srgbClr val="C00000"/>
              </a:solidFill>
              <a:latin typeface="Arial" charset="0"/>
              <a:ea typeface="微软雅黑" pitchFamily="34" charset="-122"/>
              <a:cs typeface="+mn-ea"/>
              <a:sym typeface="Arial" charset="0"/>
            </a:endParaRPr>
          </a:p>
        </p:txBody>
      </p:sp>
      <p:sp>
        <p:nvSpPr>
          <p:cNvPr id="27" name="TextBox 11"/>
          <p:cNvSpPr txBox="1"/>
          <p:nvPr/>
        </p:nvSpPr>
        <p:spPr>
          <a:xfrm>
            <a:off x="6662686" y="4616543"/>
            <a:ext cx="5389198" cy="873957"/>
          </a:xfrm>
          <a:prstGeom prst="rect">
            <a:avLst/>
          </a:prstGeom>
          <a:noFill/>
        </p:spPr>
        <p:txBody>
          <a:bodyPr wrap="square" rtlCol="0">
            <a:spAutoFit/>
          </a:bodyPr>
          <a:lstStyle/>
          <a:p>
            <a:pPr marL="285750" indent="-285750">
              <a:lnSpc>
                <a:spcPct val="150000"/>
              </a:lnSpc>
              <a:buFont typeface="Wingdings" charset="2"/>
              <a:buChar char="Ø"/>
            </a:pPr>
            <a:r>
              <a:rPr kumimoji="1" lang="zh-CN" altLang="en-US" dirty="0"/>
              <a:t>由于地球大气层的慢化及吸收，</a:t>
            </a:r>
            <a:r>
              <a:rPr kumimoji="1" lang="en-US" altLang="zh-CN" dirty="0"/>
              <a:t>LEO</a:t>
            </a:r>
            <a:r>
              <a:rPr kumimoji="1" lang="zh-CN" altLang="en-US" dirty="0"/>
              <a:t>处反照中子</a:t>
            </a:r>
            <a:endParaRPr kumimoji="1" lang="en-US" altLang="zh-CN" dirty="0"/>
          </a:p>
          <a:p>
            <a:pPr>
              <a:lnSpc>
                <a:spcPct val="150000"/>
              </a:lnSpc>
            </a:pPr>
            <a:r>
              <a:rPr kumimoji="1" lang="zh-CN" altLang="en-US" dirty="0"/>
              <a:t>产生于</a:t>
            </a:r>
            <a:r>
              <a:rPr kumimoji="1" lang="en-US" altLang="zh-CN" dirty="0">
                <a:solidFill>
                  <a:srgbClr val="C00000"/>
                </a:solidFill>
              </a:rPr>
              <a:t>20-40km</a:t>
            </a:r>
            <a:r>
              <a:rPr kumimoji="1" lang="zh-CN" altLang="en-US" dirty="0"/>
              <a:t>内，天气地貌等影响基本可忽略</a:t>
            </a:r>
            <a:endParaRPr kumimoji="1" lang="zh-CN" altLang="en-US" dirty="0"/>
          </a:p>
        </p:txBody>
      </p:sp>
      <p:pic>
        <p:nvPicPr>
          <p:cNvPr id="30" name="图片 5"/>
          <p:cNvPicPr>
            <a:picLocks noChangeAspect="1"/>
          </p:cNvPicPr>
          <p:nvPr/>
        </p:nvPicPr>
        <p:blipFill>
          <a:blip r:embed="rId4" cstate="print"/>
          <a:stretch>
            <a:fillRect/>
          </a:stretch>
        </p:blipFill>
        <p:spPr>
          <a:xfrm>
            <a:off x="2834715" y="4384817"/>
            <a:ext cx="3510463" cy="2140706"/>
          </a:xfrm>
          <a:prstGeom prst="rect">
            <a:avLst/>
          </a:prstGeom>
        </p:spPr>
      </p:pic>
      <p:sp>
        <p:nvSpPr>
          <p:cNvPr id="31" name="TextBox 9"/>
          <p:cNvSpPr txBox="1"/>
          <p:nvPr/>
        </p:nvSpPr>
        <p:spPr>
          <a:xfrm>
            <a:off x="3072765" y="5861901"/>
            <a:ext cx="2864887" cy="369332"/>
          </a:xfrm>
          <a:prstGeom prst="rect">
            <a:avLst/>
          </a:prstGeom>
          <a:noFill/>
        </p:spPr>
        <p:txBody>
          <a:bodyPr wrap="square" rtlCol="0">
            <a:spAutoFit/>
          </a:bodyPr>
          <a:lstStyle/>
          <a:p>
            <a:r>
              <a:rPr kumimoji="1" lang="en-US" altLang="zh-CN" b="1" dirty="0"/>
              <a:t>1</a:t>
            </a:r>
            <a:r>
              <a:rPr kumimoji="1" lang="zh-CN" altLang="en-US" b="1" dirty="0"/>
              <a:t>年在轨时间统计误差～</a:t>
            </a:r>
            <a:r>
              <a:rPr kumimoji="1" lang="en-US" altLang="zh-CN" b="1" dirty="0"/>
              <a:t>3s</a:t>
            </a:r>
            <a:endParaRPr kumimoji="1" lang="zh-CN" altLang="en-US" b="1" dirty="0"/>
          </a:p>
        </p:txBody>
      </p:sp>
      <p:sp>
        <p:nvSpPr>
          <p:cNvPr id="32" name="文本框 2"/>
          <p:cNvSpPr txBox="1"/>
          <p:nvPr/>
        </p:nvSpPr>
        <p:spPr>
          <a:xfrm>
            <a:off x="3769834" y="4662734"/>
            <a:ext cx="3056927" cy="338554"/>
          </a:xfrm>
          <a:prstGeom prst="rect">
            <a:avLst/>
          </a:prstGeom>
          <a:noFill/>
        </p:spPr>
        <p:txBody>
          <a:bodyPr wrap="square" rtlCol="0">
            <a:spAutoFit/>
          </a:bodyPr>
          <a:lstStyle/>
          <a:p>
            <a:r>
              <a:rPr lang="zh-CN" altLang="en-US" sz="1600" b="1" dirty="0">
                <a:latin typeface="Arial" charset="0"/>
                <a:ea typeface="微软雅黑" pitchFamily="34" charset="-122"/>
                <a:cs typeface="+mn-ea"/>
                <a:sym typeface="Arial" charset="0"/>
              </a:rPr>
              <a:t>不同中子寿命的通量图</a:t>
            </a:r>
            <a:endParaRPr lang="zh-CN" altLang="en-US" sz="1600" b="1" dirty="0">
              <a:latin typeface="Arial" charset="0"/>
              <a:ea typeface="微软雅黑" pitchFamily="34" charset="-122"/>
              <a:cs typeface="+mn-ea"/>
              <a:sym typeface="Arial" charset="0"/>
            </a:endParaRPr>
          </a:p>
        </p:txBody>
      </p:sp>
      <p:sp>
        <p:nvSpPr>
          <p:cNvPr id="34" name="文本框 33"/>
          <p:cNvSpPr txBox="1"/>
          <p:nvPr/>
        </p:nvSpPr>
        <p:spPr>
          <a:xfrm>
            <a:off x="6601643" y="5783141"/>
            <a:ext cx="3755674" cy="369332"/>
          </a:xfrm>
          <a:prstGeom prst="rect">
            <a:avLst/>
          </a:prstGeom>
          <a:noFill/>
        </p:spPr>
        <p:txBody>
          <a:bodyPr wrap="square">
            <a:spAutoFit/>
          </a:bodyPr>
          <a:lstStyle/>
          <a:p>
            <a:pPr marL="285750" indent="-285750">
              <a:buFont typeface="Wingdings" charset="2"/>
              <a:buChar char="Ø"/>
            </a:pPr>
            <a:r>
              <a:rPr kumimoji="1" lang="zh-CN" altLang="en-US" b="1" dirty="0"/>
              <a:t>临近空间飞艇测试做模型检验</a:t>
            </a:r>
            <a:endParaRPr kumimoji="1" lang="zh-CN" altLang="en-US" b="1"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991556" y="6374010"/>
            <a:ext cx="2190044" cy="307777"/>
          </a:xfrm>
          <a:prstGeom prst="rect">
            <a:avLst/>
          </a:prstGeom>
          <a:noFill/>
        </p:spPr>
        <p:txBody>
          <a:bodyPr wrap="square" rtlCol="0">
            <a:spAutoFit/>
          </a:bodyPr>
          <a:lstStyle/>
          <a:p>
            <a:r>
              <a:rPr lang="zh-CN" altLang="en-US" sz="1400" dirty="0">
                <a:latin typeface="Arial" charset="0"/>
                <a:ea typeface="微软雅黑" pitchFamily="34" charset="-122"/>
                <a:cs typeface="+mn-ea"/>
                <a:sym typeface="Arial" charset="0"/>
              </a:rPr>
              <a:t>不同中子寿命的通量图</a:t>
            </a:r>
            <a:endParaRPr lang="zh-CN" altLang="en-US" sz="1400" dirty="0">
              <a:latin typeface="Arial" charset="0"/>
              <a:ea typeface="微软雅黑" pitchFamily="34" charset="-122"/>
              <a:cs typeface="+mn-ea"/>
              <a:sym typeface="Arial" charset="0"/>
            </a:endParaRPr>
          </a:p>
        </p:txBody>
      </p:sp>
      <p:sp>
        <p:nvSpPr>
          <p:cNvPr id="8" name="Freeform 5"/>
          <p:cNvSpPr/>
          <p:nvPr/>
        </p:nvSpPr>
        <p:spPr>
          <a:xfrm>
            <a:off x="427038" y="220663"/>
            <a:ext cx="474662" cy="5603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Lst>
            <a:rect l="0" t="0" r="0" b="0"/>
            <a:pathLst>
              <a:path w="574" h="681">
                <a:moveTo>
                  <a:pt x="120" y="441"/>
                </a:moveTo>
                <a:cubicBezTo>
                  <a:pt x="153" y="441"/>
                  <a:pt x="183" y="454"/>
                  <a:pt x="205" y="476"/>
                </a:cubicBezTo>
                <a:lnTo>
                  <a:pt x="389" y="329"/>
                </a:lnTo>
                <a:cubicBezTo>
                  <a:pt x="383" y="317"/>
                  <a:pt x="380" y="303"/>
                  <a:pt x="380" y="289"/>
                </a:cubicBezTo>
                <a:cubicBezTo>
                  <a:pt x="380" y="271"/>
                  <a:pt x="384" y="255"/>
                  <a:pt x="392" y="241"/>
                </a:cubicBezTo>
                <a:lnTo>
                  <a:pt x="270" y="138"/>
                </a:lnTo>
                <a:cubicBezTo>
                  <a:pt x="256" y="151"/>
                  <a:pt x="237" y="159"/>
                  <a:pt x="217" y="159"/>
                </a:cubicBezTo>
                <a:cubicBezTo>
                  <a:pt x="173" y="159"/>
                  <a:pt x="137" y="123"/>
                  <a:pt x="137" y="79"/>
                </a:cubicBezTo>
                <a:cubicBezTo>
                  <a:pt x="137" y="36"/>
                  <a:pt x="173" y="0"/>
                  <a:pt x="217" y="0"/>
                </a:cubicBezTo>
                <a:cubicBezTo>
                  <a:pt x="260" y="0"/>
                  <a:pt x="296" y="36"/>
                  <a:pt x="296" y="79"/>
                </a:cubicBezTo>
                <a:cubicBezTo>
                  <a:pt x="296" y="91"/>
                  <a:pt x="293" y="103"/>
                  <a:pt x="289" y="113"/>
                </a:cubicBezTo>
                <a:lnTo>
                  <a:pt x="412" y="217"/>
                </a:lnTo>
                <a:cubicBezTo>
                  <a:pt x="429" y="201"/>
                  <a:pt x="452" y="192"/>
                  <a:pt x="477" y="192"/>
                </a:cubicBezTo>
                <a:cubicBezTo>
                  <a:pt x="530" y="192"/>
                  <a:pt x="574" y="235"/>
                  <a:pt x="574" y="289"/>
                </a:cubicBezTo>
                <a:cubicBezTo>
                  <a:pt x="574" y="342"/>
                  <a:pt x="530" y="386"/>
                  <a:pt x="477" y="386"/>
                </a:cubicBezTo>
                <a:cubicBezTo>
                  <a:pt x="449" y="386"/>
                  <a:pt x="424" y="374"/>
                  <a:pt x="406" y="355"/>
                </a:cubicBezTo>
                <a:lnTo>
                  <a:pt x="224" y="501"/>
                </a:lnTo>
                <a:cubicBezTo>
                  <a:pt x="234" y="518"/>
                  <a:pt x="240" y="539"/>
                  <a:pt x="240" y="561"/>
                </a:cubicBezTo>
                <a:cubicBezTo>
                  <a:pt x="240" y="627"/>
                  <a:pt x="186" y="681"/>
                  <a:pt x="120" y="681"/>
                </a:cubicBezTo>
                <a:cubicBezTo>
                  <a:pt x="54" y="681"/>
                  <a:pt x="0" y="627"/>
                  <a:pt x="0" y="561"/>
                </a:cubicBezTo>
                <a:cubicBezTo>
                  <a:pt x="0" y="495"/>
                  <a:pt x="54" y="441"/>
                  <a:pt x="120" y="441"/>
                </a:cubicBezTo>
                <a:close/>
              </a:path>
            </a:pathLst>
          </a:custGeom>
          <a:solidFill>
            <a:srgbClr val="113E6A"/>
          </a:solidFill>
          <a:ln w="9525">
            <a:noFill/>
          </a:ln>
        </p:spPr>
        <p:txBody>
          <a:bodyPr/>
          <a:lstStyle/>
          <a:p>
            <a:endParaRPr lang="zh-CN" altLang="en-US">
              <a:latin typeface="Arial" charset="0"/>
              <a:ea typeface="微软雅黑" pitchFamily="34" charset="-122"/>
              <a:cs typeface="+mn-ea"/>
              <a:sym typeface="Arial" charset="0"/>
            </a:endParaRPr>
          </a:p>
        </p:txBody>
      </p:sp>
      <p:sp>
        <p:nvSpPr>
          <p:cNvPr id="9" name="TextBox 27"/>
          <p:cNvSpPr txBox="1"/>
          <p:nvPr/>
        </p:nvSpPr>
        <p:spPr>
          <a:xfrm>
            <a:off x="1012825" y="176213"/>
            <a:ext cx="2108269" cy="553998"/>
          </a:xfrm>
          <a:prstGeom prst="rect">
            <a:avLst/>
          </a:prstGeom>
          <a:noFill/>
          <a:ln w="9525">
            <a:noFill/>
          </a:ln>
        </p:spPr>
        <p:txBody>
          <a:bodyPr wrap="none" anchor="t">
            <a:spAutoFit/>
          </a:bodyPr>
          <a:lstStyle/>
          <a:p>
            <a:pPr algn="l"/>
            <a:r>
              <a:rPr lang="zh-CN" altLang="en-US" sz="3000" b="1" dirty="0">
                <a:latin typeface="Arial" charset="0"/>
                <a:ea typeface="微软雅黑" pitchFamily="34" charset="-122"/>
                <a:cs typeface="+mn-ea"/>
                <a:sym typeface="Arial" charset="0"/>
              </a:rPr>
              <a:t>寿命灵敏度</a:t>
            </a:r>
            <a:endParaRPr lang="en-US" altLang="zh-CN" sz="3000" b="1" dirty="0">
              <a:latin typeface="Arial" charset="0"/>
              <a:ea typeface="微软雅黑" pitchFamily="34" charset="-122"/>
              <a:cs typeface="+mn-ea"/>
              <a:sym typeface="Arial" charset="0"/>
            </a:endParaRPr>
          </a:p>
        </p:txBody>
      </p:sp>
      <p:pic>
        <p:nvPicPr>
          <p:cNvPr id="13" name="图片 12"/>
          <p:cNvPicPr>
            <a:picLocks noChangeAspect="1"/>
          </p:cNvPicPr>
          <p:nvPr/>
        </p:nvPicPr>
        <p:blipFill>
          <a:blip r:embed="rId1"/>
          <a:stretch>
            <a:fillRect/>
          </a:stretch>
        </p:blipFill>
        <p:spPr>
          <a:xfrm>
            <a:off x="104078" y="1316684"/>
            <a:ext cx="7686906" cy="4736625"/>
          </a:xfrm>
          <a:prstGeom prst="rect">
            <a:avLst/>
          </a:prstGeom>
        </p:spPr>
      </p:pic>
      <p:cxnSp>
        <p:nvCxnSpPr>
          <p:cNvPr id="16" name="直接箭头连接符 15"/>
          <p:cNvCxnSpPr/>
          <p:nvPr/>
        </p:nvCxnSpPr>
        <p:spPr>
          <a:xfrm flipH="1">
            <a:off x="6719582" y="3788471"/>
            <a:ext cx="796939" cy="0"/>
          </a:xfrm>
          <a:prstGeom prst="straightConnector1">
            <a:avLst/>
          </a:prstGeom>
          <a:ln w="57150">
            <a:solidFill>
              <a:srgbClr val="FF0000"/>
            </a:solidFill>
            <a:tailEnd type="triangle"/>
          </a:ln>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mc:Choice xmlns:a14="http://schemas.microsoft.com/office/drawing/2010/main" Requires="a14">
          <p:sp>
            <p:nvSpPr>
              <p:cNvPr id="20" name="文本框 19"/>
              <p:cNvSpPr txBox="1">
                <a14:cpLocks xmlns:a14="http://schemas.microsoft.com/office/drawing/2010/main" noRot="1" noChangeAspect="1" noMove="1" noResize="1" noEditPoints="1" noAdjustHandles="1" noChangeArrowheads="1" noChangeShapeType="1"/>
              </p:cNvSpPr>
              <p:nvPr/>
            </p:nvSpPr>
            <p:spPr>
              <a:xfrm>
                <a:off x="7790984" y="2505670"/>
                <a:ext cx="4066479" cy="2958630"/>
              </a:xfrm>
              <a:prstGeom prst="rect">
                <a:avLst/>
              </a:prstGeom>
              <a:blipFill rotWithShape="1">
                <a:blip r:embed="rId2"/>
                <a:stretch>
                  <a:fillRect l="-4" t="-20" r="3" b="4"/>
                </a:stretch>
              </a:blipFill>
            </p:spPr>
            <p:txBody>
              <a:bodyPr/>
              <a:lstStyle/>
              <a:p>
                <a:r>
                  <a:rPr lang="zh-CN" altLang="en-US">
                    <a:noFill/>
                  </a:rPr>
                  <a:t> </a:t>
                </a:r>
                <a:endParaRPr lang="zh-CN" altLang="en-US">
                  <a:noFill/>
                </a:endParaRPr>
              </a:p>
            </p:txBody>
          </p:sp>
        </mc:Choice>
        <mc:Fallback>
          <p:sp>
            <p:nvSpPr>
              <p:cNvPr id="20" name="文本框 19"/>
              <p:cNvSpPr txBox="1">
                <a14:cpLocks xmlns:a14="http://schemas.microsoft.com/office/drawing/2010/main" noRot="1" noChangeAspect="1" noMove="1" noResize="1" noEditPoints="1" noAdjustHandles="1" noChangeArrowheads="1" noChangeShapeType="1"/>
              </p:cNvSpPr>
              <p:nvPr/>
            </p:nvSpPr>
            <p:spPr>
              <a:xfrm>
                <a:off x="7790984" y="2505670"/>
                <a:ext cx="4066479" cy="2958630"/>
              </a:xfrm>
              <a:prstGeom prst="rect">
                <a:avLst/>
              </a:prstGeom>
              <a:blipFill rotWithShape="1">
                <a:blip r:embed="rId2"/>
                <a:stretch>
                  <a:fillRect l="-4" t="-20" r="3" b="4"/>
                </a:stretch>
              </a:blipFill>
            </p:spPr>
            <p:txBody>
              <a:bodyPr/>
              <a:lstStyle/>
              <a:p>
                <a:r>
                  <a:rPr lang="zh-CN" altLang="en-US">
                    <a:noFill/>
                  </a:rPr>
                  <a:t> </a:t>
                </a:r>
                <a:endParaRPr lang="zh-CN" altLang="en-US">
                  <a:noFill/>
                </a:endParaRPr>
              </a:p>
            </p:txBody>
          </p:sp>
        </mc:Fallback>
      </mc:AlternateContent>
      <p:pic>
        <p:nvPicPr>
          <p:cNvPr id="22" name="图片 21"/>
          <p:cNvPicPr>
            <a:picLocks noChangeAspect="1"/>
          </p:cNvPicPr>
          <p:nvPr/>
        </p:nvPicPr>
        <p:blipFill>
          <a:blip r:embed="rId3"/>
          <a:stretch>
            <a:fillRect/>
          </a:stretch>
        </p:blipFill>
        <p:spPr>
          <a:xfrm>
            <a:off x="4722105" y="2510764"/>
            <a:ext cx="1860246" cy="2777195"/>
          </a:xfrm>
          <a:prstGeom prst="rect">
            <a:avLst/>
          </a:prstGeom>
          <a:ln w="127000" cap="sq">
            <a:solidFill>
              <a:srgbClr val="FF0000"/>
            </a:solidFill>
            <a:miter lim="800000"/>
            <a:headEnd/>
            <a:tailEnd/>
          </a:ln>
          <a:effectLst>
            <a:outerShdw blurRad="57150" dist="50800" dir="2700000" algn="tl" rotWithShape="0">
              <a:srgbClr val="000000">
                <a:alpha val="4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1682" name="Text Box 18"/>
          <p:cNvSpPr txBox="1">
            <a14:cpLocks xmlns:a14="http://schemas.microsoft.com/office/drawing/2010/main" noChangeArrowheads="1"/>
          </p:cNvSpPr>
          <p:nvPr/>
        </p:nvSpPr>
        <p:spPr bwMode="auto">
          <a:xfrm>
            <a:off x="1524001" y="279401"/>
            <a:ext cx="8829675" cy="58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635" eaLnBrk="0" hangingPunct="0">
              <a:lnSpc>
                <a:spcPts val="4915"/>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1pPr>
            <a:lvl2pPr defTabSz="-635" eaLnBrk="0" hangingPunct="0">
              <a:lnSpc>
                <a:spcPts val="4915"/>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2pPr>
            <a:lvl3pPr defTabSz="-635" eaLnBrk="0" hangingPunct="0">
              <a:lnSpc>
                <a:spcPts val="4915"/>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3pPr>
            <a:lvl4pPr defTabSz="-635" eaLnBrk="0" hangingPunct="0">
              <a:lnSpc>
                <a:spcPts val="4915"/>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4pPr>
            <a:lvl5pPr defTabSz="-635" eaLnBrk="0" hangingPunct="0">
              <a:lnSpc>
                <a:spcPts val="4915"/>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5pPr>
            <a:lvl6pPr defTabSz="457200" eaLnBrk="0" fontAlgn="base" hangingPunct="0">
              <a:lnSpc>
                <a:spcPts val="4915"/>
              </a:lnSpc>
              <a:spcBef>
                <a:spcPct val="0"/>
              </a:spcBef>
              <a:spcAft>
                <a:spcPct val="0"/>
              </a:spcAft>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6pPr>
            <a:lvl7pPr defTabSz="457200" eaLnBrk="0" fontAlgn="base" hangingPunct="0">
              <a:lnSpc>
                <a:spcPts val="4915"/>
              </a:lnSpc>
              <a:spcBef>
                <a:spcPct val="0"/>
              </a:spcBef>
              <a:spcAft>
                <a:spcPct val="0"/>
              </a:spcAft>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7pPr>
            <a:lvl8pPr defTabSz="457200" eaLnBrk="0" fontAlgn="base" hangingPunct="0">
              <a:lnSpc>
                <a:spcPts val="4915"/>
              </a:lnSpc>
              <a:spcBef>
                <a:spcPct val="0"/>
              </a:spcBef>
              <a:spcAft>
                <a:spcPct val="0"/>
              </a:spcAft>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8pPr>
            <a:lvl9pPr defTabSz="457200" eaLnBrk="0" fontAlgn="base" hangingPunct="0">
              <a:lnSpc>
                <a:spcPts val="4915"/>
              </a:lnSpc>
              <a:spcBef>
                <a:spcPct val="0"/>
              </a:spcBef>
              <a:spcAft>
                <a:spcPct val="0"/>
              </a:spcAft>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8" charset="0"/>
              </a:defRPr>
            </a:lvl9pPr>
          </a:lstStyle>
          <a:p>
            <a:pPr algn="ctr" eaLnBrk="1" hangingPunct="1">
              <a:lnSpc>
                <a:spcPct val="100000"/>
              </a:lnSpc>
            </a:pPr>
            <a:r>
              <a:rPr lang="de-DE" altLang="zh-CN" sz="3200" b="1" dirty="0" err="1">
                <a:solidFill>
                  <a:schemeClr val="tx1"/>
                </a:solidFill>
                <a:latin typeface="Comic Sans MS" pitchFamily="2" charset="0"/>
              </a:rPr>
              <a:t>They</a:t>
            </a:r>
            <a:r>
              <a:rPr lang="de-DE" altLang="zh-CN" sz="3200" b="1" dirty="0">
                <a:solidFill>
                  <a:schemeClr val="tx1"/>
                </a:solidFill>
                <a:latin typeface="Comic Sans MS" pitchFamily="2" charset="0"/>
              </a:rPr>
              <a:t> </a:t>
            </a:r>
            <a:r>
              <a:rPr lang="de-DE" altLang="zh-CN" sz="3200" b="1" dirty="0" err="1">
                <a:solidFill>
                  <a:schemeClr val="tx1"/>
                </a:solidFill>
                <a:latin typeface="Comic Sans MS" pitchFamily="2" charset="0"/>
              </a:rPr>
              <a:t>made</a:t>
            </a:r>
            <a:r>
              <a:rPr lang="de-DE" altLang="zh-CN" sz="3200" b="1" dirty="0">
                <a:solidFill>
                  <a:schemeClr val="tx1"/>
                </a:solidFill>
                <a:latin typeface="Comic Sans MS" pitchFamily="2" charset="0"/>
              </a:rPr>
              <a:t> </a:t>
            </a:r>
            <a:r>
              <a:rPr lang="de-DE" altLang="zh-CN" sz="3200" b="1" dirty="0" err="1">
                <a:solidFill>
                  <a:schemeClr val="tx1"/>
                </a:solidFill>
                <a:latin typeface="Comic Sans MS" pitchFamily="2" charset="0"/>
              </a:rPr>
              <a:t>the</a:t>
            </a:r>
            <a:r>
              <a:rPr lang="de-DE" altLang="zh-CN" sz="3200" b="1" dirty="0">
                <a:solidFill>
                  <a:schemeClr val="tx1"/>
                </a:solidFill>
                <a:latin typeface="Comic Sans MS" pitchFamily="2" charset="0"/>
              </a:rPr>
              <a:t> </a:t>
            </a:r>
            <a:r>
              <a:rPr lang="de-DE" altLang="zh-CN" sz="3200" b="1" dirty="0" err="1">
                <a:solidFill>
                  <a:schemeClr val="tx1"/>
                </a:solidFill>
                <a:latin typeface="Comic Sans MS" pitchFamily="2" charset="0"/>
              </a:rPr>
              <a:t>work</a:t>
            </a:r>
            <a:r>
              <a:rPr lang="de-DE" altLang="zh-CN" sz="3200" b="1" dirty="0">
                <a:solidFill>
                  <a:schemeClr val="tx1"/>
                </a:solidFill>
                <a:latin typeface="Comic Sans MS" pitchFamily="2" charset="0"/>
              </a:rPr>
              <a:t> possible </a:t>
            </a:r>
            <a:endParaRPr lang="en-US" altLang="zh-CN" sz="3200" b="1" dirty="0">
              <a:solidFill>
                <a:schemeClr val="tx1"/>
              </a:solidFill>
              <a:latin typeface="Comic Sans MS" pitchFamily="2" charset="0"/>
            </a:endParaRPr>
          </a:p>
        </p:txBody>
      </p:sp>
      <p:pic>
        <p:nvPicPr>
          <p:cNvPr id="241692" name="Picture 2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00201" y="1943100"/>
            <a:ext cx="2335213" cy="2565400"/>
          </a:xfrm>
          <a:prstGeom prst="rect">
            <a:avLst/>
          </a:prstGeom>
          <a:noFill/>
          <a:extLst>
            <a:ext uri="{909E8E84-426E-40DD-AFC4-6F175D3DCCD1}">
              <a14:hiddenFill xmlns:a14="http://schemas.microsoft.com/office/drawing/2010/main">
                <a:solidFill>
                  <a:srgbClr val="FFFFFF"/>
                </a:solidFill>
              </a14:hiddenFill>
            </a:ext>
          </a:extLst>
        </p:spPr>
      </p:pic>
      <p:pic>
        <p:nvPicPr>
          <p:cNvPr id="241693" name="Picture 2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25901" y="1925639"/>
            <a:ext cx="1800225" cy="270033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925639"/>
            <a:ext cx="2148036" cy="25828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8064" y="1809749"/>
            <a:ext cx="2744786" cy="27447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41692"/>
                                        </p:tgtEl>
                                        <p:attrNameLst>
                                          <p:attrName>style.visibility</p:attrName>
                                        </p:attrNameLst>
                                      </p:cBhvr>
                                      <p:to>
                                        <p:strVal val="visible"/>
                                      </p:to>
                                    </p:set>
                                    <p:animEffect transition="in" filter="box(in)">
                                      <p:cBhvr>
                                        <p:cTn id="7" dur="500"/>
                                        <p:tgtEl>
                                          <p:spTgt spid="241692"/>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241693"/>
                                        </p:tgtEl>
                                        <p:attrNameLst>
                                          <p:attrName>style.visibility</p:attrName>
                                        </p:attrNameLst>
                                      </p:cBhvr>
                                      <p:to>
                                        <p:strVal val="visible"/>
                                      </p:to>
                                    </p:set>
                                    <p:animEffect transition="in" filter="box(in)">
                                      <p:cBhvr>
                                        <p:cTn id="11" dur="500"/>
                                        <p:tgtEl>
                                          <p:spTgt spid="2416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14:cpLocks xmlns:a14="http://schemas.microsoft.com/office/drawing/2010/main" noGrp="1"/>
          </p:cNvSpPr>
          <p:nvPr>
            <p:ph type="sldNum" sz="quarter" idx="12"/>
          </p:nvPr>
        </p:nvSpPr>
        <p:spPr>
          <a:xfrm>
            <a:off x="8610600" y="6356350"/>
            <a:ext cx="2743200" cy="365125"/>
          </a:xfrm>
        </p:spPr>
        <p:txBody>
          <a:bodyPr/>
          <a:lstStyle/>
          <a:p>
            <a:fld id="{AA99CC4F-EA44-B044-AD87-94E32FACE6D5}" type="slidenum">
              <a:rPr lang="en-US" altLang="zh-CN" smtClean="0"/>
            </a:fld>
            <a:endParaRPr kumimoji="1" lang="zh-CN" altLang="en-US" dirty="0"/>
          </a:p>
        </p:txBody>
      </p:sp>
      <p:sp>
        <p:nvSpPr>
          <p:cNvPr id="5" name="TextBox 27"/>
          <p:cNvSpPr txBox="1"/>
          <p:nvPr/>
        </p:nvSpPr>
        <p:spPr>
          <a:xfrm>
            <a:off x="1012825" y="176213"/>
            <a:ext cx="3124573" cy="523220"/>
          </a:xfrm>
          <a:prstGeom prst="rect">
            <a:avLst/>
          </a:prstGeom>
          <a:noFill/>
          <a:ln w="9525">
            <a:noFill/>
          </a:ln>
        </p:spPr>
        <p:txBody>
          <a:bodyPr wrap="none" anchor="t">
            <a:spAutoFit/>
          </a:bodyPr>
          <a:lstStyle/>
          <a:p>
            <a:r>
              <a:rPr lang="en-US" altLang="zh-CN" sz="2800" b="1" dirty="0">
                <a:solidFill>
                  <a:srgbClr val="0070C0"/>
                </a:solidFill>
                <a:latin typeface="Arial Narrow" pitchFamily="34" charset="0"/>
                <a:ea typeface="微软雅黑" pitchFamily="34" charset="-122"/>
                <a:cs typeface="Arial Narrow" pitchFamily="34" charset="0"/>
                <a:sym typeface="Arial" charset="0"/>
              </a:rPr>
              <a:t>Discovery</a:t>
            </a:r>
            <a:r>
              <a:rPr lang="zh-CN" altLang="en-US" sz="2800" b="1" dirty="0">
                <a:solidFill>
                  <a:srgbClr val="0070C0"/>
                </a:solidFill>
                <a:latin typeface="Arial Narrow" pitchFamily="34" charset="0"/>
                <a:ea typeface="微软雅黑" pitchFamily="34" charset="-122"/>
                <a:cs typeface="Arial Narrow" pitchFamily="34" charset="0"/>
                <a:sym typeface="Arial" charset="0"/>
              </a:rPr>
              <a:t> </a:t>
            </a:r>
            <a:r>
              <a:rPr lang="en-US" altLang="zh-CN" sz="2800" b="1" dirty="0">
                <a:solidFill>
                  <a:srgbClr val="0070C0"/>
                </a:solidFill>
                <a:latin typeface="Arial Narrow" pitchFamily="34" charset="0"/>
                <a:ea typeface="微软雅黑" pitchFamily="34" charset="-122"/>
                <a:cs typeface="Arial Narrow" pitchFamily="34" charset="0"/>
                <a:sym typeface="Arial" charset="0"/>
              </a:rPr>
              <a:t>of</a:t>
            </a:r>
            <a:r>
              <a:rPr lang="zh-CN" altLang="en-US" sz="2800" b="1" dirty="0">
                <a:solidFill>
                  <a:srgbClr val="0070C0"/>
                </a:solidFill>
                <a:latin typeface="Arial Narrow" pitchFamily="34" charset="0"/>
                <a:ea typeface="微软雅黑" pitchFamily="34" charset="-122"/>
                <a:cs typeface="Arial Narrow" pitchFamily="34" charset="0"/>
                <a:sym typeface="Arial" charset="0"/>
              </a:rPr>
              <a:t> </a:t>
            </a:r>
            <a:r>
              <a:rPr lang="en-US" altLang="zh-CN" sz="2800" b="1" dirty="0">
                <a:solidFill>
                  <a:srgbClr val="0070C0"/>
                </a:solidFill>
                <a:latin typeface="Arial Narrow" pitchFamily="34" charset="0"/>
                <a:ea typeface="微软雅黑" pitchFamily="34" charset="-122"/>
                <a:cs typeface="Arial Narrow" pitchFamily="34" charset="0"/>
                <a:sym typeface="Arial" charset="0"/>
              </a:rPr>
              <a:t>neutron</a:t>
            </a:r>
            <a:endParaRPr lang="en-US" altLang="zh-CN" sz="2800" b="1" dirty="0">
              <a:solidFill>
                <a:srgbClr val="0070C0"/>
              </a:solidFill>
              <a:latin typeface="Arial Narrow" pitchFamily="34" charset="0"/>
              <a:ea typeface="微软雅黑" pitchFamily="34" charset="-122"/>
              <a:cs typeface="Arial Narrow" pitchFamily="34" charset="0"/>
              <a:sym typeface="Arial" charset="0"/>
            </a:endParaRPr>
          </a:p>
        </p:txBody>
      </p:sp>
      <p:sp>
        <p:nvSpPr>
          <p:cNvPr id="6" name="Freeform 5"/>
          <p:cNvSpPr/>
          <p:nvPr/>
        </p:nvSpPr>
        <p:spPr>
          <a:xfrm>
            <a:off x="427038" y="220663"/>
            <a:ext cx="474662" cy="5603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Lst>
            <a:rect l="0" t="0" r="0" b="0"/>
            <a:pathLst>
              <a:path w="574" h="681">
                <a:moveTo>
                  <a:pt x="120" y="441"/>
                </a:moveTo>
                <a:cubicBezTo>
                  <a:pt x="153" y="441"/>
                  <a:pt x="183" y="454"/>
                  <a:pt x="205" y="476"/>
                </a:cubicBezTo>
                <a:lnTo>
                  <a:pt x="389" y="329"/>
                </a:lnTo>
                <a:cubicBezTo>
                  <a:pt x="383" y="317"/>
                  <a:pt x="380" y="303"/>
                  <a:pt x="380" y="289"/>
                </a:cubicBezTo>
                <a:cubicBezTo>
                  <a:pt x="380" y="271"/>
                  <a:pt x="384" y="255"/>
                  <a:pt x="392" y="241"/>
                </a:cubicBezTo>
                <a:lnTo>
                  <a:pt x="270" y="138"/>
                </a:lnTo>
                <a:cubicBezTo>
                  <a:pt x="256" y="151"/>
                  <a:pt x="237" y="159"/>
                  <a:pt x="217" y="159"/>
                </a:cubicBezTo>
                <a:cubicBezTo>
                  <a:pt x="173" y="159"/>
                  <a:pt x="137" y="123"/>
                  <a:pt x="137" y="79"/>
                </a:cubicBezTo>
                <a:cubicBezTo>
                  <a:pt x="137" y="36"/>
                  <a:pt x="173" y="0"/>
                  <a:pt x="217" y="0"/>
                </a:cubicBezTo>
                <a:cubicBezTo>
                  <a:pt x="260" y="0"/>
                  <a:pt x="296" y="36"/>
                  <a:pt x="296" y="79"/>
                </a:cubicBezTo>
                <a:cubicBezTo>
                  <a:pt x="296" y="91"/>
                  <a:pt x="293" y="103"/>
                  <a:pt x="289" y="113"/>
                </a:cubicBezTo>
                <a:lnTo>
                  <a:pt x="412" y="217"/>
                </a:lnTo>
                <a:cubicBezTo>
                  <a:pt x="429" y="201"/>
                  <a:pt x="452" y="192"/>
                  <a:pt x="477" y="192"/>
                </a:cubicBezTo>
                <a:cubicBezTo>
                  <a:pt x="530" y="192"/>
                  <a:pt x="574" y="235"/>
                  <a:pt x="574" y="289"/>
                </a:cubicBezTo>
                <a:cubicBezTo>
                  <a:pt x="574" y="342"/>
                  <a:pt x="530" y="386"/>
                  <a:pt x="477" y="386"/>
                </a:cubicBezTo>
                <a:cubicBezTo>
                  <a:pt x="449" y="386"/>
                  <a:pt x="424" y="374"/>
                  <a:pt x="406" y="355"/>
                </a:cubicBezTo>
                <a:lnTo>
                  <a:pt x="224" y="501"/>
                </a:lnTo>
                <a:cubicBezTo>
                  <a:pt x="234" y="518"/>
                  <a:pt x="240" y="539"/>
                  <a:pt x="240" y="561"/>
                </a:cubicBezTo>
                <a:cubicBezTo>
                  <a:pt x="240" y="627"/>
                  <a:pt x="186" y="681"/>
                  <a:pt x="120" y="681"/>
                </a:cubicBezTo>
                <a:cubicBezTo>
                  <a:pt x="54" y="681"/>
                  <a:pt x="0" y="627"/>
                  <a:pt x="0" y="561"/>
                </a:cubicBezTo>
                <a:cubicBezTo>
                  <a:pt x="0" y="495"/>
                  <a:pt x="54" y="441"/>
                  <a:pt x="120" y="441"/>
                </a:cubicBezTo>
                <a:close/>
              </a:path>
            </a:pathLst>
          </a:custGeom>
          <a:solidFill>
            <a:srgbClr val="113E6A"/>
          </a:solidFill>
          <a:ln w="9525">
            <a:noFill/>
          </a:ln>
        </p:spPr>
        <p:txBody>
          <a:bodyPr/>
          <a:lstStyle/>
          <a:p>
            <a:endParaRPr lang="zh-CN" altLang="en-US">
              <a:latin typeface="Arial" charset="0"/>
              <a:ea typeface="微软雅黑" pitchFamily="34" charset="-122"/>
              <a:cs typeface="+mn-ea"/>
              <a:sym typeface="Arial" charset="0"/>
            </a:endParaRPr>
          </a:p>
        </p:txBody>
      </p:sp>
      <p:sp>
        <p:nvSpPr>
          <p:cNvPr id="22" name="Rectangle 43"/>
          <p:cNvSpPr/>
          <p:nvPr/>
        </p:nvSpPr>
        <p:spPr>
          <a:xfrm>
            <a:off x="8092" y="3615942"/>
            <a:ext cx="12192000" cy="169431"/>
          </a:xfrm>
          <a:prstGeom prst="rect">
            <a:avLst/>
          </a:prstGeom>
          <a:solidFill>
            <a:schemeClr val="bg1">
              <a:lumMod val="50000"/>
            </a:schemeClr>
          </a:solidFill>
          <a:ln>
            <a:noFill/>
          </a:ln>
          <a:effectLst>
            <a:innerShdw blurRad="635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charset="0"/>
              <a:ea typeface="微软雅黑" pitchFamily="34" charset="-122"/>
              <a:cs typeface="+mn-cs"/>
            </a:endParaRPr>
          </a:p>
        </p:txBody>
      </p:sp>
      <p:grpSp>
        <p:nvGrpSpPr>
          <p:cNvPr id="28" name="Group 22"/>
          <p:cNvGrpSpPr/>
          <p:nvPr/>
        </p:nvGrpSpPr>
        <p:grpSpPr>
          <a:xfrm>
            <a:off x="3767078" y="3395707"/>
            <a:ext cx="646765" cy="648072"/>
            <a:chOff x="1728683" y="3102417"/>
            <a:chExt cx="646765" cy="648072"/>
          </a:xfrm>
        </p:grpSpPr>
        <p:grpSp>
          <p:nvGrpSpPr>
            <p:cNvPr id="29" name="组合 79"/>
            <p:cNvGrpSpPr/>
            <p:nvPr/>
          </p:nvGrpSpPr>
          <p:grpSpPr bwMode="auto">
            <a:xfrm>
              <a:off x="1728683" y="3102417"/>
              <a:ext cx="646765" cy="648072"/>
              <a:chOff x="3399857" y="2488774"/>
              <a:chExt cx="2513018" cy="2513016"/>
            </a:xfrm>
          </p:grpSpPr>
          <p:sp>
            <p:nvSpPr>
              <p:cNvPr id="31" name="任意多边形 82"/>
              <p:cNvSpPr/>
              <p:nvPr/>
            </p:nvSpPr>
            <p:spPr>
              <a:xfrm rot="3738964">
                <a:off x="3399858" y="2488773"/>
                <a:ext cx="2513016" cy="2513018"/>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600" b="0" i="0" u="none" strike="noStrike" kern="0" cap="none" spc="0" normalizeH="0" baseline="0" noProof="0">
                  <a:ln>
                    <a:noFill/>
                  </a:ln>
                  <a:solidFill>
                    <a:srgbClr val="FFFFFF"/>
                  </a:solidFill>
                  <a:effectLst/>
                  <a:uLnTx/>
                  <a:uFillTx/>
                  <a:cs typeface="+mn-cs"/>
                </a:endParaRPr>
              </a:p>
            </p:txBody>
          </p:sp>
          <p:sp>
            <p:nvSpPr>
              <p:cNvPr id="32" name="任意多边形 83"/>
              <p:cNvSpPr/>
              <p:nvPr/>
            </p:nvSpPr>
            <p:spPr>
              <a:xfrm rot="16377237">
                <a:off x="3417961" y="2506881"/>
                <a:ext cx="2476802" cy="2476798"/>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mn-lt"/>
                  <a:ea typeface="+mn-ea"/>
                  <a:cs typeface="+mn-cs"/>
                </a:endParaRPr>
              </a:p>
            </p:txBody>
          </p:sp>
        </p:grpSp>
        <p:sp>
          <p:nvSpPr>
            <p:cNvPr id="30" name="椭圆 80"/>
            <p:cNvSpPr/>
            <p:nvPr/>
          </p:nvSpPr>
          <p:spPr bwMode="auto">
            <a:xfrm>
              <a:off x="1864628" y="3238636"/>
              <a:ext cx="374874" cy="375634"/>
            </a:xfrm>
            <a:prstGeom prst="ellipse">
              <a:avLst/>
            </a:prstGeom>
            <a:solidFill>
              <a:srgbClr val="042C38"/>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mn-lt"/>
                <a:ea typeface="+mn-ea"/>
                <a:cs typeface="+mn-cs"/>
              </a:endParaRPr>
            </a:p>
          </p:txBody>
        </p:sp>
      </p:grpSp>
      <p:sp>
        <p:nvSpPr>
          <p:cNvPr id="43" name="矩形 42"/>
          <p:cNvSpPr/>
          <p:nvPr/>
        </p:nvSpPr>
        <p:spPr>
          <a:xfrm>
            <a:off x="3731827" y="3077523"/>
            <a:ext cx="1304996" cy="369332"/>
          </a:xfrm>
          <a:prstGeom prst="rect">
            <a:avLst/>
          </a:prstGeom>
        </p:spPr>
        <p:txBody>
          <a:bodyPr wrap="square">
            <a:spAutoFit/>
          </a:bodyPr>
          <a:lstStyle/>
          <a:p>
            <a:r>
              <a:rPr lang="en-US" altLang="zh-CN" dirty="0">
                <a:solidFill>
                  <a:schemeClr val="accent1">
                    <a:lumMod val="50000"/>
                  </a:schemeClr>
                </a:solidFill>
              </a:rPr>
              <a:t>1932</a:t>
            </a:r>
            <a:endParaRPr lang="zh-CN" altLang="en-US" dirty="0">
              <a:solidFill>
                <a:schemeClr val="accent1">
                  <a:lumMod val="50000"/>
                </a:schemeClr>
              </a:solidFill>
            </a:endParaRPr>
          </a:p>
        </p:txBody>
      </p:sp>
      <p:sp>
        <p:nvSpPr>
          <p:cNvPr id="53" name="矩形 52"/>
          <p:cNvSpPr/>
          <p:nvPr/>
        </p:nvSpPr>
        <p:spPr>
          <a:xfrm>
            <a:off x="1883616" y="6127858"/>
            <a:ext cx="3539872" cy="307777"/>
          </a:xfrm>
          <a:prstGeom prst="rect">
            <a:avLst/>
          </a:prstGeom>
        </p:spPr>
        <p:txBody>
          <a:bodyPr wrap="square">
            <a:spAutoFit/>
          </a:bodyPr>
          <a:lstStyle/>
          <a:p>
            <a:r>
              <a:rPr lang="zh-CN" altLang="en-US" sz="1400" dirty="0">
                <a:cs typeface="+mn-ea"/>
                <a:sym typeface="Arial" charset="0"/>
              </a:rPr>
              <a:t>Chadwick, Proc. R. Soc. </a:t>
            </a:r>
            <a:r>
              <a:rPr lang="en-US" altLang="zh-CN" sz="1400" dirty="0">
                <a:cs typeface="+mn-ea"/>
                <a:sym typeface="Arial" charset="0"/>
              </a:rPr>
              <a:t> </a:t>
            </a:r>
            <a:r>
              <a:rPr lang="zh-CN" altLang="en-US" sz="1400" dirty="0">
                <a:cs typeface="+mn-ea"/>
                <a:sym typeface="Arial" charset="0"/>
              </a:rPr>
              <a:t>A136, 692</a:t>
            </a:r>
            <a:r>
              <a:rPr lang="en-US" altLang="zh-CN" sz="1400" dirty="0">
                <a:cs typeface="+mn-ea"/>
                <a:sym typeface="Arial" charset="0"/>
              </a:rPr>
              <a:t>(</a:t>
            </a:r>
            <a:r>
              <a:rPr lang="zh-CN" altLang="en-US" sz="1400" dirty="0">
                <a:cs typeface="+mn-ea"/>
                <a:sym typeface="Arial" charset="0"/>
              </a:rPr>
              <a:t>1932</a:t>
            </a:r>
            <a:r>
              <a:rPr lang="en-US" altLang="zh-CN" sz="1400" dirty="0">
                <a:cs typeface="+mn-ea"/>
                <a:sym typeface="Arial" charset="0"/>
              </a:rPr>
              <a:t>)</a:t>
            </a:r>
            <a:r>
              <a:rPr lang="zh-CN" altLang="en-US" sz="1400" dirty="0">
                <a:cs typeface="+mn-ea"/>
                <a:sym typeface="Arial" charset="0"/>
              </a:rPr>
              <a:t>.</a:t>
            </a:r>
            <a:endParaRPr lang="zh-CN" altLang="en-US" sz="1400" dirty="0">
              <a:cs typeface="+mn-ea"/>
              <a:sym typeface="Arial" charset="0"/>
            </a:endParaRPr>
          </a:p>
        </p:txBody>
      </p:sp>
      <p:sp>
        <p:nvSpPr>
          <p:cNvPr id="62" name="矩形 61"/>
          <p:cNvSpPr/>
          <p:nvPr/>
        </p:nvSpPr>
        <p:spPr>
          <a:xfrm>
            <a:off x="2947078" y="2755821"/>
            <a:ext cx="2301909" cy="338554"/>
          </a:xfrm>
          <a:prstGeom prst="rect">
            <a:avLst/>
          </a:prstGeom>
        </p:spPr>
        <p:txBody>
          <a:bodyPr wrap="square">
            <a:spAutoFit/>
          </a:bodyPr>
          <a:lstStyle/>
          <a:p>
            <a:r>
              <a:rPr lang="en-US" altLang="zh-CN" sz="1600" b="1" dirty="0">
                <a:solidFill>
                  <a:srgbClr val="0432FF"/>
                </a:solidFill>
              </a:rPr>
              <a:t>Discovery of neutron</a:t>
            </a:r>
            <a:endParaRPr lang="en-US" altLang="zh-CN" sz="1600" b="1" dirty="0">
              <a:solidFill>
                <a:srgbClr val="0432FF"/>
              </a:solidFill>
            </a:endParaRPr>
          </a:p>
        </p:txBody>
      </p:sp>
      <p:sp>
        <p:nvSpPr>
          <p:cNvPr id="66" name="矩形 65"/>
          <p:cNvSpPr/>
          <p:nvPr/>
        </p:nvSpPr>
        <p:spPr>
          <a:xfrm>
            <a:off x="2181320" y="4299893"/>
            <a:ext cx="4193153" cy="958660"/>
          </a:xfrm>
          <a:prstGeom prst="rect">
            <a:avLst/>
          </a:prstGeom>
        </p:spPr>
        <p:txBody>
          <a:bodyPr wrap="square">
            <a:spAutoFit/>
          </a:bodyPr>
          <a:lstStyle/>
          <a:p>
            <a:pPr>
              <a:lnSpc>
                <a:spcPct val="150000"/>
              </a:lnSpc>
            </a:pPr>
            <a:r>
              <a:rPr lang="en-US" altLang="zh-CN" sz="2000" b="1" dirty="0">
                <a:solidFill>
                  <a:srgbClr val="00B0F0"/>
                </a:solidFill>
              </a:rPr>
              <a:t>No decisive conclusion on the mass difference with M</a:t>
            </a:r>
            <a:r>
              <a:rPr lang="en-US" altLang="zh-CN" sz="2000" b="1" baseline="-25000" dirty="0">
                <a:solidFill>
                  <a:srgbClr val="00B0F0"/>
                </a:solidFill>
              </a:rPr>
              <a:t>H</a:t>
            </a:r>
            <a:r>
              <a:rPr lang="en-US" altLang="zh-CN" sz="2000" b="1" dirty="0">
                <a:solidFill>
                  <a:srgbClr val="00B0F0"/>
                </a:solidFill>
              </a:rPr>
              <a:t> </a:t>
            </a:r>
            <a:endParaRPr lang="en-US" altLang="zh-CN" sz="2000" b="1" dirty="0">
              <a:solidFill>
                <a:srgbClr val="00B0F0"/>
              </a:solidFill>
            </a:endParaRPr>
          </a:p>
        </p:txBody>
      </p:sp>
      <p:sp>
        <p:nvSpPr>
          <p:cNvPr id="76" name="矩形 75"/>
          <p:cNvSpPr/>
          <p:nvPr/>
        </p:nvSpPr>
        <p:spPr>
          <a:xfrm>
            <a:off x="7287466" y="2755821"/>
            <a:ext cx="3231552" cy="338554"/>
          </a:xfrm>
          <a:prstGeom prst="rect">
            <a:avLst/>
          </a:prstGeom>
        </p:spPr>
        <p:txBody>
          <a:bodyPr wrap="square">
            <a:spAutoFit/>
          </a:bodyPr>
          <a:lstStyle/>
          <a:p>
            <a:r>
              <a:rPr lang="en-US" altLang="zh-CN" sz="1600" b="1" dirty="0">
                <a:solidFill>
                  <a:srgbClr val="0432FF"/>
                </a:solidFill>
              </a:rPr>
              <a:t>Improved mass determinations</a:t>
            </a:r>
            <a:endParaRPr lang="en-US" altLang="zh-CN" sz="1600" b="1" dirty="0">
              <a:solidFill>
                <a:srgbClr val="0432FF"/>
              </a:solidFill>
            </a:endParaRPr>
          </a:p>
        </p:txBody>
      </p:sp>
      <p:sp>
        <p:nvSpPr>
          <p:cNvPr id="57" name="文本框 56"/>
          <p:cNvSpPr txBox="1"/>
          <p:nvPr/>
        </p:nvSpPr>
        <p:spPr>
          <a:xfrm>
            <a:off x="6580800" y="6127858"/>
            <a:ext cx="4808525" cy="307777"/>
          </a:xfrm>
          <a:prstGeom prst="rect">
            <a:avLst/>
          </a:prstGeom>
          <a:noFill/>
        </p:spPr>
        <p:txBody>
          <a:bodyPr wrap="square" rtlCol="0" anchor="t">
            <a:spAutoFit/>
          </a:bodyPr>
          <a:lstStyle/>
          <a:p>
            <a:r>
              <a:rPr lang="zh-CN" altLang="en-US" sz="1400" dirty="0">
                <a:cs typeface="+mn-ea"/>
                <a:sym typeface="Arial" charset="0"/>
              </a:rPr>
              <a:t>Chadwick, and Goldhaber, 1935, Proc. R. Soc. A 151, 479.</a:t>
            </a:r>
            <a:endParaRPr lang="zh-CN" altLang="en-US" sz="1400" dirty="0">
              <a:cs typeface="+mn-ea"/>
              <a:sym typeface="Arial" charset="0"/>
            </a:endParaRPr>
          </a:p>
        </p:txBody>
      </p:sp>
      <p:grpSp>
        <p:nvGrpSpPr>
          <p:cNvPr id="38" name="Group 23"/>
          <p:cNvGrpSpPr/>
          <p:nvPr/>
        </p:nvGrpSpPr>
        <p:grpSpPr>
          <a:xfrm>
            <a:off x="8440575" y="3405418"/>
            <a:ext cx="671595" cy="648072"/>
            <a:chOff x="1094504" y="3102417"/>
            <a:chExt cx="671595" cy="648072"/>
          </a:xfrm>
        </p:grpSpPr>
        <p:grpSp>
          <p:nvGrpSpPr>
            <p:cNvPr id="39" name="组合 79"/>
            <p:cNvGrpSpPr/>
            <p:nvPr/>
          </p:nvGrpSpPr>
          <p:grpSpPr bwMode="auto">
            <a:xfrm>
              <a:off x="1094504" y="3102417"/>
              <a:ext cx="671595" cy="648072"/>
              <a:chOff x="935735" y="2488777"/>
              <a:chExt cx="2609500" cy="2513016"/>
            </a:xfrm>
          </p:grpSpPr>
          <p:sp>
            <p:nvSpPr>
              <p:cNvPr id="41" name="任意多边形 82"/>
              <p:cNvSpPr/>
              <p:nvPr/>
            </p:nvSpPr>
            <p:spPr>
              <a:xfrm rot="3738964">
                <a:off x="935737" y="2488775"/>
                <a:ext cx="2513016" cy="2513019"/>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600" b="0" i="0" u="none" strike="noStrike" kern="0" cap="none" spc="0" normalizeH="0" baseline="0" noProof="0">
                  <a:ln>
                    <a:noFill/>
                  </a:ln>
                  <a:solidFill>
                    <a:srgbClr val="FFFFFF"/>
                  </a:solidFill>
                  <a:effectLst/>
                  <a:uLnTx/>
                  <a:uFillTx/>
                  <a:cs typeface="+mn-cs"/>
                </a:endParaRPr>
              </a:p>
            </p:txBody>
          </p:sp>
          <p:sp>
            <p:nvSpPr>
              <p:cNvPr id="42" name="任意多边形 83"/>
              <p:cNvSpPr/>
              <p:nvPr/>
            </p:nvSpPr>
            <p:spPr>
              <a:xfrm rot="16377237">
                <a:off x="1068433" y="2506878"/>
                <a:ext cx="2476802" cy="2476802"/>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mn-lt"/>
                  <a:ea typeface="+mn-ea"/>
                  <a:cs typeface="+mn-cs"/>
                </a:endParaRPr>
              </a:p>
            </p:txBody>
          </p:sp>
        </p:grpSp>
        <p:sp>
          <p:nvSpPr>
            <p:cNvPr id="40" name="椭圆 80"/>
            <p:cNvSpPr/>
            <p:nvPr/>
          </p:nvSpPr>
          <p:spPr bwMode="auto">
            <a:xfrm>
              <a:off x="1230449" y="3238636"/>
              <a:ext cx="374874" cy="375634"/>
            </a:xfrm>
            <a:prstGeom prst="ellipse">
              <a:avLst/>
            </a:prstGeom>
            <a:solidFill>
              <a:srgbClr val="00888E"/>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mn-lt"/>
                <a:ea typeface="+mn-ea"/>
                <a:cs typeface="+mn-cs"/>
              </a:endParaRPr>
            </a:p>
          </p:txBody>
        </p:sp>
      </p:grpSp>
      <p:sp>
        <p:nvSpPr>
          <p:cNvPr id="46" name="矩形 45"/>
          <p:cNvSpPr/>
          <p:nvPr/>
        </p:nvSpPr>
        <p:spPr>
          <a:xfrm>
            <a:off x="7999420" y="3058491"/>
            <a:ext cx="1287532" cy="369332"/>
          </a:xfrm>
          <a:prstGeom prst="rect">
            <a:avLst/>
          </a:prstGeom>
        </p:spPr>
        <p:txBody>
          <a:bodyPr wrap="none">
            <a:spAutoFit/>
          </a:bodyPr>
          <a:lstStyle/>
          <a:p>
            <a:r>
              <a:rPr lang="en-US" altLang="zh-CN" dirty="0">
                <a:solidFill>
                  <a:srgbClr val="00B050"/>
                </a:solidFill>
              </a:rPr>
              <a:t>1934-1935</a:t>
            </a:r>
            <a:endParaRPr lang="en-US" altLang="zh-CN" dirty="0">
              <a:solidFill>
                <a:srgbClr val="00B050"/>
              </a:solidFill>
            </a:endParaRPr>
          </a:p>
        </p:txBody>
      </p:sp>
      <p:pic>
        <p:nvPicPr>
          <p:cNvPr id="54" name="图片 53" descr="James_Chadwick"/>
          <p:cNvPicPr>
            <a:picLocks noChangeAspect="1"/>
          </p:cNvPicPr>
          <p:nvPr/>
        </p:nvPicPr>
        <p:blipFill>
          <a:blip r:embed="rId1"/>
          <a:stretch>
            <a:fillRect/>
          </a:stretch>
        </p:blipFill>
        <p:spPr>
          <a:xfrm>
            <a:off x="7435558" y="814078"/>
            <a:ext cx="1220763" cy="1526071"/>
          </a:xfrm>
          <a:prstGeom prst="rect">
            <a:avLst/>
          </a:prstGeom>
        </p:spPr>
      </p:pic>
      <p:sp>
        <p:nvSpPr>
          <p:cNvPr id="61" name="文本框 60"/>
          <p:cNvSpPr txBox="1"/>
          <p:nvPr/>
        </p:nvSpPr>
        <p:spPr>
          <a:xfrm>
            <a:off x="5774908" y="5121768"/>
            <a:ext cx="6256668" cy="650649"/>
          </a:xfrm>
          <a:prstGeom prst="rect">
            <a:avLst/>
          </a:prstGeom>
          <a:noFill/>
        </p:spPr>
        <p:txBody>
          <a:bodyPr wrap="square" rtlCol="0" anchor="t">
            <a:noAutofit/>
          </a:bodyPr>
          <a:lstStyle/>
          <a:p>
            <a:r>
              <a:rPr lang="zh-CN" altLang="en-US" sz="1600" dirty="0">
                <a:solidFill>
                  <a:srgbClr val="7030A0"/>
                </a:solidFill>
                <a:sym typeface="+mn-ea"/>
              </a:rPr>
              <a:t>If the </a:t>
            </a:r>
            <a:r>
              <a:rPr lang="zh-CN" altLang="en-US" sz="1600" b="1" dirty="0">
                <a:solidFill>
                  <a:srgbClr val="7030A0"/>
                </a:solidFill>
                <a:sym typeface="+mn-ea"/>
              </a:rPr>
              <a:t>neutron</a:t>
            </a:r>
            <a:r>
              <a:rPr lang="zh-CN" altLang="en-US" sz="1600" dirty="0">
                <a:solidFill>
                  <a:srgbClr val="7030A0"/>
                </a:solidFill>
                <a:sym typeface="+mn-ea"/>
              </a:rPr>
              <a:t> is definitely heavier than the </a:t>
            </a:r>
            <a:r>
              <a:rPr lang="zh-CN" altLang="en-US" sz="1600" b="1" dirty="0">
                <a:solidFill>
                  <a:srgbClr val="7030A0"/>
                </a:solidFill>
                <a:sym typeface="+mn-ea"/>
              </a:rPr>
              <a:t>hydrogen atom</a:t>
            </a:r>
            <a:r>
              <a:rPr lang="zh-CN" altLang="en-US" sz="1600" dirty="0">
                <a:solidFill>
                  <a:srgbClr val="7030A0"/>
                </a:solidFill>
                <a:sym typeface="+mn-ea"/>
              </a:rPr>
              <a:t>, then one must conclude that a </a:t>
            </a:r>
            <a:r>
              <a:rPr lang="zh-CN" altLang="en-US" sz="1600" b="1" u="sng" dirty="0">
                <a:solidFill>
                  <a:srgbClr val="7030A0"/>
                </a:solidFill>
                <a:sym typeface="+mn-ea"/>
              </a:rPr>
              <a:t>free neutron is unstable</a:t>
            </a:r>
            <a:r>
              <a:rPr lang="zh-CN" altLang="en-US" sz="1600" dirty="0">
                <a:solidFill>
                  <a:srgbClr val="7030A0"/>
                </a:solidFill>
                <a:sym typeface="+mn-ea"/>
              </a:rPr>
              <a:t>, i.e., it can change spontaneously into a</a:t>
            </a:r>
            <a:r>
              <a:rPr lang="zh-CN" altLang="en-US" sz="1600" dirty="0">
                <a:solidFill>
                  <a:srgbClr val="FF0000"/>
                </a:solidFill>
                <a:sym typeface="+mn-ea"/>
              </a:rPr>
              <a:t> </a:t>
            </a:r>
            <a:r>
              <a:rPr lang="zh-CN" altLang="en-US" sz="1600" b="1" dirty="0">
                <a:solidFill>
                  <a:srgbClr val="FF0000"/>
                </a:solidFill>
                <a:sym typeface="+mn-ea"/>
              </a:rPr>
              <a:t>proton</a:t>
            </a:r>
            <a:r>
              <a:rPr lang="zh-CN" altLang="en-US" sz="1600" b="1" dirty="0">
                <a:solidFill>
                  <a:schemeClr val="accent4">
                    <a:lumMod val="50000"/>
                  </a:schemeClr>
                </a:solidFill>
                <a:sym typeface="+mn-ea"/>
              </a:rPr>
              <a:t> </a:t>
            </a:r>
            <a:r>
              <a:rPr lang="en-US" altLang="zh-CN" sz="1600" b="1" dirty="0">
                <a:solidFill>
                  <a:schemeClr val="accent4">
                    <a:lumMod val="50000"/>
                  </a:schemeClr>
                </a:solidFill>
                <a:sym typeface="+mn-ea"/>
              </a:rPr>
              <a:t>+</a:t>
            </a:r>
            <a:r>
              <a:rPr lang="zh-CN" altLang="en-US" sz="1600" b="1" dirty="0">
                <a:solidFill>
                  <a:schemeClr val="accent4">
                    <a:lumMod val="50000"/>
                  </a:schemeClr>
                </a:solidFill>
                <a:sym typeface="+mn-ea"/>
              </a:rPr>
              <a:t> </a:t>
            </a:r>
            <a:r>
              <a:rPr lang="zh-CN" altLang="en-US" sz="1600" b="1" dirty="0">
                <a:solidFill>
                  <a:srgbClr val="0070C0"/>
                </a:solidFill>
                <a:sym typeface="+mn-ea"/>
              </a:rPr>
              <a:t>electron</a:t>
            </a:r>
            <a:r>
              <a:rPr lang="zh-CN" altLang="en-US" sz="1600" b="1" dirty="0">
                <a:solidFill>
                  <a:schemeClr val="accent4">
                    <a:lumMod val="50000"/>
                  </a:schemeClr>
                </a:solidFill>
                <a:sym typeface="+mn-ea"/>
              </a:rPr>
              <a:t> </a:t>
            </a:r>
            <a:r>
              <a:rPr lang="en-US" altLang="zh-CN" sz="1600" b="1" dirty="0">
                <a:solidFill>
                  <a:schemeClr val="accent4">
                    <a:lumMod val="50000"/>
                  </a:schemeClr>
                </a:solidFill>
                <a:sym typeface="+mn-ea"/>
              </a:rPr>
              <a:t>+</a:t>
            </a:r>
            <a:r>
              <a:rPr lang="en-US" altLang="zh-CN" sz="1600" b="1" dirty="0">
                <a:solidFill>
                  <a:schemeClr val="accent6">
                    <a:lumMod val="75000"/>
                  </a:schemeClr>
                </a:solidFill>
                <a:sym typeface="+mn-ea"/>
              </a:rPr>
              <a:t> </a:t>
            </a:r>
            <a:r>
              <a:rPr lang="zh-CN" altLang="en-US" sz="1600" b="1" dirty="0">
                <a:solidFill>
                  <a:schemeClr val="accent6">
                    <a:lumMod val="75000"/>
                  </a:schemeClr>
                </a:solidFill>
                <a:sym typeface="+mn-ea"/>
              </a:rPr>
              <a:t>neutrino</a:t>
            </a:r>
            <a:endParaRPr lang="zh-CN" altLang="en-US" sz="1600" b="1" dirty="0">
              <a:solidFill>
                <a:schemeClr val="accent6">
                  <a:lumMod val="75000"/>
                </a:schemeClr>
              </a:solidFill>
              <a:sym typeface="+mn-ea"/>
            </a:endParaRPr>
          </a:p>
        </p:txBody>
      </p:sp>
      <p:sp>
        <p:nvSpPr>
          <p:cNvPr id="63" name="矩形 62"/>
          <p:cNvSpPr/>
          <p:nvPr/>
        </p:nvSpPr>
        <p:spPr>
          <a:xfrm>
            <a:off x="7415403" y="2340149"/>
            <a:ext cx="1261884" cy="369332"/>
          </a:xfrm>
          <a:prstGeom prst="rect">
            <a:avLst/>
          </a:prstGeom>
        </p:spPr>
        <p:txBody>
          <a:bodyPr wrap="none">
            <a:spAutoFit/>
          </a:bodyPr>
          <a:lstStyle/>
          <a:p>
            <a:pPr algn="ctr"/>
            <a:r>
              <a:rPr lang="en-US" altLang="zh-CN" b="1" dirty="0"/>
              <a:t>Chadwick</a:t>
            </a:r>
            <a:endParaRPr lang="en-US" altLang="zh-CN" b="1" dirty="0"/>
          </a:p>
        </p:txBody>
      </p:sp>
      <p:pic>
        <p:nvPicPr>
          <p:cNvPr id="74" name="图片 73"/>
          <p:cNvPicPr>
            <a:picLocks noChangeAspect="1"/>
          </p:cNvPicPr>
          <p:nvPr/>
        </p:nvPicPr>
        <p:blipFill>
          <a:blip r:embed="rId2"/>
          <a:stretch>
            <a:fillRect/>
          </a:stretch>
        </p:blipFill>
        <p:spPr>
          <a:xfrm>
            <a:off x="9257072" y="814078"/>
            <a:ext cx="1115719" cy="1490097"/>
          </a:xfrm>
          <a:prstGeom prst="rect">
            <a:avLst/>
          </a:prstGeom>
        </p:spPr>
      </p:pic>
      <p:sp>
        <p:nvSpPr>
          <p:cNvPr id="75" name="矩形 74"/>
          <p:cNvSpPr/>
          <p:nvPr/>
        </p:nvSpPr>
        <p:spPr>
          <a:xfrm>
            <a:off x="9162724" y="2340149"/>
            <a:ext cx="1338828" cy="369332"/>
          </a:xfrm>
          <a:prstGeom prst="rect">
            <a:avLst/>
          </a:prstGeom>
        </p:spPr>
        <p:txBody>
          <a:bodyPr wrap="none">
            <a:spAutoFit/>
          </a:bodyPr>
          <a:lstStyle/>
          <a:p>
            <a:pPr algn="ctr"/>
            <a:r>
              <a:rPr lang="en-US" altLang="zh-CN" b="1" dirty="0"/>
              <a:t>Goldhaber</a:t>
            </a:r>
            <a:endParaRPr lang="zh-CN" altLang="en-US" dirty="0"/>
          </a:p>
        </p:txBody>
      </p:sp>
      <p:pic>
        <p:nvPicPr>
          <p:cNvPr id="7" name="图片 6" descr="James_Chadwick"/>
          <p:cNvPicPr>
            <a:picLocks noChangeAspect="1"/>
          </p:cNvPicPr>
          <p:nvPr/>
        </p:nvPicPr>
        <p:blipFill>
          <a:blip r:embed="rId1"/>
          <a:stretch>
            <a:fillRect/>
          </a:stretch>
        </p:blipFill>
        <p:spPr>
          <a:xfrm>
            <a:off x="3465852" y="814078"/>
            <a:ext cx="1220763" cy="1526071"/>
          </a:xfrm>
          <a:prstGeom prst="rect">
            <a:avLst/>
          </a:prstGeom>
        </p:spPr>
      </p:pic>
      <p:sp>
        <p:nvSpPr>
          <p:cNvPr id="8" name="矩形 7"/>
          <p:cNvSpPr/>
          <p:nvPr/>
        </p:nvSpPr>
        <p:spPr>
          <a:xfrm>
            <a:off x="3445697" y="2340149"/>
            <a:ext cx="1261884" cy="369332"/>
          </a:xfrm>
          <a:prstGeom prst="rect">
            <a:avLst/>
          </a:prstGeom>
        </p:spPr>
        <p:txBody>
          <a:bodyPr wrap="none">
            <a:spAutoFit/>
          </a:bodyPr>
          <a:lstStyle/>
          <a:p>
            <a:pPr algn="ctr"/>
            <a:r>
              <a:rPr lang="en-US" altLang="zh-CN" b="1" dirty="0"/>
              <a:t>Chadwick</a:t>
            </a:r>
            <a:endParaRPr lang="en-US" altLang="zh-CN" b="1" dirty="0"/>
          </a:p>
        </p:txBody>
      </p:sp>
      <p:sp>
        <p:nvSpPr>
          <p:cNvPr id="77" name="文本框 76"/>
          <p:cNvSpPr txBox="1"/>
          <p:nvPr/>
        </p:nvSpPr>
        <p:spPr>
          <a:xfrm>
            <a:off x="7287466" y="4441052"/>
            <a:ext cx="3488815" cy="707886"/>
          </a:xfrm>
          <a:prstGeom prst="rect">
            <a:avLst/>
          </a:prstGeom>
          <a:noFill/>
        </p:spPr>
        <p:txBody>
          <a:bodyPr wrap="square" rtlCol="0">
            <a:spAutoFit/>
          </a:bodyPr>
          <a:lstStyle/>
          <a:p>
            <a:r>
              <a:rPr lang="en-US" altLang="zh-CN" sz="2000" b="1" dirty="0">
                <a:solidFill>
                  <a:srgbClr val="00B0F0"/>
                </a:solidFill>
              </a:rPr>
              <a:t>M</a:t>
            </a:r>
            <a:r>
              <a:rPr lang="en-US" altLang="zh-CN" sz="2000" b="1" baseline="-25000" dirty="0">
                <a:solidFill>
                  <a:srgbClr val="00B0F0"/>
                </a:solidFill>
              </a:rPr>
              <a:t>n</a:t>
            </a:r>
            <a:r>
              <a:rPr lang="en-US" altLang="zh-CN" sz="2000" dirty="0"/>
              <a:t>(1.0090 u) </a:t>
            </a:r>
            <a:r>
              <a:rPr lang="en-US" altLang="zh-CN" sz="2000" b="1" dirty="0">
                <a:solidFill>
                  <a:srgbClr val="00B0F0"/>
                </a:solidFill>
              </a:rPr>
              <a:t>&gt; M</a:t>
            </a:r>
            <a:r>
              <a:rPr lang="en-US" altLang="zh-CN" sz="2000" b="1" baseline="-25000" dirty="0">
                <a:solidFill>
                  <a:srgbClr val="00B0F0"/>
                </a:solidFill>
              </a:rPr>
              <a:t>H</a:t>
            </a:r>
            <a:r>
              <a:rPr lang="en-US" altLang="zh-CN" sz="2000" dirty="0"/>
              <a:t>(1.0081 u)</a:t>
            </a:r>
            <a:endParaRPr lang="en-US" altLang="zh-CN" sz="2000" dirty="0"/>
          </a:p>
          <a:p>
            <a:endParaRPr lang="en-US" altLang="zh-CN" sz="20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圆角矩形 12"/>
          <p:cNvSpPr/>
          <p:nvPr/>
        </p:nvSpPr>
        <p:spPr>
          <a:xfrm>
            <a:off x="5583719" y="588524"/>
            <a:ext cx="6379347" cy="2318527"/>
          </a:xfrm>
          <a:prstGeom prst="roundRect">
            <a:avLst/>
          </a:prstGeom>
          <a:solidFill>
            <a:schemeClr val="accent1">
              <a:alpha val="5000"/>
            </a:schemeClr>
          </a:solidFill>
          <a:ln w="2222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white"/>
              </a:solidFill>
              <a:effectLst/>
              <a:uLnTx/>
              <a:uFillTx/>
              <a:latin typeface="Arial" charset="0"/>
              <a:ea typeface="微软雅黑" pitchFamily="34" charset="-122"/>
              <a:cs typeface="+mn-cs"/>
            </a:endParaRPr>
          </a:p>
        </p:txBody>
      </p:sp>
      <p:sp>
        <p:nvSpPr>
          <p:cNvPr id="15" name="圆角矩形 14"/>
          <p:cNvSpPr/>
          <p:nvPr/>
        </p:nvSpPr>
        <p:spPr>
          <a:xfrm>
            <a:off x="5563710" y="3384194"/>
            <a:ext cx="6379347" cy="3057969"/>
          </a:xfrm>
          <a:prstGeom prst="roundRect">
            <a:avLst/>
          </a:prstGeom>
          <a:solidFill>
            <a:schemeClr val="accent2">
              <a:lumMod val="40000"/>
              <a:lumOff val="60000"/>
              <a:alpha val="835"/>
            </a:schemeClr>
          </a:solidFill>
          <a:ln w="1905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charset="0"/>
              <a:ea typeface="微软雅黑" pitchFamily="34" charset="-122"/>
              <a:cs typeface="+mn-cs"/>
            </a:endParaRPr>
          </a:p>
        </p:txBody>
      </p:sp>
      <p:sp>
        <p:nvSpPr>
          <p:cNvPr id="428" name="灯片编号占位符 1"/>
          <p:cNvSpPr>
            <a14:cpLocks xmlns:a14="http://schemas.microsoft.com/office/drawing/2010/main"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C1752ED-1EB8-41FD-AF5C-E544E8D11F00}" type="slidenum">
              <a:rPr kumimoji="0" sz="1200" b="0" i="0" u="none" strike="noStrike" kern="1200" cap="none" spc="0" normalizeH="0" baseline="0" noProof="0">
                <a:ln>
                  <a:noFill/>
                </a:ln>
                <a:solidFill>
                  <a:prstClr val="black">
                    <a:tint val="75000"/>
                  </a:prstClr>
                </a:solidFill>
                <a:effectLst/>
                <a:uLnTx/>
                <a:uFillTx/>
                <a:latin typeface="Arial" charset="0"/>
                <a:ea typeface="微软雅黑" pitchFamily="34" charset="-122"/>
                <a:cs typeface="+mn-ea"/>
                <a:sym typeface="Arial" charset="0"/>
              </a:rPr>
            </a:fld>
            <a:endParaRPr kumimoji="0" lang="zh-CN" altLang="en-US" sz="1200" b="0" i="0" u="none" strike="noStrike" kern="1200" cap="none" spc="0" normalizeH="0" baseline="0" noProof="0">
              <a:ln>
                <a:noFill/>
              </a:ln>
              <a:solidFill>
                <a:prstClr val="black">
                  <a:tint val="75000"/>
                </a:prstClr>
              </a:solidFill>
              <a:effectLst/>
              <a:uLnTx/>
              <a:uFillTx/>
              <a:latin typeface="Arial" charset="0"/>
              <a:ea typeface="微软雅黑" pitchFamily="34" charset="-122"/>
              <a:cs typeface="+mn-ea"/>
              <a:sym typeface="Arial" charset="0"/>
            </a:endParaRPr>
          </a:p>
        </p:txBody>
      </p:sp>
      <p:sp>
        <p:nvSpPr>
          <p:cNvPr id="431" name="TextBox 37"/>
          <p:cNvSpPr txBox="1"/>
          <p:nvPr/>
        </p:nvSpPr>
        <p:spPr>
          <a:xfrm>
            <a:off x="367245" y="3334223"/>
            <a:ext cx="5078163" cy="2120452"/>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wrap="square" rtlCol="0">
            <a:spAutoFit/>
          </a:bodyPr>
          <a:lstStyle/>
          <a:p>
            <a:pPr marL="285750" indent="-285750">
              <a:lnSpc>
                <a:spcPct val="150000"/>
              </a:lnSpc>
              <a:buFont typeface="Wingdings" charset="2"/>
              <a:buChar char="§"/>
              <a:defRPr/>
            </a:pPr>
            <a:r>
              <a:rPr kumimoji="1" lang="en-US" altLang="zh-CN" b="1" dirty="0">
                <a:ea typeface="微软雅黑" pitchFamily="34" charset="-122"/>
              </a:rPr>
              <a:t>Mass</a:t>
            </a:r>
            <a:r>
              <a:rPr kumimoji="1" lang="zh-CN" altLang="en-US" b="1" dirty="0">
                <a:ea typeface="微软雅黑" pitchFamily="34" charset="-122"/>
              </a:rPr>
              <a:t>：</a:t>
            </a:r>
            <a:r>
              <a:rPr kumimoji="1" lang="en-US" altLang="zh-CN" b="1" dirty="0">
                <a:ea typeface="微软雅黑" pitchFamily="34" charset="-122"/>
              </a:rPr>
              <a:t>1.67492749804(95)×10</a:t>
            </a:r>
            <a:r>
              <a:rPr kumimoji="1" lang="en-US" altLang="zh-CN" b="1" baseline="30000" dirty="0">
                <a:ea typeface="微软雅黑" pitchFamily="34" charset="-122"/>
              </a:rPr>
              <a:t>−27 </a:t>
            </a:r>
            <a:r>
              <a:rPr kumimoji="1" lang="en-US" altLang="zh-CN" b="1" dirty="0">
                <a:ea typeface="微软雅黑" pitchFamily="34" charset="-122"/>
              </a:rPr>
              <a:t>kg</a:t>
            </a:r>
            <a:endParaRPr kumimoji="1" lang="en-US" altLang="zh-CN" b="1" dirty="0">
              <a:ea typeface="微软雅黑" pitchFamily="34" charset="-122"/>
            </a:endParaRPr>
          </a:p>
          <a:p>
            <a:pPr marL="285750" indent="-285750">
              <a:lnSpc>
                <a:spcPct val="150000"/>
              </a:lnSpc>
              <a:buFont typeface="Wingdings" charset="2"/>
              <a:buChar char="§"/>
              <a:defRPr/>
            </a:pPr>
            <a:r>
              <a:rPr kumimoji="1" lang="en-US" altLang="zh-CN" b="1" dirty="0">
                <a:ea typeface="微软雅黑" pitchFamily="34" charset="-122"/>
              </a:rPr>
              <a:t>Charge</a:t>
            </a:r>
            <a:r>
              <a:rPr kumimoji="1" lang="zh-CN" altLang="en-US" b="1" dirty="0">
                <a:ea typeface="微软雅黑" pitchFamily="34" charset="-122"/>
              </a:rPr>
              <a:t>：</a:t>
            </a:r>
            <a:r>
              <a:rPr kumimoji="1" lang="en-US" altLang="zh-CN" b="1" dirty="0">
                <a:ea typeface="微软雅黑" pitchFamily="34" charset="-122"/>
              </a:rPr>
              <a:t>(−2±8)×10</a:t>
            </a:r>
            <a:r>
              <a:rPr kumimoji="1" lang="en-US" altLang="zh-CN" b="1" baseline="30000" dirty="0">
                <a:ea typeface="微软雅黑" pitchFamily="34" charset="-122"/>
              </a:rPr>
              <a:t>−22 </a:t>
            </a:r>
            <a:r>
              <a:rPr kumimoji="1" lang="en-US" altLang="zh-CN" b="1" dirty="0">
                <a:ea typeface="微软雅黑" pitchFamily="34" charset="-122"/>
              </a:rPr>
              <a:t>e (limit)</a:t>
            </a:r>
            <a:endParaRPr kumimoji="1" lang="en-US" altLang="zh-CN" b="1" dirty="0">
              <a:ea typeface="微软雅黑" pitchFamily="34" charset="-122"/>
            </a:endParaRPr>
          </a:p>
          <a:p>
            <a:pPr marL="285750" indent="-285750">
              <a:lnSpc>
                <a:spcPct val="150000"/>
              </a:lnSpc>
              <a:buFont typeface="Wingdings" charset="2"/>
              <a:buChar char="§"/>
              <a:defRPr/>
            </a:pPr>
            <a:r>
              <a:rPr kumimoji="1" lang="en-US" altLang="zh-CN" b="1" dirty="0">
                <a:solidFill>
                  <a:srgbClr val="C00000"/>
                </a:solidFill>
                <a:ea typeface="微软雅黑" pitchFamily="34" charset="-122"/>
              </a:rPr>
              <a:t>Lifetime</a:t>
            </a:r>
            <a:r>
              <a:rPr kumimoji="1" lang="zh-CN" altLang="en-US" b="1" dirty="0">
                <a:solidFill>
                  <a:srgbClr val="C00000"/>
                </a:solidFill>
                <a:ea typeface="微软雅黑" pitchFamily="34" charset="-122"/>
              </a:rPr>
              <a:t>：</a:t>
            </a:r>
            <a:r>
              <a:rPr kumimoji="1" lang="en-US" altLang="zh-CN" b="1" dirty="0">
                <a:solidFill>
                  <a:srgbClr val="C00000"/>
                </a:solidFill>
                <a:ea typeface="微软雅黑" pitchFamily="34" charset="-122"/>
              </a:rPr>
              <a:t>878.4(5) s (free)</a:t>
            </a:r>
            <a:r>
              <a:rPr kumimoji="1" lang="zh-CN" altLang="en-US" b="1" dirty="0">
                <a:solidFill>
                  <a:srgbClr val="C00000"/>
                </a:solidFill>
                <a:ea typeface="微软雅黑" pitchFamily="34" charset="-122"/>
              </a:rPr>
              <a:t> </a:t>
            </a:r>
            <a:r>
              <a:rPr kumimoji="1" lang="en-US" altLang="zh-CN" b="1" dirty="0">
                <a:solidFill>
                  <a:srgbClr val="C00000"/>
                </a:solidFill>
                <a:ea typeface="微软雅黑" pitchFamily="34" charset="-122"/>
              </a:rPr>
              <a:t>(PDG2024)</a:t>
            </a:r>
            <a:endParaRPr kumimoji="1" lang="en-US" altLang="zh-CN" b="1" dirty="0">
              <a:solidFill>
                <a:srgbClr val="C00000"/>
              </a:solidFill>
              <a:ea typeface="微软雅黑" pitchFamily="34" charset="-122"/>
            </a:endParaRPr>
          </a:p>
          <a:p>
            <a:pPr marL="285750" indent="-285750">
              <a:lnSpc>
                <a:spcPct val="150000"/>
              </a:lnSpc>
              <a:buFont typeface="Wingdings" charset="2"/>
              <a:buChar char="§"/>
              <a:defRPr/>
            </a:pPr>
            <a:r>
              <a:rPr kumimoji="1" lang="en-US" altLang="zh-CN" b="1" dirty="0">
                <a:ea typeface="微软雅黑" pitchFamily="34" charset="-122"/>
              </a:rPr>
              <a:t>Composition</a:t>
            </a:r>
            <a:r>
              <a:rPr kumimoji="1" lang="zh-CN" altLang="en-US" b="1" dirty="0">
                <a:ea typeface="微软雅黑" pitchFamily="34" charset="-122"/>
              </a:rPr>
              <a:t>：</a:t>
            </a:r>
            <a:r>
              <a:rPr kumimoji="1" lang="en-US" altLang="zh-CN" b="1" dirty="0">
                <a:ea typeface="微软雅黑" pitchFamily="34" charset="-122"/>
              </a:rPr>
              <a:t>1</a:t>
            </a:r>
            <a:r>
              <a:rPr kumimoji="1" lang="zh-CN" altLang="en-US" b="1" dirty="0">
                <a:ea typeface="微软雅黑" pitchFamily="34" charset="-122"/>
              </a:rPr>
              <a:t> </a:t>
            </a:r>
            <a:r>
              <a:rPr kumimoji="1" lang="en-US" altLang="zh-CN" b="1" dirty="0">
                <a:ea typeface="微软雅黑" pitchFamily="34" charset="-122"/>
              </a:rPr>
              <a:t>up</a:t>
            </a:r>
            <a:r>
              <a:rPr kumimoji="1" lang="zh-CN" altLang="en-US" b="1" dirty="0">
                <a:ea typeface="微软雅黑" pitchFamily="34" charset="-122"/>
              </a:rPr>
              <a:t> </a:t>
            </a:r>
            <a:r>
              <a:rPr kumimoji="1" lang="en-US" altLang="zh-CN" b="1" dirty="0">
                <a:ea typeface="微软雅黑" pitchFamily="34" charset="-122"/>
              </a:rPr>
              <a:t>quark, 2 down quarks</a:t>
            </a:r>
            <a:r>
              <a:rPr kumimoji="1" lang="zh-CN" altLang="en-US" b="1" dirty="0">
                <a:ea typeface="微软雅黑" pitchFamily="34" charset="-122"/>
              </a:rPr>
              <a:t> </a:t>
            </a:r>
            <a:endParaRPr kumimoji="1" lang="en-US" altLang="zh-CN" b="1" dirty="0">
              <a:ea typeface="微软雅黑" pitchFamily="34" charset="-122"/>
            </a:endParaRPr>
          </a:p>
          <a:p>
            <a:pPr marL="285750" indent="-285750">
              <a:lnSpc>
                <a:spcPct val="150000"/>
              </a:lnSpc>
              <a:buFont typeface="Wingdings" charset="2"/>
              <a:buChar char="§"/>
              <a:defRPr sz="1800">
                <a:solidFill>
                  <a:prstClr val="black">
                    <a:alpha val="100000"/>
                  </a:prstClr>
                </a:solidFill>
                <a:latin typeface="等线" charset="-122"/>
                <a:ea typeface="等线" charset="-122"/>
                <a:cs typeface="+mn-cs"/>
              </a:defRPr>
            </a:pPr>
            <a:r>
              <a:rPr kumimoji="0" lang="en-US" altLang="zh-CN" b="1" i="0" u="none" strike="noStrike" kern="1200" cap="none" spc="0" normalizeH="0" baseline="0" noProof="0" dirty="0">
                <a:ln>
                  <a:noFill/>
                </a:ln>
                <a:solidFill>
                  <a:srgbClr val="0432FF"/>
                </a:solidFill>
                <a:effectLst/>
                <a:uLnTx/>
                <a:uFillTx/>
                <a:latin typeface="Arial" charset="0"/>
                <a:ea typeface="微软雅黑" pitchFamily="34" charset="-122"/>
                <a:cs typeface="+mn-ea"/>
                <a:sym typeface="Arial" charset="0"/>
              </a:rPr>
              <a:t>Charge radii</a:t>
            </a:r>
            <a:r>
              <a:rPr kumimoji="0" lang="zh-CN" altLang="en-US" b="1" i="0" u="none" strike="noStrike" kern="1200" cap="none" spc="0" normalizeH="0" baseline="0" noProof="0" dirty="0">
                <a:ln>
                  <a:noFill/>
                </a:ln>
                <a:solidFill>
                  <a:srgbClr val="0432FF"/>
                </a:solidFill>
                <a:effectLst/>
                <a:uLnTx/>
                <a:uFillTx/>
                <a:latin typeface="Arial" charset="0"/>
                <a:ea typeface="微软雅黑" pitchFamily="34" charset="-122"/>
                <a:cs typeface="+mn-ea"/>
                <a:sym typeface="Arial" charset="0"/>
              </a:rPr>
              <a:t>：</a:t>
            </a:r>
            <a:r>
              <a:rPr kumimoji="0" lang="en-US" b="1" i="0" u="none" strike="noStrike" kern="1200" cap="none" spc="0" normalizeH="0" baseline="0" noProof="0" dirty="0">
                <a:ln>
                  <a:noFill/>
                </a:ln>
                <a:solidFill>
                  <a:srgbClr val="C00000">
                    <a:alpha val="100000"/>
                  </a:srgbClr>
                </a:solidFill>
                <a:effectLst/>
                <a:uLnTx/>
                <a:uFillTx/>
                <a:latin typeface="Arial" charset="0"/>
                <a:ea typeface="微软雅黑" pitchFamily="34" charset="-122"/>
                <a:cs typeface="+mn-ea"/>
                <a:sym typeface="Arial" charset="0"/>
              </a:rPr>
              <a:t>	</a:t>
            </a:r>
            <a:endParaRPr kumimoji="0" lang="en-US" b="1" i="0" u="none" strike="noStrike" kern="1200" cap="none" spc="0" normalizeH="0" baseline="0" noProof="0" dirty="0">
              <a:ln>
                <a:noFill/>
              </a:ln>
              <a:solidFill>
                <a:srgbClr val="C00000">
                  <a:alpha val="100000"/>
                </a:srgbClr>
              </a:solidFill>
              <a:effectLst/>
              <a:uLnTx/>
              <a:uFillTx/>
              <a:latin typeface="Arial" charset="0"/>
              <a:ea typeface="微软雅黑" pitchFamily="34" charset="-122"/>
              <a:cs typeface="+mn-ea"/>
              <a:sym typeface="Arial" charset="0"/>
            </a:endParaRPr>
          </a:p>
        </p:txBody>
      </p:sp>
      <p:sp>
        <p:nvSpPr>
          <p:cNvPr id="437" name="TextBox 27"/>
          <p:cNvSpPr txBox="1"/>
          <p:nvPr/>
        </p:nvSpPr>
        <p:spPr>
          <a:xfrm>
            <a:off x="1012825" y="176213"/>
            <a:ext cx="4204997" cy="553998"/>
          </a:xfrm>
          <a:prstGeom prst="rect">
            <a:avLst/>
          </a:prstGeom>
          <a:noFill/>
          <a:ln w="9525">
            <a:noFill/>
          </a:ln>
        </p:spPr>
        <p:txBody>
          <a:bodyPr wrap="none"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000" b="1"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rPr>
              <a:t>Properties</a:t>
            </a:r>
            <a:r>
              <a:rPr kumimoji="0" lang="zh-CN" altLang="en-US" sz="3000" b="1"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rPr>
              <a:t> </a:t>
            </a:r>
            <a:r>
              <a:rPr kumimoji="0" lang="en-US" altLang="zh-CN" sz="3000" b="1"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rPr>
              <a:t>of</a:t>
            </a:r>
            <a:r>
              <a:rPr kumimoji="0" lang="zh-CN" altLang="en-US" sz="3000" b="1"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rPr>
              <a:t> </a:t>
            </a:r>
            <a:r>
              <a:rPr kumimoji="0" lang="en-US" altLang="zh-CN" sz="3000" b="1"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rPr>
              <a:t>neutron</a:t>
            </a:r>
            <a:endParaRPr kumimoji="0" lang="en-US" altLang="zh-CN" sz="3000" b="1"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endParaRPr>
          </a:p>
        </p:txBody>
      </p:sp>
      <p:sp>
        <p:nvSpPr>
          <p:cNvPr id="438" name="Freeform 5"/>
          <p:cNvSpPr/>
          <p:nvPr/>
        </p:nvSpPr>
        <p:spPr>
          <a:xfrm>
            <a:off x="427038" y="220663"/>
            <a:ext cx="474662" cy="5603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Lst>
            <a:rect l="0" t="0" r="0" b="0"/>
            <a:pathLst>
              <a:path w="574" h="681">
                <a:moveTo>
                  <a:pt x="120" y="441"/>
                </a:moveTo>
                <a:cubicBezTo>
                  <a:pt x="153" y="441"/>
                  <a:pt x="183" y="454"/>
                  <a:pt x="205" y="476"/>
                </a:cubicBezTo>
                <a:lnTo>
                  <a:pt x="389" y="329"/>
                </a:lnTo>
                <a:cubicBezTo>
                  <a:pt x="383" y="317"/>
                  <a:pt x="380" y="303"/>
                  <a:pt x="380" y="289"/>
                </a:cubicBezTo>
                <a:cubicBezTo>
                  <a:pt x="380" y="271"/>
                  <a:pt x="384" y="255"/>
                  <a:pt x="392" y="241"/>
                </a:cubicBezTo>
                <a:lnTo>
                  <a:pt x="270" y="138"/>
                </a:lnTo>
                <a:cubicBezTo>
                  <a:pt x="256" y="151"/>
                  <a:pt x="237" y="159"/>
                  <a:pt x="217" y="159"/>
                </a:cubicBezTo>
                <a:cubicBezTo>
                  <a:pt x="173" y="159"/>
                  <a:pt x="137" y="123"/>
                  <a:pt x="137" y="79"/>
                </a:cubicBezTo>
                <a:cubicBezTo>
                  <a:pt x="137" y="36"/>
                  <a:pt x="173" y="0"/>
                  <a:pt x="217" y="0"/>
                </a:cubicBezTo>
                <a:cubicBezTo>
                  <a:pt x="260" y="0"/>
                  <a:pt x="296" y="36"/>
                  <a:pt x="296" y="79"/>
                </a:cubicBezTo>
                <a:cubicBezTo>
                  <a:pt x="296" y="91"/>
                  <a:pt x="293" y="103"/>
                  <a:pt x="289" y="113"/>
                </a:cubicBezTo>
                <a:lnTo>
                  <a:pt x="412" y="217"/>
                </a:lnTo>
                <a:cubicBezTo>
                  <a:pt x="429" y="201"/>
                  <a:pt x="452" y="192"/>
                  <a:pt x="477" y="192"/>
                </a:cubicBezTo>
                <a:cubicBezTo>
                  <a:pt x="530" y="192"/>
                  <a:pt x="574" y="235"/>
                  <a:pt x="574" y="289"/>
                </a:cubicBezTo>
                <a:cubicBezTo>
                  <a:pt x="574" y="342"/>
                  <a:pt x="530" y="386"/>
                  <a:pt x="477" y="386"/>
                </a:cubicBezTo>
                <a:cubicBezTo>
                  <a:pt x="449" y="386"/>
                  <a:pt x="424" y="374"/>
                  <a:pt x="406" y="355"/>
                </a:cubicBezTo>
                <a:lnTo>
                  <a:pt x="224" y="501"/>
                </a:lnTo>
                <a:cubicBezTo>
                  <a:pt x="234" y="518"/>
                  <a:pt x="240" y="539"/>
                  <a:pt x="240" y="561"/>
                </a:cubicBezTo>
                <a:cubicBezTo>
                  <a:pt x="240" y="627"/>
                  <a:pt x="186" y="681"/>
                  <a:pt x="120" y="681"/>
                </a:cubicBezTo>
                <a:cubicBezTo>
                  <a:pt x="54" y="681"/>
                  <a:pt x="0" y="627"/>
                  <a:pt x="0" y="561"/>
                </a:cubicBezTo>
                <a:cubicBezTo>
                  <a:pt x="0" y="495"/>
                  <a:pt x="54" y="441"/>
                  <a:pt x="120" y="441"/>
                </a:cubicBezTo>
                <a:close/>
              </a:path>
            </a:pathLst>
          </a:custGeom>
          <a:solidFill>
            <a:srgbClr val="113E6A"/>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charset="0"/>
              <a:ea typeface="微软雅黑" pitchFamily="34" charset="-122"/>
              <a:cs typeface="+mn-ea"/>
              <a:sym typeface="Arial" charset="0"/>
            </a:endParaRPr>
          </a:p>
        </p:txBody>
      </p:sp>
      <p:pic>
        <p:nvPicPr>
          <p:cNvPr id="4" name="图片 3" descr="BBN_neutron"/>
          <p:cNvPicPr>
            <a:picLocks noChangeAspect="1"/>
          </p:cNvPicPr>
          <p:nvPr/>
        </p:nvPicPr>
        <p:blipFill>
          <a:blip r:embed="rId1"/>
          <a:stretch>
            <a:fillRect/>
          </a:stretch>
        </p:blipFill>
        <p:spPr>
          <a:xfrm>
            <a:off x="7999878" y="3949875"/>
            <a:ext cx="3177687" cy="2159243"/>
          </a:xfrm>
          <a:prstGeom prst="rect">
            <a:avLst/>
          </a:prstGeom>
        </p:spPr>
      </p:pic>
      <p:sp>
        <p:nvSpPr>
          <p:cNvPr id="48" name="矩形 1"/>
          <p:cNvSpPr/>
          <p:nvPr/>
        </p:nvSpPr>
        <p:spPr>
          <a:xfrm>
            <a:off x="5914544" y="540427"/>
            <a:ext cx="5199539" cy="416909"/>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333333"/>
                </a:solidFill>
                <a:effectLst/>
                <a:uLnTx/>
                <a:uFillTx/>
                <a:latin typeface="-apple-system"/>
                <a:ea typeface="微软雅黑" pitchFamily="34" charset="-122"/>
                <a:cs typeface="+mn-cs"/>
              </a:rPr>
              <a:t>验证粒子物理的标准模型：</a:t>
            </a:r>
            <a:r>
              <a:rPr kumimoji="0" lang="zh-CN" altLang="en-US" sz="1800" b="1" i="0" u="none" strike="noStrike" kern="1200" cap="none" spc="0" normalizeH="0" baseline="0" noProof="0" dirty="0">
                <a:ln>
                  <a:noFill/>
                </a:ln>
                <a:solidFill>
                  <a:srgbClr val="C00000"/>
                </a:solidFill>
                <a:effectLst/>
                <a:uLnTx/>
                <a:uFillTx/>
                <a:latin typeface="Arial" charset="0"/>
                <a:ea typeface="微软雅黑" pitchFamily="34" charset="-122"/>
                <a:cs typeface="+mn-ea"/>
                <a:sym typeface="Arial" charset="0"/>
              </a:rPr>
              <a:t>弱相互作用耦合常数</a:t>
            </a:r>
            <a:endParaRPr kumimoji="0" lang="zh-CN" altLang="en-US" sz="1800" b="1" i="0" u="none" strike="noStrike" kern="1200" cap="none" spc="0" normalizeH="0" baseline="0" noProof="0" dirty="0">
              <a:ln>
                <a:noFill/>
              </a:ln>
              <a:solidFill>
                <a:srgbClr val="C00000"/>
              </a:solidFill>
              <a:effectLst/>
              <a:uLnTx/>
              <a:uFillTx/>
              <a:latin typeface="Arial" charset="0"/>
              <a:ea typeface="微软雅黑" pitchFamily="34" charset="-122"/>
              <a:cs typeface="+mn-ea"/>
              <a:sym typeface="Arial" charset="0"/>
            </a:endParaRPr>
          </a:p>
        </p:txBody>
      </p:sp>
      <mc:AlternateContent xmlns:mc="http://schemas.openxmlformats.org/markup-compatibility/2006">
        <mc:Choice xmlns:a14="http://schemas.microsoft.com/office/drawing/2010/main" Requires="a14">
          <p:sp>
            <p:nvSpPr>
              <p:cNvPr id="49" name="文本框 48"/>
              <p:cNvSpPr txBox="1">
                <a14:cpLocks xmlns:a14="http://schemas.microsoft.com/office/drawing/2010/main" noRot="1" noChangeAspect="1" noMove="1" noResize="1" noEditPoints="1" noAdjustHandles="1" noChangeArrowheads="1" noChangeShapeType="1"/>
              </p:cNvSpPr>
              <p:nvPr/>
            </p:nvSpPr>
            <p:spPr>
              <a:xfrm>
                <a:off x="7334529" y="1230418"/>
                <a:ext cx="4784715" cy="728335"/>
              </a:xfrm>
              <a:prstGeom prst="rect">
                <a:avLst/>
              </a:prstGeom>
              <a:blipFill rotWithShape="1">
                <a:blip r:embed="rId2"/>
                <a:stretch>
                  <a:fillRect/>
                </a:stretch>
              </a:blipFill>
            </p:spPr>
            <p:txBody>
              <a:bodyPr/>
              <a:lstStyle/>
              <a:p>
                <a:r>
                  <a:rPr lang="zh-CN" altLang="en-US">
                    <a:noFill/>
                  </a:rPr>
                  <a:t> </a:t>
                </a:r>
                <a:endParaRPr lang="zh-CN" altLang="en-US">
                  <a:noFill/>
                </a:endParaRPr>
              </a:p>
            </p:txBody>
          </p:sp>
        </mc:Choice>
        <mc:Fallback>
          <p:sp>
            <p:nvSpPr>
              <p:cNvPr id="49" name="文本框 48"/>
              <p:cNvSpPr txBox="1">
                <a14:cpLocks xmlns:a14="http://schemas.microsoft.com/office/drawing/2010/main" noRot="1" noChangeAspect="1" noMove="1" noResize="1" noEditPoints="1" noAdjustHandles="1" noChangeArrowheads="1" noChangeShapeType="1"/>
              </p:cNvSpPr>
              <p:nvPr/>
            </p:nvSpPr>
            <p:spPr>
              <a:xfrm>
                <a:off x="7334529" y="1230418"/>
                <a:ext cx="4784715" cy="728335"/>
              </a:xfrm>
              <a:prstGeom prst="rect">
                <a:avLst/>
              </a:prstGeom>
              <a:blipFill rotWithShape="1">
                <a:blip r:embed="rId2"/>
                <a:stretch>
                  <a:fillRect/>
                </a:stretch>
              </a:blipFill>
            </p:spPr>
            <p:txBody>
              <a:bodyPr/>
              <a:lstStyle/>
              <a:p>
                <a:r>
                  <a:rPr lang="zh-CN" altLang="en-US">
                    <a:noFill/>
                  </a:rPr>
                  <a:t> </a:t>
                </a:r>
                <a:endParaRPr lang="zh-CN" altLang="en-US">
                  <a:noFill/>
                </a:endParaRPr>
              </a:p>
            </p:txBody>
          </p:sp>
        </mc:Fallback>
      </mc:AlternateContent>
      <p:sp>
        <p:nvSpPr>
          <p:cNvPr id="50" name="文本框 49"/>
          <p:cNvSpPr txBox="1"/>
          <p:nvPr/>
        </p:nvSpPr>
        <p:spPr>
          <a:xfrm>
            <a:off x="5914544" y="3364675"/>
            <a:ext cx="5599979" cy="423321"/>
          </a:xfrm>
          <a:prstGeom prst="rect">
            <a:avLst/>
          </a:prstGeom>
          <a:noFill/>
        </p:spPr>
        <p:txBody>
          <a:bodyPr wrap="square" rtlCol="0" anchor="t">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lang="en-US" altLang="zh-CN" b="1" dirty="0">
                <a:solidFill>
                  <a:srgbClr val="333333"/>
                </a:solidFill>
                <a:latin typeface="-apple-system"/>
                <a:ea typeface="微软雅黑" pitchFamily="34" charset="-122"/>
              </a:rPr>
              <a:t>Determine the ratios of n/p in the primordial </a:t>
            </a:r>
            <a:r>
              <a:rPr lang="en-US" altLang="zh-CN" b="1" dirty="0" err="1">
                <a:solidFill>
                  <a:srgbClr val="333333"/>
                </a:solidFill>
                <a:latin typeface="-apple-system"/>
                <a:ea typeface="微软雅黑" pitchFamily="34" charset="-122"/>
              </a:rPr>
              <a:t>nucleosyn</a:t>
            </a:r>
            <a:r>
              <a:rPr lang="en-US" altLang="zh-CN" b="1" dirty="0">
                <a:solidFill>
                  <a:srgbClr val="333333"/>
                </a:solidFill>
                <a:latin typeface="-apple-system"/>
                <a:ea typeface="微软雅黑" pitchFamily="34" charset="-122"/>
              </a:rPr>
              <a:t>. </a:t>
            </a:r>
            <a:endParaRPr kumimoji="0" lang="zh-CN" altLang="en-US" sz="1800" b="1" i="0" u="none" strike="noStrike" kern="1200" cap="none" spc="0" normalizeH="0" baseline="0" noProof="0" dirty="0">
              <a:ln>
                <a:noFill/>
              </a:ln>
              <a:solidFill>
                <a:srgbClr val="333333"/>
              </a:solidFill>
              <a:effectLst/>
              <a:uLnTx/>
              <a:uFillTx/>
              <a:latin typeface="-apple-system"/>
              <a:ea typeface="微软雅黑" pitchFamily="34" charset="-122"/>
              <a:cs typeface="+mn-cs"/>
              <a:sym typeface="Arial" charset="0"/>
            </a:endParaRPr>
          </a:p>
        </p:txBody>
      </p:sp>
      <p:sp>
        <p:nvSpPr>
          <p:cNvPr id="2" name="文本框 34"/>
          <p:cNvSpPr txBox="1"/>
          <p:nvPr/>
        </p:nvSpPr>
        <p:spPr>
          <a:xfrm>
            <a:off x="8498883" y="6104523"/>
            <a:ext cx="309662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30000" noProof="0" dirty="0">
                <a:ln>
                  <a:noFill/>
                </a:ln>
                <a:solidFill>
                  <a:srgbClr val="0432FF"/>
                </a:solidFill>
                <a:effectLst/>
                <a:uLnTx/>
                <a:uFillTx/>
                <a:latin typeface="Arial" charset="0"/>
                <a:ea typeface="微软雅黑" pitchFamily="34" charset="-122"/>
                <a:cs typeface="+mn-ea"/>
                <a:sym typeface="Arial" charset="0"/>
              </a:rPr>
              <a:t>4</a:t>
            </a:r>
            <a:r>
              <a:rPr kumimoji="0" lang="en-US" altLang="zh-CN" sz="1400" b="1" i="0" u="none" strike="noStrike" kern="1200" cap="none" spc="0" normalizeH="0" baseline="0" noProof="0" dirty="0">
                <a:ln>
                  <a:noFill/>
                </a:ln>
                <a:solidFill>
                  <a:srgbClr val="0432FF"/>
                </a:solidFill>
                <a:effectLst/>
                <a:uLnTx/>
                <a:uFillTx/>
                <a:latin typeface="Arial" charset="0"/>
                <a:ea typeface="微软雅黑" pitchFamily="34" charset="-122"/>
                <a:cs typeface="+mn-ea"/>
                <a:sym typeface="Arial" charset="0"/>
              </a:rPr>
              <a:t>He</a:t>
            </a:r>
            <a:r>
              <a:rPr kumimoji="0" lang="zh-CN" altLang="en-US" sz="1400" b="1" i="0" u="none" strike="noStrike" kern="1200" cap="none" spc="0" normalizeH="0" baseline="0" noProof="0" dirty="0">
                <a:ln>
                  <a:noFill/>
                </a:ln>
                <a:solidFill>
                  <a:srgbClr val="0432FF"/>
                </a:solidFill>
                <a:effectLst/>
                <a:uLnTx/>
                <a:uFillTx/>
                <a:latin typeface="Arial" charset="0"/>
                <a:ea typeface="微软雅黑" pitchFamily="34" charset="-122"/>
                <a:cs typeface="+mn-ea"/>
                <a:sym typeface="Arial" charset="0"/>
              </a:rPr>
              <a:t>丰度与中子寿命存在显著关联</a:t>
            </a:r>
            <a:endParaRPr kumimoji="0" lang="zh-CN" altLang="en-US" sz="1400" b="1" i="0" u="none" strike="noStrike" kern="1200" cap="none" spc="0" normalizeH="0" baseline="0" noProof="0" dirty="0">
              <a:ln>
                <a:noFill/>
              </a:ln>
              <a:solidFill>
                <a:srgbClr val="0432FF"/>
              </a:solidFill>
              <a:effectLst/>
              <a:uLnTx/>
              <a:uFillTx/>
              <a:latin typeface="Arial" charset="0"/>
              <a:ea typeface="微软雅黑" pitchFamily="34" charset="-122"/>
              <a:cs typeface="+mn-ea"/>
              <a:sym typeface="Arial" charset="0"/>
            </a:endParaRPr>
          </a:p>
        </p:txBody>
      </p:sp>
      <p:grpSp>
        <p:nvGrpSpPr>
          <p:cNvPr id="20" name="组合 19"/>
          <p:cNvGrpSpPr/>
          <p:nvPr/>
        </p:nvGrpSpPr>
        <p:grpSpPr>
          <a:xfrm>
            <a:off x="474809" y="984861"/>
            <a:ext cx="4689273" cy="1739593"/>
            <a:chOff x="474809" y="1232511"/>
            <a:chExt cx="4689273" cy="1739593"/>
          </a:xfrm>
        </p:grpSpPr>
        <p:pic>
          <p:nvPicPr>
            <p:cNvPr id="7" name="图片 6"/>
            <p:cNvPicPr>
              <a:picLocks noChangeAspect="1"/>
            </p:cNvPicPr>
            <p:nvPr/>
          </p:nvPicPr>
          <p:blipFill>
            <a:blip r:embed="rId3"/>
            <a:stretch>
              <a:fillRect/>
            </a:stretch>
          </p:blipFill>
          <p:spPr>
            <a:xfrm>
              <a:off x="646972" y="1394540"/>
              <a:ext cx="1841152" cy="1420491"/>
            </a:xfrm>
            <a:prstGeom prst="rect">
              <a:avLst/>
            </a:prstGeom>
          </p:spPr>
        </p:pic>
        <p:pic>
          <p:nvPicPr>
            <p:cNvPr id="17" name="图片 16"/>
            <p:cNvPicPr>
              <a:picLocks noChangeAspect="1"/>
            </p:cNvPicPr>
            <p:nvPr/>
          </p:nvPicPr>
          <p:blipFill rotWithShape="1">
            <a:blip r:embed="rId4" cstate="print">
              <a:extLst>
                <a:ext uri="{28A0092B-C50C-407E-A947-70E740481C1C}">
                  <a14:useLocalDpi xmlns:a14="http://schemas.microsoft.com/office/drawing/2010/main" val="0"/>
                </a:ext>
              </a:extLst>
            </a:blip>
            <a:srcRect l="10864" t="80357" r="9349" b="647"/>
            <a:stretch>
              <a:fillRect/>
            </a:stretch>
          </p:blipFill>
          <p:spPr>
            <a:xfrm>
              <a:off x="3275809" y="1644791"/>
              <a:ext cx="1888273" cy="1327313"/>
            </a:xfrm>
            <a:prstGeom prst="rect">
              <a:avLst/>
            </a:prstGeom>
          </p:spPr>
        </p:pic>
        <p:sp>
          <p:nvSpPr>
            <p:cNvPr id="18" name="箭头: 右 21"/>
            <p:cNvSpPr/>
            <p:nvPr/>
          </p:nvSpPr>
          <p:spPr>
            <a:xfrm rot="20360803">
              <a:off x="2480065" y="2108668"/>
              <a:ext cx="854153" cy="444261"/>
            </a:xfrm>
            <a:custGeom>
              <a:avLst/>
              <a:gdLst>
                <a:gd name="connsiteX0" fmla="*/ 0 w 2297554"/>
                <a:gd name="connsiteY0" fmla="*/ 139725 h 558899"/>
                <a:gd name="connsiteX1" fmla="*/ 2018105 w 2297554"/>
                <a:gd name="connsiteY1" fmla="*/ 139725 h 558899"/>
                <a:gd name="connsiteX2" fmla="*/ 2018105 w 2297554"/>
                <a:gd name="connsiteY2" fmla="*/ 0 h 558899"/>
                <a:gd name="connsiteX3" fmla="*/ 2297554 w 2297554"/>
                <a:gd name="connsiteY3" fmla="*/ 279450 h 558899"/>
                <a:gd name="connsiteX4" fmla="*/ 2018105 w 2297554"/>
                <a:gd name="connsiteY4" fmla="*/ 558899 h 558899"/>
                <a:gd name="connsiteX5" fmla="*/ 2018105 w 2297554"/>
                <a:gd name="connsiteY5" fmla="*/ 419174 h 558899"/>
                <a:gd name="connsiteX6" fmla="*/ 0 w 2297554"/>
                <a:gd name="connsiteY6" fmla="*/ 419174 h 558899"/>
                <a:gd name="connsiteX7" fmla="*/ 0 w 2297554"/>
                <a:gd name="connsiteY7" fmla="*/ 139725 h 558899"/>
                <a:gd name="connsiteX0-1" fmla="*/ 0 w 2297554"/>
                <a:gd name="connsiteY0-2" fmla="*/ 419174 h 558899"/>
                <a:gd name="connsiteX1-3" fmla="*/ 2018105 w 2297554"/>
                <a:gd name="connsiteY1-4" fmla="*/ 139725 h 558899"/>
                <a:gd name="connsiteX2-5" fmla="*/ 2018105 w 2297554"/>
                <a:gd name="connsiteY2-6" fmla="*/ 0 h 558899"/>
                <a:gd name="connsiteX3-7" fmla="*/ 2297554 w 2297554"/>
                <a:gd name="connsiteY3-8" fmla="*/ 279450 h 558899"/>
                <a:gd name="connsiteX4-9" fmla="*/ 2018105 w 2297554"/>
                <a:gd name="connsiteY4-10" fmla="*/ 558899 h 558899"/>
                <a:gd name="connsiteX5-11" fmla="*/ 2018105 w 2297554"/>
                <a:gd name="connsiteY5-12" fmla="*/ 419174 h 558899"/>
                <a:gd name="connsiteX6-13" fmla="*/ 0 w 2297554"/>
                <a:gd name="connsiteY6-14" fmla="*/ 419174 h 558899"/>
                <a:gd name="connsiteX0-15" fmla="*/ 0 w 2330558"/>
                <a:gd name="connsiteY0-16" fmla="*/ 310348 h 558899"/>
                <a:gd name="connsiteX1-17" fmla="*/ 2051109 w 2330558"/>
                <a:gd name="connsiteY1-18" fmla="*/ 139725 h 558899"/>
                <a:gd name="connsiteX2-19" fmla="*/ 2051109 w 2330558"/>
                <a:gd name="connsiteY2-20" fmla="*/ 0 h 558899"/>
                <a:gd name="connsiteX3-21" fmla="*/ 2330558 w 2330558"/>
                <a:gd name="connsiteY3-22" fmla="*/ 279450 h 558899"/>
                <a:gd name="connsiteX4-23" fmla="*/ 2051109 w 2330558"/>
                <a:gd name="connsiteY4-24" fmla="*/ 558899 h 558899"/>
                <a:gd name="connsiteX5-25" fmla="*/ 2051109 w 2330558"/>
                <a:gd name="connsiteY5-26" fmla="*/ 419174 h 558899"/>
                <a:gd name="connsiteX6-27" fmla="*/ 0 w 2330558"/>
                <a:gd name="connsiteY6-28" fmla="*/ 310348 h 558899"/>
                <a:gd name="connsiteX0-29" fmla="*/ 0 w 2330558"/>
                <a:gd name="connsiteY0-30" fmla="*/ 310348 h 558899"/>
                <a:gd name="connsiteX1-31" fmla="*/ 2051109 w 2330558"/>
                <a:gd name="connsiteY1-32" fmla="*/ 139725 h 558899"/>
                <a:gd name="connsiteX2-33" fmla="*/ 2051109 w 2330558"/>
                <a:gd name="connsiteY2-34" fmla="*/ 0 h 558899"/>
                <a:gd name="connsiteX3-35" fmla="*/ 2330558 w 2330558"/>
                <a:gd name="connsiteY3-36" fmla="*/ 279450 h 558899"/>
                <a:gd name="connsiteX4-37" fmla="*/ 2051109 w 2330558"/>
                <a:gd name="connsiteY4-38" fmla="*/ 558899 h 558899"/>
                <a:gd name="connsiteX5-39" fmla="*/ 2051109 w 2330558"/>
                <a:gd name="connsiteY5-40" fmla="*/ 419174 h 558899"/>
                <a:gd name="connsiteX6-41" fmla="*/ 0 w 2330558"/>
                <a:gd name="connsiteY6-42" fmla="*/ 310348 h 558899"/>
                <a:gd name="connsiteX0-43" fmla="*/ 0 w 2330558"/>
                <a:gd name="connsiteY0-44" fmla="*/ 310348 h 558899"/>
                <a:gd name="connsiteX1-45" fmla="*/ 2051109 w 2330558"/>
                <a:gd name="connsiteY1-46" fmla="*/ 139725 h 558899"/>
                <a:gd name="connsiteX2-47" fmla="*/ 2051109 w 2330558"/>
                <a:gd name="connsiteY2-48" fmla="*/ 0 h 558899"/>
                <a:gd name="connsiteX3-49" fmla="*/ 2330558 w 2330558"/>
                <a:gd name="connsiteY3-50" fmla="*/ 279450 h 558899"/>
                <a:gd name="connsiteX4-51" fmla="*/ 2051109 w 2330558"/>
                <a:gd name="connsiteY4-52" fmla="*/ 558899 h 558899"/>
                <a:gd name="connsiteX5-53" fmla="*/ 2051109 w 2330558"/>
                <a:gd name="connsiteY5-54" fmla="*/ 419174 h 558899"/>
                <a:gd name="connsiteX6-55" fmla="*/ 0 w 2330558"/>
                <a:gd name="connsiteY6-56" fmla="*/ 310348 h 558899"/>
                <a:gd name="connsiteX0-57" fmla="*/ 0 w 2330558"/>
                <a:gd name="connsiteY0-58" fmla="*/ 310348 h 558899"/>
                <a:gd name="connsiteX1-59" fmla="*/ 2051109 w 2330558"/>
                <a:gd name="connsiteY1-60" fmla="*/ 139725 h 558899"/>
                <a:gd name="connsiteX2-61" fmla="*/ 2051109 w 2330558"/>
                <a:gd name="connsiteY2-62" fmla="*/ 0 h 558899"/>
                <a:gd name="connsiteX3-63" fmla="*/ 2330558 w 2330558"/>
                <a:gd name="connsiteY3-64" fmla="*/ 279450 h 558899"/>
                <a:gd name="connsiteX4-65" fmla="*/ 2051109 w 2330558"/>
                <a:gd name="connsiteY4-66" fmla="*/ 558899 h 558899"/>
                <a:gd name="connsiteX5-67" fmla="*/ 2051109 w 2330558"/>
                <a:gd name="connsiteY5-68" fmla="*/ 419174 h 558899"/>
                <a:gd name="connsiteX6-69" fmla="*/ 0 w 2330558"/>
                <a:gd name="connsiteY6-70" fmla="*/ 310348 h 558899"/>
                <a:gd name="connsiteX0-71" fmla="*/ 0 w 2330558"/>
                <a:gd name="connsiteY0-72" fmla="*/ 310348 h 558899"/>
                <a:gd name="connsiteX1-73" fmla="*/ 2051109 w 2330558"/>
                <a:gd name="connsiteY1-74" fmla="*/ 139725 h 558899"/>
                <a:gd name="connsiteX2-75" fmla="*/ 2051109 w 2330558"/>
                <a:gd name="connsiteY2-76" fmla="*/ 0 h 558899"/>
                <a:gd name="connsiteX3-77" fmla="*/ 2330558 w 2330558"/>
                <a:gd name="connsiteY3-78" fmla="*/ 279450 h 558899"/>
                <a:gd name="connsiteX4-79" fmla="*/ 2051109 w 2330558"/>
                <a:gd name="connsiteY4-80" fmla="*/ 558899 h 558899"/>
                <a:gd name="connsiteX5-81" fmla="*/ 2051109 w 2330558"/>
                <a:gd name="connsiteY5-82" fmla="*/ 419174 h 558899"/>
                <a:gd name="connsiteX6-83" fmla="*/ 0 w 2330558"/>
                <a:gd name="connsiteY6-84" fmla="*/ 310348 h 558899"/>
                <a:gd name="connsiteX0-85" fmla="*/ 0 w 2330558"/>
                <a:gd name="connsiteY0-86" fmla="*/ 349427 h 597978"/>
                <a:gd name="connsiteX1-87" fmla="*/ 2051109 w 2330558"/>
                <a:gd name="connsiteY1-88" fmla="*/ 178804 h 597978"/>
                <a:gd name="connsiteX2-89" fmla="*/ 2051109 w 2330558"/>
                <a:gd name="connsiteY2-90" fmla="*/ 39079 h 597978"/>
                <a:gd name="connsiteX3-91" fmla="*/ 2330558 w 2330558"/>
                <a:gd name="connsiteY3-92" fmla="*/ 318529 h 597978"/>
                <a:gd name="connsiteX4-93" fmla="*/ 2051109 w 2330558"/>
                <a:gd name="connsiteY4-94" fmla="*/ 597978 h 597978"/>
                <a:gd name="connsiteX5-95" fmla="*/ 2051109 w 2330558"/>
                <a:gd name="connsiteY5-96" fmla="*/ 458253 h 597978"/>
                <a:gd name="connsiteX6-97" fmla="*/ 0 w 2330558"/>
                <a:gd name="connsiteY6-98" fmla="*/ 349427 h 597978"/>
                <a:gd name="connsiteX0-99" fmla="*/ 0 w 2324343"/>
                <a:gd name="connsiteY0-100" fmla="*/ 255359 h 900388"/>
                <a:gd name="connsiteX1-101" fmla="*/ 2044894 w 2324343"/>
                <a:gd name="connsiteY1-102" fmla="*/ 481214 h 900388"/>
                <a:gd name="connsiteX2-103" fmla="*/ 2044894 w 2324343"/>
                <a:gd name="connsiteY2-104" fmla="*/ 341489 h 900388"/>
                <a:gd name="connsiteX3-105" fmla="*/ 2324343 w 2324343"/>
                <a:gd name="connsiteY3-106" fmla="*/ 620939 h 900388"/>
                <a:gd name="connsiteX4-107" fmla="*/ 2044894 w 2324343"/>
                <a:gd name="connsiteY4-108" fmla="*/ 900388 h 900388"/>
                <a:gd name="connsiteX5-109" fmla="*/ 2044894 w 2324343"/>
                <a:gd name="connsiteY5-110" fmla="*/ 760663 h 900388"/>
                <a:gd name="connsiteX6-111" fmla="*/ 0 w 2324343"/>
                <a:gd name="connsiteY6-112" fmla="*/ 255359 h 900388"/>
                <a:gd name="connsiteX0-113" fmla="*/ 0 w 2324343"/>
                <a:gd name="connsiteY0-114" fmla="*/ 255359 h 900388"/>
                <a:gd name="connsiteX1-115" fmla="*/ 2044894 w 2324343"/>
                <a:gd name="connsiteY1-116" fmla="*/ 481214 h 900388"/>
                <a:gd name="connsiteX2-117" fmla="*/ 2044894 w 2324343"/>
                <a:gd name="connsiteY2-118" fmla="*/ 341489 h 900388"/>
                <a:gd name="connsiteX3-119" fmla="*/ 2324343 w 2324343"/>
                <a:gd name="connsiteY3-120" fmla="*/ 620939 h 900388"/>
                <a:gd name="connsiteX4-121" fmla="*/ 2044894 w 2324343"/>
                <a:gd name="connsiteY4-122" fmla="*/ 900388 h 900388"/>
                <a:gd name="connsiteX5-123" fmla="*/ 2044894 w 2324343"/>
                <a:gd name="connsiteY5-124" fmla="*/ 760663 h 900388"/>
                <a:gd name="connsiteX6-125" fmla="*/ 0 w 2324343"/>
                <a:gd name="connsiteY6-126" fmla="*/ 255359 h 900388"/>
                <a:gd name="connsiteX0-127" fmla="*/ 0 w 2324343"/>
                <a:gd name="connsiteY0-128" fmla="*/ 6791 h 651820"/>
                <a:gd name="connsiteX1-129" fmla="*/ 2044894 w 2324343"/>
                <a:gd name="connsiteY1-130" fmla="*/ 232646 h 651820"/>
                <a:gd name="connsiteX2-131" fmla="*/ 2044894 w 2324343"/>
                <a:gd name="connsiteY2-132" fmla="*/ 92921 h 651820"/>
                <a:gd name="connsiteX3-133" fmla="*/ 2324343 w 2324343"/>
                <a:gd name="connsiteY3-134" fmla="*/ 372371 h 651820"/>
                <a:gd name="connsiteX4-135" fmla="*/ 2044894 w 2324343"/>
                <a:gd name="connsiteY4-136" fmla="*/ 651820 h 651820"/>
                <a:gd name="connsiteX5-137" fmla="*/ 2044894 w 2324343"/>
                <a:gd name="connsiteY5-138" fmla="*/ 512095 h 651820"/>
                <a:gd name="connsiteX6-139" fmla="*/ 0 w 2324343"/>
                <a:gd name="connsiteY6-140" fmla="*/ 6791 h 6518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324343" h="651820">
                  <a:moveTo>
                    <a:pt x="0" y="6791"/>
                  </a:moveTo>
                  <a:cubicBezTo>
                    <a:pt x="1161573" y="-51792"/>
                    <a:pt x="1361191" y="289520"/>
                    <a:pt x="2044894" y="232646"/>
                  </a:cubicBezTo>
                  <a:lnTo>
                    <a:pt x="2044894" y="92921"/>
                  </a:lnTo>
                  <a:lnTo>
                    <a:pt x="2324343" y="372371"/>
                  </a:lnTo>
                  <a:lnTo>
                    <a:pt x="2044894" y="651820"/>
                  </a:lnTo>
                  <a:lnTo>
                    <a:pt x="2044894" y="512095"/>
                  </a:lnTo>
                  <a:cubicBezTo>
                    <a:pt x="1361191" y="475820"/>
                    <a:pt x="795412" y="39660"/>
                    <a:pt x="0" y="6791"/>
                  </a:cubicBezTo>
                  <a:close/>
                </a:path>
              </a:pathLst>
            </a:custGeom>
            <a:gradFill flip="none" rotWithShape="1">
              <a:gsLst>
                <a:gs pos="39000">
                  <a:srgbClr val="E4E4E4"/>
                </a:gs>
                <a:gs pos="100000">
                  <a:srgbClr val="C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charset="0"/>
                <a:ea typeface="微软雅黑" pitchFamily="34" charset="-122"/>
                <a:cs typeface="+mn-ea"/>
                <a:sym typeface="Arial" charset="0"/>
              </a:endParaRPr>
            </a:p>
          </p:txBody>
        </p:sp>
        <p:grpSp>
          <p:nvGrpSpPr>
            <p:cNvPr id="19" name="组合 18"/>
            <p:cNvGrpSpPr/>
            <p:nvPr/>
          </p:nvGrpSpPr>
          <p:grpSpPr>
            <a:xfrm>
              <a:off x="474809" y="1232511"/>
              <a:ext cx="4557438" cy="1739593"/>
              <a:chOff x="-3452458" y="1347280"/>
              <a:chExt cx="4557438" cy="1739593"/>
            </a:xfrm>
          </p:grpSpPr>
          <p:sp>
            <p:nvSpPr>
              <p:cNvPr id="22" name="文本框 21"/>
              <p:cNvSpPr txBox="1"/>
              <p:nvPr/>
            </p:nvSpPr>
            <p:spPr>
              <a:xfrm>
                <a:off x="-2171311" y="1347280"/>
                <a:ext cx="102944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rPr>
                  <a:t>10</a:t>
                </a:r>
                <a:r>
                  <a:rPr kumimoji="0" lang="en-US" altLang="zh-CN" sz="1800" b="0" i="0" u="none" strike="noStrike" kern="1200" cap="none" spc="0" normalizeH="0" baseline="30000" noProof="0" dirty="0">
                    <a:ln>
                      <a:noFill/>
                    </a:ln>
                    <a:solidFill>
                      <a:prstClr val="black"/>
                    </a:solidFill>
                    <a:effectLst/>
                    <a:uLnTx/>
                    <a:uFillTx/>
                    <a:latin typeface="Arial" charset="0"/>
                    <a:ea typeface="微软雅黑" pitchFamily="34" charset="-122"/>
                    <a:cs typeface="+mn-ea"/>
                    <a:sym typeface="Arial" charset="0"/>
                  </a:rPr>
                  <a:t>-12</a:t>
                </a: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rPr>
                  <a:t> cm</a:t>
                </a:r>
                <a:endPar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endParaRPr>
              </a:p>
            </p:txBody>
          </p:sp>
          <p:sp>
            <p:nvSpPr>
              <p:cNvPr id="23" name="文本框 22"/>
              <p:cNvSpPr txBox="1"/>
              <p:nvPr/>
            </p:nvSpPr>
            <p:spPr>
              <a:xfrm>
                <a:off x="70723" y="1470849"/>
                <a:ext cx="103425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rPr>
                  <a:t>10</a:t>
                </a:r>
                <a:r>
                  <a:rPr kumimoji="0" lang="en-US" altLang="zh-CN" sz="1800" b="0" i="0" u="none" strike="noStrike" kern="1200" cap="none" spc="0" normalizeH="0" baseline="30000" noProof="0" dirty="0">
                    <a:ln>
                      <a:noFill/>
                    </a:ln>
                    <a:solidFill>
                      <a:prstClr val="black"/>
                    </a:solidFill>
                    <a:effectLst/>
                    <a:uLnTx/>
                    <a:uFillTx/>
                    <a:latin typeface="Arial" charset="0"/>
                    <a:ea typeface="微软雅黑" pitchFamily="34" charset="-122"/>
                    <a:cs typeface="+mn-ea"/>
                    <a:sym typeface="Arial" charset="0"/>
                  </a:rPr>
                  <a:t>-13</a:t>
                </a: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rPr>
                  <a:t> cm</a:t>
                </a:r>
                <a:endPar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endParaRPr>
              </a:p>
            </p:txBody>
          </p:sp>
          <p:sp>
            <p:nvSpPr>
              <p:cNvPr id="21" name="文本框 20"/>
              <p:cNvSpPr txBox="1"/>
              <p:nvPr/>
            </p:nvSpPr>
            <p:spPr>
              <a:xfrm>
                <a:off x="-3452458" y="2717541"/>
                <a:ext cx="94929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rPr>
                  <a:t>10</a:t>
                </a:r>
                <a:r>
                  <a:rPr kumimoji="0" lang="en-US" altLang="zh-CN" sz="1800" b="0" i="0" u="none" strike="noStrike" kern="1200" cap="none" spc="0" normalizeH="0" baseline="30000" noProof="0" dirty="0">
                    <a:ln>
                      <a:noFill/>
                    </a:ln>
                    <a:solidFill>
                      <a:prstClr val="black"/>
                    </a:solidFill>
                    <a:effectLst/>
                    <a:uLnTx/>
                    <a:uFillTx/>
                    <a:latin typeface="Arial" charset="0"/>
                    <a:ea typeface="微软雅黑" pitchFamily="34" charset="-122"/>
                    <a:cs typeface="+mn-ea"/>
                    <a:sym typeface="Arial" charset="0"/>
                  </a:rPr>
                  <a:t>-8</a:t>
                </a: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rPr>
                  <a:t> cm</a:t>
                </a:r>
                <a:endPar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endParaRPr>
              </a:p>
            </p:txBody>
          </p:sp>
        </p:grpSp>
      </p:grpSp>
      <p:pic>
        <p:nvPicPr>
          <p:cNvPr id="28" name="Picture 2" descr="See the source image"/>
          <p:cNvPicPr>
            <a:picLocks noChangeAspect="1" noChangeArrowheads="1"/>
          </p:cNvPicPr>
          <p:nvPr/>
        </p:nvPicPr>
        <p:blipFill>
          <a:blip r:embed="rId5" cstate="screen"/>
          <a:srcRect/>
          <a:stretch>
            <a:fillRect/>
          </a:stretch>
        </p:blipFill>
        <p:spPr bwMode="auto">
          <a:xfrm>
            <a:off x="13606271" y="-207670"/>
            <a:ext cx="1940511" cy="1491421"/>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p:cNvSpPr txBox="1"/>
          <p:nvPr/>
        </p:nvSpPr>
        <p:spPr>
          <a:xfrm>
            <a:off x="644574" y="7312592"/>
            <a:ext cx="45235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C00000"/>
                </a:solidFill>
                <a:effectLst/>
                <a:uLnTx/>
                <a:uFillTx/>
                <a:latin typeface="Arial" charset="0"/>
                <a:ea typeface="微软雅黑" pitchFamily="34" charset="-122"/>
                <a:cs typeface="+mn-ea"/>
                <a:sym typeface="Arial" charset="0"/>
              </a:rPr>
              <a:t>Precision </a:t>
            </a:r>
            <a:r>
              <a:rPr kumimoji="0" lang="en-US" altLang="zh-CN" sz="1800" b="1" i="0" u="none" strike="noStrike" kern="1200" cap="none" spc="0" normalizeH="0" noProof="0" dirty="0">
                <a:ln>
                  <a:noFill/>
                </a:ln>
                <a:solidFill>
                  <a:srgbClr val="C00000"/>
                </a:solidFill>
                <a:effectLst/>
                <a:uLnTx/>
                <a:uFillTx/>
                <a:latin typeface="Arial" charset="0"/>
                <a:ea typeface="微软雅黑" pitchFamily="34" charset="-122"/>
                <a:cs typeface="+mn-ea"/>
                <a:sym typeface="Arial" charset="0"/>
              </a:rPr>
              <a:t>neutron </a:t>
            </a:r>
            <a:r>
              <a:rPr lang="en-US" altLang="zh-CN" b="1" dirty="0">
                <a:solidFill>
                  <a:srgbClr val="C00000"/>
                </a:solidFill>
                <a:latin typeface="Arial" charset="0"/>
                <a:ea typeface="微软雅黑" pitchFamily="34" charset="-122"/>
                <a:cs typeface="+mn-ea"/>
                <a:sym typeface="Arial" charset="0"/>
              </a:rPr>
              <a:t>lifetime is a frontier. </a:t>
            </a:r>
            <a:r>
              <a:rPr kumimoji="0" lang="en-US" altLang="zh-CN" sz="1800" b="1" i="0" u="none" strike="noStrike" kern="1200" cap="none" spc="0" normalizeH="0" noProof="0" dirty="0">
                <a:ln>
                  <a:noFill/>
                </a:ln>
                <a:solidFill>
                  <a:srgbClr val="C00000"/>
                </a:solidFill>
                <a:effectLst/>
                <a:uLnTx/>
                <a:uFillTx/>
                <a:latin typeface="Arial" charset="0"/>
                <a:ea typeface="微软雅黑" pitchFamily="34" charset="-122"/>
                <a:cs typeface="+mn-ea"/>
                <a:sym typeface="Arial" charset="0"/>
              </a:rPr>
              <a:t>   </a:t>
            </a:r>
            <a:endParaRPr kumimoji="0" lang="zh-CN" altLang="en-US" sz="1800" b="1" i="0" u="none" strike="noStrike" kern="1200" cap="none" spc="0" normalizeH="0" baseline="0" noProof="0" dirty="0">
              <a:ln>
                <a:noFill/>
              </a:ln>
              <a:solidFill>
                <a:srgbClr val="C00000"/>
              </a:solidFill>
              <a:effectLst/>
              <a:uLnTx/>
              <a:uFillTx/>
              <a:latin typeface="Arial" charset="0"/>
              <a:ea typeface="微软雅黑" pitchFamily="34" charset="-122"/>
              <a:cs typeface="+mn-ea"/>
              <a:sym typeface="Arial" charset="0"/>
            </a:endParaRPr>
          </a:p>
        </p:txBody>
      </p:sp>
      <p:sp>
        <p:nvSpPr>
          <p:cNvPr id="11" name="文本框 10"/>
          <p:cNvSpPr txBox="1"/>
          <p:nvPr/>
        </p:nvSpPr>
        <p:spPr>
          <a:xfrm>
            <a:off x="1383988" y="2944932"/>
            <a:ext cx="28616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err="1">
                <a:ln>
                  <a:noFill/>
                </a:ln>
                <a:solidFill>
                  <a:prstClr val="black"/>
                </a:solidFill>
                <a:effectLst/>
                <a:uLnTx/>
                <a:uFillTx/>
                <a:latin typeface="Arial" charset="0"/>
                <a:ea typeface="微软雅黑" pitchFamily="34" charset="-122"/>
                <a:cs typeface="+mn-ea"/>
                <a:sym typeface="Arial" charset="0"/>
              </a:rPr>
              <a:t>m</a:t>
            </a:r>
            <a:r>
              <a:rPr kumimoji="0" lang="en-US" altLang="zh-CN" sz="1800" b="0" i="0" u="none" strike="noStrike" kern="1200" cap="none" spc="0" normalizeH="0" baseline="-25000" noProof="0" dirty="0" err="1">
                <a:ln>
                  <a:noFill/>
                </a:ln>
                <a:solidFill>
                  <a:prstClr val="black"/>
                </a:solidFill>
                <a:effectLst/>
                <a:uLnTx/>
                <a:uFillTx/>
                <a:latin typeface="Arial" charset="0"/>
                <a:ea typeface="微软雅黑" pitchFamily="34" charset="-122"/>
                <a:cs typeface="+mn-ea"/>
                <a:sym typeface="Arial" charset="0"/>
              </a:rPr>
              <a:t>n</a:t>
            </a:r>
            <a:r>
              <a:rPr kumimoji="0" lang="en-US" altLang="zh-CN" sz="1800" b="0" i="0" u="none" strike="noStrike" kern="1200" cap="none" spc="0" normalizeH="0" baseline="0" noProof="0" dirty="0" err="1">
                <a:ln>
                  <a:noFill/>
                </a:ln>
                <a:solidFill>
                  <a:prstClr val="black"/>
                </a:solidFill>
                <a:effectLst/>
                <a:uLnTx/>
                <a:uFillTx/>
                <a:latin typeface="Arial" charset="0"/>
                <a:ea typeface="微软雅黑" pitchFamily="34" charset="-122"/>
                <a:cs typeface="+mn-ea"/>
                <a:sym typeface="Arial" charset="0"/>
              </a:rPr>
              <a:t>-m</a:t>
            </a:r>
            <a:r>
              <a:rPr kumimoji="0" lang="en-US" altLang="zh-CN" sz="1800" b="0" i="0" u="none" strike="noStrike" kern="1200" cap="none" spc="0" normalizeH="0" baseline="-25000" noProof="0" dirty="0" err="1">
                <a:ln>
                  <a:noFill/>
                </a:ln>
                <a:solidFill>
                  <a:prstClr val="black"/>
                </a:solidFill>
                <a:effectLst/>
                <a:uLnTx/>
                <a:uFillTx/>
                <a:latin typeface="Arial" charset="0"/>
                <a:ea typeface="微软雅黑" pitchFamily="34" charset="-122"/>
                <a:cs typeface="+mn-ea"/>
                <a:sym typeface="Arial" charset="0"/>
              </a:rPr>
              <a:t>p</a:t>
            </a: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rPr>
              <a:t>=1.2933324(5) MeV</a:t>
            </a:r>
            <a:endPar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endParaRPr>
          </a:p>
        </p:txBody>
      </p:sp>
      <p:pic>
        <p:nvPicPr>
          <p:cNvPr id="24" name="图片 23"/>
          <p:cNvPicPr>
            <a:picLocks noChangeAspect="1"/>
          </p:cNvPicPr>
          <p:nvPr/>
        </p:nvPicPr>
        <p:blipFill>
          <a:blip r:embed="rId6"/>
          <a:stretch>
            <a:fillRect/>
          </a:stretch>
        </p:blipFill>
        <p:spPr>
          <a:xfrm>
            <a:off x="2348091" y="5046682"/>
            <a:ext cx="2676525" cy="304800"/>
          </a:xfrm>
          <a:prstGeom prst="rect">
            <a:avLst/>
          </a:prstGeom>
        </p:spPr>
      </p:pic>
      <p:sp>
        <p:nvSpPr>
          <p:cNvPr id="3" name="矩形 2"/>
          <p:cNvSpPr/>
          <p:nvPr/>
        </p:nvSpPr>
        <p:spPr>
          <a:xfrm>
            <a:off x="13418634" y="2149482"/>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ℳ=[</a:t>
            </a: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𝐺</a:t>
            </a: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_</a:t>
            </a: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𝑉 𝑝 ̅𝛾</a:t>
            </a: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_</a:t>
            </a: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𝜇 𝑛−𝐺</a:t>
            </a: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_</a:t>
            </a: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𝐴 𝑝 ̅𝛾</a:t>
            </a: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_5 </a:t>
            </a: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𝛾</a:t>
            </a: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_</a:t>
            </a: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𝜇 𝑛</a:t>
            </a: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a:t>
            </a: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𝑒 ̅𝛾</a:t>
            </a: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_</a:t>
            </a: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𝜇 </a:t>
            </a: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(1+</a:t>
            </a: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𝛾</a:t>
            </a: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_5)</a:t>
            </a: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𝜈</a:t>
            </a: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a:t>
            </a:r>
            <a:endPar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endParaRPr>
          </a:p>
        </p:txBody>
      </p:sp>
      <p:sp>
        <p:nvSpPr>
          <p:cNvPr id="5" name="矩形 4"/>
          <p:cNvSpPr/>
          <p:nvPr/>
        </p:nvSpPr>
        <p:spPr>
          <a:xfrm>
            <a:off x="7962396" y="2026479"/>
            <a:ext cx="407720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𝐺</a:t>
            </a:r>
            <a:r>
              <a:rPr kumimoji="0" lang="zh-CN" altLang="en-US" sz="1800" b="0" i="0" u="none" strike="noStrike" kern="1200" cap="none" spc="0" normalizeH="0" baseline="-25000" noProof="0" dirty="0">
                <a:ln>
                  <a:noFill/>
                </a:ln>
                <a:solidFill>
                  <a:prstClr val="black"/>
                </a:solidFill>
                <a:effectLst/>
                <a:uLnTx/>
                <a:uFillTx/>
                <a:latin typeface="Arial" charset="0"/>
                <a:ea typeface="微软雅黑" pitchFamily="34" charset="-122"/>
                <a:cs typeface="+mn-cs"/>
              </a:rPr>
              <a:t>𝑉</a:t>
            </a: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 strength of the vector force</a:t>
            </a:r>
            <a:endPar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0432FF"/>
                </a:solidFill>
                <a:effectLst/>
                <a:uLnTx/>
                <a:uFillTx/>
                <a:latin typeface="Arial" charset="0"/>
                <a:ea typeface="微软雅黑" pitchFamily="34" charset="-122"/>
                <a:cs typeface="+mn-cs"/>
              </a:rPr>
              <a:t>𝐺</a:t>
            </a:r>
            <a:r>
              <a:rPr kumimoji="0" lang="zh-CN" altLang="en-US" sz="1800" b="0" i="0" u="none" strike="noStrike" kern="1200" cap="none" spc="0" normalizeH="0" baseline="-25000" noProof="0" dirty="0">
                <a:ln>
                  <a:noFill/>
                </a:ln>
                <a:solidFill>
                  <a:srgbClr val="0432FF"/>
                </a:solidFill>
                <a:effectLst/>
                <a:uLnTx/>
                <a:uFillTx/>
                <a:latin typeface="Arial" charset="0"/>
                <a:ea typeface="微软雅黑" pitchFamily="34" charset="-122"/>
                <a:cs typeface="+mn-cs"/>
              </a:rPr>
              <a:t>𝐴</a:t>
            </a:r>
            <a:r>
              <a:rPr kumimoji="0" lang="en-US" altLang="zh-CN" sz="1800" b="0" i="0" u="none" strike="noStrike" kern="1200" cap="none" spc="0" normalizeH="0" baseline="0" noProof="0" dirty="0">
                <a:ln>
                  <a:noFill/>
                </a:ln>
                <a:solidFill>
                  <a:srgbClr val="0432FF"/>
                </a:solidFill>
                <a:effectLst/>
                <a:uLnTx/>
                <a:uFillTx/>
                <a:latin typeface="Arial" charset="0"/>
                <a:ea typeface="微软雅黑" pitchFamily="34" charset="-122"/>
                <a:cs typeface="+mn-cs"/>
              </a:rPr>
              <a:t>: strength of the axial vector force</a:t>
            </a:r>
            <a:endParaRPr kumimoji="0" lang="en-US" altLang="zh-CN" sz="1800" b="0" i="0" u="none" strike="noStrike" kern="1200" cap="none" spc="0" normalizeH="0" baseline="0" noProof="0" dirty="0">
              <a:ln>
                <a:noFill/>
              </a:ln>
              <a:solidFill>
                <a:srgbClr val="0432FF"/>
              </a:solidFill>
              <a:effectLst/>
              <a:uLnTx/>
              <a:uFillTx/>
              <a:latin typeface="Arial" charset="0"/>
              <a:ea typeface="微软雅黑" pitchFamily="34" charset="-122"/>
              <a:cs typeface="+mn-cs"/>
            </a:endParaRPr>
          </a:p>
        </p:txBody>
      </p:sp>
      <p:sp>
        <p:nvSpPr>
          <p:cNvPr id="6" name="矩形 5"/>
          <p:cNvSpPr/>
          <p:nvPr/>
        </p:nvSpPr>
        <p:spPr>
          <a:xfrm>
            <a:off x="106847" y="5523249"/>
            <a:ext cx="5129919" cy="1015663"/>
          </a:xfrm>
          <a:prstGeom prst="rect">
            <a:avLst/>
          </a:prstGeom>
        </p:spPr>
        <p:txBody>
          <a:bodyPr wrap="square">
            <a:spAutoFit/>
          </a:bodyPr>
          <a:lstStyle/>
          <a:p>
            <a:pPr marL="342900" lvl="0" indent="-342900">
              <a:buFont typeface="Wingdings" charset="2"/>
              <a:buChar char="n"/>
              <a:defRPr/>
            </a:pPr>
            <a:r>
              <a:rPr lang="en-US" altLang="zh-CN" sz="2000" b="1" dirty="0">
                <a:solidFill>
                  <a:srgbClr val="00B0F0"/>
                </a:solidFill>
                <a:latin typeface="Arial" charset="0"/>
                <a:ea typeface="微软雅黑" pitchFamily="34" charset="-122"/>
                <a:cs typeface="+mn-ea"/>
              </a:rPr>
              <a:t>Neutron lifetime: key to solving the most fundamental questions in cosmology and particle physics.</a:t>
            </a:r>
            <a:endParaRPr lang="zh-CN" altLang="en-US" sz="2000" b="1" dirty="0">
              <a:solidFill>
                <a:srgbClr val="00B0F0"/>
              </a:solidFill>
              <a:latin typeface="Arial" charset="0"/>
              <a:ea typeface="微软雅黑" pitchFamily="34" charset="-122"/>
              <a:cs typeface="+mn-ea"/>
            </a:endParaRPr>
          </a:p>
        </p:txBody>
      </p:sp>
      <p:pic>
        <p:nvPicPr>
          <p:cNvPr id="8" name="图片 7"/>
          <p:cNvPicPr>
            <a:picLocks noChangeAspect="1"/>
          </p:cNvPicPr>
          <p:nvPr/>
        </p:nvPicPr>
        <p:blipFill>
          <a:blip r:embed="rId7"/>
          <a:stretch>
            <a:fillRect/>
          </a:stretch>
        </p:blipFill>
        <p:spPr>
          <a:xfrm>
            <a:off x="12320396" y="1571477"/>
            <a:ext cx="3597759" cy="1124750"/>
          </a:xfrm>
          <a:prstGeom prst="rect">
            <a:avLst/>
          </a:prstGeom>
        </p:spPr>
      </p:pic>
      <p:pic>
        <p:nvPicPr>
          <p:cNvPr id="1026" name="Picture 2" descr="Where Did All The Big Bang Lithium Go? | Spaceaustralia"/>
          <p:cNvPicPr>
            <a:picLocks noChangeAspect="1" noChangeArrowheads="1"/>
          </p:cNvPicPr>
          <p:nvPr/>
        </p:nvPicPr>
        <p:blipFill rotWithShape="1">
          <a:blip r:embed="rId8">
            <a:extLst>
              <a:ext uri="{28A0092B-C50C-407E-A947-70E740481C1C}">
                <a14:useLocalDpi xmlns:a14="http://schemas.microsoft.com/office/drawing/2010/main" val="0"/>
              </a:ext>
            </a:extLst>
          </a:blip>
          <a:srcRect r="55667" b="-2579"/>
          <a:stretch>
            <a:fillRect/>
          </a:stretch>
        </p:blipFill>
        <p:spPr bwMode="auto">
          <a:xfrm>
            <a:off x="6420823" y="4140894"/>
            <a:ext cx="1412919" cy="1839517"/>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11"/>
          <p:cNvSpPr txBox="1"/>
          <p:nvPr/>
        </p:nvSpPr>
        <p:spPr>
          <a:xfrm>
            <a:off x="5826023" y="6011276"/>
            <a:ext cx="274320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100" b="0" i="0" u="none" strike="noStrike" kern="1200" cap="none" spc="0" normalizeH="0" baseline="0" noProof="0" dirty="0">
                <a:ln>
                  <a:noFill/>
                </a:ln>
                <a:solidFill>
                  <a:srgbClr val="211E1E"/>
                </a:solidFill>
                <a:effectLst/>
                <a:uLnTx/>
                <a:uFillTx/>
                <a:latin typeface="AdvP6F00"/>
                <a:ea typeface="微软雅黑" pitchFamily="34" charset="-122"/>
                <a:cs typeface="+mn-cs"/>
              </a:rPr>
              <a:t>t</a:t>
            </a:r>
            <a:r>
              <a:rPr kumimoji="0" lang="en-US" altLang="zh-CN" sz="1100" b="0" i="0" u="none" strike="noStrike" kern="1200" cap="none" spc="0" normalizeH="0" baseline="0" noProof="0" dirty="0">
                <a:ln>
                  <a:noFill/>
                </a:ln>
                <a:solidFill>
                  <a:srgbClr val="211E1E"/>
                </a:solidFill>
                <a:effectLst/>
                <a:uLnTx/>
                <a:uFillTx/>
                <a:latin typeface="Arial" charset="0"/>
                <a:ea typeface="微软雅黑" pitchFamily="34" charset="-122"/>
                <a:cs typeface="Arial" charset="0"/>
              </a:rPr>
              <a:t>~</a:t>
            </a:r>
            <a:r>
              <a:rPr kumimoji="0" lang="en-US" altLang="zh-CN" sz="1100" b="0" i="0" u="none" strike="noStrike" kern="1200" cap="none" spc="0" normalizeH="0" baseline="0" noProof="0" dirty="0">
                <a:ln>
                  <a:noFill/>
                </a:ln>
                <a:solidFill>
                  <a:srgbClr val="211E1E"/>
                </a:solidFill>
                <a:effectLst/>
                <a:uLnTx/>
                <a:uFillTx/>
                <a:latin typeface="AdvP6F00"/>
                <a:ea typeface="微软雅黑" pitchFamily="34" charset="-122"/>
                <a:cs typeface="+mn-cs"/>
              </a:rPr>
              <a:t>1s,</a:t>
            </a:r>
            <a:r>
              <a:rPr kumimoji="0" lang="zh-CN" altLang="en-US" sz="1100" b="0" i="0" u="none" strike="noStrike" kern="1200" cap="none" spc="0" normalizeH="0" baseline="0" noProof="0" dirty="0">
                <a:ln>
                  <a:noFill/>
                </a:ln>
                <a:solidFill>
                  <a:srgbClr val="211E1E"/>
                </a:solidFill>
                <a:effectLst/>
                <a:uLnTx/>
                <a:uFillTx/>
                <a:latin typeface="AdvP6F00"/>
                <a:ea typeface="微软雅黑" pitchFamily="34" charset="-122"/>
                <a:cs typeface="+mn-cs"/>
              </a:rPr>
              <a:t> </a:t>
            </a:r>
            <a:r>
              <a:rPr kumimoji="0" lang="en-US" altLang="zh-CN" sz="1100" b="0" i="0" u="none" strike="noStrike" kern="1200" cap="none" spc="0" normalizeH="0" baseline="0" noProof="0" dirty="0">
                <a:ln>
                  <a:noFill/>
                </a:ln>
                <a:solidFill>
                  <a:srgbClr val="211E1E"/>
                </a:solidFill>
                <a:effectLst/>
                <a:uLnTx/>
                <a:uFillTx/>
                <a:latin typeface="AdvP6F00"/>
                <a:ea typeface="微软雅黑" pitchFamily="34" charset="-122"/>
                <a:cs typeface="+mn-cs"/>
              </a:rPr>
              <a:t>nucleon freeze-out,</a:t>
            </a:r>
            <a:r>
              <a:rPr kumimoji="0" lang="zh-CN" altLang="en-US" sz="1100" b="0" i="0" u="none" strike="noStrike" kern="1200" cap="none" spc="0" normalizeH="0" baseline="0" noProof="0" dirty="0">
                <a:ln>
                  <a:noFill/>
                </a:ln>
                <a:solidFill>
                  <a:srgbClr val="211E1E"/>
                </a:solidFill>
                <a:effectLst/>
                <a:uLnTx/>
                <a:uFillTx/>
                <a:latin typeface="AdvP6F00"/>
                <a:ea typeface="微软雅黑" pitchFamily="34" charset="-122"/>
                <a:cs typeface="+mn-cs"/>
              </a:rPr>
              <a:t> </a:t>
            </a:r>
            <a:r>
              <a:rPr kumimoji="0" lang="en-US" altLang="zh-CN" sz="1100" b="0" i="0" u="none" strike="noStrike" kern="1200" cap="none" spc="0" normalizeH="0" baseline="0" noProof="0" dirty="0" err="1">
                <a:ln>
                  <a:noFill/>
                </a:ln>
                <a:solidFill>
                  <a:srgbClr val="C00000"/>
                </a:solidFill>
                <a:effectLst/>
                <a:uLnTx/>
                <a:uFillTx/>
                <a:latin typeface="AdvP6F00"/>
                <a:ea typeface="微软雅黑" pitchFamily="34" charset="-122"/>
                <a:cs typeface="+mn-cs"/>
              </a:rPr>
              <a:t>Yn</a:t>
            </a:r>
            <a:r>
              <a:rPr kumimoji="0" lang="en-US" altLang="zh-CN" sz="1100" b="0" i="0" u="none" strike="noStrike" kern="1200" cap="none" spc="0" normalizeH="0" baseline="0" noProof="0" dirty="0">
                <a:ln>
                  <a:noFill/>
                </a:ln>
                <a:solidFill>
                  <a:srgbClr val="C00000"/>
                </a:solidFill>
                <a:effectLst/>
                <a:uLnTx/>
                <a:uFillTx/>
                <a:latin typeface="AdvP6F00"/>
                <a:ea typeface="微软雅黑" pitchFamily="34" charset="-122"/>
                <a:cs typeface="+mn-cs"/>
              </a:rPr>
              <a:t>/Yp~1/6 </a:t>
            </a:r>
            <a:endParaRPr kumimoji="0" lang="en-US" altLang="zh-CN" sz="1100" b="0" i="0" u="none" strike="noStrike" kern="1200" cap="none" spc="0" normalizeH="0" baseline="0" noProof="0" dirty="0">
              <a:ln>
                <a:noFill/>
              </a:ln>
              <a:solidFill>
                <a:srgbClr val="C00000"/>
              </a:solidFill>
              <a:effectLst/>
              <a:uLnTx/>
              <a:uFillTx/>
              <a:latin typeface="AdvP6F00"/>
              <a:ea typeface="微软雅黑"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100" b="0" i="0" u="none" strike="noStrike" kern="1200" cap="none" spc="0" normalizeH="0" baseline="0" noProof="0" dirty="0">
                <a:ln>
                  <a:noFill/>
                </a:ln>
                <a:solidFill>
                  <a:srgbClr val="211E1E"/>
                </a:solidFill>
                <a:effectLst/>
                <a:uLnTx/>
                <a:uFillTx/>
                <a:latin typeface="AdvP6F00"/>
                <a:ea typeface="微软雅黑" pitchFamily="34" charset="-122"/>
                <a:cs typeface="+mn-cs"/>
              </a:rPr>
              <a:t>t~3m,</a:t>
            </a:r>
            <a:r>
              <a:rPr kumimoji="0" lang="zh-CN" altLang="en-US" sz="1100" b="0" i="0" u="none" strike="noStrike" kern="1200" cap="none" spc="0" normalizeH="0" baseline="0" noProof="0" dirty="0">
                <a:ln>
                  <a:noFill/>
                </a:ln>
                <a:solidFill>
                  <a:srgbClr val="211E1E"/>
                </a:solidFill>
                <a:effectLst/>
                <a:uLnTx/>
                <a:uFillTx/>
                <a:latin typeface="AdvP6F00"/>
                <a:ea typeface="微软雅黑" pitchFamily="34" charset="-122"/>
                <a:cs typeface="+mn-cs"/>
              </a:rPr>
              <a:t> </a:t>
            </a:r>
            <a:r>
              <a:rPr kumimoji="0" lang="en-US" altLang="zh-CN" sz="1100" b="0" i="0" u="none" strike="noStrike" kern="1200" cap="none" spc="0" normalizeH="0" baseline="0" noProof="0" dirty="0">
                <a:ln>
                  <a:noFill/>
                </a:ln>
                <a:solidFill>
                  <a:srgbClr val="211E1E"/>
                </a:solidFill>
                <a:effectLst/>
                <a:uLnTx/>
                <a:uFillTx/>
                <a:latin typeface="AdvP6F00"/>
                <a:ea typeface="微软雅黑" pitchFamily="34" charset="-122"/>
                <a:cs typeface="+mn-cs"/>
              </a:rPr>
              <a:t>neutrons</a:t>
            </a:r>
            <a:r>
              <a:rPr kumimoji="0" lang="zh-CN" altLang="en-US" sz="1100" b="0" i="0" u="none" strike="noStrike" kern="1200" cap="none" spc="0" normalizeH="0" baseline="0" noProof="0" dirty="0">
                <a:ln>
                  <a:noFill/>
                </a:ln>
                <a:solidFill>
                  <a:srgbClr val="211E1E"/>
                </a:solidFill>
                <a:effectLst/>
                <a:uLnTx/>
                <a:uFillTx/>
                <a:latin typeface="AdvP6F00"/>
                <a:ea typeface="微软雅黑" pitchFamily="34" charset="-122"/>
                <a:cs typeface="+mn-cs"/>
              </a:rPr>
              <a:t> </a:t>
            </a:r>
            <a:r>
              <a:rPr kumimoji="0" lang="en-US" altLang="zh-CN" sz="1100" b="0" i="0" u="none" strike="noStrike" kern="1200" cap="none" spc="0" normalizeH="0" baseline="0" noProof="0" dirty="0">
                <a:ln>
                  <a:noFill/>
                </a:ln>
                <a:solidFill>
                  <a:srgbClr val="211E1E"/>
                </a:solidFill>
                <a:effectLst/>
                <a:uLnTx/>
                <a:uFillTx/>
                <a:latin typeface="AdvP6F00"/>
                <a:ea typeface="微软雅黑" pitchFamily="34" charset="-122"/>
                <a:cs typeface="+mn-cs"/>
              </a:rPr>
              <a:t>all</a:t>
            </a:r>
            <a:r>
              <a:rPr kumimoji="0" lang="zh-CN" altLang="en-US" sz="1100" b="0" i="0" u="none" strike="noStrike" kern="1200" cap="none" spc="0" normalizeH="0" baseline="0" noProof="0" dirty="0">
                <a:ln>
                  <a:noFill/>
                </a:ln>
                <a:solidFill>
                  <a:srgbClr val="211E1E"/>
                </a:solidFill>
                <a:effectLst/>
                <a:uLnTx/>
                <a:uFillTx/>
                <a:latin typeface="AdvP6F00"/>
                <a:ea typeface="微软雅黑" pitchFamily="34" charset="-122"/>
                <a:cs typeface="+mn-cs"/>
              </a:rPr>
              <a:t> </a:t>
            </a:r>
            <a:r>
              <a:rPr kumimoji="0" lang="en-US" altLang="zh-CN" sz="1100" b="0" i="0" u="none" strike="noStrike" kern="1200" cap="none" spc="0" normalizeH="0" baseline="0" noProof="0" dirty="0">
                <a:ln>
                  <a:noFill/>
                </a:ln>
                <a:solidFill>
                  <a:srgbClr val="211E1E"/>
                </a:solidFill>
                <a:effectLst/>
                <a:uLnTx/>
                <a:uFillTx/>
                <a:latin typeface="AdvP6F00"/>
                <a:ea typeface="微软雅黑" pitchFamily="34" charset="-122"/>
                <a:cs typeface="+mn-cs"/>
              </a:rPr>
              <a:t>bound</a:t>
            </a:r>
            <a:r>
              <a:rPr kumimoji="0" lang="zh-CN" altLang="en-US" sz="1100" b="0" i="0" u="none" strike="noStrike" kern="1200" cap="none" spc="0" normalizeH="0" baseline="0" noProof="0" dirty="0">
                <a:ln>
                  <a:noFill/>
                </a:ln>
                <a:solidFill>
                  <a:srgbClr val="211E1E"/>
                </a:solidFill>
                <a:effectLst/>
                <a:uLnTx/>
                <a:uFillTx/>
                <a:latin typeface="AdvP6F00"/>
                <a:ea typeface="微软雅黑" pitchFamily="34" charset="-122"/>
                <a:cs typeface="+mn-cs"/>
              </a:rPr>
              <a:t> </a:t>
            </a:r>
            <a:r>
              <a:rPr kumimoji="0" lang="en-US" altLang="zh-CN" sz="1100" b="0" i="0" u="none" strike="noStrike" kern="1200" cap="none" spc="0" normalizeH="0" baseline="0" noProof="0" dirty="0">
                <a:ln>
                  <a:noFill/>
                </a:ln>
                <a:solidFill>
                  <a:srgbClr val="211E1E"/>
                </a:solidFill>
                <a:effectLst/>
                <a:uLnTx/>
                <a:uFillTx/>
                <a:latin typeface="AdvP6F00"/>
                <a:ea typeface="微软雅黑" pitchFamily="34" charset="-122"/>
                <a:cs typeface="+mn-cs"/>
              </a:rPr>
              <a:t>into</a:t>
            </a:r>
            <a:r>
              <a:rPr kumimoji="0" lang="zh-CN" altLang="en-US" sz="1100" b="0" i="0" u="none" strike="noStrike" kern="1200" cap="none" spc="0" normalizeH="0" baseline="0" noProof="0" dirty="0">
                <a:ln>
                  <a:noFill/>
                </a:ln>
                <a:solidFill>
                  <a:srgbClr val="211E1E"/>
                </a:solidFill>
                <a:effectLst/>
                <a:uLnTx/>
                <a:uFillTx/>
                <a:latin typeface="AdvP6F00"/>
                <a:ea typeface="微软雅黑" pitchFamily="34" charset="-122"/>
                <a:cs typeface="+mn-cs"/>
              </a:rPr>
              <a:t> </a:t>
            </a:r>
            <a:r>
              <a:rPr kumimoji="0" lang="en-US" altLang="zh-CN" sz="1100" b="0" i="0" u="none" strike="noStrike" kern="1200" cap="none" spc="0" normalizeH="0" baseline="0" noProof="0" dirty="0">
                <a:ln>
                  <a:noFill/>
                </a:ln>
                <a:solidFill>
                  <a:srgbClr val="211E1E"/>
                </a:solidFill>
                <a:effectLst/>
                <a:uLnTx/>
                <a:uFillTx/>
                <a:latin typeface="AdvP6F00"/>
                <a:ea typeface="微软雅黑" pitchFamily="34" charset="-122"/>
                <a:cs typeface="+mn-cs"/>
              </a:rPr>
              <a:t>light</a:t>
            </a:r>
            <a:r>
              <a:rPr kumimoji="0" lang="zh-CN" altLang="en-US" sz="1100" b="0" i="0" u="none" strike="noStrike" kern="1200" cap="none" spc="0" normalizeH="0" baseline="0" noProof="0" dirty="0">
                <a:ln>
                  <a:noFill/>
                </a:ln>
                <a:solidFill>
                  <a:srgbClr val="211E1E"/>
                </a:solidFill>
                <a:effectLst/>
                <a:uLnTx/>
                <a:uFillTx/>
                <a:latin typeface="AdvP6F00"/>
                <a:ea typeface="微软雅黑" pitchFamily="34" charset="-122"/>
                <a:cs typeface="+mn-cs"/>
              </a:rPr>
              <a:t> </a:t>
            </a:r>
            <a:r>
              <a:rPr kumimoji="0" lang="en-US" altLang="zh-CN" sz="1100" b="0" i="0" u="none" strike="noStrike" kern="1200" cap="none" spc="0" normalizeH="0" baseline="0" noProof="0" dirty="0">
                <a:ln>
                  <a:noFill/>
                </a:ln>
                <a:solidFill>
                  <a:srgbClr val="211E1E"/>
                </a:solidFill>
                <a:effectLst/>
                <a:uLnTx/>
                <a:uFillTx/>
                <a:latin typeface="AdvP6F00"/>
                <a:ea typeface="微软雅黑" pitchFamily="34" charset="-122"/>
                <a:cs typeface="+mn-cs"/>
              </a:rPr>
              <a:t>nuclei</a:t>
            </a:r>
            <a:r>
              <a:rPr kumimoji="0" lang="zh-CN" altLang="en-US" sz="1100" b="0" i="0" u="none" strike="noStrike" kern="1200" cap="none" spc="0" normalizeH="0" baseline="0" noProof="0" dirty="0">
                <a:ln>
                  <a:noFill/>
                </a:ln>
                <a:solidFill>
                  <a:srgbClr val="211E1E"/>
                </a:solidFill>
                <a:effectLst/>
                <a:uLnTx/>
                <a:uFillTx/>
                <a:latin typeface="AdvP6F00"/>
                <a:ea typeface="微软雅黑" pitchFamily="34" charset="-122"/>
                <a:cs typeface="+mn-cs"/>
              </a:rPr>
              <a:t> </a:t>
            </a:r>
            <a:endParaRPr kumimoji="0" lang="en-US" altLang="zh-CN" sz="1100" b="0" i="0" u="none" strike="noStrike" kern="1200" cap="none" spc="0" normalizeH="0" baseline="0" noProof="0" dirty="0">
              <a:ln>
                <a:noFill/>
              </a:ln>
              <a:solidFill>
                <a:prstClr val="black"/>
              </a:solidFill>
              <a:effectLst/>
              <a:uLnTx/>
              <a:uFillTx/>
              <a:latin typeface="Arial" charset="0"/>
              <a:ea typeface="微软雅黑" pitchFamily="34" charset="-122"/>
              <a:cs typeface="+mn-cs"/>
            </a:endParaRPr>
          </a:p>
        </p:txBody>
      </p:sp>
      <p:sp>
        <p:nvSpPr>
          <p:cNvPr id="14" name="文本框 13"/>
          <p:cNvSpPr txBox="1"/>
          <p:nvPr/>
        </p:nvSpPr>
        <p:spPr>
          <a:xfrm>
            <a:off x="6244785" y="995970"/>
            <a:ext cx="461195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000000"/>
                </a:solidFill>
                <a:effectLst/>
                <a:uLnTx/>
                <a:uFillTx/>
                <a:latin typeface="PingFang SC" pitchFamily="34" charset="-122"/>
                <a:ea typeface="PingFang SC" pitchFamily="34" charset="-122"/>
                <a:cs typeface="+mn-cs"/>
              </a:rPr>
              <a:t>最简单、最纯粹的弱相互作用例子，</a:t>
            </a:r>
            <a:r>
              <a:rPr kumimoji="0" lang="en-US" altLang="zh-CN" sz="1400" b="0" i="0" u="none" strike="noStrike" kern="1200" cap="none" spc="0" normalizeH="0" baseline="0" noProof="0" dirty="0" err="1">
                <a:ln>
                  <a:noFill/>
                </a:ln>
                <a:solidFill>
                  <a:srgbClr val="000000"/>
                </a:solidFill>
                <a:effectLst/>
                <a:uLnTx/>
                <a:uFillTx/>
                <a:latin typeface="PingFang SC" pitchFamily="34" charset="-122"/>
                <a:ea typeface="PingFang SC" pitchFamily="34" charset="-122"/>
                <a:cs typeface="+mn-cs"/>
              </a:rPr>
              <a:t>Fermi&amp;GT</a:t>
            </a:r>
            <a:r>
              <a:rPr kumimoji="0" lang="zh-CN" altLang="en-US" sz="1400" b="0" i="0" u="none" strike="noStrike" kern="1200" cap="none" spc="0" normalizeH="0" baseline="0" noProof="0" dirty="0">
                <a:ln>
                  <a:noFill/>
                </a:ln>
                <a:solidFill>
                  <a:srgbClr val="000000"/>
                </a:solidFill>
                <a:effectLst/>
                <a:uLnTx/>
                <a:uFillTx/>
                <a:latin typeface="PingFang SC" pitchFamily="34" charset="-122"/>
                <a:ea typeface="PingFang SC" pitchFamily="34" charset="-122"/>
                <a:cs typeface="+mn-cs"/>
              </a:rPr>
              <a:t>衰变</a:t>
            </a:r>
            <a:endParaRPr kumimoji="0" lang="zh-CN" altLang="en-US" sz="1400" b="0" i="0" u="none" strike="noStrike" kern="1200" cap="none" spc="0" normalizeH="0" baseline="0" noProof="0" dirty="0">
              <a:ln>
                <a:noFill/>
              </a:ln>
              <a:solidFill>
                <a:prstClr val="black"/>
              </a:solidFill>
              <a:effectLst/>
              <a:uLnTx/>
              <a:uFillTx/>
              <a:latin typeface="Arial" charset="0"/>
              <a:ea typeface="微软雅黑" pitchFamily="34" charset="-122"/>
              <a:cs typeface="+mn-cs"/>
            </a:endParaRPr>
          </a:p>
        </p:txBody>
      </p:sp>
      <p:sp>
        <p:nvSpPr>
          <p:cNvPr id="16" name="文本框 15"/>
          <p:cNvSpPr txBox="1"/>
          <p:nvPr/>
        </p:nvSpPr>
        <p:spPr>
          <a:xfrm>
            <a:off x="7442983" y="3775086"/>
            <a:ext cx="407154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400" dirty="0">
                <a:solidFill>
                  <a:srgbClr val="000000"/>
                </a:solidFill>
                <a:latin typeface="PingFang SC" pitchFamily="34" charset="-122"/>
                <a:ea typeface="PingFang SC" pitchFamily="34" charset="-122"/>
              </a:rPr>
              <a:t>t</a:t>
            </a:r>
            <a:r>
              <a:rPr kumimoji="0" lang="en-US" altLang="zh-CN" sz="1400" b="0" i="0" u="none" strike="noStrike" kern="1200" cap="none" spc="0" normalizeH="0" baseline="0" noProof="0" dirty="0" err="1">
                <a:ln>
                  <a:noFill/>
                </a:ln>
                <a:solidFill>
                  <a:srgbClr val="000000"/>
                </a:solidFill>
                <a:effectLst/>
                <a:uLnTx/>
                <a:uFillTx/>
                <a:latin typeface="PingFang SC" pitchFamily="34" charset="-122"/>
                <a:ea typeface="PingFang SC" pitchFamily="34" charset="-122"/>
                <a:cs typeface="+mn-cs"/>
              </a:rPr>
              <a:t>hus</a:t>
            </a:r>
            <a:r>
              <a:rPr kumimoji="0" lang="en-US" altLang="zh-CN" sz="1400" b="0" i="0" u="none" strike="noStrike" kern="1200" cap="none" spc="0" normalizeH="0" baseline="0" noProof="0" dirty="0">
                <a:ln>
                  <a:noFill/>
                </a:ln>
                <a:solidFill>
                  <a:srgbClr val="000000"/>
                </a:solidFill>
                <a:effectLst/>
                <a:uLnTx/>
                <a:uFillTx/>
                <a:latin typeface="PingFang SC" pitchFamily="34" charset="-122"/>
                <a:ea typeface="PingFang SC" pitchFamily="34" charset="-122"/>
                <a:cs typeface="+mn-cs"/>
              </a:rPr>
              <a:t> affect all the process</a:t>
            </a:r>
            <a:r>
              <a:rPr kumimoji="0" lang="en-US" altLang="zh-CN" sz="1400" b="0" i="0" u="none" strike="noStrike" kern="1200" cap="none" spc="0" normalizeH="0" noProof="0" dirty="0">
                <a:ln>
                  <a:noFill/>
                </a:ln>
                <a:solidFill>
                  <a:srgbClr val="000000"/>
                </a:solidFill>
                <a:effectLst/>
                <a:uLnTx/>
                <a:uFillTx/>
                <a:latin typeface="PingFang SC" pitchFamily="34" charset="-122"/>
                <a:ea typeface="PingFang SC" pitchFamily="34" charset="-122"/>
                <a:cs typeface="+mn-cs"/>
              </a:rPr>
              <a:t> </a:t>
            </a:r>
            <a:r>
              <a:rPr kumimoji="0" lang="en-US" altLang="zh-CN" sz="1400" b="0" i="0" u="none" strike="noStrike" kern="1200" cap="none" spc="0" normalizeH="0" noProof="0" dirty="0" err="1">
                <a:ln>
                  <a:noFill/>
                </a:ln>
                <a:solidFill>
                  <a:srgbClr val="000000"/>
                </a:solidFill>
                <a:effectLst/>
                <a:uLnTx/>
                <a:uFillTx/>
                <a:latin typeface="PingFang SC" pitchFamily="34" charset="-122"/>
                <a:ea typeface="PingFang SC" pitchFamily="34" charset="-122"/>
                <a:cs typeface="+mn-cs"/>
              </a:rPr>
              <a:t>afte</a:t>
            </a:r>
            <a:endParaRPr kumimoji="0" lang="zh-CN" altLang="en-US" sz="1400" b="0" i="0" u="none" strike="noStrike" kern="1200" cap="none" spc="0" normalizeH="0" baseline="0" noProof="0" dirty="0">
              <a:ln>
                <a:noFill/>
              </a:ln>
              <a:solidFill>
                <a:srgbClr val="000000"/>
              </a:solidFill>
              <a:effectLst/>
              <a:uLnTx/>
              <a:uFillTx/>
              <a:latin typeface="PingFang SC" pitchFamily="34" charset="-122"/>
              <a:ea typeface="PingFang SC" pitchFamily="34" charset="-122"/>
              <a:cs typeface="+mn-cs"/>
            </a:endParaRPr>
          </a:p>
        </p:txBody>
      </p:sp>
      <p:pic>
        <p:nvPicPr>
          <p:cNvPr id="10" name="图片 9"/>
          <p:cNvPicPr>
            <a:picLocks noChangeAspect="1"/>
          </p:cNvPicPr>
          <p:nvPr/>
        </p:nvPicPr>
        <p:blipFill>
          <a:blip r:embed="rId9"/>
          <a:stretch>
            <a:fillRect/>
          </a:stretch>
        </p:blipFill>
        <p:spPr>
          <a:xfrm>
            <a:off x="5859125" y="1403014"/>
            <a:ext cx="2025106" cy="1343896"/>
          </a:xfrm>
          <a:prstGeom prst="rect">
            <a:avLst/>
          </a:prstGeom>
        </p:spPr>
      </p:pic>
      <p:sp>
        <p:nvSpPr>
          <p:cNvPr id="25" name="文本框 24"/>
          <p:cNvSpPr txBox="1"/>
          <p:nvPr/>
        </p:nvSpPr>
        <p:spPr>
          <a:xfrm>
            <a:off x="12231425" y="3006010"/>
            <a:ext cx="98145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altLang="zh-CN" sz="1800" b="0" i="0" u="none" strike="noStrike" kern="1200" cap="none" spc="0" normalizeH="0" baseline="0" noProof="0" dirty="0">
                <a:ln>
                  <a:noFill/>
                </a:ln>
                <a:solidFill>
                  <a:srgbClr val="333333"/>
                </a:solidFill>
                <a:effectLst/>
                <a:highlight>
                  <a:srgbClr val="FFFF00"/>
                </a:highlight>
                <a:uLnTx/>
                <a:uFillTx/>
                <a:latin typeface="Public Sans"/>
                <a:ea typeface="微软雅黑" pitchFamily="34" charset="-122"/>
                <a:cs typeface="+mn-cs"/>
              </a:rPr>
              <a:t> </a:t>
            </a:r>
            <a:r>
              <a:rPr kumimoji="0" lang="zh-CN" altLang="en-GB" sz="1800" b="0" i="0" u="none" strike="noStrike" kern="1200" cap="none" spc="0" normalizeH="0" baseline="0" noProof="0" dirty="0">
                <a:ln>
                  <a:noFill/>
                </a:ln>
                <a:solidFill>
                  <a:srgbClr val="333333"/>
                </a:solidFill>
                <a:effectLst/>
                <a:highlight>
                  <a:srgbClr val="FFFF00"/>
                </a:highlight>
                <a:uLnTx/>
                <a:uFillTx/>
                <a:latin typeface="Public Sans"/>
                <a:ea typeface="微软雅黑" pitchFamily="34" charset="-122"/>
                <a:cs typeface="+mn-cs"/>
              </a:rPr>
              <a:t>标准</a:t>
            </a:r>
            <a:r>
              <a:rPr kumimoji="0" lang="zh-CN" altLang="en-US" sz="1800" b="0" i="0" u="none" strike="noStrike" kern="1200" cap="none" spc="0" normalizeH="0" baseline="0" noProof="0" dirty="0">
                <a:ln>
                  <a:noFill/>
                </a:ln>
                <a:solidFill>
                  <a:srgbClr val="333333"/>
                </a:solidFill>
                <a:effectLst/>
                <a:highlight>
                  <a:srgbClr val="FFFF00"/>
                </a:highlight>
                <a:uLnTx/>
                <a:uFillTx/>
                <a:latin typeface="Public Sans"/>
                <a:ea typeface="微软雅黑" pitchFamily="34" charset="-122"/>
                <a:cs typeface="+mn-cs"/>
              </a:rPr>
              <a:t>模型：</a:t>
            </a:r>
            <a:r>
              <a:rPr kumimoji="0" lang="en-GB" altLang="zh-CN" sz="1800" b="0" i="0" u="none" strike="noStrike" kern="1200" cap="none" spc="0" normalizeH="0" baseline="0" noProof="0" dirty="0">
                <a:ln>
                  <a:noFill/>
                </a:ln>
                <a:solidFill>
                  <a:srgbClr val="333333"/>
                </a:solidFill>
                <a:effectLst/>
                <a:highlight>
                  <a:srgbClr val="FFFF00"/>
                </a:highlight>
                <a:uLnTx/>
                <a:uFillTx/>
                <a:latin typeface="Public Sans"/>
                <a:ea typeface="微软雅黑" pitchFamily="34" charset="-122"/>
                <a:cs typeface="+mn-cs"/>
              </a:rPr>
              <a:t>14 minutes and 48 seconds</a:t>
            </a:r>
            <a:endParaRPr kumimoji="0" lang="zh-CN" altLang="en-US" sz="1800" b="0" i="0" u="none" strike="noStrike" kern="1200" cap="none" spc="0" normalizeH="0" baseline="0" noProof="0" dirty="0">
              <a:ln>
                <a:noFill/>
              </a:ln>
              <a:solidFill>
                <a:prstClr val="black"/>
              </a:solidFill>
              <a:effectLst/>
              <a:highlight>
                <a:srgbClr val="FFFF00"/>
              </a:highlight>
              <a:uLnTx/>
              <a:uFillTx/>
              <a:latin typeface="Arial" charset="0"/>
              <a:ea typeface="微软雅黑" pitchFamily="34" charset="-122"/>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0"/>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026"/>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4"/>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2"/>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431" grpId="0" animBg="1"/>
      <p:bldP spid="48" grpId="0"/>
      <p:bldP spid="49" grpId="0"/>
      <p:bldP spid="50" grpId="0"/>
      <p:bldP spid="2" grpId="0"/>
      <p:bldP spid="9" grpId="0"/>
      <p:bldP spid="11" grpId="0"/>
      <p:bldP spid="5" grpId="0"/>
      <p:bldP spid="6" grpId="0"/>
      <p:bldP spid="12" grpId="0"/>
      <p:bldP spid="14" grpId="0"/>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灯片编号占位符 1"/>
          <p:cNvSpPr>
            <a14:cpLocks xmlns:a14="http://schemas.microsoft.com/office/drawing/2010/main" noGrp="1"/>
          </p:cNvSpPr>
          <p:nvPr>
            <p:ph type="sldNum" sz="quarter" idx="12"/>
          </p:nvPr>
        </p:nvSpPr>
        <p:spPr/>
        <p:txBody>
          <a:bodyPr/>
          <a:lstStyle/>
          <a:p>
            <a:fld id="{AA99CC4F-EA44-B044-AD87-94E32FACE6D5}" type="slidenum">
              <a:rPr lang="en-US" altLang="zh-CN" smtClean="0"/>
            </a:fld>
            <a:endParaRPr kumimoji="1" lang="zh-CN" altLang="en-US"/>
          </a:p>
        </p:txBody>
      </p:sp>
      <p:pic>
        <p:nvPicPr>
          <p:cNvPr id="3" name="Picture 2" descr="29. Neutrino beams – 100 Proofs that the Earth is a Globe"/>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096000" y="2235949"/>
            <a:ext cx="2371984" cy="17789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Neutron Dark Deca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8140" y="4129768"/>
            <a:ext cx="3481623" cy="17562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7"/>
          <p:cNvSpPr txBox="1"/>
          <p:nvPr/>
        </p:nvSpPr>
        <p:spPr>
          <a:xfrm>
            <a:off x="589313" y="2439417"/>
            <a:ext cx="5078163" cy="2120452"/>
          </a:xfrm>
          <a:prstGeom prst="rect">
            <a:avLst/>
          </a:prstGeom>
          <a:noFill/>
        </p:spPr>
        <p:txBody>
          <a:bodyPr wrap="square" rtlCol="0">
            <a:spAutoFit/>
          </a:bodyPr>
          <a:lstStyle/>
          <a:p>
            <a:pPr marL="285750" indent="-285750">
              <a:lnSpc>
                <a:spcPct val="150000"/>
              </a:lnSpc>
              <a:buFont typeface="Wingdings" charset="2"/>
              <a:buChar char="§"/>
              <a:defRPr/>
            </a:pPr>
            <a:r>
              <a:rPr kumimoji="1" lang="en-US" altLang="zh-CN" b="1" dirty="0">
                <a:ea typeface="微软雅黑" pitchFamily="34" charset="-122"/>
              </a:rPr>
              <a:t>Mass</a:t>
            </a:r>
            <a:r>
              <a:rPr kumimoji="1" lang="zh-CN" altLang="en-US" b="1" dirty="0">
                <a:ea typeface="微软雅黑" pitchFamily="34" charset="-122"/>
              </a:rPr>
              <a:t>：</a:t>
            </a:r>
            <a:r>
              <a:rPr kumimoji="1" lang="en-US" altLang="zh-CN" b="1" dirty="0">
                <a:ea typeface="微软雅黑" pitchFamily="34" charset="-122"/>
              </a:rPr>
              <a:t>1.67492749804(95)×10</a:t>
            </a:r>
            <a:r>
              <a:rPr kumimoji="1" lang="en-US" altLang="zh-CN" b="1" baseline="30000" dirty="0">
                <a:ea typeface="微软雅黑" pitchFamily="34" charset="-122"/>
              </a:rPr>
              <a:t>−27 </a:t>
            </a:r>
            <a:r>
              <a:rPr kumimoji="1" lang="en-US" altLang="zh-CN" b="1" dirty="0">
                <a:ea typeface="微软雅黑" pitchFamily="34" charset="-122"/>
              </a:rPr>
              <a:t>kg</a:t>
            </a:r>
            <a:endParaRPr kumimoji="1" lang="en-US" altLang="zh-CN" b="1" dirty="0">
              <a:ea typeface="微软雅黑" pitchFamily="34" charset="-122"/>
            </a:endParaRPr>
          </a:p>
          <a:p>
            <a:pPr marL="285750" indent="-285750">
              <a:lnSpc>
                <a:spcPct val="150000"/>
              </a:lnSpc>
              <a:buFont typeface="Wingdings" charset="2"/>
              <a:buChar char="§"/>
              <a:defRPr/>
            </a:pPr>
            <a:r>
              <a:rPr kumimoji="1" lang="en-US" altLang="zh-CN" b="1" dirty="0">
                <a:ea typeface="微软雅黑" pitchFamily="34" charset="-122"/>
              </a:rPr>
              <a:t>Charge</a:t>
            </a:r>
            <a:r>
              <a:rPr kumimoji="1" lang="zh-CN" altLang="en-US" b="1" dirty="0">
                <a:ea typeface="微软雅黑" pitchFamily="34" charset="-122"/>
              </a:rPr>
              <a:t>：</a:t>
            </a:r>
            <a:r>
              <a:rPr kumimoji="1" lang="en-US" altLang="zh-CN" b="1" dirty="0">
                <a:ea typeface="微软雅黑" pitchFamily="34" charset="-122"/>
              </a:rPr>
              <a:t>(−2±8)×10</a:t>
            </a:r>
            <a:r>
              <a:rPr kumimoji="1" lang="en-US" altLang="zh-CN" b="1" baseline="30000" dirty="0">
                <a:ea typeface="微软雅黑" pitchFamily="34" charset="-122"/>
              </a:rPr>
              <a:t>−22 </a:t>
            </a:r>
            <a:r>
              <a:rPr kumimoji="1" lang="en-US" altLang="zh-CN" b="1" dirty="0">
                <a:ea typeface="微软雅黑" pitchFamily="34" charset="-122"/>
              </a:rPr>
              <a:t>e (limit)</a:t>
            </a:r>
            <a:endParaRPr kumimoji="1" lang="en-US" altLang="zh-CN" b="1" dirty="0">
              <a:ea typeface="微软雅黑" pitchFamily="34" charset="-122"/>
            </a:endParaRPr>
          </a:p>
          <a:p>
            <a:pPr marL="285750" indent="-285750">
              <a:lnSpc>
                <a:spcPct val="150000"/>
              </a:lnSpc>
              <a:buFont typeface="Wingdings" charset="2"/>
              <a:buChar char="§"/>
              <a:defRPr/>
            </a:pPr>
            <a:r>
              <a:rPr kumimoji="1" lang="en-US" altLang="zh-CN" b="1" dirty="0">
                <a:solidFill>
                  <a:srgbClr val="C00000"/>
                </a:solidFill>
                <a:ea typeface="微软雅黑" pitchFamily="34" charset="-122"/>
              </a:rPr>
              <a:t>Lifetime</a:t>
            </a:r>
            <a:r>
              <a:rPr kumimoji="1" lang="zh-CN" altLang="en-US" b="1" dirty="0">
                <a:solidFill>
                  <a:srgbClr val="C00000"/>
                </a:solidFill>
                <a:ea typeface="微软雅黑" pitchFamily="34" charset="-122"/>
              </a:rPr>
              <a:t>：</a:t>
            </a:r>
            <a:r>
              <a:rPr kumimoji="1" lang="en-US" altLang="zh-CN" b="1" dirty="0">
                <a:solidFill>
                  <a:srgbClr val="C00000"/>
                </a:solidFill>
                <a:ea typeface="微软雅黑" pitchFamily="34" charset="-122"/>
              </a:rPr>
              <a:t>878.4(5) s (free)</a:t>
            </a:r>
            <a:r>
              <a:rPr kumimoji="1" lang="zh-CN" altLang="en-US" b="1" dirty="0">
                <a:solidFill>
                  <a:srgbClr val="C00000"/>
                </a:solidFill>
                <a:ea typeface="微软雅黑" pitchFamily="34" charset="-122"/>
              </a:rPr>
              <a:t> </a:t>
            </a:r>
            <a:r>
              <a:rPr kumimoji="1" lang="en-US" altLang="zh-CN" b="1" dirty="0">
                <a:solidFill>
                  <a:srgbClr val="C00000"/>
                </a:solidFill>
                <a:ea typeface="微软雅黑" pitchFamily="34" charset="-122"/>
              </a:rPr>
              <a:t>(PDG2024)</a:t>
            </a:r>
            <a:endParaRPr kumimoji="1" lang="en-US" altLang="zh-CN" b="1" dirty="0">
              <a:solidFill>
                <a:srgbClr val="C00000"/>
              </a:solidFill>
              <a:ea typeface="微软雅黑" pitchFamily="34" charset="-122"/>
            </a:endParaRPr>
          </a:p>
          <a:p>
            <a:pPr marL="285750" indent="-285750">
              <a:lnSpc>
                <a:spcPct val="150000"/>
              </a:lnSpc>
              <a:buFont typeface="Wingdings" charset="2"/>
              <a:buChar char="§"/>
              <a:defRPr/>
            </a:pPr>
            <a:r>
              <a:rPr kumimoji="1" lang="en-US" altLang="zh-CN" b="1" dirty="0">
                <a:ea typeface="微软雅黑" pitchFamily="34" charset="-122"/>
              </a:rPr>
              <a:t>Composition</a:t>
            </a:r>
            <a:r>
              <a:rPr kumimoji="1" lang="zh-CN" altLang="en-US" b="1" dirty="0">
                <a:ea typeface="微软雅黑" pitchFamily="34" charset="-122"/>
              </a:rPr>
              <a:t>：</a:t>
            </a:r>
            <a:r>
              <a:rPr kumimoji="1" lang="en-US" altLang="zh-CN" b="1" dirty="0">
                <a:ea typeface="微软雅黑" pitchFamily="34" charset="-122"/>
              </a:rPr>
              <a:t>1</a:t>
            </a:r>
            <a:r>
              <a:rPr kumimoji="1" lang="zh-CN" altLang="en-US" b="1" dirty="0">
                <a:ea typeface="微软雅黑" pitchFamily="34" charset="-122"/>
              </a:rPr>
              <a:t> </a:t>
            </a:r>
            <a:r>
              <a:rPr kumimoji="1" lang="en-US" altLang="zh-CN" b="1" dirty="0">
                <a:ea typeface="微软雅黑" pitchFamily="34" charset="-122"/>
              </a:rPr>
              <a:t>up</a:t>
            </a:r>
            <a:r>
              <a:rPr kumimoji="1" lang="zh-CN" altLang="en-US" b="1" dirty="0">
                <a:ea typeface="微软雅黑" pitchFamily="34" charset="-122"/>
              </a:rPr>
              <a:t> </a:t>
            </a:r>
            <a:r>
              <a:rPr kumimoji="1" lang="en-US" altLang="zh-CN" b="1" dirty="0">
                <a:ea typeface="微软雅黑" pitchFamily="34" charset="-122"/>
              </a:rPr>
              <a:t>quark, 2 down quarks</a:t>
            </a:r>
            <a:r>
              <a:rPr kumimoji="1" lang="zh-CN" altLang="en-US" b="1" dirty="0">
                <a:ea typeface="微软雅黑" pitchFamily="34" charset="-122"/>
              </a:rPr>
              <a:t> </a:t>
            </a:r>
            <a:endParaRPr kumimoji="1" lang="en-US" altLang="zh-CN" b="1" dirty="0">
              <a:ea typeface="微软雅黑" pitchFamily="34" charset="-122"/>
            </a:endParaRPr>
          </a:p>
          <a:p>
            <a:pPr marL="285750" indent="-285750">
              <a:lnSpc>
                <a:spcPct val="150000"/>
              </a:lnSpc>
              <a:buFont typeface="Wingdings" charset="2"/>
              <a:buChar char="§"/>
              <a:defRPr sz="1800">
                <a:solidFill>
                  <a:prstClr val="black">
                    <a:alpha val="100000"/>
                  </a:prstClr>
                </a:solidFill>
                <a:latin typeface="等线" charset="-122"/>
                <a:ea typeface="等线" charset="-122"/>
                <a:cs typeface="+mn-cs"/>
              </a:defRPr>
            </a:pPr>
            <a:r>
              <a:rPr kumimoji="0" lang="en-US" altLang="zh-CN" b="1" i="0" u="none" strike="noStrike" kern="1200" cap="none" spc="0" normalizeH="0" baseline="0" noProof="0" dirty="0">
                <a:ln>
                  <a:noFill/>
                </a:ln>
                <a:solidFill>
                  <a:srgbClr val="0432FF"/>
                </a:solidFill>
                <a:effectLst/>
                <a:uLnTx/>
                <a:uFillTx/>
                <a:latin typeface="Arial" charset="0"/>
                <a:ea typeface="微软雅黑" pitchFamily="34" charset="-122"/>
                <a:cs typeface="+mn-ea"/>
                <a:sym typeface="Arial" charset="0"/>
              </a:rPr>
              <a:t>Charge radii</a:t>
            </a:r>
            <a:r>
              <a:rPr kumimoji="0" lang="zh-CN" altLang="en-US" b="1" i="0" u="none" strike="noStrike" kern="1200" cap="none" spc="0" normalizeH="0" baseline="0" noProof="0" dirty="0">
                <a:ln>
                  <a:noFill/>
                </a:ln>
                <a:solidFill>
                  <a:srgbClr val="0432FF"/>
                </a:solidFill>
                <a:effectLst/>
                <a:uLnTx/>
                <a:uFillTx/>
                <a:latin typeface="Arial" charset="0"/>
                <a:ea typeface="微软雅黑" pitchFamily="34" charset="-122"/>
                <a:cs typeface="+mn-ea"/>
                <a:sym typeface="Arial" charset="0"/>
              </a:rPr>
              <a:t>：</a:t>
            </a:r>
            <a:r>
              <a:rPr kumimoji="0" lang="en-US" b="1" i="0" u="none" strike="noStrike" kern="1200" cap="none" spc="0" normalizeH="0" baseline="0" noProof="0" dirty="0">
                <a:ln>
                  <a:noFill/>
                </a:ln>
                <a:solidFill>
                  <a:srgbClr val="C00000">
                    <a:alpha val="100000"/>
                  </a:srgbClr>
                </a:solidFill>
                <a:effectLst/>
                <a:uLnTx/>
                <a:uFillTx/>
                <a:latin typeface="Arial" charset="0"/>
                <a:ea typeface="微软雅黑" pitchFamily="34" charset="-122"/>
                <a:cs typeface="+mn-ea"/>
                <a:sym typeface="Arial" charset="0"/>
              </a:rPr>
              <a:t>	</a:t>
            </a:r>
            <a:endParaRPr kumimoji="0" lang="en-US" b="1" i="0" u="none" strike="noStrike" kern="1200" cap="none" spc="0" normalizeH="0" baseline="0" noProof="0" dirty="0">
              <a:ln>
                <a:noFill/>
              </a:ln>
              <a:solidFill>
                <a:srgbClr val="C00000">
                  <a:alpha val="100000"/>
                </a:srgbClr>
              </a:solidFill>
              <a:effectLst/>
              <a:uLnTx/>
              <a:uFillTx/>
              <a:latin typeface="Arial" charset="0"/>
              <a:ea typeface="微软雅黑" pitchFamily="34" charset="-122"/>
              <a:cs typeface="+mn-ea"/>
              <a:sym typeface="Arial" charset="0"/>
            </a:endParaRPr>
          </a:p>
        </p:txBody>
      </p:sp>
      <p:sp>
        <p:nvSpPr>
          <p:cNvPr id="6" name="矩形 5"/>
          <p:cNvSpPr/>
          <p:nvPr/>
        </p:nvSpPr>
        <p:spPr>
          <a:xfrm>
            <a:off x="744156" y="4870331"/>
            <a:ext cx="5129919" cy="1015663"/>
          </a:xfrm>
          <a:prstGeom prst="rect">
            <a:avLst/>
          </a:prstGeom>
        </p:spPr>
        <p:txBody>
          <a:bodyPr wrap="square">
            <a:spAutoFit/>
          </a:bodyPr>
          <a:lstStyle/>
          <a:p>
            <a:pPr marL="342900" lvl="0" indent="-342900">
              <a:buFont typeface="Wingdings" charset="2"/>
              <a:buChar char="n"/>
              <a:defRPr/>
            </a:pPr>
            <a:r>
              <a:rPr lang="en-US" altLang="zh-CN" sz="2000" b="1" dirty="0">
                <a:solidFill>
                  <a:srgbClr val="00B0F0"/>
                </a:solidFill>
                <a:latin typeface="Arial" charset="0"/>
                <a:ea typeface="微软雅黑" pitchFamily="34" charset="-122"/>
                <a:cs typeface="+mn-ea"/>
              </a:rPr>
              <a:t>Neutron lifetime: key to solving the most fundamental questions in cosmology and particle physics.</a:t>
            </a:r>
            <a:endParaRPr lang="zh-CN" altLang="en-US" sz="2000" b="1" dirty="0">
              <a:solidFill>
                <a:srgbClr val="00B0F0"/>
              </a:solidFill>
              <a:latin typeface="Arial" charset="0"/>
              <a:ea typeface="微软雅黑" pitchFamily="34" charset="-122"/>
              <a:cs typeface="+mn-ea"/>
            </a:endParaRPr>
          </a:p>
        </p:txBody>
      </p:sp>
      <p:sp>
        <p:nvSpPr>
          <p:cNvPr id="7" name="TextBox 27"/>
          <p:cNvSpPr txBox="1"/>
          <p:nvPr/>
        </p:nvSpPr>
        <p:spPr>
          <a:xfrm>
            <a:off x="1012825" y="176213"/>
            <a:ext cx="3172663" cy="523220"/>
          </a:xfrm>
          <a:prstGeom prst="rect">
            <a:avLst/>
          </a:prstGeom>
          <a:noFill/>
          <a:ln w="9525">
            <a:noFill/>
          </a:ln>
        </p:spPr>
        <p:txBody>
          <a:bodyPr wrap="none"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dirty="0">
                <a:solidFill>
                  <a:srgbClr val="0070C0"/>
                </a:solidFill>
                <a:latin typeface="Arial Narrow" pitchFamily="34" charset="0"/>
                <a:ea typeface="微软雅黑" pitchFamily="34" charset="-122"/>
                <a:sym typeface="Arial" charset="0"/>
              </a:rPr>
              <a:t>Properties</a:t>
            </a:r>
            <a:r>
              <a:rPr lang="zh-CN" altLang="en-US" sz="2800" b="1" dirty="0">
                <a:solidFill>
                  <a:srgbClr val="0070C0"/>
                </a:solidFill>
                <a:latin typeface="Arial Narrow" pitchFamily="34" charset="0"/>
                <a:ea typeface="微软雅黑" pitchFamily="34" charset="-122"/>
                <a:sym typeface="Arial" charset="0"/>
              </a:rPr>
              <a:t> </a:t>
            </a:r>
            <a:r>
              <a:rPr lang="en-US" altLang="zh-CN" sz="2800" b="1" dirty="0">
                <a:solidFill>
                  <a:srgbClr val="0070C0"/>
                </a:solidFill>
                <a:latin typeface="Arial Narrow" pitchFamily="34" charset="0"/>
                <a:ea typeface="微软雅黑" pitchFamily="34" charset="-122"/>
                <a:sym typeface="Arial" charset="0"/>
              </a:rPr>
              <a:t>of</a:t>
            </a:r>
            <a:r>
              <a:rPr lang="zh-CN" altLang="en-US" sz="2800" b="1" dirty="0">
                <a:solidFill>
                  <a:srgbClr val="0070C0"/>
                </a:solidFill>
                <a:latin typeface="Arial Narrow" pitchFamily="34" charset="0"/>
                <a:ea typeface="微软雅黑" pitchFamily="34" charset="-122"/>
                <a:sym typeface="Arial" charset="0"/>
              </a:rPr>
              <a:t> </a:t>
            </a:r>
            <a:r>
              <a:rPr lang="en-US" altLang="zh-CN" sz="2800" b="1" dirty="0">
                <a:solidFill>
                  <a:srgbClr val="0070C0"/>
                </a:solidFill>
                <a:latin typeface="Arial Narrow" pitchFamily="34" charset="0"/>
                <a:ea typeface="微软雅黑" pitchFamily="34" charset="-122"/>
                <a:sym typeface="Arial" charset="0"/>
              </a:rPr>
              <a:t>neutron</a:t>
            </a:r>
            <a:endParaRPr lang="en-US" altLang="zh-CN" sz="2800" b="1" dirty="0">
              <a:solidFill>
                <a:srgbClr val="0070C0"/>
              </a:solidFill>
              <a:latin typeface="Arial Narrow" pitchFamily="34" charset="0"/>
              <a:ea typeface="微软雅黑" pitchFamily="34" charset="-122"/>
              <a:sym typeface="Arial" charset="0"/>
            </a:endParaRPr>
          </a:p>
        </p:txBody>
      </p:sp>
      <p:sp>
        <p:nvSpPr>
          <p:cNvPr id="8" name="Freeform 5"/>
          <p:cNvSpPr/>
          <p:nvPr/>
        </p:nvSpPr>
        <p:spPr>
          <a:xfrm>
            <a:off x="427038" y="220663"/>
            <a:ext cx="474662" cy="5603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Lst>
            <a:rect l="0" t="0" r="0" b="0"/>
            <a:pathLst>
              <a:path w="574" h="681">
                <a:moveTo>
                  <a:pt x="120" y="441"/>
                </a:moveTo>
                <a:cubicBezTo>
                  <a:pt x="153" y="441"/>
                  <a:pt x="183" y="454"/>
                  <a:pt x="205" y="476"/>
                </a:cubicBezTo>
                <a:lnTo>
                  <a:pt x="389" y="329"/>
                </a:lnTo>
                <a:cubicBezTo>
                  <a:pt x="383" y="317"/>
                  <a:pt x="380" y="303"/>
                  <a:pt x="380" y="289"/>
                </a:cubicBezTo>
                <a:cubicBezTo>
                  <a:pt x="380" y="271"/>
                  <a:pt x="384" y="255"/>
                  <a:pt x="392" y="241"/>
                </a:cubicBezTo>
                <a:lnTo>
                  <a:pt x="270" y="138"/>
                </a:lnTo>
                <a:cubicBezTo>
                  <a:pt x="256" y="151"/>
                  <a:pt x="237" y="159"/>
                  <a:pt x="217" y="159"/>
                </a:cubicBezTo>
                <a:cubicBezTo>
                  <a:pt x="173" y="159"/>
                  <a:pt x="137" y="123"/>
                  <a:pt x="137" y="79"/>
                </a:cubicBezTo>
                <a:cubicBezTo>
                  <a:pt x="137" y="36"/>
                  <a:pt x="173" y="0"/>
                  <a:pt x="217" y="0"/>
                </a:cubicBezTo>
                <a:cubicBezTo>
                  <a:pt x="260" y="0"/>
                  <a:pt x="296" y="36"/>
                  <a:pt x="296" y="79"/>
                </a:cubicBezTo>
                <a:cubicBezTo>
                  <a:pt x="296" y="91"/>
                  <a:pt x="293" y="103"/>
                  <a:pt x="289" y="113"/>
                </a:cubicBezTo>
                <a:lnTo>
                  <a:pt x="412" y="217"/>
                </a:lnTo>
                <a:cubicBezTo>
                  <a:pt x="429" y="201"/>
                  <a:pt x="452" y="192"/>
                  <a:pt x="477" y="192"/>
                </a:cubicBezTo>
                <a:cubicBezTo>
                  <a:pt x="530" y="192"/>
                  <a:pt x="574" y="235"/>
                  <a:pt x="574" y="289"/>
                </a:cubicBezTo>
                <a:cubicBezTo>
                  <a:pt x="574" y="342"/>
                  <a:pt x="530" y="386"/>
                  <a:pt x="477" y="386"/>
                </a:cubicBezTo>
                <a:cubicBezTo>
                  <a:pt x="449" y="386"/>
                  <a:pt x="424" y="374"/>
                  <a:pt x="406" y="355"/>
                </a:cubicBezTo>
                <a:lnTo>
                  <a:pt x="224" y="501"/>
                </a:lnTo>
                <a:cubicBezTo>
                  <a:pt x="234" y="518"/>
                  <a:pt x="240" y="539"/>
                  <a:pt x="240" y="561"/>
                </a:cubicBezTo>
                <a:cubicBezTo>
                  <a:pt x="240" y="627"/>
                  <a:pt x="186" y="681"/>
                  <a:pt x="120" y="681"/>
                </a:cubicBezTo>
                <a:cubicBezTo>
                  <a:pt x="54" y="681"/>
                  <a:pt x="0" y="627"/>
                  <a:pt x="0" y="561"/>
                </a:cubicBezTo>
                <a:cubicBezTo>
                  <a:pt x="0" y="495"/>
                  <a:pt x="54" y="441"/>
                  <a:pt x="120" y="441"/>
                </a:cubicBezTo>
                <a:close/>
              </a:path>
            </a:pathLst>
          </a:custGeom>
          <a:solidFill>
            <a:srgbClr val="113E6A"/>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charset="0"/>
              <a:ea typeface="微软雅黑" pitchFamily="34" charset="-122"/>
              <a:cs typeface="+mn-ea"/>
              <a:sym typeface="Arial" charset="0"/>
            </a:endParaRPr>
          </a:p>
        </p:txBody>
      </p:sp>
      <p:sp>
        <p:nvSpPr>
          <p:cNvPr id="9" name="文本框 8"/>
          <p:cNvSpPr txBox="1"/>
          <p:nvPr/>
        </p:nvSpPr>
        <p:spPr>
          <a:xfrm>
            <a:off x="1168315" y="1507393"/>
            <a:ext cx="28616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err="1">
                <a:ln>
                  <a:noFill/>
                </a:ln>
                <a:solidFill>
                  <a:prstClr val="black"/>
                </a:solidFill>
                <a:effectLst/>
                <a:uLnTx/>
                <a:uFillTx/>
                <a:latin typeface="Arial" charset="0"/>
                <a:ea typeface="微软雅黑" pitchFamily="34" charset="-122"/>
                <a:cs typeface="+mn-ea"/>
                <a:sym typeface="Arial" charset="0"/>
              </a:rPr>
              <a:t>m</a:t>
            </a:r>
            <a:r>
              <a:rPr kumimoji="0" lang="en-US" altLang="zh-CN" sz="1800" b="0" i="0" u="none" strike="noStrike" kern="1200" cap="none" spc="0" normalizeH="0" baseline="-25000" noProof="0" dirty="0" err="1">
                <a:ln>
                  <a:noFill/>
                </a:ln>
                <a:solidFill>
                  <a:prstClr val="black"/>
                </a:solidFill>
                <a:effectLst/>
                <a:uLnTx/>
                <a:uFillTx/>
                <a:latin typeface="Arial" charset="0"/>
                <a:ea typeface="微软雅黑" pitchFamily="34" charset="-122"/>
                <a:cs typeface="+mn-ea"/>
                <a:sym typeface="Arial" charset="0"/>
              </a:rPr>
              <a:t>n</a:t>
            </a:r>
            <a:r>
              <a:rPr kumimoji="0" lang="en-US" altLang="zh-CN" sz="1800" b="0" i="0" u="none" strike="noStrike" kern="1200" cap="none" spc="0" normalizeH="0" baseline="0" noProof="0" dirty="0" err="1">
                <a:ln>
                  <a:noFill/>
                </a:ln>
                <a:solidFill>
                  <a:prstClr val="black"/>
                </a:solidFill>
                <a:effectLst/>
                <a:uLnTx/>
                <a:uFillTx/>
                <a:latin typeface="Arial" charset="0"/>
                <a:ea typeface="微软雅黑" pitchFamily="34" charset="-122"/>
                <a:cs typeface="+mn-ea"/>
                <a:sym typeface="Arial" charset="0"/>
              </a:rPr>
              <a:t>-m</a:t>
            </a:r>
            <a:r>
              <a:rPr kumimoji="0" lang="en-US" altLang="zh-CN" sz="1800" b="0" i="0" u="none" strike="noStrike" kern="1200" cap="none" spc="0" normalizeH="0" baseline="-25000" noProof="0" dirty="0" err="1">
                <a:ln>
                  <a:noFill/>
                </a:ln>
                <a:solidFill>
                  <a:prstClr val="black"/>
                </a:solidFill>
                <a:effectLst/>
                <a:uLnTx/>
                <a:uFillTx/>
                <a:latin typeface="Arial" charset="0"/>
                <a:ea typeface="微软雅黑" pitchFamily="34" charset="-122"/>
                <a:cs typeface="+mn-ea"/>
                <a:sym typeface="Arial" charset="0"/>
              </a:rPr>
              <a:t>p</a:t>
            </a: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rPr>
              <a:t>=1.2933324(5) MeV</a:t>
            </a:r>
            <a:endPar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endParaRPr>
          </a:p>
        </p:txBody>
      </p:sp>
      <p:sp>
        <p:nvSpPr>
          <p:cNvPr id="10" name="矩形 9"/>
          <p:cNvSpPr/>
          <p:nvPr/>
        </p:nvSpPr>
        <p:spPr>
          <a:xfrm>
            <a:off x="5668962" y="633721"/>
            <a:ext cx="6096000" cy="1287532"/>
          </a:xfrm>
          <a:prstGeom prst="rect">
            <a:avLst/>
          </a:prstGeom>
        </p:spPr>
        <p:txBody>
          <a:bodyPr>
            <a:spAutoFit/>
          </a:bodyPr>
          <a:lstStyle/>
          <a:p>
            <a:pPr>
              <a:lnSpc>
                <a:spcPct val="150000"/>
              </a:lnSpc>
            </a:pPr>
            <a:r>
              <a:rPr lang="en-US" altLang="zh-CN" dirty="0"/>
              <a:t>The decay of the free neutron into a proton, electron, and antineutrino is the prototype </a:t>
            </a:r>
            <a:r>
              <a:rPr lang="en-US" altLang="zh-CN" dirty="0" err="1"/>
              <a:t>semileptonic</a:t>
            </a:r>
            <a:r>
              <a:rPr lang="en-US" altLang="zh-CN" dirty="0"/>
              <a:t> weak decay and is the simplest example of nuclear beta decay.</a:t>
            </a:r>
            <a:endParaRPr lang="zh-CN" altLang="en-US" dirty="0"/>
          </a:p>
        </p:txBody>
      </p:sp>
      <p:sp>
        <p:nvSpPr>
          <p:cNvPr id="11" name="文本框 10"/>
          <p:cNvSpPr txBox="1"/>
          <p:nvPr/>
        </p:nvSpPr>
        <p:spPr>
          <a:xfrm>
            <a:off x="9134764" y="3297382"/>
            <a:ext cx="1614545" cy="369332"/>
          </a:xfrm>
          <a:prstGeom prst="rect">
            <a:avLst/>
          </a:prstGeom>
          <a:noFill/>
        </p:spPr>
        <p:txBody>
          <a:bodyPr wrap="none" rtlCol="0">
            <a:spAutoFit/>
          </a:bodyPr>
          <a:lstStyle/>
          <a:p>
            <a:r>
              <a:rPr lang="en-US" altLang="zh-CN" dirty="0"/>
              <a:t>Q=0.782 MeV</a:t>
            </a:r>
            <a:endParaRPr lang="zh-CN" alt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圆角矩形 12"/>
          <p:cNvSpPr/>
          <p:nvPr/>
        </p:nvSpPr>
        <p:spPr>
          <a:xfrm>
            <a:off x="5583719" y="588524"/>
            <a:ext cx="6379347" cy="2318527"/>
          </a:xfrm>
          <a:prstGeom prst="roundRect">
            <a:avLst/>
          </a:prstGeom>
          <a:solidFill>
            <a:schemeClr val="accent1">
              <a:alpha val="5000"/>
            </a:schemeClr>
          </a:solidFill>
          <a:ln w="2222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white"/>
              </a:solidFill>
              <a:effectLst/>
              <a:uLnTx/>
              <a:uFillTx/>
              <a:latin typeface="Arial" charset="0"/>
              <a:ea typeface="微软雅黑" pitchFamily="34" charset="-122"/>
              <a:cs typeface="+mn-cs"/>
            </a:endParaRPr>
          </a:p>
        </p:txBody>
      </p:sp>
      <p:sp>
        <p:nvSpPr>
          <p:cNvPr id="15" name="圆角矩形 14"/>
          <p:cNvSpPr/>
          <p:nvPr/>
        </p:nvSpPr>
        <p:spPr>
          <a:xfrm>
            <a:off x="5563710" y="3384194"/>
            <a:ext cx="6379347" cy="3057969"/>
          </a:xfrm>
          <a:prstGeom prst="roundRect">
            <a:avLst/>
          </a:prstGeom>
          <a:solidFill>
            <a:schemeClr val="accent2">
              <a:lumMod val="40000"/>
              <a:lumOff val="60000"/>
              <a:alpha val="835"/>
            </a:schemeClr>
          </a:solidFill>
          <a:ln w="1905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charset="0"/>
              <a:ea typeface="微软雅黑" pitchFamily="34" charset="-122"/>
              <a:cs typeface="+mn-cs"/>
            </a:endParaRPr>
          </a:p>
        </p:txBody>
      </p:sp>
      <p:sp>
        <p:nvSpPr>
          <p:cNvPr id="428" name="灯片编号占位符 1"/>
          <p:cNvSpPr>
            <a14:cpLocks xmlns:a14="http://schemas.microsoft.com/office/drawing/2010/main"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C1752ED-1EB8-41FD-AF5C-E544E8D11F00}" type="slidenum">
              <a:rPr kumimoji="0" sz="1200" b="0" i="0" u="none" strike="noStrike" kern="1200" cap="none" spc="0" normalizeH="0" baseline="0" noProof="0">
                <a:ln>
                  <a:noFill/>
                </a:ln>
                <a:solidFill>
                  <a:prstClr val="black">
                    <a:tint val="75000"/>
                  </a:prstClr>
                </a:solidFill>
                <a:effectLst/>
                <a:uLnTx/>
                <a:uFillTx/>
                <a:latin typeface="Arial" charset="0"/>
                <a:ea typeface="微软雅黑" pitchFamily="34" charset="-122"/>
                <a:cs typeface="+mn-ea"/>
                <a:sym typeface="Arial" charset="0"/>
              </a:rPr>
            </a:fld>
            <a:endParaRPr kumimoji="0" lang="zh-CN" altLang="en-US" sz="1200" b="0" i="0" u="none" strike="noStrike" kern="1200" cap="none" spc="0" normalizeH="0" baseline="0" noProof="0">
              <a:ln>
                <a:noFill/>
              </a:ln>
              <a:solidFill>
                <a:prstClr val="black">
                  <a:tint val="75000"/>
                </a:prstClr>
              </a:solidFill>
              <a:effectLst/>
              <a:uLnTx/>
              <a:uFillTx/>
              <a:latin typeface="Arial" charset="0"/>
              <a:ea typeface="微软雅黑" pitchFamily="34" charset="-122"/>
              <a:cs typeface="+mn-ea"/>
              <a:sym typeface="Arial" charset="0"/>
            </a:endParaRPr>
          </a:p>
        </p:txBody>
      </p:sp>
      <p:sp>
        <p:nvSpPr>
          <p:cNvPr id="431" name="TextBox 37"/>
          <p:cNvSpPr txBox="1"/>
          <p:nvPr/>
        </p:nvSpPr>
        <p:spPr>
          <a:xfrm>
            <a:off x="367245" y="3334223"/>
            <a:ext cx="5078163" cy="2120452"/>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wrap="square" rtlCol="0">
            <a:spAutoFit/>
          </a:bodyPr>
          <a:lstStyle/>
          <a:p>
            <a:pPr marL="285750" indent="-285750">
              <a:lnSpc>
                <a:spcPct val="150000"/>
              </a:lnSpc>
              <a:buFont typeface="Wingdings" charset="2"/>
              <a:buChar char="§"/>
              <a:defRPr/>
            </a:pPr>
            <a:r>
              <a:rPr kumimoji="1" lang="en-US" altLang="zh-CN" b="1" dirty="0">
                <a:ea typeface="微软雅黑" pitchFamily="34" charset="-122"/>
              </a:rPr>
              <a:t>Mass</a:t>
            </a:r>
            <a:r>
              <a:rPr kumimoji="1" lang="zh-CN" altLang="en-US" b="1" dirty="0">
                <a:ea typeface="微软雅黑" pitchFamily="34" charset="-122"/>
              </a:rPr>
              <a:t>：</a:t>
            </a:r>
            <a:r>
              <a:rPr kumimoji="1" lang="en-US" altLang="zh-CN" b="1" dirty="0">
                <a:ea typeface="微软雅黑" pitchFamily="34" charset="-122"/>
              </a:rPr>
              <a:t>1.67492749804(95)×10</a:t>
            </a:r>
            <a:r>
              <a:rPr kumimoji="1" lang="en-US" altLang="zh-CN" b="1" baseline="30000" dirty="0">
                <a:ea typeface="微软雅黑" pitchFamily="34" charset="-122"/>
              </a:rPr>
              <a:t>−27 </a:t>
            </a:r>
            <a:r>
              <a:rPr kumimoji="1" lang="en-US" altLang="zh-CN" b="1" dirty="0">
                <a:ea typeface="微软雅黑" pitchFamily="34" charset="-122"/>
              </a:rPr>
              <a:t>kg</a:t>
            </a:r>
            <a:endParaRPr kumimoji="1" lang="en-US" altLang="zh-CN" b="1" dirty="0">
              <a:ea typeface="微软雅黑" pitchFamily="34" charset="-122"/>
            </a:endParaRPr>
          </a:p>
          <a:p>
            <a:pPr marL="285750" indent="-285750">
              <a:lnSpc>
                <a:spcPct val="150000"/>
              </a:lnSpc>
              <a:buFont typeface="Wingdings" charset="2"/>
              <a:buChar char="§"/>
              <a:defRPr/>
            </a:pPr>
            <a:r>
              <a:rPr kumimoji="1" lang="en-US" altLang="zh-CN" b="1" dirty="0">
                <a:ea typeface="微软雅黑" pitchFamily="34" charset="-122"/>
              </a:rPr>
              <a:t>Charge</a:t>
            </a:r>
            <a:r>
              <a:rPr kumimoji="1" lang="zh-CN" altLang="en-US" b="1" dirty="0">
                <a:ea typeface="微软雅黑" pitchFamily="34" charset="-122"/>
              </a:rPr>
              <a:t>：</a:t>
            </a:r>
            <a:r>
              <a:rPr kumimoji="1" lang="en-US" altLang="zh-CN" b="1" dirty="0">
                <a:ea typeface="微软雅黑" pitchFamily="34" charset="-122"/>
              </a:rPr>
              <a:t>(−2±8)×10</a:t>
            </a:r>
            <a:r>
              <a:rPr kumimoji="1" lang="en-US" altLang="zh-CN" b="1" baseline="30000" dirty="0">
                <a:ea typeface="微软雅黑" pitchFamily="34" charset="-122"/>
              </a:rPr>
              <a:t>−22 </a:t>
            </a:r>
            <a:r>
              <a:rPr kumimoji="1" lang="en-US" altLang="zh-CN" b="1" dirty="0">
                <a:ea typeface="微软雅黑" pitchFamily="34" charset="-122"/>
              </a:rPr>
              <a:t>e (limit)</a:t>
            </a:r>
            <a:endParaRPr kumimoji="1" lang="en-US" altLang="zh-CN" b="1" dirty="0">
              <a:ea typeface="微软雅黑" pitchFamily="34" charset="-122"/>
            </a:endParaRPr>
          </a:p>
          <a:p>
            <a:pPr marL="285750" indent="-285750">
              <a:lnSpc>
                <a:spcPct val="150000"/>
              </a:lnSpc>
              <a:buFont typeface="Wingdings" charset="2"/>
              <a:buChar char="§"/>
              <a:defRPr/>
            </a:pPr>
            <a:r>
              <a:rPr kumimoji="1" lang="en-US" altLang="zh-CN" b="1" dirty="0">
                <a:solidFill>
                  <a:srgbClr val="C00000"/>
                </a:solidFill>
                <a:ea typeface="微软雅黑" pitchFamily="34" charset="-122"/>
              </a:rPr>
              <a:t>Lifetime</a:t>
            </a:r>
            <a:r>
              <a:rPr kumimoji="1" lang="zh-CN" altLang="en-US" b="1" dirty="0">
                <a:solidFill>
                  <a:srgbClr val="C00000"/>
                </a:solidFill>
                <a:ea typeface="微软雅黑" pitchFamily="34" charset="-122"/>
              </a:rPr>
              <a:t>：</a:t>
            </a:r>
            <a:r>
              <a:rPr kumimoji="1" lang="en-US" altLang="zh-CN" b="1" dirty="0">
                <a:solidFill>
                  <a:srgbClr val="C00000"/>
                </a:solidFill>
                <a:ea typeface="微软雅黑" pitchFamily="34" charset="-122"/>
              </a:rPr>
              <a:t>878.4(5) s (free)</a:t>
            </a:r>
            <a:r>
              <a:rPr kumimoji="1" lang="zh-CN" altLang="en-US" b="1" dirty="0">
                <a:solidFill>
                  <a:srgbClr val="C00000"/>
                </a:solidFill>
                <a:ea typeface="微软雅黑" pitchFamily="34" charset="-122"/>
              </a:rPr>
              <a:t> </a:t>
            </a:r>
            <a:r>
              <a:rPr kumimoji="1" lang="en-US" altLang="zh-CN" b="1" dirty="0">
                <a:solidFill>
                  <a:srgbClr val="C00000"/>
                </a:solidFill>
                <a:ea typeface="微软雅黑" pitchFamily="34" charset="-122"/>
              </a:rPr>
              <a:t>(PDG2024)</a:t>
            </a:r>
            <a:endParaRPr kumimoji="1" lang="en-US" altLang="zh-CN" b="1" dirty="0">
              <a:solidFill>
                <a:srgbClr val="C00000"/>
              </a:solidFill>
              <a:ea typeface="微软雅黑" pitchFamily="34" charset="-122"/>
            </a:endParaRPr>
          </a:p>
          <a:p>
            <a:pPr marL="285750" indent="-285750">
              <a:lnSpc>
                <a:spcPct val="150000"/>
              </a:lnSpc>
              <a:buFont typeface="Wingdings" charset="2"/>
              <a:buChar char="§"/>
              <a:defRPr/>
            </a:pPr>
            <a:r>
              <a:rPr kumimoji="1" lang="en-US" altLang="zh-CN" b="1" dirty="0">
                <a:ea typeface="微软雅黑" pitchFamily="34" charset="-122"/>
              </a:rPr>
              <a:t>Composition</a:t>
            </a:r>
            <a:r>
              <a:rPr kumimoji="1" lang="zh-CN" altLang="en-US" b="1" dirty="0">
                <a:ea typeface="微软雅黑" pitchFamily="34" charset="-122"/>
              </a:rPr>
              <a:t>：</a:t>
            </a:r>
            <a:r>
              <a:rPr kumimoji="1" lang="en-US" altLang="zh-CN" b="1" dirty="0">
                <a:ea typeface="微软雅黑" pitchFamily="34" charset="-122"/>
              </a:rPr>
              <a:t>1</a:t>
            </a:r>
            <a:r>
              <a:rPr kumimoji="1" lang="zh-CN" altLang="en-US" b="1" dirty="0">
                <a:ea typeface="微软雅黑" pitchFamily="34" charset="-122"/>
              </a:rPr>
              <a:t> </a:t>
            </a:r>
            <a:r>
              <a:rPr kumimoji="1" lang="en-US" altLang="zh-CN" b="1" dirty="0">
                <a:ea typeface="微软雅黑" pitchFamily="34" charset="-122"/>
              </a:rPr>
              <a:t>up</a:t>
            </a:r>
            <a:r>
              <a:rPr kumimoji="1" lang="zh-CN" altLang="en-US" b="1" dirty="0">
                <a:ea typeface="微软雅黑" pitchFamily="34" charset="-122"/>
              </a:rPr>
              <a:t> </a:t>
            </a:r>
            <a:r>
              <a:rPr kumimoji="1" lang="en-US" altLang="zh-CN" b="1" dirty="0">
                <a:ea typeface="微软雅黑" pitchFamily="34" charset="-122"/>
              </a:rPr>
              <a:t>quark, 2 down quarks</a:t>
            </a:r>
            <a:r>
              <a:rPr kumimoji="1" lang="zh-CN" altLang="en-US" b="1" dirty="0">
                <a:ea typeface="微软雅黑" pitchFamily="34" charset="-122"/>
              </a:rPr>
              <a:t> </a:t>
            </a:r>
            <a:endParaRPr kumimoji="1" lang="en-US" altLang="zh-CN" b="1" dirty="0">
              <a:ea typeface="微软雅黑" pitchFamily="34" charset="-122"/>
            </a:endParaRPr>
          </a:p>
          <a:p>
            <a:pPr marL="285750" indent="-285750">
              <a:lnSpc>
                <a:spcPct val="150000"/>
              </a:lnSpc>
              <a:buFont typeface="Wingdings" charset="2"/>
              <a:buChar char="§"/>
              <a:defRPr sz="1800">
                <a:solidFill>
                  <a:prstClr val="black">
                    <a:alpha val="100000"/>
                  </a:prstClr>
                </a:solidFill>
                <a:latin typeface="等线" charset="-122"/>
                <a:ea typeface="等线" charset="-122"/>
                <a:cs typeface="+mn-cs"/>
              </a:defRPr>
            </a:pPr>
            <a:r>
              <a:rPr kumimoji="0" lang="en-US" altLang="zh-CN" b="1" i="0" u="none" strike="noStrike" kern="1200" cap="none" spc="0" normalizeH="0" baseline="0" noProof="0" dirty="0">
                <a:ln>
                  <a:noFill/>
                </a:ln>
                <a:solidFill>
                  <a:srgbClr val="0432FF"/>
                </a:solidFill>
                <a:effectLst/>
                <a:uLnTx/>
                <a:uFillTx/>
                <a:latin typeface="Arial" charset="0"/>
                <a:ea typeface="微软雅黑" pitchFamily="34" charset="-122"/>
                <a:cs typeface="+mn-ea"/>
                <a:sym typeface="Arial" charset="0"/>
              </a:rPr>
              <a:t>Charge radii</a:t>
            </a:r>
            <a:r>
              <a:rPr kumimoji="0" lang="zh-CN" altLang="en-US" b="1" i="0" u="none" strike="noStrike" kern="1200" cap="none" spc="0" normalizeH="0" baseline="0" noProof="0" dirty="0">
                <a:ln>
                  <a:noFill/>
                </a:ln>
                <a:solidFill>
                  <a:srgbClr val="0432FF"/>
                </a:solidFill>
                <a:effectLst/>
                <a:uLnTx/>
                <a:uFillTx/>
                <a:latin typeface="Arial" charset="0"/>
                <a:ea typeface="微软雅黑" pitchFamily="34" charset="-122"/>
                <a:cs typeface="+mn-ea"/>
                <a:sym typeface="Arial" charset="0"/>
              </a:rPr>
              <a:t>：</a:t>
            </a:r>
            <a:r>
              <a:rPr kumimoji="0" lang="en-US" b="1" i="0" u="none" strike="noStrike" kern="1200" cap="none" spc="0" normalizeH="0" baseline="0" noProof="0" dirty="0">
                <a:ln>
                  <a:noFill/>
                </a:ln>
                <a:solidFill>
                  <a:srgbClr val="C00000">
                    <a:alpha val="100000"/>
                  </a:srgbClr>
                </a:solidFill>
                <a:effectLst/>
                <a:uLnTx/>
                <a:uFillTx/>
                <a:latin typeface="Arial" charset="0"/>
                <a:ea typeface="微软雅黑" pitchFamily="34" charset="-122"/>
                <a:cs typeface="+mn-ea"/>
                <a:sym typeface="Arial" charset="0"/>
              </a:rPr>
              <a:t>	</a:t>
            </a:r>
            <a:endParaRPr kumimoji="0" lang="en-US" b="1" i="0" u="none" strike="noStrike" kern="1200" cap="none" spc="0" normalizeH="0" baseline="0" noProof="0" dirty="0">
              <a:ln>
                <a:noFill/>
              </a:ln>
              <a:solidFill>
                <a:srgbClr val="C00000">
                  <a:alpha val="100000"/>
                </a:srgbClr>
              </a:solidFill>
              <a:effectLst/>
              <a:uLnTx/>
              <a:uFillTx/>
              <a:latin typeface="Arial" charset="0"/>
              <a:ea typeface="微软雅黑" pitchFamily="34" charset="-122"/>
              <a:cs typeface="+mn-ea"/>
              <a:sym typeface="Arial" charset="0"/>
            </a:endParaRPr>
          </a:p>
        </p:txBody>
      </p:sp>
      <p:sp>
        <p:nvSpPr>
          <p:cNvPr id="437" name="TextBox 27"/>
          <p:cNvSpPr txBox="1"/>
          <p:nvPr/>
        </p:nvSpPr>
        <p:spPr>
          <a:xfrm>
            <a:off x="1012825" y="176213"/>
            <a:ext cx="4204997" cy="553998"/>
          </a:xfrm>
          <a:prstGeom prst="rect">
            <a:avLst/>
          </a:prstGeom>
          <a:noFill/>
          <a:ln w="9525">
            <a:noFill/>
          </a:ln>
        </p:spPr>
        <p:txBody>
          <a:bodyPr wrap="none"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000" b="1"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rPr>
              <a:t>Properties</a:t>
            </a:r>
            <a:r>
              <a:rPr kumimoji="0" lang="zh-CN" altLang="en-US" sz="3000" b="1"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rPr>
              <a:t> </a:t>
            </a:r>
            <a:r>
              <a:rPr kumimoji="0" lang="en-US" altLang="zh-CN" sz="3000" b="1"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rPr>
              <a:t>of</a:t>
            </a:r>
            <a:r>
              <a:rPr kumimoji="0" lang="zh-CN" altLang="en-US" sz="3000" b="1"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rPr>
              <a:t> </a:t>
            </a:r>
            <a:r>
              <a:rPr kumimoji="0" lang="en-US" altLang="zh-CN" sz="3000" b="1"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rPr>
              <a:t>neutron</a:t>
            </a:r>
            <a:endParaRPr kumimoji="0" lang="en-US" altLang="zh-CN" sz="3000" b="1"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endParaRPr>
          </a:p>
        </p:txBody>
      </p:sp>
      <p:sp>
        <p:nvSpPr>
          <p:cNvPr id="438" name="Freeform 5"/>
          <p:cNvSpPr/>
          <p:nvPr/>
        </p:nvSpPr>
        <p:spPr>
          <a:xfrm>
            <a:off x="427038" y="220663"/>
            <a:ext cx="474662" cy="5603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Lst>
            <a:rect l="0" t="0" r="0" b="0"/>
            <a:pathLst>
              <a:path w="574" h="681">
                <a:moveTo>
                  <a:pt x="120" y="441"/>
                </a:moveTo>
                <a:cubicBezTo>
                  <a:pt x="153" y="441"/>
                  <a:pt x="183" y="454"/>
                  <a:pt x="205" y="476"/>
                </a:cubicBezTo>
                <a:lnTo>
                  <a:pt x="389" y="329"/>
                </a:lnTo>
                <a:cubicBezTo>
                  <a:pt x="383" y="317"/>
                  <a:pt x="380" y="303"/>
                  <a:pt x="380" y="289"/>
                </a:cubicBezTo>
                <a:cubicBezTo>
                  <a:pt x="380" y="271"/>
                  <a:pt x="384" y="255"/>
                  <a:pt x="392" y="241"/>
                </a:cubicBezTo>
                <a:lnTo>
                  <a:pt x="270" y="138"/>
                </a:lnTo>
                <a:cubicBezTo>
                  <a:pt x="256" y="151"/>
                  <a:pt x="237" y="159"/>
                  <a:pt x="217" y="159"/>
                </a:cubicBezTo>
                <a:cubicBezTo>
                  <a:pt x="173" y="159"/>
                  <a:pt x="137" y="123"/>
                  <a:pt x="137" y="79"/>
                </a:cubicBezTo>
                <a:cubicBezTo>
                  <a:pt x="137" y="36"/>
                  <a:pt x="173" y="0"/>
                  <a:pt x="217" y="0"/>
                </a:cubicBezTo>
                <a:cubicBezTo>
                  <a:pt x="260" y="0"/>
                  <a:pt x="296" y="36"/>
                  <a:pt x="296" y="79"/>
                </a:cubicBezTo>
                <a:cubicBezTo>
                  <a:pt x="296" y="91"/>
                  <a:pt x="293" y="103"/>
                  <a:pt x="289" y="113"/>
                </a:cubicBezTo>
                <a:lnTo>
                  <a:pt x="412" y="217"/>
                </a:lnTo>
                <a:cubicBezTo>
                  <a:pt x="429" y="201"/>
                  <a:pt x="452" y="192"/>
                  <a:pt x="477" y="192"/>
                </a:cubicBezTo>
                <a:cubicBezTo>
                  <a:pt x="530" y="192"/>
                  <a:pt x="574" y="235"/>
                  <a:pt x="574" y="289"/>
                </a:cubicBezTo>
                <a:cubicBezTo>
                  <a:pt x="574" y="342"/>
                  <a:pt x="530" y="386"/>
                  <a:pt x="477" y="386"/>
                </a:cubicBezTo>
                <a:cubicBezTo>
                  <a:pt x="449" y="386"/>
                  <a:pt x="424" y="374"/>
                  <a:pt x="406" y="355"/>
                </a:cubicBezTo>
                <a:lnTo>
                  <a:pt x="224" y="501"/>
                </a:lnTo>
                <a:cubicBezTo>
                  <a:pt x="234" y="518"/>
                  <a:pt x="240" y="539"/>
                  <a:pt x="240" y="561"/>
                </a:cubicBezTo>
                <a:cubicBezTo>
                  <a:pt x="240" y="627"/>
                  <a:pt x="186" y="681"/>
                  <a:pt x="120" y="681"/>
                </a:cubicBezTo>
                <a:cubicBezTo>
                  <a:pt x="54" y="681"/>
                  <a:pt x="0" y="627"/>
                  <a:pt x="0" y="561"/>
                </a:cubicBezTo>
                <a:cubicBezTo>
                  <a:pt x="0" y="495"/>
                  <a:pt x="54" y="441"/>
                  <a:pt x="120" y="441"/>
                </a:cubicBezTo>
                <a:close/>
              </a:path>
            </a:pathLst>
          </a:custGeom>
          <a:solidFill>
            <a:srgbClr val="113E6A"/>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charset="0"/>
              <a:ea typeface="微软雅黑" pitchFamily="34" charset="-122"/>
              <a:cs typeface="+mn-ea"/>
              <a:sym typeface="Arial" charset="0"/>
            </a:endParaRPr>
          </a:p>
        </p:txBody>
      </p:sp>
      <p:pic>
        <p:nvPicPr>
          <p:cNvPr id="4" name="图片 3" descr="BBN_neutron"/>
          <p:cNvPicPr>
            <a:picLocks noChangeAspect="1"/>
          </p:cNvPicPr>
          <p:nvPr/>
        </p:nvPicPr>
        <p:blipFill>
          <a:blip r:embed="rId1"/>
          <a:stretch>
            <a:fillRect/>
          </a:stretch>
        </p:blipFill>
        <p:spPr>
          <a:xfrm>
            <a:off x="7999878" y="3949875"/>
            <a:ext cx="3177687" cy="2159243"/>
          </a:xfrm>
          <a:prstGeom prst="rect">
            <a:avLst/>
          </a:prstGeom>
        </p:spPr>
      </p:pic>
      <p:sp>
        <p:nvSpPr>
          <p:cNvPr id="48" name="矩形 1"/>
          <p:cNvSpPr/>
          <p:nvPr/>
        </p:nvSpPr>
        <p:spPr>
          <a:xfrm>
            <a:off x="5914544" y="540427"/>
            <a:ext cx="5199539" cy="416909"/>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333333"/>
                </a:solidFill>
                <a:effectLst/>
                <a:uLnTx/>
                <a:uFillTx/>
                <a:latin typeface="-apple-system"/>
                <a:ea typeface="微软雅黑" pitchFamily="34" charset="-122"/>
                <a:cs typeface="+mn-cs"/>
              </a:rPr>
              <a:t>验证粒子物理的标准模型：</a:t>
            </a:r>
            <a:r>
              <a:rPr kumimoji="0" lang="zh-CN" altLang="en-US" sz="1800" b="1" i="0" u="none" strike="noStrike" kern="1200" cap="none" spc="0" normalizeH="0" baseline="0" noProof="0" dirty="0">
                <a:ln>
                  <a:noFill/>
                </a:ln>
                <a:solidFill>
                  <a:srgbClr val="C00000"/>
                </a:solidFill>
                <a:effectLst/>
                <a:uLnTx/>
                <a:uFillTx/>
                <a:latin typeface="Arial" charset="0"/>
                <a:ea typeface="微软雅黑" pitchFamily="34" charset="-122"/>
                <a:cs typeface="+mn-ea"/>
                <a:sym typeface="Arial" charset="0"/>
              </a:rPr>
              <a:t>弱相互作用耦合常数</a:t>
            </a:r>
            <a:endParaRPr kumimoji="0" lang="zh-CN" altLang="en-US" sz="1800" b="1" i="0" u="none" strike="noStrike" kern="1200" cap="none" spc="0" normalizeH="0" baseline="0" noProof="0" dirty="0">
              <a:ln>
                <a:noFill/>
              </a:ln>
              <a:solidFill>
                <a:srgbClr val="C00000"/>
              </a:solidFill>
              <a:effectLst/>
              <a:uLnTx/>
              <a:uFillTx/>
              <a:latin typeface="Arial" charset="0"/>
              <a:ea typeface="微软雅黑" pitchFamily="34" charset="-122"/>
              <a:cs typeface="+mn-ea"/>
              <a:sym typeface="Arial" charset="0"/>
            </a:endParaRPr>
          </a:p>
        </p:txBody>
      </p:sp>
      <mc:AlternateContent xmlns:mc="http://schemas.openxmlformats.org/markup-compatibility/2006">
        <mc:Choice xmlns:a14="http://schemas.microsoft.com/office/drawing/2010/main" Requires="a14">
          <p:sp>
            <p:nvSpPr>
              <p:cNvPr id="49" name="文本框 48"/>
              <p:cNvSpPr txBox="1">
                <a14:cpLocks xmlns:a14="http://schemas.microsoft.com/office/drawing/2010/main" noRot="1" noChangeAspect="1" noMove="1" noResize="1" noEditPoints="1" noAdjustHandles="1" noChangeArrowheads="1" noChangeShapeType="1"/>
              </p:cNvSpPr>
              <p:nvPr/>
            </p:nvSpPr>
            <p:spPr>
              <a:xfrm>
                <a:off x="7334529" y="1230418"/>
                <a:ext cx="4784715" cy="728335"/>
              </a:xfrm>
              <a:prstGeom prst="rect">
                <a:avLst/>
              </a:prstGeom>
              <a:blipFill rotWithShape="1">
                <a:blip r:embed="rId2"/>
                <a:stretch>
                  <a:fillRect/>
                </a:stretch>
              </a:blipFill>
            </p:spPr>
            <p:txBody>
              <a:bodyPr/>
              <a:lstStyle/>
              <a:p>
                <a:r>
                  <a:rPr lang="zh-CN" altLang="en-US">
                    <a:noFill/>
                  </a:rPr>
                  <a:t> </a:t>
                </a:r>
                <a:endParaRPr lang="zh-CN" altLang="en-US">
                  <a:noFill/>
                </a:endParaRPr>
              </a:p>
            </p:txBody>
          </p:sp>
        </mc:Choice>
        <mc:Fallback>
          <p:sp>
            <p:nvSpPr>
              <p:cNvPr id="49" name="文本框 48"/>
              <p:cNvSpPr txBox="1">
                <a14:cpLocks xmlns:a14="http://schemas.microsoft.com/office/drawing/2010/main" noRot="1" noChangeAspect="1" noMove="1" noResize="1" noEditPoints="1" noAdjustHandles="1" noChangeArrowheads="1" noChangeShapeType="1"/>
              </p:cNvSpPr>
              <p:nvPr/>
            </p:nvSpPr>
            <p:spPr>
              <a:xfrm>
                <a:off x="7334529" y="1230418"/>
                <a:ext cx="4784715" cy="728335"/>
              </a:xfrm>
              <a:prstGeom prst="rect">
                <a:avLst/>
              </a:prstGeom>
              <a:blipFill rotWithShape="1">
                <a:blip r:embed="rId2"/>
                <a:stretch>
                  <a:fillRect/>
                </a:stretch>
              </a:blipFill>
            </p:spPr>
            <p:txBody>
              <a:bodyPr/>
              <a:lstStyle/>
              <a:p>
                <a:r>
                  <a:rPr lang="zh-CN" altLang="en-US">
                    <a:noFill/>
                  </a:rPr>
                  <a:t> </a:t>
                </a:r>
                <a:endParaRPr lang="zh-CN" altLang="en-US">
                  <a:noFill/>
                </a:endParaRPr>
              </a:p>
            </p:txBody>
          </p:sp>
        </mc:Fallback>
      </mc:AlternateContent>
      <p:sp>
        <p:nvSpPr>
          <p:cNvPr id="50" name="文本框 49"/>
          <p:cNvSpPr txBox="1"/>
          <p:nvPr/>
        </p:nvSpPr>
        <p:spPr>
          <a:xfrm>
            <a:off x="5914544" y="3364675"/>
            <a:ext cx="5599979" cy="423321"/>
          </a:xfrm>
          <a:prstGeom prst="rect">
            <a:avLst/>
          </a:prstGeom>
          <a:noFill/>
        </p:spPr>
        <p:txBody>
          <a:bodyPr wrap="square" rtlCol="0" anchor="t">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lang="en-US" altLang="zh-CN" b="1" dirty="0">
                <a:solidFill>
                  <a:srgbClr val="333333"/>
                </a:solidFill>
                <a:latin typeface="-apple-system"/>
                <a:ea typeface="微软雅黑" pitchFamily="34" charset="-122"/>
              </a:rPr>
              <a:t>Determine the ratios of n/p in the primordial </a:t>
            </a:r>
            <a:r>
              <a:rPr lang="en-US" altLang="zh-CN" b="1" dirty="0" err="1">
                <a:solidFill>
                  <a:srgbClr val="333333"/>
                </a:solidFill>
                <a:latin typeface="-apple-system"/>
                <a:ea typeface="微软雅黑" pitchFamily="34" charset="-122"/>
              </a:rPr>
              <a:t>nucleosyn</a:t>
            </a:r>
            <a:r>
              <a:rPr lang="en-US" altLang="zh-CN" b="1" dirty="0">
                <a:solidFill>
                  <a:srgbClr val="333333"/>
                </a:solidFill>
                <a:latin typeface="-apple-system"/>
                <a:ea typeface="微软雅黑" pitchFamily="34" charset="-122"/>
              </a:rPr>
              <a:t>. </a:t>
            </a:r>
            <a:endParaRPr kumimoji="0" lang="zh-CN" altLang="en-US" sz="1800" b="1" i="0" u="none" strike="noStrike" kern="1200" cap="none" spc="0" normalizeH="0" baseline="0" noProof="0" dirty="0">
              <a:ln>
                <a:noFill/>
              </a:ln>
              <a:solidFill>
                <a:srgbClr val="333333"/>
              </a:solidFill>
              <a:effectLst/>
              <a:uLnTx/>
              <a:uFillTx/>
              <a:latin typeface="-apple-system"/>
              <a:ea typeface="微软雅黑" pitchFamily="34" charset="-122"/>
              <a:cs typeface="+mn-cs"/>
              <a:sym typeface="Arial" charset="0"/>
            </a:endParaRPr>
          </a:p>
        </p:txBody>
      </p:sp>
      <p:sp>
        <p:nvSpPr>
          <p:cNvPr id="2" name="文本框 34"/>
          <p:cNvSpPr txBox="1"/>
          <p:nvPr/>
        </p:nvSpPr>
        <p:spPr>
          <a:xfrm>
            <a:off x="8498883" y="6104523"/>
            <a:ext cx="309662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30000" noProof="0" dirty="0">
                <a:ln>
                  <a:noFill/>
                </a:ln>
                <a:solidFill>
                  <a:srgbClr val="0432FF"/>
                </a:solidFill>
                <a:effectLst/>
                <a:uLnTx/>
                <a:uFillTx/>
                <a:latin typeface="Arial" charset="0"/>
                <a:ea typeface="微软雅黑" pitchFamily="34" charset="-122"/>
                <a:cs typeface="+mn-ea"/>
                <a:sym typeface="Arial" charset="0"/>
              </a:rPr>
              <a:t>4</a:t>
            </a:r>
            <a:r>
              <a:rPr kumimoji="0" lang="en-US" altLang="zh-CN" sz="1400" b="1" i="0" u="none" strike="noStrike" kern="1200" cap="none" spc="0" normalizeH="0" baseline="0" noProof="0" dirty="0">
                <a:ln>
                  <a:noFill/>
                </a:ln>
                <a:solidFill>
                  <a:srgbClr val="0432FF"/>
                </a:solidFill>
                <a:effectLst/>
                <a:uLnTx/>
                <a:uFillTx/>
                <a:latin typeface="Arial" charset="0"/>
                <a:ea typeface="微软雅黑" pitchFamily="34" charset="-122"/>
                <a:cs typeface="+mn-ea"/>
                <a:sym typeface="Arial" charset="0"/>
              </a:rPr>
              <a:t>He</a:t>
            </a:r>
            <a:r>
              <a:rPr kumimoji="0" lang="zh-CN" altLang="en-US" sz="1400" b="1" i="0" u="none" strike="noStrike" kern="1200" cap="none" spc="0" normalizeH="0" baseline="0" noProof="0" dirty="0">
                <a:ln>
                  <a:noFill/>
                </a:ln>
                <a:solidFill>
                  <a:srgbClr val="0432FF"/>
                </a:solidFill>
                <a:effectLst/>
                <a:uLnTx/>
                <a:uFillTx/>
                <a:latin typeface="Arial" charset="0"/>
                <a:ea typeface="微软雅黑" pitchFamily="34" charset="-122"/>
                <a:cs typeface="+mn-ea"/>
                <a:sym typeface="Arial" charset="0"/>
              </a:rPr>
              <a:t>丰度与中子寿命存在显著关联</a:t>
            </a:r>
            <a:endParaRPr kumimoji="0" lang="zh-CN" altLang="en-US" sz="1400" b="1" i="0" u="none" strike="noStrike" kern="1200" cap="none" spc="0" normalizeH="0" baseline="0" noProof="0" dirty="0">
              <a:ln>
                <a:noFill/>
              </a:ln>
              <a:solidFill>
                <a:srgbClr val="0432FF"/>
              </a:solidFill>
              <a:effectLst/>
              <a:uLnTx/>
              <a:uFillTx/>
              <a:latin typeface="Arial" charset="0"/>
              <a:ea typeface="微软雅黑" pitchFamily="34" charset="-122"/>
              <a:cs typeface="+mn-ea"/>
              <a:sym typeface="Arial" charset="0"/>
            </a:endParaRPr>
          </a:p>
        </p:txBody>
      </p:sp>
      <p:grpSp>
        <p:nvGrpSpPr>
          <p:cNvPr id="20" name="组合 19"/>
          <p:cNvGrpSpPr/>
          <p:nvPr/>
        </p:nvGrpSpPr>
        <p:grpSpPr>
          <a:xfrm>
            <a:off x="474809" y="984861"/>
            <a:ext cx="4689273" cy="1739593"/>
            <a:chOff x="474809" y="1232511"/>
            <a:chExt cx="4689273" cy="1739593"/>
          </a:xfrm>
        </p:grpSpPr>
        <p:pic>
          <p:nvPicPr>
            <p:cNvPr id="7" name="图片 6"/>
            <p:cNvPicPr>
              <a:picLocks noChangeAspect="1"/>
            </p:cNvPicPr>
            <p:nvPr/>
          </p:nvPicPr>
          <p:blipFill>
            <a:blip r:embed="rId3"/>
            <a:stretch>
              <a:fillRect/>
            </a:stretch>
          </p:blipFill>
          <p:spPr>
            <a:xfrm>
              <a:off x="646972" y="1394540"/>
              <a:ext cx="1841152" cy="1420491"/>
            </a:xfrm>
            <a:prstGeom prst="rect">
              <a:avLst/>
            </a:prstGeom>
          </p:spPr>
        </p:pic>
        <p:pic>
          <p:nvPicPr>
            <p:cNvPr id="17" name="图片 16"/>
            <p:cNvPicPr>
              <a:picLocks noChangeAspect="1"/>
            </p:cNvPicPr>
            <p:nvPr/>
          </p:nvPicPr>
          <p:blipFill rotWithShape="1">
            <a:blip r:embed="rId4" cstate="print">
              <a:extLst>
                <a:ext uri="{28A0092B-C50C-407E-A947-70E740481C1C}">
                  <a14:useLocalDpi xmlns:a14="http://schemas.microsoft.com/office/drawing/2010/main" val="0"/>
                </a:ext>
              </a:extLst>
            </a:blip>
            <a:srcRect l="10864" t="80357" r="9349" b="647"/>
            <a:stretch>
              <a:fillRect/>
            </a:stretch>
          </p:blipFill>
          <p:spPr>
            <a:xfrm>
              <a:off x="3275809" y="1644791"/>
              <a:ext cx="1888273" cy="1327313"/>
            </a:xfrm>
            <a:prstGeom prst="rect">
              <a:avLst/>
            </a:prstGeom>
          </p:spPr>
        </p:pic>
        <p:sp>
          <p:nvSpPr>
            <p:cNvPr id="18" name="箭头: 右 21"/>
            <p:cNvSpPr/>
            <p:nvPr/>
          </p:nvSpPr>
          <p:spPr>
            <a:xfrm rot="20360803">
              <a:off x="2480065" y="2108668"/>
              <a:ext cx="854153" cy="444261"/>
            </a:xfrm>
            <a:custGeom>
              <a:avLst/>
              <a:gdLst>
                <a:gd name="connsiteX0" fmla="*/ 0 w 2297554"/>
                <a:gd name="connsiteY0" fmla="*/ 139725 h 558899"/>
                <a:gd name="connsiteX1" fmla="*/ 2018105 w 2297554"/>
                <a:gd name="connsiteY1" fmla="*/ 139725 h 558899"/>
                <a:gd name="connsiteX2" fmla="*/ 2018105 w 2297554"/>
                <a:gd name="connsiteY2" fmla="*/ 0 h 558899"/>
                <a:gd name="connsiteX3" fmla="*/ 2297554 w 2297554"/>
                <a:gd name="connsiteY3" fmla="*/ 279450 h 558899"/>
                <a:gd name="connsiteX4" fmla="*/ 2018105 w 2297554"/>
                <a:gd name="connsiteY4" fmla="*/ 558899 h 558899"/>
                <a:gd name="connsiteX5" fmla="*/ 2018105 w 2297554"/>
                <a:gd name="connsiteY5" fmla="*/ 419174 h 558899"/>
                <a:gd name="connsiteX6" fmla="*/ 0 w 2297554"/>
                <a:gd name="connsiteY6" fmla="*/ 419174 h 558899"/>
                <a:gd name="connsiteX7" fmla="*/ 0 w 2297554"/>
                <a:gd name="connsiteY7" fmla="*/ 139725 h 558899"/>
                <a:gd name="connsiteX0-1" fmla="*/ 0 w 2297554"/>
                <a:gd name="connsiteY0-2" fmla="*/ 419174 h 558899"/>
                <a:gd name="connsiteX1-3" fmla="*/ 2018105 w 2297554"/>
                <a:gd name="connsiteY1-4" fmla="*/ 139725 h 558899"/>
                <a:gd name="connsiteX2-5" fmla="*/ 2018105 w 2297554"/>
                <a:gd name="connsiteY2-6" fmla="*/ 0 h 558899"/>
                <a:gd name="connsiteX3-7" fmla="*/ 2297554 w 2297554"/>
                <a:gd name="connsiteY3-8" fmla="*/ 279450 h 558899"/>
                <a:gd name="connsiteX4-9" fmla="*/ 2018105 w 2297554"/>
                <a:gd name="connsiteY4-10" fmla="*/ 558899 h 558899"/>
                <a:gd name="connsiteX5-11" fmla="*/ 2018105 w 2297554"/>
                <a:gd name="connsiteY5-12" fmla="*/ 419174 h 558899"/>
                <a:gd name="connsiteX6-13" fmla="*/ 0 w 2297554"/>
                <a:gd name="connsiteY6-14" fmla="*/ 419174 h 558899"/>
                <a:gd name="connsiteX0-15" fmla="*/ 0 w 2330558"/>
                <a:gd name="connsiteY0-16" fmla="*/ 310348 h 558899"/>
                <a:gd name="connsiteX1-17" fmla="*/ 2051109 w 2330558"/>
                <a:gd name="connsiteY1-18" fmla="*/ 139725 h 558899"/>
                <a:gd name="connsiteX2-19" fmla="*/ 2051109 w 2330558"/>
                <a:gd name="connsiteY2-20" fmla="*/ 0 h 558899"/>
                <a:gd name="connsiteX3-21" fmla="*/ 2330558 w 2330558"/>
                <a:gd name="connsiteY3-22" fmla="*/ 279450 h 558899"/>
                <a:gd name="connsiteX4-23" fmla="*/ 2051109 w 2330558"/>
                <a:gd name="connsiteY4-24" fmla="*/ 558899 h 558899"/>
                <a:gd name="connsiteX5-25" fmla="*/ 2051109 w 2330558"/>
                <a:gd name="connsiteY5-26" fmla="*/ 419174 h 558899"/>
                <a:gd name="connsiteX6-27" fmla="*/ 0 w 2330558"/>
                <a:gd name="connsiteY6-28" fmla="*/ 310348 h 558899"/>
                <a:gd name="connsiteX0-29" fmla="*/ 0 w 2330558"/>
                <a:gd name="connsiteY0-30" fmla="*/ 310348 h 558899"/>
                <a:gd name="connsiteX1-31" fmla="*/ 2051109 w 2330558"/>
                <a:gd name="connsiteY1-32" fmla="*/ 139725 h 558899"/>
                <a:gd name="connsiteX2-33" fmla="*/ 2051109 w 2330558"/>
                <a:gd name="connsiteY2-34" fmla="*/ 0 h 558899"/>
                <a:gd name="connsiteX3-35" fmla="*/ 2330558 w 2330558"/>
                <a:gd name="connsiteY3-36" fmla="*/ 279450 h 558899"/>
                <a:gd name="connsiteX4-37" fmla="*/ 2051109 w 2330558"/>
                <a:gd name="connsiteY4-38" fmla="*/ 558899 h 558899"/>
                <a:gd name="connsiteX5-39" fmla="*/ 2051109 w 2330558"/>
                <a:gd name="connsiteY5-40" fmla="*/ 419174 h 558899"/>
                <a:gd name="connsiteX6-41" fmla="*/ 0 w 2330558"/>
                <a:gd name="connsiteY6-42" fmla="*/ 310348 h 558899"/>
                <a:gd name="connsiteX0-43" fmla="*/ 0 w 2330558"/>
                <a:gd name="connsiteY0-44" fmla="*/ 310348 h 558899"/>
                <a:gd name="connsiteX1-45" fmla="*/ 2051109 w 2330558"/>
                <a:gd name="connsiteY1-46" fmla="*/ 139725 h 558899"/>
                <a:gd name="connsiteX2-47" fmla="*/ 2051109 w 2330558"/>
                <a:gd name="connsiteY2-48" fmla="*/ 0 h 558899"/>
                <a:gd name="connsiteX3-49" fmla="*/ 2330558 w 2330558"/>
                <a:gd name="connsiteY3-50" fmla="*/ 279450 h 558899"/>
                <a:gd name="connsiteX4-51" fmla="*/ 2051109 w 2330558"/>
                <a:gd name="connsiteY4-52" fmla="*/ 558899 h 558899"/>
                <a:gd name="connsiteX5-53" fmla="*/ 2051109 w 2330558"/>
                <a:gd name="connsiteY5-54" fmla="*/ 419174 h 558899"/>
                <a:gd name="connsiteX6-55" fmla="*/ 0 w 2330558"/>
                <a:gd name="connsiteY6-56" fmla="*/ 310348 h 558899"/>
                <a:gd name="connsiteX0-57" fmla="*/ 0 w 2330558"/>
                <a:gd name="connsiteY0-58" fmla="*/ 310348 h 558899"/>
                <a:gd name="connsiteX1-59" fmla="*/ 2051109 w 2330558"/>
                <a:gd name="connsiteY1-60" fmla="*/ 139725 h 558899"/>
                <a:gd name="connsiteX2-61" fmla="*/ 2051109 w 2330558"/>
                <a:gd name="connsiteY2-62" fmla="*/ 0 h 558899"/>
                <a:gd name="connsiteX3-63" fmla="*/ 2330558 w 2330558"/>
                <a:gd name="connsiteY3-64" fmla="*/ 279450 h 558899"/>
                <a:gd name="connsiteX4-65" fmla="*/ 2051109 w 2330558"/>
                <a:gd name="connsiteY4-66" fmla="*/ 558899 h 558899"/>
                <a:gd name="connsiteX5-67" fmla="*/ 2051109 w 2330558"/>
                <a:gd name="connsiteY5-68" fmla="*/ 419174 h 558899"/>
                <a:gd name="connsiteX6-69" fmla="*/ 0 w 2330558"/>
                <a:gd name="connsiteY6-70" fmla="*/ 310348 h 558899"/>
                <a:gd name="connsiteX0-71" fmla="*/ 0 w 2330558"/>
                <a:gd name="connsiteY0-72" fmla="*/ 310348 h 558899"/>
                <a:gd name="connsiteX1-73" fmla="*/ 2051109 w 2330558"/>
                <a:gd name="connsiteY1-74" fmla="*/ 139725 h 558899"/>
                <a:gd name="connsiteX2-75" fmla="*/ 2051109 w 2330558"/>
                <a:gd name="connsiteY2-76" fmla="*/ 0 h 558899"/>
                <a:gd name="connsiteX3-77" fmla="*/ 2330558 w 2330558"/>
                <a:gd name="connsiteY3-78" fmla="*/ 279450 h 558899"/>
                <a:gd name="connsiteX4-79" fmla="*/ 2051109 w 2330558"/>
                <a:gd name="connsiteY4-80" fmla="*/ 558899 h 558899"/>
                <a:gd name="connsiteX5-81" fmla="*/ 2051109 w 2330558"/>
                <a:gd name="connsiteY5-82" fmla="*/ 419174 h 558899"/>
                <a:gd name="connsiteX6-83" fmla="*/ 0 w 2330558"/>
                <a:gd name="connsiteY6-84" fmla="*/ 310348 h 558899"/>
                <a:gd name="connsiteX0-85" fmla="*/ 0 w 2330558"/>
                <a:gd name="connsiteY0-86" fmla="*/ 349427 h 597978"/>
                <a:gd name="connsiteX1-87" fmla="*/ 2051109 w 2330558"/>
                <a:gd name="connsiteY1-88" fmla="*/ 178804 h 597978"/>
                <a:gd name="connsiteX2-89" fmla="*/ 2051109 w 2330558"/>
                <a:gd name="connsiteY2-90" fmla="*/ 39079 h 597978"/>
                <a:gd name="connsiteX3-91" fmla="*/ 2330558 w 2330558"/>
                <a:gd name="connsiteY3-92" fmla="*/ 318529 h 597978"/>
                <a:gd name="connsiteX4-93" fmla="*/ 2051109 w 2330558"/>
                <a:gd name="connsiteY4-94" fmla="*/ 597978 h 597978"/>
                <a:gd name="connsiteX5-95" fmla="*/ 2051109 w 2330558"/>
                <a:gd name="connsiteY5-96" fmla="*/ 458253 h 597978"/>
                <a:gd name="connsiteX6-97" fmla="*/ 0 w 2330558"/>
                <a:gd name="connsiteY6-98" fmla="*/ 349427 h 597978"/>
                <a:gd name="connsiteX0-99" fmla="*/ 0 w 2324343"/>
                <a:gd name="connsiteY0-100" fmla="*/ 255359 h 900388"/>
                <a:gd name="connsiteX1-101" fmla="*/ 2044894 w 2324343"/>
                <a:gd name="connsiteY1-102" fmla="*/ 481214 h 900388"/>
                <a:gd name="connsiteX2-103" fmla="*/ 2044894 w 2324343"/>
                <a:gd name="connsiteY2-104" fmla="*/ 341489 h 900388"/>
                <a:gd name="connsiteX3-105" fmla="*/ 2324343 w 2324343"/>
                <a:gd name="connsiteY3-106" fmla="*/ 620939 h 900388"/>
                <a:gd name="connsiteX4-107" fmla="*/ 2044894 w 2324343"/>
                <a:gd name="connsiteY4-108" fmla="*/ 900388 h 900388"/>
                <a:gd name="connsiteX5-109" fmla="*/ 2044894 w 2324343"/>
                <a:gd name="connsiteY5-110" fmla="*/ 760663 h 900388"/>
                <a:gd name="connsiteX6-111" fmla="*/ 0 w 2324343"/>
                <a:gd name="connsiteY6-112" fmla="*/ 255359 h 900388"/>
                <a:gd name="connsiteX0-113" fmla="*/ 0 w 2324343"/>
                <a:gd name="connsiteY0-114" fmla="*/ 255359 h 900388"/>
                <a:gd name="connsiteX1-115" fmla="*/ 2044894 w 2324343"/>
                <a:gd name="connsiteY1-116" fmla="*/ 481214 h 900388"/>
                <a:gd name="connsiteX2-117" fmla="*/ 2044894 w 2324343"/>
                <a:gd name="connsiteY2-118" fmla="*/ 341489 h 900388"/>
                <a:gd name="connsiteX3-119" fmla="*/ 2324343 w 2324343"/>
                <a:gd name="connsiteY3-120" fmla="*/ 620939 h 900388"/>
                <a:gd name="connsiteX4-121" fmla="*/ 2044894 w 2324343"/>
                <a:gd name="connsiteY4-122" fmla="*/ 900388 h 900388"/>
                <a:gd name="connsiteX5-123" fmla="*/ 2044894 w 2324343"/>
                <a:gd name="connsiteY5-124" fmla="*/ 760663 h 900388"/>
                <a:gd name="connsiteX6-125" fmla="*/ 0 w 2324343"/>
                <a:gd name="connsiteY6-126" fmla="*/ 255359 h 900388"/>
                <a:gd name="connsiteX0-127" fmla="*/ 0 w 2324343"/>
                <a:gd name="connsiteY0-128" fmla="*/ 6791 h 651820"/>
                <a:gd name="connsiteX1-129" fmla="*/ 2044894 w 2324343"/>
                <a:gd name="connsiteY1-130" fmla="*/ 232646 h 651820"/>
                <a:gd name="connsiteX2-131" fmla="*/ 2044894 w 2324343"/>
                <a:gd name="connsiteY2-132" fmla="*/ 92921 h 651820"/>
                <a:gd name="connsiteX3-133" fmla="*/ 2324343 w 2324343"/>
                <a:gd name="connsiteY3-134" fmla="*/ 372371 h 651820"/>
                <a:gd name="connsiteX4-135" fmla="*/ 2044894 w 2324343"/>
                <a:gd name="connsiteY4-136" fmla="*/ 651820 h 651820"/>
                <a:gd name="connsiteX5-137" fmla="*/ 2044894 w 2324343"/>
                <a:gd name="connsiteY5-138" fmla="*/ 512095 h 651820"/>
                <a:gd name="connsiteX6-139" fmla="*/ 0 w 2324343"/>
                <a:gd name="connsiteY6-140" fmla="*/ 6791 h 6518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324343" h="651820">
                  <a:moveTo>
                    <a:pt x="0" y="6791"/>
                  </a:moveTo>
                  <a:cubicBezTo>
                    <a:pt x="1161573" y="-51792"/>
                    <a:pt x="1361191" y="289520"/>
                    <a:pt x="2044894" y="232646"/>
                  </a:cubicBezTo>
                  <a:lnTo>
                    <a:pt x="2044894" y="92921"/>
                  </a:lnTo>
                  <a:lnTo>
                    <a:pt x="2324343" y="372371"/>
                  </a:lnTo>
                  <a:lnTo>
                    <a:pt x="2044894" y="651820"/>
                  </a:lnTo>
                  <a:lnTo>
                    <a:pt x="2044894" y="512095"/>
                  </a:lnTo>
                  <a:cubicBezTo>
                    <a:pt x="1361191" y="475820"/>
                    <a:pt x="795412" y="39660"/>
                    <a:pt x="0" y="6791"/>
                  </a:cubicBezTo>
                  <a:close/>
                </a:path>
              </a:pathLst>
            </a:custGeom>
            <a:gradFill flip="none" rotWithShape="1">
              <a:gsLst>
                <a:gs pos="39000">
                  <a:srgbClr val="E4E4E4"/>
                </a:gs>
                <a:gs pos="100000">
                  <a:srgbClr val="C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charset="0"/>
                <a:ea typeface="微软雅黑" pitchFamily="34" charset="-122"/>
                <a:cs typeface="+mn-ea"/>
                <a:sym typeface="Arial" charset="0"/>
              </a:endParaRPr>
            </a:p>
          </p:txBody>
        </p:sp>
        <p:grpSp>
          <p:nvGrpSpPr>
            <p:cNvPr id="19" name="组合 18"/>
            <p:cNvGrpSpPr/>
            <p:nvPr/>
          </p:nvGrpSpPr>
          <p:grpSpPr>
            <a:xfrm>
              <a:off x="474809" y="1232511"/>
              <a:ext cx="4557438" cy="1739593"/>
              <a:chOff x="-3452458" y="1347280"/>
              <a:chExt cx="4557438" cy="1739593"/>
            </a:xfrm>
          </p:grpSpPr>
          <p:sp>
            <p:nvSpPr>
              <p:cNvPr id="22" name="文本框 21"/>
              <p:cNvSpPr txBox="1"/>
              <p:nvPr/>
            </p:nvSpPr>
            <p:spPr>
              <a:xfrm>
                <a:off x="-2171311" y="1347280"/>
                <a:ext cx="102944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rPr>
                  <a:t>10</a:t>
                </a:r>
                <a:r>
                  <a:rPr kumimoji="0" lang="en-US" altLang="zh-CN" sz="1800" b="0" i="0" u="none" strike="noStrike" kern="1200" cap="none" spc="0" normalizeH="0" baseline="30000" noProof="0" dirty="0">
                    <a:ln>
                      <a:noFill/>
                    </a:ln>
                    <a:solidFill>
                      <a:prstClr val="black"/>
                    </a:solidFill>
                    <a:effectLst/>
                    <a:uLnTx/>
                    <a:uFillTx/>
                    <a:latin typeface="Arial" charset="0"/>
                    <a:ea typeface="微软雅黑" pitchFamily="34" charset="-122"/>
                    <a:cs typeface="+mn-ea"/>
                    <a:sym typeface="Arial" charset="0"/>
                  </a:rPr>
                  <a:t>-12</a:t>
                </a: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rPr>
                  <a:t> cm</a:t>
                </a:r>
                <a:endPar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endParaRPr>
              </a:p>
            </p:txBody>
          </p:sp>
          <p:sp>
            <p:nvSpPr>
              <p:cNvPr id="23" name="文本框 22"/>
              <p:cNvSpPr txBox="1"/>
              <p:nvPr/>
            </p:nvSpPr>
            <p:spPr>
              <a:xfrm>
                <a:off x="70723" y="1470849"/>
                <a:ext cx="103425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rPr>
                  <a:t>10</a:t>
                </a:r>
                <a:r>
                  <a:rPr kumimoji="0" lang="en-US" altLang="zh-CN" sz="1800" b="0" i="0" u="none" strike="noStrike" kern="1200" cap="none" spc="0" normalizeH="0" baseline="30000" noProof="0" dirty="0">
                    <a:ln>
                      <a:noFill/>
                    </a:ln>
                    <a:solidFill>
                      <a:prstClr val="black"/>
                    </a:solidFill>
                    <a:effectLst/>
                    <a:uLnTx/>
                    <a:uFillTx/>
                    <a:latin typeface="Arial" charset="0"/>
                    <a:ea typeface="微软雅黑" pitchFamily="34" charset="-122"/>
                    <a:cs typeface="+mn-ea"/>
                    <a:sym typeface="Arial" charset="0"/>
                  </a:rPr>
                  <a:t>-13</a:t>
                </a: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rPr>
                  <a:t> cm</a:t>
                </a:r>
                <a:endPar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endParaRPr>
              </a:p>
            </p:txBody>
          </p:sp>
          <p:sp>
            <p:nvSpPr>
              <p:cNvPr id="21" name="文本框 20"/>
              <p:cNvSpPr txBox="1"/>
              <p:nvPr/>
            </p:nvSpPr>
            <p:spPr>
              <a:xfrm>
                <a:off x="-3452458" y="2717541"/>
                <a:ext cx="94929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rPr>
                  <a:t>10</a:t>
                </a:r>
                <a:r>
                  <a:rPr kumimoji="0" lang="en-US" altLang="zh-CN" sz="1800" b="0" i="0" u="none" strike="noStrike" kern="1200" cap="none" spc="0" normalizeH="0" baseline="30000" noProof="0" dirty="0">
                    <a:ln>
                      <a:noFill/>
                    </a:ln>
                    <a:solidFill>
                      <a:prstClr val="black"/>
                    </a:solidFill>
                    <a:effectLst/>
                    <a:uLnTx/>
                    <a:uFillTx/>
                    <a:latin typeface="Arial" charset="0"/>
                    <a:ea typeface="微软雅黑" pitchFamily="34" charset="-122"/>
                    <a:cs typeface="+mn-ea"/>
                    <a:sym typeface="Arial" charset="0"/>
                  </a:rPr>
                  <a:t>-8</a:t>
                </a: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rPr>
                  <a:t> cm</a:t>
                </a:r>
                <a:endPar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endParaRPr>
              </a:p>
            </p:txBody>
          </p:sp>
        </p:grpSp>
      </p:grpSp>
      <p:pic>
        <p:nvPicPr>
          <p:cNvPr id="28" name="Picture 2" descr="See the source image"/>
          <p:cNvPicPr>
            <a:picLocks noChangeAspect="1" noChangeArrowheads="1"/>
          </p:cNvPicPr>
          <p:nvPr/>
        </p:nvPicPr>
        <p:blipFill>
          <a:blip r:embed="rId5" cstate="screen"/>
          <a:srcRect/>
          <a:stretch>
            <a:fillRect/>
          </a:stretch>
        </p:blipFill>
        <p:spPr bwMode="auto">
          <a:xfrm>
            <a:off x="13606271" y="-207670"/>
            <a:ext cx="1940511" cy="1491421"/>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p:cNvSpPr txBox="1"/>
          <p:nvPr/>
        </p:nvSpPr>
        <p:spPr>
          <a:xfrm>
            <a:off x="644574" y="7312592"/>
            <a:ext cx="45235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C00000"/>
                </a:solidFill>
                <a:effectLst/>
                <a:uLnTx/>
                <a:uFillTx/>
                <a:latin typeface="Arial" charset="0"/>
                <a:ea typeface="微软雅黑" pitchFamily="34" charset="-122"/>
                <a:cs typeface="+mn-ea"/>
                <a:sym typeface="Arial" charset="0"/>
              </a:rPr>
              <a:t>Precision </a:t>
            </a:r>
            <a:r>
              <a:rPr kumimoji="0" lang="en-US" altLang="zh-CN" sz="1800" b="1" i="0" u="none" strike="noStrike" kern="1200" cap="none" spc="0" normalizeH="0" noProof="0" dirty="0">
                <a:ln>
                  <a:noFill/>
                </a:ln>
                <a:solidFill>
                  <a:srgbClr val="C00000"/>
                </a:solidFill>
                <a:effectLst/>
                <a:uLnTx/>
                <a:uFillTx/>
                <a:latin typeface="Arial" charset="0"/>
                <a:ea typeface="微软雅黑" pitchFamily="34" charset="-122"/>
                <a:cs typeface="+mn-ea"/>
                <a:sym typeface="Arial" charset="0"/>
              </a:rPr>
              <a:t>neutron </a:t>
            </a:r>
            <a:r>
              <a:rPr lang="en-US" altLang="zh-CN" b="1" dirty="0">
                <a:solidFill>
                  <a:srgbClr val="C00000"/>
                </a:solidFill>
                <a:latin typeface="Arial" charset="0"/>
                <a:ea typeface="微软雅黑" pitchFamily="34" charset="-122"/>
                <a:cs typeface="+mn-ea"/>
                <a:sym typeface="Arial" charset="0"/>
              </a:rPr>
              <a:t>lifetime is a frontier. </a:t>
            </a:r>
            <a:r>
              <a:rPr kumimoji="0" lang="en-US" altLang="zh-CN" sz="1800" b="1" i="0" u="none" strike="noStrike" kern="1200" cap="none" spc="0" normalizeH="0" noProof="0" dirty="0">
                <a:ln>
                  <a:noFill/>
                </a:ln>
                <a:solidFill>
                  <a:srgbClr val="C00000"/>
                </a:solidFill>
                <a:effectLst/>
                <a:uLnTx/>
                <a:uFillTx/>
                <a:latin typeface="Arial" charset="0"/>
                <a:ea typeface="微软雅黑" pitchFamily="34" charset="-122"/>
                <a:cs typeface="+mn-ea"/>
                <a:sym typeface="Arial" charset="0"/>
              </a:rPr>
              <a:t>   </a:t>
            </a:r>
            <a:endParaRPr kumimoji="0" lang="zh-CN" altLang="en-US" sz="1800" b="1" i="0" u="none" strike="noStrike" kern="1200" cap="none" spc="0" normalizeH="0" baseline="0" noProof="0" dirty="0">
              <a:ln>
                <a:noFill/>
              </a:ln>
              <a:solidFill>
                <a:srgbClr val="C00000"/>
              </a:solidFill>
              <a:effectLst/>
              <a:uLnTx/>
              <a:uFillTx/>
              <a:latin typeface="Arial" charset="0"/>
              <a:ea typeface="微软雅黑" pitchFamily="34" charset="-122"/>
              <a:cs typeface="+mn-ea"/>
              <a:sym typeface="Arial" charset="0"/>
            </a:endParaRPr>
          </a:p>
        </p:txBody>
      </p:sp>
      <p:sp>
        <p:nvSpPr>
          <p:cNvPr id="11" name="文本框 10"/>
          <p:cNvSpPr txBox="1"/>
          <p:nvPr/>
        </p:nvSpPr>
        <p:spPr>
          <a:xfrm>
            <a:off x="1383988" y="2944932"/>
            <a:ext cx="28616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err="1">
                <a:ln>
                  <a:noFill/>
                </a:ln>
                <a:solidFill>
                  <a:prstClr val="black"/>
                </a:solidFill>
                <a:effectLst/>
                <a:uLnTx/>
                <a:uFillTx/>
                <a:latin typeface="Arial" charset="0"/>
                <a:ea typeface="微软雅黑" pitchFamily="34" charset="-122"/>
                <a:cs typeface="+mn-ea"/>
                <a:sym typeface="Arial" charset="0"/>
              </a:rPr>
              <a:t>m</a:t>
            </a:r>
            <a:r>
              <a:rPr kumimoji="0" lang="en-US" altLang="zh-CN" sz="1800" b="0" i="0" u="none" strike="noStrike" kern="1200" cap="none" spc="0" normalizeH="0" baseline="-25000" noProof="0" dirty="0" err="1">
                <a:ln>
                  <a:noFill/>
                </a:ln>
                <a:solidFill>
                  <a:prstClr val="black"/>
                </a:solidFill>
                <a:effectLst/>
                <a:uLnTx/>
                <a:uFillTx/>
                <a:latin typeface="Arial" charset="0"/>
                <a:ea typeface="微软雅黑" pitchFamily="34" charset="-122"/>
                <a:cs typeface="+mn-ea"/>
                <a:sym typeface="Arial" charset="0"/>
              </a:rPr>
              <a:t>n</a:t>
            </a:r>
            <a:r>
              <a:rPr kumimoji="0" lang="en-US" altLang="zh-CN" sz="1800" b="0" i="0" u="none" strike="noStrike" kern="1200" cap="none" spc="0" normalizeH="0" baseline="0" noProof="0" dirty="0" err="1">
                <a:ln>
                  <a:noFill/>
                </a:ln>
                <a:solidFill>
                  <a:prstClr val="black"/>
                </a:solidFill>
                <a:effectLst/>
                <a:uLnTx/>
                <a:uFillTx/>
                <a:latin typeface="Arial" charset="0"/>
                <a:ea typeface="微软雅黑" pitchFamily="34" charset="-122"/>
                <a:cs typeface="+mn-ea"/>
                <a:sym typeface="Arial" charset="0"/>
              </a:rPr>
              <a:t>-m</a:t>
            </a:r>
            <a:r>
              <a:rPr kumimoji="0" lang="en-US" altLang="zh-CN" sz="1800" b="0" i="0" u="none" strike="noStrike" kern="1200" cap="none" spc="0" normalizeH="0" baseline="-25000" noProof="0" dirty="0" err="1">
                <a:ln>
                  <a:noFill/>
                </a:ln>
                <a:solidFill>
                  <a:prstClr val="black"/>
                </a:solidFill>
                <a:effectLst/>
                <a:uLnTx/>
                <a:uFillTx/>
                <a:latin typeface="Arial" charset="0"/>
                <a:ea typeface="微软雅黑" pitchFamily="34" charset="-122"/>
                <a:cs typeface="+mn-ea"/>
                <a:sym typeface="Arial" charset="0"/>
              </a:rPr>
              <a:t>p</a:t>
            </a: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rPr>
              <a:t>=1.2933324(5) MeV</a:t>
            </a:r>
            <a:endPar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endParaRPr>
          </a:p>
        </p:txBody>
      </p:sp>
      <p:pic>
        <p:nvPicPr>
          <p:cNvPr id="24" name="图片 23"/>
          <p:cNvPicPr>
            <a:picLocks noChangeAspect="1"/>
          </p:cNvPicPr>
          <p:nvPr/>
        </p:nvPicPr>
        <p:blipFill>
          <a:blip r:embed="rId6"/>
          <a:stretch>
            <a:fillRect/>
          </a:stretch>
        </p:blipFill>
        <p:spPr>
          <a:xfrm>
            <a:off x="2348091" y="5046682"/>
            <a:ext cx="2676525" cy="304800"/>
          </a:xfrm>
          <a:prstGeom prst="rect">
            <a:avLst/>
          </a:prstGeom>
        </p:spPr>
      </p:pic>
      <p:sp>
        <p:nvSpPr>
          <p:cNvPr id="3" name="矩形 2"/>
          <p:cNvSpPr/>
          <p:nvPr/>
        </p:nvSpPr>
        <p:spPr>
          <a:xfrm>
            <a:off x="13418634" y="2149482"/>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ℳ=[</a:t>
            </a: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𝐺</a:t>
            </a: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_</a:t>
            </a: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𝑉 𝑝 ̅𝛾</a:t>
            </a: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_</a:t>
            </a: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𝜇 𝑛−𝐺</a:t>
            </a: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_</a:t>
            </a: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𝐴 𝑝 ̅𝛾</a:t>
            </a: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_5 </a:t>
            </a: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𝛾</a:t>
            </a: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_</a:t>
            </a: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𝜇 𝑛</a:t>
            </a: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a:t>
            </a: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𝑒 ̅𝛾</a:t>
            </a: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_</a:t>
            </a: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𝜇 </a:t>
            </a: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(1+</a:t>
            </a: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𝛾</a:t>
            </a: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_5)</a:t>
            </a: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𝜈</a:t>
            </a: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a:t>
            </a:r>
            <a:endPar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endParaRPr>
          </a:p>
        </p:txBody>
      </p:sp>
      <p:sp>
        <p:nvSpPr>
          <p:cNvPr id="5" name="矩形 4"/>
          <p:cNvSpPr/>
          <p:nvPr/>
        </p:nvSpPr>
        <p:spPr>
          <a:xfrm>
            <a:off x="7962396" y="2026479"/>
            <a:ext cx="407720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𝐺</a:t>
            </a:r>
            <a:r>
              <a:rPr kumimoji="0" lang="zh-CN" altLang="en-US" sz="1800" b="0" i="0" u="none" strike="noStrike" kern="1200" cap="none" spc="0" normalizeH="0" baseline="-25000" noProof="0" dirty="0">
                <a:ln>
                  <a:noFill/>
                </a:ln>
                <a:solidFill>
                  <a:prstClr val="black"/>
                </a:solidFill>
                <a:effectLst/>
                <a:uLnTx/>
                <a:uFillTx/>
                <a:latin typeface="Arial" charset="0"/>
                <a:ea typeface="微软雅黑" pitchFamily="34" charset="-122"/>
                <a:cs typeface="+mn-cs"/>
              </a:rPr>
              <a:t>𝑉</a:t>
            </a: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 strength of the vector force</a:t>
            </a:r>
            <a:endPar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0432FF"/>
                </a:solidFill>
                <a:effectLst/>
                <a:uLnTx/>
                <a:uFillTx/>
                <a:latin typeface="Arial" charset="0"/>
                <a:ea typeface="微软雅黑" pitchFamily="34" charset="-122"/>
                <a:cs typeface="+mn-cs"/>
              </a:rPr>
              <a:t>𝐺</a:t>
            </a:r>
            <a:r>
              <a:rPr kumimoji="0" lang="zh-CN" altLang="en-US" sz="1800" b="0" i="0" u="none" strike="noStrike" kern="1200" cap="none" spc="0" normalizeH="0" baseline="-25000" noProof="0" dirty="0">
                <a:ln>
                  <a:noFill/>
                </a:ln>
                <a:solidFill>
                  <a:srgbClr val="0432FF"/>
                </a:solidFill>
                <a:effectLst/>
                <a:uLnTx/>
                <a:uFillTx/>
                <a:latin typeface="Arial" charset="0"/>
                <a:ea typeface="微软雅黑" pitchFamily="34" charset="-122"/>
                <a:cs typeface="+mn-cs"/>
              </a:rPr>
              <a:t>𝐴</a:t>
            </a:r>
            <a:r>
              <a:rPr kumimoji="0" lang="en-US" altLang="zh-CN" sz="1800" b="0" i="0" u="none" strike="noStrike" kern="1200" cap="none" spc="0" normalizeH="0" baseline="0" noProof="0" dirty="0">
                <a:ln>
                  <a:noFill/>
                </a:ln>
                <a:solidFill>
                  <a:srgbClr val="0432FF"/>
                </a:solidFill>
                <a:effectLst/>
                <a:uLnTx/>
                <a:uFillTx/>
                <a:latin typeface="Arial" charset="0"/>
                <a:ea typeface="微软雅黑" pitchFamily="34" charset="-122"/>
                <a:cs typeface="+mn-cs"/>
              </a:rPr>
              <a:t>: strength of the axial vector force</a:t>
            </a:r>
            <a:endParaRPr kumimoji="0" lang="en-US" altLang="zh-CN" sz="1800" b="0" i="0" u="none" strike="noStrike" kern="1200" cap="none" spc="0" normalizeH="0" baseline="0" noProof="0" dirty="0">
              <a:ln>
                <a:noFill/>
              </a:ln>
              <a:solidFill>
                <a:srgbClr val="0432FF"/>
              </a:solidFill>
              <a:effectLst/>
              <a:uLnTx/>
              <a:uFillTx/>
              <a:latin typeface="Arial" charset="0"/>
              <a:ea typeface="微软雅黑" pitchFamily="34" charset="-122"/>
              <a:cs typeface="+mn-cs"/>
            </a:endParaRPr>
          </a:p>
        </p:txBody>
      </p:sp>
      <p:sp>
        <p:nvSpPr>
          <p:cNvPr id="6" name="矩形 5"/>
          <p:cNvSpPr/>
          <p:nvPr/>
        </p:nvSpPr>
        <p:spPr>
          <a:xfrm>
            <a:off x="106847" y="5523249"/>
            <a:ext cx="5129919" cy="1015663"/>
          </a:xfrm>
          <a:prstGeom prst="rect">
            <a:avLst/>
          </a:prstGeom>
        </p:spPr>
        <p:txBody>
          <a:bodyPr wrap="square">
            <a:spAutoFit/>
          </a:bodyPr>
          <a:lstStyle/>
          <a:p>
            <a:pPr marL="342900" lvl="0" indent="-342900">
              <a:buFont typeface="Wingdings" charset="2"/>
              <a:buChar char="n"/>
              <a:defRPr/>
            </a:pPr>
            <a:r>
              <a:rPr lang="en-US" altLang="zh-CN" sz="2000" b="1" dirty="0">
                <a:solidFill>
                  <a:srgbClr val="00B0F0"/>
                </a:solidFill>
                <a:latin typeface="Arial" charset="0"/>
                <a:ea typeface="微软雅黑" pitchFamily="34" charset="-122"/>
                <a:cs typeface="+mn-ea"/>
              </a:rPr>
              <a:t>Neutron lifetime: key to solving the most fundamental questions in cosmology and particle physics.</a:t>
            </a:r>
            <a:endParaRPr lang="zh-CN" altLang="en-US" sz="2000" b="1" dirty="0">
              <a:solidFill>
                <a:srgbClr val="00B0F0"/>
              </a:solidFill>
              <a:latin typeface="Arial" charset="0"/>
              <a:ea typeface="微软雅黑" pitchFamily="34" charset="-122"/>
              <a:cs typeface="+mn-ea"/>
            </a:endParaRPr>
          </a:p>
        </p:txBody>
      </p:sp>
      <p:pic>
        <p:nvPicPr>
          <p:cNvPr id="8" name="图片 7"/>
          <p:cNvPicPr>
            <a:picLocks noChangeAspect="1"/>
          </p:cNvPicPr>
          <p:nvPr/>
        </p:nvPicPr>
        <p:blipFill>
          <a:blip r:embed="rId7"/>
          <a:stretch>
            <a:fillRect/>
          </a:stretch>
        </p:blipFill>
        <p:spPr>
          <a:xfrm>
            <a:off x="12320396" y="1571477"/>
            <a:ext cx="3597759" cy="1124750"/>
          </a:xfrm>
          <a:prstGeom prst="rect">
            <a:avLst/>
          </a:prstGeom>
        </p:spPr>
      </p:pic>
      <p:pic>
        <p:nvPicPr>
          <p:cNvPr id="1026" name="Picture 2" descr="Where Did All The Big Bang Lithium Go? | Spaceaustralia"/>
          <p:cNvPicPr>
            <a:picLocks noChangeAspect="1" noChangeArrowheads="1"/>
          </p:cNvPicPr>
          <p:nvPr/>
        </p:nvPicPr>
        <p:blipFill rotWithShape="1">
          <a:blip r:embed="rId8">
            <a:extLst>
              <a:ext uri="{28A0092B-C50C-407E-A947-70E740481C1C}">
                <a14:useLocalDpi xmlns:a14="http://schemas.microsoft.com/office/drawing/2010/main" val="0"/>
              </a:ext>
            </a:extLst>
          </a:blip>
          <a:srcRect r="55667" b="-2579"/>
          <a:stretch>
            <a:fillRect/>
          </a:stretch>
        </p:blipFill>
        <p:spPr bwMode="auto">
          <a:xfrm>
            <a:off x="6420823" y="4140894"/>
            <a:ext cx="1412919" cy="1839517"/>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11"/>
          <p:cNvSpPr txBox="1"/>
          <p:nvPr/>
        </p:nvSpPr>
        <p:spPr>
          <a:xfrm>
            <a:off x="5826023" y="6011276"/>
            <a:ext cx="274320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100" b="0" i="0" u="none" strike="noStrike" kern="1200" cap="none" spc="0" normalizeH="0" baseline="0" noProof="0" dirty="0">
                <a:ln>
                  <a:noFill/>
                </a:ln>
                <a:solidFill>
                  <a:srgbClr val="211E1E"/>
                </a:solidFill>
                <a:effectLst/>
                <a:uLnTx/>
                <a:uFillTx/>
                <a:latin typeface="AdvP6F00"/>
                <a:ea typeface="微软雅黑" pitchFamily="34" charset="-122"/>
                <a:cs typeface="+mn-cs"/>
              </a:rPr>
              <a:t>t</a:t>
            </a:r>
            <a:r>
              <a:rPr kumimoji="0" lang="en-US" altLang="zh-CN" sz="1100" b="0" i="0" u="none" strike="noStrike" kern="1200" cap="none" spc="0" normalizeH="0" baseline="0" noProof="0" dirty="0">
                <a:ln>
                  <a:noFill/>
                </a:ln>
                <a:solidFill>
                  <a:srgbClr val="211E1E"/>
                </a:solidFill>
                <a:effectLst/>
                <a:uLnTx/>
                <a:uFillTx/>
                <a:latin typeface="Arial" charset="0"/>
                <a:ea typeface="微软雅黑" pitchFamily="34" charset="-122"/>
                <a:cs typeface="Arial" charset="0"/>
              </a:rPr>
              <a:t>~</a:t>
            </a:r>
            <a:r>
              <a:rPr kumimoji="0" lang="en-US" altLang="zh-CN" sz="1100" b="0" i="0" u="none" strike="noStrike" kern="1200" cap="none" spc="0" normalizeH="0" baseline="0" noProof="0" dirty="0">
                <a:ln>
                  <a:noFill/>
                </a:ln>
                <a:solidFill>
                  <a:srgbClr val="211E1E"/>
                </a:solidFill>
                <a:effectLst/>
                <a:uLnTx/>
                <a:uFillTx/>
                <a:latin typeface="AdvP6F00"/>
                <a:ea typeface="微软雅黑" pitchFamily="34" charset="-122"/>
                <a:cs typeface="+mn-cs"/>
              </a:rPr>
              <a:t>1s,</a:t>
            </a:r>
            <a:r>
              <a:rPr kumimoji="0" lang="zh-CN" altLang="en-US" sz="1100" b="0" i="0" u="none" strike="noStrike" kern="1200" cap="none" spc="0" normalizeH="0" baseline="0" noProof="0" dirty="0">
                <a:ln>
                  <a:noFill/>
                </a:ln>
                <a:solidFill>
                  <a:srgbClr val="211E1E"/>
                </a:solidFill>
                <a:effectLst/>
                <a:uLnTx/>
                <a:uFillTx/>
                <a:latin typeface="AdvP6F00"/>
                <a:ea typeface="微软雅黑" pitchFamily="34" charset="-122"/>
                <a:cs typeface="+mn-cs"/>
              </a:rPr>
              <a:t> </a:t>
            </a:r>
            <a:r>
              <a:rPr kumimoji="0" lang="en-US" altLang="zh-CN" sz="1100" b="0" i="0" u="none" strike="noStrike" kern="1200" cap="none" spc="0" normalizeH="0" baseline="0" noProof="0" dirty="0">
                <a:ln>
                  <a:noFill/>
                </a:ln>
                <a:solidFill>
                  <a:srgbClr val="211E1E"/>
                </a:solidFill>
                <a:effectLst/>
                <a:uLnTx/>
                <a:uFillTx/>
                <a:latin typeface="AdvP6F00"/>
                <a:ea typeface="微软雅黑" pitchFamily="34" charset="-122"/>
                <a:cs typeface="+mn-cs"/>
              </a:rPr>
              <a:t>nucleon freeze-out,</a:t>
            </a:r>
            <a:r>
              <a:rPr kumimoji="0" lang="zh-CN" altLang="en-US" sz="1100" b="0" i="0" u="none" strike="noStrike" kern="1200" cap="none" spc="0" normalizeH="0" baseline="0" noProof="0" dirty="0">
                <a:ln>
                  <a:noFill/>
                </a:ln>
                <a:solidFill>
                  <a:srgbClr val="211E1E"/>
                </a:solidFill>
                <a:effectLst/>
                <a:uLnTx/>
                <a:uFillTx/>
                <a:latin typeface="AdvP6F00"/>
                <a:ea typeface="微软雅黑" pitchFamily="34" charset="-122"/>
                <a:cs typeface="+mn-cs"/>
              </a:rPr>
              <a:t> </a:t>
            </a:r>
            <a:r>
              <a:rPr kumimoji="0" lang="en-US" altLang="zh-CN" sz="1100" b="0" i="0" u="none" strike="noStrike" kern="1200" cap="none" spc="0" normalizeH="0" baseline="0" noProof="0" dirty="0" err="1">
                <a:ln>
                  <a:noFill/>
                </a:ln>
                <a:solidFill>
                  <a:srgbClr val="C00000"/>
                </a:solidFill>
                <a:effectLst/>
                <a:uLnTx/>
                <a:uFillTx/>
                <a:latin typeface="AdvP6F00"/>
                <a:ea typeface="微软雅黑" pitchFamily="34" charset="-122"/>
                <a:cs typeface="+mn-cs"/>
              </a:rPr>
              <a:t>Yn</a:t>
            </a:r>
            <a:r>
              <a:rPr kumimoji="0" lang="en-US" altLang="zh-CN" sz="1100" b="0" i="0" u="none" strike="noStrike" kern="1200" cap="none" spc="0" normalizeH="0" baseline="0" noProof="0" dirty="0">
                <a:ln>
                  <a:noFill/>
                </a:ln>
                <a:solidFill>
                  <a:srgbClr val="C00000"/>
                </a:solidFill>
                <a:effectLst/>
                <a:uLnTx/>
                <a:uFillTx/>
                <a:latin typeface="AdvP6F00"/>
                <a:ea typeface="微软雅黑" pitchFamily="34" charset="-122"/>
                <a:cs typeface="+mn-cs"/>
              </a:rPr>
              <a:t>/Yp~1/6 </a:t>
            </a:r>
            <a:endParaRPr kumimoji="0" lang="en-US" altLang="zh-CN" sz="1100" b="0" i="0" u="none" strike="noStrike" kern="1200" cap="none" spc="0" normalizeH="0" baseline="0" noProof="0" dirty="0">
              <a:ln>
                <a:noFill/>
              </a:ln>
              <a:solidFill>
                <a:srgbClr val="C00000"/>
              </a:solidFill>
              <a:effectLst/>
              <a:uLnTx/>
              <a:uFillTx/>
              <a:latin typeface="AdvP6F00"/>
              <a:ea typeface="微软雅黑"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100" b="0" i="0" u="none" strike="noStrike" kern="1200" cap="none" spc="0" normalizeH="0" baseline="0" noProof="0" dirty="0">
                <a:ln>
                  <a:noFill/>
                </a:ln>
                <a:solidFill>
                  <a:srgbClr val="211E1E"/>
                </a:solidFill>
                <a:effectLst/>
                <a:uLnTx/>
                <a:uFillTx/>
                <a:latin typeface="AdvP6F00"/>
                <a:ea typeface="微软雅黑" pitchFamily="34" charset="-122"/>
                <a:cs typeface="+mn-cs"/>
              </a:rPr>
              <a:t>t~3m,</a:t>
            </a:r>
            <a:r>
              <a:rPr kumimoji="0" lang="zh-CN" altLang="en-US" sz="1100" b="0" i="0" u="none" strike="noStrike" kern="1200" cap="none" spc="0" normalizeH="0" baseline="0" noProof="0" dirty="0">
                <a:ln>
                  <a:noFill/>
                </a:ln>
                <a:solidFill>
                  <a:srgbClr val="211E1E"/>
                </a:solidFill>
                <a:effectLst/>
                <a:uLnTx/>
                <a:uFillTx/>
                <a:latin typeface="AdvP6F00"/>
                <a:ea typeface="微软雅黑" pitchFamily="34" charset="-122"/>
                <a:cs typeface="+mn-cs"/>
              </a:rPr>
              <a:t> </a:t>
            </a:r>
            <a:r>
              <a:rPr kumimoji="0" lang="en-US" altLang="zh-CN" sz="1100" b="0" i="0" u="none" strike="noStrike" kern="1200" cap="none" spc="0" normalizeH="0" baseline="0" noProof="0" dirty="0">
                <a:ln>
                  <a:noFill/>
                </a:ln>
                <a:solidFill>
                  <a:srgbClr val="211E1E"/>
                </a:solidFill>
                <a:effectLst/>
                <a:uLnTx/>
                <a:uFillTx/>
                <a:latin typeface="AdvP6F00"/>
                <a:ea typeface="微软雅黑" pitchFamily="34" charset="-122"/>
                <a:cs typeface="+mn-cs"/>
              </a:rPr>
              <a:t>neutrons</a:t>
            </a:r>
            <a:r>
              <a:rPr kumimoji="0" lang="zh-CN" altLang="en-US" sz="1100" b="0" i="0" u="none" strike="noStrike" kern="1200" cap="none" spc="0" normalizeH="0" baseline="0" noProof="0" dirty="0">
                <a:ln>
                  <a:noFill/>
                </a:ln>
                <a:solidFill>
                  <a:srgbClr val="211E1E"/>
                </a:solidFill>
                <a:effectLst/>
                <a:uLnTx/>
                <a:uFillTx/>
                <a:latin typeface="AdvP6F00"/>
                <a:ea typeface="微软雅黑" pitchFamily="34" charset="-122"/>
                <a:cs typeface="+mn-cs"/>
              </a:rPr>
              <a:t> </a:t>
            </a:r>
            <a:r>
              <a:rPr kumimoji="0" lang="en-US" altLang="zh-CN" sz="1100" b="0" i="0" u="none" strike="noStrike" kern="1200" cap="none" spc="0" normalizeH="0" baseline="0" noProof="0" dirty="0">
                <a:ln>
                  <a:noFill/>
                </a:ln>
                <a:solidFill>
                  <a:srgbClr val="211E1E"/>
                </a:solidFill>
                <a:effectLst/>
                <a:uLnTx/>
                <a:uFillTx/>
                <a:latin typeface="AdvP6F00"/>
                <a:ea typeface="微软雅黑" pitchFamily="34" charset="-122"/>
                <a:cs typeface="+mn-cs"/>
              </a:rPr>
              <a:t>all</a:t>
            </a:r>
            <a:r>
              <a:rPr kumimoji="0" lang="zh-CN" altLang="en-US" sz="1100" b="0" i="0" u="none" strike="noStrike" kern="1200" cap="none" spc="0" normalizeH="0" baseline="0" noProof="0" dirty="0">
                <a:ln>
                  <a:noFill/>
                </a:ln>
                <a:solidFill>
                  <a:srgbClr val="211E1E"/>
                </a:solidFill>
                <a:effectLst/>
                <a:uLnTx/>
                <a:uFillTx/>
                <a:latin typeface="AdvP6F00"/>
                <a:ea typeface="微软雅黑" pitchFamily="34" charset="-122"/>
                <a:cs typeface="+mn-cs"/>
              </a:rPr>
              <a:t> </a:t>
            </a:r>
            <a:r>
              <a:rPr kumimoji="0" lang="en-US" altLang="zh-CN" sz="1100" b="0" i="0" u="none" strike="noStrike" kern="1200" cap="none" spc="0" normalizeH="0" baseline="0" noProof="0" dirty="0">
                <a:ln>
                  <a:noFill/>
                </a:ln>
                <a:solidFill>
                  <a:srgbClr val="211E1E"/>
                </a:solidFill>
                <a:effectLst/>
                <a:uLnTx/>
                <a:uFillTx/>
                <a:latin typeface="AdvP6F00"/>
                <a:ea typeface="微软雅黑" pitchFamily="34" charset="-122"/>
                <a:cs typeface="+mn-cs"/>
              </a:rPr>
              <a:t>bound</a:t>
            </a:r>
            <a:r>
              <a:rPr kumimoji="0" lang="zh-CN" altLang="en-US" sz="1100" b="0" i="0" u="none" strike="noStrike" kern="1200" cap="none" spc="0" normalizeH="0" baseline="0" noProof="0" dirty="0">
                <a:ln>
                  <a:noFill/>
                </a:ln>
                <a:solidFill>
                  <a:srgbClr val="211E1E"/>
                </a:solidFill>
                <a:effectLst/>
                <a:uLnTx/>
                <a:uFillTx/>
                <a:latin typeface="AdvP6F00"/>
                <a:ea typeface="微软雅黑" pitchFamily="34" charset="-122"/>
                <a:cs typeface="+mn-cs"/>
              </a:rPr>
              <a:t> </a:t>
            </a:r>
            <a:r>
              <a:rPr kumimoji="0" lang="en-US" altLang="zh-CN" sz="1100" b="0" i="0" u="none" strike="noStrike" kern="1200" cap="none" spc="0" normalizeH="0" baseline="0" noProof="0" dirty="0">
                <a:ln>
                  <a:noFill/>
                </a:ln>
                <a:solidFill>
                  <a:srgbClr val="211E1E"/>
                </a:solidFill>
                <a:effectLst/>
                <a:uLnTx/>
                <a:uFillTx/>
                <a:latin typeface="AdvP6F00"/>
                <a:ea typeface="微软雅黑" pitchFamily="34" charset="-122"/>
                <a:cs typeface="+mn-cs"/>
              </a:rPr>
              <a:t>into</a:t>
            </a:r>
            <a:r>
              <a:rPr kumimoji="0" lang="zh-CN" altLang="en-US" sz="1100" b="0" i="0" u="none" strike="noStrike" kern="1200" cap="none" spc="0" normalizeH="0" baseline="0" noProof="0" dirty="0">
                <a:ln>
                  <a:noFill/>
                </a:ln>
                <a:solidFill>
                  <a:srgbClr val="211E1E"/>
                </a:solidFill>
                <a:effectLst/>
                <a:uLnTx/>
                <a:uFillTx/>
                <a:latin typeface="AdvP6F00"/>
                <a:ea typeface="微软雅黑" pitchFamily="34" charset="-122"/>
                <a:cs typeface="+mn-cs"/>
              </a:rPr>
              <a:t> </a:t>
            </a:r>
            <a:r>
              <a:rPr kumimoji="0" lang="en-US" altLang="zh-CN" sz="1100" b="0" i="0" u="none" strike="noStrike" kern="1200" cap="none" spc="0" normalizeH="0" baseline="0" noProof="0" dirty="0">
                <a:ln>
                  <a:noFill/>
                </a:ln>
                <a:solidFill>
                  <a:srgbClr val="211E1E"/>
                </a:solidFill>
                <a:effectLst/>
                <a:uLnTx/>
                <a:uFillTx/>
                <a:latin typeface="AdvP6F00"/>
                <a:ea typeface="微软雅黑" pitchFamily="34" charset="-122"/>
                <a:cs typeface="+mn-cs"/>
              </a:rPr>
              <a:t>light</a:t>
            </a:r>
            <a:r>
              <a:rPr kumimoji="0" lang="zh-CN" altLang="en-US" sz="1100" b="0" i="0" u="none" strike="noStrike" kern="1200" cap="none" spc="0" normalizeH="0" baseline="0" noProof="0" dirty="0">
                <a:ln>
                  <a:noFill/>
                </a:ln>
                <a:solidFill>
                  <a:srgbClr val="211E1E"/>
                </a:solidFill>
                <a:effectLst/>
                <a:uLnTx/>
                <a:uFillTx/>
                <a:latin typeface="AdvP6F00"/>
                <a:ea typeface="微软雅黑" pitchFamily="34" charset="-122"/>
                <a:cs typeface="+mn-cs"/>
              </a:rPr>
              <a:t> </a:t>
            </a:r>
            <a:r>
              <a:rPr kumimoji="0" lang="en-US" altLang="zh-CN" sz="1100" b="0" i="0" u="none" strike="noStrike" kern="1200" cap="none" spc="0" normalizeH="0" baseline="0" noProof="0" dirty="0">
                <a:ln>
                  <a:noFill/>
                </a:ln>
                <a:solidFill>
                  <a:srgbClr val="211E1E"/>
                </a:solidFill>
                <a:effectLst/>
                <a:uLnTx/>
                <a:uFillTx/>
                <a:latin typeface="AdvP6F00"/>
                <a:ea typeface="微软雅黑" pitchFamily="34" charset="-122"/>
                <a:cs typeface="+mn-cs"/>
              </a:rPr>
              <a:t>nuclei</a:t>
            </a:r>
            <a:r>
              <a:rPr kumimoji="0" lang="zh-CN" altLang="en-US" sz="1100" b="0" i="0" u="none" strike="noStrike" kern="1200" cap="none" spc="0" normalizeH="0" baseline="0" noProof="0" dirty="0">
                <a:ln>
                  <a:noFill/>
                </a:ln>
                <a:solidFill>
                  <a:srgbClr val="211E1E"/>
                </a:solidFill>
                <a:effectLst/>
                <a:uLnTx/>
                <a:uFillTx/>
                <a:latin typeface="AdvP6F00"/>
                <a:ea typeface="微软雅黑" pitchFamily="34" charset="-122"/>
                <a:cs typeface="+mn-cs"/>
              </a:rPr>
              <a:t> </a:t>
            </a:r>
            <a:endParaRPr kumimoji="0" lang="en-US" altLang="zh-CN" sz="1100" b="0" i="0" u="none" strike="noStrike" kern="1200" cap="none" spc="0" normalizeH="0" baseline="0" noProof="0" dirty="0">
              <a:ln>
                <a:noFill/>
              </a:ln>
              <a:solidFill>
                <a:prstClr val="black"/>
              </a:solidFill>
              <a:effectLst/>
              <a:uLnTx/>
              <a:uFillTx/>
              <a:latin typeface="Arial" charset="0"/>
              <a:ea typeface="微软雅黑" pitchFamily="34" charset="-122"/>
              <a:cs typeface="+mn-cs"/>
            </a:endParaRPr>
          </a:p>
        </p:txBody>
      </p:sp>
      <p:sp>
        <p:nvSpPr>
          <p:cNvPr id="14" name="文本框 13"/>
          <p:cNvSpPr txBox="1"/>
          <p:nvPr/>
        </p:nvSpPr>
        <p:spPr>
          <a:xfrm>
            <a:off x="6244785" y="995970"/>
            <a:ext cx="461195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000000"/>
                </a:solidFill>
                <a:effectLst/>
                <a:uLnTx/>
                <a:uFillTx/>
                <a:latin typeface="PingFang SC" pitchFamily="34" charset="-122"/>
                <a:ea typeface="PingFang SC" pitchFamily="34" charset="-122"/>
                <a:cs typeface="+mn-cs"/>
              </a:rPr>
              <a:t>最简单、最纯粹的弱相互作用例子，</a:t>
            </a:r>
            <a:r>
              <a:rPr kumimoji="0" lang="en-US" altLang="zh-CN" sz="1400" b="0" i="0" u="none" strike="noStrike" kern="1200" cap="none" spc="0" normalizeH="0" baseline="0" noProof="0" dirty="0" err="1">
                <a:ln>
                  <a:noFill/>
                </a:ln>
                <a:solidFill>
                  <a:srgbClr val="000000"/>
                </a:solidFill>
                <a:effectLst/>
                <a:uLnTx/>
                <a:uFillTx/>
                <a:latin typeface="PingFang SC" pitchFamily="34" charset="-122"/>
                <a:ea typeface="PingFang SC" pitchFamily="34" charset="-122"/>
                <a:cs typeface="+mn-cs"/>
              </a:rPr>
              <a:t>Fermi&amp;GT</a:t>
            </a:r>
            <a:r>
              <a:rPr kumimoji="0" lang="zh-CN" altLang="en-US" sz="1400" b="0" i="0" u="none" strike="noStrike" kern="1200" cap="none" spc="0" normalizeH="0" baseline="0" noProof="0" dirty="0">
                <a:ln>
                  <a:noFill/>
                </a:ln>
                <a:solidFill>
                  <a:srgbClr val="000000"/>
                </a:solidFill>
                <a:effectLst/>
                <a:uLnTx/>
                <a:uFillTx/>
                <a:latin typeface="PingFang SC" pitchFamily="34" charset="-122"/>
                <a:ea typeface="PingFang SC" pitchFamily="34" charset="-122"/>
                <a:cs typeface="+mn-cs"/>
              </a:rPr>
              <a:t>衰变</a:t>
            </a:r>
            <a:endParaRPr kumimoji="0" lang="zh-CN" altLang="en-US" sz="1400" b="0" i="0" u="none" strike="noStrike" kern="1200" cap="none" spc="0" normalizeH="0" baseline="0" noProof="0" dirty="0">
              <a:ln>
                <a:noFill/>
              </a:ln>
              <a:solidFill>
                <a:prstClr val="black"/>
              </a:solidFill>
              <a:effectLst/>
              <a:uLnTx/>
              <a:uFillTx/>
              <a:latin typeface="Arial" charset="0"/>
              <a:ea typeface="微软雅黑" pitchFamily="34" charset="-122"/>
              <a:cs typeface="+mn-cs"/>
            </a:endParaRPr>
          </a:p>
        </p:txBody>
      </p:sp>
      <p:sp>
        <p:nvSpPr>
          <p:cNvPr id="16" name="文本框 15"/>
          <p:cNvSpPr txBox="1"/>
          <p:nvPr/>
        </p:nvSpPr>
        <p:spPr>
          <a:xfrm>
            <a:off x="7442983" y="3775086"/>
            <a:ext cx="407154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400" dirty="0">
                <a:solidFill>
                  <a:srgbClr val="000000"/>
                </a:solidFill>
                <a:latin typeface="PingFang SC" pitchFamily="34" charset="-122"/>
                <a:ea typeface="PingFang SC" pitchFamily="34" charset="-122"/>
              </a:rPr>
              <a:t>t</a:t>
            </a:r>
            <a:r>
              <a:rPr kumimoji="0" lang="en-US" altLang="zh-CN" sz="1400" b="0" i="0" u="none" strike="noStrike" kern="1200" cap="none" spc="0" normalizeH="0" baseline="0" noProof="0" dirty="0" err="1">
                <a:ln>
                  <a:noFill/>
                </a:ln>
                <a:solidFill>
                  <a:srgbClr val="000000"/>
                </a:solidFill>
                <a:effectLst/>
                <a:uLnTx/>
                <a:uFillTx/>
                <a:latin typeface="PingFang SC" pitchFamily="34" charset="-122"/>
                <a:ea typeface="PingFang SC" pitchFamily="34" charset="-122"/>
                <a:cs typeface="+mn-cs"/>
              </a:rPr>
              <a:t>hus</a:t>
            </a:r>
            <a:r>
              <a:rPr kumimoji="0" lang="en-US" altLang="zh-CN" sz="1400" b="0" i="0" u="none" strike="noStrike" kern="1200" cap="none" spc="0" normalizeH="0" baseline="0" noProof="0" dirty="0">
                <a:ln>
                  <a:noFill/>
                </a:ln>
                <a:solidFill>
                  <a:srgbClr val="000000"/>
                </a:solidFill>
                <a:effectLst/>
                <a:uLnTx/>
                <a:uFillTx/>
                <a:latin typeface="PingFang SC" pitchFamily="34" charset="-122"/>
                <a:ea typeface="PingFang SC" pitchFamily="34" charset="-122"/>
                <a:cs typeface="+mn-cs"/>
              </a:rPr>
              <a:t> affect all the process</a:t>
            </a:r>
            <a:r>
              <a:rPr kumimoji="0" lang="en-US" altLang="zh-CN" sz="1400" b="0" i="0" u="none" strike="noStrike" kern="1200" cap="none" spc="0" normalizeH="0" noProof="0" dirty="0">
                <a:ln>
                  <a:noFill/>
                </a:ln>
                <a:solidFill>
                  <a:srgbClr val="000000"/>
                </a:solidFill>
                <a:effectLst/>
                <a:uLnTx/>
                <a:uFillTx/>
                <a:latin typeface="PingFang SC" pitchFamily="34" charset="-122"/>
                <a:ea typeface="PingFang SC" pitchFamily="34" charset="-122"/>
                <a:cs typeface="+mn-cs"/>
              </a:rPr>
              <a:t> </a:t>
            </a:r>
            <a:r>
              <a:rPr kumimoji="0" lang="en-US" altLang="zh-CN" sz="1400" b="0" i="0" u="none" strike="noStrike" kern="1200" cap="none" spc="0" normalizeH="0" noProof="0" dirty="0" err="1">
                <a:ln>
                  <a:noFill/>
                </a:ln>
                <a:solidFill>
                  <a:srgbClr val="000000"/>
                </a:solidFill>
                <a:effectLst/>
                <a:uLnTx/>
                <a:uFillTx/>
                <a:latin typeface="PingFang SC" pitchFamily="34" charset="-122"/>
                <a:ea typeface="PingFang SC" pitchFamily="34" charset="-122"/>
                <a:cs typeface="+mn-cs"/>
              </a:rPr>
              <a:t>afte</a:t>
            </a:r>
            <a:endParaRPr kumimoji="0" lang="zh-CN" altLang="en-US" sz="1400" b="0" i="0" u="none" strike="noStrike" kern="1200" cap="none" spc="0" normalizeH="0" baseline="0" noProof="0" dirty="0">
              <a:ln>
                <a:noFill/>
              </a:ln>
              <a:solidFill>
                <a:srgbClr val="000000"/>
              </a:solidFill>
              <a:effectLst/>
              <a:uLnTx/>
              <a:uFillTx/>
              <a:latin typeface="PingFang SC" pitchFamily="34" charset="-122"/>
              <a:ea typeface="PingFang SC" pitchFamily="34" charset="-122"/>
              <a:cs typeface="+mn-cs"/>
            </a:endParaRPr>
          </a:p>
        </p:txBody>
      </p:sp>
      <p:pic>
        <p:nvPicPr>
          <p:cNvPr id="10" name="图片 9"/>
          <p:cNvPicPr>
            <a:picLocks noChangeAspect="1"/>
          </p:cNvPicPr>
          <p:nvPr/>
        </p:nvPicPr>
        <p:blipFill>
          <a:blip r:embed="rId9"/>
          <a:stretch>
            <a:fillRect/>
          </a:stretch>
        </p:blipFill>
        <p:spPr>
          <a:xfrm>
            <a:off x="5859125" y="1403014"/>
            <a:ext cx="2025106" cy="1343896"/>
          </a:xfrm>
          <a:prstGeom prst="rect">
            <a:avLst/>
          </a:prstGeom>
        </p:spPr>
      </p:pic>
      <p:sp>
        <p:nvSpPr>
          <p:cNvPr id="25" name="文本框 24"/>
          <p:cNvSpPr txBox="1"/>
          <p:nvPr/>
        </p:nvSpPr>
        <p:spPr>
          <a:xfrm>
            <a:off x="12231425" y="3006010"/>
            <a:ext cx="98145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altLang="zh-CN" sz="1800" b="0" i="0" u="none" strike="noStrike" kern="1200" cap="none" spc="0" normalizeH="0" baseline="0" noProof="0" dirty="0">
                <a:ln>
                  <a:noFill/>
                </a:ln>
                <a:solidFill>
                  <a:srgbClr val="333333"/>
                </a:solidFill>
                <a:effectLst/>
                <a:highlight>
                  <a:srgbClr val="FFFF00"/>
                </a:highlight>
                <a:uLnTx/>
                <a:uFillTx/>
                <a:latin typeface="Public Sans"/>
                <a:ea typeface="微软雅黑" pitchFamily="34" charset="-122"/>
                <a:cs typeface="+mn-cs"/>
              </a:rPr>
              <a:t> </a:t>
            </a:r>
            <a:r>
              <a:rPr kumimoji="0" lang="zh-CN" altLang="en-GB" sz="1800" b="0" i="0" u="none" strike="noStrike" kern="1200" cap="none" spc="0" normalizeH="0" baseline="0" noProof="0" dirty="0">
                <a:ln>
                  <a:noFill/>
                </a:ln>
                <a:solidFill>
                  <a:srgbClr val="333333"/>
                </a:solidFill>
                <a:effectLst/>
                <a:highlight>
                  <a:srgbClr val="FFFF00"/>
                </a:highlight>
                <a:uLnTx/>
                <a:uFillTx/>
                <a:latin typeface="Public Sans"/>
                <a:ea typeface="微软雅黑" pitchFamily="34" charset="-122"/>
                <a:cs typeface="+mn-cs"/>
              </a:rPr>
              <a:t>标准</a:t>
            </a:r>
            <a:r>
              <a:rPr kumimoji="0" lang="zh-CN" altLang="en-US" sz="1800" b="0" i="0" u="none" strike="noStrike" kern="1200" cap="none" spc="0" normalizeH="0" baseline="0" noProof="0" dirty="0">
                <a:ln>
                  <a:noFill/>
                </a:ln>
                <a:solidFill>
                  <a:srgbClr val="333333"/>
                </a:solidFill>
                <a:effectLst/>
                <a:highlight>
                  <a:srgbClr val="FFFF00"/>
                </a:highlight>
                <a:uLnTx/>
                <a:uFillTx/>
                <a:latin typeface="Public Sans"/>
                <a:ea typeface="微软雅黑" pitchFamily="34" charset="-122"/>
                <a:cs typeface="+mn-cs"/>
              </a:rPr>
              <a:t>模型：</a:t>
            </a:r>
            <a:r>
              <a:rPr kumimoji="0" lang="en-GB" altLang="zh-CN" sz="1800" b="0" i="0" u="none" strike="noStrike" kern="1200" cap="none" spc="0" normalizeH="0" baseline="0" noProof="0" dirty="0">
                <a:ln>
                  <a:noFill/>
                </a:ln>
                <a:solidFill>
                  <a:srgbClr val="333333"/>
                </a:solidFill>
                <a:effectLst/>
                <a:highlight>
                  <a:srgbClr val="FFFF00"/>
                </a:highlight>
                <a:uLnTx/>
                <a:uFillTx/>
                <a:latin typeface="Public Sans"/>
                <a:ea typeface="微软雅黑" pitchFamily="34" charset="-122"/>
                <a:cs typeface="+mn-cs"/>
              </a:rPr>
              <a:t>14 minutes and 48 seconds</a:t>
            </a:r>
            <a:endParaRPr kumimoji="0" lang="zh-CN" altLang="en-US" sz="1800" b="0" i="0" u="none" strike="noStrike" kern="1200" cap="none" spc="0" normalizeH="0" baseline="0" noProof="0" dirty="0">
              <a:ln>
                <a:noFill/>
              </a:ln>
              <a:solidFill>
                <a:prstClr val="black"/>
              </a:solidFill>
              <a:effectLst/>
              <a:highlight>
                <a:srgbClr val="FFFF00"/>
              </a:highlight>
              <a:uLnTx/>
              <a:uFillTx/>
              <a:latin typeface="Arial" charset="0"/>
              <a:ea typeface="微软雅黑" pitchFamily="34" charset="-122"/>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0"/>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026"/>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4"/>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2"/>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431" grpId="0" animBg="1"/>
      <p:bldP spid="48" grpId="0"/>
      <p:bldP spid="49" grpId="0"/>
      <p:bldP spid="50" grpId="0"/>
      <p:bldP spid="2" grpId="0"/>
      <p:bldP spid="9" grpId="0"/>
      <p:bldP spid="11" grpId="0"/>
      <p:bldP spid="5" grpId="0"/>
      <p:bldP spid="6" grpId="0"/>
      <p:bldP spid="12" grpId="0"/>
      <p:bldP spid="14" grpId="0"/>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8" name="灯片编号占位符 1"/>
          <p:cNvSpPr>
            <a14:cpLocks xmlns:a14="http://schemas.microsoft.com/office/drawing/2010/main" noGrp="1"/>
          </p:cNvSpPr>
          <p:nvPr>
            <p:ph type="sldNum" sz="quarter" idx="12"/>
          </p:nvPr>
        </p:nvSpPr>
        <p:spPr/>
        <p:txBody>
          <a:bodyPr/>
          <a:lstStyle/>
          <a:p>
            <a:fld id="{DC1752ED-1EB8-41FD-AF5C-E544E8D11F00}" type="slidenum">
              <a:rPr>
                <a:latin typeface="Arial" charset="0"/>
                <a:ea typeface="微软雅黑" pitchFamily="34" charset="-122"/>
                <a:cs typeface="+mn-ea"/>
                <a:sym typeface="Arial" charset="0"/>
              </a:rPr>
            </a:fld>
            <a:endParaRPr lang="zh-CN" altLang="en-US">
              <a:latin typeface="Arial" charset="0"/>
              <a:ea typeface="微软雅黑" pitchFamily="34" charset="-122"/>
              <a:cs typeface="+mn-ea"/>
              <a:sym typeface="Arial" charset="0"/>
            </a:endParaRPr>
          </a:p>
        </p:txBody>
      </p:sp>
      <p:sp>
        <p:nvSpPr>
          <p:cNvPr id="437" name="TextBox 27"/>
          <p:cNvSpPr txBox="1"/>
          <p:nvPr/>
        </p:nvSpPr>
        <p:spPr>
          <a:xfrm>
            <a:off x="1012825" y="176213"/>
            <a:ext cx="4243469" cy="553998"/>
          </a:xfrm>
          <a:prstGeom prst="rect">
            <a:avLst/>
          </a:prstGeom>
          <a:noFill/>
          <a:ln w="9525">
            <a:noFill/>
          </a:ln>
        </p:spPr>
        <p:txBody>
          <a:bodyPr wrap="none" anchor="t">
            <a:spAutoFit/>
          </a:bodyPr>
          <a:lstStyle/>
          <a:p>
            <a:r>
              <a:rPr lang="en-US" altLang="zh-CN" sz="3000" b="1" dirty="0">
                <a:latin typeface="Arial" charset="0"/>
                <a:ea typeface="微软雅黑" pitchFamily="34" charset="-122"/>
                <a:cs typeface="+mn-ea"/>
                <a:sym typeface="Arial" charset="0"/>
              </a:rPr>
              <a:t>Lifetime measurement</a:t>
            </a:r>
            <a:endParaRPr lang="en-US" altLang="zh-CN" sz="3000" b="1" dirty="0">
              <a:latin typeface="Arial" charset="0"/>
              <a:ea typeface="微软雅黑" pitchFamily="34" charset="-122"/>
              <a:cs typeface="+mn-ea"/>
              <a:sym typeface="Arial" charset="0"/>
            </a:endParaRPr>
          </a:p>
        </p:txBody>
      </p:sp>
      <p:sp>
        <p:nvSpPr>
          <p:cNvPr id="438" name="Freeform 5"/>
          <p:cNvSpPr/>
          <p:nvPr/>
        </p:nvSpPr>
        <p:spPr>
          <a:xfrm>
            <a:off x="427038" y="220663"/>
            <a:ext cx="474662" cy="5603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Lst>
            <a:rect l="0" t="0" r="0" b="0"/>
            <a:pathLst>
              <a:path w="574" h="681">
                <a:moveTo>
                  <a:pt x="120" y="441"/>
                </a:moveTo>
                <a:cubicBezTo>
                  <a:pt x="153" y="441"/>
                  <a:pt x="183" y="454"/>
                  <a:pt x="205" y="476"/>
                </a:cubicBezTo>
                <a:lnTo>
                  <a:pt x="389" y="329"/>
                </a:lnTo>
                <a:cubicBezTo>
                  <a:pt x="383" y="317"/>
                  <a:pt x="380" y="303"/>
                  <a:pt x="380" y="289"/>
                </a:cubicBezTo>
                <a:cubicBezTo>
                  <a:pt x="380" y="271"/>
                  <a:pt x="384" y="255"/>
                  <a:pt x="392" y="241"/>
                </a:cubicBezTo>
                <a:lnTo>
                  <a:pt x="270" y="138"/>
                </a:lnTo>
                <a:cubicBezTo>
                  <a:pt x="256" y="151"/>
                  <a:pt x="237" y="159"/>
                  <a:pt x="217" y="159"/>
                </a:cubicBezTo>
                <a:cubicBezTo>
                  <a:pt x="173" y="159"/>
                  <a:pt x="137" y="123"/>
                  <a:pt x="137" y="79"/>
                </a:cubicBezTo>
                <a:cubicBezTo>
                  <a:pt x="137" y="36"/>
                  <a:pt x="173" y="0"/>
                  <a:pt x="217" y="0"/>
                </a:cubicBezTo>
                <a:cubicBezTo>
                  <a:pt x="260" y="0"/>
                  <a:pt x="296" y="36"/>
                  <a:pt x="296" y="79"/>
                </a:cubicBezTo>
                <a:cubicBezTo>
                  <a:pt x="296" y="91"/>
                  <a:pt x="293" y="103"/>
                  <a:pt x="289" y="113"/>
                </a:cubicBezTo>
                <a:lnTo>
                  <a:pt x="412" y="217"/>
                </a:lnTo>
                <a:cubicBezTo>
                  <a:pt x="429" y="201"/>
                  <a:pt x="452" y="192"/>
                  <a:pt x="477" y="192"/>
                </a:cubicBezTo>
                <a:cubicBezTo>
                  <a:pt x="530" y="192"/>
                  <a:pt x="574" y="235"/>
                  <a:pt x="574" y="289"/>
                </a:cubicBezTo>
                <a:cubicBezTo>
                  <a:pt x="574" y="342"/>
                  <a:pt x="530" y="386"/>
                  <a:pt x="477" y="386"/>
                </a:cubicBezTo>
                <a:cubicBezTo>
                  <a:pt x="449" y="386"/>
                  <a:pt x="424" y="374"/>
                  <a:pt x="406" y="355"/>
                </a:cubicBezTo>
                <a:lnTo>
                  <a:pt x="224" y="501"/>
                </a:lnTo>
                <a:cubicBezTo>
                  <a:pt x="234" y="518"/>
                  <a:pt x="240" y="539"/>
                  <a:pt x="240" y="561"/>
                </a:cubicBezTo>
                <a:cubicBezTo>
                  <a:pt x="240" y="627"/>
                  <a:pt x="186" y="681"/>
                  <a:pt x="120" y="681"/>
                </a:cubicBezTo>
                <a:cubicBezTo>
                  <a:pt x="54" y="681"/>
                  <a:pt x="0" y="627"/>
                  <a:pt x="0" y="561"/>
                </a:cubicBezTo>
                <a:cubicBezTo>
                  <a:pt x="0" y="495"/>
                  <a:pt x="54" y="441"/>
                  <a:pt x="120" y="441"/>
                </a:cubicBezTo>
                <a:close/>
              </a:path>
            </a:pathLst>
          </a:custGeom>
          <a:solidFill>
            <a:srgbClr val="113E6A"/>
          </a:solidFill>
          <a:ln w="9525">
            <a:noFill/>
          </a:ln>
        </p:spPr>
        <p:txBody>
          <a:bodyPr/>
          <a:lstStyle/>
          <a:p>
            <a:endParaRPr lang="zh-CN" altLang="en-US">
              <a:latin typeface="Arial" charset="0"/>
              <a:ea typeface="微软雅黑" pitchFamily="34" charset="-122"/>
              <a:cs typeface="+mn-ea"/>
              <a:sym typeface="Arial" charset="0"/>
            </a:endParaRPr>
          </a:p>
        </p:txBody>
      </p:sp>
      <p:sp>
        <p:nvSpPr>
          <p:cNvPr id="431" name="TextBox 37"/>
          <p:cNvSpPr txBox="1"/>
          <p:nvPr/>
        </p:nvSpPr>
        <p:spPr>
          <a:xfrm>
            <a:off x="265273" y="3508547"/>
            <a:ext cx="11926727" cy="1333698"/>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16200000" scaled="1"/>
            <a:tileRect/>
          </a:gradFill>
        </p:spPr>
        <p:txBody>
          <a:bodyPr wrap="square" rtlCol="0">
            <a:spAutoFit/>
          </a:bodyPr>
          <a:lstStyle/>
          <a:p>
            <a:pPr marL="0" lvl="1" algn="ctr">
              <a:lnSpc>
                <a:spcPct val="150000"/>
              </a:lnSpc>
              <a:defRPr sz="1800">
                <a:solidFill>
                  <a:schemeClr val="tx1">
                    <a:alpha val="100000"/>
                  </a:schemeClr>
                </a:solidFill>
                <a:latin typeface="等线" charset="-122"/>
                <a:ea typeface="等线" charset="-122"/>
                <a:cs typeface="+mn-cs"/>
              </a:defRPr>
            </a:pPr>
            <a:r>
              <a:rPr lang="zh-CN" altLang="en-US" sz="2000" b="1" dirty="0">
                <a:ln>
                  <a:noFill/>
                </a:ln>
                <a:solidFill>
                  <a:schemeClr val="tx1"/>
                </a:solidFill>
                <a:effectLst/>
                <a:latin typeface="Arial" charset="0"/>
                <a:ea typeface="微软雅黑" pitchFamily="34" charset="-122"/>
                <a:cs typeface="+mn-ea"/>
                <a:sym typeface="Arial" charset="0"/>
              </a:rPr>
              <a:t>难点</a:t>
            </a:r>
            <a:r>
              <a:rPr lang="zh-CN" altLang="en-US" b="1" dirty="0">
                <a:ln>
                  <a:noFill/>
                </a:ln>
                <a:solidFill>
                  <a:schemeClr val="tx1"/>
                </a:solidFill>
                <a:effectLst/>
                <a:latin typeface="Arial" charset="0"/>
                <a:ea typeface="微软雅黑" pitchFamily="34" charset="-122"/>
                <a:cs typeface="+mn-ea"/>
                <a:sym typeface="Arial" charset="0"/>
              </a:rPr>
              <a:t>：</a:t>
            </a:r>
            <a:endParaRPr lang="en-US" altLang="zh-CN" b="1" dirty="0">
              <a:ln>
                <a:noFill/>
              </a:ln>
              <a:solidFill>
                <a:schemeClr val="tx1"/>
              </a:solidFill>
              <a:effectLst/>
              <a:latin typeface="Arial" charset="0"/>
              <a:ea typeface="微软雅黑" pitchFamily="34" charset="-122"/>
              <a:cs typeface="+mn-ea"/>
              <a:sym typeface="Arial" charset="0"/>
            </a:endParaRPr>
          </a:p>
          <a:p>
            <a:pPr marL="0" lvl="1">
              <a:lnSpc>
                <a:spcPct val="150000"/>
              </a:lnSpc>
              <a:defRPr sz="1800">
                <a:solidFill>
                  <a:schemeClr val="tx1">
                    <a:alpha val="100000"/>
                  </a:schemeClr>
                </a:solidFill>
                <a:latin typeface="等线" charset="-122"/>
                <a:ea typeface="等线" charset="-122"/>
                <a:cs typeface="+mn-cs"/>
              </a:defRPr>
            </a:pPr>
            <a:r>
              <a:rPr lang="en-US" altLang="zh-CN" b="1" dirty="0">
                <a:ln>
                  <a:noFill/>
                </a:ln>
                <a:solidFill>
                  <a:schemeClr val="tx1"/>
                </a:solidFill>
                <a:effectLst/>
                <a:latin typeface="Arial" charset="0"/>
                <a:ea typeface="微软雅黑" pitchFamily="34" charset="-122"/>
                <a:cs typeface="+mn-ea"/>
                <a:sym typeface="Arial" charset="0"/>
              </a:rPr>
              <a:t>1</a:t>
            </a:r>
            <a:r>
              <a:rPr lang="zh-CN" altLang="en-US" b="1" dirty="0">
                <a:ln>
                  <a:noFill/>
                </a:ln>
                <a:solidFill>
                  <a:schemeClr val="tx1"/>
                </a:solidFill>
                <a:effectLst/>
                <a:latin typeface="Arial" charset="0"/>
                <a:ea typeface="微软雅黑" pitchFamily="34" charset="-122"/>
                <a:cs typeface="+mn-ea"/>
                <a:sym typeface="Arial" charset="0"/>
              </a:rPr>
              <a:t>、</a:t>
            </a:r>
            <a:r>
              <a:rPr lang="en-US" altLang="zh-CN" b="1" dirty="0">
                <a:ln>
                  <a:noFill/>
                </a:ln>
                <a:solidFill>
                  <a:schemeClr val="tx1"/>
                </a:solidFill>
                <a:effectLst/>
                <a:latin typeface="Arial" charset="0"/>
                <a:ea typeface="微软雅黑" pitchFamily="34" charset="-122"/>
                <a:cs typeface="+mn-ea"/>
                <a:sym typeface="Arial" charset="0"/>
              </a:rPr>
              <a:t>neutron beam flux</a:t>
            </a:r>
            <a:r>
              <a:rPr lang="zh-CN" altLang="en-US" b="1" dirty="0">
                <a:ln>
                  <a:noFill/>
                </a:ln>
                <a:solidFill>
                  <a:srgbClr val="C00000"/>
                </a:solidFill>
                <a:effectLst/>
                <a:latin typeface="Arial" charset="0"/>
                <a:ea typeface="微软雅黑" pitchFamily="34" charset="-122"/>
                <a:cs typeface="+mn-ea"/>
                <a:sym typeface="Arial" charset="0"/>
              </a:rPr>
              <a:t>（</a:t>
            </a:r>
            <a:r>
              <a:rPr lang="en-US" altLang="zh-CN" b="1" dirty="0">
                <a:ln>
                  <a:noFill/>
                </a:ln>
                <a:solidFill>
                  <a:srgbClr val="C00000"/>
                </a:solidFill>
                <a:effectLst/>
                <a:latin typeface="Arial" charset="0"/>
                <a:ea typeface="微软雅黑" pitchFamily="34" charset="-122"/>
                <a:cs typeface="+mn-ea"/>
                <a:sym typeface="Arial" charset="0"/>
              </a:rPr>
              <a:t>~1 n/s</a:t>
            </a:r>
            <a:r>
              <a:rPr lang="zh-CN" altLang="en-US" b="1" dirty="0">
                <a:ln>
                  <a:noFill/>
                </a:ln>
                <a:solidFill>
                  <a:srgbClr val="C00000"/>
                </a:solidFill>
                <a:effectLst/>
                <a:latin typeface="Arial" charset="0"/>
                <a:ea typeface="微软雅黑" pitchFamily="34" charset="-122"/>
                <a:cs typeface="+mn-ea"/>
                <a:sym typeface="Arial" charset="0"/>
              </a:rPr>
              <a:t>）</a:t>
            </a:r>
            <a:r>
              <a:rPr lang="zh-CN" altLang="en-US" b="1" dirty="0">
                <a:ln>
                  <a:noFill/>
                </a:ln>
                <a:solidFill>
                  <a:schemeClr val="tx1"/>
                </a:solidFill>
                <a:effectLst/>
                <a:latin typeface="Arial" charset="0"/>
                <a:ea typeface="微软雅黑" pitchFamily="34" charset="-122"/>
                <a:cs typeface="+mn-ea"/>
                <a:sym typeface="Arial" charset="0"/>
              </a:rPr>
              <a:t>，</a:t>
            </a:r>
            <a:r>
              <a:rPr lang="en-US" altLang="zh-CN" b="1" dirty="0">
                <a:ln>
                  <a:noFill/>
                </a:ln>
                <a:solidFill>
                  <a:schemeClr val="tx1"/>
                </a:solidFill>
                <a:effectLst/>
                <a:latin typeface="Arial" charset="0"/>
                <a:ea typeface="微软雅黑" pitchFamily="34" charset="-122"/>
                <a:cs typeface="+mn-ea"/>
                <a:sym typeface="Arial" charset="0"/>
              </a:rPr>
              <a:t>2</a:t>
            </a:r>
            <a:r>
              <a:rPr lang="zh-CN" altLang="en-US" b="1" dirty="0">
                <a:ln>
                  <a:noFill/>
                </a:ln>
                <a:solidFill>
                  <a:schemeClr val="tx1"/>
                </a:solidFill>
                <a:effectLst/>
                <a:latin typeface="Arial" charset="0"/>
                <a:ea typeface="微软雅黑" pitchFamily="34" charset="-122"/>
                <a:cs typeface="+mn-ea"/>
                <a:sym typeface="Arial" charset="0"/>
              </a:rPr>
              <a:t>、</a:t>
            </a:r>
            <a:r>
              <a:rPr lang="en-US" altLang="zh-CN" b="1" dirty="0">
                <a:ln>
                  <a:noFill/>
                </a:ln>
                <a:solidFill>
                  <a:schemeClr val="tx1"/>
                </a:solidFill>
                <a:effectLst/>
                <a:latin typeface="Arial" charset="0"/>
                <a:ea typeface="微软雅黑" pitchFamily="34" charset="-122"/>
                <a:cs typeface="+mn-ea"/>
                <a:sym typeface="Arial" charset="0"/>
              </a:rPr>
              <a:t>Decay rate</a:t>
            </a:r>
            <a:r>
              <a:rPr lang="zh-CN" altLang="en-US" b="1" dirty="0">
                <a:ln>
                  <a:noFill/>
                </a:ln>
                <a:solidFill>
                  <a:schemeClr val="tx1"/>
                </a:solidFill>
                <a:effectLst/>
                <a:latin typeface="Arial" charset="0"/>
                <a:ea typeface="微软雅黑" pitchFamily="34" charset="-122"/>
                <a:cs typeface="+mn-ea"/>
                <a:sym typeface="Arial" charset="0"/>
              </a:rPr>
              <a:t>衰变比例低</a:t>
            </a:r>
            <a:r>
              <a:rPr lang="en-US" altLang="zh-CN" b="1" dirty="0">
                <a:ln>
                  <a:noFill/>
                </a:ln>
                <a:solidFill>
                  <a:schemeClr val="tx1"/>
                </a:solidFill>
                <a:effectLst/>
                <a:latin typeface="Arial" charset="0"/>
                <a:ea typeface="微软雅黑" pitchFamily="34" charset="-122"/>
                <a:cs typeface="+mn-ea"/>
                <a:sym typeface="Arial" charset="0"/>
              </a:rPr>
              <a:t>(10</a:t>
            </a:r>
            <a:r>
              <a:rPr lang="en-US" altLang="zh-CN" b="1" baseline="30000" dirty="0">
                <a:ln>
                  <a:noFill/>
                </a:ln>
                <a:solidFill>
                  <a:schemeClr val="tx1"/>
                </a:solidFill>
                <a:effectLst/>
                <a:latin typeface="Arial" charset="0"/>
                <a:ea typeface="微软雅黑" pitchFamily="34" charset="-122"/>
                <a:cs typeface="+mn-ea"/>
                <a:sym typeface="Arial" charset="0"/>
              </a:rPr>
              <a:t>-10</a:t>
            </a:r>
            <a:r>
              <a:rPr lang="en-US" altLang="zh-CN" b="1" dirty="0">
                <a:ln>
                  <a:noFill/>
                </a:ln>
                <a:solidFill>
                  <a:schemeClr val="tx1"/>
                </a:solidFill>
                <a:effectLst/>
                <a:latin typeface="Arial" charset="0"/>
                <a:ea typeface="微软雅黑" pitchFamily="34" charset="-122"/>
                <a:cs typeface="+mn-ea"/>
                <a:sym typeface="Arial" charset="0"/>
              </a:rPr>
              <a:t>)</a:t>
            </a:r>
            <a:r>
              <a:rPr lang="zh-CN" altLang="en-US" b="1" dirty="0">
                <a:ln>
                  <a:noFill/>
                </a:ln>
                <a:solidFill>
                  <a:schemeClr val="tx1"/>
                </a:solidFill>
                <a:effectLst/>
                <a:latin typeface="Arial" charset="0"/>
                <a:ea typeface="微软雅黑" pitchFamily="34" charset="-122"/>
                <a:cs typeface="+mn-ea"/>
                <a:sym typeface="Arial" charset="0"/>
              </a:rPr>
              <a:t>，</a:t>
            </a:r>
            <a:r>
              <a:rPr lang="en-US" altLang="zh-CN" b="1" dirty="0">
                <a:ln>
                  <a:noFill/>
                </a:ln>
                <a:solidFill>
                  <a:schemeClr val="tx1"/>
                </a:solidFill>
                <a:effectLst/>
                <a:latin typeface="Arial" charset="0"/>
                <a:ea typeface="微软雅黑" pitchFamily="34" charset="-122"/>
                <a:cs typeface="+mn-ea"/>
                <a:sym typeface="Arial" charset="0"/>
              </a:rPr>
              <a:t>3</a:t>
            </a:r>
            <a:r>
              <a:rPr lang="zh-CN" altLang="en-US" b="1" dirty="0">
                <a:ln>
                  <a:noFill/>
                </a:ln>
                <a:solidFill>
                  <a:schemeClr val="tx1"/>
                </a:solidFill>
                <a:effectLst/>
                <a:latin typeface="Arial" charset="0"/>
                <a:ea typeface="微软雅黑" pitchFamily="34" charset="-122"/>
                <a:cs typeface="+mn-ea"/>
                <a:sym typeface="Arial" charset="0"/>
              </a:rPr>
              <a:t>、</a:t>
            </a:r>
            <a:r>
              <a:rPr lang="zh-CN" altLang="en-US" b="1" dirty="0">
                <a:ln>
                  <a:noFill/>
                </a:ln>
                <a:solidFill>
                  <a:srgbClr val="C00000"/>
                </a:solidFill>
                <a:effectLst/>
                <a:latin typeface="Arial" charset="0"/>
                <a:ea typeface="微软雅黑" pitchFamily="34" charset="-122"/>
                <a:cs typeface="+mn-ea"/>
                <a:sym typeface="Arial" charset="0"/>
              </a:rPr>
              <a:t>探测器本底高</a:t>
            </a:r>
            <a:r>
              <a:rPr lang="zh-CN" altLang="en-US" b="1" dirty="0">
                <a:ln>
                  <a:noFill/>
                </a:ln>
                <a:solidFill>
                  <a:srgbClr val="FF0000"/>
                </a:solidFill>
                <a:effectLst/>
                <a:latin typeface="Arial" charset="0"/>
                <a:ea typeface="微软雅黑" pitchFamily="34" charset="-122"/>
                <a:cs typeface="+mn-ea"/>
                <a:sym typeface="Arial" charset="0"/>
              </a:rPr>
              <a:t>  </a:t>
            </a:r>
            <a:r>
              <a:rPr lang="en-US" altLang="zh-CN" b="1" dirty="0">
                <a:ln>
                  <a:noFill/>
                </a:ln>
                <a:effectLst/>
                <a:latin typeface="Arial" charset="0"/>
                <a:ea typeface="微软雅黑" pitchFamily="34" charset="-122"/>
                <a:cs typeface="+mn-ea"/>
                <a:sym typeface="Arial" charset="0"/>
              </a:rPr>
              <a:t>4</a:t>
            </a:r>
            <a:r>
              <a:rPr lang="zh-CN" altLang="en-US" b="1" dirty="0">
                <a:ln>
                  <a:noFill/>
                </a:ln>
                <a:effectLst/>
                <a:latin typeface="Arial" charset="0"/>
                <a:ea typeface="微软雅黑" pitchFamily="34" charset="-122"/>
                <a:cs typeface="+mn-ea"/>
                <a:sym typeface="Arial" charset="0"/>
              </a:rPr>
              <a:t>、中子</a:t>
            </a:r>
            <a:r>
              <a:rPr lang="zh-CN" altLang="en-US" b="1" dirty="0">
                <a:latin typeface="Arial" charset="0"/>
                <a:ea typeface="微软雅黑" pitchFamily="34" charset="-122"/>
                <a:cs typeface="+mn-ea"/>
                <a:sym typeface="Arial" charset="0"/>
              </a:rPr>
              <a:t>探测效率（能量高</a:t>
            </a:r>
            <a:r>
              <a:rPr lang="en-US" altLang="zh-CN" b="1" dirty="0">
                <a:latin typeface="Arial" charset="0"/>
                <a:ea typeface="微软雅黑" pitchFamily="34" charset="-122"/>
                <a:cs typeface="+mn-ea"/>
                <a:sym typeface="Arial" charset="0"/>
              </a:rPr>
              <a:t>~10</a:t>
            </a:r>
            <a:r>
              <a:rPr lang="en-US" altLang="zh-CN" b="1" baseline="30000" dirty="0">
                <a:latin typeface="Arial" charset="0"/>
                <a:ea typeface="微软雅黑" pitchFamily="34" charset="-122"/>
                <a:cs typeface="+mn-ea"/>
                <a:sym typeface="Arial" charset="0"/>
              </a:rPr>
              <a:t>7</a:t>
            </a:r>
            <a:r>
              <a:rPr lang="en-US" altLang="zh-CN" b="1" dirty="0">
                <a:latin typeface="Arial" charset="0"/>
                <a:ea typeface="微软雅黑" pitchFamily="34" charset="-122"/>
                <a:cs typeface="+mn-ea"/>
                <a:sym typeface="Arial" charset="0"/>
              </a:rPr>
              <a:t>m/s)</a:t>
            </a:r>
            <a:r>
              <a:rPr lang="zh-CN" altLang="en-US" b="1" dirty="0">
                <a:latin typeface="Arial" charset="0"/>
                <a:ea typeface="微软雅黑" pitchFamily="34" charset="-122"/>
                <a:cs typeface="+mn-ea"/>
                <a:sym typeface="Arial" charset="0"/>
              </a:rPr>
              <a:t> </a:t>
            </a:r>
            <a:endParaRPr lang="zh-CN" altLang="en-US" b="1" i="0" u="none" strike="noStrike" spc="0" baseline="0" dirty="0">
              <a:ln>
                <a:noFill/>
              </a:ln>
              <a:solidFill>
                <a:schemeClr val="tx1"/>
              </a:solidFill>
              <a:effectLst/>
              <a:latin typeface="Arial" charset="0"/>
              <a:ea typeface="微软雅黑" pitchFamily="34" charset="-122"/>
              <a:cs typeface="+mn-ea"/>
              <a:sym typeface="Arial" charset="0"/>
            </a:endParaRPr>
          </a:p>
        </p:txBody>
      </p:sp>
      <p:pic>
        <p:nvPicPr>
          <p:cNvPr id="18" name="Picture 2" descr="See the source image"/>
          <p:cNvPicPr>
            <a:picLocks noChangeAspect="1" noChangeArrowheads="1"/>
          </p:cNvPicPr>
          <p:nvPr/>
        </p:nvPicPr>
        <p:blipFill>
          <a:blip r:embed="rId1" cstate="screen"/>
          <a:srcRect/>
          <a:stretch>
            <a:fillRect/>
          </a:stretch>
        </p:blipFill>
        <p:spPr bwMode="auto">
          <a:xfrm rot="2105884">
            <a:off x="9940624" y="4972753"/>
            <a:ext cx="1693545" cy="1279674"/>
          </a:xfrm>
          <a:prstGeom prst="rect">
            <a:avLst/>
          </a:prstGeom>
          <a:noFill/>
        </p:spPr>
      </p:pic>
      <p:grpSp>
        <p:nvGrpSpPr>
          <p:cNvPr id="3" name="组合 2"/>
          <p:cNvGrpSpPr/>
          <p:nvPr/>
        </p:nvGrpSpPr>
        <p:grpSpPr>
          <a:xfrm>
            <a:off x="1179271" y="1034097"/>
            <a:ext cx="12445290" cy="2486779"/>
            <a:chOff x="1179271" y="1034097"/>
            <a:chExt cx="12445290" cy="2486779"/>
          </a:xfrm>
        </p:grpSpPr>
        <p:grpSp>
          <p:nvGrpSpPr>
            <p:cNvPr id="17" name="组合 16"/>
            <p:cNvGrpSpPr/>
            <p:nvPr/>
          </p:nvGrpSpPr>
          <p:grpSpPr>
            <a:xfrm>
              <a:off x="3124201" y="1294685"/>
              <a:ext cx="10500360" cy="2048510"/>
              <a:chOff x="2982" y="1685"/>
              <a:chExt cx="17914" cy="3226"/>
            </a:xfrm>
          </p:grpSpPr>
          <p:pic>
            <p:nvPicPr>
              <p:cNvPr id="104" name="图片 103"/>
              <p:cNvPicPr/>
              <p:nvPr/>
            </p:nvPicPr>
            <p:blipFill>
              <a:blip r:embed="rId2" cstate="print"/>
              <a:srcRect/>
              <a:stretch>
                <a:fillRect/>
              </a:stretch>
            </p:blipFill>
            <p:spPr>
              <a:xfrm>
                <a:off x="2982" y="1685"/>
                <a:ext cx="5489" cy="2764"/>
              </a:xfrm>
              <a:prstGeom prst="rect">
                <a:avLst/>
              </a:prstGeom>
              <a:noFill/>
              <a:ln w="9525">
                <a:noFill/>
              </a:ln>
            </p:spPr>
          </p:pic>
          <p:pic>
            <p:nvPicPr>
              <p:cNvPr id="4" name="图片 3"/>
              <p:cNvPicPr/>
              <p:nvPr/>
            </p:nvPicPr>
            <p:blipFill>
              <a:blip r:embed="rId3" cstate="print"/>
              <a:srcRect/>
              <a:stretch>
                <a:fillRect/>
              </a:stretch>
            </p:blipFill>
            <p:spPr>
              <a:xfrm>
                <a:off x="11444" y="2147"/>
                <a:ext cx="4069" cy="2764"/>
              </a:xfrm>
              <a:prstGeom prst="rect">
                <a:avLst/>
              </a:prstGeom>
              <a:noFill/>
              <a:ln w="9525">
                <a:noFill/>
              </a:ln>
            </p:spPr>
          </p:pic>
          <p:cxnSp>
            <p:nvCxnSpPr>
              <p:cNvPr id="5" name="直接连接符 4"/>
              <p:cNvCxnSpPr/>
              <p:nvPr/>
            </p:nvCxnSpPr>
            <p:spPr>
              <a:xfrm>
                <a:off x="7940" y="4551"/>
                <a:ext cx="4105" cy="0"/>
              </a:xfrm>
              <a:prstGeom prst="line">
                <a:avLst/>
              </a:prstGeom>
              <a:ln w="31750">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8149" y="3944"/>
                <a:ext cx="3896" cy="580"/>
              </a:xfrm>
              <a:prstGeom prst="rect">
                <a:avLst/>
              </a:prstGeom>
              <a:noFill/>
            </p:spPr>
            <p:txBody>
              <a:bodyPr wrap="square" rtlCol="0">
                <a:spAutoFit/>
              </a:bodyPr>
              <a:lstStyle/>
              <a:p>
                <a:pPr algn="l">
                  <a:buClrTx/>
                  <a:buSzTx/>
                  <a:buFontTx/>
                </a:pPr>
                <a:r>
                  <a:rPr lang="en-US" altLang="zh-CN" dirty="0">
                    <a:solidFill>
                      <a:schemeClr val="accent1">
                        <a:lumMod val="75000"/>
                      </a:schemeClr>
                    </a:solidFill>
                    <a:latin typeface="Arial" charset="0"/>
                    <a:ea typeface="微软雅黑" pitchFamily="34" charset="-122"/>
                    <a:cs typeface="+mn-ea"/>
                    <a:sym typeface="Arial" charset="0"/>
                  </a:rPr>
                  <a:t>Time of flight~ meter</a:t>
                </a:r>
                <a:endParaRPr lang="en-US" altLang="zh-CN" dirty="0">
                  <a:solidFill>
                    <a:schemeClr val="accent1">
                      <a:lumMod val="75000"/>
                    </a:schemeClr>
                  </a:solidFill>
                  <a:latin typeface="Arial" charset="0"/>
                  <a:ea typeface="微软雅黑" pitchFamily="34" charset="-122"/>
                  <a:cs typeface="+mn-ea"/>
                  <a:sym typeface="Arial" charset="0"/>
                </a:endParaRPr>
              </a:p>
            </p:txBody>
          </p:sp>
          <p:sp>
            <p:nvSpPr>
              <p:cNvPr id="13" name="文本框 12"/>
              <p:cNvSpPr txBox="1"/>
              <p:nvPr/>
            </p:nvSpPr>
            <p:spPr>
              <a:xfrm>
                <a:off x="7160" y="2459"/>
                <a:ext cx="6400" cy="580"/>
              </a:xfrm>
              <a:prstGeom prst="rect">
                <a:avLst/>
              </a:prstGeom>
              <a:noFill/>
            </p:spPr>
            <p:txBody>
              <a:bodyPr wrap="square" rtlCol="0">
                <a:spAutoFit/>
              </a:bodyPr>
              <a:lstStyle/>
              <a:p>
                <a:r>
                  <a:rPr lang="en-US" altLang="zh-CN" b="1" dirty="0">
                    <a:solidFill>
                      <a:srgbClr val="C00000"/>
                    </a:solidFill>
                    <a:latin typeface="Arial" charset="0"/>
                    <a:ea typeface="微软雅黑" pitchFamily="34" charset="-122"/>
                    <a:cs typeface="+mn-ea"/>
                    <a:sym typeface="Arial" charset="0"/>
                  </a:rPr>
                  <a:t>~MeV</a:t>
                </a:r>
                <a:r>
                  <a:rPr lang="zh-CN" altLang="en-US" b="1" dirty="0">
                    <a:solidFill>
                      <a:srgbClr val="C00000"/>
                    </a:solidFill>
                    <a:latin typeface="Arial" charset="0"/>
                    <a:ea typeface="微软雅黑" pitchFamily="34" charset="-122"/>
                    <a:cs typeface="+mn-ea"/>
                    <a:sym typeface="Arial" charset="0"/>
                  </a:rPr>
                  <a:t>， </a:t>
                </a:r>
                <a:r>
                  <a:rPr lang="en-US" altLang="zh-CN" b="1" dirty="0">
                    <a:solidFill>
                      <a:srgbClr val="C00000"/>
                    </a:solidFill>
                    <a:latin typeface="Arial" charset="0"/>
                    <a:ea typeface="微软雅黑" pitchFamily="34" charset="-122"/>
                    <a:cs typeface="+mn-ea"/>
                    <a:sym typeface="Arial" charset="0"/>
                  </a:rPr>
                  <a:t>~1cps</a:t>
                </a:r>
                <a:endParaRPr lang="en-US" altLang="zh-CN" b="1" dirty="0">
                  <a:solidFill>
                    <a:srgbClr val="C00000"/>
                  </a:solidFill>
                  <a:latin typeface="Arial" charset="0"/>
                  <a:ea typeface="微软雅黑" pitchFamily="34" charset="-122"/>
                  <a:cs typeface="+mn-ea"/>
                  <a:sym typeface="Arial" charset="0"/>
                </a:endParaRPr>
              </a:p>
            </p:txBody>
          </p:sp>
          <p:sp>
            <p:nvSpPr>
              <p:cNvPr id="14" name="文本框 13"/>
              <p:cNvSpPr txBox="1"/>
              <p:nvPr/>
            </p:nvSpPr>
            <p:spPr>
              <a:xfrm>
                <a:off x="14496" y="3422"/>
                <a:ext cx="6400" cy="436"/>
              </a:xfrm>
              <a:prstGeom prst="rect">
                <a:avLst/>
              </a:prstGeom>
              <a:noFill/>
            </p:spPr>
            <p:txBody>
              <a:bodyPr wrap="square" rtlCol="0">
                <a:spAutoFit/>
              </a:bodyPr>
              <a:lstStyle/>
              <a:p>
                <a:endParaRPr lang="zh-CN" altLang="en-US" baseline="30000">
                  <a:latin typeface="Arial" charset="0"/>
                  <a:ea typeface="微软雅黑" pitchFamily="34" charset="-122"/>
                  <a:cs typeface="+mn-ea"/>
                  <a:sym typeface="Arial" charset="0"/>
                </a:endParaRPr>
              </a:p>
            </p:txBody>
          </p:sp>
        </p:grpSp>
        <p:pic>
          <p:nvPicPr>
            <p:cNvPr id="21" name="图片 20" descr="James_Chadwick"/>
            <p:cNvPicPr>
              <a:picLocks noChangeAspect="1"/>
            </p:cNvPicPr>
            <p:nvPr/>
          </p:nvPicPr>
          <p:blipFill>
            <a:blip r:embed="rId4" cstate="print"/>
            <a:stretch>
              <a:fillRect/>
            </a:stretch>
          </p:blipFill>
          <p:spPr>
            <a:xfrm>
              <a:off x="1179271" y="1034097"/>
              <a:ext cx="1650365" cy="2063115"/>
            </a:xfrm>
            <a:prstGeom prst="rect">
              <a:avLst/>
            </a:prstGeom>
          </p:spPr>
        </p:pic>
        <p:sp>
          <p:nvSpPr>
            <p:cNvPr id="2" name="文本框 1"/>
            <p:cNvSpPr txBox="1"/>
            <p:nvPr/>
          </p:nvSpPr>
          <p:spPr>
            <a:xfrm>
              <a:off x="1396397" y="3151544"/>
              <a:ext cx="1197764" cy="369332"/>
            </a:xfrm>
            <a:prstGeom prst="rect">
              <a:avLst/>
            </a:prstGeom>
            <a:noFill/>
          </p:spPr>
          <p:txBody>
            <a:bodyPr wrap="none" rtlCol="0">
              <a:spAutoFit/>
            </a:bodyPr>
            <a:lstStyle/>
            <a:p>
              <a:r>
                <a:rPr lang="zh-CN" altLang="en-US" dirty="0">
                  <a:latin typeface="Arial" charset="0"/>
                  <a:ea typeface="微软雅黑" pitchFamily="34" charset="-122"/>
                  <a:cs typeface="+mn-ea"/>
                  <a:sym typeface="Arial" charset="0"/>
                </a:rPr>
                <a:t>Chadwick</a:t>
              </a:r>
              <a:endParaRPr lang="zh-CN" altLang="en-US" dirty="0">
                <a:latin typeface="Arial" charset="0"/>
                <a:ea typeface="微软雅黑" pitchFamily="34" charset="-122"/>
                <a:cs typeface="+mn-ea"/>
                <a:sym typeface="Arial" charset="0"/>
              </a:endParaRPr>
            </a:p>
          </p:txBody>
        </p:sp>
        <p:sp>
          <p:nvSpPr>
            <p:cNvPr id="10" name="文本框 9"/>
            <p:cNvSpPr txBox="1"/>
            <p:nvPr/>
          </p:nvSpPr>
          <p:spPr>
            <a:xfrm>
              <a:off x="6341599" y="2154475"/>
              <a:ext cx="1685077" cy="369332"/>
            </a:xfrm>
            <a:prstGeom prst="rect">
              <a:avLst/>
            </a:prstGeom>
            <a:noFill/>
          </p:spPr>
          <p:txBody>
            <a:bodyPr wrap="none" rtlCol="0">
              <a:spAutoFit/>
            </a:bodyPr>
            <a:lstStyle/>
            <a:p>
              <a:r>
                <a:rPr lang="en-US" altLang="zh-CN" dirty="0"/>
                <a:t>Neutron decay</a:t>
              </a:r>
              <a:endParaRPr lang="zh-CN" altLang="en-US" dirty="0"/>
            </a:p>
          </p:txBody>
        </p:sp>
      </p:grpSp>
      <p:sp>
        <p:nvSpPr>
          <p:cNvPr id="7" name="TextBox 37"/>
          <p:cNvSpPr txBox="1"/>
          <p:nvPr/>
        </p:nvSpPr>
        <p:spPr>
          <a:xfrm>
            <a:off x="769295" y="4665512"/>
            <a:ext cx="9103881" cy="1704954"/>
          </a:xfrm>
          <a:prstGeom prst="rect">
            <a:avLst/>
          </a:prstGeom>
          <a:noFill/>
          <a:ln w="15875">
            <a:solidFill>
              <a:srgbClr val="C00000"/>
            </a:solidFill>
            <a:prstDash val="dash"/>
          </a:ln>
        </p:spPr>
        <p:txBody>
          <a:bodyPr wrap="square" rtlCol="0">
            <a:spAutoFit/>
          </a:bodyPr>
          <a:lstStyle/>
          <a:p>
            <a:pPr marL="0" lvl="1">
              <a:lnSpc>
                <a:spcPct val="150000"/>
              </a:lnSpc>
              <a:defRPr sz="1800">
                <a:solidFill>
                  <a:schemeClr val="tx1">
                    <a:alpha val="100000"/>
                  </a:schemeClr>
                </a:solidFill>
                <a:latin typeface="等线" charset="-122"/>
                <a:ea typeface="等线" charset="-122"/>
                <a:cs typeface="+mn-cs"/>
              </a:defRPr>
            </a:pPr>
            <a:r>
              <a:rPr lang="zh-CN" altLang="en-US" b="1" dirty="0">
                <a:latin typeface="Arial" charset="0"/>
                <a:ea typeface="微软雅黑" pitchFamily="34" charset="-122"/>
                <a:cs typeface="+mn-ea"/>
                <a:sym typeface="Arial" charset="0"/>
              </a:rPr>
              <a:t>解决途径：</a:t>
            </a:r>
            <a:r>
              <a:rPr lang="en-US" altLang="zh-CN" b="1" dirty="0">
                <a:latin typeface="Arial" charset="0"/>
                <a:ea typeface="微软雅黑" pitchFamily="34" charset="-122"/>
                <a:cs typeface="+mn-ea"/>
                <a:sym typeface="Arial" charset="0"/>
              </a:rPr>
              <a:t>                                   40</a:t>
            </a:r>
            <a:r>
              <a:rPr lang="zh-CN" altLang="en-US" b="1" dirty="0">
                <a:latin typeface="Arial" charset="0"/>
                <a:ea typeface="微软雅黑" pitchFamily="34" charset="-122"/>
                <a:cs typeface="+mn-ea"/>
                <a:sym typeface="Arial" charset="0"/>
              </a:rPr>
              <a:t>年代</a:t>
            </a:r>
            <a:endParaRPr lang="zh-CN" b="1" dirty="0">
              <a:latin typeface="Arial" charset="0"/>
              <a:ea typeface="微软雅黑" pitchFamily="34" charset="-122"/>
              <a:cs typeface="+mn-ea"/>
              <a:sym typeface="Arial" charset="0"/>
            </a:endParaRPr>
          </a:p>
          <a:p>
            <a:pPr marL="742950" lvl="1" indent="-285750" algn="l" defTabSz="914400">
              <a:lnSpc>
                <a:spcPct val="150000"/>
              </a:lnSpc>
              <a:spcBef>
                <a:spcPts val="0"/>
              </a:spcBef>
              <a:spcAft>
                <a:spcPts val="0"/>
              </a:spcAft>
              <a:buClrTx/>
              <a:buSzTx/>
              <a:buFont typeface="Wingdings" charset="2"/>
              <a:buChar char="§"/>
              <a:defRPr sz="1800">
                <a:solidFill>
                  <a:schemeClr val="tx1">
                    <a:alpha val="100000"/>
                  </a:schemeClr>
                </a:solidFill>
                <a:latin typeface="等线" charset="-122"/>
                <a:ea typeface="等线" charset="-122"/>
                <a:cs typeface="+mn-cs"/>
              </a:defRPr>
            </a:pPr>
            <a:r>
              <a:rPr lang="zh-CN" b="1" dirty="0">
                <a:solidFill>
                  <a:srgbClr val="0432FF"/>
                </a:solidFill>
                <a:latin typeface="Arial" charset="0"/>
                <a:ea typeface="微软雅黑" pitchFamily="34" charset="-122"/>
                <a:cs typeface="+mn-ea"/>
                <a:sym typeface="Arial" charset="0"/>
              </a:rPr>
              <a:t>提高中子流强</a:t>
            </a:r>
            <a:r>
              <a:rPr lang="en-US" altLang="zh-CN" b="1" dirty="0">
                <a:solidFill>
                  <a:srgbClr val="0432FF"/>
                </a:solidFill>
                <a:latin typeface="Arial" charset="0"/>
                <a:ea typeface="微软雅黑" pitchFamily="34" charset="-122"/>
                <a:cs typeface="+mn-ea"/>
                <a:sym typeface="Arial" charset="0"/>
              </a:rPr>
              <a:t>                       </a:t>
            </a:r>
            <a:r>
              <a:rPr lang="zh-CN" altLang="en-US" b="1" dirty="0">
                <a:solidFill>
                  <a:srgbClr val="00B050">
                    <a:alpha val="100000"/>
                  </a:srgbClr>
                </a:solidFill>
                <a:latin typeface="Arial" charset="0"/>
                <a:ea typeface="微软雅黑" pitchFamily="34" charset="-122"/>
                <a:cs typeface="+mn-ea"/>
                <a:sym typeface="Arial" charset="0"/>
              </a:rPr>
              <a:t>回旋加速器</a:t>
            </a:r>
            <a:r>
              <a:rPr lang="en-US" altLang="zh-CN" b="1" dirty="0">
                <a:solidFill>
                  <a:srgbClr val="00B050">
                    <a:alpha val="100000"/>
                  </a:srgbClr>
                </a:solidFill>
                <a:latin typeface="Arial" charset="0"/>
                <a:ea typeface="微软雅黑" pitchFamily="34" charset="-122"/>
                <a:cs typeface="+mn-ea"/>
                <a:sym typeface="Arial" charset="0"/>
              </a:rPr>
              <a:t> 10</a:t>
            </a:r>
            <a:r>
              <a:rPr lang="en-US" altLang="zh-CN" b="1" baseline="30000" dirty="0">
                <a:solidFill>
                  <a:srgbClr val="00B050">
                    <a:alpha val="100000"/>
                  </a:srgbClr>
                </a:solidFill>
                <a:latin typeface="Arial" charset="0"/>
                <a:ea typeface="微软雅黑" pitchFamily="34" charset="-122"/>
                <a:cs typeface="+mn-ea"/>
                <a:sym typeface="Arial" charset="0"/>
              </a:rPr>
              <a:t>6 </a:t>
            </a:r>
            <a:r>
              <a:rPr lang="en-US" altLang="zh-CN" b="1" dirty="0">
                <a:solidFill>
                  <a:srgbClr val="00B050">
                    <a:alpha val="100000"/>
                  </a:srgbClr>
                </a:solidFill>
                <a:latin typeface="Arial" charset="0"/>
                <a:ea typeface="微软雅黑" pitchFamily="34" charset="-122"/>
                <a:cs typeface="+mn-ea"/>
                <a:sym typeface="Arial" charset="0"/>
              </a:rPr>
              <a:t>n/s                         </a:t>
            </a:r>
            <a:r>
              <a:rPr lang="zh-CN" altLang="en-US" b="1" dirty="0">
                <a:solidFill>
                  <a:schemeClr val="accent6">
                    <a:lumMod val="50000"/>
                    <a:alpha val="100000"/>
                  </a:schemeClr>
                </a:solidFill>
                <a:latin typeface="Arial" charset="0"/>
                <a:ea typeface="微软雅黑" pitchFamily="34" charset="-122"/>
                <a:cs typeface="+mn-ea"/>
                <a:sym typeface="Arial" charset="0"/>
              </a:rPr>
              <a:t>统计误差巨大</a:t>
            </a:r>
            <a:r>
              <a:rPr lang="en-US" altLang="zh-CN" b="1" dirty="0">
                <a:solidFill>
                  <a:schemeClr val="accent6">
                    <a:lumMod val="50000"/>
                    <a:alpha val="100000"/>
                  </a:schemeClr>
                </a:solidFill>
                <a:latin typeface="Arial" charset="0"/>
                <a:ea typeface="微软雅黑" pitchFamily="34" charset="-122"/>
                <a:cs typeface="+mn-ea"/>
                <a:sym typeface="Arial" charset="0"/>
              </a:rPr>
              <a:t> </a:t>
            </a:r>
            <a:endParaRPr lang="zh-CN" b="1" dirty="0">
              <a:solidFill>
                <a:srgbClr val="FF0000"/>
              </a:solidFill>
              <a:latin typeface="Arial" charset="0"/>
              <a:ea typeface="微软雅黑" pitchFamily="34" charset="-122"/>
              <a:cs typeface="+mn-ea"/>
              <a:sym typeface="Arial" charset="0"/>
            </a:endParaRPr>
          </a:p>
          <a:p>
            <a:pPr marL="742950" lvl="1" indent="-285750" algn="l" defTabSz="914400">
              <a:lnSpc>
                <a:spcPct val="150000"/>
              </a:lnSpc>
              <a:spcBef>
                <a:spcPts val="0"/>
              </a:spcBef>
              <a:spcAft>
                <a:spcPts val="0"/>
              </a:spcAft>
              <a:buClrTx/>
              <a:buSzTx/>
              <a:buFont typeface="Wingdings" charset="2"/>
              <a:buChar char="§"/>
              <a:defRPr sz="1800">
                <a:solidFill>
                  <a:schemeClr val="tx1">
                    <a:alpha val="100000"/>
                  </a:schemeClr>
                </a:solidFill>
                <a:latin typeface="等线" charset="-122"/>
                <a:ea typeface="等线" charset="-122"/>
                <a:cs typeface="+mn-cs"/>
              </a:defRPr>
            </a:pPr>
            <a:r>
              <a:rPr lang="zh-CN" altLang="en-US" b="1" i="0" u="none" strike="noStrike" spc="0" baseline="0" dirty="0">
                <a:ln>
                  <a:noFill/>
                </a:ln>
                <a:solidFill>
                  <a:srgbClr val="0432FF"/>
                </a:solidFill>
                <a:effectLst/>
                <a:latin typeface="Arial" charset="0"/>
                <a:ea typeface="微软雅黑" pitchFamily="34" charset="-122"/>
                <a:cs typeface="+mn-ea"/>
                <a:sym typeface="Arial" charset="0"/>
              </a:rPr>
              <a:t>降低中子速度</a:t>
            </a:r>
            <a:r>
              <a:rPr lang="en-US" altLang="zh-CN" b="1" i="0" u="none" strike="noStrike" spc="0" baseline="0" dirty="0">
                <a:ln>
                  <a:noFill/>
                </a:ln>
                <a:solidFill>
                  <a:srgbClr val="0432FF"/>
                </a:solidFill>
                <a:effectLst/>
                <a:latin typeface="Arial" charset="0"/>
                <a:ea typeface="微软雅黑" pitchFamily="34" charset="-122"/>
                <a:cs typeface="+mn-ea"/>
                <a:sym typeface="Arial" charset="0"/>
              </a:rPr>
              <a:t> </a:t>
            </a:r>
            <a:r>
              <a:rPr lang="en-US" b="1" i="0" u="none" strike="noStrike" spc="0" baseline="0" dirty="0">
                <a:ln>
                  <a:noFill/>
                </a:ln>
                <a:solidFill>
                  <a:srgbClr val="0432FF"/>
                </a:solidFill>
                <a:effectLst/>
                <a:latin typeface="Arial" charset="0"/>
                <a:ea typeface="微软雅黑" pitchFamily="34" charset="-122"/>
                <a:cs typeface="+mn-ea"/>
                <a:sym typeface="Arial" charset="0"/>
              </a:rPr>
              <a:t>                      </a:t>
            </a:r>
            <a:r>
              <a:rPr lang="zh-CN" altLang="en-US" b="1" i="0" u="none" strike="noStrike" spc="0" baseline="0" dirty="0">
                <a:ln>
                  <a:noFill/>
                </a:ln>
                <a:gradFill>
                  <a:gsLst>
                    <a:gs pos="0">
                      <a:srgbClr val="D9717D"/>
                    </a:gs>
                    <a:gs pos="100000">
                      <a:srgbClr val="E32E37"/>
                    </a:gs>
                  </a:gsLst>
                  <a:lin scaled="1"/>
                </a:gradFill>
                <a:effectLst/>
                <a:latin typeface="Arial" charset="0"/>
                <a:ea typeface="微软雅黑" pitchFamily="34" charset="-122"/>
                <a:cs typeface="+mn-ea"/>
                <a:sym typeface="Arial" charset="0"/>
              </a:rPr>
              <a:t>成功慢化（</a:t>
            </a:r>
            <a:r>
              <a:rPr lang="en-US" altLang="zh-CN" b="1" i="0" u="none" strike="noStrike" spc="0" baseline="0" dirty="0">
                <a:ln>
                  <a:noFill/>
                </a:ln>
                <a:gradFill>
                  <a:gsLst>
                    <a:gs pos="0">
                      <a:srgbClr val="D9717D"/>
                    </a:gs>
                    <a:gs pos="100000">
                      <a:srgbClr val="E32E37"/>
                    </a:gs>
                  </a:gsLst>
                  <a:lin scaled="1"/>
                </a:gradFill>
                <a:effectLst/>
                <a:latin typeface="Arial" charset="0"/>
                <a:ea typeface="微软雅黑" pitchFamily="34" charset="-122"/>
                <a:cs typeface="+mn-ea"/>
                <a:sym typeface="Arial" charset="0"/>
              </a:rPr>
              <a:t>0.025eV~2.2km/s</a:t>
            </a:r>
            <a:r>
              <a:rPr lang="zh-CN" altLang="en-US" b="1" i="0" u="none" strike="noStrike" spc="0" baseline="0" dirty="0">
                <a:ln>
                  <a:noFill/>
                </a:ln>
                <a:gradFill>
                  <a:gsLst>
                    <a:gs pos="0">
                      <a:srgbClr val="D9717D"/>
                    </a:gs>
                    <a:gs pos="100000">
                      <a:srgbClr val="E32E37"/>
                    </a:gs>
                  </a:gsLst>
                  <a:lin scaled="1"/>
                </a:gradFill>
                <a:effectLst/>
                <a:latin typeface="Arial" charset="0"/>
                <a:ea typeface="微软雅黑" pitchFamily="34" charset="-122"/>
                <a:cs typeface="+mn-ea"/>
                <a:sym typeface="Arial" charset="0"/>
              </a:rPr>
              <a:t>）</a:t>
            </a:r>
            <a:r>
              <a:rPr lang="en-US" altLang="zh-CN" b="1" i="0" u="none" strike="noStrike" spc="0" baseline="0" dirty="0">
                <a:ln>
                  <a:noFill/>
                </a:ln>
                <a:gradFill>
                  <a:gsLst>
                    <a:gs pos="0">
                      <a:srgbClr val="D9717D"/>
                    </a:gs>
                    <a:gs pos="100000">
                      <a:srgbClr val="E32E37"/>
                    </a:gs>
                  </a:gsLst>
                  <a:lin scaled="1"/>
                </a:gradFill>
                <a:effectLst/>
                <a:latin typeface="Arial" charset="0"/>
                <a:ea typeface="微软雅黑" pitchFamily="34" charset="-122"/>
                <a:cs typeface="+mn-ea"/>
                <a:sym typeface="Arial" charset="0"/>
              </a:rPr>
              <a:t>   </a:t>
            </a:r>
            <a:r>
              <a:rPr lang="en-US" altLang="zh-CN" b="1" i="0" u="none" strike="noStrike" spc="0" baseline="0" dirty="0">
                <a:ln>
                  <a:noFill/>
                </a:ln>
                <a:solidFill>
                  <a:srgbClr val="C00000">
                    <a:alpha val="100000"/>
                  </a:srgbClr>
                </a:solidFill>
                <a:effectLst/>
                <a:latin typeface="Arial" charset="0"/>
                <a:ea typeface="微软雅黑" pitchFamily="34" charset="-122"/>
                <a:cs typeface="+mn-ea"/>
                <a:sym typeface="Arial" charset="0"/>
              </a:rPr>
              <a:t>  </a:t>
            </a:r>
            <a:r>
              <a:rPr lang="zh-CN" altLang="en-US" b="1" i="0" u="none" strike="noStrike" spc="0" baseline="0" dirty="0">
                <a:ln>
                  <a:noFill/>
                </a:ln>
                <a:solidFill>
                  <a:srgbClr val="C00000">
                    <a:alpha val="100000"/>
                  </a:srgbClr>
                </a:solidFill>
                <a:effectLst/>
                <a:latin typeface="Arial" charset="0"/>
                <a:ea typeface="微软雅黑" pitchFamily="34" charset="-122"/>
                <a:cs typeface="+mn-ea"/>
                <a:sym typeface="Arial" charset="0"/>
              </a:rPr>
              <a:t>损失方向信息</a:t>
            </a:r>
            <a:endParaRPr lang="zh-CN" altLang="en-US" b="1" i="0" u="none" strike="noStrike" spc="0" baseline="0" dirty="0">
              <a:ln>
                <a:noFill/>
              </a:ln>
              <a:solidFill>
                <a:srgbClr val="C00000">
                  <a:alpha val="100000"/>
                </a:srgbClr>
              </a:solidFill>
              <a:effectLst/>
              <a:latin typeface="Arial" charset="0"/>
              <a:ea typeface="微软雅黑" pitchFamily="34" charset="-122"/>
              <a:cs typeface="+mn-ea"/>
              <a:sym typeface="Arial" charset="0"/>
            </a:endParaRPr>
          </a:p>
          <a:p>
            <a:pPr marL="742950" lvl="1" indent="-285750" algn="l" defTabSz="914400">
              <a:lnSpc>
                <a:spcPct val="150000"/>
              </a:lnSpc>
              <a:spcBef>
                <a:spcPts val="0"/>
              </a:spcBef>
              <a:spcAft>
                <a:spcPts val="0"/>
              </a:spcAft>
              <a:buClrTx/>
              <a:buSzTx/>
              <a:buFont typeface="Wingdings" charset="2"/>
              <a:buChar char="§"/>
              <a:defRPr sz="1800">
                <a:solidFill>
                  <a:schemeClr val="tx1">
                    <a:alpha val="100000"/>
                  </a:schemeClr>
                </a:solidFill>
                <a:latin typeface="等线" charset="-122"/>
                <a:ea typeface="等线" charset="-122"/>
                <a:cs typeface="+mn-cs"/>
              </a:defRPr>
            </a:pPr>
            <a:r>
              <a:rPr lang="zh-CN" altLang="en-US" b="1" i="0" u="none" strike="noStrike" spc="0" baseline="0" dirty="0">
                <a:ln>
                  <a:noFill/>
                </a:ln>
                <a:solidFill>
                  <a:srgbClr val="0432FF"/>
                </a:solidFill>
                <a:effectLst/>
                <a:latin typeface="Arial" charset="0"/>
                <a:ea typeface="微软雅黑" pitchFamily="34" charset="-122"/>
                <a:cs typeface="+mn-ea"/>
                <a:sym typeface="Arial" charset="0"/>
              </a:rPr>
              <a:t>提高信噪比</a:t>
            </a:r>
            <a:r>
              <a:rPr lang="en-US" altLang="zh-CN" b="1" i="0" u="none" strike="noStrike" spc="0" baseline="0" dirty="0">
                <a:ln>
                  <a:noFill/>
                </a:ln>
                <a:solidFill>
                  <a:srgbClr val="0432FF"/>
                </a:solidFill>
                <a:effectLst/>
                <a:latin typeface="Arial" charset="0"/>
                <a:ea typeface="微软雅黑" pitchFamily="34" charset="-122"/>
                <a:cs typeface="+mn-ea"/>
                <a:sym typeface="Arial" charset="0"/>
              </a:rPr>
              <a:t>    </a:t>
            </a:r>
            <a:r>
              <a:rPr lang="en-US" b="1" dirty="0">
                <a:ln>
                  <a:noFill/>
                </a:ln>
                <a:noFill/>
                <a:effectLst/>
                <a:latin typeface="Arial" charset="0"/>
                <a:ea typeface="微软雅黑" pitchFamily="34" charset="-122"/>
                <a:cs typeface="+mn-ea"/>
                <a:sym typeface="Arial" charset="0"/>
              </a:rPr>
              <a:t>→   </a:t>
            </a:r>
            <a:r>
              <a:rPr lang="zh-CN" altLang="en-US" b="1" dirty="0">
                <a:ln>
                  <a:noFill/>
                </a:ln>
                <a:noFill/>
                <a:effectLst/>
                <a:latin typeface="Arial" charset="0"/>
                <a:ea typeface="微软雅黑" pitchFamily="34" charset="-122"/>
                <a:cs typeface="+mn-ea"/>
                <a:sym typeface="Arial" charset="0"/>
              </a:rPr>
              <a:t>瓶方法</a:t>
            </a:r>
            <a:r>
              <a:rPr lang="en-US" altLang="zh-CN" b="1" dirty="0">
                <a:ln>
                  <a:noFill/>
                </a:ln>
                <a:noFill/>
                <a:effectLst/>
                <a:latin typeface="Arial" charset="0"/>
                <a:ea typeface="微软雅黑" pitchFamily="34" charset="-122"/>
                <a:cs typeface="+mn-ea"/>
                <a:sym typeface="Arial" charset="0"/>
              </a:rPr>
              <a:t>    </a:t>
            </a:r>
            <a:r>
              <a:rPr lang="en-US" altLang="zh-CN" b="1" dirty="0">
                <a:ln>
                  <a:noFill/>
                </a:ln>
                <a:solidFill>
                  <a:schemeClr val="tx1"/>
                </a:solidFill>
                <a:effectLst/>
                <a:latin typeface="Arial" charset="0"/>
                <a:ea typeface="微软雅黑" pitchFamily="34" charset="-122"/>
                <a:cs typeface="+mn-ea"/>
                <a:sym typeface="Arial" charset="0"/>
              </a:rPr>
              <a:t> </a:t>
            </a:r>
            <a:r>
              <a:rPr b="1" dirty="0">
                <a:ln>
                  <a:noFill/>
                </a:ln>
                <a:solidFill>
                  <a:schemeClr val="tx1"/>
                </a:solidFill>
                <a:effectLst/>
                <a:latin typeface="Arial" charset="0"/>
                <a:ea typeface="微软雅黑" pitchFamily="34" charset="-122"/>
                <a:cs typeface="+mn-ea"/>
                <a:sym typeface="Arial" charset="0"/>
              </a:rPr>
              <a:t>如何确定中子的衰变信号</a:t>
            </a:r>
            <a:r>
              <a:rPr lang="en-US" b="1" dirty="0">
                <a:ln>
                  <a:noFill/>
                </a:ln>
                <a:solidFill>
                  <a:schemeClr val="tx1"/>
                </a:solidFill>
                <a:effectLst/>
                <a:latin typeface="Arial" charset="0"/>
                <a:ea typeface="微软雅黑" pitchFamily="34" charset="-122"/>
                <a:cs typeface="+mn-ea"/>
                <a:sym typeface="Arial" charset="0"/>
              </a:rPr>
              <a:t>   </a:t>
            </a:r>
            <a:r>
              <a:rPr lang="en-US" altLang="zh-CN" b="1" dirty="0">
                <a:ln>
                  <a:noFill/>
                </a:ln>
                <a:solidFill>
                  <a:schemeClr val="tx1"/>
                </a:solidFill>
                <a:effectLst/>
                <a:latin typeface="Arial" charset="0"/>
                <a:ea typeface="微软雅黑" pitchFamily="34" charset="-122"/>
                <a:cs typeface="+mn-ea"/>
                <a:sym typeface="Arial" charset="0"/>
              </a:rPr>
              <a:t>            </a:t>
            </a:r>
            <a:r>
              <a:rPr lang="zh-CN" altLang="en-US" b="1" dirty="0">
                <a:ln>
                  <a:noFill/>
                </a:ln>
                <a:solidFill>
                  <a:schemeClr val="tx1"/>
                </a:solidFill>
                <a:effectLst/>
                <a:latin typeface="Arial" charset="0"/>
                <a:ea typeface="微软雅黑" pitchFamily="34" charset="-122"/>
                <a:cs typeface="+mn-ea"/>
                <a:sym typeface="Arial" charset="0"/>
              </a:rPr>
              <a:t>简单的计数功能</a:t>
            </a:r>
            <a:endParaRPr lang="zh-CN" altLang="en-US" b="1" i="0" u="none" strike="noStrike" spc="0" baseline="0" dirty="0">
              <a:ln>
                <a:noFill/>
              </a:ln>
              <a:solidFill>
                <a:schemeClr val="tx1"/>
              </a:solidFill>
              <a:effectLst/>
              <a:latin typeface="Arial" charset="0"/>
              <a:ea typeface="微软雅黑" pitchFamily="34" charset="-122"/>
              <a:cs typeface="+mn-ea"/>
              <a:sym typeface="Arial" charset="0"/>
            </a:endParaRPr>
          </a:p>
        </p:txBody>
      </p:sp>
      <p:pic>
        <p:nvPicPr>
          <p:cNvPr id="22" name="Picture 2" descr="29. Neutrino beams – 100 Proofs that the Earth is a Glob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3661" y="309030"/>
            <a:ext cx="1650365" cy="1237774"/>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p:cNvSpPr txBox="1"/>
          <p:nvPr/>
        </p:nvSpPr>
        <p:spPr>
          <a:xfrm>
            <a:off x="3551068" y="1294685"/>
            <a:ext cx="1677062" cy="369332"/>
          </a:xfrm>
          <a:prstGeom prst="rect">
            <a:avLst/>
          </a:prstGeom>
          <a:noFill/>
        </p:spPr>
        <p:txBody>
          <a:bodyPr wrap="none" rtlCol="0">
            <a:spAutoFit/>
          </a:bodyPr>
          <a:lstStyle/>
          <a:p>
            <a:r>
              <a:rPr lang="en-US" altLang="zh-CN" dirty="0"/>
              <a:t>(</a:t>
            </a:r>
            <a:r>
              <a:rPr lang="en-US" altLang="zh-CN" dirty="0" err="1">
                <a:latin typeface="Symbol" pitchFamily="18" charset="2"/>
              </a:rPr>
              <a:t>a</a:t>
            </a:r>
            <a:r>
              <a:rPr lang="en-US" altLang="zh-CN" dirty="0" err="1"/>
              <a:t>,n</a:t>
            </a:r>
            <a:r>
              <a:rPr lang="en-US" altLang="zh-CN" dirty="0"/>
              <a:t>) reactions</a:t>
            </a:r>
            <a:endParaRPr lang="zh-CN" alt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组合 3"/>
          <p:cNvGrpSpPr/>
          <p:nvPr/>
        </p:nvGrpSpPr>
        <p:grpSpPr>
          <a:xfrm>
            <a:off x="1301583" y="1315922"/>
            <a:ext cx="9027287" cy="3365311"/>
            <a:chOff x="1012825" y="821701"/>
            <a:chExt cx="9657080" cy="3787317"/>
          </a:xfrm>
        </p:grpSpPr>
        <p:pic>
          <p:nvPicPr>
            <p:cNvPr id="2"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32667"/>
            <a:stretch>
              <a:fillRect/>
            </a:stretch>
          </p:blipFill>
          <p:spPr bwMode="auto">
            <a:xfrm>
              <a:off x="1012825" y="1027618"/>
              <a:ext cx="6576695" cy="3581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r="81966" b="3791"/>
            <a:stretch>
              <a:fillRect/>
            </a:stretch>
          </p:blipFill>
          <p:spPr bwMode="auto">
            <a:xfrm>
              <a:off x="8908472" y="821701"/>
              <a:ext cx="1761433" cy="34456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17844" r="67333" b="3791"/>
            <a:stretch>
              <a:fillRect/>
            </a:stretch>
          </p:blipFill>
          <p:spPr bwMode="auto">
            <a:xfrm>
              <a:off x="7525096" y="1042249"/>
              <a:ext cx="1447801" cy="3445630"/>
            </a:xfrm>
            <a:prstGeom prst="rect">
              <a:avLst/>
            </a:prstGeom>
            <a:noFill/>
            <a:extLst>
              <a:ext uri="{909E8E84-426E-40DD-AFC4-6F175D3DCCD1}">
                <a14:hiddenFill xmlns:a14="http://schemas.microsoft.com/office/drawing/2010/main">
                  <a:solidFill>
                    <a:srgbClr val="FFFFFF"/>
                  </a:solidFill>
                </a14:hiddenFill>
              </a:ext>
            </a:extLst>
          </p:spPr>
        </p:pic>
      </p:grpSp>
      <p:sp>
        <p:nvSpPr>
          <p:cNvPr id="428" name="灯片编号占位符 1"/>
          <p:cNvSpPr>
            <a14:cpLocks xmlns:a14="http://schemas.microsoft.com/office/drawing/2010/main"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C1752ED-1EB8-41FD-AF5C-E544E8D11F00}" type="slidenum">
              <a:rPr kumimoji="0" sz="1200" b="0" i="0" u="none" strike="noStrike" kern="1200" cap="none" spc="0" normalizeH="0" baseline="0" noProof="0">
                <a:ln>
                  <a:noFill/>
                </a:ln>
                <a:solidFill>
                  <a:prstClr val="black">
                    <a:tint val="75000"/>
                  </a:prstClr>
                </a:solidFill>
                <a:effectLst/>
                <a:uLnTx/>
                <a:uFillTx/>
                <a:latin typeface="Arial" charset="0"/>
                <a:ea typeface="微软雅黑" pitchFamily="34" charset="-122"/>
                <a:cs typeface="+mn-ea"/>
                <a:sym typeface="Arial" charset="0"/>
              </a:rPr>
            </a:fld>
            <a:endParaRPr kumimoji="0" lang="zh-CN" altLang="en-US" sz="1200" b="0" i="0" u="none" strike="noStrike" kern="1200" cap="none" spc="0" normalizeH="0" baseline="0" noProof="0">
              <a:ln>
                <a:noFill/>
              </a:ln>
              <a:solidFill>
                <a:prstClr val="black">
                  <a:tint val="75000"/>
                </a:prstClr>
              </a:solidFill>
              <a:effectLst/>
              <a:uLnTx/>
              <a:uFillTx/>
              <a:latin typeface="Arial" charset="0"/>
              <a:ea typeface="微软雅黑" pitchFamily="34" charset="-122"/>
              <a:cs typeface="+mn-ea"/>
              <a:sym typeface="Arial" charset="0"/>
            </a:endParaRPr>
          </a:p>
        </p:txBody>
      </p:sp>
      <p:sp>
        <p:nvSpPr>
          <p:cNvPr id="13" name="文本框 12"/>
          <p:cNvSpPr txBox="1"/>
          <p:nvPr/>
        </p:nvSpPr>
        <p:spPr>
          <a:xfrm>
            <a:off x="816769" y="4600060"/>
            <a:ext cx="10757610" cy="458459"/>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mj-ea"/>
              <a:buAutoNum type="circleNumDbPlain"/>
              <a:defRPr/>
            </a:pPr>
            <a:r>
              <a:rPr kumimoji="0" lang="zh-CN" altLang="en-US" sz="1800" b="1" i="0" u="none" strike="noStrike" kern="1200" cap="none" spc="0" normalizeH="0" baseline="0" noProof="0" dirty="0">
                <a:ln>
                  <a:noFill/>
                </a:ln>
                <a:solidFill>
                  <a:prstClr val="black"/>
                </a:solidFill>
                <a:effectLst/>
                <a:uLnTx/>
                <a:uFillTx/>
                <a:latin typeface="Arial" charset="0"/>
                <a:ea typeface="微软雅黑" pitchFamily="34" charset="-122"/>
                <a:cs typeface="+mn-cs"/>
              </a:rPr>
              <a:t>束方法：</a:t>
            </a: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测量</a:t>
            </a:r>
            <a:r>
              <a:rPr kumimoji="0" lang="zh-CN" altLang="en-US" sz="1800" b="0" i="0" u="none" strike="noStrike" kern="1200" cap="none" spc="0" normalizeH="0" baseline="0" noProof="0" dirty="0">
                <a:ln>
                  <a:noFill/>
                </a:ln>
                <a:solidFill>
                  <a:srgbClr val="C00000"/>
                </a:solidFill>
                <a:effectLst/>
                <a:uLnTx/>
                <a:uFillTx/>
                <a:latin typeface="Arial" charset="0"/>
                <a:ea typeface="微软雅黑" pitchFamily="34" charset="-122"/>
                <a:cs typeface="+mn-cs"/>
              </a:rPr>
              <a:t>慢中子束</a:t>
            </a: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通过一个限定空间衰变的总次数，对中子和衰变粒子（</a:t>
            </a: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p</a:t>
            </a: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）进行</a:t>
            </a:r>
            <a:r>
              <a:rPr kumimoji="0" lang="zh-CN" altLang="en-US" sz="1800" b="0" i="0" u="none" strike="noStrike" kern="1200" cap="none" spc="0" normalizeH="0" baseline="0" noProof="0" dirty="0">
                <a:ln>
                  <a:noFill/>
                </a:ln>
                <a:solidFill>
                  <a:srgbClr val="0432FF"/>
                </a:solidFill>
                <a:effectLst/>
                <a:uLnTx/>
                <a:uFillTx/>
                <a:latin typeface="Arial" charset="0"/>
                <a:ea typeface="微软雅黑" pitchFamily="34" charset="-122"/>
                <a:cs typeface="+mn-cs"/>
              </a:rPr>
              <a:t>绝对测量</a:t>
            </a: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 </a:t>
            </a:r>
            <a:endPar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endParaRPr>
          </a:p>
        </p:txBody>
      </p:sp>
      <p:sp>
        <p:nvSpPr>
          <p:cNvPr id="8" name="文本框 7"/>
          <p:cNvSpPr txBox="1"/>
          <p:nvPr/>
        </p:nvSpPr>
        <p:spPr>
          <a:xfrm>
            <a:off x="816769" y="5084988"/>
            <a:ext cx="10757610" cy="1287468"/>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mj-ea"/>
              <a:buAutoNum type="circleNumDbPlain" startAt="2"/>
              <a:defRPr/>
            </a:pPr>
            <a:r>
              <a:rPr kumimoji="0" lang="zh-CN" altLang="en-US" sz="1800" b="1" i="0" u="none" strike="noStrike" kern="1200" cap="none" spc="0" normalizeH="0" baseline="0" noProof="0" dirty="0">
                <a:ln>
                  <a:noFill/>
                </a:ln>
                <a:solidFill>
                  <a:prstClr val="black"/>
                </a:solidFill>
                <a:effectLst/>
                <a:uLnTx/>
                <a:uFillTx/>
                <a:latin typeface="Arial" charset="0"/>
                <a:ea typeface="微软雅黑" pitchFamily="34" charset="-122"/>
                <a:cs typeface="+mn-cs"/>
              </a:rPr>
              <a:t>瓶方法：</a:t>
            </a: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把</a:t>
            </a:r>
            <a:r>
              <a:rPr kumimoji="0" lang="zh-CN" altLang="en-US" sz="1800" b="0" i="0" u="none" strike="noStrike" kern="1200" cap="none" spc="0" normalizeH="0" baseline="0" noProof="0" dirty="0">
                <a:ln>
                  <a:noFill/>
                </a:ln>
                <a:solidFill>
                  <a:srgbClr val="C00000"/>
                </a:solidFill>
                <a:effectLst/>
                <a:uLnTx/>
                <a:uFillTx/>
                <a:latin typeface="Arial" charset="0"/>
                <a:ea typeface="微软雅黑" pitchFamily="34" charset="-122"/>
                <a:cs typeface="+mn-cs"/>
              </a:rPr>
              <a:t>超冷中子</a:t>
            </a: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束缚在一个瓶子结构的容器中，分别统计刚束缚时以及一段时间（</a:t>
            </a: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a:t>
            </a: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中子半衰期）之后的中子数</a:t>
            </a:r>
            <a:r>
              <a:rPr kumimoji="0" lang="zh-CN" altLang="en-US" sz="1800" b="1" i="0" u="none" strike="noStrike" kern="1200" cap="none" spc="0" normalizeH="0" baseline="0" noProof="0" dirty="0">
                <a:ln>
                  <a:noFill/>
                </a:ln>
                <a:solidFill>
                  <a:prstClr val="black"/>
                </a:solidFill>
                <a:effectLst/>
                <a:uLnTx/>
                <a:uFillTx/>
                <a:latin typeface="Arial" charset="0"/>
                <a:ea typeface="微软雅黑" pitchFamily="34" charset="-122"/>
                <a:cs typeface="+mn-cs"/>
              </a:rPr>
              <a:t>，</a:t>
            </a: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对中子进行</a:t>
            </a:r>
            <a:r>
              <a:rPr kumimoji="0" lang="zh-CN" altLang="en-US" sz="1800" b="0" i="0" u="none" strike="noStrike" kern="1200" cap="none" spc="0" normalizeH="0" baseline="0" noProof="0" dirty="0">
                <a:ln>
                  <a:noFill/>
                </a:ln>
                <a:solidFill>
                  <a:srgbClr val="0432FF"/>
                </a:solidFill>
                <a:effectLst/>
                <a:uLnTx/>
                <a:uFillTx/>
                <a:latin typeface="Arial" charset="0"/>
                <a:ea typeface="微软雅黑" pitchFamily="34" charset="-122"/>
                <a:cs typeface="+mn-cs"/>
              </a:rPr>
              <a:t>相对测量</a:t>
            </a: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a:t>
            </a:r>
            <a:b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br>
            <a:endPar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endParaRPr>
          </a:p>
        </p:txBody>
      </p:sp>
      <p:sp>
        <p:nvSpPr>
          <p:cNvPr id="5" name="文本框 4"/>
          <p:cNvSpPr txBox="1"/>
          <p:nvPr/>
        </p:nvSpPr>
        <p:spPr>
          <a:xfrm>
            <a:off x="1524985" y="3429000"/>
            <a:ext cx="15760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 </a:t>
            </a:r>
            <a:r>
              <a:rPr kumimoji="1" lang="en-US" altLang="zh-CN" sz="1800" b="0" i="1" u="none" strike="noStrike" kern="1200" cap="none" spc="0" normalizeH="0" baseline="0" noProof="0" dirty="0">
                <a:ln>
                  <a:noFill/>
                </a:ln>
                <a:solidFill>
                  <a:prstClr val="black"/>
                </a:solidFill>
                <a:effectLst/>
                <a:uLnTx/>
                <a:uFillTx/>
                <a:latin typeface="Arial" charset="0"/>
                <a:ea typeface="微软雅黑" pitchFamily="34" charset="-122"/>
                <a:cs typeface="+mn-cs"/>
              </a:rPr>
              <a:t>v</a:t>
            </a:r>
            <a:r>
              <a:rPr kumimoji="1" lang="en-US" altLang="zh-CN" sz="1800" b="0" i="0" u="none" strike="noStrike" kern="1200" cap="none" spc="0" normalizeH="0" baseline="-25000" noProof="0" dirty="0">
                <a:ln>
                  <a:noFill/>
                </a:ln>
                <a:solidFill>
                  <a:prstClr val="black"/>
                </a:solidFill>
                <a:effectLst/>
                <a:uLnTx/>
                <a:uFillTx/>
                <a:latin typeface="Arial" charset="0"/>
                <a:ea typeface="微软雅黑" pitchFamily="34" charset="-122"/>
                <a:cs typeface="+mn-cs"/>
              </a:rPr>
              <a:t>n</a:t>
            </a:r>
            <a:r>
              <a:rPr kumimoji="1"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~1000 m/s</a:t>
            </a:r>
            <a:endParaRPr kumimoji="1"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endParaRPr>
          </a:p>
        </p:txBody>
      </p:sp>
      <p:sp>
        <p:nvSpPr>
          <p:cNvPr id="9" name="文本框 8"/>
          <p:cNvSpPr txBox="1"/>
          <p:nvPr/>
        </p:nvSpPr>
        <p:spPr>
          <a:xfrm>
            <a:off x="10161397" y="2864811"/>
            <a:ext cx="11480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 </a:t>
            </a:r>
            <a:r>
              <a:rPr kumimoji="1" lang="en-US" altLang="zh-CN" sz="1800" b="0" i="1" u="none" strike="noStrike" kern="1200" cap="none" spc="0" normalizeH="0" baseline="0" noProof="0" dirty="0">
                <a:ln>
                  <a:noFill/>
                </a:ln>
                <a:solidFill>
                  <a:prstClr val="black"/>
                </a:solidFill>
                <a:effectLst/>
                <a:uLnTx/>
                <a:uFillTx/>
                <a:latin typeface="Arial" charset="0"/>
                <a:ea typeface="微软雅黑" pitchFamily="34" charset="-122"/>
                <a:cs typeface="+mn-cs"/>
              </a:rPr>
              <a:t>v</a:t>
            </a:r>
            <a:r>
              <a:rPr kumimoji="1" lang="en-US" altLang="zh-CN" sz="1800" b="0" i="0" u="none" strike="noStrike" kern="1200" cap="none" spc="0" normalizeH="0" baseline="-25000" noProof="0" dirty="0">
                <a:ln>
                  <a:noFill/>
                </a:ln>
                <a:solidFill>
                  <a:prstClr val="black"/>
                </a:solidFill>
                <a:effectLst/>
                <a:uLnTx/>
                <a:uFillTx/>
                <a:latin typeface="Arial" charset="0"/>
                <a:ea typeface="微软雅黑" pitchFamily="34" charset="-122"/>
                <a:cs typeface="+mn-cs"/>
              </a:rPr>
              <a:t>n</a:t>
            </a:r>
            <a:r>
              <a:rPr kumimoji="1"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~1 m/s</a:t>
            </a:r>
            <a:endParaRPr kumimoji="1"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endParaRPr>
          </a:p>
        </p:txBody>
      </p:sp>
      <p:sp>
        <p:nvSpPr>
          <p:cNvPr id="11" name="文本框 10"/>
          <p:cNvSpPr txBox="1"/>
          <p:nvPr/>
        </p:nvSpPr>
        <p:spPr>
          <a:xfrm>
            <a:off x="1045203" y="1384652"/>
            <a:ext cx="6101542" cy="646331"/>
          </a:xfrm>
          <a:prstGeom prst="rect">
            <a:avLst/>
          </a:prstGeom>
          <a:noFill/>
        </p:spPr>
        <p:txBody>
          <a:bodyPr wrap="square">
            <a:spAutoFit/>
          </a:bodyPr>
          <a:lstStyle/>
          <a:p>
            <a:r>
              <a:rPr lang="en-GB" altLang="zh-CN" b="0" i="0" dirty="0">
                <a:solidFill>
                  <a:srgbClr val="474747"/>
                </a:solidFill>
                <a:effectLst/>
                <a:latin typeface="Arial" charset="0"/>
              </a:rPr>
              <a:t>Despite decades of taking measurements, </a:t>
            </a:r>
            <a:r>
              <a:rPr lang="en-GB" altLang="zh-CN" b="0" i="0" dirty="0">
                <a:solidFill>
                  <a:srgbClr val="D93025"/>
                </a:solidFill>
                <a:effectLst/>
                <a:latin typeface="Arial" charset="0"/>
              </a:rPr>
              <a:t>scientists cannot agree on how long neutrons live</a:t>
            </a:r>
            <a:r>
              <a:rPr lang="en-GB" altLang="zh-CN" b="0" i="0" dirty="0">
                <a:solidFill>
                  <a:srgbClr val="474747"/>
                </a:solidFill>
                <a:effectLst/>
                <a:latin typeface="Arial" charset="0"/>
              </a:rPr>
              <a:t>. </a:t>
            </a:r>
            <a:endParaRPr lang="zh-CN" altLang="en-US" dirty="0"/>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灯片编号占位符 3"/>
          <p:cNvSpPr>
            <a14:cpLocks xmlns:a14="http://schemas.microsoft.com/office/drawing/2010/main" noGrp="1"/>
          </p:cNvSpPr>
          <p:nvPr>
            <p:ph type="sldNum" sz="quarter" idx="12"/>
          </p:nvPr>
        </p:nvSpPr>
        <p:spPr/>
        <p:txBody>
          <a:bodyPr/>
          <a:lstStyle/>
          <a:p>
            <a:fld id="{AA99CC4F-EA44-B044-AD87-94E32FACE6D5}" type="slidenum">
              <a:rPr lang="en-US" altLang="zh-CN" smtClean="0"/>
            </a:fld>
            <a:endParaRPr kumimoji="1" lang="zh-CN" altLang="en-US"/>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694214" y="1282473"/>
            <a:ext cx="6803571" cy="3827009"/>
          </a:xfrm>
          <a:prstGeom prst="rect">
            <a:avLst/>
          </a:prstGeom>
        </p:spPr>
      </p:pic>
      <p:sp>
        <p:nvSpPr>
          <p:cNvPr id="8" name="文本框 7"/>
          <p:cNvSpPr txBox="1"/>
          <p:nvPr/>
        </p:nvSpPr>
        <p:spPr>
          <a:xfrm>
            <a:off x="9142640" y="6169580"/>
            <a:ext cx="6098720" cy="369332"/>
          </a:xfrm>
          <a:prstGeom prst="rect">
            <a:avLst/>
          </a:prstGeom>
          <a:noFill/>
        </p:spPr>
        <p:txBody>
          <a:bodyPr wrap="square">
            <a:spAutoFit/>
          </a:bodyPr>
          <a:lstStyle/>
          <a:p>
            <a:r>
              <a:rPr lang="en-GB" altLang="zh-CN" dirty="0" err="1"/>
              <a:t>Wired.com</a:t>
            </a:r>
            <a:r>
              <a:rPr lang="zh-CN" altLang="en-US" dirty="0"/>
              <a:t> </a:t>
            </a:r>
            <a:endParaRPr lang="zh-CN" altLang="en-US" dirty="0"/>
          </a:p>
        </p:txBody>
      </p:sp>
      <p:sp>
        <p:nvSpPr>
          <p:cNvPr id="10" name="文本框 9"/>
          <p:cNvSpPr txBox="1"/>
          <p:nvPr/>
        </p:nvSpPr>
        <p:spPr>
          <a:xfrm>
            <a:off x="677636" y="5523249"/>
            <a:ext cx="7625442" cy="646331"/>
          </a:xfrm>
          <a:prstGeom prst="rect">
            <a:avLst/>
          </a:prstGeom>
          <a:noFill/>
        </p:spPr>
        <p:txBody>
          <a:bodyPr wrap="square">
            <a:spAutoFit/>
          </a:bodyPr>
          <a:lstStyle/>
          <a:p>
            <a:r>
              <a:rPr lang="zh-CN" altLang="en-US" dirty="0"/>
              <a:t>https://www.quantamagazine.org/neutron-lifetime-puzzle-deepens-but-no-dark-matter-seen-20180213/</a:t>
            </a:r>
            <a:endParaRPr lang="zh-CN" altLang="en-US" dirty="0"/>
          </a:p>
        </p:txBody>
      </p:sp>
      <p:sp>
        <p:nvSpPr>
          <p:cNvPr id="12" name="文本框 11"/>
          <p:cNvSpPr txBox="1"/>
          <p:nvPr/>
        </p:nvSpPr>
        <p:spPr>
          <a:xfrm>
            <a:off x="719138" y="6169580"/>
            <a:ext cx="7625442" cy="646331"/>
          </a:xfrm>
          <a:prstGeom prst="rect">
            <a:avLst/>
          </a:prstGeom>
          <a:noFill/>
        </p:spPr>
        <p:txBody>
          <a:bodyPr wrap="square">
            <a:spAutoFit/>
          </a:bodyPr>
          <a:lstStyle/>
          <a:p>
            <a:r>
              <a:rPr lang="zh-CN" altLang="en-US" dirty="0"/>
              <a:t>https://www.wired.com/story/how-long-can-a-neutron-live-depends-on-who-you-ask/</a:t>
            </a:r>
            <a:endParaRPr lang="zh-CN" altLang="en-US" dirty="0"/>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4316676" y="3756330"/>
            <a:ext cx="2322314" cy="1161158"/>
          </a:xfrm>
          <a:prstGeom prst="rect">
            <a:avLst/>
          </a:prstGeom>
        </p:spPr>
      </p:pic>
      <p:sp>
        <p:nvSpPr>
          <p:cNvPr id="13" name="Freeform 5"/>
          <p:cNvSpPr/>
          <p:nvPr/>
        </p:nvSpPr>
        <p:spPr>
          <a:xfrm>
            <a:off x="427038" y="220663"/>
            <a:ext cx="474662" cy="5603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Lst>
            <a:rect l="0" t="0" r="0" b="0"/>
            <a:pathLst>
              <a:path w="574" h="681">
                <a:moveTo>
                  <a:pt x="120" y="441"/>
                </a:moveTo>
                <a:cubicBezTo>
                  <a:pt x="153" y="441"/>
                  <a:pt x="183" y="454"/>
                  <a:pt x="205" y="476"/>
                </a:cubicBezTo>
                <a:lnTo>
                  <a:pt x="389" y="329"/>
                </a:lnTo>
                <a:cubicBezTo>
                  <a:pt x="383" y="317"/>
                  <a:pt x="380" y="303"/>
                  <a:pt x="380" y="289"/>
                </a:cubicBezTo>
                <a:cubicBezTo>
                  <a:pt x="380" y="271"/>
                  <a:pt x="384" y="255"/>
                  <a:pt x="392" y="241"/>
                </a:cubicBezTo>
                <a:lnTo>
                  <a:pt x="270" y="138"/>
                </a:lnTo>
                <a:cubicBezTo>
                  <a:pt x="256" y="151"/>
                  <a:pt x="237" y="159"/>
                  <a:pt x="217" y="159"/>
                </a:cubicBezTo>
                <a:cubicBezTo>
                  <a:pt x="173" y="159"/>
                  <a:pt x="137" y="123"/>
                  <a:pt x="137" y="79"/>
                </a:cubicBezTo>
                <a:cubicBezTo>
                  <a:pt x="137" y="36"/>
                  <a:pt x="173" y="0"/>
                  <a:pt x="217" y="0"/>
                </a:cubicBezTo>
                <a:cubicBezTo>
                  <a:pt x="260" y="0"/>
                  <a:pt x="296" y="36"/>
                  <a:pt x="296" y="79"/>
                </a:cubicBezTo>
                <a:cubicBezTo>
                  <a:pt x="296" y="91"/>
                  <a:pt x="293" y="103"/>
                  <a:pt x="289" y="113"/>
                </a:cubicBezTo>
                <a:lnTo>
                  <a:pt x="412" y="217"/>
                </a:lnTo>
                <a:cubicBezTo>
                  <a:pt x="429" y="201"/>
                  <a:pt x="452" y="192"/>
                  <a:pt x="477" y="192"/>
                </a:cubicBezTo>
                <a:cubicBezTo>
                  <a:pt x="530" y="192"/>
                  <a:pt x="574" y="235"/>
                  <a:pt x="574" y="289"/>
                </a:cubicBezTo>
                <a:cubicBezTo>
                  <a:pt x="574" y="342"/>
                  <a:pt x="530" y="386"/>
                  <a:pt x="477" y="386"/>
                </a:cubicBezTo>
                <a:cubicBezTo>
                  <a:pt x="449" y="386"/>
                  <a:pt x="424" y="374"/>
                  <a:pt x="406" y="355"/>
                </a:cubicBezTo>
                <a:lnTo>
                  <a:pt x="224" y="501"/>
                </a:lnTo>
                <a:cubicBezTo>
                  <a:pt x="234" y="518"/>
                  <a:pt x="240" y="539"/>
                  <a:pt x="240" y="561"/>
                </a:cubicBezTo>
                <a:cubicBezTo>
                  <a:pt x="240" y="627"/>
                  <a:pt x="186" y="681"/>
                  <a:pt x="120" y="681"/>
                </a:cubicBezTo>
                <a:cubicBezTo>
                  <a:pt x="54" y="681"/>
                  <a:pt x="0" y="627"/>
                  <a:pt x="0" y="561"/>
                </a:cubicBezTo>
                <a:cubicBezTo>
                  <a:pt x="0" y="495"/>
                  <a:pt x="54" y="441"/>
                  <a:pt x="120" y="441"/>
                </a:cubicBezTo>
                <a:close/>
              </a:path>
            </a:pathLst>
          </a:custGeom>
          <a:solidFill>
            <a:srgbClr val="113E6A"/>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charset="0"/>
              <a:ea typeface="微软雅黑" pitchFamily="34" charset="-122"/>
              <a:cs typeface="+mn-ea"/>
              <a:sym typeface="Arial" charset="0"/>
            </a:endParaRPr>
          </a:p>
        </p:txBody>
      </p:sp>
      <p:sp>
        <p:nvSpPr>
          <p:cNvPr id="14" name="TextBox 27"/>
          <p:cNvSpPr txBox="1"/>
          <p:nvPr/>
        </p:nvSpPr>
        <p:spPr>
          <a:xfrm>
            <a:off x="1012825" y="176213"/>
            <a:ext cx="7750840" cy="553998"/>
          </a:xfrm>
          <a:prstGeom prst="rect">
            <a:avLst/>
          </a:prstGeom>
          <a:noFill/>
          <a:ln w="9525">
            <a:noFill/>
          </a:ln>
        </p:spPr>
        <p:txBody>
          <a:bodyPr wrap="none"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000" b="1"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rPr>
              <a:t>Decades-long mystery of neutron lifetime</a:t>
            </a:r>
            <a:endParaRPr kumimoji="0" lang="en-US" altLang="zh-CN" sz="3000" b="1"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endParaRPr>
          </a:p>
        </p:txBody>
      </p:sp>
      <p:sp>
        <p:nvSpPr>
          <p:cNvPr id="9" name="矩形 8"/>
          <p:cNvSpPr/>
          <p:nvPr/>
        </p:nvSpPr>
        <p:spPr>
          <a:xfrm>
            <a:off x="1237252" y="4824796"/>
            <a:ext cx="1516298" cy="96122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002060"/>
                </a:solidFill>
                <a:effectLst/>
                <a:uLnTx/>
                <a:uFillTx/>
                <a:latin typeface="Arial" charset="0"/>
                <a:ea typeface="微软雅黑" pitchFamily="34" charset="-122"/>
                <a:cs typeface="+mn-ea"/>
                <a:sym typeface="Arial" charset="0"/>
              </a:rPr>
              <a:t>对</a:t>
            </a:r>
            <a:r>
              <a:rPr kumimoji="0" lang="zh-CN" altLang="zh-CN" sz="2000" b="1" i="0" u="none" strike="noStrike" kern="1200" cap="none" spc="0" normalizeH="0" baseline="0" noProof="0" dirty="0">
                <a:ln>
                  <a:noFill/>
                </a:ln>
                <a:solidFill>
                  <a:srgbClr val="002060"/>
                </a:solidFill>
                <a:effectLst/>
                <a:uLnTx/>
                <a:uFillTx/>
                <a:latin typeface="Arial" charset="0"/>
                <a:ea typeface="微软雅黑" pitchFamily="34" charset="-122"/>
                <a:cs typeface="+mn-ea"/>
                <a:sym typeface="Arial" charset="0"/>
              </a:rPr>
              <a:t>此疑难的</a:t>
            </a:r>
            <a:r>
              <a:rPr kumimoji="0" lang="zh-CN" altLang="en-US" sz="2000" b="1" i="0" u="none" strike="noStrike" kern="1200" cap="none" spc="0" normalizeH="0" baseline="0" noProof="0" dirty="0">
                <a:ln>
                  <a:noFill/>
                </a:ln>
                <a:solidFill>
                  <a:srgbClr val="002060"/>
                </a:solidFill>
                <a:effectLst/>
                <a:uLnTx/>
                <a:uFillTx/>
                <a:latin typeface="Arial" charset="0"/>
                <a:ea typeface="微软雅黑" pitchFamily="34" charset="-122"/>
                <a:cs typeface="+mn-ea"/>
                <a:sym typeface="Arial" charset="0"/>
              </a:rPr>
              <a:t>可能解释</a:t>
            </a: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rPr>
              <a:t>：</a:t>
            </a:r>
            <a:endPar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endParaRPr>
          </a:p>
        </p:txBody>
      </p:sp>
      <p:sp>
        <p:nvSpPr>
          <p:cNvPr id="11" name="文本框 0"/>
          <p:cNvSpPr txBox="1"/>
          <p:nvPr/>
        </p:nvSpPr>
        <p:spPr>
          <a:xfrm>
            <a:off x="3192606" y="4693960"/>
            <a:ext cx="6301725" cy="1289456"/>
          </a:xfrm>
          <a:prstGeom prst="rect">
            <a:avLst/>
          </a:prstGeom>
          <a:noFill/>
        </p:spPr>
        <p:txBody>
          <a:bodyPr wrap="none" rtlCol="0">
            <a:spAutoFit/>
          </a:bodyPr>
          <a:lstStyle/>
          <a:p>
            <a:pPr marL="342900" marR="0" lvl="0" indent="-342900" algn="l" defTabSz="914400" rtl="0" eaLnBrk="1" fontAlgn="auto" latinLnBrk="0" hangingPunct="1">
              <a:lnSpc>
                <a:spcPct val="150000"/>
              </a:lnSpc>
              <a:spcBef>
                <a:spcPts val="0"/>
              </a:spcBef>
              <a:spcAft>
                <a:spcPts val="0"/>
              </a:spcAft>
              <a:buClrTx/>
              <a:buSzTx/>
              <a:buFont typeface="+mj-ea"/>
              <a:buAutoNum type="circleNumDbPlain"/>
              <a:defRPr/>
            </a:pP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rPr>
              <a:t>两种实验方法其一或者均存在系统性错误：</a:t>
            </a:r>
            <a:r>
              <a:rPr kumimoji="0" lang="zh-CN" altLang="en-US" sz="1800" b="0" i="0" u="none" strike="noStrike" kern="1200" cap="none" spc="0" normalizeH="0" baseline="0" noProof="0" dirty="0">
                <a:ln>
                  <a:noFill/>
                </a:ln>
                <a:solidFill>
                  <a:srgbClr val="C00000"/>
                </a:solidFill>
                <a:effectLst/>
                <a:uLnTx/>
                <a:uFillTx/>
                <a:latin typeface="Arial" charset="0"/>
                <a:ea typeface="微软雅黑" pitchFamily="34" charset="-122"/>
                <a:cs typeface="+mn-ea"/>
                <a:sym typeface="Arial" charset="0"/>
              </a:rPr>
              <a:t>实验方法改进</a:t>
            </a:r>
            <a:endParaRPr kumimoji="0" lang="en-US" altLang="zh-CN" sz="1800" b="0" i="0" u="none" strike="noStrike" kern="1200" cap="none" spc="0" normalizeH="0" baseline="0" noProof="0" dirty="0">
              <a:ln>
                <a:noFill/>
              </a:ln>
              <a:solidFill>
                <a:srgbClr val="C00000"/>
              </a:solidFill>
              <a:effectLst/>
              <a:uLnTx/>
              <a:uFillTx/>
              <a:latin typeface="Arial" charset="0"/>
              <a:ea typeface="微软雅黑" pitchFamily="34" charset="-122"/>
              <a:cs typeface="+mn-ea"/>
              <a:sym typeface="Arial" charset="0"/>
            </a:endParaRPr>
          </a:p>
          <a:p>
            <a:pPr marL="342900" marR="0" lvl="0" indent="-342900" algn="l" defTabSz="914400" rtl="0" eaLnBrk="1" fontAlgn="auto" latinLnBrk="0" hangingPunct="1">
              <a:lnSpc>
                <a:spcPct val="150000"/>
              </a:lnSpc>
              <a:spcBef>
                <a:spcPts val="0"/>
              </a:spcBef>
              <a:spcAft>
                <a:spcPts val="0"/>
              </a:spcAft>
              <a:buClrTx/>
              <a:buSzTx/>
              <a:buFont typeface="+mj-ea"/>
              <a:buAutoNum type="circleNumDbPlain"/>
              <a:defRPr/>
            </a:pP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rPr>
              <a:t>存在尚未发现的新物理：</a:t>
            </a:r>
            <a:r>
              <a:rPr kumimoji="0" lang="zh-CN" altLang="en-US" sz="1800" b="0" i="0" u="none" strike="noStrike" kern="1200" cap="none" spc="0" normalizeH="0" baseline="0" noProof="0" dirty="0">
                <a:ln>
                  <a:noFill/>
                </a:ln>
                <a:solidFill>
                  <a:srgbClr val="C00000"/>
                </a:solidFill>
                <a:effectLst/>
                <a:uLnTx/>
                <a:uFillTx/>
                <a:latin typeface="Arial" charset="0"/>
                <a:ea typeface="微软雅黑" pitchFamily="34" charset="-122"/>
                <a:cs typeface="+mn-ea"/>
                <a:sym typeface="Arial" charset="0"/>
              </a:rPr>
              <a:t>暗物质粒子 </a:t>
            </a:r>
            <a:endParaRPr kumimoji="0" lang="en-US" altLang="zh-CN" sz="1800" b="0" i="0" u="none" strike="noStrike" kern="1200" cap="none" spc="0" normalizeH="0" baseline="0" noProof="0" dirty="0">
              <a:ln>
                <a:noFill/>
              </a:ln>
              <a:solidFill>
                <a:srgbClr val="C00000"/>
              </a:solidFill>
              <a:effectLst/>
              <a:uLnTx/>
              <a:uFillTx/>
              <a:latin typeface="Arial" charset="0"/>
              <a:ea typeface="微软雅黑" pitchFamily="34" charset="-122"/>
              <a:cs typeface="+mn-ea"/>
              <a:sym typeface="Arial" charset="0"/>
            </a:endParaRPr>
          </a:p>
          <a:p>
            <a:pPr marL="342900" marR="0" lvl="0" indent="-342900" algn="l" defTabSz="914400" rtl="0" eaLnBrk="1" fontAlgn="auto" latinLnBrk="0" hangingPunct="1">
              <a:lnSpc>
                <a:spcPct val="150000"/>
              </a:lnSpc>
              <a:spcBef>
                <a:spcPts val="0"/>
              </a:spcBef>
              <a:spcAft>
                <a:spcPts val="0"/>
              </a:spcAft>
              <a:buClrTx/>
              <a:buSzTx/>
              <a:buFont typeface="+mj-ea"/>
              <a:buAutoNum type="circleNumDbPlain"/>
              <a:defRPr/>
            </a:pP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rPr>
              <a:t>中子存在</a:t>
            </a:r>
            <a:r>
              <a:rPr kumimoji="0" lang="zh-CN" altLang="en-US" sz="1800" b="0" i="0" u="none" strike="noStrike" kern="1200" cap="none" spc="0" normalizeH="0" baseline="0" noProof="0" dirty="0">
                <a:ln>
                  <a:noFill/>
                </a:ln>
                <a:solidFill>
                  <a:srgbClr val="C00000"/>
                </a:solidFill>
                <a:effectLst/>
                <a:uLnTx/>
                <a:uFillTx/>
                <a:latin typeface="Arial" charset="0"/>
                <a:ea typeface="微软雅黑" pitchFamily="34" charset="-122"/>
                <a:cs typeface="+mn-ea"/>
                <a:sym typeface="Arial" charset="0"/>
              </a:rPr>
              <a:t>未知的激发态</a:t>
            </a: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rPr>
              <a:t>：</a:t>
            </a:r>
            <a:r>
              <a:rPr kumimoji="0" lang="en-US" altLang="zh-CN" sz="1400" b="0" i="0" u="none" strike="noStrike" kern="1200" cap="none" spc="0" normalizeH="0" baseline="0" noProof="0" dirty="0">
                <a:ln>
                  <a:noFill/>
                </a:ln>
                <a:solidFill>
                  <a:prstClr val="black"/>
                </a:solidFill>
                <a:effectLst/>
                <a:uLnTx/>
                <a:uFillTx/>
                <a:latin typeface="Arial" charset="0"/>
                <a:ea typeface="微软雅黑" pitchFamily="34" charset="-122"/>
                <a:cs typeface="+mn-ea"/>
              </a:rPr>
              <a:t>PRD110,073004</a:t>
            </a:r>
            <a:r>
              <a:rPr kumimoji="0" lang="zh-CN" altLang="en-US" sz="1400" b="0" i="0" u="none" strike="noStrike" kern="1200" cap="none" spc="0" normalizeH="0" baseline="0" noProof="0" dirty="0">
                <a:ln>
                  <a:noFill/>
                </a:ln>
                <a:solidFill>
                  <a:prstClr val="black"/>
                </a:solidFill>
                <a:effectLst/>
                <a:uLnTx/>
                <a:uFillTx/>
                <a:latin typeface="Arial" charset="0"/>
                <a:ea typeface="微软雅黑" pitchFamily="34" charset="-122"/>
                <a:cs typeface="+mn-ea"/>
              </a:rPr>
              <a:t>（</a:t>
            </a:r>
            <a:r>
              <a:rPr kumimoji="0" lang="en-US" altLang="zh-CN" sz="1400" b="0" i="0" u="none" strike="noStrike" kern="1200" cap="none" spc="0" normalizeH="0" baseline="0" noProof="0" dirty="0">
                <a:ln>
                  <a:noFill/>
                </a:ln>
                <a:solidFill>
                  <a:prstClr val="black"/>
                </a:solidFill>
                <a:effectLst/>
                <a:uLnTx/>
                <a:uFillTx/>
                <a:latin typeface="Arial" charset="0"/>
                <a:ea typeface="微软雅黑" pitchFamily="34" charset="-122"/>
                <a:cs typeface="+mn-ea"/>
              </a:rPr>
              <a:t>2024</a:t>
            </a:r>
            <a:r>
              <a:rPr kumimoji="0" lang="zh-CN" altLang="en-US" sz="1400" b="0" i="0" u="none" strike="noStrike" kern="1200" cap="none" spc="0" normalizeH="0" baseline="0" noProof="0" dirty="0">
                <a:ln>
                  <a:noFill/>
                </a:ln>
                <a:solidFill>
                  <a:prstClr val="black"/>
                </a:solidFill>
                <a:effectLst/>
                <a:uLnTx/>
                <a:uFillTx/>
                <a:latin typeface="Arial" charset="0"/>
                <a:ea typeface="微软雅黑" pitchFamily="34" charset="-122"/>
                <a:cs typeface="+mn-ea"/>
              </a:rPr>
              <a:t>）</a:t>
            </a: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rPr>
              <a:t> </a:t>
            </a:r>
            <a:endPar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endParaRPr>
          </a:p>
        </p:txBody>
      </p:sp>
      <p:sp>
        <p:nvSpPr>
          <p:cNvPr id="2" name="矩形 1"/>
          <p:cNvSpPr/>
          <p:nvPr/>
        </p:nvSpPr>
        <p:spPr>
          <a:xfrm>
            <a:off x="1514930" y="6069330"/>
            <a:ext cx="879601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C00000"/>
                </a:solidFill>
                <a:effectLst/>
                <a:uLnTx/>
                <a:uFillTx/>
                <a:latin typeface="Arial" charset="0"/>
                <a:ea typeface="微软雅黑" pitchFamily="34" charset="-122"/>
                <a:cs typeface="+mn-ea"/>
                <a:sym typeface="Arial" charset="0"/>
              </a:rPr>
              <a:t>亟需</a:t>
            </a:r>
            <a:r>
              <a:rPr kumimoji="0" lang="zh-CN" altLang="zh-CN" sz="2800" b="1" i="0" u="none" strike="noStrike" kern="1200" cap="none" spc="0" normalizeH="0" baseline="0" noProof="0" dirty="0">
                <a:ln>
                  <a:noFill/>
                </a:ln>
                <a:solidFill>
                  <a:srgbClr val="C00000"/>
                </a:solidFill>
                <a:effectLst/>
                <a:uLnTx/>
                <a:uFillTx/>
                <a:latin typeface="Arial" charset="0"/>
                <a:ea typeface="微软雅黑" pitchFamily="34" charset="-122"/>
                <a:cs typeface="+mn-ea"/>
                <a:sym typeface="Arial" charset="0"/>
              </a:rPr>
              <a:t>开展具有类似精度、但系统误差不同的独立实验。</a:t>
            </a:r>
            <a:r>
              <a:rPr kumimoji="0" lang="en-US" altLang="zh-CN" sz="2800" b="1" i="0" u="none" strike="noStrike" kern="1200" cap="none" spc="0" normalizeH="0" baseline="0" noProof="0" dirty="0">
                <a:ln>
                  <a:noFill/>
                </a:ln>
                <a:solidFill>
                  <a:srgbClr val="C00000"/>
                </a:solidFill>
                <a:effectLst/>
                <a:uLnTx/>
                <a:uFillTx/>
                <a:latin typeface="Arial" charset="0"/>
                <a:ea typeface="微软雅黑" pitchFamily="34" charset="-122"/>
                <a:cs typeface="+mn-ea"/>
                <a:sym typeface="Arial" charset="0"/>
              </a:rPr>
              <a:t> </a:t>
            </a:r>
            <a:endParaRPr kumimoji="0" lang="zh-CN" altLang="en-US" sz="2800" b="0" i="0" u="none" strike="noStrike" kern="1200" cap="none" spc="0" normalizeH="0" baseline="0" noProof="0" dirty="0">
              <a:ln>
                <a:noFill/>
              </a:ln>
              <a:solidFill>
                <a:srgbClr val="C00000"/>
              </a:solidFill>
              <a:effectLst/>
              <a:uLnTx/>
              <a:uFillTx/>
              <a:latin typeface="Arial" charset="0"/>
              <a:ea typeface="微软雅黑" pitchFamily="34" charset="-122"/>
              <a:cs typeface="+mn-ea"/>
              <a:sym typeface="Arial" charset="0"/>
            </a:endParaRPr>
          </a:p>
        </p:txBody>
      </p:sp>
      <p:sp>
        <p:nvSpPr>
          <p:cNvPr id="25" name="文本框 24"/>
          <p:cNvSpPr txBox="1"/>
          <p:nvPr/>
        </p:nvSpPr>
        <p:spPr>
          <a:xfrm>
            <a:off x="9547339" y="4984253"/>
            <a:ext cx="1994457" cy="1169551"/>
          </a:xfrm>
          <a:prstGeom prst="rect">
            <a:avLst/>
          </a:prstGeom>
          <a:noFill/>
        </p:spPr>
        <p:txBody>
          <a:bodyPr wrap="none" rtlCol="0">
            <a:spAutoFit/>
          </a:bodyPr>
          <a:lstStyle/>
          <a:p>
            <a:pPr>
              <a:defRPr/>
            </a:pPr>
            <a:r>
              <a:rPr lang="en-US" altLang="zh-CN" sz="1400" dirty="0">
                <a:solidFill>
                  <a:prstClr val="black"/>
                </a:solidFill>
                <a:latin typeface="Arial" charset="0"/>
                <a:ea typeface="微软雅黑" pitchFamily="34" charset="-122"/>
                <a:cs typeface="+mn-ea"/>
                <a:sym typeface="Arial" charset="0"/>
              </a:rPr>
              <a:t>PRL128,212503(2022)</a:t>
            </a:r>
            <a:endParaRPr lang="en-US" altLang="zh-CN" sz="1400" dirty="0">
              <a:solidFill>
                <a:prstClr val="black"/>
              </a:solidFill>
              <a:latin typeface="Arial" charset="0"/>
              <a:ea typeface="微软雅黑" pitchFamily="34" charset="-122"/>
              <a:cs typeface="+mn-ea"/>
              <a:sym typeface="Arial"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400" dirty="0">
                <a:solidFill>
                  <a:prstClr val="black"/>
                </a:solidFill>
                <a:latin typeface="Arial" charset="0"/>
                <a:ea typeface="微软雅黑" pitchFamily="34" charset="-122"/>
                <a:cs typeface="+mn-ea"/>
                <a:sym typeface="Arial" charset="0"/>
              </a:rPr>
              <a:t>PRL120,191801(2018)</a:t>
            </a:r>
            <a:endParaRPr lang="en-US" altLang="zh-CN" sz="1400" dirty="0">
              <a:solidFill>
                <a:prstClr val="black"/>
              </a:solidFill>
              <a:latin typeface="Arial" charset="0"/>
              <a:ea typeface="微软雅黑" pitchFamily="34" charset="-122"/>
              <a:cs typeface="+mn-ea"/>
              <a:sym typeface="Arial"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400" dirty="0">
                <a:solidFill>
                  <a:prstClr val="black"/>
                </a:solidFill>
                <a:latin typeface="Arial" charset="0"/>
                <a:ea typeface="微软雅黑" pitchFamily="34" charset="-122"/>
                <a:cs typeface="+mn-ea"/>
                <a:sym typeface="Arial" charset="0"/>
              </a:rPr>
              <a:t>PRL121,061801(2018)</a:t>
            </a:r>
            <a:endParaRPr lang="en-US" altLang="zh-CN" sz="1400" dirty="0">
              <a:solidFill>
                <a:prstClr val="black"/>
              </a:solidFill>
              <a:latin typeface="Arial" charset="0"/>
              <a:ea typeface="微软雅黑" pitchFamily="34" charset="-122"/>
              <a:cs typeface="+mn-ea"/>
              <a:sym typeface="Arial"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400" dirty="0">
                <a:solidFill>
                  <a:prstClr val="black"/>
                </a:solidFill>
                <a:latin typeface="Arial" charset="0"/>
                <a:ea typeface="微软雅黑" pitchFamily="34" charset="-122"/>
                <a:cs typeface="+mn-ea"/>
                <a:sym typeface="Arial" charset="0"/>
              </a:rPr>
              <a:t>PRL121,022505(2018</a:t>
            </a:r>
            <a:r>
              <a:rPr kumimoji="0" lang="en-US" altLang="zh-CN" sz="14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rPr>
              <a:t>)</a:t>
            </a:r>
            <a:endParaRPr kumimoji="0" lang="en-US" altLang="zh-CN" sz="14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400" dirty="0">
                <a:solidFill>
                  <a:prstClr val="black"/>
                </a:solidFill>
                <a:latin typeface="Arial" charset="0"/>
                <a:ea typeface="微软雅黑" pitchFamily="34" charset="-122"/>
                <a:cs typeface="+mn-ea"/>
                <a:sym typeface="Arial" charset="0"/>
              </a:rPr>
              <a:t>… …</a:t>
            </a:r>
            <a:endParaRPr kumimoji="0" lang="zh-CN" altLang="en-US" sz="14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endParaRPr>
          </a:p>
        </p:txBody>
      </p:sp>
      <p:sp>
        <p:nvSpPr>
          <p:cNvPr id="6" name="矩形 5"/>
          <p:cNvSpPr/>
          <p:nvPr/>
        </p:nvSpPr>
        <p:spPr>
          <a:xfrm>
            <a:off x="209550" y="4161987"/>
            <a:ext cx="12392025" cy="456535"/>
          </a:xfrm>
          <a:prstGeom prst="rect">
            <a:avLst/>
          </a:prstGeom>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charset="2"/>
              <a:buChar char="v"/>
              <a:defRPr/>
            </a:pPr>
            <a:r>
              <a:rPr lang="en-US" altLang="zh-CN" dirty="0">
                <a:solidFill>
                  <a:srgbClr val="000064"/>
                </a:solidFill>
                <a:latin typeface="Arial" charset="0"/>
                <a:ea typeface="微软雅黑" pitchFamily="34" charset="-122"/>
                <a:cs typeface="+mn-ea"/>
                <a:sym typeface="Arial" charset="0"/>
              </a:rPr>
              <a:t>A gap of about </a:t>
            </a:r>
            <a:r>
              <a:rPr lang="en-US" altLang="zh-CN" b="1" dirty="0">
                <a:solidFill>
                  <a:srgbClr val="000064"/>
                </a:solidFill>
                <a:latin typeface="Arial" charset="0"/>
                <a:ea typeface="微软雅黑" pitchFamily="34" charset="-122"/>
                <a:cs typeface="+mn-ea"/>
                <a:sym typeface="Arial" charset="0"/>
              </a:rPr>
              <a:t>9 s (4sigma, 1% deviation) </a:t>
            </a:r>
            <a:r>
              <a:rPr lang="en-US" altLang="zh-CN" dirty="0">
                <a:solidFill>
                  <a:srgbClr val="000064"/>
                </a:solidFill>
                <a:latin typeface="Arial" charset="0"/>
                <a:ea typeface="微软雅黑" pitchFamily="34" charset="-122"/>
                <a:cs typeface="+mn-ea"/>
                <a:sym typeface="Arial" charset="0"/>
              </a:rPr>
              <a:t>in neutron lifetime between the most precise measurements in earth</a:t>
            </a:r>
            <a:r>
              <a:rPr kumimoji="0" lang="zh-CN" altLang="en-US" sz="1800" b="1" i="0" u="none" strike="noStrike" kern="1200" cap="none" spc="0" normalizeH="0" baseline="0" noProof="0" dirty="0">
                <a:ln>
                  <a:noFill/>
                </a:ln>
                <a:solidFill>
                  <a:srgbClr val="C00000"/>
                </a:solidFill>
                <a:effectLst/>
                <a:uLnTx/>
                <a:uFillTx/>
                <a:latin typeface="Arial" charset="0"/>
                <a:ea typeface="微软雅黑" pitchFamily="34" charset="-122"/>
                <a:cs typeface="+mn-ea"/>
                <a:sym typeface="Arial" charset="0"/>
              </a:rPr>
              <a:t> </a:t>
            </a:r>
            <a:r>
              <a:rPr kumimoji="0" lang="en-US" altLang="zh-CN" sz="1800" b="1" i="0" u="none" strike="noStrike" kern="1200" cap="none" spc="0" normalizeH="0" baseline="0" noProof="0" dirty="0">
                <a:ln>
                  <a:noFill/>
                </a:ln>
                <a:solidFill>
                  <a:srgbClr val="C00000"/>
                </a:solidFill>
                <a:effectLst/>
                <a:uLnTx/>
                <a:uFillTx/>
                <a:latin typeface="Arial" charset="0"/>
                <a:ea typeface="微软雅黑" pitchFamily="34" charset="-122"/>
                <a:cs typeface="+mn-ea"/>
                <a:sym typeface="Arial" charset="0"/>
              </a:rPr>
              <a:t> </a:t>
            </a:r>
            <a:r>
              <a:rPr kumimoji="0" lang="en-US" altLang="zh-CN" sz="1800" b="0" i="0" u="none" strike="noStrike" kern="1200" cap="none" spc="0" normalizeH="0" baseline="0" noProof="0" dirty="0">
                <a:ln>
                  <a:noFill/>
                </a:ln>
                <a:solidFill>
                  <a:srgbClr val="C00000"/>
                </a:solidFill>
                <a:effectLst/>
                <a:uLnTx/>
                <a:uFillTx/>
                <a:latin typeface="Arial" charset="0"/>
                <a:ea typeface="微软雅黑" pitchFamily="34" charset="-122"/>
                <a:cs typeface="+mn-ea"/>
                <a:sym typeface="Arial" charset="0"/>
              </a:rPr>
              <a:t>!  </a:t>
            </a:r>
            <a:endParaRPr kumimoji="0" lang="en-US" altLang="zh-CN" sz="1800" b="0" i="0" u="none" strike="noStrike" kern="1200" cap="none" spc="0" normalizeH="0" baseline="0" noProof="0" dirty="0">
              <a:ln>
                <a:noFill/>
              </a:ln>
              <a:solidFill>
                <a:srgbClr val="C00000"/>
              </a:solidFill>
              <a:effectLst/>
              <a:uLnTx/>
              <a:uFillTx/>
              <a:latin typeface="Arial" charset="0"/>
              <a:ea typeface="微软雅黑" pitchFamily="34" charset="-122"/>
              <a:cs typeface="+mn-ea"/>
              <a:sym typeface="Arial" charset="0"/>
            </a:endParaRPr>
          </a:p>
        </p:txBody>
      </p:sp>
      <p:grpSp>
        <p:nvGrpSpPr>
          <p:cNvPr id="10" name="组合 9"/>
          <p:cNvGrpSpPr/>
          <p:nvPr/>
        </p:nvGrpSpPr>
        <p:grpSpPr>
          <a:xfrm>
            <a:off x="1383507" y="729298"/>
            <a:ext cx="9429046" cy="3607611"/>
            <a:chOff x="10869" y="2790"/>
            <a:chExt cx="11481" cy="3530"/>
          </a:xfrm>
        </p:grpSpPr>
        <p:pic>
          <p:nvPicPr>
            <p:cNvPr id="24" name="图片 23"/>
            <p:cNvPicPr>
              <a:picLocks noChangeAspect="1"/>
            </p:cNvPicPr>
            <p:nvPr/>
          </p:nvPicPr>
          <p:blipFill>
            <a:blip r:embed="rId2"/>
            <a:srcRect t="20050"/>
            <a:stretch>
              <a:fillRect/>
            </a:stretch>
          </p:blipFill>
          <p:spPr>
            <a:xfrm>
              <a:off x="10869" y="2790"/>
              <a:ext cx="6255" cy="3530"/>
            </a:xfrm>
            <a:prstGeom prst="rect">
              <a:avLst/>
            </a:prstGeom>
            <a:ln w="28575" cmpd="sng">
              <a:noFill/>
              <a:prstDash val="solid"/>
            </a:ln>
          </p:spPr>
        </p:pic>
        <p:sp>
          <p:nvSpPr>
            <p:cNvPr id="32" name="文本框 31"/>
            <p:cNvSpPr txBox="1"/>
            <p:nvPr/>
          </p:nvSpPr>
          <p:spPr>
            <a:xfrm>
              <a:off x="19507" y="4030"/>
              <a:ext cx="2843" cy="149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rPr>
                <a:t>Nature 598, 549 (2021)</a:t>
              </a:r>
              <a:endParaRPr kumimoji="0" lang="en-US" altLang="zh-CN" sz="1600" b="1"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rPr>
                <a:t>PRL127,172601(2021) </a:t>
              </a:r>
              <a:endParaRPr kumimoji="0" lang="en-US" altLang="zh-CN" sz="16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rPr>
                <a:t>Science 360,627(2018) </a:t>
              </a:r>
              <a:endParaRPr kumimoji="0" lang="en-US" altLang="zh-CN" sz="16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rPr>
                <a:t>PRL111,222501(2013)</a:t>
              </a:r>
              <a:endParaRPr kumimoji="0" lang="zh-CN" altLang="en-US" sz="1600" b="0"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endParaRPr>
            </a:p>
          </p:txBody>
        </p:sp>
        <p:sp>
          <p:nvSpPr>
            <p:cNvPr id="33" name="文本框 32"/>
            <p:cNvSpPr txBox="1"/>
            <p:nvPr/>
          </p:nvSpPr>
          <p:spPr>
            <a:xfrm>
              <a:off x="17030" y="3927"/>
              <a:ext cx="1368" cy="3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srgbClr val="E75E23"/>
                  </a:solidFill>
                  <a:effectLst/>
                  <a:uLnTx/>
                  <a:uFillTx/>
                  <a:latin typeface="Arial" charset="0"/>
                  <a:ea typeface="微软雅黑" pitchFamily="34" charset="-122"/>
                  <a:cs typeface="+mn-ea"/>
                  <a:sym typeface="Arial" charset="0"/>
                </a:rPr>
                <a:t>束方法</a:t>
              </a:r>
              <a:endParaRPr kumimoji="0" lang="zh-CN" altLang="en-US" sz="1800" b="0" i="0" u="none" strike="noStrike" kern="1200" cap="none" spc="0" normalizeH="0" baseline="0" noProof="0">
                <a:ln>
                  <a:noFill/>
                </a:ln>
                <a:solidFill>
                  <a:srgbClr val="E75E23"/>
                </a:solidFill>
                <a:effectLst/>
                <a:uLnTx/>
                <a:uFillTx/>
                <a:latin typeface="Arial" charset="0"/>
                <a:ea typeface="微软雅黑" pitchFamily="34" charset="-122"/>
                <a:cs typeface="+mn-ea"/>
                <a:sym typeface="Arial" charset="0"/>
              </a:endParaRPr>
            </a:p>
          </p:txBody>
        </p:sp>
        <p:sp>
          <p:nvSpPr>
            <p:cNvPr id="34" name="文本框 33"/>
            <p:cNvSpPr txBox="1"/>
            <p:nvPr/>
          </p:nvSpPr>
          <p:spPr>
            <a:xfrm>
              <a:off x="17030" y="4951"/>
              <a:ext cx="1368" cy="3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2DACDE"/>
                  </a:solidFill>
                  <a:effectLst/>
                  <a:uLnTx/>
                  <a:uFillTx/>
                  <a:latin typeface="Arial" charset="0"/>
                  <a:ea typeface="微软雅黑" pitchFamily="34" charset="-122"/>
                  <a:cs typeface="+mn-ea"/>
                  <a:sym typeface="Arial" charset="0"/>
                </a:rPr>
                <a:t>瓶方法</a:t>
              </a:r>
              <a:endParaRPr kumimoji="0" lang="zh-CN" altLang="en-US" sz="1800" b="0" i="0" u="none" strike="noStrike" kern="1200" cap="none" spc="0" normalizeH="0" baseline="0" noProof="0" dirty="0">
                <a:ln>
                  <a:noFill/>
                </a:ln>
                <a:solidFill>
                  <a:srgbClr val="2DACDE"/>
                </a:solidFill>
                <a:effectLst/>
                <a:uLnTx/>
                <a:uFillTx/>
                <a:latin typeface="Arial" charset="0"/>
                <a:ea typeface="微软雅黑" pitchFamily="34" charset="-122"/>
                <a:cs typeface="+mn-ea"/>
                <a:sym typeface="Arial" charset="0"/>
              </a:endParaRPr>
            </a:p>
          </p:txBody>
        </p:sp>
      </p:grpSp>
      <p:sp>
        <p:nvSpPr>
          <p:cNvPr id="41" name="灯片编号占位符 40"/>
          <p:cNvSpPr>
            <a14:cpLocks xmlns:a14="http://schemas.microsoft.com/office/drawing/2010/main" noGrp="1"/>
          </p:cNvSpPr>
          <p:nvPr>
            <p:ph type="sldNum" sz="quarter" idx="12"/>
          </p:nvPr>
        </p:nvSpPr>
        <p:spPr>
          <a:xfrm>
            <a:off x="8706485" y="608012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C1752ED-1EB8-41FD-AF5C-E544E8D11F00}" type="slidenum">
              <a:rPr kumimoji="0" lang="zh-CN" altLang="en-US" sz="1200" b="0" i="0" u="none" strike="noStrike" kern="1200" cap="none" spc="0" normalizeH="0" baseline="0" noProof="0" smtClean="0">
                <a:ln>
                  <a:noFill/>
                </a:ln>
                <a:solidFill>
                  <a:prstClr val="black">
                    <a:tint val="75000"/>
                  </a:prstClr>
                </a:solidFill>
                <a:effectLst/>
                <a:uLnTx/>
                <a:uFillTx/>
                <a:latin typeface="Arial" charset="0"/>
                <a:ea typeface="微软雅黑" pitchFamily="34" charset="-122"/>
                <a:cs typeface="+mn-ea"/>
                <a:sym typeface="Arial" charset="0"/>
              </a:rPr>
            </a:fld>
            <a:endParaRPr kumimoji="0" lang="zh-CN" altLang="en-US" sz="1200" b="0" i="0" u="none" strike="noStrike" kern="1200" cap="none" spc="0" normalizeH="0" baseline="0" noProof="0" dirty="0">
              <a:ln>
                <a:noFill/>
              </a:ln>
              <a:solidFill>
                <a:prstClr val="black">
                  <a:tint val="75000"/>
                </a:prstClr>
              </a:solidFill>
              <a:effectLst/>
              <a:uLnTx/>
              <a:uFillTx/>
              <a:latin typeface="Arial" charset="0"/>
              <a:ea typeface="微软雅黑" pitchFamily="34" charset="-122"/>
              <a:cs typeface="+mn-ea"/>
              <a:sym typeface="Arial" charset="0"/>
            </a:endParaRPr>
          </a:p>
        </p:txBody>
      </p:sp>
      <p:sp>
        <p:nvSpPr>
          <p:cNvPr id="12" name="文本框 11"/>
          <p:cNvSpPr txBox="1"/>
          <p:nvPr/>
        </p:nvSpPr>
        <p:spPr>
          <a:xfrm>
            <a:off x="7114853" y="875518"/>
            <a:ext cx="5049652" cy="787075"/>
          </a:xfrm>
          <a:prstGeom prst="rect">
            <a:avLst/>
          </a:prstGeom>
          <a:noFill/>
        </p:spPr>
        <p:txBody>
          <a:bodyPr wrap="none" rtlCol="0">
            <a:spAutoFit/>
          </a:bodyPr>
          <a:lstStyle/>
          <a:p>
            <a:pPr marL="285750" lvl="0" indent="-285750">
              <a:lnSpc>
                <a:spcPct val="150000"/>
              </a:lnSpc>
              <a:buFont typeface="Wingdings" charset="2"/>
              <a:buChar char="Ø"/>
              <a:defRPr/>
            </a:pPr>
            <a:r>
              <a:rPr lang="en-US" altLang="zh-CN" sz="1600" b="1" dirty="0">
                <a:solidFill>
                  <a:srgbClr val="C00000"/>
                </a:solidFill>
                <a:latin typeface="Arial" charset="0"/>
                <a:ea typeface="微软雅黑" pitchFamily="34" charset="-122"/>
                <a:cs typeface="+mn-ea"/>
                <a:sym typeface="Arial" charset="0"/>
              </a:rPr>
              <a:t>Precision</a:t>
            </a:r>
            <a:r>
              <a:rPr lang="zh-CN" altLang="en-US" sz="1600" b="1" dirty="0">
                <a:solidFill>
                  <a:srgbClr val="C00000"/>
                </a:solidFill>
                <a:latin typeface="Arial" charset="0"/>
                <a:ea typeface="微软雅黑" pitchFamily="34" charset="-122"/>
                <a:cs typeface="+mn-ea"/>
                <a:sym typeface="Arial" charset="0"/>
              </a:rPr>
              <a:t> </a:t>
            </a:r>
            <a:r>
              <a:rPr lang="en-US" altLang="zh-CN" sz="1600" b="1" dirty="0">
                <a:solidFill>
                  <a:srgbClr val="C00000"/>
                </a:solidFill>
                <a:latin typeface="Arial" charset="0"/>
                <a:ea typeface="微软雅黑" pitchFamily="34" charset="-122"/>
                <a:cs typeface="+mn-ea"/>
                <a:sym typeface="Arial" charset="0"/>
              </a:rPr>
              <a:t>gets</a:t>
            </a:r>
            <a:r>
              <a:rPr lang="zh-CN" altLang="en-US" sz="1600" b="1" dirty="0">
                <a:solidFill>
                  <a:srgbClr val="C00000"/>
                </a:solidFill>
                <a:latin typeface="Arial" charset="0"/>
                <a:ea typeface="微软雅黑" pitchFamily="34" charset="-122"/>
                <a:cs typeface="+mn-ea"/>
                <a:sym typeface="Arial" charset="0"/>
              </a:rPr>
              <a:t> </a:t>
            </a:r>
            <a:r>
              <a:rPr lang="en-US" altLang="zh-CN" sz="1600" b="1" dirty="0">
                <a:solidFill>
                  <a:srgbClr val="C00000"/>
                </a:solidFill>
                <a:latin typeface="Arial" charset="0"/>
                <a:ea typeface="微软雅黑" pitchFamily="34" charset="-122"/>
                <a:cs typeface="+mn-ea"/>
                <a:sym typeface="Arial" charset="0"/>
              </a:rPr>
              <a:t>better</a:t>
            </a:r>
            <a:r>
              <a:rPr lang="zh-CN" altLang="en-US" sz="1600" b="1" dirty="0">
                <a:solidFill>
                  <a:srgbClr val="C00000"/>
                </a:solidFill>
                <a:latin typeface="Arial" charset="0"/>
                <a:ea typeface="微软雅黑" pitchFamily="34" charset="-122"/>
                <a:cs typeface="+mn-ea"/>
                <a:sym typeface="Arial" charset="0"/>
              </a:rPr>
              <a:t> </a:t>
            </a:r>
            <a:r>
              <a:rPr lang="en-US" altLang="zh-CN" sz="1600" b="1" dirty="0">
                <a:solidFill>
                  <a:srgbClr val="C00000"/>
                </a:solidFill>
                <a:latin typeface="Arial" charset="0"/>
                <a:ea typeface="微软雅黑" pitchFamily="34" charset="-122"/>
                <a:cs typeface="+mn-ea"/>
                <a:sym typeface="Arial" charset="0"/>
              </a:rPr>
              <a:t>and</a:t>
            </a:r>
            <a:r>
              <a:rPr lang="zh-CN" altLang="en-US" sz="1600" b="1" dirty="0">
                <a:solidFill>
                  <a:srgbClr val="C00000"/>
                </a:solidFill>
                <a:latin typeface="Arial" charset="0"/>
                <a:ea typeface="微软雅黑" pitchFamily="34" charset="-122"/>
                <a:cs typeface="+mn-ea"/>
                <a:sym typeface="Arial" charset="0"/>
              </a:rPr>
              <a:t> </a:t>
            </a:r>
            <a:r>
              <a:rPr lang="en-US" altLang="zh-CN" sz="1600" b="1" dirty="0">
                <a:solidFill>
                  <a:srgbClr val="C00000"/>
                </a:solidFill>
                <a:latin typeface="Arial" charset="0"/>
                <a:ea typeface="微软雅黑" pitchFamily="34" charset="-122"/>
                <a:cs typeface="+mn-ea"/>
                <a:sym typeface="Arial" charset="0"/>
              </a:rPr>
              <a:t>better,</a:t>
            </a:r>
            <a:r>
              <a:rPr lang="zh-CN" altLang="en-US" sz="1600" b="1" dirty="0">
                <a:solidFill>
                  <a:srgbClr val="C00000"/>
                </a:solidFill>
                <a:latin typeface="Arial" charset="0"/>
                <a:ea typeface="微软雅黑" pitchFamily="34" charset="-122"/>
                <a:cs typeface="+mn-ea"/>
                <a:sym typeface="Arial" charset="0"/>
              </a:rPr>
              <a:t> </a:t>
            </a:r>
            <a:r>
              <a:rPr lang="en-US" altLang="zh-CN" sz="1600" b="1" dirty="0">
                <a:solidFill>
                  <a:srgbClr val="C00000"/>
                </a:solidFill>
                <a:latin typeface="Arial" charset="0"/>
                <a:ea typeface="微软雅黑" pitchFamily="34" charset="-122"/>
                <a:cs typeface="+mn-ea"/>
                <a:sym typeface="Arial" charset="0"/>
              </a:rPr>
              <a:t>but</a:t>
            </a:r>
            <a:r>
              <a:rPr lang="zh-CN" altLang="en-US" sz="1600" b="1" dirty="0">
                <a:solidFill>
                  <a:srgbClr val="C00000"/>
                </a:solidFill>
                <a:latin typeface="Arial" charset="0"/>
                <a:ea typeface="微软雅黑" pitchFamily="34" charset="-122"/>
                <a:cs typeface="+mn-ea"/>
                <a:sym typeface="Arial" charset="0"/>
              </a:rPr>
              <a:t> </a:t>
            </a:r>
            <a:r>
              <a:rPr lang="en-US" altLang="zh-CN" sz="1600" b="1" dirty="0">
                <a:solidFill>
                  <a:srgbClr val="C00000"/>
                </a:solidFill>
                <a:latin typeface="Arial" charset="0"/>
                <a:ea typeface="微软雅黑" pitchFamily="34" charset="-122"/>
                <a:cs typeface="+mn-ea"/>
                <a:sym typeface="Arial" charset="0"/>
              </a:rPr>
              <a:t>deviations</a:t>
            </a:r>
            <a:endParaRPr lang="en-US" altLang="zh-CN" sz="1600" b="1" dirty="0">
              <a:solidFill>
                <a:srgbClr val="C00000"/>
              </a:solidFill>
              <a:latin typeface="Arial" charset="0"/>
              <a:ea typeface="微软雅黑" pitchFamily="34" charset="-122"/>
              <a:cs typeface="+mn-ea"/>
              <a:sym typeface="Arial" charset="0"/>
            </a:endParaRPr>
          </a:p>
          <a:p>
            <a:pPr lvl="0">
              <a:lnSpc>
                <a:spcPct val="150000"/>
              </a:lnSpc>
              <a:defRPr/>
            </a:pPr>
            <a:r>
              <a:rPr lang="en-US" altLang="zh-CN" sz="1600" b="1" dirty="0">
                <a:solidFill>
                  <a:srgbClr val="C00000"/>
                </a:solidFill>
                <a:latin typeface="Arial" charset="0"/>
                <a:ea typeface="微软雅黑" pitchFamily="34" charset="-122"/>
                <a:cs typeface="+mn-ea"/>
                <a:sym typeface="Arial" charset="0"/>
              </a:rPr>
              <a:t>remains</a:t>
            </a:r>
            <a:r>
              <a:rPr lang="zh-CN" altLang="en-US" sz="1600" b="1" dirty="0">
                <a:solidFill>
                  <a:srgbClr val="C00000"/>
                </a:solidFill>
                <a:latin typeface="Arial" charset="0"/>
                <a:ea typeface="微软雅黑" pitchFamily="34" charset="-122"/>
                <a:cs typeface="+mn-ea"/>
                <a:sym typeface="Arial" charset="0"/>
              </a:rPr>
              <a:t> </a:t>
            </a:r>
            <a:r>
              <a:rPr kumimoji="0" lang="zh-CN" altLang="en-US" sz="1600" b="1" i="0" u="none" strike="noStrike" kern="1200" cap="none" spc="0" normalizeH="0" baseline="0" noProof="0" dirty="0">
                <a:ln>
                  <a:noFill/>
                </a:ln>
                <a:solidFill>
                  <a:srgbClr val="C00000"/>
                </a:solidFill>
                <a:effectLst/>
                <a:uLnTx/>
                <a:uFillTx/>
                <a:latin typeface="Arial" charset="0"/>
                <a:ea typeface="微软雅黑" pitchFamily="34" charset="-122"/>
                <a:cs typeface="+mn-ea"/>
                <a:sym typeface="Arial" charset="0"/>
              </a:rPr>
              <a:t>每种方法的精度逐步提升，误差</a:t>
            </a:r>
            <a:r>
              <a:rPr kumimoji="0" lang="en-US" altLang="zh-CN" sz="1600" b="1" i="0" u="none" strike="noStrike" kern="1200" cap="none" spc="0" normalizeH="0" baseline="0" noProof="0" dirty="0">
                <a:ln>
                  <a:noFill/>
                </a:ln>
                <a:solidFill>
                  <a:srgbClr val="C00000"/>
                </a:solidFill>
                <a:effectLst/>
                <a:uLnTx/>
                <a:uFillTx/>
                <a:latin typeface="Arial" charset="0"/>
                <a:ea typeface="微软雅黑" pitchFamily="34" charset="-122"/>
                <a:cs typeface="+mn-ea"/>
                <a:sym typeface="Arial" charset="0"/>
              </a:rPr>
              <a:t>&lt;3s</a:t>
            </a:r>
            <a:endParaRPr kumimoji="0" lang="en-US" altLang="zh-CN" sz="1600" b="1" i="0" u="none" strike="noStrike" kern="1200" cap="none" spc="0" normalizeH="0" baseline="0" noProof="0" dirty="0">
              <a:ln>
                <a:noFill/>
              </a:ln>
              <a:solidFill>
                <a:srgbClr val="C00000"/>
              </a:solidFill>
              <a:effectLst/>
              <a:uLnTx/>
              <a:uFillTx/>
              <a:latin typeface="Arial" charset="0"/>
              <a:ea typeface="微软雅黑" pitchFamily="34" charset="-122"/>
              <a:cs typeface="+mn-ea"/>
              <a:sym typeface="Arial" charset="0"/>
            </a:endParaRPr>
          </a:p>
        </p:txBody>
      </p:sp>
      <p:sp>
        <p:nvSpPr>
          <p:cNvPr id="5" name="文本框 4"/>
          <p:cNvSpPr txBox="1"/>
          <p:nvPr/>
        </p:nvSpPr>
        <p:spPr>
          <a:xfrm>
            <a:off x="6424324" y="2235148"/>
            <a:ext cx="126188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1400" b="0" i="0" u="none" strike="noStrike" kern="1200" cap="none" spc="0" normalizeH="0" baseline="0" noProof="0" dirty="0">
                <a:ln>
                  <a:noFill/>
                </a:ln>
                <a:solidFill>
                  <a:prstClr val="black"/>
                </a:solidFill>
                <a:effectLst/>
                <a:uLnTx/>
                <a:uFillTx/>
                <a:latin typeface="Arial" charset="0"/>
                <a:ea typeface="微软雅黑" pitchFamily="34" charset="-122"/>
                <a:cs typeface="+mn-cs"/>
              </a:rPr>
              <a:t>测量衰变后的</a:t>
            </a:r>
            <a:endParaRPr kumimoji="1" lang="en-US" altLang="zh-CN" sz="1400" b="0" i="0" u="none" strike="noStrike" kern="1200" cap="none" spc="0" normalizeH="0" baseline="0" noProof="0" dirty="0">
              <a:ln>
                <a:noFill/>
              </a:ln>
              <a:solidFill>
                <a:prstClr val="black"/>
              </a:solidFill>
              <a:effectLst/>
              <a:uLnTx/>
              <a:uFillTx/>
              <a:latin typeface="Arial" charset="0"/>
              <a:ea typeface="微软雅黑"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1400" b="0" i="0" u="none" strike="noStrike" kern="1200" cap="none" spc="0" normalizeH="0" baseline="0" noProof="0" dirty="0">
                <a:ln>
                  <a:noFill/>
                </a:ln>
                <a:solidFill>
                  <a:prstClr val="black"/>
                </a:solidFill>
                <a:effectLst/>
                <a:uLnTx/>
                <a:uFillTx/>
                <a:latin typeface="Arial" charset="0"/>
                <a:ea typeface="微软雅黑" pitchFamily="34" charset="-122"/>
                <a:cs typeface="+mn-cs"/>
              </a:rPr>
              <a:t>质子、电子</a:t>
            </a:r>
            <a:endParaRPr kumimoji="1" lang="zh-CN" altLang="en-US" sz="1400" b="0" i="0" u="none" strike="noStrike" kern="1200" cap="none" spc="0" normalizeH="0" baseline="0" noProof="0" dirty="0">
              <a:ln>
                <a:noFill/>
              </a:ln>
              <a:solidFill>
                <a:prstClr val="black"/>
              </a:solidFill>
              <a:effectLst/>
              <a:uLnTx/>
              <a:uFillTx/>
              <a:latin typeface="Arial" charset="0"/>
              <a:ea typeface="微软雅黑" pitchFamily="34" charset="-122"/>
              <a:cs typeface="+mn-cs"/>
            </a:endParaRPr>
          </a:p>
        </p:txBody>
      </p:sp>
      <p:sp>
        <p:nvSpPr>
          <p:cNvPr id="7" name="文本框 6"/>
          <p:cNvSpPr txBox="1"/>
          <p:nvPr/>
        </p:nvSpPr>
        <p:spPr>
          <a:xfrm>
            <a:off x="6417957" y="3301299"/>
            <a:ext cx="90281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1400" b="0" i="0" u="none" strike="noStrike" kern="1200" cap="none" spc="0" normalizeH="0" baseline="0" noProof="0" dirty="0">
                <a:ln>
                  <a:noFill/>
                </a:ln>
                <a:solidFill>
                  <a:prstClr val="black"/>
                </a:solidFill>
                <a:effectLst/>
                <a:uLnTx/>
                <a:uFillTx/>
                <a:latin typeface="Arial" charset="0"/>
                <a:ea typeface="微软雅黑" pitchFamily="34" charset="-122"/>
                <a:cs typeface="+mn-cs"/>
              </a:rPr>
              <a:t>测量中子</a:t>
            </a:r>
            <a:endParaRPr kumimoji="1" lang="zh-CN" altLang="en-US" sz="1400" b="0" i="0" u="none" strike="noStrike" kern="1200" cap="none" spc="0" normalizeH="0" baseline="0" noProof="0" dirty="0">
              <a:ln>
                <a:noFill/>
              </a:ln>
              <a:solidFill>
                <a:prstClr val="black"/>
              </a:solidFill>
              <a:effectLst/>
              <a:uLnTx/>
              <a:uFillTx/>
              <a:latin typeface="Arial" charset="0"/>
              <a:ea typeface="微软雅黑" pitchFamily="34" charset="-122"/>
              <a:cs typeface="+mn-cs"/>
            </a:endParaRPr>
          </a:p>
        </p:txBody>
      </p:sp>
      <p:pic>
        <p:nvPicPr>
          <p:cNvPr id="8" name="图片 7"/>
          <p:cNvPicPr>
            <a:picLocks noChangeAspect="1"/>
          </p:cNvPicPr>
          <p:nvPr/>
        </p:nvPicPr>
        <p:blipFill>
          <a:blip r:embed="rId3"/>
          <a:stretch>
            <a:fillRect/>
          </a:stretch>
        </p:blipFill>
        <p:spPr>
          <a:xfrm>
            <a:off x="7434183" y="3628281"/>
            <a:ext cx="3693640" cy="52543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2" grpId="0"/>
      <p:bldP spid="25" grpId="0"/>
      <p:bldP spid="6" grpId="0"/>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Freeform 5"/>
          <p:cNvSpPr/>
          <p:nvPr/>
        </p:nvSpPr>
        <p:spPr>
          <a:xfrm>
            <a:off x="427038" y="220663"/>
            <a:ext cx="474662" cy="5603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Lst>
            <a:rect l="0" t="0" r="0" b="0"/>
            <a:pathLst>
              <a:path w="574" h="681">
                <a:moveTo>
                  <a:pt x="120" y="441"/>
                </a:moveTo>
                <a:cubicBezTo>
                  <a:pt x="153" y="441"/>
                  <a:pt x="183" y="454"/>
                  <a:pt x="205" y="476"/>
                </a:cubicBezTo>
                <a:lnTo>
                  <a:pt x="389" y="329"/>
                </a:lnTo>
                <a:cubicBezTo>
                  <a:pt x="383" y="317"/>
                  <a:pt x="380" y="303"/>
                  <a:pt x="380" y="289"/>
                </a:cubicBezTo>
                <a:cubicBezTo>
                  <a:pt x="380" y="271"/>
                  <a:pt x="384" y="255"/>
                  <a:pt x="392" y="241"/>
                </a:cubicBezTo>
                <a:lnTo>
                  <a:pt x="270" y="138"/>
                </a:lnTo>
                <a:cubicBezTo>
                  <a:pt x="256" y="151"/>
                  <a:pt x="237" y="159"/>
                  <a:pt x="217" y="159"/>
                </a:cubicBezTo>
                <a:cubicBezTo>
                  <a:pt x="173" y="159"/>
                  <a:pt x="137" y="123"/>
                  <a:pt x="137" y="79"/>
                </a:cubicBezTo>
                <a:cubicBezTo>
                  <a:pt x="137" y="36"/>
                  <a:pt x="173" y="0"/>
                  <a:pt x="217" y="0"/>
                </a:cubicBezTo>
                <a:cubicBezTo>
                  <a:pt x="260" y="0"/>
                  <a:pt x="296" y="36"/>
                  <a:pt x="296" y="79"/>
                </a:cubicBezTo>
                <a:cubicBezTo>
                  <a:pt x="296" y="91"/>
                  <a:pt x="293" y="103"/>
                  <a:pt x="289" y="113"/>
                </a:cubicBezTo>
                <a:lnTo>
                  <a:pt x="412" y="217"/>
                </a:lnTo>
                <a:cubicBezTo>
                  <a:pt x="429" y="201"/>
                  <a:pt x="452" y="192"/>
                  <a:pt x="477" y="192"/>
                </a:cubicBezTo>
                <a:cubicBezTo>
                  <a:pt x="530" y="192"/>
                  <a:pt x="574" y="235"/>
                  <a:pt x="574" y="289"/>
                </a:cubicBezTo>
                <a:cubicBezTo>
                  <a:pt x="574" y="342"/>
                  <a:pt x="530" y="386"/>
                  <a:pt x="477" y="386"/>
                </a:cubicBezTo>
                <a:cubicBezTo>
                  <a:pt x="449" y="386"/>
                  <a:pt x="424" y="374"/>
                  <a:pt x="406" y="355"/>
                </a:cubicBezTo>
                <a:lnTo>
                  <a:pt x="224" y="501"/>
                </a:lnTo>
                <a:cubicBezTo>
                  <a:pt x="234" y="518"/>
                  <a:pt x="240" y="539"/>
                  <a:pt x="240" y="561"/>
                </a:cubicBezTo>
                <a:cubicBezTo>
                  <a:pt x="240" y="627"/>
                  <a:pt x="186" y="681"/>
                  <a:pt x="120" y="681"/>
                </a:cubicBezTo>
                <a:cubicBezTo>
                  <a:pt x="54" y="681"/>
                  <a:pt x="0" y="627"/>
                  <a:pt x="0" y="561"/>
                </a:cubicBezTo>
                <a:cubicBezTo>
                  <a:pt x="0" y="495"/>
                  <a:pt x="54" y="441"/>
                  <a:pt x="120" y="441"/>
                </a:cubicBezTo>
                <a:close/>
              </a:path>
            </a:pathLst>
          </a:custGeom>
          <a:solidFill>
            <a:srgbClr val="113E6A"/>
          </a:solidFill>
          <a:ln w="9525">
            <a:noFill/>
          </a:ln>
        </p:spPr>
        <p:txBody>
          <a:bodyPr/>
          <a:lstStyle/>
          <a:p>
            <a:endParaRPr lang="zh-CN" altLang="en-US">
              <a:latin typeface="Times New Roman Bold" pitchFamily="18" charset="0"/>
              <a:ea typeface="微软雅黑" pitchFamily="34" charset="-122"/>
              <a:sym typeface="Times New Roman Bold" pitchFamily="18" charset="0"/>
            </a:endParaRPr>
          </a:p>
        </p:txBody>
      </p:sp>
      <p:sp>
        <p:nvSpPr>
          <p:cNvPr id="14" name="TextBox 27"/>
          <p:cNvSpPr txBox="1"/>
          <p:nvPr/>
        </p:nvSpPr>
        <p:spPr>
          <a:xfrm>
            <a:off x="1012825" y="176213"/>
            <a:ext cx="4754880" cy="553085"/>
          </a:xfrm>
          <a:prstGeom prst="rect">
            <a:avLst/>
          </a:prstGeom>
          <a:noFill/>
          <a:ln w="9525">
            <a:noFill/>
          </a:ln>
        </p:spPr>
        <p:txBody>
          <a:bodyPr wrap="none" anchor="t">
            <a:spAutoFit/>
          </a:bodyPr>
          <a:lstStyle/>
          <a:p>
            <a:r>
              <a:rPr lang="zh-CN" altLang="en-US" sz="3000" b="1" dirty="0">
                <a:latin typeface="Times New Roman Bold" pitchFamily="18" charset="0"/>
                <a:ea typeface="微软雅黑" pitchFamily="34" charset="-122"/>
                <a:sym typeface="Times New Roman Bold" pitchFamily="18" charset="0"/>
              </a:rPr>
              <a:t>新的中子寿命测量的新尝试</a:t>
            </a:r>
            <a:endParaRPr lang="zh-CN" altLang="en-US" sz="3000" b="1" dirty="0">
              <a:latin typeface="Times New Roman Bold" pitchFamily="18" charset="0"/>
              <a:ea typeface="微软雅黑" pitchFamily="34" charset="-122"/>
              <a:sym typeface="Times New Roman Bold" pitchFamily="18" charset="0"/>
            </a:endParaRPr>
          </a:p>
        </p:txBody>
      </p:sp>
      <p:pic>
        <p:nvPicPr>
          <p:cNvPr id="18" name="图片 5"/>
          <p:cNvPicPr>
            <a:picLocks noChangeAspect="1"/>
          </p:cNvPicPr>
          <p:nvPr/>
        </p:nvPicPr>
        <p:blipFill>
          <a:blip r:embed="rId1"/>
          <a:stretch>
            <a:fillRect/>
          </a:stretch>
        </p:blipFill>
        <p:spPr>
          <a:xfrm>
            <a:off x="7653345" y="3466202"/>
            <a:ext cx="3037840" cy="2818943"/>
          </a:xfrm>
          <a:prstGeom prst="rect">
            <a:avLst/>
          </a:prstGeom>
        </p:spPr>
      </p:pic>
      <p:sp>
        <p:nvSpPr>
          <p:cNvPr id="19" name="文本框 7"/>
          <p:cNvSpPr txBox="1"/>
          <p:nvPr/>
        </p:nvSpPr>
        <p:spPr>
          <a:xfrm>
            <a:off x="9172265" y="6326971"/>
            <a:ext cx="2653653" cy="307777"/>
          </a:xfrm>
          <a:prstGeom prst="rect">
            <a:avLst/>
          </a:prstGeom>
          <a:solidFill>
            <a:schemeClr val="bg1"/>
          </a:solidFill>
        </p:spPr>
        <p:txBody>
          <a:bodyPr wrap="square" rtlCol="0">
            <a:spAutoFit/>
          </a:bodyPr>
          <a:lstStyle/>
          <a:p>
            <a:r>
              <a:rPr lang="en-US" altLang="zh-CN" sz="1400" dirty="0">
                <a:latin typeface="Times New Roman Bold" pitchFamily="18" charset="0"/>
                <a:ea typeface="微软雅黑" pitchFamily="34" charset="-122"/>
                <a:sym typeface="Times New Roman Bold" pitchFamily="18" charset="0"/>
              </a:rPr>
              <a:t>Phys. Rev. C 104, 045501 (2021)</a:t>
            </a:r>
            <a:endParaRPr lang="en-US" altLang="zh-CN" sz="1400" dirty="0">
              <a:latin typeface="Times New Roman Bold" pitchFamily="18" charset="0"/>
              <a:ea typeface="微软雅黑" pitchFamily="34" charset="-122"/>
              <a:sym typeface="Times New Roman Bold" pitchFamily="18" charset="0"/>
            </a:endParaRPr>
          </a:p>
        </p:txBody>
      </p:sp>
      <p:pic>
        <p:nvPicPr>
          <p:cNvPr id="20" name="图片 17"/>
          <p:cNvPicPr>
            <a:picLocks noChangeAspect="1"/>
          </p:cNvPicPr>
          <p:nvPr/>
        </p:nvPicPr>
        <p:blipFill>
          <a:blip r:embed="rId2"/>
          <a:stretch>
            <a:fillRect/>
          </a:stretch>
        </p:blipFill>
        <p:spPr>
          <a:xfrm>
            <a:off x="7653345" y="829944"/>
            <a:ext cx="3037840" cy="2636258"/>
          </a:xfrm>
          <a:prstGeom prst="rect">
            <a:avLst/>
          </a:prstGeom>
        </p:spPr>
      </p:pic>
      <p:grpSp>
        <p:nvGrpSpPr>
          <p:cNvPr id="3" name="组合 0"/>
          <p:cNvGrpSpPr/>
          <p:nvPr/>
        </p:nvGrpSpPr>
        <p:grpSpPr>
          <a:xfrm>
            <a:off x="911626" y="4015739"/>
            <a:ext cx="3187065" cy="2239645"/>
            <a:chOff x="8017912" y="3865010"/>
            <a:chExt cx="3671101" cy="2803914"/>
          </a:xfrm>
        </p:grpSpPr>
        <p:pic>
          <p:nvPicPr>
            <p:cNvPr id="7170" name="Picture 2" descr="upload.wikimedia.org/wikipedia/commons/thumb/4/..."/>
            <p:cNvPicPr>
              <a:picLocks noChangeAspect="1" noChangeArrowheads="1"/>
            </p:cNvPicPr>
            <p:nvPr/>
          </p:nvPicPr>
          <p:blipFill>
            <a:blip r:embed="rId3" cstate="print"/>
            <a:srcRect/>
            <a:stretch>
              <a:fillRect/>
            </a:stretch>
          </p:blipFill>
          <p:spPr bwMode="auto">
            <a:xfrm>
              <a:off x="8017912" y="3865010"/>
              <a:ext cx="3418023" cy="2722822"/>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8078876" y="3899996"/>
              <a:ext cx="3296095" cy="499251"/>
            </a:xfrm>
            <a:prstGeom prst="rect">
              <a:avLst/>
            </a:prstGeom>
            <a:noFill/>
          </p:spPr>
          <p:txBody>
            <a:bodyPr wrap="square" rtlCol="0">
              <a:spAutoFit/>
            </a:bodyPr>
            <a:lstStyle/>
            <a:p>
              <a:r>
                <a:rPr kumimoji="1" lang="zh-CN" altLang="en-US" sz="2000" dirty="0">
                  <a:solidFill>
                    <a:schemeClr val="accent4"/>
                  </a:solidFill>
                  <a:latin typeface="微软雅黑" pitchFamily="34" charset="-122"/>
                  <a:ea typeface="微软雅黑" pitchFamily="34" charset="-122"/>
                </a:rPr>
                <a:t>月球探险者（</a:t>
              </a:r>
              <a:r>
                <a:rPr kumimoji="1" lang="en-US" altLang="zh-CN" sz="2000" dirty="0">
                  <a:solidFill>
                    <a:schemeClr val="accent4"/>
                  </a:solidFill>
                  <a:latin typeface="微软雅黑" pitchFamily="34" charset="-122"/>
                  <a:ea typeface="微软雅黑" pitchFamily="34" charset="-122"/>
                </a:rPr>
                <a:t>1998-1999</a:t>
              </a:r>
              <a:r>
                <a:rPr kumimoji="1" lang="zh-CN" altLang="en-US" sz="2000" dirty="0">
                  <a:solidFill>
                    <a:schemeClr val="accent4"/>
                  </a:solidFill>
                  <a:latin typeface="微软雅黑" pitchFamily="34" charset="-122"/>
                  <a:ea typeface="微软雅黑" pitchFamily="34" charset="-122"/>
                </a:rPr>
                <a:t>）</a:t>
              </a:r>
              <a:endParaRPr kumimoji="1" lang="zh-CN" altLang="en-US" sz="2000" dirty="0">
                <a:solidFill>
                  <a:schemeClr val="accent4"/>
                </a:solidFill>
                <a:latin typeface="微软雅黑" pitchFamily="34" charset="-122"/>
                <a:ea typeface="微软雅黑" pitchFamily="34" charset="-122"/>
              </a:endParaRPr>
            </a:p>
          </p:txBody>
        </p:sp>
        <p:sp>
          <p:nvSpPr>
            <p:cNvPr id="22" name="文本框 21"/>
            <p:cNvSpPr txBox="1"/>
            <p:nvPr/>
          </p:nvSpPr>
          <p:spPr>
            <a:xfrm>
              <a:off x="8061798" y="6207832"/>
              <a:ext cx="3627215" cy="461092"/>
            </a:xfrm>
            <a:prstGeom prst="rect">
              <a:avLst/>
            </a:prstGeom>
            <a:noFill/>
          </p:spPr>
          <p:txBody>
            <a:bodyPr wrap="square">
              <a:spAutoFit/>
            </a:bodyPr>
            <a:lstStyle/>
            <a:p>
              <a:r>
                <a:rPr kumimoji="1" lang="zh-CN" altLang="en-US" dirty="0">
                  <a:solidFill>
                    <a:srgbClr val="FFFF00"/>
                  </a:solidFill>
                </a:rPr>
                <a:t>任务：月球表面成分、水等 </a:t>
              </a:r>
              <a:endParaRPr lang="zh-CN" altLang="en-US" dirty="0">
                <a:solidFill>
                  <a:srgbClr val="FFFF00"/>
                </a:solidFill>
              </a:endParaRPr>
            </a:p>
          </p:txBody>
        </p:sp>
      </p:grpSp>
      <p:sp>
        <p:nvSpPr>
          <p:cNvPr id="4" name="文本框 3"/>
          <p:cNvSpPr txBox="1"/>
          <p:nvPr/>
        </p:nvSpPr>
        <p:spPr>
          <a:xfrm>
            <a:off x="1029736" y="829944"/>
            <a:ext cx="2731770" cy="4038600"/>
          </a:xfrm>
          <a:prstGeom prst="rect">
            <a:avLst/>
          </a:prstGeom>
          <a:solidFill>
            <a:schemeClr val="bg2"/>
          </a:solidFill>
        </p:spPr>
        <p:txBody>
          <a:bodyPr wrap="square" rtlCol="0" anchor="t">
            <a:spAutoFit/>
          </a:bodyPr>
          <a:lstStyle/>
          <a:p>
            <a:pPr>
              <a:lnSpc>
                <a:spcPct val="150000"/>
              </a:lnSpc>
            </a:pPr>
            <a:r>
              <a:rPr lang="zh-CN" altLang="en-US" b="1"/>
              <a:t>Lunar Prospector：</a:t>
            </a:r>
            <a:endParaRPr lang="zh-CN" altLang="en-US" b="1"/>
          </a:p>
          <a:p>
            <a:pPr>
              <a:lnSpc>
                <a:spcPct val="150000"/>
              </a:lnSpc>
            </a:pPr>
            <a:r>
              <a:rPr lang="zh-CN" altLang="en-US" sz="1400" b="1">
                <a:solidFill>
                  <a:srgbClr val="C00000"/>
                </a:solidFill>
              </a:rPr>
              <a:t>首次发现月球两极存在水的迹象</a:t>
            </a:r>
            <a:endParaRPr lang="zh-CN" altLang="en-US" sz="1400" b="1">
              <a:solidFill>
                <a:srgbClr val="C00000"/>
              </a:solidFill>
            </a:endParaRPr>
          </a:p>
          <a:p>
            <a:pPr>
              <a:lnSpc>
                <a:spcPct val="150000"/>
              </a:lnSpc>
            </a:pPr>
            <a:r>
              <a:rPr lang="zh-CN" altLang="en-US" sz="700" b="1">
                <a:solidFill>
                  <a:srgbClr val="C00000"/>
                </a:solidFill>
              </a:rPr>
              <a:t>JOURNAL OF GEOPHYSICAL RESEARCH, VOL. 106, NO. El0, PAGES 23,231-23,251, OCTOBER 25, 200</a:t>
            </a:r>
            <a:endParaRPr lang="zh-CN" altLang="en-US" sz="700" b="1">
              <a:solidFill>
                <a:srgbClr val="C00000"/>
              </a:solidFill>
            </a:endParaRPr>
          </a:p>
          <a:p>
            <a:pPr>
              <a:lnSpc>
                <a:spcPct val="150000"/>
              </a:lnSpc>
            </a:pPr>
            <a:r>
              <a:rPr lang="zh-CN" altLang="en-US" sz="1400" b="1"/>
              <a:t>总重：</a:t>
            </a:r>
            <a:r>
              <a:rPr lang="en-US" altLang="zh-CN" sz="1400" b="1"/>
              <a:t>300kg</a:t>
            </a:r>
            <a:endParaRPr lang="en-US" altLang="zh-CN" sz="1400" b="1"/>
          </a:p>
          <a:p>
            <a:pPr>
              <a:lnSpc>
                <a:spcPct val="150000"/>
              </a:lnSpc>
            </a:pPr>
            <a:r>
              <a:rPr lang="zh-CN" altLang="en-US" sz="1400" b="1"/>
              <a:t>任务时间：Jan. 8, 1998</a:t>
            </a:r>
            <a:r>
              <a:rPr lang="en-US" altLang="zh-CN" sz="1400" b="1"/>
              <a:t>-</a:t>
            </a:r>
            <a:r>
              <a:rPr lang="zh-CN" altLang="en-US" sz="1400" b="1"/>
              <a:t>July 31, 1999</a:t>
            </a:r>
            <a:endParaRPr lang="zh-CN" altLang="en-US" sz="1400" b="1"/>
          </a:p>
          <a:p>
            <a:pPr>
              <a:lnSpc>
                <a:spcPct val="150000"/>
              </a:lnSpc>
            </a:pPr>
            <a:r>
              <a:rPr lang="zh-CN" altLang="en-US" sz="1400" b="1"/>
              <a:t>远拱点	101.2 km</a:t>
            </a:r>
            <a:endParaRPr lang="zh-CN" altLang="en-US" sz="1400" b="1"/>
          </a:p>
          <a:p>
            <a:pPr>
              <a:lnSpc>
                <a:spcPct val="150000"/>
              </a:lnSpc>
            </a:pPr>
            <a:r>
              <a:rPr lang="zh-CN" altLang="en-US" sz="1400" b="1"/>
              <a:t>近拱点	99.45 km</a:t>
            </a:r>
            <a:endParaRPr lang="zh-CN" altLang="en-US" sz="1400" b="1"/>
          </a:p>
          <a:p>
            <a:pPr>
              <a:lnSpc>
                <a:spcPct val="150000"/>
              </a:lnSpc>
            </a:pPr>
            <a:r>
              <a:rPr lang="zh-CN" altLang="en-US" sz="1400" b="1"/>
              <a:t>周期	117.9 分钟</a:t>
            </a:r>
            <a:endParaRPr lang="zh-CN" altLang="en-US" sz="1400" b="1"/>
          </a:p>
          <a:p>
            <a:pPr>
              <a:lnSpc>
                <a:spcPct val="150000"/>
              </a:lnSpc>
            </a:pPr>
            <a:endParaRPr lang="zh-CN" altLang="en-US" sz="1400" b="1"/>
          </a:p>
          <a:p>
            <a:pPr>
              <a:lnSpc>
                <a:spcPct val="150000"/>
              </a:lnSpc>
            </a:pPr>
            <a:endParaRPr lang="zh-CN" altLang="en-US"/>
          </a:p>
          <a:p>
            <a:pPr>
              <a:lnSpc>
                <a:spcPct val="150000"/>
              </a:lnSpc>
            </a:pPr>
            <a:endParaRPr lang="zh-CN" altLang="en-US" sz="900"/>
          </a:p>
        </p:txBody>
      </p:sp>
      <p:sp>
        <p:nvSpPr>
          <p:cNvPr id="5" name="文本框 4"/>
          <p:cNvSpPr txBox="1"/>
          <p:nvPr/>
        </p:nvSpPr>
        <p:spPr>
          <a:xfrm>
            <a:off x="3842786" y="829944"/>
            <a:ext cx="3037840" cy="3992245"/>
          </a:xfrm>
          <a:prstGeom prst="rect">
            <a:avLst/>
          </a:prstGeom>
          <a:solidFill>
            <a:schemeClr val="bg2"/>
          </a:solidFill>
        </p:spPr>
        <p:txBody>
          <a:bodyPr wrap="square" rtlCol="0" anchor="t">
            <a:spAutoFit/>
          </a:bodyPr>
          <a:lstStyle/>
          <a:p>
            <a:pPr>
              <a:lnSpc>
                <a:spcPct val="150000"/>
              </a:lnSpc>
            </a:pPr>
            <a:r>
              <a:rPr lang="zh-CN" altLang="en-US" b="1"/>
              <a:t>中子能谱仪：</a:t>
            </a:r>
            <a:endParaRPr lang="zh-CN" altLang="en-US" b="1"/>
          </a:p>
          <a:p>
            <a:pPr>
              <a:lnSpc>
                <a:spcPct val="150000"/>
              </a:lnSpc>
            </a:pPr>
            <a:r>
              <a:rPr lang="zh-CN" altLang="en-US" sz="1400" b="1"/>
              <a:t>质量: 3.9 kg</a:t>
            </a:r>
            <a:endParaRPr lang="zh-CN" altLang="en-US" sz="1400" b="1"/>
          </a:p>
          <a:p>
            <a:pPr>
              <a:lnSpc>
                <a:spcPct val="150000"/>
              </a:lnSpc>
            </a:pPr>
            <a:r>
              <a:rPr lang="zh-CN" altLang="en-US" sz="1400" b="1"/>
              <a:t>功率: 2.5 W</a:t>
            </a:r>
            <a:endParaRPr lang="zh-CN" altLang="en-US" sz="1400" b="1"/>
          </a:p>
          <a:p>
            <a:pPr>
              <a:lnSpc>
                <a:spcPct val="150000"/>
              </a:lnSpc>
            </a:pPr>
            <a:r>
              <a:rPr lang="zh-CN" altLang="en-US" sz="1400" b="1"/>
              <a:t>伸展臂：</a:t>
            </a:r>
            <a:r>
              <a:rPr lang="en-US" altLang="zh-CN" sz="1400" b="1"/>
              <a:t>2.5m</a:t>
            </a:r>
            <a:endParaRPr lang="zh-CN" altLang="en-US" sz="1400" b="1"/>
          </a:p>
          <a:p>
            <a:pPr>
              <a:lnSpc>
                <a:spcPct val="150000"/>
              </a:lnSpc>
            </a:pPr>
            <a:r>
              <a:rPr lang="zh-CN" altLang="en-US" sz="1400" b="1"/>
              <a:t>数据带宽 : 0.05 kbps</a:t>
            </a:r>
            <a:endParaRPr lang="zh-CN" altLang="en-US" sz="1400" b="1"/>
          </a:p>
          <a:p>
            <a:pPr>
              <a:lnSpc>
                <a:spcPct val="150000"/>
              </a:lnSpc>
            </a:pPr>
            <a:r>
              <a:rPr lang="zh-CN" altLang="en-US" sz="1400" b="1"/>
              <a:t>探头：</a:t>
            </a:r>
            <a:r>
              <a:rPr lang="en-US" altLang="zh-CN" sz="1400" b="1" baseline="30000"/>
              <a:t>3</a:t>
            </a:r>
            <a:r>
              <a:rPr lang="en-US" altLang="zh-CN" sz="1400" b="1"/>
              <a:t>He (10 bar</a:t>
            </a:r>
            <a:r>
              <a:rPr lang="zh-CN" altLang="en-US" sz="1400" b="1"/>
              <a:t>，</a:t>
            </a:r>
            <a:r>
              <a:rPr lang="en-US" altLang="zh-CN" sz="1400" b="1"/>
              <a:t>20cm)</a:t>
            </a:r>
            <a:endParaRPr lang="en-US" altLang="zh-CN" sz="1400" b="1"/>
          </a:p>
          <a:p>
            <a:pPr>
              <a:lnSpc>
                <a:spcPct val="150000"/>
              </a:lnSpc>
            </a:pPr>
            <a:r>
              <a:rPr lang="zh-CN" altLang="en-US" sz="1400" b="1"/>
              <a:t>探测灵敏度：10 ppm </a:t>
            </a:r>
            <a:r>
              <a:rPr lang="en-US" altLang="zh-CN" sz="1400" b="1"/>
              <a:t>H</a:t>
            </a:r>
            <a:endParaRPr lang="en-US" altLang="zh-CN" sz="1400" b="1"/>
          </a:p>
          <a:p>
            <a:pPr>
              <a:lnSpc>
                <a:spcPct val="150000"/>
              </a:lnSpc>
            </a:pPr>
            <a:r>
              <a:rPr lang="zh-CN" altLang="en-US" sz="1400" b="1"/>
              <a:t>多道数：</a:t>
            </a:r>
            <a:r>
              <a:rPr lang="en-US" altLang="zh-CN" sz="1400" b="1"/>
              <a:t>32ch</a:t>
            </a:r>
            <a:endParaRPr lang="en-US" altLang="zh-CN" sz="1400" b="1"/>
          </a:p>
          <a:p>
            <a:pPr>
              <a:lnSpc>
                <a:spcPct val="150000"/>
              </a:lnSpc>
            </a:pPr>
            <a:endParaRPr lang="en-US" altLang="zh-CN" sz="1400" b="1"/>
          </a:p>
          <a:p>
            <a:pPr>
              <a:lnSpc>
                <a:spcPct val="150000"/>
              </a:lnSpc>
            </a:pPr>
            <a:endParaRPr lang="en-US" altLang="zh-CN" sz="1400" b="1"/>
          </a:p>
          <a:p>
            <a:pPr>
              <a:lnSpc>
                <a:spcPct val="150000"/>
              </a:lnSpc>
            </a:pPr>
            <a:endParaRPr lang="zh-CN" altLang="en-US" sz="1600" b="1"/>
          </a:p>
          <a:p>
            <a:pPr>
              <a:lnSpc>
                <a:spcPct val="150000"/>
              </a:lnSpc>
            </a:pPr>
            <a:endParaRPr lang="zh-CN" altLang="en-US" sz="900"/>
          </a:p>
        </p:txBody>
      </p:sp>
      <p:pic>
        <p:nvPicPr>
          <p:cNvPr id="6" name="图片 5"/>
          <p:cNvPicPr>
            <a:picLocks noChangeAspect="1"/>
          </p:cNvPicPr>
          <p:nvPr/>
        </p:nvPicPr>
        <p:blipFill>
          <a:blip r:embed="rId4" cstate="print"/>
          <a:stretch>
            <a:fillRect/>
          </a:stretch>
        </p:blipFill>
        <p:spPr>
          <a:xfrm>
            <a:off x="792881" y="4015739"/>
            <a:ext cx="3086100" cy="2424430"/>
          </a:xfrm>
          <a:prstGeom prst="rect">
            <a:avLst/>
          </a:prstGeom>
        </p:spPr>
      </p:pic>
      <p:pic>
        <p:nvPicPr>
          <p:cNvPr id="7" name="图片 6" descr="apsncomb"/>
          <p:cNvPicPr>
            <a:picLocks noChangeAspect="1"/>
          </p:cNvPicPr>
          <p:nvPr/>
        </p:nvPicPr>
        <p:blipFill>
          <a:blip r:embed="rId5"/>
          <a:stretch>
            <a:fillRect/>
          </a:stretch>
        </p:blipFill>
        <p:spPr>
          <a:xfrm>
            <a:off x="3842786" y="4043679"/>
            <a:ext cx="3018790" cy="2412365"/>
          </a:xfrm>
          <a:prstGeom prst="rect">
            <a:avLst/>
          </a:prstGeom>
        </p:spPr>
      </p:pic>
      <p:sp>
        <p:nvSpPr>
          <p:cNvPr id="8" name="灯片编号占位符 7"/>
          <p:cNvSpPr>
            <a14:cpLocks xmlns:a14="http://schemas.microsoft.com/office/drawing/2010/main" noGrp="1"/>
          </p:cNvSpPr>
          <p:nvPr>
            <p:ph type="sldNum" sz="quarter" idx="12"/>
          </p:nvPr>
        </p:nvSpPr>
        <p:spPr/>
        <p:txBody>
          <a:bodyPr/>
          <a:lstStyle/>
          <a:p>
            <a:fld id="{AA99CC4F-EA44-B044-AD87-94E32FACE6D5}" type="slidenum">
              <a:rPr lang="en-US" altLang="zh-CN" smtClean="0"/>
            </a:fld>
            <a:endParaRPr kumimoji="1" lang="zh-CN" altLang="en-US"/>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14:cpLocks xmlns:a14="http://schemas.microsoft.com/office/drawing/2010/main" noGrp="1"/>
          </p:cNvSpPr>
          <p:nvPr>
            <p:ph type="title"/>
          </p:nvPr>
        </p:nvSpPr>
        <p:spPr/>
        <p:txBody>
          <a:bodyPr/>
          <a:lstStyle/>
          <a:p>
            <a:endParaRPr kumimoji="1" lang="zh-CN" altLang="en-US"/>
          </a:p>
        </p:txBody>
      </p:sp>
      <p:sp>
        <p:nvSpPr>
          <p:cNvPr id="3" name="内容占位符 2"/>
          <p:cNvSpPr>
            <a14:cpLocks xmlns:a14="http://schemas.microsoft.com/office/drawing/2010/main" noGrp="1"/>
          </p:cNvSpPr>
          <p:nvPr>
            <p:ph idx="1"/>
          </p:nvPr>
        </p:nvSpPr>
        <p:spPr/>
        <p:txBody>
          <a:bodyPr/>
          <a:lstStyle/>
          <a:p>
            <a:endParaRPr kumimoji="1" lang="zh-CN" altLang="en-US"/>
          </a:p>
        </p:txBody>
      </p:sp>
      <p:sp>
        <p:nvSpPr>
          <p:cNvPr id="4" name="灯片编号占位符 3"/>
          <p:cNvSpPr>
            <a14:cpLocks xmlns:a14="http://schemas.microsoft.com/office/drawing/2010/main" noGrp="1"/>
          </p:cNvSpPr>
          <p:nvPr>
            <p:ph type="sldNum" sz="quarter" idx="12"/>
          </p:nvPr>
        </p:nvSpPr>
        <p:spPr/>
        <p:txBody>
          <a:bodyPr/>
          <a:lstStyle/>
          <a:p>
            <a:fld id="{AA99CC4F-EA44-B044-AD87-94E32FACE6D5}" type="slidenum">
              <a:rPr lang="en-US" altLang="zh-CN" smtClean="0"/>
            </a:fld>
            <a:endParaRPr kumimoji="1" lang="zh-CN" altLang="en-US"/>
          </a:p>
        </p:txBody>
      </p:sp>
      <p:pic>
        <p:nvPicPr>
          <p:cNvPr id="4098" name="Picture 2" descr="Neutron Lifetime Proble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62050" y="654050"/>
            <a:ext cx="9867900" cy="5549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内容占位符 2"/>
          <p:cNvSpPr>
            <a14:cpLocks xmlns:a14="http://schemas.microsoft.com/office/drawing/2010/main" noGrp="1"/>
          </p:cNvSpPr>
          <p:nvPr>
            <p:ph idx="1"/>
          </p:nvPr>
        </p:nvSpPr>
        <p:spPr>
          <a:xfrm>
            <a:off x="838200" y="365125"/>
            <a:ext cx="10515600" cy="4351338"/>
          </a:xfrm>
        </p:spPr>
        <p:txBody>
          <a:bodyPr>
            <a:normAutofit fontScale="85000" lnSpcReduction="20000"/>
          </a:bodyPr>
          <a:lstStyle/>
          <a:p>
            <a:r>
              <a:rPr kumimoji="1" lang="zh-CN" altLang="en-US" dirty="0"/>
              <a:t>美国人之前就提出有可能用反照中子做这件事</a:t>
            </a:r>
            <a:endParaRPr kumimoji="1" lang="en-US" altLang="zh-CN" dirty="0"/>
          </a:p>
          <a:p>
            <a:endParaRPr kumimoji="1" lang="en-US" altLang="zh-CN" dirty="0"/>
          </a:p>
          <a:p>
            <a:r>
              <a:rPr kumimoji="1" lang="zh-CN" altLang="en-US" dirty="0"/>
              <a:t>探测器的张角，不同的角度不一样</a:t>
            </a:r>
            <a:endParaRPr kumimoji="1" lang="en-US" altLang="zh-CN" dirty="0"/>
          </a:p>
          <a:p>
            <a:endParaRPr kumimoji="1" lang="en-US" altLang="zh-CN" dirty="0"/>
          </a:p>
          <a:p>
            <a:r>
              <a:rPr kumimoji="1" lang="zh-CN" altLang="en-US" dirty="0"/>
              <a:t>尽可能去压低其他因素的效应，</a:t>
            </a:r>
            <a:endParaRPr kumimoji="1" lang="en-US" altLang="zh-CN" dirty="0"/>
          </a:p>
          <a:p>
            <a:pPr marL="0" indent="0">
              <a:buNone/>
            </a:pPr>
            <a:r>
              <a:rPr kumimoji="1" lang="zh-CN" altLang="en-US" dirty="0"/>
              <a:t>（</a:t>
            </a:r>
            <a:r>
              <a:rPr kumimoji="1" lang="en-US" altLang="zh-CN" dirty="0"/>
              <a:t>1</a:t>
            </a:r>
            <a:r>
              <a:rPr kumimoji="1" lang="zh-CN" altLang="en-US" dirty="0"/>
              <a:t>）宇宙线等、地球磁场效应减小带电粒子</a:t>
            </a:r>
            <a:endParaRPr kumimoji="1" lang="en-US" altLang="zh-CN" dirty="0"/>
          </a:p>
          <a:p>
            <a:pPr marL="0" indent="0">
              <a:buNone/>
            </a:pPr>
            <a:r>
              <a:rPr kumimoji="1" lang="zh-CN" altLang="en-US" dirty="0"/>
              <a:t>（</a:t>
            </a:r>
            <a:r>
              <a:rPr kumimoji="1" lang="en-US" altLang="zh-CN" dirty="0"/>
              <a:t>2</a:t>
            </a:r>
            <a:r>
              <a:rPr kumimoji="1" lang="zh-CN" altLang="en-US" dirty="0"/>
              <a:t>）探测器灵敏度</a:t>
            </a:r>
            <a:endParaRPr kumimoji="1" lang="en-US" altLang="zh-CN" dirty="0"/>
          </a:p>
          <a:p>
            <a:pPr marL="0" indent="0">
              <a:buNone/>
            </a:pPr>
            <a:r>
              <a:rPr kumimoji="1" lang="en-US" altLang="zh-CN" dirty="0"/>
              <a:t>(3)</a:t>
            </a:r>
            <a:r>
              <a:rPr kumimoji="1" lang="zh-CN" altLang="en-US" dirty="0"/>
              <a:t> 近地轨道：地球磁场、寿命</a:t>
            </a:r>
            <a:r>
              <a:rPr kumimoji="1" lang="en-US" altLang="zh-CN" dirty="0"/>
              <a:t>~</a:t>
            </a:r>
            <a:r>
              <a:rPr kumimoji="1" lang="zh-CN" altLang="en-US" dirty="0"/>
              <a:t>距离 </a:t>
            </a:r>
            <a:r>
              <a:rPr kumimoji="1" lang="en-US" altLang="zh-CN" dirty="0"/>
              <a:t>400-800</a:t>
            </a:r>
            <a:r>
              <a:rPr kumimoji="1" lang="zh-CN" altLang="en-US" dirty="0"/>
              <a:t> </a:t>
            </a:r>
            <a:r>
              <a:rPr kumimoji="1" lang="en-US" altLang="zh-CN" dirty="0"/>
              <a:t>km</a:t>
            </a:r>
            <a:r>
              <a:rPr kumimoji="1" lang="zh-CN" altLang="en-US" dirty="0"/>
              <a:t> </a:t>
            </a:r>
            <a:r>
              <a:rPr kumimoji="1" lang="en-US" altLang="zh-CN" dirty="0"/>
              <a:t>(</a:t>
            </a:r>
            <a:r>
              <a:rPr kumimoji="1" lang="zh-CN" altLang="en-US" dirty="0"/>
              <a:t>变轨？）</a:t>
            </a:r>
            <a:endParaRPr kumimoji="1" lang="en-US" altLang="zh-CN" dirty="0"/>
          </a:p>
          <a:p>
            <a:pPr marL="0" indent="0">
              <a:buNone/>
            </a:pPr>
            <a:endParaRPr kumimoji="1" lang="en-US" altLang="zh-CN" dirty="0"/>
          </a:p>
          <a:p>
            <a:pPr marL="0" indent="0">
              <a:buNone/>
            </a:pPr>
            <a:r>
              <a:rPr kumimoji="1" lang="en-US" altLang="zh-CN" dirty="0"/>
              <a:t>Another</a:t>
            </a:r>
            <a:r>
              <a:rPr kumimoji="1" lang="zh-CN" altLang="en-US" dirty="0"/>
              <a:t> </a:t>
            </a:r>
            <a:r>
              <a:rPr kumimoji="1" lang="en-US" altLang="zh-CN" dirty="0"/>
              <a:t>message</a:t>
            </a:r>
            <a:r>
              <a:rPr kumimoji="1" lang="zh-CN" altLang="en-US" dirty="0"/>
              <a:t> </a:t>
            </a:r>
            <a:r>
              <a:rPr kumimoji="1" lang="en-US" altLang="zh-CN" dirty="0"/>
              <a:t>for</a:t>
            </a:r>
            <a:r>
              <a:rPr kumimoji="1" lang="zh-CN" altLang="en-US" dirty="0"/>
              <a:t> </a:t>
            </a:r>
            <a:r>
              <a:rPr kumimoji="1" lang="en-US" altLang="zh-CN" dirty="0"/>
              <a:t>cosmic</a:t>
            </a:r>
            <a:r>
              <a:rPr kumimoji="1" lang="zh-CN" altLang="en-US" dirty="0"/>
              <a:t> </a:t>
            </a:r>
            <a:r>
              <a:rPr kumimoji="1" lang="en-US" altLang="zh-CN" dirty="0"/>
              <a:t>ray:</a:t>
            </a:r>
            <a:r>
              <a:rPr kumimoji="1" lang="zh-CN" altLang="en-US" dirty="0"/>
              <a:t> </a:t>
            </a:r>
            <a:r>
              <a:rPr kumimoji="1" lang="en-US" altLang="zh-CN" dirty="0"/>
              <a:t>maybe</a:t>
            </a:r>
            <a:r>
              <a:rPr kumimoji="1" lang="zh-CN" altLang="en-US" dirty="0"/>
              <a:t> </a:t>
            </a:r>
            <a:r>
              <a:rPr kumimoji="1" lang="en-US" altLang="zh-CN" dirty="0"/>
              <a:t>a</a:t>
            </a:r>
            <a:r>
              <a:rPr kumimoji="1" lang="zh-CN" altLang="en-US" dirty="0"/>
              <a:t> </a:t>
            </a:r>
            <a:r>
              <a:rPr kumimoji="1" lang="en-US" altLang="zh-CN" dirty="0"/>
              <a:t>new</a:t>
            </a:r>
            <a:r>
              <a:rPr kumimoji="1" lang="zh-CN" altLang="en-US" dirty="0"/>
              <a:t> </a:t>
            </a:r>
            <a:r>
              <a:rPr kumimoji="1" lang="en-US" altLang="zh-CN" dirty="0"/>
              <a:t>window?</a:t>
            </a:r>
            <a:endParaRPr kumimoji="1" lang="en-US" altLang="zh-CN" dirty="0"/>
          </a:p>
          <a:p>
            <a:pPr marL="0" indent="0">
              <a:buNone/>
            </a:pPr>
            <a:r>
              <a:rPr kumimoji="1" lang="en-US" altLang="zh-CN" dirty="0"/>
              <a:t>Other</a:t>
            </a:r>
            <a:r>
              <a:rPr kumimoji="1" lang="zh-CN" altLang="en-US" dirty="0"/>
              <a:t> </a:t>
            </a:r>
            <a:r>
              <a:rPr kumimoji="1" lang="en-US" altLang="zh-CN" dirty="0"/>
              <a:t>physics</a:t>
            </a:r>
            <a:r>
              <a:rPr kumimoji="1" lang="zh-CN" altLang="en-US" dirty="0"/>
              <a:t> </a:t>
            </a:r>
            <a:r>
              <a:rPr kumimoji="1" lang="en-US" altLang="zh-CN" dirty="0"/>
              <a:t>related</a:t>
            </a:r>
            <a:r>
              <a:rPr kumimoji="1" lang="zh-CN" altLang="en-US" dirty="0"/>
              <a:t> </a:t>
            </a:r>
            <a:r>
              <a:rPr kumimoji="1" lang="en-US" altLang="zh-CN" dirty="0"/>
              <a:t>to</a:t>
            </a:r>
            <a:r>
              <a:rPr kumimoji="1" lang="zh-CN" altLang="en-US" dirty="0"/>
              <a:t> </a:t>
            </a:r>
            <a:r>
              <a:rPr kumimoji="1" lang="en-US" altLang="zh-CN" dirty="0"/>
              <a:t>earth:</a:t>
            </a:r>
            <a:r>
              <a:rPr kumimoji="1" lang="zh-CN" altLang="en-US" dirty="0"/>
              <a:t> </a:t>
            </a:r>
            <a:r>
              <a:rPr kumimoji="1" lang="en-US" altLang="zh-CN" dirty="0"/>
              <a:t>thunder</a:t>
            </a:r>
            <a:r>
              <a:rPr kumimoji="1" lang="zh-CN" altLang="en-US" dirty="0"/>
              <a:t> </a:t>
            </a:r>
            <a:r>
              <a:rPr kumimoji="1" lang="en-US" altLang="zh-CN" dirty="0"/>
              <a:t>storm,</a:t>
            </a:r>
            <a:r>
              <a:rPr kumimoji="1" lang="zh-CN" altLang="en-US" dirty="0"/>
              <a:t> </a:t>
            </a:r>
            <a:endParaRPr kumimoji="1" lang="zh-CN" altLang="en-US" dirty="0"/>
          </a:p>
        </p:txBody>
      </p:sp>
      <p:sp>
        <p:nvSpPr>
          <p:cNvPr id="4" name="灯片编号占位符 3"/>
          <p:cNvSpPr>
            <a14:cpLocks xmlns:a14="http://schemas.microsoft.com/office/drawing/2010/main" noGrp="1"/>
          </p:cNvSpPr>
          <p:nvPr>
            <p:ph type="sldNum" sz="quarter" idx="12"/>
          </p:nvPr>
        </p:nvSpPr>
        <p:spPr/>
        <p:txBody>
          <a:bodyPr/>
          <a:lstStyle/>
          <a:p>
            <a:fld id="{AA99CC4F-EA44-B044-AD87-94E32FACE6D5}" type="slidenum">
              <a:rPr lang="en-US" altLang="zh-CN" smtClean="0"/>
            </a:fld>
            <a:endParaRPr kumimoji="1" lang="zh-CN" altLang="en-US"/>
          </a:p>
        </p:txBody>
      </p:sp>
      <p:sp>
        <p:nvSpPr>
          <p:cNvPr id="5" name="文本框 4"/>
          <p:cNvSpPr txBox="1"/>
          <p:nvPr/>
        </p:nvSpPr>
        <p:spPr>
          <a:xfrm>
            <a:off x="8610600" y="1718831"/>
            <a:ext cx="3647152" cy="646331"/>
          </a:xfrm>
          <a:prstGeom prst="rect">
            <a:avLst/>
          </a:prstGeom>
          <a:noFill/>
        </p:spPr>
        <p:txBody>
          <a:bodyPr wrap="none" rtlCol="0">
            <a:spAutoFit/>
          </a:bodyPr>
          <a:lstStyle/>
          <a:p>
            <a:r>
              <a:rPr kumimoji="1" lang="en-US" altLang="zh-CN" dirty="0"/>
              <a:t>Data</a:t>
            </a:r>
            <a:r>
              <a:rPr kumimoji="1" lang="zh-CN" altLang="en-US" dirty="0"/>
              <a:t> </a:t>
            </a:r>
            <a:r>
              <a:rPr kumimoji="1" lang="en-US" altLang="zh-CN" dirty="0"/>
              <a:t>can</a:t>
            </a:r>
            <a:r>
              <a:rPr kumimoji="1" lang="zh-CN" altLang="en-US" dirty="0"/>
              <a:t> </a:t>
            </a:r>
            <a:r>
              <a:rPr kumimoji="1" lang="en-US" altLang="zh-CN" dirty="0"/>
              <a:t>be</a:t>
            </a:r>
            <a:r>
              <a:rPr kumimoji="1" lang="zh-CN" altLang="en-US" dirty="0"/>
              <a:t> </a:t>
            </a:r>
            <a:r>
              <a:rPr kumimoji="1" lang="en-US" altLang="zh-CN" dirty="0" err="1"/>
              <a:t>filetered</a:t>
            </a:r>
            <a:r>
              <a:rPr kumimoji="1" lang="zh-CN" altLang="en-US" dirty="0"/>
              <a:t> </a:t>
            </a:r>
            <a:endParaRPr kumimoji="1" lang="en-US" altLang="zh-CN" dirty="0"/>
          </a:p>
          <a:p>
            <a:r>
              <a:rPr kumimoji="1" lang="zh-CN" altLang="en-US" dirty="0"/>
              <a:t>极端天气、宇宙射线等，可以去除</a:t>
            </a:r>
            <a:endParaRPr kumimoji="1" lang="zh-CN" altLang="en-US" dirty="0"/>
          </a:p>
        </p:txBody>
      </p:sp>
      <p:sp>
        <p:nvSpPr>
          <p:cNvPr id="6" name="文本框 5"/>
          <p:cNvSpPr txBox="1"/>
          <p:nvPr/>
        </p:nvSpPr>
        <p:spPr>
          <a:xfrm>
            <a:off x="838200" y="5237018"/>
            <a:ext cx="7758855" cy="1200329"/>
          </a:xfrm>
          <a:prstGeom prst="rect">
            <a:avLst/>
          </a:prstGeom>
          <a:noFill/>
        </p:spPr>
        <p:txBody>
          <a:bodyPr wrap="none" rtlCol="0">
            <a:spAutoFit/>
          </a:bodyPr>
          <a:lstStyle/>
          <a:p>
            <a:r>
              <a:rPr kumimoji="1" lang="en-US" altLang="zh-CN" dirty="0"/>
              <a:t>First</a:t>
            </a:r>
            <a:r>
              <a:rPr kumimoji="1" lang="zh-CN" altLang="en-US" dirty="0"/>
              <a:t> </a:t>
            </a:r>
            <a:r>
              <a:rPr kumimoji="1" lang="en-US" altLang="zh-CN" dirty="0"/>
              <a:t>step:</a:t>
            </a:r>
            <a:r>
              <a:rPr kumimoji="1" lang="zh-CN" altLang="en-US" dirty="0"/>
              <a:t> </a:t>
            </a:r>
            <a:r>
              <a:rPr kumimoji="1" lang="en-US" altLang="zh-CN" dirty="0"/>
              <a:t>how</a:t>
            </a:r>
            <a:r>
              <a:rPr kumimoji="1" lang="zh-CN" altLang="en-US" dirty="0"/>
              <a:t> </a:t>
            </a:r>
            <a:r>
              <a:rPr kumimoji="1" lang="en-US" altLang="zh-CN" dirty="0"/>
              <a:t>many</a:t>
            </a:r>
            <a:r>
              <a:rPr kumimoji="1" lang="zh-CN" altLang="en-US" dirty="0"/>
              <a:t> </a:t>
            </a:r>
            <a:r>
              <a:rPr kumimoji="1" lang="en-US" altLang="zh-CN" dirty="0"/>
              <a:t>neutrons</a:t>
            </a:r>
            <a:r>
              <a:rPr kumimoji="1" lang="zh-CN" altLang="en-US" dirty="0"/>
              <a:t> </a:t>
            </a:r>
            <a:r>
              <a:rPr kumimoji="1" lang="en-US" altLang="zh-CN" dirty="0"/>
              <a:t>in</a:t>
            </a:r>
            <a:r>
              <a:rPr kumimoji="1" lang="zh-CN" altLang="en-US" dirty="0"/>
              <a:t> </a:t>
            </a:r>
            <a:r>
              <a:rPr kumimoji="1" lang="en-US" altLang="zh-CN" dirty="0"/>
              <a:t>low-earth</a:t>
            </a:r>
            <a:r>
              <a:rPr kumimoji="1" lang="zh-CN" altLang="en-US" dirty="0"/>
              <a:t> </a:t>
            </a:r>
            <a:r>
              <a:rPr kumimoji="1" lang="en-US" altLang="zh-CN" dirty="0"/>
              <a:t>orbit?</a:t>
            </a:r>
            <a:r>
              <a:rPr kumimoji="1" lang="zh-CN" altLang="en-US" dirty="0"/>
              <a:t> </a:t>
            </a:r>
            <a:r>
              <a:rPr kumimoji="1" lang="en-US" altLang="zh-CN" dirty="0">
                <a:sym typeface="Wingdings" charset="2"/>
              </a:rPr>
              <a:t></a:t>
            </a:r>
            <a:r>
              <a:rPr kumimoji="1" lang="zh-CN" altLang="en-US" dirty="0">
                <a:sym typeface="Wingdings" charset="2"/>
              </a:rPr>
              <a:t> </a:t>
            </a:r>
            <a:r>
              <a:rPr kumimoji="1" lang="en-US" altLang="zh-CN" dirty="0">
                <a:sym typeface="Wingdings" charset="2"/>
              </a:rPr>
              <a:t>transportation</a:t>
            </a:r>
            <a:r>
              <a:rPr kumimoji="1" lang="zh-CN" altLang="en-US" dirty="0">
                <a:sym typeface="Wingdings" charset="2"/>
              </a:rPr>
              <a:t> </a:t>
            </a:r>
            <a:r>
              <a:rPr kumimoji="1" lang="en-US" altLang="zh-CN" dirty="0">
                <a:sym typeface="Wingdings" charset="2"/>
              </a:rPr>
              <a:t>model,</a:t>
            </a:r>
            <a:r>
              <a:rPr kumimoji="1" lang="zh-CN" altLang="en-US" dirty="0">
                <a:sym typeface="Wingdings" charset="2"/>
              </a:rPr>
              <a:t> </a:t>
            </a:r>
            <a:endParaRPr kumimoji="1" lang="en-US" altLang="zh-CN" dirty="0">
              <a:sym typeface="Wingdings" charset="2"/>
            </a:endParaRPr>
          </a:p>
          <a:p>
            <a:r>
              <a:rPr kumimoji="1" lang="en-US" altLang="zh-CN" dirty="0">
                <a:sym typeface="Wingdings" charset="2"/>
              </a:rPr>
              <a:t>Largest</a:t>
            </a:r>
            <a:r>
              <a:rPr kumimoji="1" lang="zh-CN" altLang="en-US" dirty="0">
                <a:sym typeface="Wingdings" charset="2"/>
              </a:rPr>
              <a:t> </a:t>
            </a:r>
            <a:r>
              <a:rPr kumimoji="1" lang="en-US" altLang="zh-CN" dirty="0">
                <a:sym typeface="Wingdings" charset="2"/>
              </a:rPr>
              <a:t>uncertainty:</a:t>
            </a:r>
            <a:r>
              <a:rPr kumimoji="1" lang="zh-CN" altLang="en-US" dirty="0">
                <a:sym typeface="Wingdings" charset="2"/>
              </a:rPr>
              <a:t> </a:t>
            </a:r>
            <a:endParaRPr kumimoji="1" lang="en-US" altLang="zh-CN" dirty="0">
              <a:sym typeface="Wingdings" charset="2"/>
            </a:endParaRPr>
          </a:p>
          <a:p>
            <a:endParaRPr kumimoji="1" lang="en-US" altLang="zh-CN" dirty="0">
              <a:sym typeface="Wingdings" charset="2"/>
            </a:endParaRPr>
          </a:p>
          <a:p>
            <a:r>
              <a:rPr kumimoji="1" lang="en-US" altLang="zh-CN" dirty="0">
                <a:sym typeface="Wingdings" charset="2"/>
              </a:rPr>
              <a:t>Alberto</a:t>
            </a:r>
            <a:r>
              <a:rPr kumimoji="1" lang="zh-CN" altLang="en-US" dirty="0">
                <a:sym typeface="Wingdings" charset="2"/>
              </a:rPr>
              <a:t>  </a:t>
            </a:r>
            <a:r>
              <a:rPr kumimoji="1" lang="en-US" altLang="zh-CN" dirty="0">
                <a:sym typeface="Wingdings" charset="2"/>
              </a:rPr>
              <a:t>Neutron</a:t>
            </a:r>
            <a:r>
              <a:rPr kumimoji="1" lang="zh-CN" altLang="en-US" dirty="0">
                <a:sym typeface="Wingdings" charset="2"/>
              </a:rPr>
              <a:t> </a:t>
            </a:r>
            <a:endParaRPr kumimoji="1" lang="zh-CN" altLang="en-US" dirty="0"/>
          </a:p>
        </p:txBody>
      </p:sp>
      <p:sp>
        <p:nvSpPr>
          <p:cNvPr id="9" name="文本框 8"/>
          <p:cNvSpPr txBox="1"/>
          <p:nvPr/>
        </p:nvSpPr>
        <p:spPr>
          <a:xfrm>
            <a:off x="9060873" y="5054138"/>
            <a:ext cx="3025187" cy="646331"/>
          </a:xfrm>
          <a:prstGeom prst="rect">
            <a:avLst/>
          </a:prstGeom>
          <a:noFill/>
        </p:spPr>
        <p:txBody>
          <a:bodyPr wrap="none" rtlCol="0">
            <a:spAutoFit/>
          </a:bodyPr>
          <a:lstStyle/>
          <a:p>
            <a:r>
              <a:rPr kumimoji="1" lang="zh-CN" altLang="en-US" dirty="0"/>
              <a:t>大多数中子：</a:t>
            </a:r>
            <a:r>
              <a:rPr kumimoji="1" lang="en-US" altLang="zh-CN" dirty="0"/>
              <a:t>~20</a:t>
            </a:r>
            <a:r>
              <a:rPr kumimoji="1" lang="zh-CN" altLang="en-US" dirty="0"/>
              <a:t> </a:t>
            </a:r>
            <a:r>
              <a:rPr kumimoji="1" lang="en-US" altLang="zh-CN" dirty="0"/>
              <a:t>km</a:t>
            </a:r>
            <a:r>
              <a:rPr kumimoji="1" lang="zh-CN" altLang="en-US" dirty="0"/>
              <a:t>；方向</a:t>
            </a:r>
            <a:endParaRPr kumimoji="1" lang="en-US" altLang="zh-CN" dirty="0"/>
          </a:p>
          <a:p>
            <a:r>
              <a:rPr kumimoji="1" lang="zh-CN" altLang="en-US" dirty="0"/>
              <a:t>平流层</a:t>
            </a:r>
            <a:endParaRPr kumimoji="1" lang="zh-CN" altLang="en-US" dirty="0"/>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灯片编号占位符 1"/>
          <p:cNvSpPr>
            <a14:cpLocks xmlns:a14="http://schemas.microsoft.com/office/drawing/2010/main"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C1752ED-1EB8-41FD-AF5C-E544E8D11F00}" type="slidenum">
              <a:rPr kumimoji="0" sz="1200" b="0" i="0" u="none" strike="noStrike" kern="1200" cap="none" spc="0" normalizeH="0" baseline="0" noProof="0">
                <a:ln>
                  <a:noFill/>
                </a:ln>
                <a:solidFill>
                  <a:prstClr val="black">
                    <a:tint val="75000"/>
                  </a:prstClr>
                </a:solidFill>
                <a:effectLst/>
                <a:uLnTx/>
                <a:uFillTx/>
                <a:latin typeface="Arial" charset="0"/>
                <a:ea typeface="微软雅黑" pitchFamily="34" charset="-122"/>
                <a:cs typeface="+mn-ea"/>
                <a:sym typeface="Arial" charset="0"/>
              </a:rPr>
            </a:fld>
            <a:endParaRPr kumimoji="0" lang="zh-CN" altLang="en-US" sz="1200" b="0" i="0" u="none" strike="noStrike" kern="1200" cap="none" spc="0" normalizeH="0" baseline="0" noProof="0">
              <a:ln>
                <a:noFill/>
              </a:ln>
              <a:solidFill>
                <a:prstClr val="black">
                  <a:tint val="75000"/>
                </a:prstClr>
              </a:solidFill>
              <a:effectLst/>
              <a:uLnTx/>
              <a:uFillTx/>
              <a:latin typeface="Arial" charset="0"/>
              <a:ea typeface="微软雅黑" pitchFamily="34" charset="-122"/>
              <a:cs typeface="+mn-ea"/>
              <a:sym typeface="Arial" charset="0"/>
            </a:endParaRPr>
          </a:p>
        </p:txBody>
      </p:sp>
      <p:sp>
        <p:nvSpPr>
          <p:cNvPr id="437" name="TextBox 27"/>
          <p:cNvSpPr txBox="1"/>
          <p:nvPr/>
        </p:nvSpPr>
        <p:spPr>
          <a:xfrm>
            <a:off x="1012825" y="176213"/>
            <a:ext cx="8890575" cy="954107"/>
          </a:xfrm>
          <a:prstGeom prst="rect">
            <a:avLst/>
          </a:prstGeom>
          <a:noFill/>
          <a:ln w="9525">
            <a:noFill/>
          </a:ln>
        </p:spPr>
        <p:txBody>
          <a:bodyPr wrap="none" anchor="t">
            <a:spAutoFit/>
          </a:bodyPr>
          <a:lstStyle/>
          <a:p>
            <a:pPr>
              <a:defRPr/>
            </a:pPr>
            <a:r>
              <a:rPr lang="en-US" altLang="zh-CN" sz="2800" b="1" dirty="0">
                <a:solidFill>
                  <a:srgbClr val="0070C0"/>
                </a:solidFill>
                <a:latin typeface="Arial Narrow" pitchFamily="34" charset="0"/>
                <a:ea typeface="微软雅黑" pitchFamily="34" charset="-122"/>
                <a:sym typeface="Arial" charset="0"/>
              </a:rPr>
              <a:t>Lifetime</a:t>
            </a:r>
            <a:r>
              <a:rPr lang="zh-CN" altLang="en-US" sz="2800" b="1" dirty="0">
                <a:solidFill>
                  <a:srgbClr val="0070C0"/>
                </a:solidFill>
                <a:latin typeface="Arial Narrow" pitchFamily="34" charset="0"/>
                <a:ea typeface="微软雅黑" pitchFamily="34" charset="-122"/>
                <a:sym typeface="Arial" charset="0"/>
              </a:rPr>
              <a:t> </a:t>
            </a:r>
            <a:r>
              <a:rPr lang="en-US" altLang="zh-CN" sz="2800" b="1" dirty="0">
                <a:solidFill>
                  <a:srgbClr val="0070C0"/>
                </a:solidFill>
                <a:latin typeface="Arial Narrow" pitchFamily="34" charset="0"/>
                <a:ea typeface="微软雅黑" pitchFamily="34" charset="-122"/>
                <a:sym typeface="Arial" charset="0"/>
              </a:rPr>
              <a:t>of</a:t>
            </a:r>
            <a:r>
              <a:rPr lang="zh-CN" altLang="en-US" sz="2800" b="1" dirty="0">
                <a:solidFill>
                  <a:srgbClr val="0070C0"/>
                </a:solidFill>
                <a:latin typeface="Arial Narrow" pitchFamily="34" charset="0"/>
                <a:ea typeface="微软雅黑" pitchFamily="34" charset="-122"/>
                <a:sym typeface="Arial" charset="0"/>
              </a:rPr>
              <a:t> </a:t>
            </a:r>
            <a:r>
              <a:rPr lang="en-US" altLang="zh-CN" sz="2800" b="1" dirty="0">
                <a:solidFill>
                  <a:srgbClr val="0070C0"/>
                </a:solidFill>
                <a:latin typeface="Arial Narrow" pitchFamily="34" charset="0"/>
                <a:ea typeface="微软雅黑" pitchFamily="34" charset="-122"/>
                <a:sym typeface="Arial" charset="0"/>
              </a:rPr>
              <a:t>neutron: key role particle physics and </a:t>
            </a:r>
            <a:r>
              <a:rPr lang="en-US" altLang="zh-CN" sz="2800" b="1" dirty="0">
                <a:solidFill>
                  <a:srgbClr val="0070C0"/>
                </a:solidFill>
                <a:latin typeface="Arial Narrow" pitchFamily="34" charset="0"/>
                <a:ea typeface="微软雅黑" pitchFamily="34" charset="-122"/>
              </a:rPr>
              <a:t>Cosmology</a:t>
            </a:r>
            <a:endParaRPr lang="en-US" altLang="zh-CN" sz="2800" b="1" dirty="0">
              <a:solidFill>
                <a:srgbClr val="0070C0"/>
              </a:solidFill>
              <a:latin typeface="Arial Narrow" pitchFamily="34" charset="0"/>
              <a:ea typeface="微软雅黑"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2800" b="1" dirty="0">
              <a:solidFill>
                <a:srgbClr val="0070C0"/>
              </a:solidFill>
              <a:latin typeface="Arial Narrow" pitchFamily="34" charset="0"/>
              <a:ea typeface="微软雅黑" pitchFamily="34" charset="-122"/>
              <a:sym typeface="Arial" charset="0"/>
            </a:endParaRPr>
          </a:p>
        </p:txBody>
      </p:sp>
      <p:sp>
        <p:nvSpPr>
          <p:cNvPr id="438" name="Freeform 5"/>
          <p:cNvSpPr/>
          <p:nvPr/>
        </p:nvSpPr>
        <p:spPr>
          <a:xfrm>
            <a:off x="427038" y="220663"/>
            <a:ext cx="474662" cy="5603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Lst>
            <a:rect l="0" t="0" r="0" b="0"/>
            <a:pathLst>
              <a:path w="574" h="681">
                <a:moveTo>
                  <a:pt x="120" y="441"/>
                </a:moveTo>
                <a:cubicBezTo>
                  <a:pt x="153" y="441"/>
                  <a:pt x="183" y="454"/>
                  <a:pt x="205" y="476"/>
                </a:cubicBezTo>
                <a:lnTo>
                  <a:pt x="389" y="329"/>
                </a:lnTo>
                <a:cubicBezTo>
                  <a:pt x="383" y="317"/>
                  <a:pt x="380" y="303"/>
                  <a:pt x="380" y="289"/>
                </a:cubicBezTo>
                <a:cubicBezTo>
                  <a:pt x="380" y="271"/>
                  <a:pt x="384" y="255"/>
                  <a:pt x="392" y="241"/>
                </a:cubicBezTo>
                <a:lnTo>
                  <a:pt x="270" y="138"/>
                </a:lnTo>
                <a:cubicBezTo>
                  <a:pt x="256" y="151"/>
                  <a:pt x="237" y="159"/>
                  <a:pt x="217" y="159"/>
                </a:cubicBezTo>
                <a:cubicBezTo>
                  <a:pt x="173" y="159"/>
                  <a:pt x="137" y="123"/>
                  <a:pt x="137" y="79"/>
                </a:cubicBezTo>
                <a:cubicBezTo>
                  <a:pt x="137" y="36"/>
                  <a:pt x="173" y="0"/>
                  <a:pt x="217" y="0"/>
                </a:cubicBezTo>
                <a:cubicBezTo>
                  <a:pt x="260" y="0"/>
                  <a:pt x="296" y="36"/>
                  <a:pt x="296" y="79"/>
                </a:cubicBezTo>
                <a:cubicBezTo>
                  <a:pt x="296" y="91"/>
                  <a:pt x="293" y="103"/>
                  <a:pt x="289" y="113"/>
                </a:cubicBezTo>
                <a:lnTo>
                  <a:pt x="412" y="217"/>
                </a:lnTo>
                <a:cubicBezTo>
                  <a:pt x="429" y="201"/>
                  <a:pt x="452" y="192"/>
                  <a:pt x="477" y="192"/>
                </a:cubicBezTo>
                <a:cubicBezTo>
                  <a:pt x="530" y="192"/>
                  <a:pt x="574" y="235"/>
                  <a:pt x="574" y="289"/>
                </a:cubicBezTo>
                <a:cubicBezTo>
                  <a:pt x="574" y="342"/>
                  <a:pt x="530" y="386"/>
                  <a:pt x="477" y="386"/>
                </a:cubicBezTo>
                <a:cubicBezTo>
                  <a:pt x="449" y="386"/>
                  <a:pt x="424" y="374"/>
                  <a:pt x="406" y="355"/>
                </a:cubicBezTo>
                <a:lnTo>
                  <a:pt x="224" y="501"/>
                </a:lnTo>
                <a:cubicBezTo>
                  <a:pt x="234" y="518"/>
                  <a:pt x="240" y="539"/>
                  <a:pt x="240" y="561"/>
                </a:cubicBezTo>
                <a:cubicBezTo>
                  <a:pt x="240" y="627"/>
                  <a:pt x="186" y="681"/>
                  <a:pt x="120" y="681"/>
                </a:cubicBezTo>
                <a:cubicBezTo>
                  <a:pt x="54" y="681"/>
                  <a:pt x="0" y="627"/>
                  <a:pt x="0" y="561"/>
                </a:cubicBezTo>
                <a:cubicBezTo>
                  <a:pt x="0" y="495"/>
                  <a:pt x="54" y="441"/>
                  <a:pt x="120" y="441"/>
                </a:cubicBezTo>
                <a:close/>
              </a:path>
            </a:pathLst>
          </a:custGeom>
          <a:solidFill>
            <a:srgbClr val="113E6A"/>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charset="0"/>
              <a:ea typeface="微软雅黑" pitchFamily="34" charset="-122"/>
              <a:cs typeface="+mn-ea"/>
              <a:sym typeface="Arial" charset="0"/>
            </a:endParaRPr>
          </a:p>
        </p:txBody>
      </p:sp>
      <p:sp>
        <p:nvSpPr>
          <p:cNvPr id="9" name="文本框 8"/>
          <p:cNvSpPr txBox="1"/>
          <p:nvPr/>
        </p:nvSpPr>
        <p:spPr>
          <a:xfrm>
            <a:off x="644574" y="7312592"/>
            <a:ext cx="45235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C00000"/>
                </a:solidFill>
                <a:effectLst/>
                <a:uLnTx/>
                <a:uFillTx/>
                <a:latin typeface="Arial" charset="0"/>
                <a:ea typeface="微软雅黑" pitchFamily="34" charset="-122"/>
                <a:cs typeface="+mn-ea"/>
                <a:sym typeface="Arial" charset="0"/>
              </a:rPr>
              <a:t>Precision </a:t>
            </a:r>
            <a:r>
              <a:rPr kumimoji="0" lang="en-US" altLang="zh-CN" sz="1800" b="1" i="0" u="none" strike="noStrike" kern="1200" cap="none" spc="0" normalizeH="0" noProof="0" dirty="0">
                <a:ln>
                  <a:noFill/>
                </a:ln>
                <a:solidFill>
                  <a:srgbClr val="C00000"/>
                </a:solidFill>
                <a:effectLst/>
                <a:uLnTx/>
                <a:uFillTx/>
                <a:latin typeface="Arial" charset="0"/>
                <a:ea typeface="微软雅黑" pitchFamily="34" charset="-122"/>
                <a:cs typeface="+mn-ea"/>
                <a:sym typeface="Arial" charset="0"/>
              </a:rPr>
              <a:t>neutron </a:t>
            </a:r>
            <a:r>
              <a:rPr lang="en-US" altLang="zh-CN" b="1" dirty="0">
                <a:solidFill>
                  <a:srgbClr val="C00000"/>
                </a:solidFill>
                <a:latin typeface="Arial" charset="0"/>
                <a:ea typeface="微软雅黑" pitchFamily="34" charset="-122"/>
                <a:cs typeface="+mn-ea"/>
                <a:sym typeface="Arial" charset="0"/>
              </a:rPr>
              <a:t>lifetime is a frontier. </a:t>
            </a:r>
            <a:r>
              <a:rPr kumimoji="0" lang="en-US" altLang="zh-CN" sz="1800" b="1" i="0" u="none" strike="noStrike" kern="1200" cap="none" spc="0" normalizeH="0" noProof="0" dirty="0">
                <a:ln>
                  <a:noFill/>
                </a:ln>
                <a:solidFill>
                  <a:srgbClr val="C00000"/>
                </a:solidFill>
                <a:effectLst/>
                <a:uLnTx/>
                <a:uFillTx/>
                <a:latin typeface="Arial" charset="0"/>
                <a:ea typeface="微软雅黑" pitchFamily="34" charset="-122"/>
                <a:cs typeface="+mn-ea"/>
                <a:sym typeface="Arial" charset="0"/>
              </a:rPr>
              <a:t>   </a:t>
            </a:r>
            <a:endParaRPr kumimoji="0" lang="zh-CN" altLang="en-US" sz="1800" b="1" i="0" u="none" strike="noStrike" kern="1200" cap="none" spc="0" normalizeH="0" baseline="0" noProof="0" dirty="0">
              <a:ln>
                <a:noFill/>
              </a:ln>
              <a:solidFill>
                <a:srgbClr val="C00000"/>
              </a:solidFill>
              <a:effectLst/>
              <a:uLnTx/>
              <a:uFillTx/>
              <a:latin typeface="Arial" charset="0"/>
              <a:ea typeface="微软雅黑" pitchFamily="34" charset="-122"/>
              <a:cs typeface="+mn-ea"/>
              <a:sym typeface="Arial" charset="0"/>
            </a:endParaRPr>
          </a:p>
        </p:txBody>
      </p:sp>
      <p:sp>
        <p:nvSpPr>
          <p:cNvPr id="3" name="矩形 2"/>
          <p:cNvSpPr/>
          <p:nvPr/>
        </p:nvSpPr>
        <p:spPr>
          <a:xfrm>
            <a:off x="13418634" y="2149482"/>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ℳ=[</a:t>
            </a: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𝐺</a:t>
            </a: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_</a:t>
            </a: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𝑉 𝑝 ̅𝛾</a:t>
            </a: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_</a:t>
            </a: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𝜇 𝑛−𝐺</a:t>
            </a: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_</a:t>
            </a: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𝐴 𝑝 ̅𝛾</a:t>
            </a: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_5 </a:t>
            </a: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𝛾</a:t>
            </a: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_</a:t>
            </a: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𝜇 𝑛</a:t>
            </a: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a:t>
            </a: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𝑒 ̅𝛾</a:t>
            </a: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_</a:t>
            </a: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𝜇 </a:t>
            </a: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(1+</a:t>
            </a: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𝛾</a:t>
            </a: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_5)</a:t>
            </a: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𝜈</a:t>
            </a: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a:t>
            </a:r>
            <a:endPar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endParaRPr>
          </a:p>
        </p:txBody>
      </p:sp>
      <p:grpSp>
        <p:nvGrpSpPr>
          <p:cNvPr id="31" name="组合 30"/>
          <p:cNvGrpSpPr/>
          <p:nvPr/>
        </p:nvGrpSpPr>
        <p:grpSpPr>
          <a:xfrm>
            <a:off x="5914544" y="849635"/>
            <a:ext cx="6150699" cy="5235895"/>
            <a:chOff x="5914544" y="849635"/>
            <a:chExt cx="6405852" cy="5235895"/>
          </a:xfrm>
        </p:grpSpPr>
        <p:grpSp>
          <p:nvGrpSpPr>
            <p:cNvPr id="30" name="组合 29"/>
            <p:cNvGrpSpPr/>
            <p:nvPr/>
          </p:nvGrpSpPr>
          <p:grpSpPr>
            <a:xfrm>
              <a:off x="6014259" y="849635"/>
              <a:ext cx="6306137" cy="4887569"/>
              <a:chOff x="6014259" y="849635"/>
              <a:chExt cx="6306137" cy="4887569"/>
            </a:xfrm>
          </p:grpSpPr>
          <p:pic>
            <p:nvPicPr>
              <p:cNvPr id="4" name="图片 3" descr="BBN_neutron"/>
              <p:cNvPicPr>
                <a:picLocks noChangeAspect="1"/>
              </p:cNvPicPr>
              <p:nvPr/>
            </p:nvPicPr>
            <p:blipFill>
              <a:blip r:embed="rId1"/>
              <a:stretch>
                <a:fillRect/>
              </a:stretch>
            </p:blipFill>
            <p:spPr>
              <a:xfrm>
                <a:off x="7949918" y="2183724"/>
                <a:ext cx="4253094" cy="2889983"/>
              </a:xfrm>
              <a:prstGeom prst="rect">
                <a:avLst/>
              </a:prstGeom>
            </p:spPr>
          </p:pic>
          <p:sp>
            <p:nvSpPr>
              <p:cNvPr id="50" name="文本框 49"/>
              <p:cNvSpPr txBox="1"/>
              <p:nvPr/>
            </p:nvSpPr>
            <p:spPr>
              <a:xfrm>
                <a:off x="6720417" y="1424320"/>
                <a:ext cx="5599979" cy="746615"/>
              </a:xfrm>
              <a:prstGeom prst="rect">
                <a:avLst/>
              </a:prstGeom>
              <a:noFill/>
            </p:spPr>
            <p:txBody>
              <a:bodyPr wrap="square" rtlCol="0" anchor="t">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lang="en-US" altLang="zh-CN" b="1" dirty="0">
                    <a:solidFill>
                      <a:srgbClr val="333333"/>
                    </a:solidFill>
                    <a:latin typeface="-apple-system"/>
                    <a:ea typeface="微软雅黑" pitchFamily="34" charset="-122"/>
                  </a:rPr>
                  <a:t>Determine the ratios of n/p in BBN</a:t>
                </a:r>
                <a:endParaRPr lang="en-US" altLang="zh-CN" b="1" dirty="0">
                  <a:solidFill>
                    <a:srgbClr val="333333"/>
                  </a:solidFill>
                  <a:latin typeface="-apple-system"/>
                  <a:ea typeface="微软雅黑" pitchFamily="34" charset="-122"/>
                </a:endParaRPr>
              </a:p>
              <a:p>
                <a:pPr marL="0" marR="0" lvl="0" indent="0" algn="l" defTabSz="914400" rtl="0" eaLnBrk="1" fontAlgn="auto" latinLnBrk="0" hangingPunct="1">
                  <a:lnSpc>
                    <a:spcPct val="130000"/>
                  </a:lnSpc>
                  <a:spcBef>
                    <a:spcPts val="0"/>
                  </a:spcBef>
                  <a:spcAft>
                    <a:spcPts val="0"/>
                  </a:spcAft>
                  <a:buClrTx/>
                  <a:buSzTx/>
                  <a:buFontTx/>
                  <a:buNone/>
                  <a:defRPr/>
                </a:pPr>
                <a:r>
                  <a:rPr lang="en-US" altLang="zh-CN" sz="1600" dirty="0">
                    <a:solidFill>
                      <a:srgbClr val="333333"/>
                    </a:solidFill>
                    <a:latin typeface="-apple-system"/>
                    <a:ea typeface="微软雅黑" pitchFamily="34" charset="-122"/>
                  </a:rPr>
                  <a:t>affect all the following</a:t>
                </a:r>
                <a:r>
                  <a:rPr lang="en-US" altLang="zh-CN" sz="1600" noProof="0" dirty="0">
                    <a:solidFill>
                      <a:srgbClr val="333333"/>
                    </a:solidFill>
                    <a:latin typeface="-apple-system"/>
                    <a:ea typeface="微软雅黑" pitchFamily="34" charset="-122"/>
                    <a:sym typeface="Arial" charset="0"/>
                  </a:rPr>
                  <a:t> evolution of matter</a:t>
                </a:r>
                <a:endParaRPr kumimoji="0" lang="zh-CN" altLang="en-US" sz="1600" i="0" u="none" strike="noStrike" kern="1200" cap="none" spc="0" normalizeH="0" baseline="0" noProof="0" dirty="0">
                  <a:ln>
                    <a:noFill/>
                  </a:ln>
                  <a:solidFill>
                    <a:srgbClr val="333333"/>
                  </a:solidFill>
                  <a:effectLst/>
                  <a:uLnTx/>
                  <a:uFillTx/>
                  <a:latin typeface="-apple-system"/>
                  <a:ea typeface="微软雅黑" pitchFamily="34" charset="-122"/>
                  <a:sym typeface="Arial" charset="0"/>
                </a:endParaRPr>
              </a:p>
            </p:txBody>
          </p:sp>
          <p:sp>
            <p:nvSpPr>
              <p:cNvPr id="2" name="文本框 34"/>
              <p:cNvSpPr txBox="1"/>
              <p:nvPr/>
            </p:nvSpPr>
            <p:spPr>
              <a:xfrm>
                <a:off x="8646165" y="5306317"/>
                <a:ext cx="34855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30000" noProof="0" dirty="0">
                    <a:ln>
                      <a:noFill/>
                    </a:ln>
                    <a:solidFill>
                      <a:srgbClr val="0432FF"/>
                    </a:solidFill>
                    <a:effectLst/>
                    <a:uLnTx/>
                    <a:uFillTx/>
                    <a:latin typeface="Arial" charset="0"/>
                    <a:ea typeface="微软雅黑" pitchFamily="34" charset="-122"/>
                    <a:cs typeface="+mn-ea"/>
                    <a:sym typeface="Arial" charset="0"/>
                  </a:rPr>
                  <a:t>4</a:t>
                </a:r>
                <a:r>
                  <a:rPr kumimoji="0" lang="en-US" altLang="zh-CN" sz="1400" b="1" i="0" u="none" strike="noStrike" kern="1200" cap="none" spc="0" normalizeH="0" baseline="0" noProof="0" dirty="0">
                    <a:ln>
                      <a:noFill/>
                    </a:ln>
                    <a:solidFill>
                      <a:srgbClr val="0432FF"/>
                    </a:solidFill>
                    <a:effectLst/>
                    <a:uLnTx/>
                    <a:uFillTx/>
                    <a:latin typeface="Arial" charset="0"/>
                    <a:ea typeface="微软雅黑" pitchFamily="34" charset="-122"/>
                    <a:cs typeface="+mn-ea"/>
                    <a:sym typeface="Arial" charset="0"/>
                  </a:rPr>
                  <a:t>He abundance vs.</a:t>
                </a:r>
                <a:r>
                  <a:rPr kumimoji="0" lang="en-US" altLang="zh-CN" sz="1400" b="1" i="0" u="none" strike="noStrike" kern="1200" cap="none" spc="0" normalizeH="0" noProof="0" dirty="0">
                    <a:ln>
                      <a:noFill/>
                    </a:ln>
                    <a:solidFill>
                      <a:srgbClr val="0432FF"/>
                    </a:solidFill>
                    <a:effectLst/>
                    <a:uLnTx/>
                    <a:uFillTx/>
                    <a:latin typeface="Arial" charset="0"/>
                    <a:ea typeface="微软雅黑" pitchFamily="34" charset="-122"/>
                    <a:cs typeface="+mn-ea"/>
                    <a:sym typeface="Arial" charset="0"/>
                  </a:rPr>
                  <a:t> neutron lifetime</a:t>
                </a:r>
                <a:r>
                  <a:rPr kumimoji="0" lang="zh-CN" altLang="en-US" sz="1400" b="1" i="0" u="none" strike="noStrike" kern="1200" cap="none" spc="0" normalizeH="0" baseline="0" noProof="0" dirty="0">
                    <a:ln>
                      <a:noFill/>
                    </a:ln>
                    <a:solidFill>
                      <a:srgbClr val="0432FF"/>
                    </a:solidFill>
                    <a:effectLst/>
                    <a:uLnTx/>
                    <a:uFillTx/>
                    <a:latin typeface="Arial" charset="0"/>
                    <a:ea typeface="微软雅黑" pitchFamily="34" charset="-122"/>
                    <a:cs typeface="+mn-ea"/>
                    <a:sym typeface="Arial" charset="0"/>
                  </a:rPr>
                  <a:t> </a:t>
                </a:r>
                <a:endParaRPr kumimoji="0" lang="zh-CN" altLang="en-US" sz="1400" b="1" i="0" u="none" strike="noStrike" kern="1200" cap="none" spc="0" normalizeH="0" baseline="0" noProof="0" dirty="0">
                  <a:ln>
                    <a:noFill/>
                  </a:ln>
                  <a:solidFill>
                    <a:srgbClr val="0432FF"/>
                  </a:solidFill>
                  <a:effectLst/>
                  <a:uLnTx/>
                  <a:uFillTx/>
                  <a:latin typeface="Arial" charset="0"/>
                  <a:ea typeface="微软雅黑" pitchFamily="34" charset="-122"/>
                  <a:cs typeface="+mn-ea"/>
                  <a:sym typeface="Arial" charset="0"/>
                </a:endParaRPr>
              </a:p>
            </p:txBody>
          </p:sp>
          <p:pic>
            <p:nvPicPr>
              <p:cNvPr id="1026" name="Picture 2" descr="Where Did All The Big Bang Lithium Go? | Spaceaustralia"/>
              <p:cNvPicPr>
                <a:picLocks noChangeAspect="1" noChangeArrowheads="1"/>
              </p:cNvPicPr>
              <p:nvPr/>
            </p:nvPicPr>
            <p:blipFill rotWithShape="1">
              <a:blip r:embed="rId2">
                <a:extLst>
                  <a:ext uri="{28A0092B-C50C-407E-A947-70E740481C1C}">
                    <a14:useLocalDpi xmlns:a14="http://schemas.microsoft.com/office/drawing/2010/main" val="0"/>
                  </a:ext>
                </a:extLst>
              </a:blip>
              <a:srcRect r="55667" b="-2579"/>
              <a:stretch>
                <a:fillRect/>
              </a:stretch>
            </p:blipFill>
            <p:spPr bwMode="auto">
              <a:xfrm>
                <a:off x="6014259" y="2262405"/>
                <a:ext cx="2118844" cy="2758579"/>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11"/>
              <p:cNvSpPr txBox="1"/>
              <p:nvPr/>
            </p:nvSpPr>
            <p:spPr>
              <a:xfrm>
                <a:off x="6026271" y="5306317"/>
                <a:ext cx="274320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100" b="0" i="0" u="none" strike="noStrike" kern="1200" cap="none" spc="0" normalizeH="0" baseline="0" noProof="0" dirty="0">
                    <a:ln>
                      <a:noFill/>
                    </a:ln>
                    <a:solidFill>
                      <a:srgbClr val="211E1E"/>
                    </a:solidFill>
                    <a:effectLst/>
                    <a:uLnTx/>
                    <a:uFillTx/>
                    <a:latin typeface="AdvP6F00"/>
                    <a:ea typeface="微软雅黑" pitchFamily="34" charset="-122"/>
                    <a:cs typeface="+mn-cs"/>
                  </a:rPr>
                  <a:t>t</a:t>
                </a:r>
                <a:r>
                  <a:rPr kumimoji="0" lang="en-US" altLang="zh-CN" sz="1100" b="0" i="0" u="none" strike="noStrike" kern="1200" cap="none" spc="0" normalizeH="0" baseline="0" noProof="0" dirty="0">
                    <a:ln>
                      <a:noFill/>
                    </a:ln>
                    <a:solidFill>
                      <a:srgbClr val="211E1E"/>
                    </a:solidFill>
                    <a:effectLst/>
                    <a:uLnTx/>
                    <a:uFillTx/>
                    <a:latin typeface="Arial" charset="0"/>
                    <a:ea typeface="微软雅黑" pitchFamily="34" charset="-122"/>
                    <a:cs typeface="Arial" charset="0"/>
                  </a:rPr>
                  <a:t>~</a:t>
                </a:r>
                <a:r>
                  <a:rPr kumimoji="0" lang="en-US" altLang="zh-CN" sz="1100" b="0" i="0" u="none" strike="noStrike" kern="1200" cap="none" spc="0" normalizeH="0" baseline="0" noProof="0" dirty="0">
                    <a:ln>
                      <a:noFill/>
                    </a:ln>
                    <a:solidFill>
                      <a:srgbClr val="211E1E"/>
                    </a:solidFill>
                    <a:effectLst/>
                    <a:uLnTx/>
                    <a:uFillTx/>
                    <a:latin typeface="AdvP6F00"/>
                    <a:ea typeface="微软雅黑" pitchFamily="34" charset="-122"/>
                    <a:cs typeface="+mn-cs"/>
                  </a:rPr>
                  <a:t>1s,</a:t>
                </a:r>
                <a:r>
                  <a:rPr kumimoji="0" lang="zh-CN" altLang="en-US" sz="1100" b="0" i="0" u="none" strike="noStrike" kern="1200" cap="none" spc="0" normalizeH="0" baseline="0" noProof="0" dirty="0">
                    <a:ln>
                      <a:noFill/>
                    </a:ln>
                    <a:solidFill>
                      <a:srgbClr val="211E1E"/>
                    </a:solidFill>
                    <a:effectLst/>
                    <a:uLnTx/>
                    <a:uFillTx/>
                    <a:latin typeface="AdvP6F00"/>
                    <a:ea typeface="微软雅黑" pitchFamily="34" charset="-122"/>
                    <a:cs typeface="+mn-cs"/>
                  </a:rPr>
                  <a:t> </a:t>
                </a:r>
                <a:r>
                  <a:rPr kumimoji="0" lang="en-US" altLang="zh-CN" sz="1100" b="0" i="0" u="none" strike="noStrike" kern="1200" cap="none" spc="0" normalizeH="0" baseline="0" noProof="0" dirty="0">
                    <a:ln>
                      <a:noFill/>
                    </a:ln>
                    <a:solidFill>
                      <a:srgbClr val="211E1E"/>
                    </a:solidFill>
                    <a:effectLst/>
                    <a:uLnTx/>
                    <a:uFillTx/>
                    <a:latin typeface="AdvP6F00"/>
                    <a:ea typeface="微软雅黑" pitchFamily="34" charset="-122"/>
                    <a:cs typeface="+mn-cs"/>
                  </a:rPr>
                  <a:t>nucleon freeze-out,</a:t>
                </a:r>
                <a:r>
                  <a:rPr kumimoji="0" lang="zh-CN" altLang="en-US" sz="1100" b="0" i="0" u="none" strike="noStrike" kern="1200" cap="none" spc="0" normalizeH="0" baseline="0" noProof="0" dirty="0">
                    <a:ln>
                      <a:noFill/>
                    </a:ln>
                    <a:solidFill>
                      <a:srgbClr val="211E1E"/>
                    </a:solidFill>
                    <a:effectLst/>
                    <a:uLnTx/>
                    <a:uFillTx/>
                    <a:latin typeface="AdvP6F00"/>
                    <a:ea typeface="微软雅黑" pitchFamily="34" charset="-122"/>
                    <a:cs typeface="+mn-cs"/>
                  </a:rPr>
                  <a:t> </a:t>
                </a:r>
                <a:r>
                  <a:rPr kumimoji="0" lang="en-US" altLang="zh-CN" sz="1100" b="0" i="0" u="none" strike="noStrike" kern="1200" cap="none" spc="0" normalizeH="0" baseline="0" noProof="0" dirty="0" err="1">
                    <a:ln>
                      <a:noFill/>
                    </a:ln>
                    <a:solidFill>
                      <a:srgbClr val="C00000"/>
                    </a:solidFill>
                    <a:effectLst/>
                    <a:uLnTx/>
                    <a:uFillTx/>
                    <a:latin typeface="AdvP6F00"/>
                    <a:ea typeface="微软雅黑" pitchFamily="34" charset="-122"/>
                    <a:cs typeface="+mn-cs"/>
                  </a:rPr>
                  <a:t>Yn</a:t>
                </a:r>
                <a:r>
                  <a:rPr kumimoji="0" lang="en-US" altLang="zh-CN" sz="1100" b="0" i="0" u="none" strike="noStrike" kern="1200" cap="none" spc="0" normalizeH="0" baseline="0" noProof="0" dirty="0">
                    <a:ln>
                      <a:noFill/>
                    </a:ln>
                    <a:solidFill>
                      <a:srgbClr val="C00000"/>
                    </a:solidFill>
                    <a:effectLst/>
                    <a:uLnTx/>
                    <a:uFillTx/>
                    <a:latin typeface="AdvP6F00"/>
                    <a:ea typeface="微软雅黑" pitchFamily="34" charset="-122"/>
                    <a:cs typeface="+mn-cs"/>
                  </a:rPr>
                  <a:t>/Yp~1/6 </a:t>
                </a:r>
                <a:endParaRPr kumimoji="0" lang="en-US" altLang="zh-CN" sz="1100" b="0" i="0" u="none" strike="noStrike" kern="1200" cap="none" spc="0" normalizeH="0" baseline="0" noProof="0" dirty="0">
                  <a:ln>
                    <a:noFill/>
                  </a:ln>
                  <a:solidFill>
                    <a:srgbClr val="C00000"/>
                  </a:solidFill>
                  <a:effectLst/>
                  <a:uLnTx/>
                  <a:uFillTx/>
                  <a:latin typeface="AdvP6F00"/>
                  <a:ea typeface="微软雅黑"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100" b="0" i="0" u="none" strike="noStrike" kern="1200" cap="none" spc="0" normalizeH="0" baseline="0" noProof="0" dirty="0">
                    <a:ln>
                      <a:noFill/>
                    </a:ln>
                    <a:solidFill>
                      <a:srgbClr val="211E1E"/>
                    </a:solidFill>
                    <a:effectLst/>
                    <a:uLnTx/>
                    <a:uFillTx/>
                    <a:latin typeface="AdvP6F00"/>
                    <a:ea typeface="微软雅黑" pitchFamily="34" charset="-122"/>
                    <a:cs typeface="+mn-cs"/>
                  </a:rPr>
                  <a:t>t~3m,</a:t>
                </a:r>
                <a:r>
                  <a:rPr kumimoji="0" lang="zh-CN" altLang="en-US" sz="1100" b="0" i="0" u="none" strike="noStrike" kern="1200" cap="none" spc="0" normalizeH="0" baseline="0" noProof="0" dirty="0">
                    <a:ln>
                      <a:noFill/>
                    </a:ln>
                    <a:solidFill>
                      <a:srgbClr val="211E1E"/>
                    </a:solidFill>
                    <a:effectLst/>
                    <a:uLnTx/>
                    <a:uFillTx/>
                    <a:latin typeface="AdvP6F00"/>
                    <a:ea typeface="微软雅黑" pitchFamily="34" charset="-122"/>
                    <a:cs typeface="+mn-cs"/>
                  </a:rPr>
                  <a:t> </a:t>
                </a:r>
                <a:r>
                  <a:rPr kumimoji="0" lang="en-US" altLang="zh-CN" sz="1100" b="0" i="0" u="none" strike="noStrike" kern="1200" cap="none" spc="0" normalizeH="0" baseline="0" noProof="0" dirty="0">
                    <a:ln>
                      <a:noFill/>
                    </a:ln>
                    <a:solidFill>
                      <a:srgbClr val="211E1E"/>
                    </a:solidFill>
                    <a:effectLst/>
                    <a:uLnTx/>
                    <a:uFillTx/>
                    <a:latin typeface="AdvP6F00"/>
                    <a:ea typeface="微软雅黑" pitchFamily="34" charset="-122"/>
                    <a:cs typeface="+mn-cs"/>
                  </a:rPr>
                  <a:t>neutrons</a:t>
                </a:r>
                <a:r>
                  <a:rPr kumimoji="0" lang="zh-CN" altLang="en-US" sz="1100" b="0" i="0" u="none" strike="noStrike" kern="1200" cap="none" spc="0" normalizeH="0" baseline="0" noProof="0" dirty="0">
                    <a:ln>
                      <a:noFill/>
                    </a:ln>
                    <a:solidFill>
                      <a:srgbClr val="211E1E"/>
                    </a:solidFill>
                    <a:effectLst/>
                    <a:uLnTx/>
                    <a:uFillTx/>
                    <a:latin typeface="AdvP6F00"/>
                    <a:ea typeface="微软雅黑" pitchFamily="34" charset="-122"/>
                    <a:cs typeface="+mn-cs"/>
                  </a:rPr>
                  <a:t> </a:t>
                </a:r>
                <a:r>
                  <a:rPr kumimoji="0" lang="en-US" altLang="zh-CN" sz="1100" b="0" i="0" u="none" strike="noStrike" kern="1200" cap="none" spc="0" normalizeH="0" baseline="0" noProof="0" dirty="0">
                    <a:ln>
                      <a:noFill/>
                    </a:ln>
                    <a:solidFill>
                      <a:srgbClr val="211E1E"/>
                    </a:solidFill>
                    <a:effectLst/>
                    <a:uLnTx/>
                    <a:uFillTx/>
                    <a:latin typeface="AdvP6F00"/>
                    <a:ea typeface="微软雅黑" pitchFamily="34" charset="-122"/>
                    <a:cs typeface="+mn-cs"/>
                  </a:rPr>
                  <a:t>all</a:t>
                </a:r>
                <a:r>
                  <a:rPr kumimoji="0" lang="zh-CN" altLang="en-US" sz="1100" b="0" i="0" u="none" strike="noStrike" kern="1200" cap="none" spc="0" normalizeH="0" baseline="0" noProof="0" dirty="0">
                    <a:ln>
                      <a:noFill/>
                    </a:ln>
                    <a:solidFill>
                      <a:srgbClr val="211E1E"/>
                    </a:solidFill>
                    <a:effectLst/>
                    <a:uLnTx/>
                    <a:uFillTx/>
                    <a:latin typeface="AdvP6F00"/>
                    <a:ea typeface="微软雅黑" pitchFamily="34" charset="-122"/>
                    <a:cs typeface="+mn-cs"/>
                  </a:rPr>
                  <a:t> </a:t>
                </a:r>
                <a:r>
                  <a:rPr kumimoji="0" lang="en-US" altLang="zh-CN" sz="1100" b="0" i="0" u="none" strike="noStrike" kern="1200" cap="none" spc="0" normalizeH="0" baseline="0" noProof="0" dirty="0">
                    <a:ln>
                      <a:noFill/>
                    </a:ln>
                    <a:solidFill>
                      <a:srgbClr val="211E1E"/>
                    </a:solidFill>
                    <a:effectLst/>
                    <a:uLnTx/>
                    <a:uFillTx/>
                    <a:latin typeface="AdvP6F00"/>
                    <a:ea typeface="微软雅黑" pitchFamily="34" charset="-122"/>
                    <a:cs typeface="+mn-cs"/>
                  </a:rPr>
                  <a:t>bound</a:t>
                </a:r>
                <a:r>
                  <a:rPr kumimoji="0" lang="zh-CN" altLang="en-US" sz="1100" b="0" i="0" u="none" strike="noStrike" kern="1200" cap="none" spc="0" normalizeH="0" baseline="0" noProof="0" dirty="0">
                    <a:ln>
                      <a:noFill/>
                    </a:ln>
                    <a:solidFill>
                      <a:srgbClr val="211E1E"/>
                    </a:solidFill>
                    <a:effectLst/>
                    <a:uLnTx/>
                    <a:uFillTx/>
                    <a:latin typeface="AdvP6F00"/>
                    <a:ea typeface="微软雅黑" pitchFamily="34" charset="-122"/>
                    <a:cs typeface="+mn-cs"/>
                  </a:rPr>
                  <a:t> </a:t>
                </a:r>
                <a:r>
                  <a:rPr kumimoji="0" lang="en-US" altLang="zh-CN" sz="1100" b="0" i="0" u="none" strike="noStrike" kern="1200" cap="none" spc="0" normalizeH="0" baseline="0" noProof="0" dirty="0">
                    <a:ln>
                      <a:noFill/>
                    </a:ln>
                    <a:solidFill>
                      <a:srgbClr val="211E1E"/>
                    </a:solidFill>
                    <a:effectLst/>
                    <a:uLnTx/>
                    <a:uFillTx/>
                    <a:latin typeface="AdvP6F00"/>
                    <a:ea typeface="微软雅黑" pitchFamily="34" charset="-122"/>
                    <a:cs typeface="+mn-cs"/>
                  </a:rPr>
                  <a:t>into</a:t>
                </a:r>
                <a:r>
                  <a:rPr kumimoji="0" lang="zh-CN" altLang="en-US" sz="1100" b="0" i="0" u="none" strike="noStrike" kern="1200" cap="none" spc="0" normalizeH="0" baseline="0" noProof="0" dirty="0">
                    <a:ln>
                      <a:noFill/>
                    </a:ln>
                    <a:solidFill>
                      <a:srgbClr val="211E1E"/>
                    </a:solidFill>
                    <a:effectLst/>
                    <a:uLnTx/>
                    <a:uFillTx/>
                    <a:latin typeface="AdvP6F00"/>
                    <a:ea typeface="微软雅黑" pitchFamily="34" charset="-122"/>
                    <a:cs typeface="+mn-cs"/>
                  </a:rPr>
                  <a:t> </a:t>
                </a:r>
                <a:r>
                  <a:rPr kumimoji="0" lang="en-US" altLang="zh-CN" sz="1100" b="0" i="0" u="none" strike="noStrike" kern="1200" cap="none" spc="0" normalizeH="0" baseline="0" noProof="0" dirty="0">
                    <a:ln>
                      <a:noFill/>
                    </a:ln>
                    <a:solidFill>
                      <a:srgbClr val="211E1E"/>
                    </a:solidFill>
                    <a:effectLst/>
                    <a:uLnTx/>
                    <a:uFillTx/>
                    <a:latin typeface="AdvP6F00"/>
                    <a:ea typeface="微软雅黑" pitchFamily="34" charset="-122"/>
                    <a:cs typeface="+mn-cs"/>
                  </a:rPr>
                  <a:t>light</a:t>
                </a:r>
                <a:r>
                  <a:rPr kumimoji="0" lang="zh-CN" altLang="en-US" sz="1100" b="0" i="0" u="none" strike="noStrike" kern="1200" cap="none" spc="0" normalizeH="0" baseline="0" noProof="0" dirty="0">
                    <a:ln>
                      <a:noFill/>
                    </a:ln>
                    <a:solidFill>
                      <a:srgbClr val="211E1E"/>
                    </a:solidFill>
                    <a:effectLst/>
                    <a:uLnTx/>
                    <a:uFillTx/>
                    <a:latin typeface="AdvP6F00"/>
                    <a:ea typeface="微软雅黑" pitchFamily="34" charset="-122"/>
                    <a:cs typeface="+mn-cs"/>
                  </a:rPr>
                  <a:t> </a:t>
                </a:r>
                <a:r>
                  <a:rPr kumimoji="0" lang="en-US" altLang="zh-CN" sz="1100" b="0" i="0" u="none" strike="noStrike" kern="1200" cap="none" spc="0" normalizeH="0" baseline="0" noProof="0" dirty="0">
                    <a:ln>
                      <a:noFill/>
                    </a:ln>
                    <a:solidFill>
                      <a:srgbClr val="211E1E"/>
                    </a:solidFill>
                    <a:effectLst/>
                    <a:uLnTx/>
                    <a:uFillTx/>
                    <a:latin typeface="AdvP6F00"/>
                    <a:ea typeface="微软雅黑" pitchFamily="34" charset="-122"/>
                    <a:cs typeface="+mn-cs"/>
                  </a:rPr>
                  <a:t>nuclei</a:t>
                </a:r>
                <a:r>
                  <a:rPr kumimoji="0" lang="zh-CN" altLang="en-US" sz="1100" b="0" i="0" u="none" strike="noStrike" kern="1200" cap="none" spc="0" normalizeH="0" baseline="0" noProof="0" dirty="0">
                    <a:ln>
                      <a:noFill/>
                    </a:ln>
                    <a:solidFill>
                      <a:srgbClr val="211E1E"/>
                    </a:solidFill>
                    <a:effectLst/>
                    <a:uLnTx/>
                    <a:uFillTx/>
                    <a:latin typeface="AdvP6F00"/>
                    <a:ea typeface="微软雅黑" pitchFamily="34" charset="-122"/>
                    <a:cs typeface="+mn-cs"/>
                  </a:rPr>
                  <a:t> </a:t>
                </a:r>
                <a:endParaRPr kumimoji="0" lang="en-US" altLang="zh-CN" sz="1100" b="0" i="0" u="none" strike="noStrike" kern="1200" cap="none" spc="0" normalizeH="0" baseline="0" noProof="0" dirty="0">
                  <a:ln>
                    <a:noFill/>
                  </a:ln>
                  <a:solidFill>
                    <a:prstClr val="black"/>
                  </a:solidFill>
                  <a:effectLst/>
                  <a:uLnTx/>
                  <a:uFillTx/>
                  <a:latin typeface="Arial" charset="0"/>
                  <a:ea typeface="微软雅黑" pitchFamily="34" charset="-122"/>
                  <a:cs typeface="+mn-cs"/>
                </a:endParaRPr>
              </a:p>
            </p:txBody>
          </p:sp>
          <p:sp>
            <p:nvSpPr>
              <p:cNvPr id="16" name="文本框 15"/>
              <p:cNvSpPr txBox="1"/>
              <p:nvPr/>
            </p:nvSpPr>
            <p:spPr>
              <a:xfrm>
                <a:off x="7594310" y="849635"/>
                <a:ext cx="407154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000" b="1" dirty="0">
                    <a:solidFill>
                      <a:srgbClr val="333333"/>
                    </a:solidFill>
                    <a:latin typeface="-apple-system"/>
                    <a:ea typeface="微软雅黑" pitchFamily="34" charset="-122"/>
                  </a:rPr>
                  <a:t>Big bang </a:t>
                </a:r>
                <a:r>
                  <a:rPr lang="en-US" altLang="zh-CN" sz="2000" b="1" dirty="0" err="1">
                    <a:solidFill>
                      <a:srgbClr val="333333"/>
                    </a:solidFill>
                    <a:latin typeface="-apple-system"/>
                    <a:ea typeface="微软雅黑" pitchFamily="34" charset="-122"/>
                  </a:rPr>
                  <a:t>nucleosynethesis</a:t>
                </a:r>
                <a:endParaRPr lang="zh-CN" altLang="en-US" sz="2000" b="1" dirty="0">
                  <a:solidFill>
                    <a:srgbClr val="333333"/>
                  </a:solidFill>
                  <a:latin typeface="-apple-system"/>
                  <a:ea typeface="微软雅黑" pitchFamily="34" charset="-122"/>
                </a:endParaRPr>
              </a:p>
            </p:txBody>
          </p:sp>
        </p:grpSp>
        <p:sp>
          <p:nvSpPr>
            <p:cNvPr id="15" name="圆角矩形 14"/>
            <p:cNvSpPr/>
            <p:nvPr/>
          </p:nvSpPr>
          <p:spPr>
            <a:xfrm>
              <a:off x="5914544" y="1272112"/>
              <a:ext cx="6028513" cy="4813418"/>
            </a:xfrm>
            <a:prstGeom prst="roundRect">
              <a:avLst/>
            </a:prstGeom>
            <a:solidFill>
              <a:schemeClr val="accent2">
                <a:lumMod val="40000"/>
                <a:lumOff val="60000"/>
                <a:alpha val="835"/>
              </a:schemeClr>
            </a:solidFill>
            <a:ln w="1905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white"/>
                </a:solidFill>
                <a:effectLst/>
                <a:uLnTx/>
                <a:uFillTx/>
                <a:latin typeface="Arial" charset="0"/>
                <a:ea typeface="微软雅黑" pitchFamily="34" charset="-122"/>
                <a:cs typeface="+mn-cs"/>
              </a:endParaRPr>
            </a:p>
          </p:txBody>
        </p:sp>
      </p:grpSp>
      <p:sp>
        <p:nvSpPr>
          <p:cNvPr id="25" name="文本框 24"/>
          <p:cNvSpPr txBox="1"/>
          <p:nvPr/>
        </p:nvSpPr>
        <p:spPr>
          <a:xfrm>
            <a:off x="12231425" y="3006010"/>
            <a:ext cx="98145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altLang="zh-CN" sz="1800" b="0" i="0" u="none" strike="noStrike" kern="1200" cap="none" spc="0" normalizeH="0" baseline="0" noProof="0" dirty="0">
                <a:ln>
                  <a:noFill/>
                </a:ln>
                <a:solidFill>
                  <a:srgbClr val="333333"/>
                </a:solidFill>
                <a:effectLst/>
                <a:highlight>
                  <a:srgbClr val="FFFF00"/>
                </a:highlight>
                <a:uLnTx/>
                <a:uFillTx/>
                <a:latin typeface="Public Sans"/>
                <a:ea typeface="微软雅黑" pitchFamily="34" charset="-122"/>
                <a:cs typeface="+mn-cs"/>
              </a:rPr>
              <a:t> </a:t>
            </a:r>
            <a:r>
              <a:rPr kumimoji="0" lang="zh-CN" altLang="en-GB" sz="1800" b="0" i="0" u="none" strike="noStrike" kern="1200" cap="none" spc="0" normalizeH="0" baseline="0" noProof="0" dirty="0">
                <a:ln>
                  <a:noFill/>
                </a:ln>
                <a:solidFill>
                  <a:srgbClr val="333333"/>
                </a:solidFill>
                <a:effectLst/>
                <a:highlight>
                  <a:srgbClr val="FFFF00"/>
                </a:highlight>
                <a:uLnTx/>
                <a:uFillTx/>
                <a:latin typeface="Public Sans"/>
                <a:ea typeface="微软雅黑" pitchFamily="34" charset="-122"/>
                <a:cs typeface="+mn-cs"/>
              </a:rPr>
              <a:t>标准</a:t>
            </a:r>
            <a:r>
              <a:rPr kumimoji="0" lang="zh-CN" altLang="en-US" sz="1800" b="0" i="0" u="none" strike="noStrike" kern="1200" cap="none" spc="0" normalizeH="0" baseline="0" noProof="0" dirty="0">
                <a:ln>
                  <a:noFill/>
                </a:ln>
                <a:solidFill>
                  <a:srgbClr val="333333"/>
                </a:solidFill>
                <a:effectLst/>
                <a:highlight>
                  <a:srgbClr val="FFFF00"/>
                </a:highlight>
                <a:uLnTx/>
                <a:uFillTx/>
                <a:latin typeface="Public Sans"/>
                <a:ea typeface="微软雅黑" pitchFamily="34" charset="-122"/>
                <a:cs typeface="+mn-cs"/>
              </a:rPr>
              <a:t>模型：</a:t>
            </a:r>
            <a:r>
              <a:rPr kumimoji="0" lang="en-GB" altLang="zh-CN" sz="1800" b="0" i="0" u="none" strike="noStrike" kern="1200" cap="none" spc="0" normalizeH="0" baseline="0" noProof="0" dirty="0">
                <a:ln>
                  <a:noFill/>
                </a:ln>
                <a:solidFill>
                  <a:srgbClr val="333333"/>
                </a:solidFill>
                <a:effectLst/>
                <a:highlight>
                  <a:srgbClr val="FFFF00"/>
                </a:highlight>
                <a:uLnTx/>
                <a:uFillTx/>
                <a:latin typeface="Public Sans"/>
                <a:ea typeface="微软雅黑" pitchFamily="34" charset="-122"/>
                <a:cs typeface="+mn-cs"/>
              </a:rPr>
              <a:t>14 minutes and 48 seconds</a:t>
            </a:r>
            <a:endParaRPr kumimoji="0" lang="zh-CN" altLang="en-US" sz="1800" b="0" i="0" u="none" strike="noStrike" kern="1200" cap="none" spc="0" normalizeH="0" baseline="0" noProof="0" dirty="0">
              <a:ln>
                <a:noFill/>
              </a:ln>
              <a:solidFill>
                <a:prstClr val="black"/>
              </a:solidFill>
              <a:effectLst/>
              <a:highlight>
                <a:srgbClr val="FFFF00"/>
              </a:highlight>
              <a:uLnTx/>
              <a:uFillTx/>
              <a:latin typeface="Arial" charset="0"/>
              <a:ea typeface="微软雅黑" pitchFamily="34" charset="-122"/>
              <a:cs typeface="+mn-cs"/>
            </a:endParaRPr>
          </a:p>
        </p:txBody>
      </p:sp>
      <p:grpSp>
        <p:nvGrpSpPr>
          <p:cNvPr id="29" name="组合 28"/>
          <p:cNvGrpSpPr/>
          <p:nvPr/>
        </p:nvGrpSpPr>
        <p:grpSpPr>
          <a:xfrm>
            <a:off x="454667" y="772470"/>
            <a:ext cx="5271219" cy="5343046"/>
            <a:chOff x="117052" y="772470"/>
            <a:chExt cx="5608822" cy="5343046"/>
          </a:xfrm>
        </p:grpSpPr>
        <p:sp>
          <p:nvSpPr>
            <p:cNvPr id="48" name="矩形 1"/>
            <p:cNvSpPr/>
            <p:nvPr/>
          </p:nvSpPr>
          <p:spPr>
            <a:xfrm>
              <a:off x="526335" y="1443164"/>
              <a:ext cx="5199539" cy="421526"/>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333333"/>
                  </a:solidFill>
                  <a:effectLst/>
                  <a:uLnTx/>
                  <a:uFillTx/>
                  <a:latin typeface="-apple-system"/>
                  <a:ea typeface="微软雅黑" pitchFamily="34" charset="-122"/>
                  <a:cs typeface="+mn-cs"/>
                </a:rPr>
                <a:t>Test of standard model </a:t>
              </a:r>
              <a:r>
                <a:rPr kumimoji="0" lang="en-US" altLang="zh-CN" sz="1800" b="1" i="0" u="none" strike="noStrike" kern="1200" cap="none" spc="0" normalizeH="0" baseline="0" noProof="0" dirty="0">
                  <a:ln>
                    <a:noFill/>
                  </a:ln>
                  <a:solidFill>
                    <a:srgbClr val="C00000"/>
                  </a:solidFill>
                  <a:effectLst/>
                  <a:uLnTx/>
                  <a:uFillTx/>
                  <a:latin typeface="Arial" charset="0"/>
                  <a:ea typeface="微软雅黑" pitchFamily="34" charset="-122"/>
                  <a:cs typeface="+mn-ea"/>
                  <a:sym typeface="Arial" charset="0"/>
                </a:rPr>
                <a:t>for particle physics</a:t>
              </a:r>
              <a:endParaRPr kumimoji="0" lang="zh-CN" altLang="en-US" sz="1800" b="1" i="0" u="none" strike="noStrike" kern="1200" cap="none" spc="0" normalizeH="0" baseline="0" noProof="0" dirty="0">
                <a:ln>
                  <a:noFill/>
                </a:ln>
                <a:solidFill>
                  <a:srgbClr val="C00000"/>
                </a:solidFill>
                <a:effectLst/>
                <a:uLnTx/>
                <a:uFillTx/>
                <a:latin typeface="Arial" charset="0"/>
                <a:ea typeface="微软雅黑" pitchFamily="34" charset="-122"/>
                <a:cs typeface="+mn-ea"/>
                <a:sym typeface="Arial" charset="0"/>
              </a:endParaRPr>
            </a:p>
          </p:txBody>
        </p:sp>
        <mc:AlternateContent xmlns:mc="http://schemas.openxmlformats.org/markup-compatibility/2006">
          <mc:Choice xmlns:a14="http://schemas.microsoft.com/office/drawing/2010/main" Requires="a14">
            <p:sp>
              <p:nvSpPr>
                <p:cNvPr id="49" name="文本框 48"/>
                <p:cNvSpPr txBox="1">
                  <a14:cpLocks xmlns:a14="http://schemas.microsoft.com/office/drawing/2010/main" noRot="1" noChangeAspect="1" noMove="1" noResize="1" noEditPoints="1" noAdjustHandles="1" noChangeArrowheads="1" noChangeShapeType="1"/>
                </p:cNvSpPr>
                <p:nvPr/>
              </p:nvSpPr>
              <p:spPr>
                <a:xfrm>
                  <a:off x="644574" y="4505145"/>
                  <a:ext cx="4784715" cy="728335"/>
                </a:xfrm>
                <a:prstGeom prst="rect">
                  <a:avLst/>
                </a:prstGeom>
                <a:blipFill rotWithShape="1">
                  <a:blip r:embed="rId3"/>
                  <a:stretch>
                    <a:fillRect/>
                  </a:stretch>
                </a:blipFill>
              </p:spPr>
              <p:txBody>
                <a:bodyPr/>
                <a:lstStyle/>
                <a:p>
                  <a:r>
                    <a:rPr lang="zh-CN" altLang="en-US">
                      <a:noFill/>
                    </a:rPr>
                    <a:t> </a:t>
                  </a:r>
                  <a:endParaRPr lang="zh-CN" altLang="en-US">
                    <a:noFill/>
                  </a:endParaRPr>
                </a:p>
              </p:txBody>
            </p:sp>
          </mc:Choice>
          <mc:Fallback>
            <p:sp>
              <p:nvSpPr>
                <p:cNvPr id="49" name="文本框 48"/>
                <p:cNvSpPr txBox="1">
                  <a14:cpLocks xmlns:a14="http://schemas.microsoft.com/office/drawing/2010/main" noRot="1" noChangeAspect="1" noMove="1" noResize="1" noEditPoints="1" noAdjustHandles="1" noChangeArrowheads="1" noChangeShapeType="1"/>
                </p:cNvSpPr>
                <p:nvPr/>
              </p:nvSpPr>
              <p:spPr>
                <a:xfrm>
                  <a:off x="644574" y="4505145"/>
                  <a:ext cx="4784715" cy="728335"/>
                </a:xfrm>
                <a:prstGeom prst="rect">
                  <a:avLst/>
                </a:prstGeom>
                <a:blipFill rotWithShape="1">
                  <a:blip r:embed="rId3"/>
                  <a:stretch>
                    <a:fillRect/>
                  </a:stretch>
                </a:blipFill>
              </p:spPr>
              <p:txBody>
                <a:bodyPr/>
                <a:lstStyle/>
                <a:p>
                  <a:r>
                    <a:rPr lang="zh-CN" altLang="en-US">
                      <a:noFill/>
                    </a:rPr>
                    <a:t> </a:t>
                  </a:r>
                  <a:endParaRPr lang="zh-CN" altLang="en-US">
                    <a:noFill/>
                  </a:endParaRPr>
                </a:p>
              </p:txBody>
            </p:sp>
          </mc:Fallback>
        </mc:AlternateContent>
        <p:sp>
          <p:nvSpPr>
            <p:cNvPr id="5" name="矩形 4"/>
            <p:cNvSpPr/>
            <p:nvPr/>
          </p:nvSpPr>
          <p:spPr>
            <a:xfrm>
              <a:off x="814083" y="5105614"/>
              <a:ext cx="407720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𝐺</a:t>
              </a:r>
              <a:r>
                <a:rPr kumimoji="0" lang="zh-CN" altLang="en-US" sz="1800" b="0" i="0" u="none" strike="noStrike" kern="1200" cap="none" spc="0" normalizeH="0" baseline="-25000" noProof="0" dirty="0">
                  <a:ln>
                    <a:noFill/>
                  </a:ln>
                  <a:solidFill>
                    <a:prstClr val="black"/>
                  </a:solidFill>
                  <a:effectLst/>
                  <a:uLnTx/>
                  <a:uFillTx/>
                  <a:latin typeface="Arial" charset="0"/>
                  <a:ea typeface="微软雅黑" pitchFamily="34" charset="-122"/>
                  <a:cs typeface="+mn-cs"/>
                </a:rPr>
                <a:t>𝑉</a:t>
              </a:r>
              <a:r>
                <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rPr>
                <a:t>: strength of the vector force</a:t>
              </a:r>
              <a:endParaRPr kumimoji="0" lang="en-US" altLang="zh-CN" sz="1800" b="0" i="0" u="none" strike="noStrike" kern="1200" cap="none" spc="0" normalizeH="0" baseline="0" noProof="0" dirty="0">
                <a:ln>
                  <a:noFill/>
                </a:ln>
                <a:solidFill>
                  <a:prstClr val="black"/>
                </a:solidFill>
                <a:effectLst/>
                <a:uLnTx/>
                <a:uFillTx/>
                <a:latin typeface="Arial" charset="0"/>
                <a:ea typeface="微软雅黑"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0432FF"/>
                  </a:solidFill>
                  <a:effectLst/>
                  <a:uLnTx/>
                  <a:uFillTx/>
                  <a:latin typeface="Arial" charset="0"/>
                  <a:ea typeface="微软雅黑" pitchFamily="34" charset="-122"/>
                  <a:cs typeface="+mn-cs"/>
                </a:rPr>
                <a:t>𝐺</a:t>
              </a:r>
              <a:r>
                <a:rPr kumimoji="0" lang="zh-CN" altLang="en-US" sz="1800" b="0" i="0" u="none" strike="noStrike" kern="1200" cap="none" spc="0" normalizeH="0" baseline="-25000" noProof="0" dirty="0">
                  <a:ln>
                    <a:noFill/>
                  </a:ln>
                  <a:solidFill>
                    <a:srgbClr val="0432FF"/>
                  </a:solidFill>
                  <a:effectLst/>
                  <a:uLnTx/>
                  <a:uFillTx/>
                  <a:latin typeface="Arial" charset="0"/>
                  <a:ea typeface="微软雅黑" pitchFamily="34" charset="-122"/>
                  <a:cs typeface="+mn-cs"/>
                </a:rPr>
                <a:t>𝐴</a:t>
              </a:r>
              <a:r>
                <a:rPr kumimoji="0" lang="en-US" altLang="zh-CN" sz="1800" b="0" i="0" u="none" strike="noStrike" kern="1200" cap="none" spc="0" normalizeH="0" baseline="0" noProof="0" dirty="0">
                  <a:ln>
                    <a:noFill/>
                  </a:ln>
                  <a:solidFill>
                    <a:srgbClr val="0432FF"/>
                  </a:solidFill>
                  <a:effectLst/>
                  <a:uLnTx/>
                  <a:uFillTx/>
                  <a:latin typeface="Arial" charset="0"/>
                  <a:ea typeface="微软雅黑" pitchFamily="34" charset="-122"/>
                  <a:cs typeface="+mn-cs"/>
                </a:rPr>
                <a:t>: strength of the axial vector force</a:t>
              </a:r>
              <a:endParaRPr kumimoji="0" lang="en-US" altLang="zh-CN" sz="1800" b="0" i="0" u="none" strike="noStrike" kern="1200" cap="none" spc="0" normalizeH="0" baseline="0" noProof="0" dirty="0">
                <a:ln>
                  <a:noFill/>
                </a:ln>
                <a:solidFill>
                  <a:srgbClr val="0432FF"/>
                </a:solidFill>
                <a:effectLst/>
                <a:uLnTx/>
                <a:uFillTx/>
                <a:latin typeface="Arial" charset="0"/>
                <a:ea typeface="微软雅黑" pitchFamily="34" charset="-122"/>
                <a:cs typeface="+mn-cs"/>
              </a:endParaRPr>
            </a:p>
          </p:txBody>
        </p:sp>
        <p:grpSp>
          <p:nvGrpSpPr>
            <p:cNvPr id="27" name="组合 26"/>
            <p:cNvGrpSpPr/>
            <p:nvPr/>
          </p:nvGrpSpPr>
          <p:grpSpPr>
            <a:xfrm>
              <a:off x="117052" y="1346877"/>
              <a:ext cx="5530361" cy="4768639"/>
              <a:chOff x="223608" y="1376383"/>
              <a:chExt cx="5530361" cy="4768639"/>
            </a:xfrm>
          </p:grpSpPr>
          <p:sp>
            <p:nvSpPr>
              <p:cNvPr id="13" name="圆角矩形 12"/>
              <p:cNvSpPr/>
              <p:nvPr/>
            </p:nvSpPr>
            <p:spPr>
              <a:xfrm>
                <a:off x="223608" y="1376383"/>
                <a:ext cx="5530361" cy="4768639"/>
              </a:xfrm>
              <a:prstGeom prst="roundRect">
                <a:avLst/>
              </a:prstGeom>
              <a:solidFill>
                <a:schemeClr val="accent1">
                  <a:alpha val="5000"/>
                </a:schemeClr>
              </a:solidFill>
              <a:ln w="2222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white"/>
                  </a:solidFill>
                  <a:effectLst/>
                  <a:uLnTx/>
                  <a:uFillTx/>
                  <a:latin typeface="Arial" charset="0"/>
                  <a:ea typeface="微软雅黑" pitchFamily="34" charset="-122"/>
                  <a:cs typeface="+mn-cs"/>
                </a:endParaRPr>
              </a:p>
            </p:txBody>
          </p:sp>
          <p:sp>
            <p:nvSpPr>
              <p:cNvPr id="14" name="文本框 13"/>
              <p:cNvSpPr txBox="1"/>
              <p:nvPr/>
            </p:nvSpPr>
            <p:spPr>
              <a:xfrm>
                <a:off x="817518" y="1872242"/>
                <a:ext cx="4611957" cy="523220"/>
              </a:xfrm>
              <a:prstGeom prst="rect">
                <a:avLst/>
              </a:prstGeom>
              <a:noFill/>
            </p:spPr>
            <p:txBody>
              <a:bodyPr wrap="square">
                <a:spAutoFit/>
              </a:bodyPr>
              <a:lstStyle/>
              <a:p>
                <a:pPr lvl="0" algn="ctr">
                  <a:defRPr/>
                </a:pPr>
                <a:r>
                  <a:rPr lang="en-US" altLang="zh-CN" sz="1400" b="1" dirty="0">
                    <a:effectLst>
                      <a:outerShdw blurRad="38100" dist="38100" dir="2700000" algn="tl">
                        <a:srgbClr val="000000">
                          <a:alpha val="43137"/>
                        </a:srgbClr>
                      </a:outerShdw>
                    </a:effectLst>
                  </a:rPr>
                  <a:t>the simplest example of nuclear beta decay</a:t>
                </a:r>
                <a:r>
                  <a:rPr lang="zh-CN" altLang="en-US" sz="1400" b="1" dirty="0">
                    <a:effectLst>
                      <a:outerShdw blurRad="38100" dist="38100" dir="2700000" algn="tl">
                        <a:srgbClr val="000000">
                          <a:alpha val="43137"/>
                        </a:srgbClr>
                      </a:outerShdw>
                    </a:effectLst>
                  </a:rPr>
                  <a:t>：</a:t>
                </a:r>
                <a:endParaRPr lang="en-US" altLang="zh-CN" sz="1400" b="1" dirty="0">
                  <a:effectLst>
                    <a:outerShdw blurRad="38100" dist="38100" dir="2700000" algn="tl">
                      <a:srgbClr val="000000">
                        <a:alpha val="43137"/>
                      </a:srgbClr>
                    </a:outerShdw>
                  </a:effectLst>
                </a:endParaRPr>
              </a:p>
              <a:p>
                <a:pPr lvl="0" algn="ctr">
                  <a:defRPr/>
                </a:pPr>
                <a:r>
                  <a:rPr lang="en-US" altLang="zh-CN" sz="1400" dirty="0">
                    <a:solidFill>
                      <a:srgbClr val="211E1E"/>
                    </a:solidFill>
                    <a:latin typeface="AdvP48E673"/>
                  </a:rPr>
                  <a:t>1</a:t>
                </a:r>
                <a:r>
                  <a:rPr lang="en-US" altLang="zh-CN" sz="1400" dirty="0">
                    <a:solidFill>
                      <a:srgbClr val="211E1E"/>
                    </a:solidFill>
                    <a:latin typeface="AdvP3EDAA1"/>
                  </a:rPr>
                  <a:t>/</a:t>
                </a:r>
                <a:r>
                  <a:rPr lang="en-US" altLang="zh-CN" sz="1400" dirty="0">
                    <a:solidFill>
                      <a:srgbClr val="211E1E"/>
                    </a:solidFill>
                    <a:latin typeface="AdvP48E673"/>
                  </a:rPr>
                  <a:t>2 </a:t>
                </a:r>
                <a:r>
                  <a:rPr lang="en-US" altLang="zh-CN" sz="1400" dirty="0">
                    <a:solidFill>
                      <a:srgbClr val="211E1E"/>
                    </a:solidFill>
                    <a:latin typeface="AdvP6F00"/>
                  </a:rPr>
                  <a:t>to </a:t>
                </a:r>
                <a:r>
                  <a:rPr lang="en-US" altLang="zh-CN" sz="1400" dirty="0">
                    <a:solidFill>
                      <a:srgbClr val="211E1E"/>
                    </a:solidFill>
                    <a:latin typeface="AdvP48E673"/>
                  </a:rPr>
                  <a:t>½ decay , both  </a:t>
                </a:r>
                <a:r>
                  <a:rPr kumimoji="0" lang="en-US" altLang="zh-CN" sz="1400" b="0" u="none" strike="noStrike" kern="1200" cap="none" spc="0" normalizeH="0" baseline="0" noProof="0" dirty="0">
                    <a:ln>
                      <a:noFill/>
                    </a:ln>
                    <a:solidFill>
                      <a:srgbClr val="000000"/>
                    </a:solidFill>
                    <a:effectLst/>
                    <a:uLnTx/>
                    <a:uFillTx/>
                    <a:latin typeface="PingFang SC" pitchFamily="34" charset="-122"/>
                    <a:ea typeface="PingFang SC" pitchFamily="34" charset="-122"/>
                  </a:rPr>
                  <a:t>Fermi &amp; GT</a:t>
                </a:r>
                <a:r>
                  <a:rPr lang="zh-CN" altLang="en-US" sz="1400" dirty="0">
                    <a:solidFill>
                      <a:srgbClr val="000000"/>
                    </a:solidFill>
                    <a:latin typeface="PingFang SC" pitchFamily="34" charset="-122"/>
                    <a:ea typeface="PingFang SC" pitchFamily="34" charset="-122"/>
                  </a:rPr>
                  <a:t> </a:t>
                </a:r>
                <a:r>
                  <a:rPr lang="en-US" altLang="zh-CN" sz="1400" dirty="0">
                    <a:solidFill>
                      <a:srgbClr val="000000"/>
                    </a:solidFill>
                    <a:latin typeface="PingFang SC" pitchFamily="34" charset="-122"/>
                    <a:ea typeface="PingFang SC" pitchFamily="34" charset="-122"/>
                  </a:rPr>
                  <a:t>decays allowed</a:t>
                </a:r>
                <a:endParaRPr kumimoji="0" lang="zh-CN" altLang="en-US" sz="1400" b="0" u="none" strike="noStrike" kern="1200" cap="none" spc="0" normalizeH="0" baseline="0" noProof="0" dirty="0">
                  <a:ln>
                    <a:noFill/>
                  </a:ln>
                  <a:solidFill>
                    <a:prstClr val="black"/>
                  </a:solidFill>
                  <a:effectLst/>
                  <a:uLnTx/>
                  <a:uFillTx/>
                  <a:latin typeface="Arial" charset="0"/>
                  <a:ea typeface="微软雅黑" pitchFamily="34" charset="-122"/>
                </a:endParaRPr>
              </a:p>
            </p:txBody>
          </p:sp>
        </p:grpSp>
        <p:pic>
          <p:nvPicPr>
            <p:cNvPr id="10" name="图片 9"/>
            <p:cNvPicPr>
              <a:picLocks noChangeAspect="1"/>
            </p:cNvPicPr>
            <p:nvPr/>
          </p:nvPicPr>
          <p:blipFill>
            <a:blip r:embed="rId4"/>
            <a:stretch>
              <a:fillRect/>
            </a:stretch>
          </p:blipFill>
          <p:spPr>
            <a:xfrm>
              <a:off x="1242057" y="2518814"/>
              <a:ext cx="2815389" cy="1868342"/>
            </a:xfrm>
            <a:prstGeom prst="rect">
              <a:avLst/>
            </a:prstGeom>
          </p:spPr>
        </p:pic>
        <p:sp>
          <p:nvSpPr>
            <p:cNvPr id="35" name="矩形 1"/>
            <p:cNvSpPr/>
            <p:nvPr/>
          </p:nvSpPr>
          <p:spPr>
            <a:xfrm>
              <a:off x="1457676" y="772470"/>
              <a:ext cx="3140015" cy="460126"/>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333333"/>
                  </a:solidFill>
                  <a:effectLst/>
                  <a:uLnTx/>
                  <a:uFillTx/>
                  <a:latin typeface="-apple-system"/>
                  <a:ea typeface="微软雅黑" pitchFamily="34" charset="-122"/>
                  <a:cs typeface="+mn-cs"/>
                </a:rPr>
                <a:t>Weak </a:t>
              </a:r>
              <a:r>
                <a:rPr kumimoji="0" lang="en-US" altLang="zh-CN" sz="2000" b="1" i="0" u="none" strike="noStrike" kern="1200" cap="none" spc="0" normalizeH="0" baseline="0" noProof="0" dirty="0" err="1">
                  <a:ln>
                    <a:noFill/>
                  </a:ln>
                  <a:solidFill>
                    <a:srgbClr val="333333"/>
                  </a:solidFill>
                  <a:effectLst/>
                  <a:uLnTx/>
                  <a:uFillTx/>
                  <a:latin typeface="-apple-system"/>
                  <a:ea typeface="微软雅黑" pitchFamily="34" charset="-122"/>
                  <a:cs typeface="+mn-cs"/>
                </a:rPr>
                <a:t>cou</a:t>
              </a:r>
              <a:r>
                <a:rPr lang="en-US" altLang="zh-CN" sz="2000" b="1" dirty="0" err="1">
                  <a:solidFill>
                    <a:srgbClr val="333333"/>
                  </a:solidFill>
                  <a:latin typeface="-apple-system"/>
                  <a:ea typeface="微软雅黑" pitchFamily="34" charset="-122"/>
                </a:rPr>
                <a:t>pling</a:t>
              </a:r>
              <a:r>
                <a:rPr lang="en-US" altLang="zh-CN" sz="2000" b="1" dirty="0">
                  <a:solidFill>
                    <a:srgbClr val="333333"/>
                  </a:solidFill>
                  <a:latin typeface="-apple-system"/>
                  <a:ea typeface="微软雅黑" pitchFamily="34" charset="-122"/>
                </a:rPr>
                <a:t> constants   </a:t>
              </a:r>
              <a:endParaRPr kumimoji="0" lang="zh-CN" altLang="en-US" sz="2000" b="1" i="0" u="none" strike="noStrike" kern="1200" cap="none" spc="0" normalizeH="0" baseline="0" noProof="0" dirty="0">
                <a:ln>
                  <a:noFill/>
                </a:ln>
                <a:solidFill>
                  <a:srgbClr val="C00000"/>
                </a:solidFill>
                <a:effectLst/>
                <a:uLnTx/>
                <a:uFillTx/>
                <a:latin typeface="Arial" charset="0"/>
                <a:ea typeface="微软雅黑" pitchFamily="34" charset="-122"/>
                <a:cs typeface="+mn-ea"/>
                <a:sym typeface="Arial" charset="0"/>
              </a:endParaRPr>
            </a:p>
          </p:txBody>
        </p:sp>
      </p:grpSp>
      <p:sp>
        <p:nvSpPr>
          <p:cNvPr id="26" name="文本框 25"/>
          <p:cNvSpPr txBox="1"/>
          <p:nvPr/>
        </p:nvSpPr>
        <p:spPr>
          <a:xfrm>
            <a:off x="4057445" y="6453482"/>
            <a:ext cx="4551246" cy="307777"/>
          </a:xfrm>
          <a:prstGeom prst="rect">
            <a:avLst/>
          </a:prstGeom>
          <a:noFill/>
        </p:spPr>
        <p:txBody>
          <a:bodyPr wrap="none" rtlCol="0">
            <a:spAutoFit/>
          </a:bodyPr>
          <a:lstStyle/>
          <a:p>
            <a:r>
              <a:rPr lang="en-US" altLang="zh-CN" sz="1400" dirty="0" err="1"/>
              <a:t>Wietfeldt</a:t>
            </a:r>
            <a:r>
              <a:rPr lang="en-US" altLang="zh-CN" sz="1400" dirty="0"/>
              <a:t> and Greene, Rev. Mod. Phys. 83,1173 (2011)</a:t>
            </a:r>
            <a:endParaRPr lang="zh-CN" altLang="en-US" sz="14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14:cpLocks xmlns:a14="http://schemas.microsoft.com/office/drawing/2010/main" noGrp="1"/>
          </p:cNvSpPr>
          <p:nvPr>
            <p:ph type="title"/>
          </p:nvPr>
        </p:nvSpPr>
        <p:spPr/>
        <p:txBody>
          <a:bodyPr>
            <a:normAutofit/>
          </a:bodyPr>
          <a:lstStyle/>
          <a:p>
            <a:r>
              <a:rPr kumimoji="1" lang="zh-CN" altLang="en-US" sz="3600" dirty="0"/>
              <a:t>几个数字：预期中子数、本底数</a:t>
            </a:r>
            <a:r>
              <a:rPr kumimoji="1" lang="en-US" altLang="zh-CN" sz="3600" dirty="0"/>
              <a:t>(,</a:t>
            </a:r>
            <a:r>
              <a:rPr kumimoji="1" lang="zh-CN" altLang="en-US" sz="3600" dirty="0"/>
              <a:t> 信噪比</a:t>
            </a:r>
            <a:endParaRPr kumimoji="1" lang="zh-CN" altLang="en-US" sz="3600" dirty="0"/>
          </a:p>
        </p:txBody>
      </p:sp>
      <p:sp>
        <p:nvSpPr>
          <p:cNvPr id="3" name="内容占位符 2"/>
          <p:cNvSpPr>
            <a14:cpLocks xmlns:a14="http://schemas.microsoft.com/office/drawing/2010/main" noGrp="1"/>
          </p:cNvSpPr>
          <p:nvPr>
            <p:ph idx="1"/>
          </p:nvPr>
        </p:nvSpPr>
        <p:spPr/>
        <p:txBody>
          <a:bodyPr>
            <a:normAutofit fontScale="92500" lnSpcReduction="10000"/>
          </a:bodyPr>
          <a:lstStyle/>
          <a:p>
            <a:r>
              <a:rPr kumimoji="1" lang="en-US" altLang="zh-CN" dirty="0"/>
              <a:t>Payload</a:t>
            </a:r>
            <a:r>
              <a:rPr kumimoji="1" lang="zh-CN" altLang="en-US" dirty="0"/>
              <a:t> </a:t>
            </a:r>
            <a:r>
              <a:rPr kumimoji="1" lang="en-US" altLang="zh-CN" dirty="0"/>
              <a:t>with</a:t>
            </a:r>
            <a:r>
              <a:rPr kumimoji="1" lang="zh-CN" altLang="en-US" dirty="0"/>
              <a:t> </a:t>
            </a:r>
            <a:r>
              <a:rPr kumimoji="1" lang="en-US" altLang="zh-CN" dirty="0"/>
              <a:t>weight&lt;5kg</a:t>
            </a:r>
            <a:r>
              <a:rPr kumimoji="1" lang="zh-CN" altLang="en-US" dirty="0"/>
              <a:t> </a:t>
            </a:r>
            <a:r>
              <a:rPr kumimoji="1" lang="en-US" altLang="zh-CN" dirty="0"/>
              <a:t>(300g</a:t>
            </a:r>
            <a:r>
              <a:rPr kumimoji="1" lang="zh-CN" altLang="en-US" dirty="0"/>
              <a:t>*</a:t>
            </a:r>
            <a:r>
              <a:rPr kumimoji="1" lang="en-US" altLang="zh-CN" dirty="0"/>
              <a:t>4</a:t>
            </a:r>
            <a:r>
              <a:rPr kumimoji="1" lang="zh-CN" altLang="en-US" dirty="0"/>
              <a:t> </a:t>
            </a:r>
            <a:r>
              <a:rPr kumimoji="1" lang="en-US" altLang="zh-CN" dirty="0"/>
              <a:t>3He+</a:t>
            </a:r>
            <a:r>
              <a:rPr kumimoji="1" lang="zh-CN" altLang="en-US" dirty="0"/>
              <a:t> </a:t>
            </a:r>
            <a:r>
              <a:rPr kumimoji="1" lang="en-US" altLang="zh-CN" dirty="0"/>
              <a:t>1kg</a:t>
            </a:r>
            <a:r>
              <a:rPr kumimoji="1" lang="zh-CN" altLang="en-US" dirty="0"/>
              <a:t> </a:t>
            </a:r>
            <a:r>
              <a:rPr kumimoji="1" lang="en-US" altLang="zh-CN" dirty="0" err="1"/>
              <a:t>elec</a:t>
            </a:r>
            <a:r>
              <a:rPr kumimoji="1" lang="zh-CN" altLang="en-US" dirty="0"/>
              <a:t> </a:t>
            </a:r>
            <a:r>
              <a:rPr kumimoji="1" lang="en-US" altLang="zh-CN" dirty="0"/>
              <a:t>+</a:t>
            </a:r>
            <a:r>
              <a:rPr kumimoji="1" lang="zh-CN" altLang="en-US" dirty="0"/>
              <a:t> </a:t>
            </a:r>
            <a:r>
              <a:rPr kumimoji="1" lang="en-US" altLang="zh-CN" dirty="0"/>
              <a:t>&lt;1kg </a:t>
            </a:r>
            <a:r>
              <a:rPr kumimoji="1" lang="zh-CN" altLang="en-US" dirty="0"/>
              <a:t>杆子</a:t>
            </a:r>
            <a:r>
              <a:rPr kumimoji="1" lang="en-US" altLang="zh-CN" dirty="0"/>
              <a:t>),</a:t>
            </a:r>
            <a:r>
              <a:rPr kumimoji="1" lang="zh-CN" altLang="en-US" dirty="0"/>
              <a:t> </a:t>
            </a:r>
            <a:r>
              <a:rPr kumimoji="1" lang="en-US" altLang="zh-CN" dirty="0"/>
              <a:t>power</a:t>
            </a:r>
            <a:r>
              <a:rPr kumimoji="1" lang="zh-CN" altLang="en-US" dirty="0"/>
              <a:t> </a:t>
            </a:r>
            <a:r>
              <a:rPr kumimoji="1" lang="en-US" altLang="zh-CN" dirty="0"/>
              <a:t>(&lt;5w</a:t>
            </a:r>
            <a:r>
              <a:rPr kumimoji="1" lang="zh-CN" altLang="en-US" dirty="0"/>
              <a:t>）</a:t>
            </a:r>
            <a:endParaRPr kumimoji="1" lang="en-US" altLang="zh-CN" dirty="0"/>
          </a:p>
          <a:p>
            <a:r>
              <a:rPr kumimoji="1" lang="en-US" altLang="zh-CN" dirty="0"/>
              <a:t>We</a:t>
            </a:r>
            <a:r>
              <a:rPr kumimoji="1" lang="zh-CN" altLang="en-US" dirty="0"/>
              <a:t> </a:t>
            </a:r>
            <a:r>
              <a:rPr kumimoji="1" lang="en-US" altLang="zh-CN" dirty="0"/>
              <a:t>hope</a:t>
            </a:r>
            <a:r>
              <a:rPr kumimoji="1" lang="zh-CN" altLang="en-US" dirty="0"/>
              <a:t> </a:t>
            </a:r>
            <a:r>
              <a:rPr kumimoji="1" lang="en-US" altLang="zh-CN" dirty="0"/>
              <a:t>to</a:t>
            </a:r>
            <a:r>
              <a:rPr kumimoji="1" lang="zh-CN" altLang="en-US" dirty="0"/>
              <a:t> </a:t>
            </a:r>
            <a:r>
              <a:rPr kumimoji="1" lang="en-US" altLang="zh-CN" dirty="0"/>
              <a:t>give</a:t>
            </a:r>
            <a:r>
              <a:rPr kumimoji="1" lang="zh-CN" altLang="en-US" dirty="0"/>
              <a:t> </a:t>
            </a:r>
            <a:r>
              <a:rPr kumimoji="1" lang="en-US" altLang="zh-CN" dirty="0"/>
              <a:t>the</a:t>
            </a:r>
            <a:r>
              <a:rPr kumimoji="1" lang="zh-CN" altLang="en-US" dirty="0"/>
              <a:t> </a:t>
            </a:r>
            <a:r>
              <a:rPr kumimoji="1" lang="en-US" altLang="zh-CN" dirty="0"/>
              <a:t>first</a:t>
            </a:r>
            <a:r>
              <a:rPr kumimoji="1" lang="zh-CN" altLang="en-US" dirty="0"/>
              <a:t> </a:t>
            </a:r>
            <a:r>
              <a:rPr kumimoji="1" lang="en-US" altLang="zh-CN" dirty="0"/>
              <a:t>measurement</a:t>
            </a:r>
            <a:r>
              <a:rPr kumimoji="1" lang="zh-CN" altLang="en-US" dirty="0"/>
              <a:t> </a:t>
            </a:r>
            <a:r>
              <a:rPr kumimoji="1" lang="en-US" altLang="zh-CN" dirty="0"/>
              <a:t>of</a:t>
            </a:r>
            <a:r>
              <a:rPr kumimoji="1" lang="zh-CN" altLang="en-US" dirty="0"/>
              <a:t> </a:t>
            </a:r>
            <a:r>
              <a:rPr kumimoji="1" lang="en-US" altLang="zh-CN" dirty="0" err="1"/>
              <a:t>alberto</a:t>
            </a:r>
            <a:r>
              <a:rPr kumimoji="1" lang="zh-CN" altLang="en-US" dirty="0"/>
              <a:t> </a:t>
            </a:r>
            <a:r>
              <a:rPr kumimoji="1" lang="en-US" altLang="zh-CN" dirty="0"/>
              <a:t>neutron</a:t>
            </a:r>
            <a:r>
              <a:rPr kumimoji="1" lang="zh-CN" altLang="en-US" dirty="0"/>
              <a:t> </a:t>
            </a:r>
            <a:r>
              <a:rPr kumimoji="1" lang="en-US" altLang="zh-CN" dirty="0"/>
              <a:t>in</a:t>
            </a:r>
            <a:r>
              <a:rPr kumimoji="1" lang="zh-CN" altLang="en-US" dirty="0"/>
              <a:t> </a:t>
            </a:r>
            <a:r>
              <a:rPr kumimoji="1" lang="en-US" altLang="zh-CN" dirty="0"/>
              <a:t>low</a:t>
            </a:r>
            <a:r>
              <a:rPr kumimoji="1" lang="zh-CN" altLang="en-US" dirty="0"/>
              <a:t> </a:t>
            </a:r>
            <a:r>
              <a:rPr kumimoji="1" lang="en-US" altLang="zh-CN" dirty="0"/>
              <a:t>earth</a:t>
            </a:r>
            <a:r>
              <a:rPr kumimoji="1" lang="zh-CN" altLang="en-US" dirty="0"/>
              <a:t> </a:t>
            </a:r>
            <a:r>
              <a:rPr kumimoji="1" lang="en-US" altLang="zh-CN" dirty="0"/>
              <a:t>orbit.</a:t>
            </a:r>
            <a:r>
              <a:rPr kumimoji="1" lang="zh-CN" altLang="en-US" dirty="0"/>
              <a:t> </a:t>
            </a:r>
            <a:r>
              <a:rPr kumimoji="1" lang="en-US" altLang="zh-CN" dirty="0"/>
              <a:t>---》</a:t>
            </a:r>
            <a:r>
              <a:rPr kumimoji="1" lang="zh-CN" altLang="en-US" dirty="0"/>
              <a:t> 数量级</a:t>
            </a:r>
            <a:endParaRPr kumimoji="1" lang="en-US" altLang="zh-CN" dirty="0"/>
          </a:p>
          <a:p>
            <a:r>
              <a:rPr kumimoji="1" lang="en-US" altLang="zh-CN" dirty="0"/>
              <a:t>Give</a:t>
            </a:r>
            <a:r>
              <a:rPr kumimoji="1" lang="zh-CN" altLang="en-US" dirty="0"/>
              <a:t> </a:t>
            </a:r>
            <a:r>
              <a:rPr kumimoji="1" lang="en-US" altLang="zh-CN" dirty="0"/>
              <a:t>a</a:t>
            </a:r>
            <a:r>
              <a:rPr kumimoji="1" lang="zh-CN" altLang="en-US" dirty="0"/>
              <a:t> </a:t>
            </a:r>
            <a:r>
              <a:rPr kumimoji="1" lang="en-US" altLang="zh-CN" dirty="0"/>
              <a:t>discrimination</a:t>
            </a:r>
            <a:r>
              <a:rPr kumimoji="1" lang="zh-CN" altLang="en-US" dirty="0"/>
              <a:t> </a:t>
            </a:r>
            <a:r>
              <a:rPr kumimoji="1" lang="en-US" altLang="zh-CN" dirty="0"/>
              <a:t>of</a:t>
            </a:r>
            <a:r>
              <a:rPr kumimoji="1" lang="zh-CN" altLang="en-US" dirty="0"/>
              <a:t> </a:t>
            </a:r>
            <a:r>
              <a:rPr kumimoji="1" lang="en-US" altLang="zh-CN" dirty="0"/>
              <a:t>both</a:t>
            </a:r>
            <a:r>
              <a:rPr kumimoji="1" lang="zh-CN" altLang="en-US" dirty="0"/>
              <a:t> </a:t>
            </a:r>
            <a:r>
              <a:rPr kumimoji="1" lang="en-US" altLang="zh-CN" dirty="0"/>
              <a:t>method.</a:t>
            </a:r>
            <a:endParaRPr kumimoji="1" lang="en-US" altLang="zh-CN" dirty="0"/>
          </a:p>
          <a:p>
            <a:endParaRPr kumimoji="1" lang="en-US" altLang="zh-CN" dirty="0"/>
          </a:p>
          <a:p>
            <a:endParaRPr kumimoji="1" lang="en-US" altLang="zh-CN" dirty="0"/>
          </a:p>
          <a:p>
            <a:r>
              <a:rPr kumimoji="1" lang="en-US" altLang="zh-CN" dirty="0"/>
              <a:t>Cali:</a:t>
            </a:r>
            <a:r>
              <a:rPr kumimoji="1" lang="zh-CN" altLang="en-US" dirty="0"/>
              <a:t> </a:t>
            </a:r>
            <a:r>
              <a:rPr kumimoji="1" lang="en-US" altLang="zh-CN" dirty="0"/>
              <a:t>20km</a:t>
            </a:r>
            <a:r>
              <a:rPr kumimoji="1" lang="zh-CN" altLang="en-US" dirty="0"/>
              <a:t> </a:t>
            </a:r>
            <a:r>
              <a:rPr kumimoji="1" lang="en-US" altLang="zh-CN" dirty="0"/>
              <a:t>origin</a:t>
            </a:r>
            <a:r>
              <a:rPr kumimoji="1" lang="zh-CN" altLang="en-US" dirty="0"/>
              <a:t> </a:t>
            </a:r>
            <a:r>
              <a:rPr kumimoji="1" lang="en-US" altLang="zh-CN" dirty="0"/>
              <a:t>of</a:t>
            </a:r>
            <a:r>
              <a:rPr kumimoji="1" lang="zh-CN" altLang="en-US" dirty="0"/>
              <a:t> </a:t>
            </a:r>
            <a:r>
              <a:rPr kumimoji="1" lang="en-US" altLang="zh-CN" dirty="0"/>
              <a:t>neutron</a:t>
            </a:r>
            <a:r>
              <a:rPr kumimoji="1" lang="zh-CN" altLang="en-US" dirty="0"/>
              <a:t> </a:t>
            </a:r>
            <a:endParaRPr kumimoji="1" lang="en-US" altLang="zh-CN" dirty="0"/>
          </a:p>
          <a:p>
            <a:endParaRPr kumimoji="1" lang="en-US" altLang="zh-CN" dirty="0"/>
          </a:p>
          <a:p>
            <a:r>
              <a:rPr kumimoji="1" lang="zh-CN" altLang="en-US" dirty="0"/>
              <a:t>数据量：</a:t>
            </a:r>
            <a:r>
              <a:rPr kumimoji="1" lang="en-US" altLang="zh-CN" dirty="0"/>
              <a:t>600</a:t>
            </a:r>
            <a:r>
              <a:rPr kumimoji="1" lang="zh-CN" altLang="en-US" dirty="0"/>
              <a:t> </a:t>
            </a:r>
            <a:r>
              <a:rPr kumimoji="1" lang="en-US" altLang="zh-CN" dirty="0"/>
              <a:t>MB/s,</a:t>
            </a:r>
            <a:r>
              <a:rPr kumimoji="1" lang="zh-CN" altLang="en-US" dirty="0"/>
              <a:t> </a:t>
            </a:r>
            <a:r>
              <a:rPr kumimoji="1" lang="en-US" altLang="zh-CN" dirty="0"/>
              <a:t>-</a:t>
            </a:r>
            <a:r>
              <a:rPr kumimoji="1" lang="en-US" altLang="zh-CN" dirty="0">
                <a:sym typeface="Wingdings" charset="2"/>
              </a:rPr>
              <a:t></a:t>
            </a:r>
            <a:r>
              <a:rPr kumimoji="1" lang="zh-CN" altLang="en-US" dirty="0">
                <a:sym typeface="Wingdings" charset="2"/>
              </a:rPr>
              <a:t> 我们的通量</a:t>
            </a:r>
            <a:endParaRPr kumimoji="1" lang="zh-CN" altLang="en-US" dirty="0"/>
          </a:p>
        </p:txBody>
      </p:sp>
      <p:sp>
        <p:nvSpPr>
          <p:cNvPr id="4" name="灯片编号占位符 3"/>
          <p:cNvSpPr>
            <a14:cpLocks xmlns:a14="http://schemas.microsoft.com/office/drawing/2010/main" noGrp="1"/>
          </p:cNvSpPr>
          <p:nvPr>
            <p:ph type="sldNum" sz="quarter" idx="12"/>
          </p:nvPr>
        </p:nvSpPr>
        <p:spPr/>
        <p:txBody>
          <a:bodyPr/>
          <a:lstStyle/>
          <a:p>
            <a:fld id="{AA99CC4F-EA44-B044-AD87-94E32FACE6D5}" type="slidenum">
              <a:rPr lang="en-US" altLang="zh-CN" smtClean="0"/>
            </a:fld>
            <a:endParaRPr kumimoji="1" lang="zh-CN" altLang="en-US"/>
          </a:p>
        </p:txBody>
      </p:sp>
      <p:sp>
        <p:nvSpPr>
          <p:cNvPr id="5" name="文本框 4"/>
          <p:cNvSpPr txBox="1"/>
          <p:nvPr/>
        </p:nvSpPr>
        <p:spPr>
          <a:xfrm>
            <a:off x="7300210" y="4317167"/>
            <a:ext cx="2852063" cy="369332"/>
          </a:xfrm>
          <a:prstGeom prst="rect">
            <a:avLst/>
          </a:prstGeom>
          <a:noFill/>
        </p:spPr>
        <p:txBody>
          <a:bodyPr wrap="none" rtlCol="0">
            <a:spAutoFit/>
          </a:bodyPr>
          <a:lstStyle/>
          <a:p>
            <a:r>
              <a:rPr kumimoji="1" lang="en-US" altLang="zh-CN" dirty="0"/>
              <a:t>Key:</a:t>
            </a:r>
            <a:r>
              <a:rPr kumimoji="1" lang="zh-CN" altLang="en-US" dirty="0"/>
              <a:t> </a:t>
            </a:r>
            <a:r>
              <a:rPr kumimoji="1" lang="en-US" altLang="zh-CN" dirty="0"/>
              <a:t>reliable,</a:t>
            </a:r>
            <a:r>
              <a:rPr kumimoji="1" lang="zh-CN" altLang="en-US" dirty="0"/>
              <a:t> </a:t>
            </a:r>
            <a:r>
              <a:rPr kumimoji="1" lang="en-US" altLang="zh-CN" dirty="0"/>
              <a:t>one-time</a:t>
            </a:r>
            <a:r>
              <a:rPr kumimoji="1" lang="zh-CN" altLang="en-US" dirty="0"/>
              <a:t> </a:t>
            </a:r>
            <a:r>
              <a:rPr kumimoji="1" lang="en-US" altLang="zh-CN" dirty="0"/>
              <a:t>job</a:t>
            </a:r>
            <a:endParaRPr kumimoji="1" lang="zh-CN" altLang="en-US" dirty="0"/>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矩形 18"/>
          <p:cNvSpPr/>
          <p:nvPr/>
        </p:nvSpPr>
        <p:spPr>
          <a:xfrm>
            <a:off x="0" y="0"/>
            <a:ext cx="12192000"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white"/>
              </a:solidFill>
              <a:effectLst/>
              <a:uLnTx/>
              <a:uFillTx/>
              <a:latin typeface="Arial" charset="0"/>
              <a:ea typeface="微软雅黑" pitchFamily="34" charset="-122"/>
              <a:cs typeface="+mn-cs"/>
            </a:endParaRPr>
          </a:p>
        </p:txBody>
      </p:sp>
      <p:sp>
        <p:nvSpPr>
          <p:cNvPr id="246" name="TextBox 27"/>
          <p:cNvSpPr txBox="1"/>
          <p:nvPr/>
        </p:nvSpPr>
        <p:spPr>
          <a:xfrm>
            <a:off x="1012825" y="176213"/>
            <a:ext cx="8050602" cy="1015663"/>
          </a:xfrm>
          <a:prstGeom prst="rect">
            <a:avLst/>
          </a:prstGeom>
          <a:noFill/>
          <a:ln w="9525">
            <a:noFill/>
          </a:ln>
        </p:spPr>
        <p:txBody>
          <a:bodyPr wrap="none"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000" b="1"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rPr>
              <a:t>新方案：基于小卫星对近地空间开展中子探测</a:t>
            </a:r>
            <a:endParaRPr kumimoji="0" lang="zh-CN" altLang="en-US" sz="3000" b="1"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3000" b="1" i="0" u="none" strike="noStrike" kern="1200" cap="none" spc="0" normalizeH="0" baseline="0" noProof="0" dirty="0">
              <a:ln>
                <a:noFill/>
              </a:ln>
              <a:solidFill>
                <a:prstClr val="black"/>
              </a:solidFill>
              <a:effectLst/>
              <a:uLnTx/>
              <a:uFillTx/>
              <a:latin typeface="Arial" charset="0"/>
              <a:ea typeface="微软雅黑" pitchFamily="34" charset="-122"/>
              <a:cs typeface="+mn-ea"/>
              <a:sym typeface="Arial" charset="0"/>
            </a:endParaRPr>
          </a:p>
        </p:txBody>
      </p:sp>
      <p:pic>
        <p:nvPicPr>
          <p:cNvPr id="2" name="图片 1"/>
          <p:cNvPicPr>
            <a:picLocks noChangeAspect="1"/>
          </p:cNvPicPr>
          <p:nvPr/>
        </p:nvPicPr>
        <p:blipFill>
          <a:blip r:embed="rId1"/>
          <a:stretch>
            <a:fillRect/>
          </a:stretch>
        </p:blipFill>
        <p:spPr>
          <a:xfrm>
            <a:off x="794857" y="856867"/>
            <a:ext cx="7418379" cy="5564685"/>
          </a:xfrm>
          <a:prstGeom prst="rect">
            <a:avLst/>
          </a:prstGeom>
        </p:spPr>
      </p:pic>
      <p:sp>
        <p:nvSpPr>
          <p:cNvPr id="14" name="灯片编号占位符 13"/>
          <p:cNvSpPr>
            <a14:cpLocks xmlns:a14="http://schemas.microsoft.com/office/drawing/2010/main" noGrp="1"/>
          </p:cNvSpPr>
          <p:nvPr>
            <p:ph type="sldNum" sz="quarter" idx="12"/>
          </p:nvPr>
        </p:nvSpPr>
        <p:spPr>
          <a:xfrm>
            <a:off x="897636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A99CC4F-EA44-B044-AD87-94E32FACE6D5}" type="slidenum">
              <a:rPr kumimoji="0" lang="en-US" altLang="zh-CN" sz="1200" b="0" i="0" u="none" strike="noStrike" kern="1200" cap="none" spc="0" normalizeH="0" baseline="0" noProof="0" smtClean="0">
                <a:ln>
                  <a:noFill/>
                </a:ln>
                <a:solidFill>
                  <a:prstClr val="black">
                    <a:tint val="75000"/>
                  </a:prstClr>
                </a:solidFill>
                <a:effectLst/>
                <a:uLnTx/>
                <a:uFillTx/>
                <a:latin typeface="Arial" charset="0"/>
                <a:ea typeface="微软雅黑" pitchFamily="34" charset="-122"/>
                <a:cs typeface="+mn-cs"/>
              </a:rPr>
            </a:fld>
            <a:endParaRPr kumimoji="1" lang="zh-CN" altLang="en-US" sz="1200" b="0" i="0" u="none" strike="noStrike" kern="1200" cap="none" spc="0" normalizeH="0" baseline="0" noProof="0" dirty="0">
              <a:ln>
                <a:noFill/>
              </a:ln>
              <a:solidFill>
                <a:prstClr val="black">
                  <a:tint val="75000"/>
                </a:prstClr>
              </a:solidFill>
              <a:effectLst/>
              <a:uLnTx/>
              <a:uFillTx/>
              <a:latin typeface="Arial" charset="0"/>
              <a:ea typeface="微软雅黑" pitchFamily="34" charset="-122"/>
              <a:cs typeface="+mn-cs"/>
            </a:endParaRPr>
          </a:p>
        </p:txBody>
      </p:sp>
      <p:sp>
        <p:nvSpPr>
          <p:cNvPr id="20" name="文本框 19"/>
          <p:cNvSpPr txBox="1"/>
          <p:nvPr/>
        </p:nvSpPr>
        <p:spPr>
          <a:xfrm>
            <a:off x="312738" y="7155221"/>
            <a:ext cx="10666078" cy="873957"/>
          </a:xfrm>
          <a:prstGeom prst="rect">
            <a:avLst/>
          </a:prstGeom>
          <a:solidFill>
            <a:schemeClr val="accent2">
              <a:lumMod val="40000"/>
              <a:lumOff val="60000"/>
              <a:alpha val="42000"/>
            </a:schemeClr>
          </a:solid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charset="2"/>
              <a:buChar char="ü"/>
              <a:defRPr/>
            </a:pPr>
            <a:r>
              <a:rPr kumimoji="0" lang="zh-CN" altLang="en-US" sz="1800" b="0" i="0" u="none" strike="noStrike" kern="1200" cap="none" spc="0" normalizeH="0" baseline="0" noProof="0" dirty="0">
                <a:ln>
                  <a:noFill/>
                </a:ln>
                <a:solidFill>
                  <a:srgbClr val="4472C4">
                    <a:lumMod val="40000"/>
                    <a:lumOff val="60000"/>
                  </a:srgbClr>
                </a:solidFill>
                <a:effectLst/>
                <a:uLnTx/>
                <a:uFillTx/>
                <a:latin typeface="Arial" charset="0"/>
                <a:ea typeface="微软雅黑" pitchFamily="34" charset="-122"/>
                <a:cs typeface="+mn-cs"/>
              </a:rPr>
              <a:t>被行星引力俘获的中子形成一个巨大的瓶子</a:t>
            </a:r>
            <a:r>
              <a:rPr kumimoji="0" lang="en-US" altLang="zh-CN" sz="1800" b="0" i="0" u="none" strike="noStrike" kern="1200" cap="none" spc="0" normalizeH="0" baseline="0" noProof="0" dirty="0">
                <a:ln>
                  <a:noFill/>
                </a:ln>
                <a:solidFill>
                  <a:srgbClr val="4472C4">
                    <a:lumMod val="40000"/>
                    <a:lumOff val="60000"/>
                  </a:srgbClr>
                </a:solidFill>
                <a:effectLst/>
                <a:uLnTx/>
                <a:uFillTx/>
                <a:latin typeface="Arial" charset="0"/>
                <a:ea typeface="微软雅黑" pitchFamily="34" charset="-122"/>
                <a:cs typeface="+mn-cs"/>
              </a:rPr>
              <a:t>+</a:t>
            </a:r>
            <a:r>
              <a:rPr kumimoji="0" lang="zh-CN" altLang="en-US" sz="1800" b="0" i="0" u="none" strike="noStrike" kern="1200" cap="none" spc="0" normalizeH="0" baseline="0" noProof="0" dirty="0">
                <a:ln>
                  <a:noFill/>
                </a:ln>
                <a:solidFill>
                  <a:srgbClr val="4472C4">
                    <a:lumMod val="40000"/>
                    <a:lumOff val="60000"/>
                  </a:srgbClr>
                </a:solidFill>
                <a:effectLst/>
                <a:uLnTx/>
                <a:uFillTx/>
                <a:latin typeface="Arial" charset="0"/>
                <a:ea typeface="微软雅黑" pitchFamily="34" charset="-122"/>
                <a:cs typeface="+mn-cs"/>
              </a:rPr>
              <a:t>束实验</a:t>
            </a:r>
            <a:r>
              <a:rPr kumimoji="0" lang="en-US" altLang="zh-CN" sz="1800" b="0" i="0" u="none" strike="noStrike" kern="1200" cap="none" spc="0" normalizeH="0" baseline="0" noProof="0" dirty="0">
                <a:ln>
                  <a:noFill/>
                </a:ln>
                <a:solidFill>
                  <a:srgbClr val="4472C4">
                    <a:lumMod val="40000"/>
                    <a:lumOff val="60000"/>
                  </a:srgbClr>
                </a:solidFill>
                <a:effectLst/>
                <a:uLnTx/>
                <a:uFillTx/>
                <a:latin typeface="Arial" charset="0"/>
                <a:ea typeface="微软雅黑" pitchFamily="34" charset="-122"/>
                <a:cs typeface="+mn-cs"/>
              </a:rPr>
              <a:t>——</a:t>
            </a:r>
            <a:r>
              <a:rPr kumimoji="0" lang="zh-CN" altLang="en-US" sz="1800" b="0" i="0" u="none" strike="noStrike" kern="1200" cap="none" spc="0" normalizeH="0" baseline="0" noProof="0" dirty="0">
                <a:ln>
                  <a:noFill/>
                </a:ln>
                <a:solidFill>
                  <a:srgbClr val="4472C4">
                    <a:lumMod val="40000"/>
                    <a:lumOff val="60000"/>
                  </a:srgbClr>
                </a:solidFill>
                <a:effectLst/>
                <a:uLnTx/>
                <a:uFillTx/>
                <a:latin typeface="Arial" charset="0"/>
                <a:ea typeface="微软雅黑" pitchFamily="34" charset="-122"/>
                <a:cs typeface="+mn-cs"/>
              </a:rPr>
              <a:t>拥有与地面实验方法截然不同的系统误差</a:t>
            </a:r>
            <a:endParaRPr kumimoji="0" lang="en-US" altLang="zh-CN" sz="1800" b="0" i="0" u="none" strike="noStrike" kern="1200" cap="none" spc="0" normalizeH="0" baseline="0" noProof="0" dirty="0">
              <a:ln>
                <a:noFill/>
              </a:ln>
              <a:solidFill>
                <a:srgbClr val="4472C4">
                  <a:lumMod val="40000"/>
                  <a:lumOff val="60000"/>
                </a:srgbClr>
              </a:solidFill>
              <a:effectLst/>
              <a:uLnTx/>
              <a:uFillTx/>
              <a:latin typeface="Arial" charset="0"/>
              <a:ea typeface="微软雅黑" pitchFamily="3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charset="2"/>
              <a:buChar char="ü"/>
              <a:defRPr/>
            </a:pPr>
            <a:r>
              <a:rPr kumimoji="0" lang="zh-CN" altLang="en-US" sz="1800" b="0" i="0" u="none" strike="noStrike" kern="1200" cap="none" spc="0" normalizeH="0" baseline="0" noProof="0" dirty="0">
                <a:ln>
                  <a:noFill/>
                </a:ln>
                <a:solidFill>
                  <a:srgbClr val="4472C4">
                    <a:lumMod val="40000"/>
                    <a:lumOff val="60000"/>
                  </a:srgbClr>
                </a:solidFill>
                <a:effectLst/>
                <a:uLnTx/>
                <a:uFillTx/>
                <a:latin typeface="Arial" charset="0"/>
                <a:ea typeface="微软雅黑" pitchFamily="34" charset="-122"/>
                <a:cs typeface="+mn-cs"/>
              </a:rPr>
              <a:t>真空环境优势：没有振动产生的噪音</a:t>
            </a:r>
            <a:endParaRPr kumimoji="0" lang="zh-CN" altLang="en-US" sz="1800" b="0" i="0" u="none" strike="noStrike" kern="1200" cap="none" spc="0" normalizeH="0" baseline="0" noProof="0" dirty="0">
              <a:ln>
                <a:noFill/>
              </a:ln>
              <a:solidFill>
                <a:srgbClr val="4472C4">
                  <a:lumMod val="40000"/>
                  <a:lumOff val="60000"/>
                </a:srgbClr>
              </a:solidFill>
              <a:effectLst/>
              <a:uLnTx/>
              <a:uFillTx/>
              <a:latin typeface="Arial" charset="0"/>
              <a:ea typeface="微软雅黑" pitchFamily="34" charset="-122"/>
              <a:cs typeface="+mn-cs"/>
            </a:endParaRPr>
          </a:p>
        </p:txBody>
      </p:sp>
      <p:sp>
        <p:nvSpPr>
          <p:cNvPr id="3" name="文本框 2"/>
          <p:cNvSpPr txBox="1"/>
          <p:nvPr/>
        </p:nvSpPr>
        <p:spPr>
          <a:xfrm>
            <a:off x="7559677" y="734764"/>
            <a:ext cx="134684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2800" dirty="0">
                <a:solidFill>
                  <a:srgbClr val="FFFF00"/>
                </a:solidFill>
                <a:latin typeface="Arial" charset="0"/>
                <a:ea typeface="微软雅黑" pitchFamily="34" charset="-122"/>
              </a:rPr>
              <a:t>(</a:t>
            </a:r>
            <a:r>
              <a:rPr kumimoji="1" lang="en-US" altLang="zh-CN" sz="2800" b="0" i="0" u="none" strike="noStrike" kern="1200" cap="none" spc="0" normalizeH="0" baseline="0" noProof="0" dirty="0">
                <a:ln>
                  <a:noFill/>
                </a:ln>
                <a:solidFill>
                  <a:srgbClr val="FFFF00"/>
                </a:solidFill>
                <a:effectLst/>
                <a:uLnTx/>
                <a:uFillTx/>
                <a:latin typeface="Arial" charset="0"/>
                <a:ea typeface="微软雅黑" pitchFamily="34" charset="-122"/>
                <a:cs typeface="+mn-cs"/>
              </a:rPr>
              <a:t>2021-)</a:t>
            </a:r>
            <a:endParaRPr kumimoji="1" lang="zh-CN" altLang="en-US" sz="2800" b="0" i="0" u="none" strike="noStrike" kern="1200" cap="none" spc="0" normalizeH="0" baseline="0" noProof="0" dirty="0">
              <a:ln>
                <a:noFill/>
              </a:ln>
              <a:solidFill>
                <a:srgbClr val="FFFF00"/>
              </a:solidFill>
              <a:effectLst/>
              <a:uLnTx/>
              <a:uFillTx/>
              <a:latin typeface="Arial" charset="0"/>
              <a:ea typeface="微软雅黑" pitchFamily="34" charset="-122"/>
              <a:cs typeface="+mn-cs"/>
            </a:endParaRPr>
          </a:p>
        </p:txBody>
      </p:sp>
      <p:sp>
        <p:nvSpPr>
          <p:cNvPr id="6" name="文本框 5"/>
          <p:cNvSpPr txBox="1"/>
          <p:nvPr/>
        </p:nvSpPr>
        <p:spPr>
          <a:xfrm>
            <a:off x="1358326" y="3936260"/>
            <a:ext cx="1093569" cy="338554"/>
          </a:xfrm>
          <a:prstGeom prst="rect">
            <a:avLst/>
          </a:prstGeom>
          <a:noFill/>
        </p:spPr>
        <p:txBody>
          <a:bodyPr wrap="none" rtlCol="0">
            <a:spAutoFit/>
          </a:bodyPr>
          <a:lstStyle/>
          <a:p>
            <a:r>
              <a:rPr kumimoji="1" lang="en-US" altLang="zh-CN" sz="1600" dirty="0">
                <a:solidFill>
                  <a:srgbClr val="FFFF00"/>
                </a:solidFill>
                <a:latin typeface="Aptos Narrow" pitchFamily="34" charset="0"/>
              </a:rPr>
              <a:t>Cosmic</a:t>
            </a:r>
            <a:r>
              <a:rPr kumimoji="1" lang="zh-CN" altLang="en-US" sz="1600" dirty="0">
                <a:solidFill>
                  <a:srgbClr val="FFFF00"/>
                </a:solidFill>
                <a:latin typeface="Aptos Narrow" pitchFamily="34" charset="0"/>
              </a:rPr>
              <a:t> </a:t>
            </a:r>
            <a:r>
              <a:rPr kumimoji="1" lang="en-US" altLang="zh-CN" sz="1600" dirty="0">
                <a:solidFill>
                  <a:srgbClr val="FFFF00"/>
                </a:solidFill>
                <a:latin typeface="Aptos Narrow" pitchFamily="34" charset="0"/>
              </a:rPr>
              <a:t>ray</a:t>
            </a:r>
            <a:endParaRPr kumimoji="1" lang="zh-CN" altLang="en-US" sz="1600" dirty="0">
              <a:solidFill>
                <a:srgbClr val="FFFF00"/>
              </a:solidFill>
              <a:latin typeface="Aptos Narrow" pitchFamily="34" charset="0"/>
            </a:endParaRPr>
          </a:p>
        </p:txBody>
      </p:sp>
      <p:sp>
        <p:nvSpPr>
          <p:cNvPr id="7" name="文本框 6"/>
          <p:cNvSpPr txBox="1"/>
          <p:nvPr/>
        </p:nvSpPr>
        <p:spPr>
          <a:xfrm>
            <a:off x="5816026" y="4372708"/>
            <a:ext cx="1772408" cy="584775"/>
          </a:xfrm>
          <a:prstGeom prst="rect">
            <a:avLst/>
          </a:prstGeom>
          <a:noFill/>
        </p:spPr>
        <p:txBody>
          <a:bodyPr wrap="none" rtlCol="0">
            <a:spAutoFit/>
          </a:bodyPr>
          <a:lstStyle/>
          <a:p>
            <a:r>
              <a:rPr kumimoji="1" lang="en-US" altLang="zh-CN" sz="1600" dirty="0">
                <a:solidFill>
                  <a:srgbClr val="04D4B3"/>
                </a:solidFill>
                <a:latin typeface="Aptos Narrow" pitchFamily="34" charset="0"/>
              </a:rPr>
              <a:t>Secondary neutron</a:t>
            </a:r>
            <a:endParaRPr kumimoji="1" lang="en-US" altLang="zh-CN" sz="1600" dirty="0">
              <a:solidFill>
                <a:srgbClr val="04D4B3"/>
              </a:solidFill>
              <a:latin typeface="Aptos Narrow" pitchFamily="34" charset="0"/>
            </a:endParaRPr>
          </a:p>
          <a:p>
            <a:r>
              <a:rPr kumimoji="1" lang="en-US" altLang="zh-CN" sz="1600" dirty="0">
                <a:solidFill>
                  <a:srgbClr val="04D4B3"/>
                </a:solidFill>
                <a:latin typeface="Aptos Narrow" pitchFamily="34" charset="0"/>
              </a:rPr>
              <a:t>(</a:t>
            </a:r>
            <a:r>
              <a:rPr kumimoji="1" lang="en-US" altLang="zh-CN" sz="1600" dirty="0" err="1">
                <a:solidFill>
                  <a:srgbClr val="04D4B3"/>
                </a:solidFill>
                <a:latin typeface="Aptos Narrow" pitchFamily="34" charset="0"/>
              </a:rPr>
              <a:t>Albeto</a:t>
            </a:r>
            <a:r>
              <a:rPr kumimoji="1" lang="en-US" altLang="zh-CN" sz="1600" dirty="0">
                <a:solidFill>
                  <a:srgbClr val="04D4B3"/>
                </a:solidFill>
                <a:latin typeface="Aptos Narrow" pitchFamily="34" charset="0"/>
              </a:rPr>
              <a:t> neutron)</a:t>
            </a:r>
            <a:endParaRPr kumimoji="1" lang="zh-CN" altLang="en-US" sz="1600" dirty="0">
              <a:solidFill>
                <a:srgbClr val="04D4B3"/>
              </a:solidFill>
              <a:latin typeface="Aptos Narrow" pitchFamily="34" charset="0"/>
            </a:endParaRPr>
          </a:p>
        </p:txBody>
      </p:sp>
      <p:sp>
        <p:nvSpPr>
          <p:cNvPr id="8" name="文本框 7"/>
          <p:cNvSpPr txBox="1"/>
          <p:nvPr/>
        </p:nvSpPr>
        <p:spPr>
          <a:xfrm>
            <a:off x="1190051" y="254930"/>
            <a:ext cx="9938939" cy="523220"/>
          </a:xfrm>
          <a:prstGeom prst="rect">
            <a:avLst/>
          </a:prstGeom>
          <a:noFill/>
        </p:spPr>
        <p:txBody>
          <a:bodyPr wrap="none" rtlCol="0">
            <a:spAutoFit/>
          </a:bodyPr>
          <a:lstStyle/>
          <a:p>
            <a:r>
              <a:rPr lang="en-US" altLang="zh-CN" sz="2800" b="1" dirty="0">
                <a:solidFill>
                  <a:schemeClr val="bg1"/>
                </a:solidFill>
                <a:latin typeface="Aptos Narrow" pitchFamily="34" charset="0"/>
              </a:rPr>
              <a:t>Thermalized albedo neutron flux at</a:t>
            </a:r>
            <a:r>
              <a:rPr lang="zh-CN" altLang="en-US" sz="2800" b="1" dirty="0">
                <a:solidFill>
                  <a:schemeClr val="bg1"/>
                </a:solidFill>
                <a:latin typeface="Aptos Narrow" pitchFamily="34" charset="0"/>
              </a:rPr>
              <a:t> </a:t>
            </a:r>
            <a:r>
              <a:rPr lang="en-US" altLang="zh-CN" sz="2800" b="1" dirty="0">
                <a:solidFill>
                  <a:schemeClr val="bg1"/>
                </a:solidFill>
                <a:latin typeface="Aptos Narrow" pitchFamily="34" charset="0"/>
              </a:rPr>
              <a:t>specific</a:t>
            </a:r>
            <a:r>
              <a:rPr lang="zh-CN" altLang="en-US" sz="2800" b="1" dirty="0">
                <a:solidFill>
                  <a:schemeClr val="bg1"/>
                </a:solidFill>
                <a:latin typeface="Aptos Narrow" pitchFamily="34" charset="0"/>
              </a:rPr>
              <a:t> </a:t>
            </a:r>
            <a:r>
              <a:rPr lang="en-US" altLang="zh-CN" sz="2800" b="1" dirty="0">
                <a:solidFill>
                  <a:schemeClr val="bg1"/>
                </a:solidFill>
                <a:latin typeface="Aptos Narrow" pitchFamily="34" charset="0"/>
              </a:rPr>
              <a:t>orbits</a:t>
            </a:r>
            <a:r>
              <a:rPr lang="zh-CN" altLang="en-US" sz="2800" b="1" dirty="0">
                <a:solidFill>
                  <a:schemeClr val="bg1"/>
                </a:solidFill>
                <a:latin typeface="Aptos Narrow" pitchFamily="34" charset="0"/>
              </a:rPr>
              <a:t> </a:t>
            </a:r>
            <a:r>
              <a:rPr lang="en-US" altLang="zh-CN" sz="2800" b="1" dirty="0">
                <a:solidFill>
                  <a:schemeClr val="bg1"/>
                </a:solidFill>
                <a:latin typeface="Aptos Narrow" pitchFamily="34" charset="0"/>
              </a:rPr>
              <a:t>as</a:t>
            </a:r>
            <a:r>
              <a:rPr lang="zh-CN" altLang="en-US" sz="2800" b="1" dirty="0">
                <a:solidFill>
                  <a:schemeClr val="bg1"/>
                </a:solidFill>
                <a:latin typeface="Aptos Narrow" pitchFamily="34" charset="0"/>
              </a:rPr>
              <a:t> </a:t>
            </a:r>
            <a:r>
              <a:rPr lang="en-US" altLang="zh-CN" sz="2800" b="1" dirty="0">
                <a:solidFill>
                  <a:schemeClr val="bg1"/>
                </a:solidFill>
                <a:latin typeface="Aptos Narrow" pitchFamily="34" charset="0"/>
              </a:rPr>
              <a:t>observables </a:t>
            </a:r>
            <a:endParaRPr lang="zh-CN" altLang="en-US" sz="2800" b="1" dirty="0">
              <a:solidFill>
                <a:schemeClr val="bg1"/>
              </a:solidFill>
              <a:latin typeface="Aptos Narrow" pitchFamily="34" charset="0"/>
            </a:endParaRPr>
          </a:p>
        </p:txBody>
      </p:sp>
      <p:sp>
        <p:nvSpPr>
          <p:cNvPr id="9" name="文本框 8"/>
          <p:cNvSpPr txBox="1"/>
          <p:nvPr/>
        </p:nvSpPr>
        <p:spPr>
          <a:xfrm>
            <a:off x="8359268" y="1794112"/>
            <a:ext cx="3740461" cy="3955442"/>
          </a:xfrm>
          <a:prstGeom prst="rect">
            <a:avLst/>
          </a:prstGeom>
          <a:noFill/>
        </p:spPr>
        <p:txBody>
          <a:bodyPr wrap="square" rtlCol="0">
            <a:spAutoFit/>
          </a:bodyPr>
          <a:lstStyle/>
          <a:p>
            <a:pPr marL="285750" indent="-285750">
              <a:lnSpc>
                <a:spcPct val="200000"/>
              </a:lnSpc>
              <a:buFont typeface="Wingdings" charset="2"/>
              <a:buChar char="u"/>
            </a:pPr>
            <a:r>
              <a:rPr lang="en-US" altLang="zh-CN" sz="1600" b="1" dirty="0" err="1">
                <a:solidFill>
                  <a:schemeClr val="bg1"/>
                </a:solidFill>
              </a:rPr>
              <a:t>Albeto</a:t>
            </a:r>
            <a:r>
              <a:rPr lang="en-US" altLang="zh-CN" sz="1600" b="1" dirty="0">
                <a:solidFill>
                  <a:schemeClr val="bg1"/>
                </a:solidFill>
              </a:rPr>
              <a:t> neutrons thermalized in the atmosphere</a:t>
            </a:r>
            <a:endParaRPr lang="en-US" altLang="zh-CN" sz="1600" b="1" dirty="0">
              <a:solidFill>
                <a:schemeClr val="bg1"/>
              </a:solidFill>
            </a:endParaRPr>
          </a:p>
          <a:p>
            <a:pPr marL="285750" indent="-285750">
              <a:lnSpc>
                <a:spcPct val="200000"/>
              </a:lnSpc>
              <a:buFont typeface="Wingdings" charset="2"/>
              <a:buChar char="u"/>
            </a:pPr>
            <a:r>
              <a:rPr lang="en-US" altLang="zh-CN" sz="1600" b="1" dirty="0">
                <a:solidFill>
                  <a:schemeClr val="bg1"/>
                </a:solidFill>
              </a:rPr>
              <a:t>Neutron decay in flight.</a:t>
            </a:r>
            <a:endParaRPr lang="en-US" altLang="zh-CN" sz="1600" b="1" dirty="0">
              <a:solidFill>
                <a:schemeClr val="bg1"/>
              </a:solidFill>
            </a:endParaRPr>
          </a:p>
          <a:p>
            <a:pPr>
              <a:lnSpc>
                <a:spcPct val="200000"/>
              </a:lnSpc>
            </a:pPr>
            <a:r>
              <a:rPr lang="en-US" altLang="zh-CN" sz="1600" b="1" dirty="0">
                <a:solidFill>
                  <a:schemeClr val="bg1"/>
                </a:solidFill>
              </a:rPr>
              <a:t>    (h~800 km &amp; v~2.2 km/s: about 360s)</a:t>
            </a:r>
            <a:endParaRPr lang="en-US" altLang="zh-CN" sz="1600" b="1" dirty="0">
              <a:solidFill>
                <a:schemeClr val="bg1"/>
              </a:solidFill>
            </a:endParaRPr>
          </a:p>
          <a:p>
            <a:pPr marL="285750" indent="-285750">
              <a:lnSpc>
                <a:spcPct val="200000"/>
              </a:lnSpc>
              <a:buFont typeface="Wingdings" charset="2"/>
              <a:buChar char="u"/>
            </a:pPr>
            <a:r>
              <a:rPr lang="en-US" altLang="zh-CN" sz="1600" b="1" dirty="0">
                <a:solidFill>
                  <a:schemeClr val="bg1"/>
                </a:solidFill>
              </a:rPr>
              <a:t>Detecting the neutron flux at 400-800 km using </a:t>
            </a:r>
            <a:r>
              <a:rPr lang="en-US" altLang="zh-CN" sz="1600" b="1" dirty="0" err="1">
                <a:solidFill>
                  <a:schemeClr val="bg1"/>
                </a:solidFill>
              </a:rPr>
              <a:t>CubSate</a:t>
            </a:r>
            <a:r>
              <a:rPr lang="en-US" altLang="zh-CN" sz="1600" b="1" dirty="0">
                <a:solidFill>
                  <a:schemeClr val="bg1"/>
                </a:solidFill>
              </a:rPr>
              <a:t> </a:t>
            </a:r>
            <a:endParaRPr lang="en-US" altLang="zh-CN" sz="1600" b="1" dirty="0">
              <a:solidFill>
                <a:schemeClr val="bg1"/>
              </a:solidFill>
            </a:endParaRPr>
          </a:p>
          <a:p>
            <a:pPr marL="285750" indent="-285750">
              <a:lnSpc>
                <a:spcPct val="200000"/>
              </a:lnSpc>
              <a:buFont typeface="Wingdings" charset="2"/>
              <a:buChar char="u"/>
            </a:pPr>
            <a:r>
              <a:rPr lang="en-US" altLang="zh-CN" sz="1600" b="1" dirty="0">
                <a:solidFill>
                  <a:schemeClr val="bg1"/>
                </a:solidFill>
              </a:rPr>
              <a:t>Extraction of neutron lifetime </a:t>
            </a:r>
            <a:endParaRPr lang="zh-CN" altLang="en-US" sz="1600" b="1" dirty="0">
              <a:solidFill>
                <a:schemeClr val="bg1"/>
              </a:solidFill>
            </a:endParaRPr>
          </a:p>
        </p:txBody>
      </p:sp>
      <p:sp>
        <p:nvSpPr>
          <p:cNvPr id="15" name="文本框 14"/>
          <p:cNvSpPr txBox="1"/>
          <p:nvPr/>
        </p:nvSpPr>
        <p:spPr>
          <a:xfrm>
            <a:off x="6702230" y="2323864"/>
            <a:ext cx="1410130" cy="338554"/>
          </a:xfrm>
          <a:prstGeom prst="rect">
            <a:avLst/>
          </a:prstGeom>
          <a:noFill/>
        </p:spPr>
        <p:txBody>
          <a:bodyPr wrap="none" rtlCol="0">
            <a:spAutoFit/>
          </a:bodyPr>
          <a:lstStyle/>
          <a:p>
            <a:r>
              <a:rPr kumimoji="1" lang="en-US" altLang="zh-CN" sz="1600" dirty="0">
                <a:solidFill>
                  <a:srgbClr val="04D4B3"/>
                </a:solidFill>
                <a:latin typeface="Aptos Narrow" pitchFamily="34" charset="0"/>
              </a:rPr>
              <a:t>Neutron decay</a:t>
            </a:r>
            <a:endParaRPr kumimoji="1" lang="zh-CN" altLang="en-US" sz="1600" dirty="0">
              <a:solidFill>
                <a:srgbClr val="04D4B3"/>
              </a:solidFill>
              <a:latin typeface="Aptos Narrow" pitchFamily="34" charset="0"/>
            </a:endParaRPr>
          </a:p>
        </p:txBody>
      </p:sp>
      <p:sp>
        <p:nvSpPr>
          <p:cNvPr id="16" name="文本框 15"/>
          <p:cNvSpPr txBox="1"/>
          <p:nvPr/>
        </p:nvSpPr>
        <p:spPr>
          <a:xfrm>
            <a:off x="2803144" y="3006564"/>
            <a:ext cx="1920782" cy="338554"/>
          </a:xfrm>
          <a:prstGeom prst="rect">
            <a:avLst/>
          </a:prstGeom>
          <a:noFill/>
        </p:spPr>
        <p:txBody>
          <a:bodyPr wrap="square" rtlCol="0">
            <a:spAutoFit/>
          </a:bodyPr>
          <a:lstStyle/>
          <a:p>
            <a:r>
              <a:rPr kumimoji="1" lang="en-US" altLang="zh-CN" sz="1600" dirty="0">
                <a:solidFill>
                  <a:srgbClr val="04D4B3"/>
                </a:solidFill>
                <a:latin typeface="Aptos Narrow" pitchFamily="34" charset="0"/>
              </a:rPr>
              <a:t>Neutron thermalized</a:t>
            </a:r>
            <a:endParaRPr kumimoji="1" lang="zh-CN" altLang="en-US" sz="1600" dirty="0">
              <a:solidFill>
                <a:srgbClr val="04D4B3"/>
              </a:solidFill>
              <a:latin typeface="Aptos Narrow" pitchFamily="34" charset="0"/>
            </a:endParaRPr>
          </a:p>
        </p:txBody>
      </p:sp>
      <p:sp>
        <p:nvSpPr>
          <p:cNvPr id="10" name="矩形 9"/>
          <p:cNvSpPr/>
          <p:nvPr/>
        </p:nvSpPr>
        <p:spPr>
          <a:xfrm>
            <a:off x="1282820" y="6285683"/>
            <a:ext cx="9453064" cy="456535"/>
          </a:xfrm>
          <a:prstGeom prst="rect">
            <a:avLst/>
          </a:prstGeom>
        </p:spPr>
        <p:txBody>
          <a:bodyPr wrap="square">
            <a:spAutoFit/>
          </a:bodyPr>
          <a:lstStyle/>
          <a:p>
            <a:pPr marL="342900" indent="-342900">
              <a:lnSpc>
                <a:spcPct val="150000"/>
              </a:lnSpc>
              <a:buFont typeface="Wingdings" charset="2"/>
              <a:buChar char="u"/>
            </a:pPr>
            <a:r>
              <a:rPr lang="en-US" altLang="zh-CN" b="1" dirty="0">
                <a:solidFill>
                  <a:srgbClr val="FFFF00"/>
                </a:solidFill>
                <a:latin typeface="Arial" charset="0"/>
                <a:ea typeface="微软雅黑" pitchFamily="34" charset="-122"/>
                <a:cs typeface="+mn-ea"/>
                <a:sym typeface="Arial" charset="0"/>
              </a:rPr>
              <a:t>In orbit operation for 1 year, thermal neutron~10</a:t>
            </a:r>
            <a:r>
              <a:rPr lang="en-US" altLang="zh-CN" b="1" baseline="30000" dirty="0">
                <a:solidFill>
                  <a:srgbClr val="FFFF00"/>
                </a:solidFill>
                <a:latin typeface="Arial" charset="0"/>
                <a:ea typeface="微软雅黑" pitchFamily="34" charset="-122"/>
                <a:cs typeface="+mn-ea"/>
                <a:sym typeface="Arial" charset="0"/>
              </a:rPr>
              <a:t>4</a:t>
            </a:r>
            <a:r>
              <a:rPr lang="en-US" altLang="zh-CN" b="1" dirty="0">
                <a:solidFill>
                  <a:srgbClr val="FFFF00"/>
                </a:solidFill>
                <a:latin typeface="Arial" charset="0"/>
                <a:ea typeface="微软雅黑" pitchFamily="34" charset="-122"/>
                <a:cs typeface="+mn-ea"/>
                <a:sym typeface="Arial" charset="0"/>
              </a:rPr>
              <a:t>, statistic error ~ 3 s </a:t>
            </a:r>
            <a:endParaRPr lang="en-US" altLang="zh-CN" b="1" dirty="0">
              <a:solidFill>
                <a:srgbClr val="FFFF00"/>
              </a:solidFill>
              <a:latin typeface="Arial" charset="0"/>
              <a:ea typeface="微软雅黑" pitchFamily="34" charset="-122"/>
              <a:cs typeface="+mn-ea"/>
              <a:sym typeface="Arial" charset="0"/>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 name="Freeform 5"/>
          <p:cNvSpPr/>
          <p:nvPr/>
        </p:nvSpPr>
        <p:spPr>
          <a:xfrm>
            <a:off x="427038" y="220663"/>
            <a:ext cx="474662" cy="5603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Lst>
            <a:rect l="0" t="0" r="0" b="0"/>
            <a:pathLst>
              <a:path w="574" h="681">
                <a:moveTo>
                  <a:pt x="120" y="441"/>
                </a:moveTo>
                <a:cubicBezTo>
                  <a:pt x="153" y="441"/>
                  <a:pt x="183" y="454"/>
                  <a:pt x="205" y="476"/>
                </a:cubicBezTo>
                <a:lnTo>
                  <a:pt x="389" y="329"/>
                </a:lnTo>
                <a:cubicBezTo>
                  <a:pt x="383" y="317"/>
                  <a:pt x="380" y="303"/>
                  <a:pt x="380" y="289"/>
                </a:cubicBezTo>
                <a:cubicBezTo>
                  <a:pt x="380" y="271"/>
                  <a:pt x="384" y="255"/>
                  <a:pt x="392" y="241"/>
                </a:cubicBezTo>
                <a:lnTo>
                  <a:pt x="270" y="138"/>
                </a:lnTo>
                <a:cubicBezTo>
                  <a:pt x="256" y="151"/>
                  <a:pt x="237" y="159"/>
                  <a:pt x="217" y="159"/>
                </a:cubicBezTo>
                <a:cubicBezTo>
                  <a:pt x="173" y="159"/>
                  <a:pt x="137" y="123"/>
                  <a:pt x="137" y="79"/>
                </a:cubicBezTo>
                <a:cubicBezTo>
                  <a:pt x="137" y="36"/>
                  <a:pt x="173" y="0"/>
                  <a:pt x="217" y="0"/>
                </a:cubicBezTo>
                <a:cubicBezTo>
                  <a:pt x="260" y="0"/>
                  <a:pt x="296" y="36"/>
                  <a:pt x="296" y="79"/>
                </a:cubicBezTo>
                <a:cubicBezTo>
                  <a:pt x="296" y="91"/>
                  <a:pt x="293" y="103"/>
                  <a:pt x="289" y="113"/>
                </a:cubicBezTo>
                <a:lnTo>
                  <a:pt x="412" y="217"/>
                </a:lnTo>
                <a:cubicBezTo>
                  <a:pt x="429" y="201"/>
                  <a:pt x="452" y="192"/>
                  <a:pt x="477" y="192"/>
                </a:cubicBezTo>
                <a:cubicBezTo>
                  <a:pt x="530" y="192"/>
                  <a:pt x="574" y="235"/>
                  <a:pt x="574" y="289"/>
                </a:cubicBezTo>
                <a:cubicBezTo>
                  <a:pt x="574" y="342"/>
                  <a:pt x="530" y="386"/>
                  <a:pt x="477" y="386"/>
                </a:cubicBezTo>
                <a:cubicBezTo>
                  <a:pt x="449" y="386"/>
                  <a:pt x="424" y="374"/>
                  <a:pt x="406" y="355"/>
                </a:cubicBezTo>
                <a:lnTo>
                  <a:pt x="224" y="501"/>
                </a:lnTo>
                <a:cubicBezTo>
                  <a:pt x="234" y="518"/>
                  <a:pt x="240" y="539"/>
                  <a:pt x="240" y="561"/>
                </a:cubicBezTo>
                <a:cubicBezTo>
                  <a:pt x="240" y="627"/>
                  <a:pt x="186" y="681"/>
                  <a:pt x="120" y="681"/>
                </a:cubicBezTo>
                <a:cubicBezTo>
                  <a:pt x="54" y="681"/>
                  <a:pt x="0" y="627"/>
                  <a:pt x="0" y="561"/>
                </a:cubicBezTo>
                <a:cubicBezTo>
                  <a:pt x="0" y="495"/>
                  <a:pt x="54" y="441"/>
                  <a:pt x="120" y="441"/>
                </a:cubicBezTo>
                <a:close/>
              </a:path>
            </a:pathLst>
          </a:custGeom>
          <a:solidFill>
            <a:srgbClr val="113E6A"/>
          </a:solidFill>
          <a:ln w="9525">
            <a:noFill/>
          </a:ln>
        </p:spPr>
        <p:txBody>
          <a:bodyPr/>
          <a:lstStyle/>
          <a:p>
            <a:endParaRPr lang="zh-CN" altLang="en-US">
              <a:latin typeface="Arial" charset="0"/>
              <a:ea typeface="微软雅黑" pitchFamily="34" charset="-122"/>
              <a:cs typeface="+mn-ea"/>
              <a:sym typeface="Arial" charset="0"/>
            </a:endParaRPr>
          </a:p>
        </p:txBody>
      </p:sp>
      <p:sp>
        <p:nvSpPr>
          <p:cNvPr id="246" name="TextBox 27"/>
          <p:cNvSpPr txBox="1"/>
          <p:nvPr/>
        </p:nvSpPr>
        <p:spPr>
          <a:xfrm>
            <a:off x="1012825" y="176213"/>
            <a:ext cx="7494359" cy="1015663"/>
          </a:xfrm>
          <a:prstGeom prst="rect">
            <a:avLst/>
          </a:prstGeom>
          <a:noFill/>
          <a:ln w="9525">
            <a:noFill/>
          </a:ln>
        </p:spPr>
        <p:txBody>
          <a:bodyPr wrap="none" anchor="t">
            <a:spAutoFit/>
          </a:bodyPr>
          <a:lstStyle/>
          <a:p>
            <a:pPr algn="l"/>
            <a:r>
              <a:rPr lang="zh-CN" altLang="en-US" sz="3000" b="1" dirty="0">
                <a:latin typeface="Arial" charset="0"/>
                <a:ea typeface="微软雅黑" pitchFamily="34" charset="-122"/>
                <a:cs typeface="+mn-ea"/>
                <a:sym typeface="Arial" charset="0"/>
              </a:rPr>
              <a:t>新方案：</a:t>
            </a:r>
            <a:r>
              <a:rPr lang="zh-CN" altLang="en-US" sz="3000" b="1" dirty="0">
                <a:solidFill>
                  <a:srgbClr val="C00000"/>
                </a:solidFill>
                <a:latin typeface="Arial" charset="0"/>
                <a:ea typeface="微软雅黑" pitchFamily="34" charset="-122"/>
                <a:cs typeface="+mn-ea"/>
                <a:sym typeface="Arial" charset="0"/>
              </a:rPr>
              <a:t>基于小卫星开展近地轨道中子探测</a:t>
            </a:r>
            <a:endParaRPr kumimoji="0" lang="zh-CN" altLang="en-US" sz="3000" b="1" i="0" u="none" strike="noStrike" kern="1200" cap="none" spc="0" normalizeH="0" baseline="0" dirty="0">
              <a:solidFill>
                <a:srgbClr val="C00000"/>
              </a:solidFill>
              <a:latin typeface="Arial" charset="0"/>
              <a:ea typeface="微软雅黑" pitchFamily="34" charset="-122"/>
              <a:cs typeface="+mn-ea"/>
              <a:sym typeface="Arial" charset="0"/>
            </a:endParaRPr>
          </a:p>
          <a:p>
            <a:endParaRPr lang="zh-CN" altLang="en-US" sz="3000" b="1" dirty="0">
              <a:latin typeface="Arial" charset="0"/>
              <a:ea typeface="微软雅黑" pitchFamily="34" charset="-122"/>
              <a:cs typeface="+mn-ea"/>
              <a:sym typeface="Arial" charset="0"/>
            </a:endParaRPr>
          </a:p>
        </p:txBody>
      </p:sp>
      <p:grpSp>
        <p:nvGrpSpPr>
          <p:cNvPr id="10" name="组合 9"/>
          <p:cNvGrpSpPr/>
          <p:nvPr/>
        </p:nvGrpSpPr>
        <p:grpSpPr>
          <a:xfrm>
            <a:off x="6887439" y="1647179"/>
            <a:ext cx="3649173" cy="1146141"/>
            <a:chOff x="3885" y="1604"/>
            <a:chExt cx="7557" cy="2571"/>
          </a:xfrm>
        </p:grpSpPr>
        <p:pic>
          <p:nvPicPr>
            <p:cNvPr id="11" name="图片 10"/>
            <p:cNvPicPr>
              <a:picLocks noChangeAspect="1"/>
            </p:cNvPicPr>
            <p:nvPr/>
          </p:nvPicPr>
          <p:blipFill>
            <a:blip r:embed="rId1" cstate="print"/>
            <a:srcRect t="-11770"/>
            <a:stretch>
              <a:fillRect/>
            </a:stretch>
          </p:blipFill>
          <p:spPr>
            <a:xfrm>
              <a:off x="4852" y="2950"/>
              <a:ext cx="6268" cy="1225"/>
            </a:xfrm>
            <a:prstGeom prst="rect">
              <a:avLst/>
            </a:prstGeom>
          </p:spPr>
        </p:pic>
        <p:pic>
          <p:nvPicPr>
            <p:cNvPr id="12" name="图片 11"/>
            <p:cNvPicPr>
              <a:picLocks noChangeAspect="1"/>
            </p:cNvPicPr>
            <p:nvPr/>
          </p:nvPicPr>
          <p:blipFill>
            <a:blip r:embed="rId2" cstate="print"/>
            <a:srcRect b="-4106"/>
            <a:stretch>
              <a:fillRect/>
            </a:stretch>
          </p:blipFill>
          <p:spPr>
            <a:xfrm>
              <a:off x="3885" y="1604"/>
              <a:ext cx="5373" cy="1141"/>
            </a:xfrm>
            <a:prstGeom prst="rect">
              <a:avLst/>
            </a:prstGeom>
          </p:spPr>
        </p:pic>
        <p:sp>
          <p:nvSpPr>
            <p:cNvPr id="13" name="矩形 12"/>
            <p:cNvSpPr/>
            <p:nvPr/>
          </p:nvSpPr>
          <p:spPr>
            <a:xfrm>
              <a:off x="10417" y="2950"/>
              <a:ext cx="1025" cy="1140"/>
            </a:xfrm>
            <a:prstGeom prst="rect">
              <a:avLst/>
            </a:prstGeom>
            <a:noFill/>
            <a:ln w="38100">
              <a:solidFill>
                <a:srgbClr val="C00000">
                  <a:alpha val="61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charset="0"/>
                <a:ea typeface="微软雅黑" pitchFamily="34" charset="-122"/>
                <a:cs typeface="+mn-ea"/>
                <a:sym typeface="Arial" charset="0"/>
              </a:endParaRPr>
            </a:p>
          </p:txBody>
        </p:sp>
      </p:grpSp>
      <p:sp>
        <p:nvSpPr>
          <p:cNvPr id="14" name="灯片编号占位符 13"/>
          <p:cNvSpPr>
            <a14:cpLocks xmlns:a14="http://schemas.microsoft.com/office/drawing/2010/main" noGrp="1"/>
          </p:cNvSpPr>
          <p:nvPr>
            <p:ph type="sldNum" sz="quarter" idx="12"/>
          </p:nvPr>
        </p:nvSpPr>
        <p:spPr/>
        <p:txBody>
          <a:bodyPr/>
          <a:lstStyle/>
          <a:p>
            <a:fld id="{AA99CC4F-EA44-B044-AD87-94E32FACE6D5}" type="slidenum">
              <a:rPr lang="en-US" altLang="zh-CN" smtClean="0"/>
            </a:fld>
            <a:endParaRPr kumimoji="1" lang="zh-CN" altLang="en-US" dirty="0"/>
          </a:p>
        </p:txBody>
      </p:sp>
      <p:sp>
        <p:nvSpPr>
          <p:cNvPr id="4" name="Rectangle 3"/>
          <p:cNvSpPr/>
          <p:nvPr/>
        </p:nvSpPr>
        <p:spPr>
          <a:xfrm>
            <a:off x="6392428" y="3009304"/>
            <a:ext cx="5196839" cy="2807372"/>
          </a:xfrm>
          <a:prstGeom prst="rect">
            <a:avLst/>
          </a:prstGeom>
          <a:noFill/>
          <a:ln w="22225">
            <a:solidFill>
              <a:srgbClr val="C00000"/>
            </a:solidFill>
            <a:prstDash val="dash"/>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buFont typeface="Wingdings" charset="2"/>
              <a:buChar char="u"/>
            </a:pPr>
            <a:r>
              <a:rPr lang="zh-CN" altLang="en-US" sz="2000" dirty="0">
                <a:latin typeface="Arial" charset="0"/>
                <a:ea typeface="微软雅黑" pitchFamily="34" charset="-122"/>
                <a:cs typeface="+mn-ea"/>
                <a:sym typeface="Arial" charset="0"/>
              </a:rPr>
              <a:t>近地轨道：</a:t>
            </a:r>
            <a:r>
              <a:rPr lang="en-US" altLang="zh-CN" sz="2000" dirty="0">
                <a:latin typeface="Arial" charset="0"/>
                <a:ea typeface="微软雅黑" pitchFamily="34" charset="-122"/>
                <a:cs typeface="+mn-ea"/>
                <a:sym typeface="Arial" charset="0"/>
              </a:rPr>
              <a:t>300-800km</a:t>
            </a:r>
            <a:r>
              <a:rPr lang="zh-CN" altLang="en-US" sz="2000" dirty="0">
                <a:latin typeface="Arial" charset="0"/>
                <a:ea typeface="微软雅黑" pitchFamily="34" charset="-122"/>
                <a:cs typeface="+mn-ea"/>
                <a:sym typeface="Arial" charset="0"/>
              </a:rPr>
              <a:t>，对应</a:t>
            </a:r>
            <a:r>
              <a:rPr lang="en-US" altLang="zh-CN" sz="2000" dirty="0">
                <a:latin typeface="Arial" charset="0"/>
                <a:ea typeface="微软雅黑" pitchFamily="34" charset="-122"/>
                <a:cs typeface="+mn-ea"/>
                <a:sym typeface="Arial" charset="0"/>
              </a:rPr>
              <a:t>~1/3</a:t>
            </a:r>
            <a:r>
              <a:rPr lang="el-GR" altLang="zh-CN" sz="2000" dirty="0">
                <a:solidFill>
                  <a:srgbClr val="C00000"/>
                </a:solidFill>
                <a:latin typeface="Arial" charset="0"/>
                <a:ea typeface="微软雅黑" pitchFamily="34" charset="-122"/>
                <a:cs typeface="+mn-ea"/>
                <a:sym typeface="Arial" charset="0"/>
              </a:rPr>
              <a:t>Τ</a:t>
            </a:r>
            <a:r>
              <a:rPr lang="en-US" altLang="zh-CN" sz="2000" baseline="-25000" dirty="0">
                <a:latin typeface="Arial" charset="0"/>
                <a:ea typeface="微软雅黑" pitchFamily="34" charset="-122"/>
                <a:cs typeface="+mn-ea"/>
                <a:sym typeface="Arial" charset="0"/>
              </a:rPr>
              <a:t>n</a:t>
            </a:r>
            <a:endParaRPr lang="zh-CN" altLang="en-US" sz="2000" baseline="-25000" dirty="0">
              <a:latin typeface="Arial" charset="0"/>
              <a:ea typeface="微软雅黑" pitchFamily="34" charset="-122"/>
              <a:cs typeface="+mn-ea"/>
              <a:sym typeface="Arial" charset="0"/>
            </a:endParaRPr>
          </a:p>
          <a:p>
            <a:pPr marL="342900" indent="-342900">
              <a:lnSpc>
                <a:spcPct val="150000"/>
              </a:lnSpc>
              <a:buFont typeface="Wingdings" charset="2"/>
              <a:buChar char="u"/>
            </a:pPr>
            <a:r>
              <a:rPr lang="zh-CN" altLang="en-US" sz="2000" dirty="0">
                <a:latin typeface="Arial" charset="0"/>
                <a:ea typeface="微软雅黑" pitchFamily="34" charset="-122"/>
                <a:cs typeface="+mn-ea"/>
                <a:sym typeface="Arial" charset="0"/>
              </a:rPr>
              <a:t>反照热中子：速度～</a:t>
            </a:r>
            <a:r>
              <a:rPr lang="en-US" altLang="zh-CN" sz="2000" dirty="0">
                <a:latin typeface="Arial" charset="0"/>
                <a:ea typeface="微软雅黑" pitchFamily="34" charset="-122"/>
                <a:cs typeface="+mn-ea"/>
                <a:sym typeface="Arial" charset="0"/>
              </a:rPr>
              <a:t>2.2km/s</a:t>
            </a:r>
            <a:endParaRPr lang="en-US" altLang="zh-CN" sz="2000" dirty="0">
              <a:latin typeface="Arial" charset="0"/>
              <a:ea typeface="微软雅黑" pitchFamily="34" charset="-122"/>
              <a:cs typeface="+mn-ea"/>
              <a:sym typeface="Arial" charset="0"/>
            </a:endParaRPr>
          </a:p>
          <a:p>
            <a:pPr marL="342900" indent="-342900">
              <a:lnSpc>
                <a:spcPct val="150000"/>
              </a:lnSpc>
              <a:buFont typeface="Wingdings" charset="2"/>
              <a:buChar char="u"/>
            </a:pPr>
            <a:r>
              <a:rPr lang="zh-CN" altLang="en-US" sz="2000" b="1" dirty="0">
                <a:solidFill>
                  <a:srgbClr val="C00000"/>
                </a:solidFill>
                <a:latin typeface="Arial" charset="0"/>
                <a:ea typeface="微软雅黑" pitchFamily="34" charset="-122"/>
                <a:cs typeface="+mn-ea"/>
                <a:sym typeface="Arial" charset="0"/>
              </a:rPr>
              <a:t>近地轨道精确反照热中子通量测量（绝对 </a:t>
            </a:r>
            <a:r>
              <a:rPr lang="en-US" altLang="zh-CN" sz="2000" b="1" dirty="0">
                <a:solidFill>
                  <a:srgbClr val="C00000"/>
                </a:solidFill>
                <a:latin typeface="Arial" charset="0"/>
                <a:ea typeface="微软雅黑" pitchFamily="34" charset="-122"/>
                <a:cs typeface="+mn-ea"/>
                <a:sym typeface="Arial" charset="0"/>
              </a:rPr>
              <a:t>or</a:t>
            </a:r>
            <a:r>
              <a:rPr lang="zh-CN" altLang="en-US" sz="2000" b="1" dirty="0">
                <a:solidFill>
                  <a:srgbClr val="C00000"/>
                </a:solidFill>
                <a:latin typeface="Arial" charset="0"/>
                <a:ea typeface="微软雅黑" pitchFamily="34" charset="-122"/>
                <a:cs typeface="+mn-ea"/>
                <a:sym typeface="Arial" charset="0"/>
              </a:rPr>
              <a:t> 相对）</a:t>
            </a:r>
            <a:endParaRPr lang="zh-CN" altLang="en-US" sz="2000" dirty="0">
              <a:latin typeface="Arial" charset="0"/>
              <a:ea typeface="微软雅黑" pitchFamily="34" charset="-122"/>
              <a:cs typeface="+mn-ea"/>
              <a:sym typeface="Arial" charset="0"/>
            </a:endParaRPr>
          </a:p>
          <a:p>
            <a:pPr marL="342900" indent="-342900">
              <a:lnSpc>
                <a:spcPct val="150000"/>
              </a:lnSpc>
              <a:buFont typeface="Wingdings" charset="2"/>
              <a:buChar char="u"/>
            </a:pPr>
            <a:r>
              <a:rPr lang="zh-CN" altLang="en-US" sz="2000" dirty="0">
                <a:solidFill>
                  <a:srgbClr val="000064"/>
                </a:solidFill>
                <a:latin typeface="Arial" charset="0"/>
                <a:ea typeface="微软雅黑" pitchFamily="34" charset="-122"/>
                <a:cs typeface="+mn-ea"/>
                <a:sym typeface="Arial" charset="0"/>
              </a:rPr>
              <a:t>反推中子寿命</a:t>
            </a:r>
            <a:endParaRPr lang="en-US" altLang="zh-CN" sz="2000" dirty="0">
              <a:solidFill>
                <a:srgbClr val="000064"/>
              </a:solidFill>
              <a:latin typeface="Arial" charset="0"/>
              <a:ea typeface="微软雅黑" pitchFamily="34" charset="-122"/>
              <a:cs typeface="+mn-ea"/>
              <a:sym typeface="Arial" charset="0"/>
            </a:endParaRPr>
          </a:p>
          <a:p>
            <a:pPr marL="342900" indent="-342900">
              <a:lnSpc>
                <a:spcPct val="150000"/>
              </a:lnSpc>
              <a:buFont typeface="Wingdings" charset="2"/>
              <a:buChar char="u"/>
            </a:pPr>
            <a:r>
              <a:rPr lang="zh-CN" altLang="en-US" sz="2000" dirty="0">
                <a:solidFill>
                  <a:srgbClr val="000064"/>
                </a:solidFill>
                <a:latin typeface="Arial" charset="0"/>
                <a:ea typeface="微软雅黑" pitchFamily="34" charset="-122"/>
                <a:cs typeface="+mn-ea"/>
                <a:sym typeface="Arial" charset="0"/>
              </a:rPr>
              <a:t>多星组网</a:t>
            </a:r>
            <a:r>
              <a:rPr lang="en-US" altLang="zh-CN" sz="2000" dirty="0">
                <a:solidFill>
                  <a:srgbClr val="000064"/>
                </a:solidFill>
                <a:latin typeface="Arial" charset="0"/>
                <a:ea typeface="微软雅黑" pitchFamily="34" charset="-122"/>
                <a:cs typeface="+mn-ea"/>
                <a:sym typeface="Arial" charset="0"/>
              </a:rPr>
              <a:t>+</a:t>
            </a:r>
            <a:r>
              <a:rPr lang="zh-CN" altLang="en-US" sz="2000" dirty="0">
                <a:solidFill>
                  <a:srgbClr val="000064"/>
                </a:solidFill>
                <a:latin typeface="Arial" charset="0"/>
                <a:ea typeface="微软雅黑" pitchFamily="34" charset="-122"/>
                <a:cs typeface="+mn-ea"/>
                <a:sym typeface="Arial" charset="0"/>
              </a:rPr>
              <a:t>月球轨道</a:t>
            </a:r>
            <a:endParaRPr lang="el-GR" altLang="zh-CN" sz="2000" dirty="0">
              <a:solidFill>
                <a:srgbClr val="000064"/>
              </a:solidFill>
              <a:latin typeface="Arial" charset="0"/>
              <a:ea typeface="微软雅黑" pitchFamily="34" charset="-122"/>
              <a:cs typeface="+mn-ea"/>
              <a:sym typeface="Arial" charset="0"/>
            </a:endParaRPr>
          </a:p>
        </p:txBody>
      </p:sp>
      <p:pic>
        <p:nvPicPr>
          <p:cNvPr id="5" name="图片 1"/>
          <p:cNvPicPr>
            <a:picLocks noChangeAspect="1"/>
          </p:cNvPicPr>
          <p:nvPr/>
        </p:nvPicPr>
        <p:blipFill>
          <a:blip r:embed="rId3" cstate="print"/>
          <a:stretch>
            <a:fillRect/>
          </a:stretch>
        </p:blipFill>
        <p:spPr>
          <a:xfrm>
            <a:off x="475164" y="1703092"/>
            <a:ext cx="5646681" cy="4235695"/>
          </a:xfrm>
          <a:prstGeom prst="rect">
            <a:avLst/>
          </a:prstGeom>
        </p:spPr>
      </p:pic>
      <p:sp>
        <p:nvSpPr>
          <p:cNvPr id="6" name="文本框 7"/>
          <p:cNvSpPr txBox="1"/>
          <p:nvPr/>
        </p:nvSpPr>
        <p:spPr>
          <a:xfrm>
            <a:off x="1087064" y="967399"/>
            <a:ext cx="1009211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000064"/>
                </a:solidFill>
                <a:effectLst/>
                <a:uLnTx/>
                <a:uFillTx/>
                <a:latin typeface="Arial" charset="0"/>
                <a:ea typeface="微软雅黑" pitchFamily="34" charset="-122"/>
                <a:cs typeface="+mn-ea"/>
                <a:sym typeface="Arial" charset="0"/>
              </a:rPr>
              <a:t>把地球当做天然热中子源，在近地</a:t>
            </a:r>
            <a:r>
              <a:rPr lang="zh-CN" altLang="en-US" sz="2400" b="1" dirty="0">
                <a:solidFill>
                  <a:srgbClr val="000064"/>
                </a:solidFill>
                <a:latin typeface="Arial" charset="0"/>
                <a:ea typeface="微软雅黑" pitchFamily="34" charset="-122"/>
                <a:cs typeface="+mn-ea"/>
                <a:sym typeface="Arial" charset="0"/>
              </a:rPr>
              <a:t>轨道</a:t>
            </a:r>
            <a:r>
              <a:rPr kumimoji="0" lang="zh-CN" altLang="en-US" sz="2400" b="1" i="0" u="none" strike="noStrike" kern="1200" cap="none" spc="0" normalizeH="0" baseline="0" noProof="0" dirty="0">
                <a:ln>
                  <a:noFill/>
                </a:ln>
                <a:solidFill>
                  <a:srgbClr val="000064"/>
                </a:solidFill>
                <a:effectLst/>
                <a:uLnTx/>
                <a:uFillTx/>
                <a:latin typeface="Arial" charset="0"/>
                <a:ea typeface="微软雅黑" pitchFamily="34" charset="-122"/>
                <a:cs typeface="+mn-ea"/>
                <a:sym typeface="Arial" charset="0"/>
              </a:rPr>
              <a:t>利用小卫星开展热中子的直接探测 </a:t>
            </a:r>
            <a:endParaRPr kumimoji="0" lang="zh-CN" altLang="en-AU" sz="2400" b="1" i="0" u="none" strike="noStrike" kern="1200" cap="none" spc="0" normalizeH="0" baseline="0" noProof="0" dirty="0">
              <a:ln>
                <a:noFill/>
              </a:ln>
              <a:solidFill>
                <a:srgbClr val="000064"/>
              </a:solidFill>
              <a:effectLst/>
              <a:uLnTx/>
              <a:uFillTx/>
              <a:latin typeface="Arial" charset="0"/>
              <a:ea typeface="微软雅黑" pitchFamily="34" charset="-122"/>
              <a:cs typeface="+mn-ea"/>
              <a:sym typeface="Arial" charset="0"/>
            </a:endParaRPr>
          </a:p>
        </p:txBody>
      </p:sp>
      <p:sp>
        <p:nvSpPr>
          <p:cNvPr id="7" name="文本框 6"/>
          <p:cNvSpPr txBox="1"/>
          <p:nvPr/>
        </p:nvSpPr>
        <p:spPr>
          <a:xfrm>
            <a:off x="664369" y="6062570"/>
            <a:ext cx="9872243" cy="580415"/>
          </a:xfrm>
          <a:prstGeom prst="rect">
            <a:avLst/>
          </a:prstGeom>
          <a:noFill/>
        </p:spPr>
        <p:txBody>
          <a:bodyPr wrap="square">
            <a:spAutoFit/>
          </a:bodyPr>
          <a:lstStyle/>
          <a:p>
            <a:pPr marL="342900" indent="-342900">
              <a:lnSpc>
                <a:spcPct val="150000"/>
              </a:lnSpc>
              <a:buFont typeface="Wingdings" charset="2"/>
              <a:buChar char="u"/>
            </a:pPr>
            <a:r>
              <a:rPr lang="zh-CN" altLang="el-GR" sz="2400" b="1" dirty="0">
                <a:solidFill>
                  <a:srgbClr val="000064"/>
                </a:solidFill>
                <a:latin typeface="Arial" charset="0"/>
                <a:ea typeface="微软雅黑" pitchFamily="34" charset="-122"/>
                <a:cs typeface="+mn-ea"/>
                <a:sym typeface="Arial" charset="0"/>
              </a:rPr>
              <a:t>在轨</a:t>
            </a:r>
            <a:r>
              <a:rPr lang="zh-CN" altLang="en-US" sz="2400" b="1" dirty="0">
                <a:solidFill>
                  <a:srgbClr val="000064"/>
                </a:solidFill>
                <a:latin typeface="Arial" charset="0"/>
                <a:ea typeface="微软雅黑" pitchFamily="34" charset="-122"/>
                <a:cs typeface="+mn-ea"/>
                <a:sym typeface="Arial" charset="0"/>
              </a:rPr>
              <a:t>运行</a:t>
            </a:r>
            <a:r>
              <a:rPr lang="en-US" altLang="zh-CN" sz="2400" b="1" dirty="0">
                <a:solidFill>
                  <a:srgbClr val="000064"/>
                </a:solidFill>
                <a:latin typeface="Arial" charset="0"/>
                <a:ea typeface="微软雅黑" pitchFamily="34" charset="-122"/>
                <a:cs typeface="+mn-ea"/>
                <a:sym typeface="Arial" charset="0"/>
              </a:rPr>
              <a:t>1</a:t>
            </a:r>
            <a:r>
              <a:rPr lang="zh-CN" altLang="en-US" sz="2400" b="1" dirty="0">
                <a:solidFill>
                  <a:srgbClr val="000064"/>
                </a:solidFill>
                <a:latin typeface="Arial" charset="0"/>
                <a:ea typeface="微软雅黑" pitchFamily="34" charset="-122"/>
                <a:cs typeface="+mn-ea"/>
                <a:sym typeface="Arial" charset="0"/>
              </a:rPr>
              <a:t>年，</a:t>
            </a:r>
            <a:r>
              <a:rPr lang="zh-CN" altLang="en-US" sz="2400" b="1" dirty="0">
                <a:solidFill>
                  <a:srgbClr val="000064"/>
                </a:solidFill>
                <a:latin typeface="Arial" charset="0"/>
                <a:ea typeface="微软雅黑" pitchFamily="34" charset="-122"/>
                <a:cs typeface="+mn-ea"/>
                <a:sym typeface="Arial" charset="0"/>
              </a:rPr>
              <a:t>中子</a:t>
            </a:r>
            <a:r>
              <a:rPr lang="zh-CN" altLang="en-US" sz="2400" b="1" dirty="0">
                <a:solidFill>
                  <a:srgbClr val="000064"/>
                </a:solidFill>
                <a:latin typeface="Arial" charset="0"/>
                <a:ea typeface="微软雅黑" pitchFamily="34" charset="-122"/>
                <a:cs typeface="+mn-ea"/>
                <a:sym typeface="Arial" charset="0"/>
              </a:rPr>
              <a:t>事例的总计数达到</a:t>
            </a:r>
            <a:r>
              <a:rPr lang="en-US" altLang="zh-CN" sz="2400" b="1" dirty="0">
                <a:solidFill>
                  <a:srgbClr val="0432FF"/>
                </a:solidFill>
                <a:latin typeface="Arial" charset="0"/>
                <a:ea typeface="微软雅黑" pitchFamily="34" charset="-122"/>
                <a:cs typeface="+mn-ea"/>
                <a:sym typeface="Arial" charset="0"/>
              </a:rPr>
              <a:t>10</a:t>
            </a:r>
            <a:r>
              <a:rPr lang="en-US" altLang="zh-CN" sz="2400" b="1" baseline="30000" dirty="0">
                <a:solidFill>
                  <a:srgbClr val="0432FF"/>
                </a:solidFill>
                <a:latin typeface="Arial" charset="0"/>
                <a:ea typeface="微软雅黑" pitchFamily="34" charset="-122"/>
                <a:cs typeface="+mn-ea"/>
                <a:sym typeface="Arial" charset="0"/>
              </a:rPr>
              <a:t>4</a:t>
            </a:r>
            <a:r>
              <a:rPr lang="zh-CN" altLang="en-US" sz="2400" b="1" dirty="0">
                <a:solidFill>
                  <a:srgbClr val="000064"/>
                </a:solidFill>
                <a:latin typeface="Arial" charset="0"/>
                <a:ea typeface="微软雅黑" pitchFamily="34" charset="-122"/>
                <a:cs typeface="+mn-ea"/>
                <a:sym typeface="Arial" charset="0"/>
              </a:rPr>
              <a:t>以上</a:t>
            </a:r>
            <a:r>
              <a:rPr lang="en-US" altLang="zh-CN" sz="2400" b="1" dirty="0">
                <a:solidFill>
                  <a:srgbClr val="000064"/>
                </a:solidFill>
                <a:latin typeface="Arial" charset="0"/>
                <a:ea typeface="微软雅黑" pitchFamily="34" charset="-122"/>
                <a:cs typeface="+mn-ea"/>
                <a:sym typeface="Arial" charset="0"/>
              </a:rPr>
              <a:t> </a:t>
            </a:r>
            <a:r>
              <a:rPr lang="en-US" altLang="zh-CN" sz="2400" b="1" dirty="0">
                <a:solidFill>
                  <a:srgbClr val="000064"/>
                </a:solidFill>
                <a:latin typeface="Arial" charset="0"/>
                <a:ea typeface="微软雅黑" pitchFamily="34" charset="-122"/>
                <a:cs typeface="+mn-ea"/>
                <a:sym typeface="Wingdings" charset="2"/>
              </a:rPr>
              <a:t> </a:t>
            </a:r>
            <a:r>
              <a:rPr lang="en-US" altLang="zh-CN" sz="2400" b="1" dirty="0">
                <a:solidFill>
                  <a:srgbClr val="C00000"/>
                </a:solidFill>
                <a:latin typeface="Arial" charset="0"/>
                <a:ea typeface="微软雅黑" pitchFamily="34" charset="-122"/>
                <a:cs typeface="+mn-ea"/>
                <a:sym typeface="Arial" charset="0"/>
              </a:rPr>
              <a:t>1%</a:t>
            </a:r>
            <a:r>
              <a:rPr lang="zh-CN" altLang="en-US" sz="2400" b="1" dirty="0">
                <a:solidFill>
                  <a:srgbClr val="C00000"/>
                </a:solidFill>
                <a:latin typeface="Arial" charset="0"/>
                <a:ea typeface="微软雅黑" pitchFamily="34" charset="-122"/>
                <a:cs typeface="+mn-ea"/>
                <a:sym typeface="Arial" charset="0"/>
              </a:rPr>
              <a:t> 的统计误差精度</a:t>
            </a:r>
            <a:endParaRPr lang="en-US" altLang="zh-CN" sz="2400" b="1" dirty="0">
              <a:solidFill>
                <a:srgbClr val="000064"/>
              </a:solidFill>
              <a:latin typeface="Arial" charset="0"/>
              <a:ea typeface="微软雅黑" pitchFamily="34" charset="-122"/>
              <a:cs typeface="+mn-ea"/>
              <a:sym typeface="Arial" charset="0"/>
            </a:endParaRPr>
          </a:p>
        </p:txBody>
      </p:sp>
      <p:pic>
        <p:nvPicPr>
          <p:cNvPr id="8" name="图片 7"/>
          <p:cNvPicPr>
            <a:picLocks noChangeAspect="1"/>
          </p:cNvPicPr>
          <p:nvPr/>
        </p:nvPicPr>
        <p:blipFill>
          <a:blip r:embed="rId4" cstate="print"/>
          <a:stretch>
            <a:fillRect/>
          </a:stretch>
        </p:blipFill>
        <p:spPr>
          <a:xfrm>
            <a:off x="9805728" y="4491480"/>
            <a:ext cx="1461768" cy="139912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灯片编号占位符 1"/>
          <p:cNvSpPr>
            <a14:cpLocks xmlns:a14="http://schemas.microsoft.com/office/drawing/2010/main" noGrp="1"/>
          </p:cNvSpPr>
          <p:nvPr>
            <p:ph type="sldNum" sz="quarter" idx="12"/>
          </p:nvPr>
        </p:nvSpPr>
        <p:spPr/>
        <p:txBody>
          <a:bodyPr/>
          <a:lstStyle/>
          <a:p>
            <a:fld id="{DC1752ED-1EB8-41FD-AF5C-E544E8D11F00}" type="slidenum">
              <a:rPr>
                <a:latin typeface="Arial" charset="0"/>
                <a:ea typeface="微软雅黑" pitchFamily="34" charset="-122"/>
                <a:cs typeface="+mn-ea"/>
                <a:sym typeface="Arial" charset="0"/>
              </a:rPr>
            </a:fld>
            <a:endParaRPr lang="zh-CN" altLang="en-US">
              <a:latin typeface="Arial" charset="0"/>
              <a:ea typeface="微软雅黑" pitchFamily="34" charset="-122"/>
              <a:cs typeface="+mn-ea"/>
              <a:sym typeface="Arial" charset="0"/>
            </a:endParaRPr>
          </a:p>
        </p:txBody>
      </p:sp>
      <p:sp>
        <p:nvSpPr>
          <p:cNvPr id="437" name="TextBox 27"/>
          <p:cNvSpPr txBox="1"/>
          <p:nvPr/>
        </p:nvSpPr>
        <p:spPr>
          <a:xfrm>
            <a:off x="1012825" y="176213"/>
            <a:ext cx="7175362" cy="523220"/>
          </a:xfrm>
          <a:prstGeom prst="rect">
            <a:avLst/>
          </a:prstGeom>
          <a:noFill/>
          <a:ln w="9525">
            <a:noFill/>
          </a:ln>
        </p:spPr>
        <p:txBody>
          <a:bodyPr wrap="none" anchor="t">
            <a:spAutoFit/>
          </a:bodyPr>
          <a:lstStyle/>
          <a:p>
            <a:r>
              <a:rPr lang="en-US" altLang="zh-CN" sz="2800" b="1" dirty="0">
                <a:solidFill>
                  <a:srgbClr val="0070C0"/>
                </a:solidFill>
                <a:latin typeface="Arial Narrow" pitchFamily="34" charset="0"/>
                <a:ea typeface="微软雅黑" pitchFamily="34" charset="-122"/>
                <a:sym typeface="Arial" charset="0"/>
              </a:rPr>
              <a:t>Difficulties in pioneering neutron decay detection </a:t>
            </a:r>
            <a:endParaRPr lang="en-US" altLang="zh-CN" sz="2800" b="1" dirty="0">
              <a:solidFill>
                <a:srgbClr val="0070C0"/>
              </a:solidFill>
              <a:latin typeface="Arial Narrow" pitchFamily="34" charset="0"/>
              <a:ea typeface="微软雅黑" pitchFamily="34" charset="-122"/>
              <a:sym typeface="Arial" charset="0"/>
            </a:endParaRPr>
          </a:p>
        </p:txBody>
      </p:sp>
      <p:sp>
        <p:nvSpPr>
          <p:cNvPr id="438" name="Freeform 5"/>
          <p:cNvSpPr/>
          <p:nvPr/>
        </p:nvSpPr>
        <p:spPr>
          <a:xfrm>
            <a:off x="427038" y="220663"/>
            <a:ext cx="474662" cy="5603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Lst>
            <a:rect l="0" t="0" r="0" b="0"/>
            <a:pathLst>
              <a:path w="574" h="681">
                <a:moveTo>
                  <a:pt x="120" y="441"/>
                </a:moveTo>
                <a:cubicBezTo>
                  <a:pt x="153" y="441"/>
                  <a:pt x="183" y="454"/>
                  <a:pt x="205" y="476"/>
                </a:cubicBezTo>
                <a:lnTo>
                  <a:pt x="389" y="329"/>
                </a:lnTo>
                <a:cubicBezTo>
                  <a:pt x="383" y="317"/>
                  <a:pt x="380" y="303"/>
                  <a:pt x="380" y="289"/>
                </a:cubicBezTo>
                <a:cubicBezTo>
                  <a:pt x="380" y="271"/>
                  <a:pt x="384" y="255"/>
                  <a:pt x="392" y="241"/>
                </a:cubicBezTo>
                <a:lnTo>
                  <a:pt x="270" y="138"/>
                </a:lnTo>
                <a:cubicBezTo>
                  <a:pt x="256" y="151"/>
                  <a:pt x="237" y="159"/>
                  <a:pt x="217" y="159"/>
                </a:cubicBezTo>
                <a:cubicBezTo>
                  <a:pt x="173" y="159"/>
                  <a:pt x="137" y="123"/>
                  <a:pt x="137" y="79"/>
                </a:cubicBezTo>
                <a:cubicBezTo>
                  <a:pt x="137" y="36"/>
                  <a:pt x="173" y="0"/>
                  <a:pt x="217" y="0"/>
                </a:cubicBezTo>
                <a:cubicBezTo>
                  <a:pt x="260" y="0"/>
                  <a:pt x="296" y="36"/>
                  <a:pt x="296" y="79"/>
                </a:cubicBezTo>
                <a:cubicBezTo>
                  <a:pt x="296" y="91"/>
                  <a:pt x="293" y="103"/>
                  <a:pt x="289" y="113"/>
                </a:cubicBezTo>
                <a:lnTo>
                  <a:pt x="412" y="217"/>
                </a:lnTo>
                <a:cubicBezTo>
                  <a:pt x="429" y="201"/>
                  <a:pt x="452" y="192"/>
                  <a:pt x="477" y="192"/>
                </a:cubicBezTo>
                <a:cubicBezTo>
                  <a:pt x="530" y="192"/>
                  <a:pt x="574" y="235"/>
                  <a:pt x="574" y="289"/>
                </a:cubicBezTo>
                <a:cubicBezTo>
                  <a:pt x="574" y="342"/>
                  <a:pt x="530" y="386"/>
                  <a:pt x="477" y="386"/>
                </a:cubicBezTo>
                <a:cubicBezTo>
                  <a:pt x="449" y="386"/>
                  <a:pt x="424" y="374"/>
                  <a:pt x="406" y="355"/>
                </a:cubicBezTo>
                <a:lnTo>
                  <a:pt x="224" y="501"/>
                </a:lnTo>
                <a:cubicBezTo>
                  <a:pt x="234" y="518"/>
                  <a:pt x="240" y="539"/>
                  <a:pt x="240" y="561"/>
                </a:cubicBezTo>
                <a:cubicBezTo>
                  <a:pt x="240" y="627"/>
                  <a:pt x="186" y="681"/>
                  <a:pt x="120" y="681"/>
                </a:cubicBezTo>
                <a:cubicBezTo>
                  <a:pt x="54" y="681"/>
                  <a:pt x="0" y="627"/>
                  <a:pt x="0" y="561"/>
                </a:cubicBezTo>
                <a:cubicBezTo>
                  <a:pt x="0" y="495"/>
                  <a:pt x="54" y="441"/>
                  <a:pt x="120" y="441"/>
                </a:cubicBezTo>
                <a:close/>
              </a:path>
            </a:pathLst>
          </a:custGeom>
          <a:solidFill>
            <a:srgbClr val="113E6A"/>
          </a:solidFill>
          <a:ln w="9525">
            <a:noFill/>
          </a:ln>
        </p:spPr>
        <p:txBody>
          <a:bodyPr/>
          <a:lstStyle/>
          <a:p>
            <a:endParaRPr lang="zh-CN" altLang="en-US">
              <a:latin typeface="Arial" charset="0"/>
              <a:ea typeface="微软雅黑" pitchFamily="34" charset="-122"/>
              <a:cs typeface="+mn-ea"/>
              <a:sym typeface="Arial" charset="0"/>
            </a:endParaRPr>
          </a:p>
        </p:txBody>
      </p:sp>
      <p:sp>
        <p:nvSpPr>
          <p:cNvPr id="431" name="TextBox 37"/>
          <p:cNvSpPr txBox="1"/>
          <p:nvPr/>
        </p:nvSpPr>
        <p:spPr>
          <a:xfrm>
            <a:off x="889652" y="3521739"/>
            <a:ext cx="10281399" cy="920124"/>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16200000" scaled="1"/>
            <a:tileRect/>
          </a:gradFill>
          <a:effectLst>
            <a:outerShdw blurRad="114300" dir="60000" sx="101000" sy="101000" algn="ctr" rotWithShape="0">
              <a:srgbClr val="C7DDF1"/>
            </a:outerShdw>
          </a:effectLst>
        </p:spPr>
        <p:txBody>
          <a:bodyPr wrap="square" rtlCol="0">
            <a:spAutoFit/>
          </a:bodyPr>
          <a:lstStyle/>
          <a:p>
            <a:pPr marL="0" lvl="1" algn="ctr">
              <a:lnSpc>
                <a:spcPct val="150000"/>
              </a:lnSpc>
              <a:defRPr sz="1800">
                <a:solidFill>
                  <a:schemeClr val="tx1">
                    <a:alpha val="100000"/>
                  </a:schemeClr>
                </a:solidFill>
                <a:latin typeface="等线" charset="-122"/>
                <a:ea typeface="等线" charset="-122"/>
                <a:cs typeface="+mn-cs"/>
              </a:defRPr>
            </a:pPr>
            <a:r>
              <a:rPr lang="en-US" altLang="zh-CN" sz="2000" b="1" dirty="0">
                <a:latin typeface="Arial" charset="0"/>
                <a:ea typeface="微软雅黑" pitchFamily="34" charset="-122"/>
                <a:cs typeface="+mn-ea"/>
                <a:sym typeface="Arial" charset="0"/>
              </a:rPr>
              <a:t>Impossible</a:t>
            </a:r>
            <a:r>
              <a:rPr lang="zh-CN" altLang="en-US" sz="2000" b="1" dirty="0">
                <a:latin typeface="Arial" charset="0"/>
                <a:ea typeface="微软雅黑" pitchFamily="34" charset="-122"/>
                <a:cs typeface="+mn-ea"/>
                <a:sym typeface="Arial" charset="0"/>
              </a:rPr>
              <a:t> </a:t>
            </a:r>
            <a:r>
              <a:rPr lang="en-US" altLang="zh-CN" sz="2000" b="1" dirty="0">
                <a:latin typeface="Arial" charset="0"/>
                <a:ea typeface="微软雅黑" pitchFamily="34" charset="-122"/>
                <a:cs typeface="+mn-ea"/>
                <a:sym typeface="Arial" charset="0"/>
              </a:rPr>
              <a:t>for</a:t>
            </a:r>
            <a:r>
              <a:rPr lang="zh-CN" altLang="en-US" sz="2000" b="1" dirty="0">
                <a:latin typeface="Arial" charset="0"/>
                <a:ea typeface="微软雅黑" pitchFamily="34" charset="-122"/>
                <a:cs typeface="+mn-ea"/>
                <a:sym typeface="Arial" charset="0"/>
              </a:rPr>
              <a:t> </a:t>
            </a:r>
            <a:r>
              <a:rPr lang="en-US" altLang="zh-CN" sz="2000" b="1" dirty="0">
                <a:latin typeface="Arial" charset="0"/>
                <a:ea typeface="微软雅黑" pitchFamily="34" charset="-122"/>
                <a:cs typeface="+mn-ea"/>
                <a:sym typeface="Arial" charset="0"/>
              </a:rPr>
              <a:t>neutron</a:t>
            </a:r>
            <a:r>
              <a:rPr lang="zh-CN" altLang="en-US" sz="2000" b="1" dirty="0">
                <a:latin typeface="Arial" charset="0"/>
                <a:ea typeface="微软雅黑" pitchFamily="34" charset="-122"/>
                <a:cs typeface="+mn-ea"/>
                <a:sym typeface="Arial" charset="0"/>
              </a:rPr>
              <a:t> </a:t>
            </a:r>
            <a:r>
              <a:rPr lang="en-US" altLang="zh-CN" sz="2000" b="1" dirty="0">
                <a:latin typeface="Arial" charset="0"/>
                <a:ea typeface="微软雅黑" pitchFamily="34" charset="-122"/>
                <a:cs typeface="+mn-ea"/>
                <a:sym typeface="Arial" charset="0"/>
              </a:rPr>
              <a:t>decay</a:t>
            </a:r>
            <a:r>
              <a:rPr lang="zh-CN" altLang="en-US" sz="2000" b="1" dirty="0">
                <a:latin typeface="Arial" charset="0"/>
                <a:ea typeface="微软雅黑" pitchFamily="34" charset="-122"/>
                <a:cs typeface="+mn-ea"/>
                <a:sym typeface="Arial" charset="0"/>
              </a:rPr>
              <a:t> </a:t>
            </a:r>
            <a:r>
              <a:rPr lang="en-US" altLang="zh-CN" sz="2000" b="1" dirty="0">
                <a:latin typeface="Arial" charset="0"/>
                <a:ea typeface="微软雅黑" pitchFamily="34" charset="-122"/>
                <a:cs typeface="+mn-ea"/>
                <a:sym typeface="Arial" charset="0"/>
              </a:rPr>
              <a:t>measurement</a:t>
            </a:r>
            <a:endParaRPr lang="en-US" altLang="zh-CN" b="1" dirty="0">
              <a:ln>
                <a:noFill/>
              </a:ln>
              <a:solidFill>
                <a:schemeClr val="tx1"/>
              </a:solidFill>
              <a:effectLst/>
              <a:latin typeface="Arial" charset="0"/>
              <a:ea typeface="微软雅黑" pitchFamily="34" charset="-122"/>
              <a:cs typeface="+mn-ea"/>
              <a:sym typeface="Arial" charset="0"/>
            </a:endParaRPr>
          </a:p>
          <a:p>
            <a:pPr marL="0" lvl="1">
              <a:lnSpc>
                <a:spcPct val="150000"/>
              </a:lnSpc>
              <a:defRPr sz="1800">
                <a:solidFill>
                  <a:schemeClr val="tx1">
                    <a:alpha val="100000"/>
                  </a:schemeClr>
                </a:solidFill>
                <a:latin typeface="等线" charset="-122"/>
                <a:ea typeface="等线" charset="-122"/>
                <a:cs typeface="+mn-cs"/>
              </a:defRPr>
            </a:pPr>
            <a:r>
              <a:rPr lang="en-US" altLang="zh-CN" b="1" dirty="0">
                <a:ln>
                  <a:noFill/>
                </a:ln>
                <a:solidFill>
                  <a:schemeClr val="tx1"/>
                </a:solidFill>
                <a:effectLst/>
                <a:latin typeface="Arial" charset="0"/>
                <a:ea typeface="微软雅黑" pitchFamily="34" charset="-122"/>
                <a:cs typeface="+mn-ea"/>
                <a:sym typeface="Arial" charset="0"/>
              </a:rPr>
              <a:t>neutron beam flux</a:t>
            </a:r>
            <a:r>
              <a:rPr lang="zh-CN" altLang="en-US" b="1" dirty="0">
                <a:solidFill>
                  <a:srgbClr val="C00000"/>
                </a:solidFill>
                <a:latin typeface="Arial" charset="0"/>
                <a:ea typeface="微软雅黑" pitchFamily="34" charset="-122"/>
                <a:cs typeface="+mn-ea"/>
                <a:sym typeface="Arial" charset="0"/>
              </a:rPr>
              <a:t> </a:t>
            </a:r>
            <a:r>
              <a:rPr lang="en-US" altLang="zh-CN" b="1" dirty="0">
                <a:solidFill>
                  <a:srgbClr val="C00000"/>
                </a:solidFill>
                <a:latin typeface="Arial" charset="0"/>
                <a:ea typeface="微软雅黑" pitchFamily="34" charset="-122"/>
                <a:cs typeface="+mn-ea"/>
                <a:sym typeface="Arial" charset="0"/>
              </a:rPr>
              <a:t>(</a:t>
            </a:r>
            <a:r>
              <a:rPr lang="en-US" altLang="zh-CN" b="1" dirty="0">
                <a:ln>
                  <a:noFill/>
                </a:ln>
                <a:solidFill>
                  <a:srgbClr val="C00000"/>
                </a:solidFill>
                <a:effectLst/>
                <a:latin typeface="Arial" charset="0"/>
                <a:ea typeface="微软雅黑" pitchFamily="34" charset="-122"/>
                <a:cs typeface="+mn-ea"/>
                <a:sym typeface="Arial" charset="0"/>
              </a:rPr>
              <a:t>~1 n/s</a:t>
            </a:r>
            <a:r>
              <a:rPr lang="en-US" altLang="zh-CN" b="1" dirty="0">
                <a:solidFill>
                  <a:srgbClr val="C00000"/>
                </a:solidFill>
                <a:latin typeface="Arial" charset="0"/>
                <a:ea typeface="微软雅黑" pitchFamily="34" charset="-122"/>
                <a:cs typeface="+mn-ea"/>
                <a:sym typeface="Arial" charset="0"/>
              </a:rPr>
              <a:t>), </a:t>
            </a:r>
            <a:r>
              <a:rPr lang="en-US" altLang="zh-CN" b="1" dirty="0">
                <a:solidFill>
                  <a:schemeClr val="tx1">
                    <a:alpha val="100000"/>
                  </a:schemeClr>
                </a:solidFill>
                <a:latin typeface="Arial" charset="0"/>
                <a:ea typeface="微软雅黑" pitchFamily="34" charset="-122"/>
                <a:cs typeface="+mn-ea"/>
                <a:sym typeface="Arial" charset="0"/>
              </a:rPr>
              <a:t>d</a:t>
            </a:r>
            <a:r>
              <a:rPr lang="en-US" altLang="zh-CN" b="1" dirty="0">
                <a:ln>
                  <a:noFill/>
                </a:ln>
                <a:solidFill>
                  <a:schemeClr val="tx1"/>
                </a:solidFill>
                <a:effectLst/>
                <a:latin typeface="Arial" charset="0"/>
                <a:ea typeface="微软雅黑" pitchFamily="34" charset="-122"/>
                <a:cs typeface="+mn-ea"/>
                <a:sym typeface="Arial" charset="0"/>
              </a:rPr>
              <a:t>ecay proba</a:t>
            </a:r>
            <a:r>
              <a:rPr lang="en-US" altLang="zh-CN" b="1" dirty="0">
                <a:latin typeface="Arial" charset="0"/>
                <a:ea typeface="微软雅黑" pitchFamily="34" charset="-122"/>
                <a:cs typeface="+mn-ea"/>
                <a:sym typeface="Arial" charset="0"/>
              </a:rPr>
              <a:t>bility</a:t>
            </a:r>
            <a:r>
              <a:rPr lang="zh-CN" altLang="en-US" b="1" dirty="0">
                <a:ln>
                  <a:noFill/>
                </a:ln>
                <a:solidFill>
                  <a:schemeClr val="tx1"/>
                </a:solidFill>
                <a:effectLst/>
                <a:latin typeface="Arial" charset="0"/>
                <a:ea typeface="微软雅黑" pitchFamily="34" charset="-122"/>
                <a:cs typeface="+mn-ea"/>
                <a:sym typeface="Arial" charset="0"/>
              </a:rPr>
              <a:t> </a:t>
            </a:r>
            <a:r>
              <a:rPr lang="en-US" altLang="zh-CN" b="1" dirty="0">
                <a:ln>
                  <a:noFill/>
                </a:ln>
                <a:solidFill>
                  <a:schemeClr val="tx1"/>
                </a:solidFill>
                <a:effectLst/>
                <a:latin typeface="Arial" charset="0"/>
                <a:ea typeface="微软雅黑" pitchFamily="34" charset="-122"/>
                <a:cs typeface="+mn-ea"/>
                <a:sym typeface="Arial" charset="0"/>
              </a:rPr>
              <a:t>(10</a:t>
            </a:r>
            <a:r>
              <a:rPr lang="en-US" altLang="zh-CN" b="1" baseline="30000" dirty="0">
                <a:ln>
                  <a:noFill/>
                </a:ln>
                <a:solidFill>
                  <a:schemeClr val="tx1"/>
                </a:solidFill>
                <a:effectLst/>
                <a:latin typeface="Arial" charset="0"/>
                <a:ea typeface="微软雅黑" pitchFamily="34" charset="-122"/>
                <a:cs typeface="+mn-ea"/>
                <a:sym typeface="Arial" charset="0"/>
              </a:rPr>
              <a:t>-10</a:t>
            </a:r>
            <a:r>
              <a:rPr lang="en-US" altLang="zh-CN" b="1" dirty="0">
                <a:ln>
                  <a:noFill/>
                </a:ln>
                <a:solidFill>
                  <a:schemeClr val="tx1"/>
                </a:solidFill>
                <a:effectLst/>
                <a:latin typeface="Arial" charset="0"/>
                <a:ea typeface="微软雅黑" pitchFamily="34" charset="-122"/>
                <a:cs typeface="+mn-ea"/>
                <a:sym typeface="Arial" charset="0"/>
              </a:rPr>
              <a:t>), </a:t>
            </a:r>
            <a:r>
              <a:rPr lang="en-US" altLang="zh-CN" b="1" dirty="0">
                <a:solidFill>
                  <a:srgbClr val="C00000"/>
                </a:solidFill>
                <a:latin typeface="Arial" charset="0"/>
                <a:ea typeface="微软雅黑" pitchFamily="34" charset="-122"/>
                <a:cs typeface="+mn-ea"/>
                <a:sym typeface="Arial" charset="0"/>
              </a:rPr>
              <a:t>background</a:t>
            </a:r>
            <a:r>
              <a:rPr lang="en-US" altLang="zh-CN" b="1" dirty="0">
                <a:ln>
                  <a:noFill/>
                </a:ln>
                <a:effectLst/>
                <a:latin typeface="Arial" charset="0"/>
                <a:ea typeface="微软雅黑" pitchFamily="34" charset="-122"/>
                <a:cs typeface="+mn-ea"/>
                <a:sym typeface="Arial" charset="0"/>
              </a:rPr>
              <a:t>, detection eff.</a:t>
            </a:r>
            <a:r>
              <a:rPr lang="zh-CN" altLang="en-US" b="1" dirty="0">
                <a:latin typeface="Arial" charset="0"/>
                <a:ea typeface="微软雅黑" pitchFamily="34" charset="-122"/>
                <a:cs typeface="+mn-ea"/>
                <a:sym typeface="Arial" charset="0"/>
              </a:rPr>
              <a:t>（</a:t>
            </a:r>
            <a:r>
              <a:rPr lang="en-US" altLang="zh-CN" b="1" dirty="0">
                <a:latin typeface="Arial" charset="0"/>
                <a:ea typeface="微软雅黑" pitchFamily="34" charset="-122"/>
                <a:cs typeface="+mn-ea"/>
                <a:sym typeface="Arial" charset="0"/>
              </a:rPr>
              <a:t>v~10</a:t>
            </a:r>
            <a:r>
              <a:rPr lang="en-US" altLang="zh-CN" b="1" baseline="30000" dirty="0">
                <a:latin typeface="Arial" charset="0"/>
                <a:ea typeface="微软雅黑" pitchFamily="34" charset="-122"/>
                <a:cs typeface="+mn-ea"/>
                <a:sym typeface="Arial" charset="0"/>
              </a:rPr>
              <a:t>7</a:t>
            </a:r>
            <a:r>
              <a:rPr lang="en-US" altLang="zh-CN" b="1" dirty="0">
                <a:latin typeface="Arial" charset="0"/>
                <a:ea typeface="微软雅黑" pitchFamily="34" charset="-122"/>
                <a:cs typeface="+mn-ea"/>
                <a:sym typeface="Arial" charset="0"/>
              </a:rPr>
              <a:t>m/s)</a:t>
            </a:r>
            <a:r>
              <a:rPr lang="zh-CN" altLang="en-US" b="1" dirty="0">
                <a:latin typeface="Arial" charset="0"/>
                <a:ea typeface="微软雅黑" pitchFamily="34" charset="-122"/>
                <a:cs typeface="+mn-ea"/>
                <a:sym typeface="Arial" charset="0"/>
              </a:rPr>
              <a:t> </a:t>
            </a:r>
            <a:endParaRPr lang="zh-CN" altLang="en-US" b="1" i="0" u="none" strike="noStrike" spc="0" baseline="0" dirty="0">
              <a:ln>
                <a:noFill/>
              </a:ln>
              <a:solidFill>
                <a:schemeClr val="tx1"/>
              </a:solidFill>
              <a:effectLst/>
              <a:latin typeface="Arial" charset="0"/>
              <a:ea typeface="微软雅黑" pitchFamily="34" charset="-122"/>
              <a:cs typeface="+mn-ea"/>
              <a:sym typeface="Arial" charset="0"/>
            </a:endParaRPr>
          </a:p>
        </p:txBody>
      </p:sp>
      <p:grpSp>
        <p:nvGrpSpPr>
          <p:cNvPr id="3" name="组合 2"/>
          <p:cNvGrpSpPr/>
          <p:nvPr/>
        </p:nvGrpSpPr>
        <p:grpSpPr>
          <a:xfrm>
            <a:off x="1179271" y="1034097"/>
            <a:ext cx="12445290" cy="2486779"/>
            <a:chOff x="1179271" y="1034097"/>
            <a:chExt cx="12445290" cy="2486779"/>
          </a:xfrm>
        </p:grpSpPr>
        <p:grpSp>
          <p:nvGrpSpPr>
            <p:cNvPr id="17" name="组合 16"/>
            <p:cNvGrpSpPr/>
            <p:nvPr/>
          </p:nvGrpSpPr>
          <p:grpSpPr>
            <a:xfrm>
              <a:off x="3124201" y="1294685"/>
              <a:ext cx="10500360" cy="2048510"/>
              <a:chOff x="2982" y="1685"/>
              <a:chExt cx="17914" cy="3226"/>
            </a:xfrm>
          </p:grpSpPr>
          <p:pic>
            <p:nvPicPr>
              <p:cNvPr id="104" name="图片 103"/>
              <p:cNvPicPr/>
              <p:nvPr/>
            </p:nvPicPr>
            <p:blipFill>
              <a:blip r:embed="rId1" cstate="print"/>
              <a:srcRect/>
              <a:stretch>
                <a:fillRect/>
              </a:stretch>
            </p:blipFill>
            <p:spPr>
              <a:xfrm>
                <a:off x="2982" y="1685"/>
                <a:ext cx="5489" cy="2764"/>
              </a:xfrm>
              <a:prstGeom prst="rect">
                <a:avLst/>
              </a:prstGeom>
              <a:noFill/>
              <a:ln w="9525">
                <a:noFill/>
              </a:ln>
            </p:spPr>
          </p:pic>
          <p:pic>
            <p:nvPicPr>
              <p:cNvPr id="4" name="图片 3"/>
              <p:cNvPicPr/>
              <p:nvPr/>
            </p:nvPicPr>
            <p:blipFill>
              <a:blip r:embed="rId2" cstate="print"/>
              <a:srcRect/>
              <a:stretch>
                <a:fillRect/>
              </a:stretch>
            </p:blipFill>
            <p:spPr>
              <a:xfrm>
                <a:off x="11444" y="2147"/>
                <a:ext cx="4069" cy="2764"/>
              </a:xfrm>
              <a:prstGeom prst="rect">
                <a:avLst/>
              </a:prstGeom>
              <a:noFill/>
              <a:ln w="9525">
                <a:noFill/>
              </a:ln>
            </p:spPr>
          </p:pic>
          <p:cxnSp>
            <p:nvCxnSpPr>
              <p:cNvPr id="5" name="直接连接符 4"/>
              <p:cNvCxnSpPr/>
              <p:nvPr/>
            </p:nvCxnSpPr>
            <p:spPr>
              <a:xfrm>
                <a:off x="7940" y="4551"/>
                <a:ext cx="4105" cy="0"/>
              </a:xfrm>
              <a:prstGeom prst="line">
                <a:avLst/>
              </a:prstGeom>
              <a:ln w="31750">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8149" y="3944"/>
                <a:ext cx="3896" cy="580"/>
              </a:xfrm>
              <a:prstGeom prst="rect">
                <a:avLst/>
              </a:prstGeom>
              <a:noFill/>
            </p:spPr>
            <p:txBody>
              <a:bodyPr wrap="square" rtlCol="0">
                <a:spAutoFit/>
              </a:bodyPr>
              <a:lstStyle/>
              <a:p>
                <a:pPr algn="l">
                  <a:buClrTx/>
                  <a:buSzTx/>
                  <a:buFontTx/>
                </a:pPr>
                <a:r>
                  <a:rPr lang="en-US" altLang="zh-CN" dirty="0">
                    <a:solidFill>
                      <a:schemeClr val="accent1">
                        <a:lumMod val="75000"/>
                      </a:schemeClr>
                    </a:solidFill>
                    <a:latin typeface="Arial" charset="0"/>
                    <a:ea typeface="微软雅黑" pitchFamily="34" charset="-122"/>
                    <a:cs typeface="+mn-ea"/>
                    <a:sym typeface="Arial" charset="0"/>
                  </a:rPr>
                  <a:t>Time of flight~ meter</a:t>
                </a:r>
                <a:endParaRPr lang="en-US" altLang="zh-CN" dirty="0">
                  <a:solidFill>
                    <a:schemeClr val="accent1">
                      <a:lumMod val="75000"/>
                    </a:schemeClr>
                  </a:solidFill>
                  <a:latin typeface="Arial" charset="0"/>
                  <a:ea typeface="微软雅黑" pitchFamily="34" charset="-122"/>
                  <a:cs typeface="+mn-ea"/>
                  <a:sym typeface="Arial" charset="0"/>
                </a:endParaRPr>
              </a:p>
            </p:txBody>
          </p:sp>
          <p:sp>
            <p:nvSpPr>
              <p:cNvPr id="13" name="文本框 12"/>
              <p:cNvSpPr txBox="1"/>
              <p:nvPr/>
            </p:nvSpPr>
            <p:spPr>
              <a:xfrm>
                <a:off x="7118" y="1909"/>
                <a:ext cx="1856" cy="1018"/>
              </a:xfrm>
              <a:prstGeom prst="rect">
                <a:avLst/>
              </a:prstGeom>
              <a:noFill/>
            </p:spPr>
            <p:txBody>
              <a:bodyPr wrap="square" rtlCol="0">
                <a:spAutoFit/>
              </a:bodyPr>
              <a:lstStyle/>
              <a:p>
                <a:r>
                  <a:rPr lang="en-US" altLang="zh-CN" b="1" dirty="0">
                    <a:solidFill>
                      <a:srgbClr val="C00000"/>
                    </a:solidFill>
                    <a:latin typeface="Arial" charset="0"/>
                    <a:ea typeface="微软雅黑" pitchFamily="34" charset="-122"/>
                    <a:cs typeface="+mn-ea"/>
                    <a:sym typeface="Arial" charset="0"/>
                  </a:rPr>
                  <a:t>~MeV</a:t>
                </a:r>
                <a:r>
                  <a:rPr lang="zh-CN" altLang="en-US" b="1" dirty="0">
                    <a:solidFill>
                      <a:srgbClr val="C00000"/>
                    </a:solidFill>
                    <a:latin typeface="Arial" charset="0"/>
                    <a:ea typeface="微软雅黑" pitchFamily="34" charset="-122"/>
                    <a:cs typeface="+mn-ea"/>
                    <a:sym typeface="Arial" charset="0"/>
                  </a:rPr>
                  <a:t>， </a:t>
                </a:r>
                <a:endParaRPr lang="en-US" altLang="zh-CN" b="1" dirty="0">
                  <a:solidFill>
                    <a:srgbClr val="C00000"/>
                  </a:solidFill>
                  <a:latin typeface="Arial" charset="0"/>
                  <a:ea typeface="微软雅黑" pitchFamily="34" charset="-122"/>
                  <a:cs typeface="+mn-ea"/>
                  <a:sym typeface="Arial" charset="0"/>
                </a:endParaRPr>
              </a:p>
              <a:p>
                <a:r>
                  <a:rPr lang="en-US" altLang="zh-CN" b="1" dirty="0">
                    <a:solidFill>
                      <a:srgbClr val="C00000"/>
                    </a:solidFill>
                    <a:latin typeface="Arial" charset="0"/>
                    <a:ea typeface="微软雅黑" pitchFamily="34" charset="-122"/>
                    <a:cs typeface="+mn-ea"/>
                    <a:sym typeface="Arial" charset="0"/>
                  </a:rPr>
                  <a:t>~1cps</a:t>
                </a:r>
                <a:endParaRPr lang="en-US" altLang="zh-CN" b="1" dirty="0">
                  <a:solidFill>
                    <a:srgbClr val="C00000"/>
                  </a:solidFill>
                  <a:latin typeface="Arial" charset="0"/>
                  <a:ea typeface="微软雅黑" pitchFamily="34" charset="-122"/>
                  <a:cs typeface="+mn-ea"/>
                  <a:sym typeface="Arial" charset="0"/>
                </a:endParaRPr>
              </a:p>
            </p:txBody>
          </p:sp>
          <p:sp>
            <p:nvSpPr>
              <p:cNvPr id="14" name="文本框 13"/>
              <p:cNvSpPr txBox="1"/>
              <p:nvPr/>
            </p:nvSpPr>
            <p:spPr>
              <a:xfrm>
                <a:off x="14496" y="3422"/>
                <a:ext cx="6400" cy="436"/>
              </a:xfrm>
              <a:prstGeom prst="rect">
                <a:avLst/>
              </a:prstGeom>
              <a:noFill/>
            </p:spPr>
            <p:txBody>
              <a:bodyPr wrap="square" rtlCol="0">
                <a:spAutoFit/>
              </a:bodyPr>
              <a:lstStyle/>
              <a:p>
                <a:endParaRPr lang="zh-CN" altLang="en-US" baseline="30000">
                  <a:latin typeface="Arial" charset="0"/>
                  <a:ea typeface="微软雅黑" pitchFamily="34" charset="-122"/>
                  <a:cs typeface="+mn-ea"/>
                  <a:sym typeface="Arial" charset="0"/>
                </a:endParaRPr>
              </a:p>
            </p:txBody>
          </p:sp>
        </p:grpSp>
        <p:pic>
          <p:nvPicPr>
            <p:cNvPr id="21" name="图片 20" descr="James_Chadwick"/>
            <p:cNvPicPr>
              <a:picLocks noChangeAspect="1"/>
            </p:cNvPicPr>
            <p:nvPr/>
          </p:nvPicPr>
          <p:blipFill>
            <a:blip r:embed="rId3" cstate="print"/>
            <a:stretch>
              <a:fillRect/>
            </a:stretch>
          </p:blipFill>
          <p:spPr>
            <a:xfrm>
              <a:off x="1179271" y="1034097"/>
              <a:ext cx="1650365" cy="2063115"/>
            </a:xfrm>
            <a:prstGeom prst="rect">
              <a:avLst/>
            </a:prstGeom>
          </p:spPr>
        </p:pic>
        <p:sp>
          <p:nvSpPr>
            <p:cNvPr id="2" name="文本框 1"/>
            <p:cNvSpPr txBox="1"/>
            <p:nvPr/>
          </p:nvSpPr>
          <p:spPr>
            <a:xfrm>
              <a:off x="1396397" y="3151544"/>
              <a:ext cx="1197764" cy="369332"/>
            </a:xfrm>
            <a:prstGeom prst="rect">
              <a:avLst/>
            </a:prstGeom>
            <a:noFill/>
          </p:spPr>
          <p:txBody>
            <a:bodyPr wrap="none" rtlCol="0">
              <a:spAutoFit/>
            </a:bodyPr>
            <a:lstStyle/>
            <a:p>
              <a:r>
                <a:rPr lang="zh-CN" altLang="en-US" dirty="0">
                  <a:latin typeface="Arial" charset="0"/>
                  <a:ea typeface="微软雅黑" pitchFamily="34" charset="-122"/>
                  <a:cs typeface="+mn-ea"/>
                  <a:sym typeface="Arial" charset="0"/>
                </a:rPr>
                <a:t>Chadwick</a:t>
              </a:r>
              <a:endParaRPr lang="zh-CN" altLang="en-US" dirty="0">
                <a:latin typeface="Arial" charset="0"/>
                <a:ea typeface="微软雅黑" pitchFamily="34" charset="-122"/>
                <a:cs typeface="+mn-ea"/>
                <a:sym typeface="Arial" charset="0"/>
              </a:endParaRPr>
            </a:p>
          </p:txBody>
        </p:sp>
        <p:sp>
          <p:nvSpPr>
            <p:cNvPr id="10" name="文本框 9"/>
            <p:cNvSpPr txBox="1"/>
            <p:nvPr/>
          </p:nvSpPr>
          <p:spPr>
            <a:xfrm>
              <a:off x="6341599" y="2154475"/>
              <a:ext cx="1685077" cy="369332"/>
            </a:xfrm>
            <a:prstGeom prst="rect">
              <a:avLst/>
            </a:prstGeom>
            <a:noFill/>
          </p:spPr>
          <p:txBody>
            <a:bodyPr wrap="none" rtlCol="0">
              <a:spAutoFit/>
            </a:bodyPr>
            <a:lstStyle/>
            <a:p>
              <a:r>
                <a:rPr lang="en-US" altLang="zh-CN" dirty="0"/>
                <a:t>Neutron decay</a:t>
              </a:r>
              <a:endParaRPr lang="zh-CN" altLang="en-US" dirty="0"/>
            </a:p>
          </p:txBody>
        </p:sp>
      </p:grpSp>
      <p:sp>
        <p:nvSpPr>
          <p:cNvPr id="7" name="TextBox 37"/>
          <p:cNvSpPr txBox="1"/>
          <p:nvPr/>
        </p:nvSpPr>
        <p:spPr>
          <a:xfrm>
            <a:off x="639193" y="4665512"/>
            <a:ext cx="10955044" cy="1703095"/>
          </a:xfrm>
          <a:prstGeom prst="rect">
            <a:avLst/>
          </a:prstGeom>
          <a:noFill/>
          <a:ln w="15875">
            <a:solidFill>
              <a:srgbClr val="C00000"/>
            </a:solidFill>
            <a:prstDash val="dash"/>
          </a:ln>
        </p:spPr>
        <p:txBody>
          <a:bodyPr wrap="square" rtlCol="0">
            <a:spAutoFit/>
          </a:bodyPr>
          <a:lstStyle/>
          <a:p>
            <a:pPr marL="0" lvl="1">
              <a:lnSpc>
                <a:spcPct val="150000"/>
              </a:lnSpc>
              <a:defRPr sz="1800">
                <a:solidFill>
                  <a:schemeClr val="tx1">
                    <a:alpha val="100000"/>
                  </a:schemeClr>
                </a:solidFill>
                <a:latin typeface="等线" charset="-122"/>
                <a:ea typeface="等线" charset="-122"/>
                <a:cs typeface="+mn-cs"/>
              </a:defRPr>
            </a:pPr>
            <a:r>
              <a:rPr lang="en-US" altLang="zh-CN" b="1" dirty="0">
                <a:latin typeface="Arial" charset="0"/>
                <a:ea typeface="微软雅黑" pitchFamily="34" charset="-122"/>
                <a:cs typeface="+mn-ea"/>
                <a:sym typeface="Arial" charset="0"/>
              </a:rPr>
              <a:t>Solution</a:t>
            </a:r>
            <a:r>
              <a:rPr lang="zh-CN" altLang="en-US" b="1" dirty="0">
                <a:latin typeface="Arial" charset="0"/>
                <a:ea typeface="微软雅黑" pitchFamily="34" charset="-122"/>
                <a:cs typeface="+mn-ea"/>
                <a:sym typeface="Arial" charset="0"/>
              </a:rPr>
              <a:t>：</a:t>
            </a:r>
            <a:r>
              <a:rPr lang="en-US" altLang="zh-CN" b="1" dirty="0">
                <a:latin typeface="Arial" charset="0"/>
                <a:ea typeface="微软雅黑" pitchFamily="34" charset="-122"/>
                <a:cs typeface="+mn-ea"/>
                <a:sym typeface="Arial" charset="0"/>
              </a:rPr>
              <a:t>                                      1940’</a:t>
            </a:r>
            <a:r>
              <a:rPr lang="zh-CN" altLang="en-US" b="1" dirty="0">
                <a:latin typeface="Arial" charset="0"/>
                <a:ea typeface="微软雅黑" pitchFamily="34" charset="-122"/>
                <a:cs typeface="+mn-ea"/>
                <a:sym typeface="Arial" charset="0"/>
              </a:rPr>
              <a:t> </a:t>
            </a:r>
            <a:endParaRPr lang="zh-CN" b="1" dirty="0">
              <a:latin typeface="Arial" charset="0"/>
              <a:ea typeface="微软雅黑" pitchFamily="34" charset="-122"/>
              <a:cs typeface="+mn-ea"/>
              <a:sym typeface="Arial" charset="0"/>
            </a:endParaRPr>
          </a:p>
          <a:p>
            <a:pPr marL="742950" lvl="1" indent="-285750">
              <a:lnSpc>
                <a:spcPct val="150000"/>
              </a:lnSpc>
              <a:buFont typeface="Wingdings" charset="2"/>
              <a:buChar char="§"/>
              <a:defRPr sz="1800">
                <a:solidFill>
                  <a:schemeClr val="tx1">
                    <a:alpha val="100000"/>
                  </a:schemeClr>
                </a:solidFill>
                <a:latin typeface="等线" charset="-122"/>
                <a:ea typeface="等线" charset="-122"/>
                <a:cs typeface="+mn-cs"/>
              </a:defRPr>
            </a:pPr>
            <a:r>
              <a:rPr lang="en-US" altLang="zh-CN" b="1" dirty="0">
                <a:solidFill>
                  <a:srgbClr val="0432FF"/>
                </a:solidFill>
                <a:latin typeface="Arial" charset="0"/>
                <a:ea typeface="微软雅黑" pitchFamily="34" charset="-122"/>
                <a:cs typeface="+mn-ea"/>
                <a:sym typeface="Arial" charset="0"/>
              </a:rPr>
              <a:t>Increase neutron flux   </a:t>
            </a:r>
            <a:r>
              <a:rPr lang="en-US" altLang="zh-CN" b="1" dirty="0">
                <a:solidFill>
                  <a:schemeClr val="accent2">
                    <a:lumMod val="75000"/>
                  </a:schemeClr>
                </a:solidFill>
                <a:latin typeface="Arial" charset="0"/>
                <a:ea typeface="微软雅黑" pitchFamily="34" charset="-122"/>
                <a:cs typeface="+mn-ea"/>
                <a:sym typeface="Arial" charset="0"/>
              </a:rPr>
              <a:t>Cyclotron</a:t>
            </a:r>
            <a:r>
              <a:rPr lang="zh-CN" altLang="en-US" b="1" dirty="0">
                <a:solidFill>
                  <a:schemeClr val="accent2">
                    <a:lumMod val="75000"/>
                  </a:schemeClr>
                </a:solidFill>
                <a:latin typeface="Arial" charset="0"/>
                <a:ea typeface="微软雅黑" pitchFamily="34" charset="-122"/>
                <a:cs typeface="+mn-ea"/>
                <a:sym typeface="Arial" charset="0"/>
              </a:rPr>
              <a:t> </a:t>
            </a:r>
            <a:r>
              <a:rPr lang="en-US" altLang="zh-CN" b="1" dirty="0">
                <a:solidFill>
                  <a:schemeClr val="accent2">
                    <a:lumMod val="75000"/>
                  </a:schemeClr>
                </a:solidFill>
                <a:latin typeface="Arial" charset="0"/>
                <a:ea typeface="微软雅黑" pitchFamily="34" charset="-122"/>
                <a:cs typeface="+mn-ea"/>
                <a:sym typeface="Arial" charset="0"/>
              </a:rPr>
              <a:t> (10</a:t>
            </a:r>
            <a:r>
              <a:rPr lang="en-US" altLang="zh-CN" b="1" baseline="30000" dirty="0">
                <a:solidFill>
                  <a:schemeClr val="accent2">
                    <a:lumMod val="75000"/>
                  </a:schemeClr>
                </a:solidFill>
                <a:latin typeface="Arial" charset="0"/>
                <a:ea typeface="微软雅黑" pitchFamily="34" charset="-122"/>
                <a:cs typeface="+mn-ea"/>
                <a:sym typeface="Arial" charset="0"/>
              </a:rPr>
              <a:t>6 </a:t>
            </a:r>
            <a:r>
              <a:rPr lang="en-US" altLang="zh-CN" b="1" dirty="0">
                <a:solidFill>
                  <a:schemeClr val="accent2">
                    <a:lumMod val="75000"/>
                  </a:schemeClr>
                </a:solidFill>
                <a:latin typeface="Arial" charset="0"/>
                <a:ea typeface="微软雅黑" pitchFamily="34" charset="-122"/>
                <a:cs typeface="+mn-ea"/>
                <a:sym typeface="Arial" charset="0"/>
              </a:rPr>
              <a:t>n/s</a:t>
            </a:r>
            <a:r>
              <a:rPr lang="zh-CN" altLang="en-US" b="1" dirty="0">
                <a:solidFill>
                  <a:schemeClr val="accent2">
                    <a:lumMod val="75000"/>
                  </a:schemeClr>
                </a:solidFill>
                <a:latin typeface="Arial" charset="0"/>
                <a:ea typeface="微软雅黑" pitchFamily="34" charset="-122"/>
                <a:cs typeface="+mn-ea"/>
                <a:sym typeface="Arial" charset="0"/>
              </a:rPr>
              <a:t>）</a:t>
            </a:r>
            <a:r>
              <a:rPr lang="en-US" altLang="zh-CN" b="1" dirty="0">
                <a:solidFill>
                  <a:schemeClr val="accent2">
                    <a:lumMod val="75000"/>
                  </a:schemeClr>
                </a:solidFill>
                <a:latin typeface="Arial" charset="0"/>
                <a:ea typeface="微软雅黑" pitchFamily="34" charset="-122"/>
                <a:cs typeface="+mn-ea"/>
                <a:sym typeface="Arial" charset="0"/>
              </a:rPr>
              <a:t>                          </a:t>
            </a:r>
            <a:r>
              <a:rPr lang="en-US" altLang="zh-CN" b="1" dirty="0">
                <a:solidFill>
                  <a:srgbClr val="00B050">
                    <a:alpha val="100000"/>
                  </a:srgbClr>
                </a:solidFill>
                <a:latin typeface="Arial" charset="0"/>
                <a:ea typeface="微软雅黑" pitchFamily="34" charset="-122"/>
                <a:cs typeface="+mn-ea"/>
                <a:sym typeface="Arial" charset="0"/>
              </a:rPr>
              <a:t>Large statistic error </a:t>
            </a:r>
            <a:endParaRPr lang="zh-CN" b="1" dirty="0">
              <a:solidFill>
                <a:srgbClr val="FF0000"/>
              </a:solidFill>
              <a:latin typeface="Arial" charset="0"/>
              <a:ea typeface="微软雅黑" pitchFamily="34" charset="-122"/>
              <a:cs typeface="+mn-ea"/>
              <a:sym typeface="Arial" charset="0"/>
            </a:endParaRPr>
          </a:p>
          <a:p>
            <a:pPr marL="742950" lvl="1" indent="-285750">
              <a:lnSpc>
                <a:spcPct val="150000"/>
              </a:lnSpc>
              <a:buFont typeface="Wingdings" charset="2"/>
              <a:buChar char="§"/>
              <a:defRPr sz="1800">
                <a:solidFill>
                  <a:schemeClr val="tx1">
                    <a:alpha val="100000"/>
                  </a:schemeClr>
                </a:solidFill>
                <a:latin typeface="等线" charset="-122"/>
                <a:ea typeface="等线" charset="-122"/>
                <a:cs typeface="+mn-cs"/>
              </a:defRPr>
            </a:pPr>
            <a:r>
              <a:rPr lang="en-US" altLang="zh-CN" b="1" dirty="0">
                <a:solidFill>
                  <a:srgbClr val="0432FF"/>
                </a:solidFill>
                <a:latin typeface="Arial" charset="0"/>
                <a:ea typeface="微软雅黑" pitchFamily="34" charset="-122"/>
                <a:cs typeface="+mn-ea"/>
                <a:sym typeface="Arial" charset="0"/>
              </a:rPr>
              <a:t>Slow down velocity</a:t>
            </a:r>
            <a:r>
              <a:rPr lang="en-US" b="1" i="0" u="none" strike="noStrike" spc="0" baseline="0" dirty="0">
                <a:ln>
                  <a:noFill/>
                </a:ln>
                <a:solidFill>
                  <a:srgbClr val="0432FF"/>
                </a:solidFill>
                <a:effectLst/>
                <a:latin typeface="Arial" charset="0"/>
                <a:ea typeface="微软雅黑" pitchFamily="34" charset="-122"/>
                <a:cs typeface="+mn-ea"/>
                <a:sym typeface="Arial" charset="0"/>
              </a:rPr>
              <a:t>      </a:t>
            </a:r>
            <a:r>
              <a:rPr lang="en-US" b="1" dirty="0">
                <a:solidFill>
                  <a:schemeClr val="accent2">
                    <a:lumMod val="75000"/>
                  </a:schemeClr>
                </a:solidFill>
                <a:latin typeface="Arial" charset="0"/>
                <a:ea typeface="微软雅黑" pitchFamily="34" charset="-122"/>
                <a:cs typeface="+mn-ea"/>
                <a:sym typeface="Arial" charset="0"/>
              </a:rPr>
              <a:t>Thermalized</a:t>
            </a:r>
            <a:r>
              <a:rPr lang="zh-CN" altLang="en-US" b="1" dirty="0">
                <a:solidFill>
                  <a:schemeClr val="accent2">
                    <a:lumMod val="75000"/>
                  </a:schemeClr>
                </a:solidFill>
                <a:latin typeface="Arial" charset="0"/>
                <a:ea typeface="微软雅黑" pitchFamily="34" charset="-122"/>
                <a:cs typeface="+mn-ea"/>
                <a:sym typeface="Arial" charset="0"/>
              </a:rPr>
              <a:t>（</a:t>
            </a:r>
            <a:r>
              <a:rPr lang="en-US" altLang="zh-CN" b="1" dirty="0">
                <a:solidFill>
                  <a:schemeClr val="accent2">
                    <a:lumMod val="75000"/>
                  </a:schemeClr>
                </a:solidFill>
                <a:latin typeface="Arial" charset="0"/>
                <a:ea typeface="微软雅黑" pitchFamily="34" charset="-122"/>
                <a:cs typeface="+mn-ea"/>
                <a:sym typeface="Arial" charset="0"/>
              </a:rPr>
              <a:t>0.025eV~2.2km/s</a:t>
            </a:r>
            <a:r>
              <a:rPr lang="zh-CN" altLang="en-US" b="1" dirty="0">
                <a:solidFill>
                  <a:schemeClr val="accent2">
                    <a:lumMod val="75000"/>
                  </a:schemeClr>
                </a:solidFill>
                <a:latin typeface="Arial" charset="0"/>
                <a:ea typeface="微软雅黑" pitchFamily="34" charset="-122"/>
                <a:cs typeface="+mn-ea"/>
                <a:sym typeface="Arial" charset="0"/>
              </a:rPr>
              <a:t>）</a:t>
            </a:r>
            <a:r>
              <a:rPr lang="en-US" altLang="zh-CN" b="1" dirty="0">
                <a:solidFill>
                  <a:schemeClr val="accent2">
                    <a:lumMod val="75000"/>
                  </a:schemeClr>
                </a:solidFill>
                <a:latin typeface="Arial" charset="0"/>
                <a:ea typeface="微软雅黑" pitchFamily="34" charset="-122"/>
                <a:cs typeface="+mn-ea"/>
                <a:sym typeface="Arial" charset="0"/>
              </a:rPr>
              <a:t>    </a:t>
            </a:r>
            <a:r>
              <a:rPr lang="en-US" altLang="zh-CN" b="1" dirty="0">
                <a:solidFill>
                  <a:srgbClr val="00B050">
                    <a:alpha val="100000"/>
                  </a:srgbClr>
                </a:solidFill>
                <a:latin typeface="Arial" charset="0"/>
                <a:ea typeface="微软雅黑" pitchFamily="34" charset="-122"/>
                <a:cs typeface="+mn-ea"/>
                <a:sym typeface="Arial" charset="0"/>
              </a:rPr>
              <a:t>Random neutron direction</a:t>
            </a:r>
            <a:endParaRPr lang="zh-CN" altLang="en-US" b="1" dirty="0">
              <a:solidFill>
                <a:srgbClr val="00B050">
                  <a:alpha val="100000"/>
                </a:srgbClr>
              </a:solidFill>
              <a:latin typeface="Arial" charset="0"/>
              <a:ea typeface="微软雅黑" pitchFamily="34" charset="-122"/>
              <a:cs typeface="+mn-ea"/>
              <a:sym typeface="Arial" charset="0"/>
            </a:endParaRPr>
          </a:p>
          <a:p>
            <a:pPr marL="742950" lvl="1" indent="-285750">
              <a:lnSpc>
                <a:spcPct val="150000"/>
              </a:lnSpc>
              <a:buFont typeface="Wingdings" charset="2"/>
              <a:buChar char="§"/>
              <a:defRPr sz="1800">
                <a:solidFill>
                  <a:schemeClr val="tx1">
                    <a:alpha val="100000"/>
                  </a:schemeClr>
                </a:solidFill>
                <a:latin typeface="等线" charset="-122"/>
                <a:ea typeface="等线" charset="-122"/>
                <a:cs typeface="+mn-cs"/>
              </a:defRPr>
            </a:pPr>
            <a:r>
              <a:rPr lang="en-US" altLang="zh-CN" b="1" i="0" u="none" strike="noStrike" spc="0" baseline="0" dirty="0">
                <a:ln>
                  <a:noFill/>
                </a:ln>
                <a:solidFill>
                  <a:srgbClr val="0432FF"/>
                </a:solidFill>
                <a:effectLst/>
                <a:latin typeface="Arial" charset="0"/>
                <a:ea typeface="微软雅黑" pitchFamily="34" charset="-122"/>
                <a:cs typeface="+mn-ea"/>
                <a:sym typeface="Arial" charset="0"/>
              </a:rPr>
              <a:t>Increase s/n</a:t>
            </a:r>
            <a:r>
              <a:rPr lang="en-US" altLang="zh-CN" b="1" i="0" u="none" strike="noStrike" spc="0" dirty="0">
                <a:ln>
                  <a:noFill/>
                </a:ln>
                <a:solidFill>
                  <a:srgbClr val="0432FF"/>
                </a:solidFill>
                <a:effectLst/>
                <a:latin typeface="Arial" charset="0"/>
                <a:ea typeface="微软雅黑" pitchFamily="34" charset="-122"/>
                <a:cs typeface="+mn-ea"/>
                <a:sym typeface="Arial" charset="0"/>
              </a:rPr>
              <a:t> ratio</a:t>
            </a:r>
            <a:r>
              <a:rPr lang="en-US" b="1" dirty="0">
                <a:ln>
                  <a:noFill/>
                </a:ln>
                <a:solidFill>
                  <a:srgbClr val="0432FF"/>
                </a:solidFill>
                <a:effectLst/>
                <a:latin typeface="Arial" charset="0"/>
                <a:ea typeface="微软雅黑" pitchFamily="34" charset="-122"/>
                <a:cs typeface="+mn-ea"/>
                <a:sym typeface="Arial" charset="0"/>
              </a:rPr>
              <a:t>      </a:t>
            </a:r>
            <a:r>
              <a:rPr lang="en-US" altLang="zh-CN" b="1" dirty="0">
                <a:ln>
                  <a:noFill/>
                </a:ln>
                <a:solidFill>
                  <a:srgbClr val="0432FF"/>
                </a:solidFill>
                <a:effectLst/>
                <a:latin typeface="Arial" charset="0"/>
                <a:ea typeface="微软雅黑" pitchFamily="34" charset="-122"/>
                <a:cs typeface="+mn-ea"/>
                <a:sym typeface="Arial" charset="0"/>
              </a:rPr>
              <a:t>    </a:t>
            </a:r>
            <a:r>
              <a:rPr lang="en-US" altLang="zh-CN" b="1" dirty="0">
                <a:ln>
                  <a:noFill/>
                </a:ln>
                <a:solidFill>
                  <a:schemeClr val="tx1"/>
                </a:solidFill>
                <a:effectLst/>
                <a:latin typeface="Arial" charset="0"/>
                <a:ea typeface="微软雅黑" pitchFamily="34" charset="-122"/>
                <a:cs typeface="+mn-ea"/>
                <a:sym typeface="Arial" charset="0"/>
              </a:rPr>
              <a:t>Decay signal</a:t>
            </a:r>
            <a:r>
              <a:rPr lang="en-US" b="1" dirty="0">
                <a:ln>
                  <a:noFill/>
                </a:ln>
                <a:solidFill>
                  <a:schemeClr val="tx1"/>
                </a:solidFill>
                <a:effectLst/>
                <a:latin typeface="Arial" charset="0"/>
                <a:ea typeface="微软雅黑" pitchFamily="34" charset="-122"/>
                <a:cs typeface="+mn-ea"/>
                <a:sym typeface="Arial" charset="0"/>
              </a:rPr>
              <a:t>   </a:t>
            </a:r>
            <a:r>
              <a:rPr lang="en-US" altLang="zh-CN" b="1" dirty="0">
                <a:ln>
                  <a:noFill/>
                </a:ln>
                <a:solidFill>
                  <a:schemeClr val="tx1"/>
                </a:solidFill>
                <a:effectLst/>
                <a:latin typeface="Arial" charset="0"/>
                <a:ea typeface="微软雅黑" pitchFamily="34" charset="-122"/>
                <a:cs typeface="+mn-ea"/>
                <a:sym typeface="Arial" charset="0"/>
              </a:rPr>
              <a:t>                                    </a:t>
            </a:r>
            <a:r>
              <a:rPr lang="en-US" altLang="zh-CN" b="1" dirty="0">
                <a:solidFill>
                  <a:srgbClr val="00B050">
                    <a:alpha val="100000"/>
                  </a:srgbClr>
                </a:solidFill>
                <a:latin typeface="Arial" charset="0"/>
                <a:ea typeface="微软雅黑" pitchFamily="34" charset="-122"/>
                <a:cs typeface="+mn-ea"/>
                <a:sym typeface="Arial" charset="0"/>
              </a:rPr>
              <a:t>Only counting </a:t>
            </a:r>
            <a:r>
              <a:rPr lang="en-US" altLang="zh-CN" b="1" dirty="0">
                <a:ln>
                  <a:noFill/>
                </a:ln>
                <a:solidFill>
                  <a:schemeClr val="tx1"/>
                </a:solidFill>
                <a:effectLst/>
                <a:latin typeface="Arial" charset="0"/>
                <a:ea typeface="微软雅黑" pitchFamily="34" charset="-122"/>
                <a:cs typeface="+mn-ea"/>
                <a:sym typeface="Wingdings" charset="2"/>
              </a:rPr>
              <a:t> </a:t>
            </a:r>
            <a:endParaRPr lang="zh-CN" altLang="en-US" b="1" i="0" u="none" strike="noStrike" spc="0" baseline="0" dirty="0">
              <a:ln>
                <a:noFill/>
              </a:ln>
              <a:solidFill>
                <a:schemeClr val="tx1"/>
              </a:solidFill>
              <a:effectLst/>
              <a:latin typeface="Arial" charset="0"/>
              <a:ea typeface="微软雅黑" pitchFamily="34" charset="-122"/>
              <a:cs typeface="+mn-ea"/>
              <a:sym typeface="Arial" charset="0"/>
            </a:endParaRPr>
          </a:p>
        </p:txBody>
      </p:sp>
      <p:pic>
        <p:nvPicPr>
          <p:cNvPr id="22" name="Picture 2" descr="29. Neutrino beams – 100 Proofs that the Earth is a Glob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1691" y="1034097"/>
            <a:ext cx="1195632" cy="896724"/>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p:cNvSpPr txBox="1"/>
          <p:nvPr/>
        </p:nvSpPr>
        <p:spPr>
          <a:xfrm>
            <a:off x="3551068" y="1294685"/>
            <a:ext cx="1677062" cy="369332"/>
          </a:xfrm>
          <a:prstGeom prst="rect">
            <a:avLst/>
          </a:prstGeom>
          <a:noFill/>
        </p:spPr>
        <p:txBody>
          <a:bodyPr wrap="none" rtlCol="0">
            <a:spAutoFit/>
          </a:bodyPr>
          <a:lstStyle/>
          <a:p>
            <a:r>
              <a:rPr lang="en-US" altLang="zh-CN" dirty="0"/>
              <a:t>(</a:t>
            </a:r>
            <a:r>
              <a:rPr lang="en-US" altLang="zh-CN" dirty="0" err="1">
                <a:latin typeface="Symbol" pitchFamily="18" charset="2"/>
              </a:rPr>
              <a:t>a</a:t>
            </a:r>
            <a:r>
              <a:rPr lang="en-US" altLang="zh-CN" dirty="0" err="1"/>
              <a:t>,n</a:t>
            </a:r>
            <a:r>
              <a:rPr lang="en-US" altLang="zh-CN" dirty="0"/>
              <a:t>) reactions</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891317" y="1038276"/>
            <a:ext cx="3451654" cy="3699927"/>
            <a:chOff x="7872" y="348"/>
            <a:chExt cx="10248" cy="9956"/>
          </a:xfrm>
        </p:grpSpPr>
        <p:pic>
          <p:nvPicPr>
            <p:cNvPr id="2" name="图片 1"/>
            <p:cNvPicPr>
              <a:picLocks noChangeAspect="1"/>
            </p:cNvPicPr>
            <p:nvPr/>
          </p:nvPicPr>
          <p:blipFill>
            <a:blip r:embed="rId1"/>
            <a:stretch>
              <a:fillRect/>
            </a:stretch>
          </p:blipFill>
          <p:spPr>
            <a:xfrm>
              <a:off x="7872" y="348"/>
              <a:ext cx="10249" cy="9957"/>
            </a:xfrm>
            <a:prstGeom prst="rect">
              <a:avLst/>
            </a:prstGeom>
          </p:spPr>
        </p:pic>
        <p:pic>
          <p:nvPicPr>
            <p:cNvPr id="15" name="Picture 2" descr="See the source image"/>
            <p:cNvPicPr>
              <a:picLocks noChangeAspect="1" noChangeArrowheads="1"/>
            </p:cNvPicPr>
            <p:nvPr/>
          </p:nvPicPr>
          <p:blipFill>
            <a:blip r:embed="rId2" cstate="print"/>
            <a:srcRect/>
            <a:stretch>
              <a:fillRect/>
            </a:stretch>
          </p:blipFill>
          <p:spPr bwMode="auto">
            <a:xfrm rot="6420000">
              <a:off x="10977" y="3505"/>
              <a:ext cx="2701" cy="2137"/>
            </a:xfrm>
            <a:prstGeom prst="rect">
              <a:avLst/>
            </a:prstGeom>
            <a:noFill/>
          </p:spPr>
        </p:pic>
      </p:grpSp>
      <p:sp>
        <p:nvSpPr>
          <p:cNvPr id="428" name="灯片编号占位符 1"/>
          <p:cNvSpPr>
            <a14:cpLocks xmlns:a14="http://schemas.microsoft.com/office/drawing/2010/main" noGrp="1"/>
          </p:cNvSpPr>
          <p:nvPr>
            <p:ph type="sldNum" sz="quarter" idx="12"/>
          </p:nvPr>
        </p:nvSpPr>
        <p:spPr/>
        <p:txBody>
          <a:bodyPr/>
          <a:lstStyle/>
          <a:p>
            <a:fld id="{DC1752ED-1EB8-41FD-AF5C-E544E8D11F00}" type="slidenum">
              <a:rPr>
                <a:latin typeface="Arial" charset="0"/>
                <a:ea typeface="微软雅黑" pitchFamily="34" charset="-122"/>
                <a:cs typeface="+mn-ea"/>
                <a:sym typeface="Arial" charset="0"/>
              </a:rPr>
            </a:fld>
            <a:endParaRPr lang="zh-CN" altLang="en-US">
              <a:latin typeface="Arial" charset="0"/>
              <a:ea typeface="微软雅黑" pitchFamily="34" charset="-122"/>
              <a:cs typeface="+mn-ea"/>
              <a:sym typeface="Arial" charset="0"/>
            </a:endParaRPr>
          </a:p>
        </p:txBody>
      </p:sp>
      <p:sp>
        <p:nvSpPr>
          <p:cNvPr id="437" name="TextBox 27"/>
          <p:cNvSpPr txBox="1"/>
          <p:nvPr/>
        </p:nvSpPr>
        <p:spPr>
          <a:xfrm>
            <a:off x="1012825" y="176213"/>
            <a:ext cx="4137543" cy="523220"/>
          </a:xfrm>
          <a:prstGeom prst="rect">
            <a:avLst/>
          </a:prstGeom>
          <a:noFill/>
          <a:ln w="9525">
            <a:noFill/>
          </a:ln>
        </p:spPr>
        <p:txBody>
          <a:bodyPr wrap="none" anchor="t">
            <a:spAutoFit/>
          </a:bodyPr>
          <a:lstStyle/>
          <a:p>
            <a:r>
              <a:rPr lang="en-US" altLang="zh-CN" sz="2800" b="1" dirty="0">
                <a:solidFill>
                  <a:srgbClr val="0070C0"/>
                </a:solidFill>
                <a:latin typeface="Arial Narrow" pitchFamily="34" charset="0"/>
                <a:ea typeface="微软雅黑" pitchFamily="34" charset="-122"/>
                <a:sym typeface="Arial" charset="0"/>
              </a:rPr>
              <a:t>First measurement</a:t>
            </a:r>
            <a:r>
              <a:rPr lang="zh-CN" altLang="en-US" sz="2800" b="1" dirty="0">
                <a:solidFill>
                  <a:srgbClr val="0070C0"/>
                </a:solidFill>
                <a:latin typeface="Arial Narrow" pitchFamily="34" charset="0"/>
                <a:ea typeface="微软雅黑" pitchFamily="34" charset="-122"/>
                <a:sym typeface="Arial" charset="0"/>
              </a:rPr>
              <a:t>：</a:t>
            </a:r>
            <a:r>
              <a:rPr lang="en-US" altLang="zh-CN" sz="2800" b="1" dirty="0">
                <a:solidFill>
                  <a:srgbClr val="0070C0"/>
                </a:solidFill>
                <a:latin typeface="Arial Narrow" pitchFamily="34" charset="0"/>
                <a:ea typeface="微软雅黑" pitchFamily="34" charset="-122"/>
                <a:sym typeface="Arial" charset="0"/>
              </a:rPr>
              <a:t>1950s’</a:t>
            </a:r>
            <a:r>
              <a:rPr lang="zh-CN" altLang="en-US" sz="2800" b="1" dirty="0">
                <a:solidFill>
                  <a:srgbClr val="0070C0"/>
                </a:solidFill>
                <a:latin typeface="Arial Narrow" pitchFamily="34" charset="0"/>
                <a:ea typeface="微软雅黑" pitchFamily="34" charset="-122"/>
                <a:sym typeface="Arial" charset="0"/>
              </a:rPr>
              <a:t> </a:t>
            </a:r>
            <a:endParaRPr lang="en-US" altLang="zh-CN" sz="2800" b="1" dirty="0">
              <a:solidFill>
                <a:srgbClr val="0070C0"/>
              </a:solidFill>
              <a:latin typeface="Arial Narrow" pitchFamily="34" charset="0"/>
              <a:ea typeface="微软雅黑" pitchFamily="34" charset="-122"/>
              <a:sym typeface="Arial" charset="0"/>
            </a:endParaRPr>
          </a:p>
        </p:txBody>
      </p:sp>
      <p:sp>
        <p:nvSpPr>
          <p:cNvPr id="438" name="Freeform 5"/>
          <p:cNvSpPr/>
          <p:nvPr/>
        </p:nvSpPr>
        <p:spPr>
          <a:xfrm>
            <a:off x="427038" y="220663"/>
            <a:ext cx="474662" cy="5603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Lst>
            <a:rect l="0" t="0" r="0" b="0"/>
            <a:pathLst>
              <a:path w="574" h="681">
                <a:moveTo>
                  <a:pt x="120" y="441"/>
                </a:moveTo>
                <a:cubicBezTo>
                  <a:pt x="153" y="441"/>
                  <a:pt x="183" y="454"/>
                  <a:pt x="205" y="476"/>
                </a:cubicBezTo>
                <a:lnTo>
                  <a:pt x="389" y="329"/>
                </a:lnTo>
                <a:cubicBezTo>
                  <a:pt x="383" y="317"/>
                  <a:pt x="380" y="303"/>
                  <a:pt x="380" y="289"/>
                </a:cubicBezTo>
                <a:cubicBezTo>
                  <a:pt x="380" y="271"/>
                  <a:pt x="384" y="255"/>
                  <a:pt x="392" y="241"/>
                </a:cubicBezTo>
                <a:lnTo>
                  <a:pt x="270" y="138"/>
                </a:lnTo>
                <a:cubicBezTo>
                  <a:pt x="256" y="151"/>
                  <a:pt x="237" y="159"/>
                  <a:pt x="217" y="159"/>
                </a:cubicBezTo>
                <a:cubicBezTo>
                  <a:pt x="173" y="159"/>
                  <a:pt x="137" y="123"/>
                  <a:pt x="137" y="79"/>
                </a:cubicBezTo>
                <a:cubicBezTo>
                  <a:pt x="137" y="36"/>
                  <a:pt x="173" y="0"/>
                  <a:pt x="217" y="0"/>
                </a:cubicBezTo>
                <a:cubicBezTo>
                  <a:pt x="260" y="0"/>
                  <a:pt x="296" y="36"/>
                  <a:pt x="296" y="79"/>
                </a:cubicBezTo>
                <a:cubicBezTo>
                  <a:pt x="296" y="91"/>
                  <a:pt x="293" y="103"/>
                  <a:pt x="289" y="113"/>
                </a:cubicBezTo>
                <a:lnTo>
                  <a:pt x="412" y="217"/>
                </a:lnTo>
                <a:cubicBezTo>
                  <a:pt x="429" y="201"/>
                  <a:pt x="452" y="192"/>
                  <a:pt x="477" y="192"/>
                </a:cubicBezTo>
                <a:cubicBezTo>
                  <a:pt x="530" y="192"/>
                  <a:pt x="574" y="235"/>
                  <a:pt x="574" y="289"/>
                </a:cubicBezTo>
                <a:cubicBezTo>
                  <a:pt x="574" y="342"/>
                  <a:pt x="530" y="386"/>
                  <a:pt x="477" y="386"/>
                </a:cubicBezTo>
                <a:cubicBezTo>
                  <a:pt x="449" y="386"/>
                  <a:pt x="424" y="374"/>
                  <a:pt x="406" y="355"/>
                </a:cubicBezTo>
                <a:lnTo>
                  <a:pt x="224" y="501"/>
                </a:lnTo>
                <a:cubicBezTo>
                  <a:pt x="234" y="518"/>
                  <a:pt x="240" y="539"/>
                  <a:pt x="240" y="561"/>
                </a:cubicBezTo>
                <a:cubicBezTo>
                  <a:pt x="240" y="627"/>
                  <a:pt x="186" y="681"/>
                  <a:pt x="120" y="681"/>
                </a:cubicBezTo>
                <a:cubicBezTo>
                  <a:pt x="54" y="681"/>
                  <a:pt x="0" y="627"/>
                  <a:pt x="0" y="561"/>
                </a:cubicBezTo>
                <a:cubicBezTo>
                  <a:pt x="0" y="495"/>
                  <a:pt x="54" y="441"/>
                  <a:pt x="120" y="441"/>
                </a:cubicBezTo>
                <a:close/>
              </a:path>
            </a:pathLst>
          </a:custGeom>
          <a:solidFill>
            <a:srgbClr val="113E6A"/>
          </a:solidFill>
          <a:ln w="9525">
            <a:noFill/>
          </a:ln>
        </p:spPr>
        <p:txBody>
          <a:bodyPr/>
          <a:lstStyle/>
          <a:p>
            <a:endParaRPr lang="zh-CN" altLang="en-US">
              <a:latin typeface="Arial" charset="0"/>
              <a:ea typeface="微软雅黑" pitchFamily="34" charset="-122"/>
              <a:cs typeface="+mn-ea"/>
              <a:sym typeface="Arial" charset="0"/>
            </a:endParaRPr>
          </a:p>
        </p:txBody>
      </p:sp>
      <p:sp>
        <p:nvSpPr>
          <p:cNvPr id="4" name="文本框 0"/>
          <p:cNvSpPr txBox="1"/>
          <p:nvPr/>
        </p:nvSpPr>
        <p:spPr>
          <a:xfrm>
            <a:off x="821551" y="5068759"/>
            <a:ext cx="3871784" cy="1381084"/>
          </a:xfrm>
          <a:prstGeom prst="rect">
            <a:avLst/>
          </a:prstGeom>
          <a:noFill/>
        </p:spPr>
        <p:txBody>
          <a:bodyPr wrap="square" rtlCol="0" anchor="t">
            <a:spAutoFit/>
          </a:bodyPr>
          <a:lstStyle/>
          <a:p>
            <a:pPr>
              <a:lnSpc>
                <a:spcPct val="130000"/>
              </a:lnSpc>
            </a:pPr>
            <a:r>
              <a:rPr lang="en-US" altLang="zh-CN" b="1" dirty="0">
                <a:latin typeface="Arial" charset="0"/>
                <a:ea typeface="微软雅黑" pitchFamily="34" charset="-122"/>
                <a:cs typeface="+mn-ea"/>
                <a:sym typeface="Arial" charset="0"/>
              </a:rPr>
              <a:t>Thermal power of ≈ 3.5MW </a:t>
            </a:r>
            <a:endParaRPr lang="zh-CN" altLang="en-US" b="1" dirty="0">
              <a:latin typeface="Arial" charset="0"/>
              <a:ea typeface="微软雅黑" pitchFamily="34" charset="-122"/>
              <a:cs typeface="+mn-ea"/>
              <a:sym typeface="Arial" charset="0"/>
            </a:endParaRPr>
          </a:p>
          <a:p>
            <a:pPr>
              <a:lnSpc>
                <a:spcPct val="130000"/>
              </a:lnSpc>
            </a:pPr>
            <a:r>
              <a:rPr lang="en-US" altLang="zh-CN" sz="1600" b="1" dirty="0">
                <a:solidFill>
                  <a:srgbClr val="0432FF"/>
                </a:solidFill>
                <a:latin typeface="Arial" charset="0"/>
                <a:ea typeface="微软雅黑" pitchFamily="34" charset="-122"/>
                <a:cs typeface="+mn-ea"/>
                <a:sym typeface="Arial" charset="0"/>
              </a:rPr>
              <a:t>Peak thermal n flux at</a:t>
            </a:r>
            <a:r>
              <a:rPr lang="zh-CN" altLang="en-US" sz="1600" b="1" dirty="0">
                <a:solidFill>
                  <a:srgbClr val="0432FF"/>
                </a:solidFill>
                <a:latin typeface="Arial" charset="0"/>
                <a:ea typeface="微软雅黑" pitchFamily="34" charset="-122"/>
                <a:cs typeface="+mn-ea"/>
                <a:sym typeface="Arial" charset="0"/>
              </a:rPr>
              <a:t> </a:t>
            </a:r>
            <a:r>
              <a:rPr lang="en-US" altLang="zh-CN" sz="1600" b="1" dirty="0">
                <a:solidFill>
                  <a:srgbClr val="0432FF"/>
                </a:solidFill>
                <a:latin typeface="Arial" charset="0"/>
                <a:ea typeface="微软雅黑" pitchFamily="34" charset="-122"/>
                <a:cs typeface="+mn-ea"/>
                <a:sym typeface="Arial" charset="0"/>
              </a:rPr>
              <a:t>the</a:t>
            </a:r>
            <a:r>
              <a:rPr lang="zh-CN" altLang="en-US" sz="1600" b="1" dirty="0">
                <a:solidFill>
                  <a:srgbClr val="0432FF"/>
                </a:solidFill>
                <a:latin typeface="Arial" charset="0"/>
                <a:ea typeface="微软雅黑" pitchFamily="34" charset="-122"/>
                <a:cs typeface="+mn-ea"/>
                <a:sym typeface="Arial" charset="0"/>
              </a:rPr>
              <a:t> </a:t>
            </a:r>
            <a:r>
              <a:rPr lang="en-US" altLang="zh-CN" sz="1600" b="1" dirty="0">
                <a:solidFill>
                  <a:srgbClr val="0432FF"/>
                </a:solidFill>
                <a:latin typeface="Arial" charset="0"/>
                <a:ea typeface="微软雅黑" pitchFamily="34" charset="-122"/>
                <a:cs typeface="+mn-ea"/>
                <a:sym typeface="Arial" charset="0"/>
              </a:rPr>
              <a:t>core</a:t>
            </a:r>
            <a:endParaRPr lang="en-US" altLang="zh-CN" sz="1600" b="1" dirty="0">
              <a:solidFill>
                <a:srgbClr val="0432FF"/>
              </a:solidFill>
              <a:latin typeface="Arial" charset="0"/>
              <a:ea typeface="微软雅黑" pitchFamily="34" charset="-122"/>
              <a:cs typeface="+mn-ea"/>
              <a:sym typeface="Arial" charset="0"/>
            </a:endParaRPr>
          </a:p>
          <a:p>
            <a:pPr lvl="2">
              <a:lnSpc>
                <a:spcPct val="130000"/>
              </a:lnSpc>
            </a:pPr>
            <a:r>
              <a:rPr lang="en-US" altLang="zh-CN" sz="1600" b="1" dirty="0">
                <a:solidFill>
                  <a:srgbClr val="C00000"/>
                </a:solidFill>
                <a:latin typeface="Arial" charset="0"/>
                <a:ea typeface="微软雅黑" pitchFamily="34" charset="-122"/>
                <a:cs typeface="+mn-ea"/>
                <a:sym typeface="Arial" charset="0"/>
              </a:rPr>
              <a:t>: 10</a:t>
            </a:r>
            <a:r>
              <a:rPr lang="en-US" altLang="zh-CN" sz="1600" b="1" baseline="30000" dirty="0">
                <a:solidFill>
                  <a:srgbClr val="C00000"/>
                </a:solidFill>
                <a:latin typeface="Arial" charset="0"/>
                <a:ea typeface="微软雅黑" pitchFamily="34" charset="-122"/>
                <a:cs typeface="+mn-ea"/>
                <a:sym typeface="Arial" charset="0"/>
              </a:rPr>
              <a:t>12</a:t>
            </a:r>
            <a:r>
              <a:rPr lang="en-US" altLang="zh-CN" sz="1600" b="1" dirty="0">
                <a:solidFill>
                  <a:srgbClr val="C00000"/>
                </a:solidFill>
                <a:latin typeface="Arial" charset="0"/>
                <a:ea typeface="微软雅黑" pitchFamily="34" charset="-122"/>
                <a:cs typeface="+mn-ea"/>
                <a:sym typeface="Arial" charset="0"/>
              </a:rPr>
              <a:t> /cm</a:t>
            </a:r>
            <a:r>
              <a:rPr lang="en-US" altLang="zh-CN" sz="1600" b="1" baseline="30000" dirty="0">
                <a:solidFill>
                  <a:srgbClr val="C00000"/>
                </a:solidFill>
                <a:latin typeface="Arial" charset="0"/>
                <a:ea typeface="微软雅黑" pitchFamily="34" charset="-122"/>
                <a:cs typeface="+mn-ea"/>
                <a:sym typeface="Arial" charset="0"/>
              </a:rPr>
              <a:t>2</a:t>
            </a:r>
            <a:r>
              <a:rPr lang="en-US" altLang="zh-CN" sz="1600" b="1" dirty="0">
                <a:solidFill>
                  <a:srgbClr val="C00000"/>
                </a:solidFill>
                <a:latin typeface="Arial" charset="0"/>
                <a:ea typeface="微软雅黑" pitchFamily="34" charset="-122"/>
                <a:cs typeface="+mn-ea"/>
                <a:sym typeface="Arial" charset="0"/>
              </a:rPr>
              <a:t>/s</a:t>
            </a:r>
            <a:endParaRPr lang="en-US" altLang="zh-CN" sz="1600" b="1" dirty="0">
              <a:solidFill>
                <a:srgbClr val="C00000"/>
              </a:solidFill>
              <a:latin typeface="Arial" charset="0"/>
              <a:ea typeface="微软雅黑" pitchFamily="34" charset="-122"/>
              <a:cs typeface="+mn-ea"/>
              <a:sym typeface="Arial" charset="0"/>
            </a:endParaRPr>
          </a:p>
          <a:p>
            <a:pPr>
              <a:lnSpc>
                <a:spcPct val="130000"/>
              </a:lnSpc>
            </a:pPr>
            <a:r>
              <a:rPr lang="en-US" altLang="zh-CN" sz="1600" b="1" dirty="0">
                <a:solidFill>
                  <a:srgbClr val="0432FF"/>
                </a:solidFill>
                <a:latin typeface="Arial" charset="0"/>
                <a:ea typeface="微软雅黑" pitchFamily="34" charset="-122"/>
                <a:cs typeface="+mn-ea"/>
                <a:sym typeface="Arial" charset="0"/>
              </a:rPr>
              <a:t>Beam flux: </a:t>
            </a:r>
            <a:r>
              <a:rPr lang="en-US" altLang="zh-CN" sz="1600" b="1" dirty="0">
                <a:solidFill>
                  <a:srgbClr val="C00000"/>
                </a:solidFill>
                <a:latin typeface="Arial" charset="0"/>
                <a:ea typeface="微软雅黑" pitchFamily="34" charset="-122"/>
                <a:cs typeface="+mn-ea"/>
                <a:sym typeface="Arial" charset="0"/>
              </a:rPr>
              <a:t>10</a:t>
            </a:r>
            <a:r>
              <a:rPr lang="en-US" altLang="zh-CN" sz="1600" b="1" baseline="30000" dirty="0">
                <a:solidFill>
                  <a:srgbClr val="C00000"/>
                </a:solidFill>
                <a:latin typeface="Arial" charset="0"/>
                <a:ea typeface="微软雅黑" pitchFamily="34" charset="-122"/>
                <a:cs typeface="+mn-ea"/>
                <a:sym typeface="Arial" charset="0"/>
              </a:rPr>
              <a:t>3</a:t>
            </a:r>
            <a:r>
              <a:rPr lang="en-US" altLang="zh-CN" sz="1600" b="1" dirty="0">
                <a:solidFill>
                  <a:srgbClr val="C00000"/>
                </a:solidFill>
                <a:latin typeface="Arial" charset="0"/>
                <a:ea typeface="微软雅黑" pitchFamily="34" charset="-122"/>
                <a:cs typeface="+mn-ea"/>
                <a:sym typeface="Arial" charset="0"/>
              </a:rPr>
              <a:t> n/cm</a:t>
            </a:r>
            <a:r>
              <a:rPr lang="en-US" altLang="zh-CN" sz="1600" b="1" baseline="30000" dirty="0">
                <a:solidFill>
                  <a:srgbClr val="C00000"/>
                </a:solidFill>
                <a:latin typeface="Arial" charset="0"/>
                <a:ea typeface="微软雅黑" pitchFamily="34" charset="-122"/>
                <a:cs typeface="+mn-ea"/>
                <a:sym typeface="Arial" charset="0"/>
              </a:rPr>
              <a:t>3</a:t>
            </a:r>
            <a:r>
              <a:rPr lang="en-US" altLang="zh-CN" sz="1600" b="1" dirty="0">
                <a:solidFill>
                  <a:srgbClr val="C00000"/>
                </a:solidFill>
                <a:latin typeface="Arial" charset="0"/>
                <a:ea typeface="微软雅黑" pitchFamily="34" charset="-122"/>
                <a:cs typeface="+mn-ea"/>
                <a:sym typeface="Arial" charset="0"/>
              </a:rPr>
              <a:t>/s </a:t>
            </a:r>
            <a:endParaRPr lang="zh-CN" altLang="en-US" sz="1600" b="1" dirty="0">
              <a:solidFill>
                <a:srgbClr val="C00000"/>
              </a:solidFill>
              <a:latin typeface="Arial" charset="0"/>
              <a:ea typeface="微软雅黑" pitchFamily="34" charset="-122"/>
              <a:cs typeface="+mn-ea"/>
              <a:sym typeface="Arial" charset="0"/>
            </a:endParaRPr>
          </a:p>
        </p:txBody>
      </p:sp>
      <p:sp>
        <p:nvSpPr>
          <p:cNvPr id="6" name="文本框 5"/>
          <p:cNvSpPr txBox="1"/>
          <p:nvPr/>
        </p:nvSpPr>
        <p:spPr>
          <a:xfrm>
            <a:off x="5111478" y="5891545"/>
            <a:ext cx="8456295" cy="369332"/>
          </a:xfrm>
          <a:prstGeom prst="rect">
            <a:avLst/>
          </a:prstGeom>
          <a:noFill/>
        </p:spPr>
        <p:txBody>
          <a:bodyPr wrap="square" rtlCol="0" anchor="t">
            <a:spAutoFit/>
          </a:bodyPr>
          <a:lstStyle/>
          <a:p>
            <a:r>
              <a:rPr lang="zh-CN" altLang="en-US" sz="1600" b="1" dirty="0">
                <a:latin typeface="Arial" charset="0"/>
                <a:ea typeface="微软雅黑" pitchFamily="34" charset="-122"/>
                <a:cs typeface="+mn-ea"/>
                <a:sym typeface="Arial" charset="0"/>
              </a:rPr>
              <a:t>Robson</a:t>
            </a:r>
            <a:r>
              <a:rPr lang="en-US" altLang="zh-CN" sz="1600" b="1" dirty="0">
                <a:latin typeface="Arial" charset="0"/>
                <a:ea typeface="微软雅黑" pitchFamily="34" charset="-122"/>
                <a:cs typeface="+mn-ea"/>
                <a:sym typeface="Arial" charset="0"/>
              </a:rPr>
              <a:t> </a:t>
            </a:r>
            <a:r>
              <a:rPr lang="en-US" altLang="zh-CN" sz="1600" dirty="0">
                <a:latin typeface="Arial" charset="0"/>
                <a:ea typeface="微软雅黑" pitchFamily="34" charset="-122"/>
                <a:cs typeface="+mn-ea"/>
                <a:sym typeface="Arial" charset="0"/>
              </a:rPr>
              <a:t>using Chalk River reactor</a:t>
            </a:r>
            <a:r>
              <a:rPr lang="zh-CN" altLang="en-US" sz="1600" dirty="0">
                <a:latin typeface="Arial" charset="0"/>
                <a:ea typeface="微软雅黑" pitchFamily="34" charset="-122"/>
                <a:cs typeface="+mn-ea"/>
                <a:sym typeface="Arial" charset="0"/>
              </a:rPr>
              <a:t>, </a:t>
            </a:r>
            <a:r>
              <a:rPr lang="zh-CN" altLang="en-US" sz="1600" b="1" dirty="0">
                <a:solidFill>
                  <a:srgbClr val="0432FF"/>
                </a:solidFill>
                <a:latin typeface="Arial" charset="0"/>
                <a:ea typeface="微软雅黑" pitchFamily="34" charset="-122"/>
                <a:cs typeface="+mn-ea"/>
                <a:sym typeface="Arial" charset="0"/>
              </a:rPr>
              <a:t>1950, Phys. Rev. 78, 311</a:t>
            </a:r>
            <a:r>
              <a:rPr lang="en-US" altLang="zh-CN" sz="1600" dirty="0">
                <a:latin typeface="Arial" charset="0"/>
                <a:ea typeface="微软雅黑" pitchFamily="34" charset="-122"/>
                <a:cs typeface="+mn-ea"/>
                <a:sym typeface="Arial" charset="0"/>
              </a:rPr>
              <a:t>.</a:t>
            </a:r>
            <a:r>
              <a:rPr lang="zh-CN" altLang="en-US" sz="1600" dirty="0">
                <a:latin typeface="Arial" charset="0"/>
                <a:ea typeface="微软雅黑" pitchFamily="34" charset="-122"/>
                <a:cs typeface="+mn-ea"/>
                <a:sym typeface="Arial" charset="0"/>
              </a:rPr>
              <a:t> </a:t>
            </a:r>
            <a:r>
              <a:rPr lang="en-US" altLang="zh-CN" b="1" dirty="0">
                <a:latin typeface="Arial" charset="0"/>
                <a:ea typeface="微软雅黑" pitchFamily="34" charset="-122"/>
                <a:cs typeface="+mn-ea"/>
                <a:sym typeface="Arial" charset="0"/>
              </a:rPr>
              <a:t>9-25  min</a:t>
            </a:r>
            <a:endParaRPr lang="en-US" altLang="zh-CN" b="1" dirty="0">
              <a:latin typeface="Arial" charset="0"/>
              <a:ea typeface="微软雅黑" pitchFamily="34" charset="-122"/>
              <a:cs typeface="+mn-ea"/>
              <a:sym typeface="Arial" charset="0"/>
            </a:endParaRPr>
          </a:p>
        </p:txBody>
      </p:sp>
      <p:pic>
        <p:nvPicPr>
          <p:cNvPr id="8" name="图片 7"/>
          <p:cNvPicPr/>
          <p:nvPr/>
        </p:nvPicPr>
        <p:blipFill rotWithShape="1">
          <a:blip r:embed="rId3" cstate="print"/>
          <a:srcRect/>
          <a:stretch>
            <a:fillRect/>
          </a:stretch>
        </p:blipFill>
        <p:spPr>
          <a:xfrm>
            <a:off x="721906" y="1302692"/>
            <a:ext cx="4166235" cy="3625215"/>
          </a:xfrm>
          <a:prstGeom prst="rect">
            <a:avLst/>
          </a:prstGeom>
          <a:noFill/>
          <a:ln w="9525">
            <a:noFill/>
          </a:ln>
        </p:spPr>
      </p:pic>
      <p:sp>
        <p:nvSpPr>
          <p:cNvPr id="9" name="文本框 8"/>
          <p:cNvSpPr txBox="1"/>
          <p:nvPr/>
        </p:nvSpPr>
        <p:spPr>
          <a:xfrm>
            <a:off x="8567360" y="3085984"/>
            <a:ext cx="3012324" cy="861774"/>
          </a:xfrm>
          <a:prstGeom prst="rect">
            <a:avLst/>
          </a:prstGeom>
          <a:noFill/>
        </p:spPr>
        <p:txBody>
          <a:bodyPr wrap="square" rtlCol="0" anchor="t">
            <a:spAutoFit/>
          </a:bodyPr>
          <a:lstStyle/>
          <a:p>
            <a:r>
              <a:rPr lang="en-US" altLang="zh-CN" sz="1600" b="1" dirty="0">
                <a:solidFill>
                  <a:srgbClr val="00B050"/>
                </a:solidFill>
                <a:latin typeface="Arial" charset="0"/>
                <a:ea typeface="微软雅黑" pitchFamily="34" charset="-122"/>
                <a:cs typeface="+mn-ea"/>
                <a:sym typeface="Arial" charset="0"/>
              </a:rPr>
              <a:t>Coincident detection of </a:t>
            </a:r>
            <a:endParaRPr lang="en-US" altLang="zh-CN" sz="1600" b="1" dirty="0">
              <a:solidFill>
                <a:srgbClr val="00B050"/>
              </a:solidFill>
              <a:latin typeface="Arial" charset="0"/>
              <a:ea typeface="微软雅黑" pitchFamily="34" charset="-122"/>
              <a:cs typeface="+mn-ea"/>
              <a:sym typeface="Arial" charset="0"/>
            </a:endParaRPr>
          </a:p>
          <a:p>
            <a:r>
              <a:rPr lang="en-US" altLang="zh-CN" sz="1600" b="1" dirty="0">
                <a:solidFill>
                  <a:srgbClr val="00B050"/>
                </a:solidFill>
                <a:latin typeface="Arial" charset="0"/>
                <a:ea typeface="微软雅黑" pitchFamily="34" charset="-122"/>
                <a:cs typeface="+mn-ea"/>
                <a:sym typeface="Arial" charset="0"/>
              </a:rPr>
              <a:t>Decay protons and electrons:</a:t>
            </a:r>
            <a:endParaRPr lang="en-US" altLang="zh-CN" sz="1600" b="1" dirty="0">
              <a:solidFill>
                <a:srgbClr val="00B050"/>
              </a:solidFill>
              <a:latin typeface="Arial" charset="0"/>
              <a:ea typeface="微软雅黑" pitchFamily="34" charset="-122"/>
              <a:cs typeface="+mn-ea"/>
              <a:sym typeface="Arial" charset="0"/>
            </a:endParaRPr>
          </a:p>
          <a:p>
            <a:r>
              <a:rPr lang="en-US" altLang="zh-CN" sz="1600" b="1" dirty="0">
                <a:solidFill>
                  <a:srgbClr val="00B050"/>
                </a:solidFill>
                <a:latin typeface="Arial" charset="0"/>
                <a:ea typeface="微软雅黑" pitchFamily="34" charset="-122"/>
                <a:cs typeface="+mn-ea"/>
                <a:sym typeface="Arial" charset="0"/>
              </a:rPr>
              <a:t>bg~0.67(5)</a:t>
            </a:r>
            <a:r>
              <a:rPr lang="zh-CN" altLang="en-US" sz="1600" b="1" dirty="0">
                <a:solidFill>
                  <a:srgbClr val="00B050"/>
                </a:solidFill>
                <a:latin typeface="Arial" charset="0"/>
                <a:ea typeface="微软雅黑" pitchFamily="34" charset="-122"/>
                <a:cs typeface="+mn-ea"/>
                <a:sym typeface="Arial" charset="0"/>
              </a:rPr>
              <a:t> </a:t>
            </a:r>
            <a:r>
              <a:rPr lang="en-US" altLang="zh-CN" sz="1600" b="1" dirty="0" err="1">
                <a:solidFill>
                  <a:srgbClr val="00B050"/>
                </a:solidFill>
                <a:latin typeface="Arial" charset="0"/>
                <a:ea typeface="微软雅黑" pitchFamily="34" charset="-122"/>
                <a:cs typeface="+mn-ea"/>
                <a:sym typeface="Arial" charset="0"/>
              </a:rPr>
              <a:t>cpm</a:t>
            </a:r>
            <a:r>
              <a:rPr lang="zh-CN" altLang="en-US" sz="1600" b="1" dirty="0">
                <a:solidFill>
                  <a:srgbClr val="00B050"/>
                </a:solidFill>
                <a:latin typeface="Arial" charset="0"/>
                <a:ea typeface="微软雅黑" pitchFamily="34" charset="-122"/>
                <a:cs typeface="+mn-ea"/>
                <a:sym typeface="Arial" charset="0"/>
              </a:rPr>
              <a:t> </a:t>
            </a:r>
            <a:endParaRPr lang="zh-CN" altLang="en-US" sz="1600" b="1" dirty="0">
              <a:solidFill>
                <a:srgbClr val="00B050"/>
              </a:solidFill>
              <a:latin typeface="Arial" charset="0"/>
              <a:ea typeface="微软雅黑" pitchFamily="34" charset="-122"/>
              <a:cs typeface="+mn-ea"/>
              <a:sym typeface="Arial" charset="0"/>
            </a:endParaRPr>
          </a:p>
        </p:txBody>
      </p:sp>
      <p:sp>
        <p:nvSpPr>
          <p:cNvPr id="10" name="矩形 9"/>
          <p:cNvSpPr/>
          <p:nvPr/>
        </p:nvSpPr>
        <p:spPr>
          <a:xfrm>
            <a:off x="8136590" y="1733399"/>
            <a:ext cx="1255452" cy="239143"/>
          </a:xfrm>
          <a:prstGeom prst="rect">
            <a:avLst/>
          </a:prstGeom>
          <a:noFill/>
          <a:ln w="57150">
            <a:solidFill>
              <a:srgbClr val="00B05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pitchFamily="34" charset="-122"/>
              <a:cs typeface="+mn-ea"/>
              <a:sym typeface="Arial" charset="0"/>
            </a:endParaRPr>
          </a:p>
        </p:txBody>
      </p:sp>
      <p:sp>
        <p:nvSpPr>
          <p:cNvPr id="11" name="矩形 10"/>
          <p:cNvSpPr/>
          <p:nvPr/>
        </p:nvSpPr>
        <p:spPr>
          <a:xfrm>
            <a:off x="8112223" y="2662674"/>
            <a:ext cx="1255452" cy="343603"/>
          </a:xfrm>
          <a:prstGeom prst="rect">
            <a:avLst/>
          </a:prstGeom>
          <a:noFill/>
          <a:ln w="57150">
            <a:solidFill>
              <a:srgbClr val="00B05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微软雅黑" pitchFamily="34" charset="-122"/>
              <a:cs typeface="+mn-ea"/>
              <a:sym typeface="Arial" charset="0"/>
            </a:endParaRPr>
          </a:p>
        </p:txBody>
      </p:sp>
      <p:sp>
        <p:nvSpPr>
          <p:cNvPr id="5" name="文本框 4"/>
          <p:cNvSpPr txBox="1"/>
          <p:nvPr/>
        </p:nvSpPr>
        <p:spPr>
          <a:xfrm>
            <a:off x="5982373" y="5586601"/>
            <a:ext cx="4418197" cy="338554"/>
          </a:xfrm>
          <a:prstGeom prst="rect">
            <a:avLst/>
          </a:prstGeom>
          <a:noFill/>
        </p:spPr>
        <p:txBody>
          <a:bodyPr wrap="none" rtlCol="0">
            <a:spAutoFit/>
          </a:bodyPr>
          <a:lstStyle/>
          <a:p>
            <a:r>
              <a:rPr lang="en-US" altLang="zh-CN" sz="1600" b="1" dirty="0"/>
              <a:t>titled with</a:t>
            </a:r>
            <a:r>
              <a:rPr lang="zh-CN" altLang="en-US" sz="1600" b="1" dirty="0"/>
              <a:t>“</a:t>
            </a:r>
            <a:r>
              <a:rPr lang="en-US" altLang="zh-CN" sz="1600" b="1" dirty="0"/>
              <a:t>Radioactive decay of</a:t>
            </a:r>
            <a:r>
              <a:rPr lang="zh-CN" altLang="en-US" sz="1600" b="1" dirty="0"/>
              <a:t> </a:t>
            </a:r>
            <a:r>
              <a:rPr lang="en-US" altLang="zh-CN" sz="1600" b="1" dirty="0"/>
              <a:t>neutron</a:t>
            </a:r>
            <a:r>
              <a:rPr lang="zh-CN" altLang="en-US" sz="1600" b="1" dirty="0"/>
              <a:t>”</a:t>
            </a:r>
            <a:endParaRPr lang="zh-CN" altLang="en-US" sz="1600" b="1" dirty="0"/>
          </a:p>
        </p:txBody>
      </p:sp>
      <p:sp>
        <p:nvSpPr>
          <p:cNvPr id="7" name="文本框 6"/>
          <p:cNvSpPr txBox="1"/>
          <p:nvPr/>
        </p:nvSpPr>
        <p:spPr>
          <a:xfrm>
            <a:off x="831857" y="792044"/>
            <a:ext cx="2986715" cy="400110"/>
          </a:xfrm>
          <a:prstGeom prst="rect">
            <a:avLst/>
          </a:prstGeom>
          <a:noFill/>
        </p:spPr>
        <p:txBody>
          <a:bodyPr wrap="none" rtlCol="0">
            <a:spAutoFit/>
          </a:bodyPr>
          <a:lstStyle/>
          <a:p>
            <a:pPr marL="342900" indent="-342900">
              <a:buFont typeface="Wingdings" charset="2"/>
              <a:buChar char="Ø"/>
            </a:pPr>
            <a:r>
              <a:rPr lang="en-US" altLang="zh-CN" b="1" dirty="0"/>
              <a:t>thermal</a:t>
            </a:r>
            <a:r>
              <a:rPr lang="en-US" altLang="zh-CN" sz="2000" b="1" dirty="0"/>
              <a:t> neutron flux</a:t>
            </a:r>
            <a:endParaRPr lang="zh-CN" altLang="en-US" sz="2000" b="1" dirty="0"/>
          </a:p>
        </p:txBody>
      </p:sp>
      <p:sp>
        <p:nvSpPr>
          <p:cNvPr id="12" name="文本框 11"/>
          <p:cNvSpPr txBox="1"/>
          <p:nvPr/>
        </p:nvSpPr>
        <p:spPr>
          <a:xfrm>
            <a:off x="8920846" y="2170864"/>
            <a:ext cx="2693366" cy="338554"/>
          </a:xfrm>
          <a:prstGeom prst="rect">
            <a:avLst/>
          </a:prstGeom>
          <a:noFill/>
        </p:spPr>
        <p:txBody>
          <a:bodyPr wrap="none" rtlCol="0">
            <a:spAutoFit/>
          </a:bodyPr>
          <a:lstStyle/>
          <a:p>
            <a:r>
              <a:rPr kumimoji="1" lang="en-US" altLang="zh-CN" sz="1600" dirty="0"/>
              <a:t>Collimated thermal n beam </a:t>
            </a:r>
            <a:endParaRPr kumimoji="1" lang="zh-CN" altLang="en-US" sz="1600" dirty="0"/>
          </a:p>
        </p:txBody>
      </p:sp>
      <p:sp>
        <p:nvSpPr>
          <p:cNvPr id="13" name="文本框 12"/>
          <p:cNvSpPr txBox="1"/>
          <p:nvPr/>
        </p:nvSpPr>
        <p:spPr>
          <a:xfrm>
            <a:off x="9039468" y="990841"/>
            <a:ext cx="2456122" cy="338554"/>
          </a:xfrm>
          <a:prstGeom prst="rect">
            <a:avLst/>
          </a:prstGeom>
          <a:noFill/>
        </p:spPr>
        <p:txBody>
          <a:bodyPr wrap="none" rtlCol="0">
            <a:spAutoFit/>
          </a:bodyPr>
          <a:lstStyle/>
          <a:p>
            <a:r>
              <a:rPr kumimoji="1" lang="en-US" altLang="zh-CN" sz="1600" dirty="0"/>
              <a:t>due to neutron detection </a:t>
            </a:r>
            <a:endParaRPr kumimoji="1" lang="zh-CN" altLang="en-US" sz="1600" dirty="0"/>
          </a:p>
        </p:txBody>
      </p:sp>
      <p:sp>
        <p:nvSpPr>
          <p:cNvPr id="14" name="文本框 13"/>
          <p:cNvSpPr txBox="1"/>
          <p:nvPr/>
        </p:nvSpPr>
        <p:spPr>
          <a:xfrm>
            <a:off x="5163894" y="5257008"/>
            <a:ext cx="8456295" cy="338554"/>
          </a:xfrm>
          <a:prstGeom prst="rect">
            <a:avLst/>
          </a:prstGeom>
          <a:noFill/>
        </p:spPr>
        <p:txBody>
          <a:bodyPr wrap="square" rtlCol="0" anchor="t">
            <a:spAutoFit/>
          </a:bodyPr>
          <a:lstStyle/>
          <a:p>
            <a:r>
              <a:rPr lang="zh-CN" altLang="en-US" sz="1600" b="1" dirty="0">
                <a:solidFill>
                  <a:srgbClr val="00B050"/>
                </a:solidFill>
                <a:latin typeface="Arial" charset="0"/>
                <a:ea typeface="微软雅黑" pitchFamily="34" charset="-122"/>
                <a:cs typeface="+mn-ea"/>
                <a:sym typeface="Arial" charset="0"/>
              </a:rPr>
              <a:t>Snell, Pleasonton, McCord, </a:t>
            </a:r>
            <a:r>
              <a:rPr lang="zh-CN" altLang="en-US" sz="1600" b="1" dirty="0">
                <a:solidFill>
                  <a:srgbClr val="0432FF"/>
                </a:solidFill>
                <a:latin typeface="Arial" charset="0"/>
                <a:ea typeface="微软雅黑" pitchFamily="34" charset="-122"/>
                <a:cs typeface="+mn-ea"/>
                <a:sym typeface="Arial" charset="0"/>
              </a:rPr>
              <a:t>1950, Phys. Rev. 78, 310.</a:t>
            </a:r>
            <a:r>
              <a:rPr lang="en-US" altLang="zh-CN" sz="1600" b="1" dirty="0">
                <a:solidFill>
                  <a:srgbClr val="00B050"/>
                </a:solidFill>
                <a:latin typeface="Arial" charset="0"/>
                <a:ea typeface="微软雅黑" pitchFamily="34" charset="-122"/>
                <a:cs typeface="+mn-ea"/>
                <a:sym typeface="Arial" charset="0"/>
              </a:rPr>
              <a:t>    10-30 min                                                                                      </a:t>
            </a:r>
            <a:endParaRPr lang="en-US" altLang="zh-CN" sz="1600" b="1" dirty="0">
              <a:solidFill>
                <a:srgbClr val="00B050"/>
              </a:solidFill>
              <a:latin typeface="Arial" charset="0"/>
              <a:ea typeface="微软雅黑" pitchFamily="34" charset="-122"/>
              <a:cs typeface="+mn-ea"/>
              <a:sym typeface="Arial" charset="0"/>
            </a:endParaRPr>
          </a:p>
        </p:txBody>
      </p:sp>
      <p:sp>
        <p:nvSpPr>
          <p:cNvPr id="16" name="矩形 15"/>
          <p:cNvSpPr/>
          <p:nvPr/>
        </p:nvSpPr>
        <p:spPr>
          <a:xfrm>
            <a:off x="1012825" y="1394845"/>
            <a:ext cx="3220753" cy="338554"/>
          </a:xfrm>
          <a:prstGeom prst="rect">
            <a:avLst/>
          </a:prstGeom>
        </p:spPr>
        <p:txBody>
          <a:bodyPr wrap="none">
            <a:spAutoFit/>
          </a:bodyPr>
          <a:lstStyle/>
          <a:p>
            <a:pPr algn="ctr"/>
            <a:r>
              <a:rPr lang="en-US" altLang="zh-CN" sz="1600" b="1" dirty="0">
                <a:solidFill>
                  <a:schemeClr val="bg1"/>
                </a:solidFill>
                <a:latin typeface="Arial" charset="0"/>
                <a:ea typeface="微软雅黑" pitchFamily="34" charset="-122"/>
                <a:cs typeface="+mn-ea"/>
                <a:sym typeface="Arial" charset="0"/>
              </a:rPr>
              <a:t>Graphite Reactor at Oak Ridge </a:t>
            </a:r>
            <a:endParaRPr lang="en-US" altLang="zh-CN" sz="1600" b="1" dirty="0">
              <a:solidFill>
                <a:schemeClr val="bg1"/>
              </a:solidFill>
              <a:latin typeface="Arial" charset="0"/>
              <a:ea typeface="微软雅黑" pitchFamily="34" charset="-122"/>
              <a:cs typeface="+mn-ea"/>
              <a:sym typeface="Arial" charset="0"/>
            </a:endParaRPr>
          </a:p>
        </p:txBody>
      </p:sp>
      <p:sp>
        <p:nvSpPr>
          <p:cNvPr id="17" name="矩形 16"/>
          <p:cNvSpPr/>
          <p:nvPr/>
        </p:nvSpPr>
        <p:spPr>
          <a:xfrm>
            <a:off x="1007499" y="1733399"/>
            <a:ext cx="3185487" cy="584775"/>
          </a:xfrm>
          <a:prstGeom prst="rect">
            <a:avLst/>
          </a:prstGeom>
        </p:spPr>
        <p:txBody>
          <a:bodyPr wrap="none">
            <a:spAutoFit/>
          </a:bodyPr>
          <a:lstStyle/>
          <a:p>
            <a:pPr algn="ctr"/>
            <a:r>
              <a:rPr lang="en-US" altLang="zh-CN" sz="1600" b="1" dirty="0">
                <a:solidFill>
                  <a:srgbClr val="FFFF00"/>
                </a:solidFill>
                <a:latin typeface="Arial" charset="0"/>
                <a:ea typeface="微软雅黑" pitchFamily="34" charset="-122"/>
                <a:cs typeface="+mn-ea"/>
                <a:sym typeface="Arial" charset="0"/>
              </a:rPr>
              <a:t>First dedicated nuclear reactor</a:t>
            </a:r>
            <a:endParaRPr lang="en-US" altLang="zh-CN" sz="1600" b="1" dirty="0">
              <a:solidFill>
                <a:srgbClr val="FFFF00"/>
              </a:solidFill>
              <a:latin typeface="Arial" charset="0"/>
              <a:ea typeface="微软雅黑" pitchFamily="34" charset="-122"/>
              <a:cs typeface="+mn-ea"/>
              <a:sym typeface="Arial" charset="0"/>
            </a:endParaRPr>
          </a:p>
          <a:p>
            <a:pPr algn="ctr"/>
            <a:r>
              <a:rPr lang="en-US" altLang="zh-CN" sz="1600" b="1" dirty="0">
                <a:solidFill>
                  <a:srgbClr val="FFFF00"/>
                </a:solidFill>
                <a:latin typeface="Arial" charset="0"/>
                <a:ea typeface="微软雅黑" pitchFamily="34" charset="-122"/>
                <a:cs typeface="+mn-ea"/>
                <a:sym typeface="Arial" charset="0"/>
              </a:rPr>
              <a:t>(1943)</a:t>
            </a:r>
            <a:endParaRPr lang="en-US" altLang="zh-CN" sz="1600" b="1" dirty="0">
              <a:solidFill>
                <a:srgbClr val="FFFF00"/>
              </a:solidFill>
              <a:latin typeface="Arial" charset="0"/>
              <a:ea typeface="微软雅黑" pitchFamily="34" charset="-122"/>
              <a:cs typeface="+mn-ea"/>
              <a:sym typeface="Arial" charset="0"/>
            </a:endParaRPr>
          </a:p>
        </p:txBody>
      </p:sp>
      <p:sp>
        <p:nvSpPr>
          <p:cNvPr id="21" name="文本框 20"/>
          <p:cNvSpPr txBox="1"/>
          <p:nvPr/>
        </p:nvSpPr>
        <p:spPr>
          <a:xfrm>
            <a:off x="5778808" y="580794"/>
            <a:ext cx="4685898" cy="369332"/>
          </a:xfrm>
          <a:prstGeom prst="rect">
            <a:avLst/>
          </a:prstGeom>
          <a:noFill/>
        </p:spPr>
        <p:txBody>
          <a:bodyPr wrap="none" rtlCol="0">
            <a:spAutoFit/>
          </a:bodyPr>
          <a:lstStyle/>
          <a:p>
            <a:pPr marL="342900" indent="-342900">
              <a:buFont typeface="Wingdings" charset="2"/>
              <a:buChar char="Ø"/>
            </a:pPr>
            <a:r>
              <a:rPr lang="en-US" altLang="zh-CN" b="1" dirty="0"/>
              <a:t>Background event rejection/reduction</a:t>
            </a:r>
            <a:endParaRPr lang="zh-CN" altLang="en-US" b="1" dirty="0"/>
          </a:p>
        </p:txBody>
      </p:sp>
      <p:sp>
        <p:nvSpPr>
          <p:cNvPr id="18" name="文本框 17"/>
          <p:cNvSpPr txBox="1"/>
          <p:nvPr/>
        </p:nvSpPr>
        <p:spPr>
          <a:xfrm>
            <a:off x="4936875" y="4770122"/>
            <a:ext cx="6886822" cy="338554"/>
          </a:xfrm>
          <a:prstGeom prst="rect">
            <a:avLst/>
          </a:prstGeom>
          <a:noFill/>
        </p:spPr>
        <p:txBody>
          <a:bodyPr wrap="none" rtlCol="0">
            <a:spAutoFit/>
          </a:bodyPr>
          <a:lstStyle/>
          <a:p>
            <a:r>
              <a:rPr lang="en-US" altLang="zh-CN" sz="1600" dirty="0"/>
              <a:t>Apparatus for the first detection of coincident e</a:t>
            </a:r>
            <a:r>
              <a:rPr lang="en-US" altLang="zh-CN" sz="1600" baseline="30000" dirty="0"/>
              <a:t>- </a:t>
            </a:r>
            <a:r>
              <a:rPr lang="en-US" altLang="zh-CN" sz="1600" dirty="0"/>
              <a:t>and p from neutron decay</a:t>
            </a:r>
            <a:endParaRPr lang="zh-CN" altLang="en-US" sz="1600" dirty="0"/>
          </a:p>
        </p:txBody>
      </p:sp>
      <p:sp>
        <p:nvSpPr>
          <p:cNvPr id="23" name="文本框 22"/>
          <p:cNvSpPr txBox="1"/>
          <p:nvPr/>
        </p:nvSpPr>
        <p:spPr>
          <a:xfrm>
            <a:off x="5111477" y="6230260"/>
            <a:ext cx="8456295" cy="400110"/>
          </a:xfrm>
          <a:prstGeom prst="rect">
            <a:avLst/>
          </a:prstGeom>
          <a:noFill/>
        </p:spPr>
        <p:txBody>
          <a:bodyPr wrap="square" rtlCol="0" anchor="t">
            <a:spAutoFit/>
          </a:bodyPr>
          <a:lstStyle/>
          <a:p>
            <a:r>
              <a:rPr lang="zh-CN" altLang="en-US" sz="1600" b="1" dirty="0">
                <a:solidFill>
                  <a:srgbClr val="C00000"/>
                </a:solidFill>
                <a:latin typeface="Arial" charset="0"/>
                <a:ea typeface="微软雅黑" pitchFamily="34" charset="-122"/>
                <a:cs typeface="+mn-ea"/>
                <a:sym typeface="Arial" charset="0"/>
              </a:rPr>
              <a:t>Robson, 1951, Phys. Rev. 83, 349.</a:t>
            </a:r>
            <a:r>
              <a:rPr lang="en-US" altLang="zh-CN" sz="2000" b="1" dirty="0">
                <a:solidFill>
                  <a:srgbClr val="C00000"/>
                </a:solidFill>
                <a:latin typeface="Arial" charset="0"/>
                <a:ea typeface="微软雅黑" pitchFamily="34" charset="-122"/>
                <a:cs typeface="+mn-ea"/>
                <a:sym typeface="Arial" charset="0"/>
              </a:rPr>
              <a:t> </a:t>
            </a:r>
            <a:r>
              <a:rPr lang="zh-CN" altLang="en-US" sz="1600" b="1" dirty="0">
                <a:solidFill>
                  <a:srgbClr val="C00000"/>
                </a:solidFill>
                <a:latin typeface="Arial" charset="0"/>
                <a:ea typeface="微软雅黑" pitchFamily="34" charset="-122"/>
                <a:cs typeface="+mn-ea"/>
                <a:sym typeface="Arial" charset="0"/>
              </a:rPr>
              <a:t>（</a:t>
            </a:r>
            <a:r>
              <a:rPr lang="en-US" altLang="zh-CN" sz="1600" b="1" dirty="0">
                <a:solidFill>
                  <a:srgbClr val="C00000"/>
                </a:solidFill>
                <a:latin typeface="Arial" charset="0"/>
                <a:ea typeface="微软雅黑" pitchFamily="34" charset="-122"/>
                <a:cs typeface="+mn-ea"/>
                <a:sym typeface="Arial" charset="0"/>
              </a:rPr>
              <a:t>T</a:t>
            </a:r>
            <a:r>
              <a:rPr lang="en-US" altLang="zh-CN" sz="1600" b="1" baseline="-25000" dirty="0">
                <a:solidFill>
                  <a:srgbClr val="C00000"/>
                </a:solidFill>
                <a:latin typeface="Arial" charset="0"/>
                <a:ea typeface="微软雅黑" pitchFamily="34" charset="-122"/>
                <a:cs typeface="+mn-ea"/>
                <a:sym typeface="Arial" charset="0"/>
              </a:rPr>
              <a:t>1/2</a:t>
            </a:r>
            <a:r>
              <a:rPr lang="zh-CN" altLang="en-US" sz="1600" b="1" dirty="0">
                <a:solidFill>
                  <a:srgbClr val="C00000"/>
                </a:solidFill>
                <a:latin typeface="Arial" charset="0"/>
                <a:ea typeface="微软雅黑" pitchFamily="34" charset="-122"/>
                <a:cs typeface="+mn-ea"/>
                <a:sym typeface="Arial" charset="0"/>
              </a:rPr>
              <a:t>）   </a:t>
            </a:r>
            <a:r>
              <a:rPr lang="en-US" altLang="zh-CN" b="1" dirty="0">
                <a:latin typeface="Arial" charset="0"/>
                <a:ea typeface="微软雅黑" pitchFamily="34" charset="-122"/>
                <a:cs typeface="+mn-ea"/>
                <a:sym typeface="Arial" charset="0"/>
              </a:rPr>
              <a:t>12.8</a:t>
            </a:r>
            <a:r>
              <a:rPr lang="zh-CN" altLang="en-US" b="1" dirty="0">
                <a:latin typeface="Arial" charset="0"/>
                <a:ea typeface="微软雅黑" pitchFamily="34" charset="-122"/>
                <a:cs typeface="+mn-ea"/>
                <a:sym typeface="Arial" charset="0"/>
              </a:rPr>
              <a:t>±</a:t>
            </a:r>
            <a:r>
              <a:rPr lang="en-US" altLang="zh-CN" b="1" dirty="0">
                <a:latin typeface="Arial" charset="0"/>
                <a:ea typeface="微软雅黑" pitchFamily="34" charset="-122"/>
                <a:cs typeface="+mn-ea"/>
                <a:sym typeface="Arial" charset="0"/>
              </a:rPr>
              <a:t>2.5 min</a:t>
            </a:r>
            <a:endParaRPr lang="en-US" altLang="zh-CN" dirty="0">
              <a:latin typeface="Arial" charset="0"/>
              <a:ea typeface="微软雅黑" pitchFamily="34" charset="-122"/>
              <a:cs typeface="+mn-ea"/>
              <a:sym typeface="Arial"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14:cpLocks xmlns:a14="http://schemas.microsoft.com/office/drawing/2010/main" noGrp="1"/>
          </p:cNvSpPr>
          <p:nvPr>
            <p:ph type="sldNum" sz="quarter" idx="12"/>
          </p:nvPr>
        </p:nvSpPr>
        <p:spPr/>
        <p:txBody>
          <a:bodyPr/>
          <a:lstStyle/>
          <a:p>
            <a:fld id="{AA99CC4F-EA44-B044-AD87-94E32FACE6D5}" type="slidenum">
              <a:rPr lang="en-US" altLang="zh-CN" smtClean="0"/>
            </a:fld>
            <a:endParaRPr kumimoji="1" lang="zh-CN" altLang="en-US"/>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909" y="109"/>
            <a:ext cx="12192000" cy="6858000"/>
          </a:xfrm>
          <a:prstGeom prst="rect">
            <a:avLst/>
          </a:prstGeom>
        </p:spPr>
      </p:pic>
      <p:sp>
        <p:nvSpPr>
          <p:cNvPr id="7" name="TextBox 27"/>
          <p:cNvSpPr txBox="1"/>
          <p:nvPr/>
        </p:nvSpPr>
        <p:spPr>
          <a:xfrm>
            <a:off x="3864512" y="381570"/>
            <a:ext cx="5769528" cy="523220"/>
          </a:xfrm>
          <a:prstGeom prst="rect">
            <a:avLst/>
          </a:prstGeom>
          <a:noFill/>
          <a:ln w="9525">
            <a:noFill/>
          </a:ln>
        </p:spPr>
        <p:txBody>
          <a:bodyPr wrap="none"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dirty="0">
                <a:solidFill>
                  <a:schemeClr val="bg1"/>
                </a:solidFill>
                <a:latin typeface="Arial Narrow" pitchFamily="34" charset="0"/>
                <a:ea typeface="微软雅黑" pitchFamily="34" charset="-122"/>
                <a:sym typeface="Arial" charset="0"/>
              </a:rPr>
              <a:t>Modern neutron lifetime measurements</a:t>
            </a:r>
            <a:r>
              <a:rPr lang="zh-CN" altLang="en-US" sz="2800" b="1" dirty="0">
                <a:solidFill>
                  <a:schemeClr val="bg1"/>
                </a:solidFill>
                <a:latin typeface="Arial Narrow" pitchFamily="34" charset="0"/>
                <a:ea typeface="微软雅黑" pitchFamily="34" charset="-122"/>
                <a:sym typeface="Arial" charset="0"/>
              </a:rPr>
              <a:t> </a:t>
            </a:r>
            <a:endParaRPr lang="en-US" altLang="zh-CN" sz="2800" b="1" dirty="0">
              <a:solidFill>
                <a:schemeClr val="bg1"/>
              </a:solidFill>
              <a:latin typeface="Arial Narrow" pitchFamily="34" charset="0"/>
              <a:ea typeface="微软雅黑" pitchFamily="34" charset="-122"/>
              <a:sym typeface="Arial" charset="0"/>
            </a:endParaRPr>
          </a:p>
        </p:txBody>
      </p:sp>
      <p:sp>
        <p:nvSpPr>
          <p:cNvPr id="9" name="矩形 8"/>
          <p:cNvSpPr/>
          <p:nvPr/>
        </p:nvSpPr>
        <p:spPr>
          <a:xfrm>
            <a:off x="4395361" y="6219275"/>
            <a:ext cx="4378122" cy="369332"/>
          </a:xfrm>
          <a:prstGeom prst="rect">
            <a:avLst/>
          </a:prstGeom>
        </p:spPr>
        <p:txBody>
          <a:bodyPr wrap="none">
            <a:spAutoFit/>
          </a:bodyPr>
          <a:lstStyle/>
          <a:p>
            <a:r>
              <a:rPr lang="en-US" altLang="zh-CN" dirty="0">
                <a:solidFill>
                  <a:schemeClr val="bg1"/>
                </a:solidFill>
              </a:rPr>
              <a:t>Credit: Daniel Savage/Quanta Magazine</a:t>
            </a:r>
            <a:r>
              <a:rPr lang="zh-CN" altLang="en-US" dirty="0">
                <a:solidFill>
                  <a:schemeClr val="bg1"/>
                </a:solidFill>
              </a:rPr>
              <a:t> </a:t>
            </a:r>
            <a:endParaRPr lang="zh-CN" altLang="en-US" dirty="0">
              <a:solidFill>
                <a:schemeClr val="bg1"/>
              </a:solidFill>
            </a:endParaRPr>
          </a:p>
        </p:txBody>
      </p:sp>
      <p:sp>
        <p:nvSpPr>
          <p:cNvPr id="10" name="文本框 9"/>
          <p:cNvSpPr txBox="1"/>
          <p:nvPr/>
        </p:nvSpPr>
        <p:spPr>
          <a:xfrm>
            <a:off x="6589326" y="1438759"/>
            <a:ext cx="2220480" cy="461665"/>
          </a:xfrm>
          <a:prstGeom prst="rect">
            <a:avLst/>
          </a:prstGeom>
          <a:noFill/>
        </p:spPr>
        <p:txBody>
          <a:bodyPr wrap="none" rtlCol="0">
            <a:spAutoFit/>
          </a:bodyPr>
          <a:lstStyle/>
          <a:p>
            <a:r>
              <a:rPr lang="en-US" altLang="zh-CN" sz="2400" b="1" dirty="0">
                <a:solidFill>
                  <a:srgbClr val="FFFF00"/>
                </a:solidFill>
              </a:rPr>
              <a:t>Beam method</a:t>
            </a:r>
            <a:endParaRPr lang="zh-CN" altLang="en-US" sz="2400" b="1" dirty="0">
              <a:solidFill>
                <a:srgbClr val="FFFF00"/>
              </a:solidFill>
            </a:endParaRPr>
          </a:p>
        </p:txBody>
      </p:sp>
      <p:sp>
        <p:nvSpPr>
          <p:cNvPr id="11" name="文本框 10"/>
          <p:cNvSpPr txBox="1"/>
          <p:nvPr/>
        </p:nvSpPr>
        <p:spPr>
          <a:xfrm>
            <a:off x="358202" y="1438759"/>
            <a:ext cx="2252540" cy="461665"/>
          </a:xfrm>
          <a:prstGeom prst="rect">
            <a:avLst/>
          </a:prstGeom>
          <a:noFill/>
        </p:spPr>
        <p:txBody>
          <a:bodyPr wrap="none" rtlCol="0">
            <a:spAutoFit/>
          </a:bodyPr>
          <a:lstStyle/>
          <a:p>
            <a:r>
              <a:rPr lang="en-US" altLang="zh-CN" sz="2400" b="1" dirty="0">
                <a:solidFill>
                  <a:srgbClr val="FFFF00"/>
                </a:solidFill>
              </a:rPr>
              <a:t>Bottle method</a:t>
            </a:r>
            <a:endParaRPr lang="zh-CN" altLang="en-US" sz="2400" b="1" dirty="0">
              <a:solidFill>
                <a:srgbClr val="FFFF00"/>
              </a:solidFill>
            </a:endParaRPr>
          </a:p>
        </p:txBody>
      </p:sp>
      <p:sp>
        <p:nvSpPr>
          <p:cNvPr id="2" name="矩形 1"/>
          <p:cNvSpPr/>
          <p:nvPr/>
        </p:nvSpPr>
        <p:spPr>
          <a:xfrm>
            <a:off x="742121" y="5294161"/>
            <a:ext cx="6096000" cy="646331"/>
          </a:xfrm>
          <a:prstGeom prst="rect">
            <a:avLst/>
          </a:prstGeom>
        </p:spPr>
        <p:txBody>
          <a:bodyPr>
            <a:spAutoFit/>
          </a:bodyPr>
          <a:lstStyle/>
          <a:p>
            <a:r>
              <a:rPr lang="en-US" altLang="zh-CN" dirty="0">
                <a:solidFill>
                  <a:schemeClr val="bg1"/>
                </a:solidFill>
              </a:rPr>
              <a:t>trap neutrons in a “bottle” and </a:t>
            </a:r>
            <a:endParaRPr lang="en-US" altLang="zh-CN" dirty="0">
              <a:solidFill>
                <a:schemeClr val="bg1"/>
              </a:solidFill>
            </a:endParaRPr>
          </a:p>
          <a:p>
            <a:r>
              <a:rPr lang="en-US" altLang="zh-CN" dirty="0">
                <a:solidFill>
                  <a:schemeClr val="bg1"/>
                </a:solidFill>
              </a:rPr>
              <a:t>counts their disappearance after some time. </a:t>
            </a:r>
            <a:endParaRPr lang="en-US" altLang="zh-CN" dirty="0">
              <a:solidFill>
                <a:schemeClr val="bg1"/>
              </a:solidFill>
            </a:endParaRPr>
          </a:p>
        </p:txBody>
      </p:sp>
      <p:sp>
        <p:nvSpPr>
          <p:cNvPr id="3" name="矩形 2"/>
          <p:cNvSpPr/>
          <p:nvPr/>
        </p:nvSpPr>
        <p:spPr>
          <a:xfrm>
            <a:off x="6589326" y="5063687"/>
            <a:ext cx="5015331" cy="923330"/>
          </a:xfrm>
          <a:prstGeom prst="rect">
            <a:avLst/>
          </a:prstGeom>
        </p:spPr>
        <p:txBody>
          <a:bodyPr wrap="square">
            <a:spAutoFit/>
          </a:bodyPr>
          <a:lstStyle/>
          <a:p>
            <a:r>
              <a:rPr lang="en-US" altLang="zh-CN" dirty="0">
                <a:solidFill>
                  <a:schemeClr val="bg1"/>
                </a:solidFill>
              </a:rPr>
              <a:t>A beam of slow neutrons pass through a known decay volume, and one counts protons appearing in a beam as neutrons decay </a:t>
            </a:r>
            <a:endParaRPr lang="en-US" altLang="zh-CN" dirty="0">
              <a:solidFill>
                <a:schemeClr val="bg1"/>
              </a:solidFill>
            </a:endParaRPr>
          </a:p>
        </p:txBody>
      </p:sp>
      <p:pic>
        <p:nvPicPr>
          <p:cNvPr id="15" name="Picture 2" descr="See the source image"/>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20000"/>
                    </a14:imgEffect>
                    <a14:imgEffect>
                      <a14:colorTemperature colorTemp="7200"/>
                    </a14:imgEffect>
                    <a14:imgEffect>
                      <a14:saturation sat="400000"/>
                    </a14:imgEffect>
                  </a14:imgLayer>
                </a14:imgProps>
              </a:ext>
            </a:extLst>
          </a:blip>
          <a:srcRect/>
          <a:stretch>
            <a:fillRect/>
          </a:stretch>
        </p:blipFill>
        <p:spPr bwMode="auto">
          <a:xfrm>
            <a:off x="9868074" y="381570"/>
            <a:ext cx="2089891" cy="1606231"/>
          </a:xfrm>
          <a:prstGeom prst="rect">
            <a:avLst/>
          </a:prstGeom>
          <a:solidFill>
            <a:schemeClr val="bg1">
              <a:lumMod val="95000"/>
            </a:schemeClr>
          </a:solidFill>
          <a:effectLst>
            <a:softEdge rad="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图片 14" descr="NIST"/>
          <p:cNvPicPr>
            <a:picLocks noChangeAspect="1"/>
          </p:cNvPicPr>
          <p:nvPr/>
        </p:nvPicPr>
        <p:blipFill>
          <a:blip r:embed="rId1"/>
          <a:stretch>
            <a:fillRect/>
          </a:stretch>
        </p:blipFill>
        <p:spPr>
          <a:xfrm>
            <a:off x="901700" y="2711987"/>
            <a:ext cx="4373880" cy="1569079"/>
          </a:xfrm>
          <a:prstGeom prst="rect">
            <a:avLst/>
          </a:prstGeom>
        </p:spPr>
      </p:pic>
      <p:sp>
        <p:nvSpPr>
          <p:cNvPr id="428" name="灯片编号占位符 1"/>
          <p:cNvSpPr>
            <a14:cpLocks xmlns:a14="http://schemas.microsoft.com/office/drawing/2010/main" noGrp="1"/>
          </p:cNvSpPr>
          <p:nvPr>
            <p:ph type="sldNum" sz="quarter" idx="12"/>
          </p:nvPr>
        </p:nvSpPr>
        <p:spPr/>
        <p:txBody>
          <a:bodyPr/>
          <a:lstStyle/>
          <a:p>
            <a:fld id="{DC1752ED-1EB8-41FD-AF5C-E544E8D11F00}" type="slidenum">
              <a:rPr>
                <a:latin typeface="Arial" charset="0"/>
                <a:ea typeface="微软雅黑" pitchFamily="34" charset="-122"/>
                <a:cs typeface="+mn-ea"/>
                <a:sym typeface="Arial" charset="0"/>
              </a:rPr>
            </a:fld>
            <a:endParaRPr lang="zh-CN" altLang="en-US">
              <a:latin typeface="Arial" charset="0"/>
              <a:ea typeface="微软雅黑" pitchFamily="34" charset="-122"/>
              <a:cs typeface="+mn-ea"/>
              <a:sym typeface="Arial" charset="0"/>
            </a:endParaRPr>
          </a:p>
        </p:txBody>
      </p:sp>
      <p:sp>
        <p:nvSpPr>
          <p:cNvPr id="437" name="TextBox 27"/>
          <p:cNvSpPr txBox="1"/>
          <p:nvPr/>
        </p:nvSpPr>
        <p:spPr>
          <a:xfrm>
            <a:off x="1012825" y="176213"/>
            <a:ext cx="4530407" cy="523220"/>
          </a:xfrm>
          <a:prstGeom prst="rect">
            <a:avLst/>
          </a:prstGeom>
          <a:noFill/>
          <a:ln w="9525">
            <a:noFill/>
          </a:ln>
        </p:spPr>
        <p:txBody>
          <a:bodyPr wrap="none" anchor="t">
            <a:spAutoFit/>
          </a:bodyPr>
          <a:lstStyle/>
          <a:p>
            <a:pPr>
              <a:defRPr/>
            </a:pPr>
            <a:r>
              <a:rPr lang="en-US" altLang="zh-CN" sz="2800" b="1" dirty="0">
                <a:solidFill>
                  <a:srgbClr val="0070C0"/>
                </a:solidFill>
                <a:latin typeface="Arial Narrow" pitchFamily="34" charset="0"/>
                <a:ea typeface="微软雅黑" pitchFamily="34" charset="-122"/>
                <a:sym typeface="Arial" charset="0"/>
              </a:rPr>
              <a:t>Beam method (absolute meas.)</a:t>
            </a:r>
            <a:endParaRPr lang="en-US" altLang="zh-CN" sz="2800" b="1" dirty="0">
              <a:solidFill>
                <a:srgbClr val="0070C0"/>
              </a:solidFill>
              <a:latin typeface="Arial Narrow" pitchFamily="34" charset="0"/>
              <a:ea typeface="微软雅黑" pitchFamily="34" charset="-122"/>
              <a:sym typeface="Arial" charset="0"/>
            </a:endParaRPr>
          </a:p>
        </p:txBody>
      </p:sp>
      <p:sp>
        <p:nvSpPr>
          <p:cNvPr id="438" name="Freeform 5"/>
          <p:cNvSpPr/>
          <p:nvPr/>
        </p:nvSpPr>
        <p:spPr>
          <a:xfrm>
            <a:off x="427038" y="220663"/>
            <a:ext cx="474662" cy="5603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Lst>
            <a:rect l="0" t="0" r="0" b="0"/>
            <a:pathLst>
              <a:path w="574" h="681">
                <a:moveTo>
                  <a:pt x="120" y="441"/>
                </a:moveTo>
                <a:cubicBezTo>
                  <a:pt x="153" y="441"/>
                  <a:pt x="183" y="454"/>
                  <a:pt x="205" y="476"/>
                </a:cubicBezTo>
                <a:lnTo>
                  <a:pt x="389" y="329"/>
                </a:lnTo>
                <a:cubicBezTo>
                  <a:pt x="383" y="317"/>
                  <a:pt x="380" y="303"/>
                  <a:pt x="380" y="289"/>
                </a:cubicBezTo>
                <a:cubicBezTo>
                  <a:pt x="380" y="271"/>
                  <a:pt x="384" y="255"/>
                  <a:pt x="392" y="241"/>
                </a:cubicBezTo>
                <a:lnTo>
                  <a:pt x="270" y="138"/>
                </a:lnTo>
                <a:cubicBezTo>
                  <a:pt x="256" y="151"/>
                  <a:pt x="237" y="159"/>
                  <a:pt x="217" y="159"/>
                </a:cubicBezTo>
                <a:cubicBezTo>
                  <a:pt x="173" y="159"/>
                  <a:pt x="137" y="123"/>
                  <a:pt x="137" y="79"/>
                </a:cubicBezTo>
                <a:cubicBezTo>
                  <a:pt x="137" y="36"/>
                  <a:pt x="173" y="0"/>
                  <a:pt x="217" y="0"/>
                </a:cubicBezTo>
                <a:cubicBezTo>
                  <a:pt x="260" y="0"/>
                  <a:pt x="296" y="36"/>
                  <a:pt x="296" y="79"/>
                </a:cubicBezTo>
                <a:cubicBezTo>
                  <a:pt x="296" y="91"/>
                  <a:pt x="293" y="103"/>
                  <a:pt x="289" y="113"/>
                </a:cubicBezTo>
                <a:lnTo>
                  <a:pt x="412" y="217"/>
                </a:lnTo>
                <a:cubicBezTo>
                  <a:pt x="429" y="201"/>
                  <a:pt x="452" y="192"/>
                  <a:pt x="477" y="192"/>
                </a:cubicBezTo>
                <a:cubicBezTo>
                  <a:pt x="530" y="192"/>
                  <a:pt x="574" y="235"/>
                  <a:pt x="574" y="289"/>
                </a:cubicBezTo>
                <a:cubicBezTo>
                  <a:pt x="574" y="342"/>
                  <a:pt x="530" y="386"/>
                  <a:pt x="477" y="386"/>
                </a:cubicBezTo>
                <a:cubicBezTo>
                  <a:pt x="449" y="386"/>
                  <a:pt x="424" y="374"/>
                  <a:pt x="406" y="355"/>
                </a:cubicBezTo>
                <a:lnTo>
                  <a:pt x="224" y="501"/>
                </a:lnTo>
                <a:cubicBezTo>
                  <a:pt x="234" y="518"/>
                  <a:pt x="240" y="539"/>
                  <a:pt x="240" y="561"/>
                </a:cubicBezTo>
                <a:cubicBezTo>
                  <a:pt x="240" y="627"/>
                  <a:pt x="186" y="681"/>
                  <a:pt x="120" y="681"/>
                </a:cubicBezTo>
                <a:cubicBezTo>
                  <a:pt x="54" y="681"/>
                  <a:pt x="0" y="627"/>
                  <a:pt x="0" y="561"/>
                </a:cubicBezTo>
                <a:cubicBezTo>
                  <a:pt x="0" y="495"/>
                  <a:pt x="54" y="441"/>
                  <a:pt x="120" y="441"/>
                </a:cubicBezTo>
                <a:close/>
              </a:path>
            </a:pathLst>
          </a:custGeom>
          <a:solidFill>
            <a:srgbClr val="113E6A"/>
          </a:solidFill>
          <a:ln w="9525">
            <a:noFill/>
          </a:ln>
        </p:spPr>
        <p:txBody>
          <a:bodyPr/>
          <a:lstStyle/>
          <a:p>
            <a:endParaRPr lang="zh-CN" altLang="en-US">
              <a:latin typeface="Arial" charset="0"/>
              <a:ea typeface="微软雅黑" pitchFamily="34" charset="-122"/>
              <a:cs typeface="+mn-ea"/>
              <a:sym typeface="Arial" charset="0"/>
            </a:endParaRPr>
          </a:p>
        </p:txBody>
      </p:sp>
      <mc:AlternateContent xmlns:mc="http://schemas.openxmlformats.org/markup-compatibility/2006">
        <mc:Choice xmlns:a14="http://schemas.microsoft.com/office/drawing/2010/main" Requires="a14">
          <p:sp>
            <p:nvSpPr>
              <p:cNvPr id="2" name="文本框 0"/>
              <p:cNvSpPr txBox="1">
                <a14:cpLocks xmlns:a14="http://schemas.microsoft.com/office/drawing/2010/main" noRot="1" noChangeAspect="1" noMove="1" noResize="1" noEditPoints="1" noAdjustHandles="1" noChangeArrowheads="1" noChangeShapeType="1"/>
              </p:cNvSpPr>
              <p:nvPr/>
            </p:nvSpPr>
            <p:spPr>
              <a:xfrm>
                <a:off x="1090653" y="760181"/>
                <a:ext cx="3876040" cy="1660070"/>
              </a:xfrm>
              <a:prstGeom prst="rect">
                <a:avLst/>
              </a:prstGeom>
              <a:blipFill rotWithShape="1">
                <a:blip r:embed="rId2"/>
                <a:stretch>
                  <a:fillRect b="-763"/>
                </a:stretch>
              </a:blipFill>
            </p:spPr>
            <p:txBody>
              <a:bodyPr/>
              <a:lstStyle/>
              <a:p>
                <a:r>
                  <a:rPr lang="zh-CN" altLang="en-US">
                    <a:noFill/>
                  </a:rPr>
                  <a:t> </a:t>
                </a:r>
                <a:endParaRPr lang="zh-CN" altLang="en-US">
                  <a:noFill/>
                </a:endParaRPr>
              </a:p>
            </p:txBody>
          </p:sp>
        </mc:Choice>
        <mc:Fallback>
          <p:sp>
            <p:nvSpPr>
              <p:cNvPr id="2" name="文本框 0"/>
              <p:cNvSpPr txBox="1">
                <a14:cpLocks xmlns:a14="http://schemas.microsoft.com/office/drawing/2010/main" noRot="1" noChangeAspect="1" noMove="1" noResize="1" noEditPoints="1" noAdjustHandles="1" noChangeArrowheads="1" noChangeShapeType="1"/>
              </p:cNvSpPr>
              <p:nvPr/>
            </p:nvSpPr>
            <p:spPr>
              <a:xfrm>
                <a:off x="1090653" y="760181"/>
                <a:ext cx="3876040" cy="1660070"/>
              </a:xfrm>
              <a:prstGeom prst="rect">
                <a:avLst/>
              </a:prstGeom>
              <a:blipFill rotWithShape="1">
                <a:blip r:embed="rId2"/>
                <a:stretch>
                  <a:fillRect b="-763"/>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mc:Choice xmlns:a14="http://schemas.microsoft.com/office/drawing/2010/main" Requires="a14">
          <p:sp>
            <p:nvSpPr>
              <p:cNvPr id="5" name="TextBox 37"/>
              <p:cNvSpPr txBox="1">
                <a14:cpLocks xmlns:a14="http://schemas.microsoft.com/office/drawing/2010/main" noRot="1" noChangeAspect="1" noMove="1" noResize="1" noEditPoints="1" noAdjustHandles="1" noChangeArrowheads="1" noChangeShapeType="1"/>
              </p:cNvSpPr>
              <p:nvPr/>
            </p:nvSpPr>
            <p:spPr>
              <a:xfrm>
                <a:off x="5872417" y="457694"/>
                <a:ext cx="6641078" cy="1349408"/>
              </a:xfrm>
              <a:prstGeom prst="rect">
                <a:avLst/>
              </a:prstGeom>
              <a:blipFill rotWithShape="1">
                <a:blip r:embed="rId3"/>
                <a:stretch>
                  <a:fillRect b="-5430"/>
                </a:stretch>
              </a:blipFill>
            </p:spPr>
            <p:txBody>
              <a:bodyPr/>
              <a:lstStyle/>
              <a:p>
                <a:r>
                  <a:rPr lang="zh-CN" altLang="en-US">
                    <a:noFill/>
                  </a:rPr>
                  <a:t> </a:t>
                </a:r>
                <a:endParaRPr lang="zh-CN" altLang="en-US">
                  <a:noFill/>
                </a:endParaRPr>
              </a:p>
            </p:txBody>
          </p:sp>
        </mc:Choice>
        <mc:Fallback>
          <p:sp>
            <p:nvSpPr>
              <p:cNvPr id="5" name="TextBox 37"/>
              <p:cNvSpPr txBox="1">
                <a14:cpLocks xmlns:a14="http://schemas.microsoft.com/office/drawing/2010/main" noRot="1" noChangeAspect="1" noMove="1" noResize="1" noEditPoints="1" noAdjustHandles="1" noChangeArrowheads="1" noChangeShapeType="1"/>
              </p:cNvSpPr>
              <p:nvPr/>
            </p:nvSpPr>
            <p:spPr>
              <a:xfrm>
                <a:off x="5872417" y="457694"/>
                <a:ext cx="6641078" cy="1349408"/>
              </a:xfrm>
              <a:prstGeom prst="rect">
                <a:avLst/>
              </a:prstGeom>
              <a:blipFill rotWithShape="1">
                <a:blip r:embed="rId3"/>
                <a:stretch>
                  <a:fillRect b="-5430"/>
                </a:stretch>
              </a:blipFill>
            </p:spPr>
            <p:txBody>
              <a:bodyPr/>
              <a:lstStyle/>
              <a:p>
                <a:r>
                  <a:rPr lang="zh-CN" altLang="en-US">
                    <a:noFill/>
                  </a:rPr>
                  <a:t> </a:t>
                </a:r>
                <a:endParaRPr lang="zh-CN" altLang="en-US">
                  <a:noFill/>
                </a:endParaRPr>
              </a:p>
            </p:txBody>
          </p:sp>
        </mc:Fallback>
      </mc:AlternateContent>
      <p:sp>
        <p:nvSpPr>
          <p:cNvPr id="6" name="文本框 5"/>
          <p:cNvSpPr txBox="1"/>
          <p:nvPr/>
        </p:nvSpPr>
        <p:spPr>
          <a:xfrm>
            <a:off x="3314049" y="2750201"/>
            <a:ext cx="1325780" cy="369332"/>
          </a:xfrm>
          <a:prstGeom prst="rect">
            <a:avLst/>
          </a:prstGeom>
          <a:noFill/>
        </p:spPr>
        <p:txBody>
          <a:bodyPr wrap="square" rtlCol="0" anchor="t">
            <a:spAutoFit/>
          </a:bodyPr>
          <a:lstStyle/>
          <a:p>
            <a:r>
              <a:rPr lang="zh-CN" altLang="en-US" b="1" dirty="0">
                <a:latin typeface="Arial" charset="0"/>
                <a:ea typeface="微软雅黑" pitchFamily="34" charset="-122"/>
                <a:cs typeface="+mn-ea"/>
                <a:sym typeface="Arial" charset="0"/>
              </a:rPr>
              <a:t>NIST实验</a:t>
            </a:r>
            <a:endParaRPr lang="zh-CN" altLang="en-US" b="1" dirty="0">
              <a:latin typeface="Arial" charset="0"/>
              <a:ea typeface="微软雅黑" pitchFamily="34" charset="-122"/>
              <a:cs typeface="+mn-ea"/>
              <a:sym typeface="Arial" charset="0"/>
            </a:endParaRPr>
          </a:p>
        </p:txBody>
      </p:sp>
      <p:graphicFrame>
        <p:nvGraphicFramePr>
          <p:cNvPr id="9" name="表格 8"/>
          <p:cNvGraphicFramePr/>
          <p:nvPr>
            <p:custDataLst>
              <p:tags r:id="rId4"/>
            </p:custDataLst>
          </p:nvPr>
        </p:nvGraphicFramePr>
        <p:xfrm>
          <a:off x="6559549" y="1961713"/>
          <a:ext cx="4975860" cy="4363633"/>
        </p:xfrm>
        <a:graphic>
          <a:graphicData uri="http://schemas.openxmlformats.org/drawingml/2006/table">
            <a:tbl>
              <a:tblPr firstRow="1" bandRow="1">
                <a:tableStyleId>{68D230F3-CF80-4859-8CE7-A43EE81993B5}</a:tableStyleId>
              </a:tblPr>
              <a:tblGrid>
                <a:gridCol w="2781300"/>
                <a:gridCol w="1219200"/>
                <a:gridCol w="975360"/>
              </a:tblGrid>
              <a:tr h="323303">
                <a:tc>
                  <a:txBody>
                    <a:bodyPr/>
                    <a:lstStyle/>
                    <a:p>
                      <a:pPr>
                        <a:buNone/>
                      </a:pPr>
                      <a:endParaRPr lang="zh-CN" altLang="en-US" sz="1600">
                        <a:latin typeface="Arial" charset="0"/>
                        <a:ea typeface="微软雅黑" pitchFamily="34" charset="-122"/>
                        <a:cs typeface="+mn-ea"/>
                        <a:sym typeface="Arial" charset="0"/>
                      </a:endParaRPr>
                    </a:p>
                  </a:txBody>
                  <a:tcPr/>
                </a:tc>
                <a:tc>
                  <a:txBody>
                    <a:bodyPr/>
                    <a:lstStyle/>
                    <a:p>
                      <a:pPr>
                        <a:buNone/>
                      </a:pPr>
                      <a:r>
                        <a:rPr lang="zh-CN" altLang="en-US" sz="1400" dirty="0">
                          <a:latin typeface="Arial" charset="0"/>
                          <a:ea typeface="微软雅黑" pitchFamily="34" charset="-122"/>
                          <a:cs typeface="+mn-ea"/>
                          <a:sym typeface="Arial" charset="0"/>
                        </a:rPr>
                        <a:t>中子寿命</a:t>
                      </a:r>
                      <a:endParaRPr lang="zh-CN" altLang="en-US" sz="1400" dirty="0">
                        <a:latin typeface="Arial" charset="0"/>
                        <a:ea typeface="微软雅黑" pitchFamily="34" charset="-122"/>
                        <a:cs typeface="+mn-ea"/>
                        <a:sym typeface="Arial" charset="0"/>
                      </a:endParaRPr>
                    </a:p>
                  </a:txBody>
                  <a:tcPr/>
                </a:tc>
                <a:tc>
                  <a:txBody>
                    <a:bodyPr/>
                    <a:lstStyle/>
                    <a:p>
                      <a:pPr>
                        <a:buNone/>
                      </a:pPr>
                      <a:r>
                        <a:rPr lang="zh-CN" altLang="en-US" sz="1400" dirty="0">
                          <a:latin typeface="Arial" charset="0"/>
                          <a:ea typeface="微软雅黑" pitchFamily="34" charset="-122"/>
                          <a:cs typeface="+mn-ea"/>
                          <a:sym typeface="Arial" charset="0"/>
                        </a:rPr>
                        <a:t>误差</a:t>
                      </a:r>
                      <a:endParaRPr lang="zh-CN" altLang="en-US" sz="1400" dirty="0">
                        <a:latin typeface="Arial" charset="0"/>
                        <a:ea typeface="微软雅黑" pitchFamily="34" charset="-122"/>
                        <a:cs typeface="+mn-ea"/>
                        <a:sym typeface="Arial" charset="0"/>
                      </a:endParaRPr>
                    </a:p>
                  </a:txBody>
                  <a:tcPr/>
                </a:tc>
              </a:tr>
              <a:tr h="323303">
                <a:tc>
                  <a:txBody>
                    <a:bodyPr/>
                    <a:lstStyle/>
                    <a:p>
                      <a:pPr lvl="1" indent="0">
                        <a:buNone/>
                      </a:pPr>
                      <a:r>
                        <a:rPr lang="en-US" sz="1400" b="0" dirty="0">
                          <a:latin typeface="Arial" charset="0"/>
                          <a:ea typeface="微软雅黑" pitchFamily="34" charset="-122"/>
                          <a:cs typeface="+mn-ea"/>
                          <a:sym typeface="Arial" charset="0"/>
                        </a:rPr>
                        <a:t>Robson, 1951</a:t>
                      </a:r>
                      <a:endParaRPr lang="en-US" altLang="en-US" sz="1400" b="0" dirty="0">
                        <a:latin typeface="Arial" charset="0"/>
                        <a:ea typeface="微软雅黑" pitchFamily="34" charset="-122"/>
                        <a:cs typeface="+mn-ea"/>
                        <a:sym typeface="Arial" charset="0"/>
                      </a:endParaRPr>
                    </a:p>
                  </a:txBody>
                  <a:tcPr marL="12700" marR="12700" marT="12700" anchor="ctr"/>
                </a:tc>
                <a:tc>
                  <a:txBody>
                    <a:bodyPr/>
                    <a:lstStyle/>
                    <a:p>
                      <a:pPr indent="0" algn="ctr">
                        <a:buNone/>
                      </a:pPr>
                      <a:r>
                        <a:rPr lang="en-US" sz="1400" b="0">
                          <a:latin typeface="Arial" charset="0"/>
                          <a:ea typeface="微软雅黑" pitchFamily="34" charset="-122"/>
                          <a:cs typeface="+mn-ea"/>
                          <a:sym typeface="Arial" charset="0"/>
                        </a:rPr>
                        <a:t>1110</a:t>
                      </a:r>
                      <a:endParaRPr lang="en-US" altLang="en-US" sz="1400" b="0">
                        <a:latin typeface="Arial" charset="0"/>
                        <a:ea typeface="微软雅黑" pitchFamily="34" charset="-122"/>
                        <a:cs typeface="+mn-ea"/>
                        <a:sym typeface="Arial" charset="0"/>
                      </a:endParaRPr>
                    </a:p>
                  </a:txBody>
                  <a:tcPr marL="12700" marR="12700" marT="12700" anchor="ctr"/>
                </a:tc>
                <a:tc>
                  <a:txBody>
                    <a:bodyPr/>
                    <a:lstStyle/>
                    <a:p>
                      <a:pPr indent="0" algn="ctr">
                        <a:buNone/>
                      </a:pPr>
                      <a:r>
                        <a:rPr lang="en-US" sz="1400" b="0">
                          <a:latin typeface="Arial" charset="0"/>
                          <a:ea typeface="微软雅黑" pitchFamily="34" charset="-122"/>
                          <a:cs typeface="+mn-ea"/>
                          <a:sym typeface="Arial" charset="0"/>
                        </a:rPr>
                        <a:t>220</a:t>
                      </a:r>
                      <a:endParaRPr lang="en-US" altLang="en-US" sz="1400" b="0">
                        <a:latin typeface="Arial" charset="0"/>
                        <a:ea typeface="微软雅黑" pitchFamily="34" charset="-122"/>
                        <a:cs typeface="+mn-ea"/>
                        <a:sym typeface="Arial" charset="0"/>
                      </a:endParaRPr>
                    </a:p>
                  </a:txBody>
                  <a:tcPr marL="12700" marR="12700" marT="12700" anchor="ctr"/>
                </a:tc>
              </a:tr>
              <a:tr h="323303">
                <a:tc>
                  <a:txBody>
                    <a:bodyPr/>
                    <a:lstStyle/>
                    <a:p>
                      <a:pPr lvl="1" indent="0">
                        <a:buNone/>
                      </a:pPr>
                      <a:r>
                        <a:rPr lang="en-US" sz="1400" b="0" dirty="0">
                          <a:latin typeface="Arial" charset="0"/>
                          <a:ea typeface="微软雅黑" pitchFamily="34" charset="-122"/>
                          <a:cs typeface="+mn-ea"/>
                          <a:sym typeface="Arial" charset="0"/>
                        </a:rPr>
                        <a:t>Spivak et al., 1956 </a:t>
                      </a:r>
                      <a:endParaRPr lang="en-US" altLang="en-US" sz="1400" b="0" dirty="0">
                        <a:latin typeface="Arial" charset="0"/>
                        <a:ea typeface="微软雅黑" pitchFamily="34" charset="-122"/>
                        <a:cs typeface="+mn-ea"/>
                        <a:sym typeface="Arial" charset="0"/>
                      </a:endParaRPr>
                    </a:p>
                  </a:txBody>
                  <a:tcPr marL="12700" marR="12700" marT="12700" anchor="ctr"/>
                </a:tc>
                <a:tc>
                  <a:txBody>
                    <a:bodyPr/>
                    <a:lstStyle/>
                    <a:p>
                      <a:pPr indent="0" algn="ctr">
                        <a:buNone/>
                      </a:pPr>
                      <a:r>
                        <a:rPr lang="en-US" sz="1400" b="0" dirty="0">
                          <a:latin typeface="Arial" charset="0"/>
                          <a:ea typeface="微软雅黑" pitchFamily="34" charset="-122"/>
                          <a:cs typeface="+mn-ea"/>
                          <a:sym typeface="Arial" charset="0"/>
                        </a:rPr>
                        <a:t>1040</a:t>
                      </a:r>
                      <a:endParaRPr lang="en-US" altLang="en-US" sz="1400" b="0" dirty="0">
                        <a:latin typeface="Arial" charset="0"/>
                        <a:ea typeface="微软雅黑" pitchFamily="34" charset="-122"/>
                        <a:cs typeface="+mn-ea"/>
                        <a:sym typeface="Arial" charset="0"/>
                      </a:endParaRPr>
                    </a:p>
                  </a:txBody>
                  <a:tcPr marL="12700" marR="12700" marT="12700" anchor="ctr"/>
                </a:tc>
                <a:tc>
                  <a:txBody>
                    <a:bodyPr/>
                    <a:lstStyle/>
                    <a:p>
                      <a:pPr indent="0" algn="ctr">
                        <a:buNone/>
                      </a:pPr>
                      <a:r>
                        <a:rPr lang="en-US" sz="1400" b="0">
                          <a:latin typeface="Arial" charset="0"/>
                          <a:ea typeface="微软雅黑" pitchFamily="34" charset="-122"/>
                          <a:cs typeface="+mn-ea"/>
                          <a:sym typeface="Arial" charset="0"/>
                        </a:rPr>
                        <a:t>130</a:t>
                      </a:r>
                      <a:endParaRPr lang="en-US" altLang="en-US" sz="1400" b="0">
                        <a:latin typeface="Arial" charset="0"/>
                        <a:ea typeface="微软雅黑" pitchFamily="34" charset="-122"/>
                        <a:cs typeface="+mn-ea"/>
                        <a:sym typeface="Arial" charset="0"/>
                      </a:endParaRPr>
                    </a:p>
                  </a:txBody>
                  <a:tcPr marL="12700" marR="12700" marT="12700" anchor="ctr"/>
                </a:tc>
              </a:tr>
              <a:tr h="323303">
                <a:tc>
                  <a:txBody>
                    <a:bodyPr/>
                    <a:lstStyle/>
                    <a:p>
                      <a:pPr lvl="1" indent="0">
                        <a:buNone/>
                      </a:pPr>
                      <a:r>
                        <a:rPr lang="en-US" sz="1400" b="0" dirty="0">
                          <a:latin typeface="Arial" charset="0"/>
                          <a:ea typeface="微软雅黑" pitchFamily="34" charset="-122"/>
                          <a:cs typeface="+mn-ea"/>
                          <a:sym typeface="Arial" charset="0"/>
                        </a:rPr>
                        <a:t>D’Angelo, 1959 </a:t>
                      </a:r>
                      <a:endParaRPr lang="en-US" altLang="en-US" sz="1400" b="0" dirty="0">
                        <a:latin typeface="Arial" charset="0"/>
                        <a:ea typeface="微软雅黑" pitchFamily="34" charset="-122"/>
                        <a:cs typeface="+mn-ea"/>
                        <a:sym typeface="Arial" charset="0"/>
                      </a:endParaRPr>
                    </a:p>
                  </a:txBody>
                  <a:tcPr marL="12700" marR="12700" marT="12700" anchor="ctr"/>
                </a:tc>
                <a:tc>
                  <a:txBody>
                    <a:bodyPr/>
                    <a:lstStyle/>
                    <a:p>
                      <a:pPr indent="0" algn="ctr">
                        <a:buNone/>
                      </a:pPr>
                      <a:r>
                        <a:rPr lang="en-US" sz="1400" b="0">
                          <a:latin typeface="Arial" charset="0"/>
                          <a:ea typeface="微软雅黑" pitchFamily="34" charset="-122"/>
                          <a:cs typeface="+mn-ea"/>
                          <a:sym typeface="Arial" charset="0"/>
                        </a:rPr>
                        <a:t>1100</a:t>
                      </a:r>
                      <a:endParaRPr lang="en-US" altLang="en-US" sz="1400" b="0">
                        <a:latin typeface="Arial" charset="0"/>
                        <a:ea typeface="微软雅黑" pitchFamily="34" charset="-122"/>
                        <a:cs typeface="+mn-ea"/>
                        <a:sym typeface="Arial" charset="0"/>
                      </a:endParaRPr>
                    </a:p>
                  </a:txBody>
                  <a:tcPr marL="12700" marR="12700" marT="12700" anchor="ctr"/>
                </a:tc>
                <a:tc>
                  <a:txBody>
                    <a:bodyPr/>
                    <a:lstStyle/>
                    <a:p>
                      <a:pPr indent="0" algn="ctr">
                        <a:buNone/>
                      </a:pPr>
                      <a:r>
                        <a:rPr lang="en-US" sz="1400" b="0">
                          <a:latin typeface="Arial" charset="0"/>
                          <a:ea typeface="微软雅黑" pitchFamily="34" charset="-122"/>
                          <a:cs typeface="+mn-ea"/>
                          <a:sym typeface="Arial" charset="0"/>
                        </a:rPr>
                        <a:t>160</a:t>
                      </a:r>
                      <a:endParaRPr lang="en-US" altLang="en-US" sz="1400" b="0">
                        <a:latin typeface="Arial" charset="0"/>
                        <a:ea typeface="微软雅黑" pitchFamily="34" charset="-122"/>
                        <a:cs typeface="+mn-ea"/>
                        <a:sym typeface="Arial" charset="0"/>
                      </a:endParaRPr>
                    </a:p>
                  </a:txBody>
                  <a:tcPr marL="12700" marR="12700" marT="12700" anchor="ctr"/>
                </a:tc>
              </a:tr>
              <a:tr h="323303">
                <a:tc>
                  <a:txBody>
                    <a:bodyPr/>
                    <a:lstStyle/>
                    <a:p>
                      <a:pPr lvl="1" indent="0">
                        <a:buNone/>
                      </a:pPr>
                      <a:r>
                        <a:rPr lang="en-US" sz="1400" b="0" dirty="0" err="1">
                          <a:latin typeface="Arial" charset="0"/>
                          <a:ea typeface="微软雅黑" pitchFamily="34" charset="-122"/>
                          <a:cs typeface="+mn-ea"/>
                          <a:sym typeface="Arial" charset="0"/>
                        </a:rPr>
                        <a:t>Sosnovsky</a:t>
                      </a:r>
                      <a:r>
                        <a:rPr lang="en-US" sz="1400" b="0" dirty="0">
                          <a:latin typeface="Arial" charset="0"/>
                          <a:ea typeface="微软雅黑" pitchFamily="34" charset="-122"/>
                          <a:cs typeface="+mn-ea"/>
                          <a:sym typeface="Arial" charset="0"/>
                        </a:rPr>
                        <a:t> et al., 1959</a:t>
                      </a:r>
                      <a:endParaRPr lang="en-US" altLang="en-US" sz="1400" b="0" dirty="0">
                        <a:latin typeface="Arial" charset="0"/>
                        <a:ea typeface="微软雅黑" pitchFamily="34" charset="-122"/>
                        <a:cs typeface="+mn-ea"/>
                        <a:sym typeface="Arial" charset="0"/>
                      </a:endParaRPr>
                    </a:p>
                  </a:txBody>
                  <a:tcPr marL="12700" marR="12700" marT="12700" anchor="ctr"/>
                </a:tc>
                <a:tc>
                  <a:txBody>
                    <a:bodyPr/>
                    <a:lstStyle/>
                    <a:p>
                      <a:pPr indent="0" algn="ctr">
                        <a:buNone/>
                      </a:pPr>
                      <a:r>
                        <a:rPr lang="en-US" sz="1400" b="0">
                          <a:latin typeface="Arial" charset="0"/>
                          <a:ea typeface="微软雅黑" pitchFamily="34" charset="-122"/>
                          <a:cs typeface="+mn-ea"/>
                          <a:sym typeface="Arial" charset="0"/>
                        </a:rPr>
                        <a:t>1013</a:t>
                      </a:r>
                      <a:endParaRPr lang="en-US" altLang="en-US" sz="1400" b="0">
                        <a:latin typeface="Arial" charset="0"/>
                        <a:ea typeface="微软雅黑" pitchFamily="34" charset="-122"/>
                        <a:cs typeface="+mn-ea"/>
                        <a:sym typeface="Arial" charset="0"/>
                      </a:endParaRPr>
                    </a:p>
                  </a:txBody>
                  <a:tcPr marL="12700" marR="12700" marT="12700" anchor="ctr"/>
                </a:tc>
                <a:tc>
                  <a:txBody>
                    <a:bodyPr/>
                    <a:lstStyle/>
                    <a:p>
                      <a:pPr indent="0" algn="ctr">
                        <a:buNone/>
                      </a:pPr>
                      <a:r>
                        <a:rPr lang="en-US" sz="1400" b="0">
                          <a:latin typeface="Arial" charset="0"/>
                          <a:ea typeface="微软雅黑" pitchFamily="34" charset="-122"/>
                          <a:cs typeface="+mn-ea"/>
                          <a:sym typeface="Arial" charset="0"/>
                        </a:rPr>
                        <a:t>26</a:t>
                      </a:r>
                      <a:endParaRPr lang="en-US" altLang="en-US" sz="1400" b="0">
                        <a:latin typeface="Arial" charset="0"/>
                        <a:ea typeface="微软雅黑" pitchFamily="34" charset="-122"/>
                        <a:cs typeface="+mn-ea"/>
                        <a:sym typeface="Arial" charset="0"/>
                      </a:endParaRPr>
                    </a:p>
                  </a:txBody>
                  <a:tcPr marL="12700" marR="12700" marT="12700" anchor="ctr"/>
                </a:tc>
              </a:tr>
              <a:tr h="566857">
                <a:tc>
                  <a:txBody>
                    <a:bodyPr/>
                    <a:lstStyle/>
                    <a:p>
                      <a:pPr lvl="1" indent="0">
                        <a:buNone/>
                      </a:pPr>
                      <a:r>
                        <a:rPr lang="en-US" sz="1400" b="0" dirty="0">
                          <a:latin typeface="Arial" charset="0"/>
                          <a:ea typeface="微软雅黑" pitchFamily="34" charset="-122"/>
                          <a:cs typeface="+mn-ea"/>
                          <a:sym typeface="Arial" charset="0"/>
                        </a:rPr>
                        <a:t>Christensen et al., 1972 </a:t>
                      </a:r>
                      <a:endParaRPr lang="en-US" altLang="en-US" sz="1400" b="0" dirty="0">
                        <a:latin typeface="Arial" charset="0"/>
                        <a:ea typeface="微软雅黑" pitchFamily="34" charset="-122"/>
                        <a:cs typeface="+mn-ea"/>
                        <a:sym typeface="Arial" charset="0"/>
                      </a:endParaRPr>
                    </a:p>
                  </a:txBody>
                  <a:tcPr marL="12700" marR="12700" marT="12700" anchor="ctr"/>
                </a:tc>
                <a:tc>
                  <a:txBody>
                    <a:bodyPr/>
                    <a:lstStyle/>
                    <a:p>
                      <a:pPr indent="0" algn="ctr">
                        <a:buNone/>
                      </a:pPr>
                      <a:r>
                        <a:rPr lang="en-US" sz="1400" b="0">
                          <a:latin typeface="Arial" charset="0"/>
                          <a:ea typeface="微软雅黑" pitchFamily="34" charset="-122"/>
                          <a:cs typeface="+mn-ea"/>
                          <a:sym typeface="Arial" charset="0"/>
                        </a:rPr>
                        <a:t>918</a:t>
                      </a:r>
                      <a:endParaRPr lang="en-US" altLang="en-US" sz="1400" b="0">
                        <a:latin typeface="Arial" charset="0"/>
                        <a:ea typeface="微软雅黑" pitchFamily="34" charset="-122"/>
                        <a:cs typeface="+mn-ea"/>
                        <a:sym typeface="Arial" charset="0"/>
                      </a:endParaRPr>
                    </a:p>
                  </a:txBody>
                  <a:tcPr marL="12700" marR="12700" marT="12700" anchor="ctr"/>
                </a:tc>
                <a:tc>
                  <a:txBody>
                    <a:bodyPr/>
                    <a:lstStyle/>
                    <a:p>
                      <a:pPr indent="0" algn="ctr">
                        <a:buNone/>
                      </a:pPr>
                      <a:r>
                        <a:rPr lang="en-US" sz="1400" b="0">
                          <a:latin typeface="Arial" charset="0"/>
                          <a:ea typeface="微软雅黑" pitchFamily="34" charset="-122"/>
                          <a:cs typeface="+mn-ea"/>
                          <a:sym typeface="Arial" charset="0"/>
                        </a:rPr>
                        <a:t>14</a:t>
                      </a:r>
                      <a:endParaRPr lang="en-US" altLang="en-US" sz="1400" b="0">
                        <a:latin typeface="Arial" charset="0"/>
                        <a:ea typeface="微软雅黑" pitchFamily="34" charset="-122"/>
                        <a:cs typeface="+mn-ea"/>
                        <a:sym typeface="Arial" charset="0"/>
                      </a:endParaRPr>
                    </a:p>
                  </a:txBody>
                  <a:tcPr marL="12700" marR="12700" marT="12700" anchor="ctr"/>
                </a:tc>
              </a:tr>
              <a:tr h="323303">
                <a:tc>
                  <a:txBody>
                    <a:bodyPr/>
                    <a:lstStyle/>
                    <a:p>
                      <a:pPr lvl="1" indent="0">
                        <a:buNone/>
                      </a:pPr>
                      <a:r>
                        <a:rPr lang="en-US" sz="1400" b="0" dirty="0">
                          <a:latin typeface="Arial" charset="0"/>
                          <a:ea typeface="微软雅黑" pitchFamily="34" charset="-122"/>
                          <a:cs typeface="+mn-ea"/>
                          <a:sym typeface="Arial" charset="0"/>
                        </a:rPr>
                        <a:t>Last et al., 1988 </a:t>
                      </a:r>
                      <a:endParaRPr lang="en-US" altLang="en-US" sz="1400" b="0" dirty="0">
                        <a:latin typeface="Arial" charset="0"/>
                        <a:ea typeface="微软雅黑" pitchFamily="34" charset="-122"/>
                        <a:cs typeface="+mn-ea"/>
                        <a:sym typeface="Arial" charset="0"/>
                      </a:endParaRPr>
                    </a:p>
                  </a:txBody>
                  <a:tcPr marL="12700" marR="12700" marT="12700" anchor="ctr"/>
                </a:tc>
                <a:tc>
                  <a:txBody>
                    <a:bodyPr/>
                    <a:lstStyle/>
                    <a:p>
                      <a:pPr indent="0" algn="ctr">
                        <a:buNone/>
                      </a:pPr>
                      <a:r>
                        <a:rPr lang="en-US" sz="1400" b="0" dirty="0">
                          <a:latin typeface="Arial" charset="0"/>
                          <a:ea typeface="微软雅黑" pitchFamily="34" charset="-122"/>
                          <a:cs typeface="+mn-ea"/>
                          <a:sym typeface="Arial" charset="0"/>
                        </a:rPr>
                        <a:t>876</a:t>
                      </a:r>
                      <a:endParaRPr lang="en-US" altLang="en-US" sz="1400" b="0" dirty="0">
                        <a:latin typeface="Arial" charset="0"/>
                        <a:ea typeface="微软雅黑" pitchFamily="34" charset="-122"/>
                        <a:cs typeface="+mn-ea"/>
                        <a:sym typeface="Arial" charset="0"/>
                      </a:endParaRPr>
                    </a:p>
                  </a:txBody>
                  <a:tcPr marL="12700" marR="12700" marT="12700" anchor="ctr"/>
                </a:tc>
                <a:tc>
                  <a:txBody>
                    <a:bodyPr/>
                    <a:lstStyle/>
                    <a:p>
                      <a:pPr indent="0" algn="ctr">
                        <a:buNone/>
                      </a:pPr>
                      <a:r>
                        <a:rPr lang="en-US" sz="1400" b="0">
                          <a:latin typeface="Arial" charset="0"/>
                          <a:ea typeface="微软雅黑" pitchFamily="34" charset="-122"/>
                          <a:cs typeface="+mn-ea"/>
                          <a:sym typeface="Arial" charset="0"/>
                        </a:rPr>
                        <a:t>21</a:t>
                      </a:r>
                      <a:endParaRPr lang="en-US" altLang="en-US" sz="1400" b="0">
                        <a:latin typeface="Arial" charset="0"/>
                        <a:ea typeface="微软雅黑" pitchFamily="34" charset="-122"/>
                        <a:cs typeface="+mn-ea"/>
                        <a:sym typeface="Arial" charset="0"/>
                      </a:endParaRPr>
                    </a:p>
                  </a:txBody>
                  <a:tcPr marL="12700" marR="12700" marT="12700" anchor="ctr"/>
                </a:tc>
              </a:tr>
              <a:tr h="323303">
                <a:tc>
                  <a:txBody>
                    <a:bodyPr/>
                    <a:lstStyle/>
                    <a:p>
                      <a:pPr lvl="1" indent="0">
                        <a:buNone/>
                      </a:pPr>
                      <a:r>
                        <a:rPr lang="en-US" sz="1400" b="0" dirty="0">
                          <a:latin typeface="Arial" charset="0"/>
                          <a:ea typeface="微软雅黑" pitchFamily="34" charset="-122"/>
                          <a:cs typeface="+mn-ea"/>
                          <a:sym typeface="Arial" charset="0"/>
                        </a:rPr>
                        <a:t>Spivak, 1988 </a:t>
                      </a:r>
                      <a:endParaRPr lang="en-US" altLang="en-US" sz="1400" b="0" dirty="0">
                        <a:latin typeface="Arial" charset="0"/>
                        <a:ea typeface="微软雅黑" pitchFamily="34" charset="-122"/>
                        <a:cs typeface="+mn-ea"/>
                        <a:sym typeface="Arial" charset="0"/>
                      </a:endParaRPr>
                    </a:p>
                  </a:txBody>
                  <a:tcPr marL="12700" marR="12700" marT="12700" anchor="ctr"/>
                </a:tc>
                <a:tc>
                  <a:txBody>
                    <a:bodyPr/>
                    <a:lstStyle/>
                    <a:p>
                      <a:pPr indent="0" algn="ctr">
                        <a:buNone/>
                      </a:pPr>
                      <a:r>
                        <a:rPr lang="en-US" sz="1400" b="0">
                          <a:latin typeface="Arial" charset="0"/>
                          <a:ea typeface="微软雅黑" pitchFamily="34" charset="-122"/>
                          <a:cs typeface="+mn-ea"/>
                          <a:sym typeface="Arial" charset="0"/>
                        </a:rPr>
                        <a:t>891</a:t>
                      </a:r>
                      <a:endParaRPr lang="en-US" altLang="en-US" sz="1400" b="0">
                        <a:latin typeface="Arial" charset="0"/>
                        <a:ea typeface="微软雅黑" pitchFamily="34" charset="-122"/>
                        <a:cs typeface="+mn-ea"/>
                        <a:sym typeface="Arial" charset="0"/>
                      </a:endParaRPr>
                    </a:p>
                  </a:txBody>
                  <a:tcPr marL="12700" marR="12700" marT="12700" anchor="ctr"/>
                </a:tc>
                <a:tc>
                  <a:txBody>
                    <a:bodyPr/>
                    <a:lstStyle/>
                    <a:p>
                      <a:pPr indent="0" algn="ctr">
                        <a:buNone/>
                      </a:pPr>
                      <a:r>
                        <a:rPr lang="en-US" sz="1400" b="0">
                          <a:latin typeface="Arial" charset="0"/>
                          <a:ea typeface="微软雅黑" pitchFamily="34" charset="-122"/>
                          <a:cs typeface="+mn-ea"/>
                          <a:sym typeface="Arial" charset="0"/>
                        </a:rPr>
                        <a:t>9</a:t>
                      </a:r>
                      <a:endParaRPr lang="en-US" altLang="en-US" sz="1400" b="0">
                        <a:latin typeface="Arial" charset="0"/>
                        <a:ea typeface="微软雅黑" pitchFamily="34" charset="-122"/>
                        <a:cs typeface="+mn-ea"/>
                        <a:sym typeface="Arial" charset="0"/>
                      </a:endParaRPr>
                    </a:p>
                  </a:txBody>
                  <a:tcPr marL="12700" marR="12700" marT="12700" anchor="ctr"/>
                </a:tc>
              </a:tr>
              <a:tr h="566857">
                <a:tc>
                  <a:txBody>
                    <a:bodyPr/>
                    <a:lstStyle/>
                    <a:p>
                      <a:pPr lvl="1" indent="0">
                        <a:buNone/>
                      </a:pPr>
                      <a:r>
                        <a:rPr lang="en-US" sz="1400" b="0" dirty="0" err="1">
                          <a:latin typeface="Arial" charset="0"/>
                          <a:ea typeface="微软雅黑" pitchFamily="34" charset="-122"/>
                          <a:cs typeface="+mn-ea"/>
                          <a:sym typeface="Arial" charset="0"/>
                        </a:rPr>
                        <a:t>Kossakowski</a:t>
                      </a:r>
                      <a:r>
                        <a:rPr lang="en-US" sz="1400" b="0" dirty="0">
                          <a:latin typeface="Arial" charset="0"/>
                          <a:ea typeface="微软雅黑" pitchFamily="34" charset="-122"/>
                          <a:cs typeface="+mn-ea"/>
                          <a:sym typeface="Arial" charset="0"/>
                        </a:rPr>
                        <a:t> et al., 1989 </a:t>
                      </a:r>
                      <a:endParaRPr lang="en-US" altLang="en-US" sz="1400" b="0" dirty="0">
                        <a:latin typeface="Arial" charset="0"/>
                        <a:ea typeface="微软雅黑" pitchFamily="34" charset="-122"/>
                        <a:cs typeface="+mn-ea"/>
                        <a:sym typeface="Arial" charset="0"/>
                      </a:endParaRPr>
                    </a:p>
                  </a:txBody>
                  <a:tcPr marL="12700" marR="12700" marT="12700" anchor="ctr"/>
                </a:tc>
                <a:tc>
                  <a:txBody>
                    <a:bodyPr/>
                    <a:lstStyle/>
                    <a:p>
                      <a:pPr indent="0" algn="ctr">
                        <a:buNone/>
                      </a:pPr>
                      <a:r>
                        <a:rPr lang="en-US" sz="1400" b="0" dirty="0">
                          <a:latin typeface="Arial" charset="0"/>
                          <a:ea typeface="微软雅黑" pitchFamily="34" charset="-122"/>
                          <a:cs typeface="+mn-ea"/>
                          <a:sym typeface="Arial" charset="0"/>
                        </a:rPr>
                        <a:t>878</a:t>
                      </a:r>
                      <a:endParaRPr lang="en-US" altLang="en-US" sz="1400" b="0" dirty="0">
                        <a:latin typeface="Arial" charset="0"/>
                        <a:ea typeface="微软雅黑" pitchFamily="34" charset="-122"/>
                        <a:cs typeface="+mn-ea"/>
                        <a:sym typeface="Arial" charset="0"/>
                      </a:endParaRPr>
                    </a:p>
                  </a:txBody>
                  <a:tcPr marL="12700" marR="12700" marT="12700" anchor="ctr"/>
                </a:tc>
                <a:tc>
                  <a:txBody>
                    <a:bodyPr/>
                    <a:lstStyle/>
                    <a:p>
                      <a:pPr indent="0" algn="ctr">
                        <a:buNone/>
                      </a:pPr>
                      <a:r>
                        <a:rPr lang="en-US" sz="1400" b="0">
                          <a:latin typeface="Arial" charset="0"/>
                          <a:ea typeface="微软雅黑" pitchFamily="34" charset="-122"/>
                          <a:cs typeface="+mn-ea"/>
                          <a:sym typeface="Arial" charset="0"/>
                        </a:rPr>
                        <a:t>30</a:t>
                      </a:r>
                      <a:endParaRPr lang="en-US" altLang="en-US" sz="1400" b="0">
                        <a:latin typeface="Arial" charset="0"/>
                        <a:ea typeface="微软雅黑" pitchFamily="34" charset="-122"/>
                        <a:cs typeface="+mn-ea"/>
                        <a:sym typeface="Arial" charset="0"/>
                      </a:endParaRPr>
                    </a:p>
                  </a:txBody>
                  <a:tcPr marL="12700" marR="12700" marT="12700" anchor="ctr"/>
                </a:tc>
              </a:tr>
              <a:tr h="308215">
                <a:tc>
                  <a:txBody>
                    <a:bodyPr/>
                    <a:lstStyle/>
                    <a:p>
                      <a:pPr lvl="1" indent="0">
                        <a:buNone/>
                      </a:pPr>
                      <a:r>
                        <a:rPr lang="en-US" sz="1400" b="0" dirty="0">
                          <a:latin typeface="Arial" charset="0"/>
                          <a:ea typeface="微软雅黑" pitchFamily="34" charset="-122"/>
                          <a:cs typeface="+mn-ea"/>
                          <a:sym typeface="Arial" charset="0"/>
                        </a:rPr>
                        <a:t>Byrne et al., 1996 </a:t>
                      </a:r>
                      <a:endParaRPr lang="en-US" altLang="en-US" sz="1400" b="0" dirty="0">
                        <a:latin typeface="Arial" charset="0"/>
                        <a:ea typeface="微软雅黑" pitchFamily="34" charset="-122"/>
                        <a:cs typeface="+mn-ea"/>
                        <a:sym typeface="Arial" charset="0"/>
                      </a:endParaRPr>
                    </a:p>
                  </a:txBody>
                  <a:tcPr marL="12700" marR="12700" marT="12700" anchor="ctr"/>
                </a:tc>
                <a:tc>
                  <a:txBody>
                    <a:bodyPr/>
                    <a:lstStyle/>
                    <a:p>
                      <a:pPr indent="0" algn="ctr">
                        <a:buNone/>
                      </a:pPr>
                      <a:r>
                        <a:rPr lang="en-US" sz="1400" b="0">
                          <a:latin typeface="Arial" charset="0"/>
                          <a:ea typeface="微软雅黑" pitchFamily="34" charset="-122"/>
                          <a:cs typeface="+mn-ea"/>
                          <a:sym typeface="Arial" charset="0"/>
                        </a:rPr>
                        <a:t>889.2</a:t>
                      </a:r>
                      <a:endParaRPr lang="en-US" altLang="en-US" sz="1400" b="0">
                        <a:latin typeface="Arial" charset="0"/>
                        <a:ea typeface="微软雅黑" pitchFamily="34" charset="-122"/>
                        <a:cs typeface="+mn-ea"/>
                        <a:sym typeface="Arial" charset="0"/>
                      </a:endParaRPr>
                    </a:p>
                  </a:txBody>
                  <a:tcPr marL="12700" marR="12700" marT="12700" anchor="ctr"/>
                </a:tc>
                <a:tc>
                  <a:txBody>
                    <a:bodyPr/>
                    <a:lstStyle/>
                    <a:p>
                      <a:pPr indent="0" algn="ctr">
                        <a:buNone/>
                      </a:pPr>
                      <a:r>
                        <a:rPr lang="en-US" sz="1400" b="0">
                          <a:latin typeface="Arial" charset="0"/>
                          <a:ea typeface="微软雅黑" pitchFamily="34" charset="-122"/>
                          <a:cs typeface="+mn-ea"/>
                          <a:sym typeface="Arial" charset="0"/>
                        </a:rPr>
                        <a:t>4.8</a:t>
                      </a:r>
                      <a:endParaRPr lang="en-US" altLang="en-US" sz="1400" b="0">
                        <a:latin typeface="Arial" charset="0"/>
                        <a:ea typeface="微软雅黑" pitchFamily="34" charset="-122"/>
                        <a:cs typeface="+mn-ea"/>
                        <a:sym typeface="Arial" charset="0"/>
                      </a:endParaRPr>
                    </a:p>
                  </a:txBody>
                  <a:tcPr marL="12700" marR="12700" marT="12700" anchor="ctr"/>
                </a:tc>
              </a:tr>
              <a:tr h="323303">
                <a:tc>
                  <a:txBody>
                    <a:bodyPr/>
                    <a:lstStyle/>
                    <a:p>
                      <a:pPr lvl="1" indent="0">
                        <a:buNone/>
                      </a:pPr>
                      <a:r>
                        <a:rPr lang="en-US" sz="1400" b="0" dirty="0">
                          <a:latin typeface="Arial" charset="0"/>
                          <a:ea typeface="微软雅黑" pitchFamily="34" charset="-122"/>
                          <a:cs typeface="+mn-ea"/>
                          <a:sym typeface="Arial" charset="0"/>
                        </a:rPr>
                        <a:t>Nico et al., 2005 </a:t>
                      </a:r>
                      <a:endParaRPr lang="en-US" altLang="en-US" sz="1400" b="0" dirty="0">
                        <a:latin typeface="Arial" charset="0"/>
                        <a:ea typeface="微软雅黑" pitchFamily="34" charset="-122"/>
                        <a:cs typeface="+mn-ea"/>
                        <a:sym typeface="Arial" charset="0"/>
                      </a:endParaRPr>
                    </a:p>
                  </a:txBody>
                  <a:tcPr marL="12700" marR="12700" marT="12700" anchor="ctr"/>
                </a:tc>
                <a:tc>
                  <a:txBody>
                    <a:bodyPr/>
                    <a:lstStyle/>
                    <a:p>
                      <a:pPr indent="0" algn="ctr">
                        <a:buNone/>
                      </a:pPr>
                      <a:r>
                        <a:rPr lang="en-US" sz="1400" b="0">
                          <a:latin typeface="Arial" charset="0"/>
                          <a:ea typeface="微软雅黑" pitchFamily="34" charset="-122"/>
                          <a:cs typeface="+mn-ea"/>
                          <a:sym typeface="Arial" charset="0"/>
                        </a:rPr>
                        <a:t>886.3</a:t>
                      </a:r>
                      <a:endParaRPr lang="en-US" altLang="en-US" sz="1400" b="0">
                        <a:latin typeface="Arial" charset="0"/>
                        <a:ea typeface="微软雅黑" pitchFamily="34" charset="-122"/>
                        <a:cs typeface="+mn-ea"/>
                        <a:sym typeface="Arial" charset="0"/>
                      </a:endParaRPr>
                    </a:p>
                  </a:txBody>
                  <a:tcPr marL="12700" marR="12700" marT="12700" anchor="ctr"/>
                </a:tc>
                <a:tc>
                  <a:txBody>
                    <a:bodyPr/>
                    <a:lstStyle/>
                    <a:p>
                      <a:pPr indent="0" algn="ctr">
                        <a:buNone/>
                      </a:pPr>
                      <a:r>
                        <a:rPr lang="en-US" sz="1400" b="0">
                          <a:latin typeface="Arial" charset="0"/>
                          <a:ea typeface="微软雅黑" pitchFamily="34" charset="-122"/>
                          <a:cs typeface="+mn-ea"/>
                          <a:sym typeface="Arial" charset="0"/>
                        </a:rPr>
                        <a:t>3.4</a:t>
                      </a:r>
                      <a:endParaRPr lang="en-US" altLang="en-US" sz="1400" b="0">
                        <a:latin typeface="Arial" charset="0"/>
                        <a:ea typeface="微软雅黑" pitchFamily="34" charset="-122"/>
                        <a:cs typeface="+mn-ea"/>
                        <a:sym typeface="Arial" charset="0"/>
                      </a:endParaRPr>
                    </a:p>
                  </a:txBody>
                  <a:tcPr marL="12700" marR="12700" marT="12700" anchor="ctr"/>
                </a:tc>
              </a:tr>
              <a:tr h="323303">
                <a:tc>
                  <a:txBody>
                    <a:bodyPr/>
                    <a:lstStyle/>
                    <a:p>
                      <a:pPr lvl="1" indent="0">
                        <a:buNone/>
                      </a:pPr>
                      <a:r>
                        <a:rPr lang="en-US" sz="1400" b="0" dirty="0">
                          <a:latin typeface="Arial" charset="0"/>
                          <a:ea typeface="微软雅黑" pitchFamily="34" charset="-122"/>
                          <a:cs typeface="+mn-ea"/>
                          <a:sym typeface="Arial" charset="0"/>
                        </a:rPr>
                        <a:t>Yue et al., 2013</a:t>
                      </a:r>
                      <a:endParaRPr lang="en-US" altLang="en-US" sz="1400" b="0" dirty="0">
                        <a:latin typeface="Arial" charset="0"/>
                        <a:ea typeface="微软雅黑" pitchFamily="34" charset="-122"/>
                        <a:cs typeface="+mn-ea"/>
                        <a:sym typeface="Arial" charset="0"/>
                      </a:endParaRPr>
                    </a:p>
                  </a:txBody>
                  <a:tcPr marL="12700" marR="12700" marT="12700" anchor="ctr"/>
                </a:tc>
                <a:tc>
                  <a:txBody>
                    <a:bodyPr/>
                    <a:lstStyle/>
                    <a:p>
                      <a:pPr indent="0" algn="ctr">
                        <a:buNone/>
                      </a:pPr>
                      <a:r>
                        <a:rPr lang="en-US" sz="1400" b="0" dirty="0">
                          <a:solidFill>
                            <a:srgbClr val="C00000"/>
                          </a:solidFill>
                          <a:latin typeface="Arial" charset="0"/>
                          <a:ea typeface="微软雅黑" pitchFamily="34" charset="-122"/>
                          <a:cs typeface="+mn-ea"/>
                          <a:sym typeface="Arial" charset="0"/>
                        </a:rPr>
                        <a:t>887.7</a:t>
                      </a:r>
                      <a:endParaRPr lang="en-US" altLang="en-US" sz="1400" b="0" dirty="0">
                        <a:solidFill>
                          <a:srgbClr val="C00000"/>
                        </a:solidFill>
                        <a:latin typeface="Arial" charset="0"/>
                        <a:ea typeface="微软雅黑" pitchFamily="34" charset="-122"/>
                        <a:cs typeface="+mn-ea"/>
                        <a:sym typeface="Arial" charset="0"/>
                      </a:endParaRPr>
                    </a:p>
                  </a:txBody>
                  <a:tcPr marL="12700" marR="12700" marT="12700" anchor="ctr"/>
                </a:tc>
                <a:tc>
                  <a:txBody>
                    <a:bodyPr/>
                    <a:lstStyle/>
                    <a:p>
                      <a:pPr indent="0" algn="ctr">
                        <a:buNone/>
                      </a:pPr>
                      <a:r>
                        <a:rPr lang="en-US" sz="1400" b="0" dirty="0">
                          <a:solidFill>
                            <a:srgbClr val="C00000"/>
                          </a:solidFill>
                          <a:latin typeface="Arial" charset="0"/>
                          <a:ea typeface="微软雅黑" pitchFamily="34" charset="-122"/>
                          <a:cs typeface="+mn-ea"/>
                          <a:sym typeface="Arial" charset="0"/>
                        </a:rPr>
                        <a:t>2.2</a:t>
                      </a:r>
                      <a:endParaRPr lang="en-US" altLang="en-US" sz="1400" b="0" dirty="0">
                        <a:solidFill>
                          <a:srgbClr val="C00000"/>
                        </a:solidFill>
                        <a:latin typeface="Arial" charset="0"/>
                        <a:ea typeface="微软雅黑" pitchFamily="34" charset="-122"/>
                        <a:cs typeface="+mn-ea"/>
                        <a:sym typeface="Arial" charset="0"/>
                      </a:endParaRPr>
                    </a:p>
                  </a:txBody>
                  <a:tcPr marL="12700" marR="12700" marT="12700" anchor="ctr"/>
                </a:tc>
              </a:tr>
            </a:tbl>
          </a:graphicData>
        </a:graphic>
      </p:graphicFrame>
      <p:sp>
        <p:nvSpPr>
          <p:cNvPr id="3" name="文本框 2"/>
          <p:cNvSpPr txBox="1"/>
          <p:nvPr/>
        </p:nvSpPr>
        <p:spPr>
          <a:xfrm>
            <a:off x="943893" y="6254555"/>
            <a:ext cx="4848225" cy="338554"/>
          </a:xfrm>
          <a:prstGeom prst="rect">
            <a:avLst/>
          </a:prstGeom>
          <a:noFill/>
        </p:spPr>
        <p:txBody>
          <a:bodyPr wrap="square" rtlCol="0" anchor="t">
            <a:spAutoFit/>
          </a:bodyPr>
          <a:lstStyle/>
          <a:p>
            <a:r>
              <a:rPr lang="zh-CN" altLang="en-US" sz="1600" dirty="0">
                <a:latin typeface="Arial" charset="0"/>
                <a:ea typeface="微软雅黑" pitchFamily="34" charset="-122"/>
                <a:cs typeface="+mn-ea"/>
                <a:sym typeface="Arial" charset="0"/>
              </a:rPr>
              <a:t> Nico, et al., 2005, Phys. Rev. C 71, 055502 </a:t>
            </a:r>
            <a:endParaRPr lang="zh-CN" altLang="en-US" sz="1600" dirty="0">
              <a:latin typeface="Arial" charset="0"/>
              <a:ea typeface="微软雅黑" pitchFamily="34" charset="-122"/>
              <a:cs typeface="+mn-ea"/>
              <a:sym typeface="Arial" charset="0"/>
            </a:endParaRPr>
          </a:p>
        </p:txBody>
      </p:sp>
      <p:sp>
        <p:nvSpPr>
          <p:cNvPr id="7" name="圆角矩形 6"/>
          <p:cNvSpPr/>
          <p:nvPr/>
        </p:nvSpPr>
        <p:spPr>
          <a:xfrm>
            <a:off x="1419838" y="943257"/>
            <a:ext cx="3287226" cy="1529709"/>
          </a:xfrm>
          <a:prstGeom prst="roundRect">
            <a:avLst/>
          </a:prstGeom>
          <a:noFill/>
          <a:ln>
            <a:solidFill>
              <a:schemeClr val="accent1">
                <a:shade val="1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1026" name="Picture 2" descr="Photo of the beam"/>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6352" r="450" b="12605"/>
          <a:stretch>
            <a:fillRect/>
          </a:stretch>
        </p:blipFill>
        <p:spPr bwMode="auto">
          <a:xfrm>
            <a:off x="1102215" y="4520087"/>
            <a:ext cx="3922472" cy="1679525"/>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p:cNvSpPr txBox="1"/>
          <p:nvPr/>
        </p:nvSpPr>
        <p:spPr>
          <a:xfrm>
            <a:off x="9192956" y="760181"/>
            <a:ext cx="2467342" cy="379078"/>
          </a:xfrm>
          <a:prstGeom prst="rect">
            <a:avLst/>
          </a:prstGeom>
          <a:noFill/>
        </p:spPr>
        <p:txBody>
          <a:bodyPr wrap="none" rtlCol="0">
            <a:spAutoFit/>
          </a:bodyPr>
          <a:lstStyle/>
          <a:p>
            <a:pPr>
              <a:lnSpc>
                <a:spcPct val="130000"/>
              </a:lnSpc>
            </a:pPr>
            <a:r>
              <a:rPr lang="en-US" altLang="zh-CN" sz="1600" dirty="0">
                <a:solidFill>
                  <a:srgbClr val="C00000"/>
                </a:solidFill>
              </a:rPr>
              <a:t>(systematic uncertainty?)</a:t>
            </a:r>
            <a:endParaRPr lang="zh-CN" altLang="en-US" sz="1600" dirty="0">
              <a:solidFill>
                <a:srgbClr val="C00000"/>
              </a:solidFill>
            </a:endParaRPr>
          </a:p>
        </p:txBody>
      </p:sp>
    </p:spTree>
  </p:cSld>
  <p:clrMapOvr>
    <a:masterClrMapping/>
  </p:clrMapOvr>
  <p:transition/>
</p:sld>
</file>

<file path=ppt/tags/tag1.xml><?xml version="1.0" encoding="utf-8"?>
<p:tagLst xmlns:p="http://schemas.openxmlformats.org/presentationml/2006/main">
  <p:tag name="KSO_WM_UNIT_TABLE_BEAUTIFY" val="smartTable{239407c8-55c2-4446-9101-5f1b7cacccdd}"/>
  <p:tag name="TABLE_ENDDRAG_ORIGIN_RECT" val="391*180"/>
  <p:tag name="TABLE_ENDDRAG_RECT" val="424*180*391*180"/>
</p:tagLst>
</file>

<file path=ppt/tags/tag2.xml><?xml version="1.0" encoding="utf-8"?>
<p:tagLst xmlns:p="http://schemas.openxmlformats.org/presentationml/2006/main">
  <p:tag name="KSO_WM_UNIT_TABLE_BEAUTIFY" val="smartTable{239407c8-55c2-4446-9101-5f1b7cacccdd}"/>
  <p:tag name="TABLE_ENDDRAG_ORIGIN_RECT" val="391*180"/>
  <p:tag name="TABLE_ENDDRAG_RECT" val="424*180*391*180"/>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UNIT_TABLE_BEAUTIFY" val="smartTable{ca1135e7-c1b5-4ad1-b0e7-b31fc12db597}"/>
</p:tagLst>
</file>

<file path=ppt/tags/tag8.xml><?xml version="1.0" encoding="utf-8"?>
<p:tagLst xmlns:p="http://schemas.openxmlformats.org/presentationml/2006/main">
  <p:tag name="KSO_WM_UNIT_TABLE_BEAUTIFY" val="smartTable{ecf5de5b-0c12-44f8-8477-d40a1860dcf9}"/>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68a1a0e9-6b82-4453-aae5-cad7765a2645">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PS">
  <a:themeElements>
    <a:clrScheme name="WPS">
      <a:dk1>
        <a:srgbClr val="000000"/>
      </a:dk1>
      <a:lt1>
        <a:srgbClr val="FFFFFF"/>
      </a:lt1>
      <a:dk2>
        <a:srgbClr val="0F1423"/>
      </a:dk2>
      <a:lt2>
        <a:srgbClr val="FFFFFF"/>
      </a:lt2>
      <a:accent1>
        <a:srgbClr val="4874CB"/>
      </a:accent1>
      <a:accent2>
        <a:srgbClr val="E6724B"/>
      </a:accent2>
      <a:accent3>
        <a:srgbClr val="EFBB1F"/>
      </a:accent3>
      <a:accent4>
        <a:srgbClr val="75BD42"/>
      </a:accent4>
      <a:accent5>
        <a:srgbClr val="30C0B4"/>
      </a:accent5>
      <a:accent6>
        <a:srgbClr val="E05269"/>
      </a:accent6>
      <a:hlink>
        <a:srgbClr val="0026E5"/>
      </a:hlink>
      <a:folHlink>
        <a:srgbClr val="7E1FAD"/>
      </a:folHlink>
    </a:clrScheme>
    <a:fontScheme name="68a1a0e9-6b82-4453-aae5-cad7765a2645">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tanford">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8a1a0e9-6b82-4453-aae5-cad7765a2645">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
  <PresentationFormat>宽屏</PresentationFormat>
  <Paragraphs>1447</Paragraphs>
  <Slides>0</Slides>
  <Notes>43</Notes>
  <HiddenSlides>18</HiddenSlides>
  <MMClips>0</MMClips>
  <ScaleCrop>false</ScaleCrop>
  <HeadingPairs>
    <vt:vector size="6" baseType="variant">
      <vt:variant>
        <vt:lpstr>已用的字体</vt:lpstr>
      </vt:variant>
      <vt:variant>
        <vt:i4>35</vt:i4>
      </vt:variant>
      <vt:variant>
        <vt:lpstr>主题</vt:lpstr>
      </vt:variant>
      <vt:variant>
        <vt:i4>3</vt:i4>
      </vt:variant>
      <vt:variant>
        <vt:lpstr>幻灯片标题</vt:lpstr>
      </vt:variant>
      <vt:variant>
        <vt:i4>52</vt:i4>
      </vt:variant>
    </vt:vector>
  </HeadingPairs>
  <TitlesOfParts>
    <vt:vector size="90" baseType="lpstr">
      <vt:lpstr>Arial</vt:lpstr>
      <vt:lpstr>宋体</vt:lpstr>
      <vt:lpstr>Wingdings</vt:lpstr>
      <vt:lpstr>MS PGothic</vt:lpstr>
      <vt:lpstr>微软雅黑</vt:lpstr>
      <vt:lpstr>Aptos Narrow</vt:lpstr>
      <vt:lpstr>STXinwei</vt:lpstr>
      <vt:lpstr>Helvetica</vt:lpstr>
      <vt:lpstr>等线</vt:lpstr>
      <vt:lpstr>Times New Roman</vt:lpstr>
      <vt:lpstr>Microsoft YaHei</vt:lpstr>
      <vt:lpstr>Arial Narrow</vt:lpstr>
      <vt:lpstr>Merriweather</vt:lpstr>
      <vt:lpstr>-apple-system</vt:lpstr>
      <vt:lpstr>AdvP6F00</vt:lpstr>
      <vt:lpstr>Public Sans</vt:lpstr>
      <vt:lpstr>AdvP48E673</vt:lpstr>
      <vt:lpstr>AdvP3EDAA1</vt:lpstr>
      <vt:lpstr>PingFang SC</vt:lpstr>
      <vt:lpstr>AdvP40271B</vt:lpstr>
      <vt:lpstr>AdvP6F0B</vt:lpstr>
      <vt:lpstr>Symbol</vt:lpstr>
      <vt:lpstr>Aharoni</vt:lpstr>
      <vt:lpstr>-apple-system-font</vt:lpstr>
      <vt:lpstr>gotham</vt:lpstr>
      <vt:lpstr>AdvOT483a8203</vt:lpstr>
      <vt:lpstr>Arial Rounded MT Bold</vt:lpstr>
      <vt:lpstr>Wingdings 2</vt:lpstr>
      <vt:lpstr>Times New Roman Bold</vt:lpstr>
      <vt:lpstr>Helvetica Neue</vt:lpstr>
      <vt:lpstr>Comic Sans MS</vt:lpstr>
      <vt:lpstr>inherit</vt:lpstr>
      <vt:lpstr>-webkit-standard</vt:lpstr>
      <vt:lpstr>Calibri</vt:lpstr>
      <vt:lpstr>Baskerville</vt:lpstr>
      <vt:lpstr>Office 主题​​</vt:lpstr>
      <vt:lpstr>WPS</vt:lpstr>
      <vt:lpstr>stanford</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Research interest: Experimental nuclear physics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几个数字：预期中子数、本底数(, 信噪比</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Bao Sun</dc:creator>
  <cp:lastModifiedBy>iPad</cp:lastModifiedBy>
  <cp:revision>365</cp:revision>
  <dcterms:created xsi:type="dcterms:W3CDTF">1900-01-01T00:00:00Z</dcterms:created>
  <dcterms:modified xsi:type="dcterms:W3CDTF">1900-01-01T00:00:00Z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2E6CD61AC53CC32C7F8F34689FD37F83_33</vt:lpwstr>
  </property>
  <property fmtid="{D5CDD505-2E9C-101B-9397-08002B2CF9AE}" pid="3" name="KSOProductBuildVer">
    <vt:lpwstr>2052-12.24.0</vt:lpwstr>
  </property>
</Properties>
</file>