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4" r:id="rId2"/>
    <p:sldId id="330" r:id="rId3"/>
    <p:sldId id="325" r:id="rId4"/>
    <p:sldId id="329" r:id="rId5"/>
    <p:sldId id="331" r:id="rId6"/>
    <p:sldId id="332" r:id="rId7"/>
    <p:sldId id="333" r:id="rId8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8" autoAdjust="0"/>
    <p:restoredTop sz="94617" autoAdjust="0"/>
  </p:normalViewPr>
  <p:slideViewPr>
    <p:cSldViewPr>
      <p:cViewPr varScale="1">
        <p:scale>
          <a:sx n="85" d="100"/>
          <a:sy n="85" d="100"/>
        </p:scale>
        <p:origin x="36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6BAC-1989-42BE-9E12-EC389DC14592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62BB0-AA9F-48A9-9646-EC0FFCA33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  <a:t>9/10/2024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id="{07797FBD-03AB-446D-B3BF-2D537B354DE0}"/>
              </a:ext>
            </a:extLst>
          </p:cNvPr>
          <p:cNvSpPr/>
          <p:nvPr/>
        </p:nvSpPr>
        <p:spPr bwMode="auto">
          <a:xfrm>
            <a:off x="3553484" y="1993786"/>
            <a:ext cx="5085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ea"/>
                <a:cs typeface="Times New Roman"/>
              </a:rPr>
              <a:t>Progress in mechanical design</a:t>
            </a:r>
            <a:endParaRPr dirty="0"/>
          </a:p>
          <a:p>
            <a:pPr algn="ctr">
              <a:defRPr/>
            </a:pPr>
            <a:r>
              <a:rPr lang="en-US" sz="2800" dirty="0">
                <a:latin typeface="+mn-ea"/>
                <a:cs typeface="Times New Roman"/>
              </a:rPr>
              <a:t>of CEPC detector TDR</a:t>
            </a:r>
            <a:endParaRPr sz="36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9D0CF001-0D0A-4413-8706-36D125B65295}"/>
              </a:ext>
            </a:extLst>
          </p:cNvPr>
          <p:cNvSpPr/>
          <p:nvPr/>
        </p:nvSpPr>
        <p:spPr bwMode="auto">
          <a:xfrm>
            <a:off x="4843096" y="4293096"/>
            <a:ext cx="2505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ea"/>
                <a:cs typeface="Times New Roman"/>
              </a:rPr>
              <a:t>Ji Quan</a:t>
            </a:r>
            <a:endParaRPr dirty="0"/>
          </a:p>
          <a:p>
            <a:pPr algn="ctr">
              <a:defRPr/>
            </a:pPr>
            <a:r>
              <a:rPr lang="en-US" altLang="zh-CN" sz="2000" dirty="0">
                <a:latin typeface="+mn-ea"/>
                <a:cs typeface="Times New Roman"/>
              </a:rPr>
              <a:t>September</a:t>
            </a:r>
            <a:r>
              <a:rPr lang="en-US" sz="2000" dirty="0">
                <a:latin typeface="+mn-ea"/>
                <a:cs typeface="Times New Roman"/>
              </a:rPr>
              <a:t> 10, 2024</a:t>
            </a:r>
            <a:endParaRPr lang="zh-CN" sz="2000" dirty="0">
              <a:latin typeface="+mn-ea"/>
              <a:cs typeface="Times New Roman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E65F9C5-BE0A-4B8B-BAC8-7169F836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680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E65F9C5-BE0A-4B8B-BAC8-7169F836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067569-AC9A-4B92-8D5B-9142434232BB}"/>
              </a:ext>
            </a:extLst>
          </p:cNvPr>
          <p:cNvSpPr txBox="1"/>
          <p:nvPr/>
        </p:nvSpPr>
        <p:spPr bwMode="auto">
          <a:xfrm>
            <a:off x="1343472" y="2060848"/>
            <a:ext cx="88601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Content:</a:t>
            </a:r>
          </a:p>
          <a:p>
            <a:endParaRPr lang="en-US" altLang="zh-CN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      1. Progress of the overall drawing</a:t>
            </a:r>
          </a:p>
          <a:p>
            <a:r>
              <a:rPr lang="en-US" altLang="zh-CN" sz="2800" dirty="0">
                <a:latin typeface="+mn-ea"/>
              </a:rPr>
              <a:t>       2.</a:t>
            </a:r>
            <a:r>
              <a:rPr lang="zh-CN" altLang="en-US" sz="2800" dirty="0">
                <a:latin typeface="+mn-ea"/>
              </a:rPr>
              <a:t> </a:t>
            </a:r>
            <a:r>
              <a:rPr lang="fr-FR" altLang="zh-CN" sz="2800" dirty="0">
                <a:latin typeface="+mn-ea"/>
              </a:rPr>
              <a:t>Pre-installation point installation scheme design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191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659232E-A81F-460E-AAEE-DEA067AE0C1D}"/>
              </a:ext>
            </a:extLst>
          </p:cNvPr>
          <p:cNvSpPr txBox="1"/>
          <p:nvPr/>
        </p:nvSpPr>
        <p:spPr bwMode="auto">
          <a:xfrm>
            <a:off x="335360" y="404664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1. Progress of the overall drawing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728F96-E589-4C5B-B7F3-E7D8A162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D0F4E6-9532-4502-8590-D91A90136396}"/>
              </a:ext>
            </a:extLst>
          </p:cNvPr>
          <p:cNvSpPr txBox="1"/>
          <p:nvPr/>
        </p:nvSpPr>
        <p:spPr>
          <a:xfrm>
            <a:off x="695400" y="1210579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1) Adding 100mm thick </a:t>
            </a:r>
            <a:r>
              <a:rPr lang="en-US" altLang="zh-CN" dirty="0">
                <a:latin typeface="+mn-ea"/>
              </a:rPr>
              <a:t>paraffin wax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on the outer surface of the end yoke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4332EF-E4C6-4BEF-A643-8CAB30C5A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30" y="1862606"/>
            <a:ext cx="4101770" cy="45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8A72D23-4FD0-42E4-9A70-F45DB68BE241}"/>
              </a:ext>
            </a:extLst>
          </p:cNvPr>
          <p:cNvSpPr txBox="1"/>
          <p:nvPr/>
        </p:nvSpPr>
        <p:spPr>
          <a:xfrm>
            <a:off x="7032104" y="3167390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Axial 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Length increases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902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2FC44D-532F-4A51-ABCF-024A66043B8F}"/>
              </a:ext>
            </a:extLst>
          </p:cNvPr>
          <p:cNvSpPr txBox="1"/>
          <p:nvPr/>
        </p:nvSpPr>
        <p:spPr bwMode="auto">
          <a:xfrm>
            <a:off x="335360" y="404664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1. Progress of the overall drawing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4E33E5-01F2-40F9-8B04-F5C218652C06}"/>
              </a:ext>
            </a:extLst>
          </p:cNvPr>
          <p:cNvSpPr txBox="1"/>
          <p:nvPr/>
        </p:nvSpPr>
        <p:spPr bwMode="auto">
          <a:xfrm>
            <a:off x="695400" y="1210579"/>
            <a:ext cx="6080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2) Optimization design of </a:t>
            </a:r>
            <a:r>
              <a:rPr lang="en-US" altLang="zh-CN" sz="2000" dirty="0">
                <a:latin typeface="+mn-ea"/>
              </a:rPr>
              <a:t>yoke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and </a:t>
            </a:r>
            <a:r>
              <a:rPr lang="en-US" altLang="zh-CN" sz="2000" dirty="0">
                <a:latin typeface="+mn-ea"/>
              </a:rPr>
              <a:t>magnet chimney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650C9B-B13B-49C3-AAC7-3393F440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213" y="1628800"/>
            <a:ext cx="4188075" cy="45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72F6E8-7C7C-45C4-ABB6-B65091F9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171" y="1628800"/>
            <a:ext cx="4574616" cy="45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556EA5-743D-43E4-B0E3-09F3670AC2D7}"/>
              </a:ext>
            </a:extLst>
          </p:cNvPr>
          <p:cNvSpPr txBox="1"/>
          <p:nvPr/>
        </p:nvSpPr>
        <p:spPr>
          <a:xfrm>
            <a:off x="4296596" y="2636912"/>
            <a:ext cx="3150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Next plan : </a:t>
            </a:r>
          </a:p>
          <a:p>
            <a:r>
              <a:rPr lang="en-US" altLang="zh-CN" sz="2400" dirty="0">
                <a:latin typeface="+mn-ea"/>
              </a:rPr>
              <a:t>  </a:t>
            </a:r>
            <a:r>
              <a:rPr lang="en-US" altLang="zh-CN" sz="2000" dirty="0">
                <a:latin typeface="+mn-ea"/>
              </a:rPr>
              <a:t>Mixed installation design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92BF1B-3E7D-4A5A-9119-8B34E244AB4C}"/>
              </a:ext>
            </a:extLst>
          </p:cNvPr>
          <p:cNvSpPr txBox="1"/>
          <p:nvPr/>
        </p:nvSpPr>
        <p:spPr>
          <a:xfrm>
            <a:off x="3575720" y="5719386"/>
            <a:ext cx="6865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Optimization :</a:t>
            </a:r>
          </a:p>
          <a:p>
            <a:r>
              <a:rPr lang="en-US" altLang="zh-CN" dirty="0">
                <a:latin typeface="+mn-ea"/>
              </a:rPr>
              <a:t>   a. Chimney channel only affects one yoke module</a:t>
            </a:r>
          </a:p>
          <a:p>
            <a:r>
              <a:rPr lang="en-US" altLang="zh-CN" dirty="0">
                <a:latin typeface="+mn-ea"/>
              </a:rPr>
              <a:t>   b. The yoke is divided into two sections along the axial direction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879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2FC44D-532F-4A51-ABCF-024A66043B8F}"/>
              </a:ext>
            </a:extLst>
          </p:cNvPr>
          <p:cNvSpPr txBox="1"/>
          <p:nvPr/>
        </p:nvSpPr>
        <p:spPr bwMode="auto">
          <a:xfrm>
            <a:off x="335360" y="404664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1. Progress of the overall drawing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4E33E5-01F2-40F9-8B04-F5C218652C06}"/>
              </a:ext>
            </a:extLst>
          </p:cNvPr>
          <p:cNvSpPr txBox="1"/>
          <p:nvPr/>
        </p:nvSpPr>
        <p:spPr bwMode="auto">
          <a:xfrm>
            <a:off x="695400" y="1268760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3) OTK,</a:t>
            </a:r>
            <a:r>
              <a:rPr lang="zh-CN" altLang="en-US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VERTEX and 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ECAL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5F69D7-791E-4824-97F3-792941FC2456}"/>
              </a:ext>
            </a:extLst>
          </p:cNvPr>
          <p:cNvSpPr txBox="1"/>
          <p:nvPr/>
        </p:nvSpPr>
        <p:spPr>
          <a:xfrm>
            <a:off x="1205396" y="2009746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OTK, VERTEX :</a:t>
            </a:r>
          </a:p>
          <a:p>
            <a:r>
              <a:rPr lang="en-US" altLang="zh-CN" dirty="0">
                <a:latin typeface="+mn-ea"/>
              </a:rPr>
              <a:t> 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Start discussing with the overall drawing……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0D3062-5F85-43EB-AC5F-B00A266EB25D}"/>
              </a:ext>
            </a:extLst>
          </p:cNvPr>
          <p:cNvSpPr txBox="1"/>
          <p:nvPr/>
        </p:nvSpPr>
        <p:spPr bwMode="auto">
          <a:xfrm>
            <a:off x="1205396" y="3878758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n-ea"/>
              </a:rPr>
              <a:t>ECAL :</a:t>
            </a:r>
          </a:p>
          <a:p>
            <a:r>
              <a:rPr lang="en-US" altLang="zh-CN" dirty="0">
                <a:latin typeface="+mn-ea"/>
              </a:rPr>
              <a:t>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侯少静单独汇报</a:t>
            </a:r>
          </a:p>
        </p:txBody>
      </p:sp>
    </p:spTree>
    <p:extLst>
      <p:ext uri="{BB962C8B-B14F-4D97-AF65-F5344CB8AC3E}">
        <p14:creationId xmlns:p14="http://schemas.microsoft.com/office/powerpoint/2010/main" val="111811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4B35FF-CD68-42DD-B60A-7FB194B6B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98" y="1011827"/>
            <a:ext cx="9787034" cy="5508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2FC44D-532F-4A51-ABCF-024A66043B8F}"/>
              </a:ext>
            </a:extLst>
          </p:cNvPr>
          <p:cNvSpPr txBox="1"/>
          <p:nvPr/>
        </p:nvSpPr>
        <p:spPr bwMode="auto">
          <a:xfrm>
            <a:off x="335360" y="404664"/>
            <a:ext cx="816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2. </a:t>
            </a:r>
            <a:r>
              <a:rPr lang="fr-FR" altLang="zh-CN" sz="2800" dirty="0">
                <a:latin typeface="+mn-ea"/>
              </a:rPr>
              <a:t>Pre-installation point installation scheme design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18A116-2542-4F5B-8602-C677A7FC4224}"/>
              </a:ext>
            </a:extLst>
          </p:cNvPr>
          <p:cNvSpPr txBox="1"/>
          <p:nvPr/>
        </p:nvSpPr>
        <p:spPr bwMode="auto">
          <a:xfrm>
            <a:off x="695400" y="12105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Scheme 1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E03B4B-6C41-4B2C-847A-F826F7BA38C0}"/>
              </a:ext>
            </a:extLst>
          </p:cNvPr>
          <p:cNvSpPr txBox="1"/>
          <p:nvPr/>
        </p:nvSpPr>
        <p:spPr bwMode="auto">
          <a:xfrm>
            <a:off x="551384" y="2060848"/>
            <a:ext cx="2044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Length :</a:t>
            </a:r>
          </a:p>
          <a:p>
            <a:r>
              <a:rPr lang="en-US" altLang="zh-CN" dirty="0">
                <a:latin typeface="+mn-ea"/>
              </a:rPr>
              <a:t>  50000  to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55500</a:t>
            </a:r>
          </a:p>
          <a:p>
            <a:r>
              <a:rPr lang="en-US" altLang="zh-CN" dirty="0">
                <a:latin typeface="+mn-ea"/>
              </a:rPr>
              <a:t>  33000  to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38500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3C2CA0-ECC0-4AFA-9842-8007DA299191}"/>
              </a:ext>
            </a:extLst>
          </p:cNvPr>
          <p:cNvSpPr txBox="1"/>
          <p:nvPr/>
        </p:nvSpPr>
        <p:spPr bwMode="auto">
          <a:xfrm>
            <a:off x="642739" y="4474502"/>
            <a:ext cx="1731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Question :</a:t>
            </a:r>
          </a:p>
          <a:p>
            <a:pPr algn="ctr"/>
            <a:r>
              <a:rPr lang="en-US" altLang="zh-CN" dirty="0">
                <a:latin typeface="+mn-ea"/>
              </a:rPr>
              <a:t>Distance 33 m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+mn-ea"/>
              </a:rPr>
              <a:t>(&gt;25 m) 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D6508E-BC54-4038-88BC-A85AB24ED954}"/>
              </a:ext>
            </a:extLst>
          </p:cNvPr>
          <p:cNvSpPr txBox="1"/>
          <p:nvPr/>
        </p:nvSpPr>
        <p:spPr>
          <a:xfrm>
            <a:off x="6976967" y="1988840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Collision point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389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2FC44D-532F-4A51-ABCF-024A66043B8F}"/>
              </a:ext>
            </a:extLst>
          </p:cNvPr>
          <p:cNvSpPr txBox="1"/>
          <p:nvPr/>
        </p:nvSpPr>
        <p:spPr bwMode="auto">
          <a:xfrm>
            <a:off x="335360" y="404664"/>
            <a:ext cx="816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2. </a:t>
            </a:r>
            <a:r>
              <a:rPr lang="fr-FR" altLang="zh-CN" sz="2800" dirty="0">
                <a:latin typeface="+mn-ea"/>
              </a:rPr>
              <a:t>Pre-installation point installation scheme design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18A116-2542-4F5B-8602-C677A7FC4224}"/>
              </a:ext>
            </a:extLst>
          </p:cNvPr>
          <p:cNvSpPr txBox="1"/>
          <p:nvPr/>
        </p:nvSpPr>
        <p:spPr bwMode="auto">
          <a:xfrm>
            <a:off x="695400" y="12105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Scheme 2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568A23-BFBA-45CE-ADFA-02F782A7CA69}"/>
              </a:ext>
            </a:extLst>
          </p:cNvPr>
          <p:cNvSpPr txBox="1"/>
          <p:nvPr/>
        </p:nvSpPr>
        <p:spPr>
          <a:xfrm>
            <a:off x="1120377" y="2222173"/>
            <a:ext cx="2044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Length :</a:t>
            </a:r>
          </a:p>
          <a:p>
            <a:r>
              <a:rPr lang="en-US" altLang="zh-CN" dirty="0">
                <a:latin typeface="+mn-ea"/>
              </a:rPr>
              <a:t>  50000  to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55500</a:t>
            </a:r>
          </a:p>
          <a:p>
            <a:r>
              <a:rPr lang="en-US" altLang="zh-CN" dirty="0">
                <a:latin typeface="+mn-ea"/>
              </a:rPr>
              <a:t>  33000  to 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38500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3114F1-852F-4848-9B10-F065A308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953530"/>
            <a:ext cx="6904081" cy="55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AEF2CB6-1B06-414E-A56F-5EAE2C8BF10B}"/>
              </a:ext>
            </a:extLst>
          </p:cNvPr>
          <p:cNvSpPr txBox="1"/>
          <p:nvPr/>
        </p:nvSpPr>
        <p:spPr bwMode="auto">
          <a:xfrm>
            <a:off x="335360" y="4888807"/>
            <a:ext cx="4685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Question :</a:t>
            </a:r>
          </a:p>
          <a:p>
            <a:pPr algn="ctr"/>
            <a:r>
              <a:rPr lang="en-US" altLang="zh-CN" dirty="0">
                <a:latin typeface="+mn-ea"/>
              </a:rPr>
              <a:t>Distance 16.5 m</a:t>
            </a: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(Increased the distance to the service room)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2274F8-06DA-4A20-9D07-BA644CA0C9F6}"/>
              </a:ext>
            </a:extLst>
          </p:cNvPr>
          <p:cNvSpPr txBox="1"/>
          <p:nvPr/>
        </p:nvSpPr>
        <p:spPr bwMode="auto">
          <a:xfrm>
            <a:off x="7985078" y="3933056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Collision point</a:t>
            </a:r>
            <a:endParaRPr lang="zh-CN" altLang="en-US" sz="20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008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25804</TotalTime>
  <Words>213</Words>
  <Application>Microsoft Office PowerPoint</Application>
  <DocSecurity>0</DocSecurity>
  <PresentationFormat>宽屏</PresentationFormat>
  <Paragraphs>49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DELL</dc:creator>
  <cp:keywords/>
  <dc:description/>
  <cp:lastModifiedBy>Q Ji</cp:lastModifiedBy>
  <cp:revision>3803</cp:revision>
  <dcterms:created xsi:type="dcterms:W3CDTF">2021-11-01T07:05:17Z</dcterms:created>
  <dcterms:modified xsi:type="dcterms:W3CDTF">2024-09-10T00:59:40Z</dcterms:modified>
  <cp:category/>
  <dc:identifier/>
  <cp:contentStatus/>
  <dc:language/>
  <cp:version/>
</cp:coreProperties>
</file>