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61" r:id="rId3"/>
    <p:sldId id="266" r:id="rId4"/>
    <p:sldId id="267" r:id="rId5"/>
    <p:sldId id="256" r:id="rId6"/>
    <p:sldId id="257" r:id="rId7"/>
    <p:sldId id="272" r:id="rId8"/>
    <p:sldId id="274" r:id="rId9"/>
    <p:sldId id="276" r:id="rId10"/>
    <p:sldId id="27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AEA0-F3A5-4E59-95CC-EF2DA58DBE29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9B740-B6B7-4F54-BC81-23DD30FA4F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89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DAB5B-F42A-4769-B472-B96B652089C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98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D35C3-322C-4F34-A754-225819857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6796E19-83A7-47F7-893A-DC662F22A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176F14-C8B4-4E2B-BC6E-4A73BE80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E29C1-BE53-413A-B381-542270EA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AB1431-5BDC-4E88-A730-0A083B84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5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94FBB-B906-4FBF-AC3D-393FAD87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25B098-5ABC-438E-977D-A63ECCF86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58203-4F11-45B2-8E6D-CAB13CA3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221933-2A0D-495C-BFB4-79F00A929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DA66C5-8DD9-41BA-A04E-2C131B75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5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0C8D143-6E5A-4D37-A2D8-099C84B82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9757BF-676C-4441-B1E6-A53B28EA8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6C1B91-C5F5-4875-928E-6FD4A12E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D71D69-7714-4833-900F-E19CD2D9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ABBE75-0534-4A9E-8A46-3E47D506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2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A6821-B337-402A-ACE9-12ED71E3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6B984D-0307-43AF-8BF6-FB7C48F27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3A3557-2F51-48A4-B8D2-BE7B3764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977F0-6935-415F-A0ED-27958ED69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01C198-1D90-4D53-AB20-D29F51AE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67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A59C4-F2A4-4A20-9CBA-C0D80EE66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CC6BFC-8D95-4551-86DD-06637F057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B5633A-DBDE-4C4B-BBD8-8571D7F82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B87776-61F4-425B-8F2C-7CABCAA3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A4785F-C953-4B1A-B226-844D1FBC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81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4A4AD-1B10-4FBD-B693-A9DF4546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2C4CCC-9FFE-4E7B-A88E-5343DE10A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1FB266-51C3-4BF6-B63A-2254AFC20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A22D95-78B8-46CD-B20F-1D3ADEA0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BF35BD-3E0A-4A84-A653-A8EFF0AC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93B488-7282-49A1-AF25-0A854E26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8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FE36A5-9F4E-4138-A2A1-C0F6AE933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19A866-6BD1-4F73-B94E-871329E59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2CDEB2-F765-46B9-9A37-12FAA8CE8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8D329-44C7-46D5-BB1A-EA3514E0E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E81E3F2-4031-44B1-BC6C-D0389E21A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00C316-9921-4033-B650-9002221F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8FFCC4F-C8D9-4F65-A3F6-6443A4B6D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76671A2-8DAF-4F07-9727-7F3713A2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31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7DDB5-D804-487C-8FF3-AFA3D593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D72E65B-EC14-4CAB-963A-52688CBE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FCB49BB-3EDC-4920-B0C0-4970BFE8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CCC844-9E58-4DD9-BFA9-46DDBE8F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06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DB7E629-0A8C-4A02-9A8B-52915BE8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BAD5260-6DD5-497E-8705-3534812D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4E77C1-518F-4E3F-9AC9-3B7BF34B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7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1B81-E2BD-42AD-981C-CAFE9D6B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C1E412-EB70-4DAD-8916-B43DEE90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3EA5DF2-CB87-4050-8F61-2D525268B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36E1F5-7A99-4A7C-8D1D-410770A0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063845-1428-4A87-A4CF-2DA431023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2F98C2-4990-44EF-940C-390E5535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69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406F2-C72D-49FD-B7F4-71C007EF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F1F5E4-7C6E-45EA-AA48-EE7959D11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131EDD-6DCF-4D0A-B61C-E3077E5A1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90D4AF-2B12-4A4C-B380-A921303F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23215D-3561-422B-BBF2-2F8C0E9B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CBA4C63-6E02-4052-A8D7-44B51C5C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4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DC1553B-9C17-4798-8AE9-CEB841D1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8D3576C-381C-4999-AB89-CE9AAD614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0795AC-FDD0-44F3-9ED3-926304F7B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E1C6D-9833-4FF8-B676-EDCE5F448E8F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E600D3-618B-46D8-A567-AC3B624DD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2ED78-1FFD-427B-8D10-A5D593C7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5A13-B589-4422-8D05-70D5775EAB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52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F86E59E-C564-4629-81B3-0CA91D7D16FE}"/>
              </a:ext>
            </a:extLst>
          </p:cNvPr>
          <p:cNvSpPr txBox="1"/>
          <p:nvPr/>
        </p:nvSpPr>
        <p:spPr>
          <a:xfrm>
            <a:off x="3714750" y="1651000"/>
            <a:ext cx="476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ECAL</a:t>
            </a:r>
            <a:r>
              <a:rPr lang="zh-CN" altLang="en-US" sz="4000" dirty="0"/>
              <a:t>机械设计进展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426A10-C487-46EC-8527-47C8C6708A80}"/>
              </a:ext>
            </a:extLst>
          </p:cNvPr>
          <p:cNvSpPr txBox="1"/>
          <p:nvPr/>
        </p:nvSpPr>
        <p:spPr>
          <a:xfrm>
            <a:off x="5086350" y="3917434"/>
            <a:ext cx="6400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   </a:t>
            </a:r>
            <a:r>
              <a:rPr lang="zh-CN" altLang="en-US" sz="2400" dirty="0"/>
              <a:t>侯少静</a:t>
            </a:r>
            <a:endParaRPr lang="en-US" altLang="zh-CN" sz="2400" dirty="0"/>
          </a:p>
          <a:p>
            <a:r>
              <a:rPr lang="en-US" altLang="zh-CN" sz="2400" dirty="0"/>
              <a:t>09/10/2024 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612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6888C47-5D8B-4C3E-894E-709AE910E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7" t="20030" r="46833" b="24607"/>
          <a:stretch/>
        </p:blipFill>
        <p:spPr>
          <a:xfrm>
            <a:off x="5781029" y="1006501"/>
            <a:ext cx="4255824" cy="382961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A4BA5B3-43C5-4539-99FF-178026CAB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32" r="21996"/>
          <a:stretch/>
        </p:blipFill>
        <p:spPr>
          <a:xfrm>
            <a:off x="9923381" y="906620"/>
            <a:ext cx="805064" cy="413801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9007723-20B8-406C-8C02-18083B60AB08}"/>
              </a:ext>
            </a:extLst>
          </p:cNvPr>
          <p:cNvSpPr txBox="1"/>
          <p:nvPr/>
        </p:nvSpPr>
        <p:spPr>
          <a:xfrm>
            <a:off x="1832742" y="5172065"/>
            <a:ext cx="4393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共</a:t>
            </a:r>
            <a:r>
              <a:rPr lang="en-US" altLang="zh-CN" dirty="0"/>
              <a:t>7</a:t>
            </a:r>
            <a:r>
              <a:rPr lang="zh-CN" altLang="en-US" dirty="0"/>
              <a:t>种不同模块类型。</a:t>
            </a:r>
            <a:endParaRPr lang="en-US" altLang="zh-CN" dirty="0"/>
          </a:p>
          <a:p>
            <a:r>
              <a:rPr lang="zh-CN" altLang="en-US" dirty="0"/>
              <a:t>中心十字位置模块截面为等腰梯形；</a:t>
            </a:r>
            <a:endParaRPr lang="en-US" altLang="zh-CN" dirty="0"/>
          </a:p>
          <a:p>
            <a:r>
              <a:rPr lang="zh-CN" altLang="en-US" dirty="0"/>
              <a:t>相邻模块截面为直角梯形；</a:t>
            </a:r>
            <a:endParaRPr lang="en-US" altLang="zh-CN" dirty="0"/>
          </a:p>
          <a:p>
            <a:r>
              <a:rPr lang="zh-CN" altLang="en-US" dirty="0"/>
              <a:t>其余模块为方形。</a:t>
            </a:r>
            <a:endParaRPr lang="en-US" altLang="zh-CN" dirty="0"/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2B8A1A5-CFA7-44F6-BA2A-64A0FBB76B03}"/>
              </a:ext>
            </a:extLst>
          </p:cNvPr>
          <p:cNvGrpSpPr/>
          <p:nvPr/>
        </p:nvGrpSpPr>
        <p:grpSpPr>
          <a:xfrm>
            <a:off x="1511929" y="766437"/>
            <a:ext cx="4269100" cy="4278202"/>
            <a:chOff x="461727" y="565694"/>
            <a:chExt cx="4269100" cy="427820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1B53406-BE25-4F3C-99A0-032B89A150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237" t="18986" r="36097" b="5062"/>
            <a:stretch/>
          </p:blipFill>
          <p:spPr>
            <a:xfrm>
              <a:off x="588475" y="805758"/>
              <a:ext cx="4142352" cy="3938258"/>
            </a:xfrm>
            <a:prstGeom prst="rect">
              <a:avLst/>
            </a:prstGeom>
          </p:spPr>
        </p:pic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47EC7F4-B0EE-4E11-A7A3-F3ECD0320E03}"/>
                </a:ext>
              </a:extLst>
            </p:cNvPr>
            <p:cNvCxnSpPr>
              <a:cxnSpLocks/>
            </p:cNvCxnSpPr>
            <p:nvPr/>
          </p:nvCxnSpPr>
          <p:spPr>
            <a:xfrm>
              <a:off x="2587223" y="565694"/>
              <a:ext cx="0" cy="427820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FEF57DE-491A-4393-AD99-3690BB52E72A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>
              <a:off x="461727" y="2774886"/>
              <a:ext cx="42691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33C1557-E4D7-4B0C-8B6A-4F6AFD2A76A8}"/>
                </a:ext>
              </a:extLst>
            </p:cNvPr>
            <p:cNvCxnSpPr>
              <a:cxnSpLocks/>
            </p:cNvCxnSpPr>
            <p:nvPr/>
          </p:nvCxnSpPr>
          <p:spPr>
            <a:xfrm>
              <a:off x="2957442" y="705877"/>
              <a:ext cx="5475" cy="16846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4B6DA7C2-B527-4332-9D20-8E7D768959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57442" y="2390486"/>
              <a:ext cx="16598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9330893-CCE1-4FD4-8F29-623A80D733BB}"/>
                </a:ext>
              </a:extLst>
            </p:cNvPr>
            <p:cNvCxnSpPr>
              <a:cxnSpLocks/>
            </p:cNvCxnSpPr>
            <p:nvPr/>
          </p:nvCxnSpPr>
          <p:spPr>
            <a:xfrm>
              <a:off x="3269219" y="805758"/>
              <a:ext cx="0" cy="12935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D7056D5-9C20-4C33-A960-01419943E0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63745" y="2099280"/>
              <a:ext cx="121772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3A4DEB54-B056-44BE-8C3D-E44354372AD7}"/>
                </a:ext>
              </a:extLst>
            </p:cNvPr>
            <p:cNvCxnSpPr>
              <a:cxnSpLocks/>
            </p:cNvCxnSpPr>
            <p:nvPr/>
          </p:nvCxnSpPr>
          <p:spPr>
            <a:xfrm>
              <a:off x="3534274" y="908106"/>
              <a:ext cx="5475" cy="8999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94ED564-43AF-4957-B445-A6F0A1C532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4275" y="1808075"/>
              <a:ext cx="87476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F59988D2-2F87-49DC-AA4D-4BB951F16693}"/>
                </a:ext>
              </a:extLst>
            </p:cNvPr>
            <p:cNvCxnSpPr>
              <a:cxnSpLocks/>
            </p:cNvCxnSpPr>
            <p:nvPr/>
          </p:nvCxnSpPr>
          <p:spPr>
            <a:xfrm>
              <a:off x="3746405" y="1061432"/>
              <a:ext cx="0" cy="5366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A9CEFC8-82AA-4FE5-899D-73515496B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40931" y="1598123"/>
              <a:ext cx="57757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2D5AB0A6-E396-406A-8C0D-DF76AEEE5302}"/>
              </a:ext>
            </a:extLst>
          </p:cNvPr>
          <p:cNvSpPr txBox="1"/>
          <p:nvPr/>
        </p:nvSpPr>
        <p:spPr>
          <a:xfrm>
            <a:off x="5667469" y="5497515"/>
            <a:ext cx="569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每个模块边框及电子学所占空间约为单边</a:t>
            </a:r>
            <a:r>
              <a:rPr lang="en-US" altLang="zh-CN" dirty="0"/>
              <a:t>5~6mm</a:t>
            </a:r>
            <a:r>
              <a:rPr lang="zh-CN" altLang="en-US" dirty="0"/>
              <a:t>（电子学板</a:t>
            </a:r>
            <a:r>
              <a:rPr lang="en-US" altLang="zh-CN" dirty="0"/>
              <a:t>3mm+SiPM1mm+</a:t>
            </a:r>
            <a:r>
              <a:rPr lang="zh-CN" altLang="en-US" dirty="0"/>
              <a:t>碳纤维框架</a:t>
            </a:r>
            <a:r>
              <a:rPr lang="en-US" altLang="zh-CN" dirty="0"/>
              <a:t>2~4mm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单侧端盖重约</a:t>
            </a:r>
            <a:r>
              <a:rPr lang="en-US" altLang="zh-CN" dirty="0"/>
              <a:t>27.8t</a:t>
            </a:r>
            <a:r>
              <a:rPr lang="zh-CN" altLang="en-US" dirty="0"/>
              <a:t>，安装在</a:t>
            </a:r>
            <a:r>
              <a:rPr lang="en-US" altLang="zh-CN" dirty="0"/>
              <a:t>HCAL</a:t>
            </a:r>
            <a:r>
              <a:rPr lang="zh-CN" altLang="en-US" dirty="0"/>
              <a:t>筒内壁或</a:t>
            </a:r>
            <a:r>
              <a:rPr lang="en-US" altLang="zh-CN" dirty="0"/>
              <a:t>HCAL</a:t>
            </a:r>
            <a:r>
              <a:rPr lang="zh-CN" altLang="en-US" dirty="0"/>
              <a:t>端盖上。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DBE8E3B0-B34F-48DA-9329-CD1797D89F53}"/>
              </a:ext>
            </a:extLst>
          </p:cNvPr>
          <p:cNvSpPr txBox="1"/>
          <p:nvPr/>
        </p:nvSpPr>
        <p:spPr>
          <a:xfrm>
            <a:off x="5359111" y="250291"/>
            <a:ext cx="564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ECAL</a:t>
            </a:r>
            <a:r>
              <a:rPr lang="zh-CN" altLang="en-US" sz="2400" dirty="0"/>
              <a:t>端盖排布</a:t>
            </a:r>
          </a:p>
        </p:txBody>
      </p:sp>
    </p:spTree>
    <p:extLst>
      <p:ext uri="{BB962C8B-B14F-4D97-AF65-F5344CB8AC3E}">
        <p14:creationId xmlns:p14="http://schemas.microsoft.com/office/powerpoint/2010/main" val="212088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0AAD1748-C1E1-474E-8BE5-ACD0D24FD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6" t="14435" r="35021" b="15366"/>
          <a:stretch/>
        </p:blipFill>
        <p:spPr>
          <a:xfrm>
            <a:off x="671136" y="1035018"/>
            <a:ext cx="2624514" cy="164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FE6C1E-F015-43F2-B4E7-1B952491C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82" t="14699" r="36173" b="24178"/>
          <a:stretch/>
        </p:blipFill>
        <p:spPr>
          <a:xfrm>
            <a:off x="3453013" y="1035018"/>
            <a:ext cx="2236801" cy="164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964DD4-0033-4ACA-BFBD-ABBCA891EF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29" t="22787" r="43333" b="22786"/>
          <a:stretch/>
        </p:blipFill>
        <p:spPr>
          <a:xfrm>
            <a:off x="5886635" y="1029566"/>
            <a:ext cx="1600043" cy="164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5AA50B5-1C62-4435-B3ED-944B65E81F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71" r="6042"/>
          <a:stretch/>
        </p:blipFill>
        <p:spPr>
          <a:xfrm>
            <a:off x="7683500" y="1029566"/>
            <a:ext cx="3178340" cy="164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038DA0-AD31-4F6C-8C53-C4B177B133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71" t="22787" r="35610" b="28812"/>
          <a:stretch/>
        </p:blipFill>
        <p:spPr>
          <a:xfrm>
            <a:off x="664289" y="2850209"/>
            <a:ext cx="2631362" cy="1701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AD2DFEC-B222-4465-AF09-DBE3BBC522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396" t="22009" r="35609" b="23175"/>
          <a:stretch/>
        </p:blipFill>
        <p:spPr>
          <a:xfrm>
            <a:off x="3422433" y="2850209"/>
            <a:ext cx="2424743" cy="1696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D983848-3926-429E-9C65-2ABFD50D991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16" t="20261" r="35610" b="24341"/>
          <a:stretch/>
        </p:blipFill>
        <p:spPr>
          <a:xfrm>
            <a:off x="5973959" y="2850209"/>
            <a:ext cx="2331841" cy="16691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70F9F65-A2BF-46BA-A808-CD2531A1297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500" t="19093" r="30937" b="13358"/>
          <a:stretch/>
        </p:blipFill>
        <p:spPr>
          <a:xfrm>
            <a:off x="8432583" y="2850210"/>
            <a:ext cx="2603717" cy="1666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E4248BF0-89B0-459F-AE08-9DFD5E9F16BA}"/>
              </a:ext>
            </a:extLst>
          </p:cNvPr>
          <p:cNvSpPr txBox="1"/>
          <p:nvPr/>
        </p:nvSpPr>
        <p:spPr>
          <a:xfrm>
            <a:off x="3050482" y="230130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7E3C08B-CA0B-4331-9852-FDB68AC87A4C}"/>
              </a:ext>
            </a:extLst>
          </p:cNvPr>
          <p:cNvSpPr txBox="1"/>
          <p:nvPr/>
        </p:nvSpPr>
        <p:spPr>
          <a:xfrm>
            <a:off x="5427894" y="230130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2D05841-D668-47E7-B163-48245151C8CD}"/>
              </a:ext>
            </a:extLst>
          </p:cNvPr>
          <p:cNvSpPr txBox="1"/>
          <p:nvPr/>
        </p:nvSpPr>
        <p:spPr>
          <a:xfrm>
            <a:off x="7187518" y="230130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7A209ED-C722-4298-9545-636886F5C80A}"/>
              </a:ext>
            </a:extLst>
          </p:cNvPr>
          <p:cNvSpPr txBox="1"/>
          <p:nvPr/>
        </p:nvSpPr>
        <p:spPr>
          <a:xfrm>
            <a:off x="10527618" y="233617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C522165-6695-47FA-9D3A-19C55CAD2E32}"/>
              </a:ext>
            </a:extLst>
          </p:cNvPr>
          <p:cNvSpPr txBox="1"/>
          <p:nvPr/>
        </p:nvSpPr>
        <p:spPr>
          <a:xfrm>
            <a:off x="3035192" y="4176985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32949E4-1184-4D64-808D-70DA85615AE5}"/>
              </a:ext>
            </a:extLst>
          </p:cNvPr>
          <p:cNvSpPr txBox="1"/>
          <p:nvPr/>
        </p:nvSpPr>
        <p:spPr>
          <a:xfrm>
            <a:off x="5558604" y="4176985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061BC91-76D0-483A-A012-78918922978E}"/>
              </a:ext>
            </a:extLst>
          </p:cNvPr>
          <p:cNvSpPr txBox="1"/>
          <p:nvPr/>
        </p:nvSpPr>
        <p:spPr>
          <a:xfrm>
            <a:off x="7983347" y="418204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E145FD0-E78E-4004-8969-2CBEC130F0C3}"/>
              </a:ext>
            </a:extLst>
          </p:cNvPr>
          <p:cNvSpPr txBox="1"/>
          <p:nvPr/>
        </p:nvSpPr>
        <p:spPr>
          <a:xfrm>
            <a:off x="10726507" y="4199155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DF41926-63A3-46D5-B391-D5D3F62FAA9E}"/>
              </a:ext>
            </a:extLst>
          </p:cNvPr>
          <p:cNvSpPr txBox="1"/>
          <p:nvPr/>
        </p:nvSpPr>
        <p:spPr>
          <a:xfrm>
            <a:off x="4942654" y="339614"/>
            <a:ext cx="508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ECAL</a:t>
            </a:r>
            <a:r>
              <a:rPr lang="zh-CN" altLang="en-US" sz="2000" dirty="0"/>
              <a:t>模块组装方案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9991298-F7C1-4E08-A4CD-6B86F3E0BEC3}"/>
              </a:ext>
            </a:extLst>
          </p:cNvPr>
          <p:cNvSpPr txBox="1"/>
          <p:nvPr/>
        </p:nvSpPr>
        <p:spPr>
          <a:xfrm>
            <a:off x="867540" y="4703542"/>
            <a:ext cx="618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组装步骤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、定制碳纤维蜂窝保护壳；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、将晶体插入保护壳，并在端部缝隙处填胶防止安装过程中滑动；</a:t>
            </a:r>
            <a:endParaRPr lang="en-US" altLang="zh-CN" sz="1600" dirty="0"/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、套碳纤维外壳，防止晶体滑出；</a:t>
            </a:r>
            <a:endParaRPr lang="en-US" altLang="zh-CN" sz="1600" dirty="0"/>
          </a:p>
          <a:p>
            <a:r>
              <a:rPr lang="en-US" altLang="zh-CN" sz="1600" dirty="0"/>
              <a:t>4</a:t>
            </a:r>
            <a:r>
              <a:rPr lang="zh-CN" altLang="en-US" sz="1600" dirty="0"/>
              <a:t>、将碳纤维外壳与蜂窝保护壳用碳纤维插拔固定；</a:t>
            </a:r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DE06534-3B02-4645-9757-03F7F8720A09}"/>
              </a:ext>
            </a:extLst>
          </p:cNvPr>
          <p:cNvSpPr txBox="1"/>
          <p:nvPr/>
        </p:nvSpPr>
        <p:spPr>
          <a:xfrm>
            <a:off x="6982702" y="499743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5-6</a:t>
            </a:r>
            <a:r>
              <a:rPr lang="zh-CN" altLang="en-US" sz="1600" dirty="0"/>
              <a:t>、在碳纤维外壳四面安装电子学板；</a:t>
            </a:r>
            <a:endParaRPr lang="en-US" altLang="zh-CN" sz="1600" dirty="0"/>
          </a:p>
          <a:p>
            <a:r>
              <a:rPr lang="en-US" altLang="zh-CN" sz="1600" dirty="0"/>
              <a:t>7</a:t>
            </a:r>
            <a:r>
              <a:rPr lang="zh-CN" altLang="en-US" sz="1600" dirty="0"/>
              <a:t>、在模块外壳安装铜壳帮助导热</a:t>
            </a:r>
            <a:endParaRPr lang="en-US" altLang="zh-CN" sz="1600" dirty="0"/>
          </a:p>
          <a:p>
            <a:r>
              <a:rPr lang="en-US" altLang="zh-CN" sz="1600" dirty="0"/>
              <a:t>8</a:t>
            </a:r>
            <a:r>
              <a:rPr lang="zh-CN" altLang="en-US" sz="1600" dirty="0"/>
              <a:t>、在将模块安装到筒体上后，顶部安装散热铝管。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模块顶部侧壁与筒体采用螺栓固定。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420332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DA713CF-2CF2-4F61-B419-6347C8D9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316"/>
            <a:ext cx="6901486" cy="4423367"/>
          </a:xfrm>
          <a:prstGeom prst="rect">
            <a:avLst/>
          </a:prstGeom>
        </p:spPr>
      </p:pic>
      <p:sp>
        <p:nvSpPr>
          <p:cNvPr id="6" name="文本框 6">
            <a:extLst>
              <a:ext uri="{FF2B5EF4-FFF2-40B4-BE49-F238E27FC236}">
                <a16:creationId xmlns:a16="http://schemas.microsoft.com/office/drawing/2014/main" id="{FE9E09A4-768F-47FC-B806-997B76728077}"/>
              </a:ext>
            </a:extLst>
          </p:cNvPr>
          <p:cNvSpPr txBox="1"/>
          <p:nvPr/>
        </p:nvSpPr>
        <p:spPr>
          <a:xfrm>
            <a:off x="453084" y="285296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正交晶体方案单元安装设计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C1492D-9CEF-4C8F-897F-7C5F5825D96B}"/>
              </a:ext>
            </a:extLst>
          </p:cNvPr>
          <p:cNvSpPr txBox="1"/>
          <p:nvPr/>
        </p:nvSpPr>
        <p:spPr>
          <a:xfrm>
            <a:off x="1943746" y="5841126"/>
            <a:ext cx="515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晶体数量：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*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26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晶体两端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SiPM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5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*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5*1mm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C253A40-96CC-47D2-B1E2-84BF345A0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929" y="542285"/>
            <a:ext cx="4713667" cy="369413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F3C83588-6CF6-4BAF-AD36-94C2FD92AC58}"/>
              </a:ext>
            </a:extLst>
          </p:cNvPr>
          <p:cNvSpPr txBox="1"/>
          <p:nvPr/>
        </p:nvSpPr>
        <p:spPr>
          <a:xfrm>
            <a:off x="6990496" y="45577"/>
            <a:ext cx="30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碳纤维保护壳有限元计算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5CB2E3-E1D6-43FD-8E93-4F19CD01C935}"/>
              </a:ext>
            </a:extLst>
          </p:cNvPr>
          <p:cNvSpPr txBox="1"/>
          <p:nvPr/>
        </p:nvSpPr>
        <p:spPr>
          <a:xfrm>
            <a:off x="7267929" y="4363799"/>
            <a:ext cx="449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实际模型：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单元尺寸：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*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*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保护壳厚度：隔层碳纤维厚度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0.2mm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             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侧壁碳纤维厚度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0.4mm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                   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每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个晶体一个腔体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约束：底部两端约束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计算结果：中间区域变形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~0.2mm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960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ECA5F9-5A8F-43D5-A00D-E2B29FF72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8" t="16955" r="24896" b="12290"/>
          <a:stretch/>
        </p:blipFill>
        <p:spPr>
          <a:xfrm>
            <a:off x="43794" y="1333313"/>
            <a:ext cx="4165179" cy="28768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D65018-6560-4FC9-B94E-B13E45BE8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13067" r="36459" b="8403"/>
          <a:stretch/>
        </p:blipFill>
        <p:spPr>
          <a:xfrm>
            <a:off x="4304165" y="1169349"/>
            <a:ext cx="3214286" cy="289859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8115D73-6B0E-4EED-898A-BBAB513B6F7A}"/>
              </a:ext>
            </a:extLst>
          </p:cNvPr>
          <p:cNvSpPr txBox="1"/>
          <p:nvPr/>
        </p:nvSpPr>
        <p:spPr>
          <a:xfrm>
            <a:off x="5372709" y="385894"/>
            <a:ext cx="508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ECAL</a:t>
            </a:r>
            <a:r>
              <a:rPr lang="zh-CN" altLang="en-US" dirty="0"/>
              <a:t>筒部支撑结构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DF3F1C3-42C7-4C48-A053-7BA98F671C51}"/>
              </a:ext>
            </a:extLst>
          </p:cNvPr>
          <p:cNvSpPr txBox="1"/>
          <p:nvPr/>
        </p:nvSpPr>
        <p:spPr>
          <a:xfrm>
            <a:off x="6096000" y="5317963"/>
            <a:ext cx="4263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</a:t>
            </a:r>
            <a:r>
              <a:rPr lang="en-US" altLang="zh-CN" dirty="0"/>
              <a:t>Z</a:t>
            </a:r>
            <a:r>
              <a:rPr lang="zh-CN" altLang="en-US" dirty="0"/>
              <a:t>向设置筋板，位置在梯形单元的短边，用于固定模块的同时增加整体刚度，厚度为</a:t>
            </a:r>
            <a:r>
              <a:rPr lang="en-US" altLang="zh-CN" dirty="0"/>
              <a:t>10mm</a:t>
            </a:r>
            <a:r>
              <a:rPr lang="zh-CN" altLang="en-US" dirty="0"/>
              <a:t>，宽</a:t>
            </a:r>
            <a:r>
              <a:rPr lang="en-US" altLang="zh-CN" dirty="0"/>
              <a:t>50mm</a:t>
            </a:r>
            <a:r>
              <a:rPr lang="zh-CN" altLang="en-US" dirty="0"/>
              <a:t>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2454A6D-DDE0-4169-BB74-61E3CBE55280}"/>
              </a:ext>
            </a:extLst>
          </p:cNvPr>
          <p:cNvSpPr txBox="1"/>
          <p:nvPr/>
        </p:nvSpPr>
        <p:spPr>
          <a:xfrm>
            <a:off x="7329283" y="4900015"/>
            <a:ext cx="344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筒部</a:t>
            </a:r>
            <a:r>
              <a:rPr lang="en-US" altLang="zh-CN" b="1" dirty="0"/>
              <a:t>Z</a:t>
            </a:r>
            <a:r>
              <a:rPr lang="zh-CN" altLang="en-US" b="1" dirty="0"/>
              <a:t>向筋板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89535A7-FF14-4F78-8D43-EC95305EBCF6}"/>
              </a:ext>
            </a:extLst>
          </p:cNvPr>
          <p:cNvSpPr txBox="1"/>
          <p:nvPr/>
        </p:nvSpPr>
        <p:spPr>
          <a:xfrm>
            <a:off x="1514295" y="4348467"/>
            <a:ext cx="4165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筒内切圆直径：</a:t>
            </a:r>
            <a:r>
              <a:rPr lang="en-US" altLang="zh-CN" dirty="0"/>
              <a:t>3660mm;</a:t>
            </a:r>
          </a:p>
          <a:p>
            <a:r>
              <a:rPr lang="zh-CN" altLang="en-US" dirty="0"/>
              <a:t>外接圆直径：</a:t>
            </a:r>
            <a:r>
              <a:rPr lang="en-US" altLang="zh-CN" dirty="0"/>
              <a:t>4260mm;</a:t>
            </a:r>
          </a:p>
          <a:p>
            <a:r>
              <a:rPr lang="zh-CN" altLang="en-US" dirty="0"/>
              <a:t>总长：</a:t>
            </a:r>
            <a:r>
              <a:rPr lang="en-US" altLang="zh-CN" dirty="0"/>
              <a:t>5800mm;</a:t>
            </a:r>
          </a:p>
          <a:p>
            <a:r>
              <a:rPr lang="en-US" altLang="zh-CN" dirty="0"/>
              <a:t>Z</a:t>
            </a:r>
            <a:r>
              <a:rPr lang="zh-CN" altLang="en-US" dirty="0"/>
              <a:t>向平分为</a:t>
            </a:r>
            <a:r>
              <a:rPr lang="en-US" altLang="zh-CN" dirty="0"/>
              <a:t>15</a:t>
            </a:r>
            <a:r>
              <a:rPr lang="zh-CN" altLang="en-US" dirty="0"/>
              <a:t>段；</a:t>
            </a:r>
            <a:endParaRPr lang="en-US" altLang="zh-CN" dirty="0"/>
          </a:p>
          <a:p>
            <a:r>
              <a:rPr lang="zh-CN" altLang="en-US" dirty="0"/>
              <a:t>端面分为</a:t>
            </a:r>
            <a:r>
              <a:rPr lang="en-US" altLang="zh-CN" dirty="0"/>
              <a:t>32</a:t>
            </a:r>
            <a:r>
              <a:rPr lang="zh-CN" altLang="en-US" dirty="0"/>
              <a:t>个正反梯形；</a:t>
            </a:r>
            <a:endParaRPr lang="en-US" altLang="zh-CN" dirty="0"/>
          </a:p>
          <a:p>
            <a:r>
              <a:rPr lang="zh-CN" altLang="en-US" dirty="0"/>
              <a:t>环形与</a:t>
            </a:r>
            <a:r>
              <a:rPr lang="en-US" altLang="zh-CN" dirty="0"/>
              <a:t>Z</a:t>
            </a:r>
            <a:r>
              <a:rPr lang="zh-CN" altLang="en-US" dirty="0"/>
              <a:t>向结构厚度均为</a:t>
            </a:r>
            <a:r>
              <a:rPr lang="en-US" altLang="zh-CN" dirty="0"/>
              <a:t>5mm;</a:t>
            </a:r>
          </a:p>
          <a:p>
            <a:r>
              <a:rPr lang="zh-CN" altLang="en-US" dirty="0"/>
              <a:t>两端面厚度为</a:t>
            </a:r>
            <a:r>
              <a:rPr lang="en-US" altLang="zh-CN" dirty="0"/>
              <a:t>20mm</a:t>
            </a:r>
            <a:r>
              <a:rPr lang="zh-CN" altLang="en-US" dirty="0"/>
              <a:t>；</a:t>
            </a:r>
            <a:endParaRPr lang="en-US" altLang="zh-CN" dirty="0"/>
          </a:p>
          <a:p>
            <a:r>
              <a:rPr lang="zh-CN" altLang="en-US" dirty="0"/>
              <a:t>材质：碳纤维增强环氧树脂</a:t>
            </a:r>
            <a:endParaRPr lang="en-US" altLang="zh-CN" dirty="0"/>
          </a:p>
          <a:p>
            <a:r>
              <a:rPr lang="zh-CN" altLang="en-US" dirty="0"/>
              <a:t>总重量</a:t>
            </a:r>
            <a:r>
              <a:rPr lang="en-US" altLang="zh-CN" dirty="0"/>
              <a:t>1.2T</a:t>
            </a:r>
          </a:p>
          <a:p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0F6630-EB36-496F-A5E0-D5A057A0E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448" t="11234" r="-1"/>
          <a:stretch/>
        </p:blipFill>
        <p:spPr>
          <a:xfrm>
            <a:off x="6781800" y="2654299"/>
            <a:ext cx="1789513" cy="133944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913A5CE-A1D2-42DE-B0EC-7037300EA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47" t="12694" r="32418" b="13892"/>
          <a:stretch/>
        </p:blipFill>
        <p:spPr>
          <a:xfrm>
            <a:off x="8318708" y="1243550"/>
            <a:ext cx="3473907" cy="282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9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AE0E89F-ACE3-486A-95E2-CE803E25E1C5}"/>
              </a:ext>
            </a:extLst>
          </p:cNvPr>
          <p:cNvSpPr txBox="1"/>
          <p:nvPr/>
        </p:nvSpPr>
        <p:spPr>
          <a:xfrm>
            <a:off x="5017911" y="316152"/>
            <a:ext cx="508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ECAL</a:t>
            </a:r>
            <a:r>
              <a:rPr lang="zh-CN" altLang="en-US" sz="2000" dirty="0"/>
              <a:t>筒部组装方案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2A7080-434E-47E5-A78D-F79341585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28" t="21766" r="33540" b="29596"/>
          <a:stretch/>
        </p:blipFill>
        <p:spPr>
          <a:xfrm>
            <a:off x="371738" y="995144"/>
            <a:ext cx="3008464" cy="18789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FAC5F0B-33C2-4C34-8F55-10AB312F1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75" t="24575" r="33751" b="23429"/>
          <a:stretch/>
        </p:blipFill>
        <p:spPr>
          <a:xfrm>
            <a:off x="3448043" y="995142"/>
            <a:ext cx="3396953" cy="1878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745D29-FF8B-4416-B7CF-26DF5A0B1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0" t="20376" r="32312" b="21813"/>
          <a:stretch/>
        </p:blipFill>
        <p:spPr>
          <a:xfrm>
            <a:off x="6909929" y="995143"/>
            <a:ext cx="3301650" cy="18789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68FF91C-F36D-41A3-AF60-91E13860CF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65" t="13845" r="31328" b="27352"/>
          <a:stretch/>
        </p:blipFill>
        <p:spPr>
          <a:xfrm>
            <a:off x="371738" y="2924175"/>
            <a:ext cx="3008463" cy="18441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E06CBBD-1707-4810-9A70-28CD970B8C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35" t="21037" r="34643" b="18899"/>
          <a:stretch/>
        </p:blipFill>
        <p:spPr>
          <a:xfrm>
            <a:off x="3448043" y="2918690"/>
            <a:ext cx="3396953" cy="18556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07AC571-3004-46FE-84C0-D807FC2D6F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979" t="31144" r="34324" b="6459"/>
          <a:stretch/>
        </p:blipFill>
        <p:spPr>
          <a:xfrm>
            <a:off x="6906548" y="2918690"/>
            <a:ext cx="2424314" cy="18550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E13D80C-43D8-4774-BFA0-B7A0C999AE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396" t="14817" r="34323" b="15091"/>
          <a:stretch/>
        </p:blipFill>
        <p:spPr>
          <a:xfrm>
            <a:off x="9394098" y="2918689"/>
            <a:ext cx="2370456" cy="18441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F0F69B82-AFD7-471E-A9E9-74806E53987B}"/>
              </a:ext>
            </a:extLst>
          </p:cNvPr>
          <p:cNvSpPr txBox="1"/>
          <p:nvPr/>
        </p:nvSpPr>
        <p:spPr>
          <a:xfrm>
            <a:off x="3073400" y="2517463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8E5CBF9-6B1D-4A7E-8F17-297917EE4164}"/>
              </a:ext>
            </a:extLst>
          </p:cNvPr>
          <p:cNvSpPr txBox="1"/>
          <p:nvPr/>
        </p:nvSpPr>
        <p:spPr>
          <a:xfrm>
            <a:off x="6559961" y="2530724"/>
            <a:ext cx="317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85CE244-4FB2-4D32-922E-38852074B866}"/>
              </a:ext>
            </a:extLst>
          </p:cNvPr>
          <p:cNvSpPr txBox="1"/>
          <p:nvPr/>
        </p:nvSpPr>
        <p:spPr>
          <a:xfrm>
            <a:off x="9890059" y="2485913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9CC5FBB-0BE2-4A65-9E23-A6E244C1D3FC}"/>
              </a:ext>
            </a:extLst>
          </p:cNvPr>
          <p:cNvSpPr txBox="1"/>
          <p:nvPr/>
        </p:nvSpPr>
        <p:spPr>
          <a:xfrm>
            <a:off x="3067050" y="4393520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4789D95-5232-4CA1-9847-3C0D05587102}"/>
              </a:ext>
            </a:extLst>
          </p:cNvPr>
          <p:cNvSpPr txBox="1"/>
          <p:nvPr/>
        </p:nvSpPr>
        <p:spPr>
          <a:xfrm>
            <a:off x="6544557" y="4398734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39C407-4FC1-4AB5-B654-FAE469755344}"/>
              </a:ext>
            </a:extLst>
          </p:cNvPr>
          <p:cNvSpPr txBox="1"/>
          <p:nvPr/>
        </p:nvSpPr>
        <p:spPr>
          <a:xfrm>
            <a:off x="9038630" y="4393520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2B6671A-E42E-4569-A36B-9E5056DFF429}"/>
              </a:ext>
            </a:extLst>
          </p:cNvPr>
          <p:cNvSpPr txBox="1"/>
          <p:nvPr/>
        </p:nvSpPr>
        <p:spPr>
          <a:xfrm>
            <a:off x="11462944" y="4393520"/>
            <a:ext cx="21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D475376-3309-40BB-9B68-CBB23CC625CB}"/>
              </a:ext>
            </a:extLst>
          </p:cNvPr>
          <p:cNvSpPr txBox="1"/>
          <p:nvPr/>
        </p:nvSpPr>
        <p:spPr>
          <a:xfrm>
            <a:off x="371738" y="5011341"/>
            <a:ext cx="53681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安装步骤</a:t>
            </a:r>
            <a:endParaRPr lang="en-US" altLang="zh-CN" b="1" dirty="0">
              <a:solidFill>
                <a:srgbClr val="FF0000"/>
              </a:solidFill>
            </a:endParaRPr>
          </a:p>
          <a:p>
            <a:r>
              <a:rPr lang="en-US" altLang="zh-CN" sz="1600" dirty="0"/>
              <a:t>1</a:t>
            </a:r>
            <a:r>
              <a:rPr lang="zh-CN" altLang="en-US" sz="1600" dirty="0"/>
              <a:t>、碳纤维网架整体加工完成；</a:t>
            </a:r>
            <a:endParaRPr lang="en-US" altLang="zh-CN" sz="1600" dirty="0"/>
          </a:p>
          <a:p>
            <a:r>
              <a:rPr lang="en-US" altLang="zh-CN" sz="1600" dirty="0"/>
              <a:t>2</a:t>
            </a:r>
            <a:r>
              <a:rPr lang="zh-CN" altLang="en-US" sz="1600" dirty="0"/>
              <a:t>、安装两侧不锈钢法兰盘（厚度</a:t>
            </a:r>
            <a:r>
              <a:rPr lang="en-US" altLang="zh-CN" sz="1600" dirty="0"/>
              <a:t>30mm</a:t>
            </a:r>
            <a:r>
              <a:rPr lang="zh-CN" altLang="en-US" sz="1600" dirty="0"/>
              <a:t>）</a:t>
            </a:r>
            <a:r>
              <a:rPr lang="en-US" altLang="zh-CN" sz="1600" dirty="0"/>
              <a:t>;</a:t>
            </a:r>
          </a:p>
          <a:p>
            <a:r>
              <a:rPr lang="en-US" altLang="zh-CN" sz="1600" dirty="0"/>
              <a:t>3</a:t>
            </a:r>
            <a:r>
              <a:rPr lang="zh-CN" altLang="en-US" sz="1600" dirty="0"/>
              <a:t>、安装两侧钢制旋转筒；</a:t>
            </a:r>
            <a:endParaRPr lang="en-US" altLang="zh-CN" sz="1600" dirty="0"/>
          </a:p>
          <a:p>
            <a:r>
              <a:rPr lang="en-US" altLang="zh-CN" sz="1600" dirty="0"/>
              <a:t>4</a:t>
            </a:r>
            <a:r>
              <a:rPr lang="zh-CN" altLang="en-US" sz="1600" dirty="0"/>
              <a:t>、安装外侧旋转工装（矿山机械筛石机常用传动系统）；</a:t>
            </a:r>
            <a:endParaRPr lang="en-US" altLang="zh-CN" sz="1600" dirty="0"/>
          </a:p>
          <a:p>
            <a:r>
              <a:rPr lang="en-US" altLang="zh-CN" sz="1600" dirty="0"/>
              <a:t>5</a:t>
            </a:r>
            <a:r>
              <a:rPr lang="zh-CN" altLang="en-US" sz="1600" dirty="0"/>
              <a:t>、筒内搭建安装平台（高</a:t>
            </a:r>
            <a:r>
              <a:rPr lang="en-US" altLang="zh-CN" sz="1600" dirty="0"/>
              <a:t>2m</a:t>
            </a:r>
            <a:r>
              <a:rPr lang="zh-CN" altLang="en-US" sz="1600" dirty="0"/>
              <a:t>，宽</a:t>
            </a:r>
            <a:r>
              <a:rPr lang="en-US" altLang="zh-CN" sz="1600" dirty="0"/>
              <a:t>3.5m</a:t>
            </a:r>
            <a:r>
              <a:rPr lang="zh-CN" altLang="en-US" sz="1600" dirty="0"/>
              <a:t>，距筒顶部</a:t>
            </a:r>
            <a:r>
              <a:rPr lang="en-US" altLang="zh-CN" sz="1600" dirty="0"/>
              <a:t>1.8</a:t>
            </a:r>
            <a:r>
              <a:rPr lang="zh-CN" altLang="en-US" sz="1600" dirty="0"/>
              <a:t>米）；</a:t>
            </a:r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585EEE4-E116-4BBB-9A15-DC23C3ADD796}"/>
              </a:ext>
            </a:extLst>
          </p:cNvPr>
          <p:cNvSpPr txBox="1"/>
          <p:nvPr/>
        </p:nvSpPr>
        <p:spPr>
          <a:xfrm>
            <a:off x="5742005" y="4823466"/>
            <a:ext cx="5936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6</a:t>
            </a:r>
            <a:r>
              <a:rPr lang="zh-CN" altLang="en-US" sz="1600" dirty="0"/>
              <a:t>、从下往上安装正梯形模块，采用升降车或小型吊车运输模块；</a:t>
            </a:r>
            <a:endParaRPr lang="en-US" altLang="zh-CN" sz="1600" dirty="0"/>
          </a:p>
          <a:p>
            <a:r>
              <a:rPr lang="en-US" altLang="zh-CN" sz="1600" dirty="0"/>
              <a:t>     </a:t>
            </a:r>
            <a:r>
              <a:rPr lang="zh-CN" altLang="en-US" sz="1600" dirty="0"/>
              <a:t>从上往下安装反梯形模块，采用吊车吊至相应位置，人员站   </a:t>
            </a:r>
            <a:endParaRPr lang="en-US" altLang="zh-CN" sz="1600" dirty="0"/>
          </a:p>
          <a:p>
            <a:r>
              <a:rPr lang="en-US" altLang="zh-CN" sz="1600" dirty="0"/>
              <a:t>     </a:t>
            </a:r>
            <a:r>
              <a:rPr lang="zh-CN" altLang="en-US" sz="1600" dirty="0"/>
              <a:t>在安装平台调整模块位置及角度。</a:t>
            </a:r>
            <a:endParaRPr lang="en-US" altLang="zh-CN" sz="1600" dirty="0"/>
          </a:p>
          <a:p>
            <a:r>
              <a:rPr lang="en-US" altLang="zh-CN" sz="1600" dirty="0"/>
              <a:t>     </a:t>
            </a:r>
            <a:r>
              <a:rPr lang="zh-CN" altLang="en-US" sz="1600" dirty="0"/>
              <a:t>一列模块安装完成进行冷却管道安装，然后旋转筒体，整体</a:t>
            </a:r>
            <a:endParaRPr lang="en-US" altLang="zh-CN" sz="1600" dirty="0"/>
          </a:p>
          <a:p>
            <a:r>
              <a:rPr lang="en-US" altLang="zh-CN" sz="1600" dirty="0"/>
              <a:t>     </a:t>
            </a:r>
            <a:r>
              <a:rPr lang="zh-CN" altLang="en-US" sz="1600" dirty="0"/>
              <a:t>采用对称安装顺序。</a:t>
            </a:r>
            <a:endParaRPr lang="en-US" altLang="zh-CN" sz="1600" dirty="0"/>
          </a:p>
          <a:p>
            <a:r>
              <a:rPr lang="en-US" altLang="zh-CN" sz="1600" dirty="0"/>
              <a:t>7</a:t>
            </a:r>
            <a:r>
              <a:rPr lang="zh-CN" altLang="en-US" sz="1600" dirty="0"/>
              <a:t>、筒体组装完成后，两侧旋转筒可作为后续整体安装工装使用，</a:t>
            </a:r>
            <a:r>
              <a:rPr lang="en-US" altLang="zh-CN" sz="1600" dirty="0"/>
              <a:t>ECAL</a:t>
            </a:r>
            <a:r>
              <a:rPr lang="zh-CN" altLang="en-US" sz="1600" dirty="0"/>
              <a:t>完成与</a:t>
            </a:r>
            <a:r>
              <a:rPr lang="en-US" altLang="zh-CN" sz="1600" dirty="0"/>
              <a:t>HCAL</a:t>
            </a:r>
            <a:r>
              <a:rPr lang="zh-CN" altLang="en-US" sz="1600" dirty="0"/>
              <a:t>安装后拆除即可。</a:t>
            </a:r>
          </a:p>
        </p:txBody>
      </p:sp>
    </p:spTree>
    <p:extLst>
      <p:ext uri="{BB962C8B-B14F-4D97-AF65-F5344CB8AC3E}">
        <p14:creationId xmlns:p14="http://schemas.microsoft.com/office/powerpoint/2010/main" val="371854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0A3EE7F-25C0-4387-8458-57FD195A1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622" y="1131334"/>
            <a:ext cx="3799765" cy="37997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20BFEF-CCDF-4052-A159-CA74FAF22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798" y="1131334"/>
            <a:ext cx="2852852" cy="380231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3409244-DFF5-4CE5-8E33-082C09B1A165}"/>
              </a:ext>
            </a:extLst>
          </p:cNvPr>
          <p:cNvSpPr txBox="1"/>
          <p:nvPr/>
        </p:nvSpPr>
        <p:spPr>
          <a:xfrm>
            <a:off x="1162713" y="5445792"/>
            <a:ext cx="8451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大型筛石机是常用矿山机械，经调研，可以生产</a:t>
            </a:r>
            <a:r>
              <a:rPr lang="en-US" altLang="zh-CN" dirty="0"/>
              <a:t>150T</a:t>
            </a:r>
            <a:r>
              <a:rPr lang="zh-CN" altLang="en-US" dirty="0"/>
              <a:t>载重的筛石机传动系统。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47799B3-8FA5-4D69-B28F-2F48AADE7C41}"/>
              </a:ext>
            </a:extLst>
          </p:cNvPr>
          <p:cNvSpPr txBox="1"/>
          <p:nvPr/>
        </p:nvSpPr>
        <p:spPr>
          <a:xfrm>
            <a:off x="4916311" y="416586"/>
            <a:ext cx="508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大型旋转工装调研</a:t>
            </a:r>
          </a:p>
        </p:txBody>
      </p:sp>
    </p:spTree>
    <p:extLst>
      <p:ext uri="{BB962C8B-B14F-4D97-AF65-F5344CB8AC3E}">
        <p14:creationId xmlns:p14="http://schemas.microsoft.com/office/powerpoint/2010/main" val="235006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1209429-532A-44EC-999A-C4B4B5BB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73" y="805038"/>
            <a:ext cx="2424287" cy="21448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151984B-357F-461B-840F-F07F21574EDC}"/>
              </a:ext>
            </a:extLst>
          </p:cNvPr>
          <p:cNvSpPr/>
          <p:nvPr/>
        </p:nvSpPr>
        <p:spPr>
          <a:xfrm>
            <a:off x="66675" y="66675"/>
            <a:ext cx="2727325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</a:rPr>
              <a:t>FEA of Main structure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7C830D-4B5B-41B6-8265-AFF8D5F20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818" y="3498828"/>
            <a:ext cx="3463413" cy="24223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9C1DBFA-18EC-485F-8FF5-C520DF1DC1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282"/>
          <a:stretch/>
        </p:blipFill>
        <p:spPr>
          <a:xfrm>
            <a:off x="235011" y="3498828"/>
            <a:ext cx="3409890" cy="24437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48A3230-4DE2-4FF6-86CA-AB8FE7AA2E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136" y="3509521"/>
            <a:ext cx="3520447" cy="24223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E4B556B-EE8B-4A3D-903E-E5A8619E5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136" y="805038"/>
            <a:ext cx="3004990" cy="21503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316FC0-F949-46EE-ABAF-F630806C7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7107" y="807128"/>
            <a:ext cx="3346684" cy="215567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B0E323F-7F2C-40D0-A268-6FF5EA2FDA35}"/>
              </a:ext>
            </a:extLst>
          </p:cNvPr>
          <p:cNvSpPr txBox="1"/>
          <p:nvPr/>
        </p:nvSpPr>
        <p:spPr>
          <a:xfrm>
            <a:off x="533060" y="2962807"/>
            <a:ext cx="330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Elements (type: </a:t>
            </a:r>
            <a:r>
              <a:rPr lang="en-US" altLang="zh-CN" sz="1600" b="1" dirty="0"/>
              <a:t>shell</a:t>
            </a:r>
            <a:r>
              <a:rPr lang="en-US" altLang="zh-CN" b="1" dirty="0"/>
              <a:t>)</a:t>
            </a:r>
            <a:endParaRPr lang="zh-CN" altLang="en-US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FDC332-F8C5-4839-83FD-0A378AAC4017}"/>
              </a:ext>
            </a:extLst>
          </p:cNvPr>
          <p:cNvSpPr txBox="1"/>
          <p:nvPr/>
        </p:nvSpPr>
        <p:spPr>
          <a:xfrm>
            <a:off x="3085760" y="2963609"/>
            <a:ext cx="3936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Loads (Gravity+150t static load)</a:t>
            </a:r>
            <a:endParaRPr lang="zh-CN" altLang="en-US" sz="16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A474FBC-7F57-4BC0-85C3-9218870F3257}"/>
              </a:ext>
            </a:extLst>
          </p:cNvPr>
          <p:cNvSpPr txBox="1"/>
          <p:nvPr/>
        </p:nvSpPr>
        <p:spPr>
          <a:xfrm>
            <a:off x="6285177" y="297179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/>
              <a:t>Constraint (ends and bottom fixed)</a:t>
            </a:r>
            <a:endParaRPr lang="zh-CN" altLang="en-US" sz="16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F831B30-C80F-4347-84C2-E60202523E4D}"/>
              </a:ext>
            </a:extLst>
          </p:cNvPr>
          <p:cNvSpPr txBox="1"/>
          <p:nvPr/>
        </p:nvSpPr>
        <p:spPr>
          <a:xfrm>
            <a:off x="926290" y="59652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Mises stress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870DDAC-CE9C-43CF-96DF-A8F190983427}"/>
              </a:ext>
            </a:extLst>
          </p:cNvPr>
          <p:cNvSpPr txBox="1"/>
          <p:nvPr/>
        </p:nvSpPr>
        <p:spPr>
          <a:xfrm>
            <a:off x="4466738" y="5940363"/>
            <a:ext cx="6728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D</a:t>
            </a:r>
            <a:r>
              <a:rPr lang="zh-CN" altLang="en-US" b="1" dirty="0"/>
              <a:t>eformation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F9E10CC-9FB5-47E4-904B-0E9A14B48F7A}"/>
              </a:ext>
            </a:extLst>
          </p:cNvPr>
          <p:cNvSpPr txBox="1"/>
          <p:nvPr/>
        </p:nvSpPr>
        <p:spPr>
          <a:xfrm>
            <a:off x="5744514" y="5931845"/>
            <a:ext cx="67286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TSAIW</a:t>
            </a:r>
          </a:p>
          <a:p>
            <a:pPr algn="ctr"/>
            <a:r>
              <a:rPr lang="en-US" altLang="zh-CN" sz="1400" b="1" dirty="0"/>
              <a:t>(Failure parameters of composite materials)</a:t>
            </a:r>
            <a:r>
              <a:rPr lang="zh-CN" altLang="en-US" sz="1400" b="1" dirty="0"/>
              <a:t> </a:t>
            </a:r>
            <a:endParaRPr lang="en-US" altLang="zh-CN" sz="14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E4C0E84-446F-4404-80F1-CF5619156CE1}"/>
              </a:ext>
            </a:extLst>
          </p:cNvPr>
          <p:cNvSpPr txBox="1"/>
          <p:nvPr/>
        </p:nvSpPr>
        <p:spPr>
          <a:xfrm>
            <a:off x="1374769" y="3523205"/>
            <a:ext cx="672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Max 186MPa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E5B393E-7450-43CD-B268-78D9442E89AD}"/>
              </a:ext>
            </a:extLst>
          </p:cNvPr>
          <p:cNvSpPr txBox="1"/>
          <p:nvPr/>
        </p:nvSpPr>
        <p:spPr>
          <a:xfrm>
            <a:off x="4318124" y="3484883"/>
            <a:ext cx="281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Max 5.09mm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76C2878-0408-4B79-9B31-9F950D54E2B6}"/>
              </a:ext>
            </a:extLst>
          </p:cNvPr>
          <p:cNvSpPr txBox="1"/>
          <p:nvPr/>
        </p:nvSpPr>
        <p:spPr>
          <a:xfrm>
            <a:off x="8376152" y="3473921"/>
            <a:ext cx="281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</a:rPr>
              <a:t>Max 0.64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D4CA538-E5C8-460B-AB82-1518259972E4}"/>
              </a:ext>
            </a:extLst>
          </p:cNvPr>
          <p:cNvSpPr txBox="1"/>
          <p:nvPr/>
        </p:nvSpPr>
        <p:spPr>
          <a:xfrm>
            <a:off x="9380360" y="881054"/>
            <a:ext cx="28116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Material </a:t>
            </a:r>
            <a:r>
              <a:rPr lang="en-US" altLang="zh-CN" sz="1600" dirty="0"/>
              <a:t>:T700 reinforced epoxy resin.</a:t>
            </a:r>
          </a:p>
          <a:p>
            <a:r>
              <a:rPr lang="en-US" altLang="zh-CN" sz="1600" dirty="0"/>
              <a:t>      When </a:t>
            </a:r>
            <a:r>
              <a:rPr lang="en-US" altLang="zh-CN" sz="1600" b="1" dirty="0"/>
              <a:t>TSAIW=1</a:t>
            </a:r>
            <a:r>
              <a:rPr lang="en-US" altLang="zh-CN" sz="1600" dirty="0"/>
              <a:t>, material begins to fail. According to the results </a:t>
            </a:r>
            <a:r>
              <a:rPr lang="en-US" altLang="zh-CN" sz="1600" b="1" dirty="0"/>
              <a:t>0.64</a:t>
            </a:r>
            <a:r>
              <a:rPr lang="en-US" altLang="zh-CN" sz="1600" dirty="0"/>
              <a:t>,</a:t>
            </a:r>
          </a:p>
          <a:p>
            <a:r>
              <a:rPr lang="en-US" altLang="zh-CN" sz="1600" b="1" dirty="0"/>
              <a:t>safety factor </a:t>
            </a:r>
            <a:r>
              <a:rPr lang="en-US" altLang="zh-CN" sz="1600" dirty="0"/>
              <a:t>of this structure is 1/0.64=</a:t>
            </a:r>
            <a:r>
              <a:rPr lang="en-US" altLang="zh-CN" sz="1600" b="1" dirty="0"/>
              <a:t>1.56</a:t>
            </a:r>
            <a:r>
              <a:rPr lang="en-US" altLang="zh-CN" sz="1600" dirty="0"/>
              <a:t>. 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982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033A791-B6EE-4E23-92A8-25A809987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48" y="563926"/>
            <a:ext cx="6360090" cy="4351338"/>
          </a:xfr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1645420-9968-4EB4-9765-F0C88FA5E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615" y="239436"/>
            <a:ext cx="3478604" cy="208716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69A7D0A-2024-4A0F-8541-A1E752156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475" y="2326598"/>
            <a:ext cx="3473744" cy="20871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74DF15F-5BF5-4C02-A1F8-472FC957D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31" y="4033166"/>
            <a:ext cx="3947550" cy="233867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D28BD56C-312A-4456-ABBA-5850285E8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725" y="3965417"/>
            <a:ext cx="3921061" cy="2392512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ADC917C4-BE53-4FE1-A55E-F573E512F60C}"/>
              </a:ext>
            </a:extLst>
          </p:cNvPr>
          <p:cNvSpPr txBox="1"/>
          <p:nvPr/>
        </p:nvSpPr>
        <p:spPr>
          <a:xfrm>
            <a:off x="8314190" y="4645703"/>
            <a:ext cx="356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The BGO is brittle, so we have to know the deformation of each cell . According to the FEA, the maximum deformation of the cells is 0.23mm.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DE6A96D-8011-4763-8239-292FEF5BDAEA}"/>
              </a:ext>
            </a:extLst>
          </p:cNvPr>
          <p:cNvSpPr/>
          <p:nvPr/>
        </p:nvSpPr>
        <p:spPr>
          <a:xfrm>
            <a:off x="70113" y="58626"/>
            <a:ext cx="3042411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</a:rPr>
              <a:t>Deformation of each cell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A6617B8-6166-449D-9E41-F498B7AD9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1997" y="1623588"/>
            <a:ext cx="2022687" cy="1746552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7BABDB79-1DA1-4842-92AA-20B2AAE9067F}"/>
              </a:ext>
            </a:extLst>
          </p:cNvPr>
          <p:cNvSpPr/>
          <p:nvPr/>
        </p:nvSpPr>
        <p:spPr>
          <a:xfrm>
            <a:off x="4101558" y="563926"/>
            <a:ext cx="365760" cy="14211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3B955B4-4B3A-47F1-9174-66451F08E19E}"/>
              </a:ext>
            </a:extLst>
          </p:cNvPr>
          <p:cNvSpPr txBox="1"/>
          <p:nvPr/>
        </p:nvSpPr>
        <p:spPr>
          <a:xfrm>
            <a:off x="5288280" y="3301425"/>
            <a:ext cx="329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A/B/C/D are the sides of the cell</a:t>
            </a:r>
            <a:endParaRPr lang="zh-CN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5161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638A207-5703-46FF-BDA2-0933DA21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1006938"/>
            <a:ext cx="8648700" cy="463473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74B9754-FEDD-45DD-B816-17BB6F809532}"/>
              </a:ext>
            </a:extLst>
          </p:cNvPr>
          <p:cNvSpPr txBox="1"/>
          <p:nvPr/>
        </p:nvSpPr>
        <p:spPr>
          <a:xfrm>
            <a:off x="4876800" y="244764"/>
            <a:ext cx="410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电缆及散热管道空间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5E21360-0A8B-40E2-83D7-2D9D6813A0C5}"/>
              </a:ext>
            </a:extLst>
          </p:cNvPr>
          <p:cNvSpPr/>
          <p:nvPr/>
        </p:nvSpPr>
        <p:spPr>
          <a:xfrm rot="20536256">
            <a:off x="3643903" y="3200948"/>
            <a:ext cx="1926404" cy="46071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60D9C38-8FB0-4870-ADAC-5342FDF8575C}"/>
              </a:ext>
            </a:extLst>
          </p:cNvPr>
          <p:cNvSpPr txBox="1"/>
          <p:nvPr/>
        </p:nvSpPr>
        <p:spPr>
          <a:xfrm>
            <a:off x="2857500" y="5711668"/>
            <a:ext cx="722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HCAL</a:t>
            </a:r>
            <a:r>
              <a:rPr lang="zh-CN" altLang="en-US" dirty="0"/>
              <a:t>与</a:t>
            </a:r>
            <a:r>
              <a:rPr lang="en-US" altLang="zh-CN" dirty="0"/>
              <a:t>ECAL</a:t>
            </a:r>
            <a:r>
              <a:rPr lang="zh-CN" altLang="en-US" dirty="0"/>
              <a:t>缝隙处截面积：</a:t>
            </a:r>
            <a:r>
              <a:rPr lang="en-US" altLang="zh-CN" dirty="0"/>
              <a:t>0.32</a:t>
            </a:r>
            <a:r>
              <a:rPr lang="zh-CN" altLang="en-US" dirty="0"/>
              <a:t>㎡（单侧） （不含连接法兰占用面积）</a:t>
            </a:r>
            <a:endParaRPr lang="en-US" altLang="zh-CN" dirty="0"/>
          </a:p>
          <a:p>
            <a:r>
              <a:rPr lang="zh-CN" altLang="en-US" dirty="0"/>
              <a:t>散热管道预计占用面积：</a:t>
            </a:r>
            <a:r>
              <a:rPr lang="en-US" altLang="zh-CN" dirty="0"/>
              <a:t>0.05</a:t>
            </a:r>
            <a:r>
              <a:rPr lang="zh-CN" altLang="en-US" dirty="0"/>
              <a:t> ㎡（单侧）</a:t>
            </a:r>
            <a:endParaRPr lang="en-US" altLang="zh-CN" dirty="0"/>
          </a:p>
          <a:p>
            <a:r>
              <a:rPr lang="zh-CN" altLang="en-US" dirty="0"/>
              <a:t>电缆空间：</a:t>
            </a:r>
            <a:r>
              <a:rPr lang="en-US" altLang="zh-CN" dirty="0"/>
              <a:t>0.27</a:t>
            </a:r>
            <a:r>
              <a:rPr lang="zh-CN" altLang="en-US" dirty="0"/>
              <a:t> ㎡（单侧）</a:t>
            </a:r>
          </a:p>
        </p:txBody>
      </p:sp>
    </p:spTree>
    <p:extLst>
      <p:ext uri="{BB962C8B-B14F-4D97-AF65-F5344CB8AC3E}">
        <p14:creationId xmlns:p14="http://schemas.microsoft.com/office/powerpoint/2010/main" val="1782295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</TotalTime>
  <Words>739</Words>
  <Application>Microsoft Office PowerPoint</Application>
  <PresentationFormat>宽屏</PresentationFormat>
  <Paragraphs>96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57</cp:revision>
  <dcterms:created xsi:type="dcterms:W3CDTF">2024-09-02T03:40:34Z</dcterms:created>
  <dcterms:modified xsi:type="dcterms:W3CDTF">2024-09-10T00:56:17Z</dcterms:modified>
</cp:coreProperties>
</file>