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</p:sldMasterIdLst>
  <p:notesMasterIdLst>
    <p:notesMasterId r:id="rId28"/>
  </p:notesMasterIdLst>
  <p:sldIdLst>
    <p:sldId id="499" r:id="rId2"/>
    <p:sldId id="500" r:id="rId3"/>
    <p:sldId id="550" r:id="rId4"/>
    <p:sldId id="380" r:id="rId5"/>
    <p:sldId id="710" r:id="rId6"/>
    <p:sldId id="859" r:id="rId7"/>
    <p:sldId id="864" r:id="rId8"/>
    <p:sldId id="549" r:id="rId9"/>
    <p:sldId id="860" r:id="rId10"/>
    <p:sldId id="865" r:id="rId11"/>
    <p:sldId id="861" r:id="rId12"/>
    <p:sldId id="670" r:id="rId13"/>
    <p:sldId id="706" r:id="rId14"/>
    <p:sldId id="862" r:id="rId15"/>
    <p:sldId id="863" r:id="rId16"/>
    <p:sldId id="577" r:id="rId17"/>
    <p:sldId id="645" r:id="rId18"/>
    <p:sldId id="594" r:id="rId19"/>
    <p:sldId id="642" r:id="rId20"/>
    <p:sldId id="644" r:id="rId21"/>
    <p:sldId id="643" r:id="rId22"/>
    <p:sldId id="567" r:id="rId23"/>
    <p:sldId id="578" r:id="rId24"/>
    <p:sldId id="868" r:id="rId25"/>
    <p:sldId id="869" r:id="rId26"/>
    <p:sldId id="572" r:id="rId27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1pPr>
    <a:lvl2pPr marL="422910" indent="-6032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2pPr>
    <a:lvl3pPr marL="847725" indent="-12192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3pPr>
    <a:lvl4pPr marL="1271905" indent="-18415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4pPr>
    <a:lvl5pPr marL="1695450" indent="-24447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5pPr>
    <a:lvl6pPr marL="1813560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6pPr>
    <a:lvl7pPr marL="2176145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7pPr>
    <a:lvl8pPr marL="2539365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8pPr>
    <a:lvl9pPr marL="2901950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88C5632-803E-4823-8BC5-DC90365CD81A}">
          <p14:sldIdLst>
            <p14:sldId id="499"/>
            <p14:sldId id="500"/>
            <p14:sldId id="550"/>
          </p14:sldIdLst>
        </p14:section>
        <p14:section name="无标题节" id="{B7F2BDBA-5480-4F80-A430-1759276BCE2E}">
          <p14:sldIdLst>
            <p14:sldId id="380"/>
            <p14:sldId id="710"/>
            <p14:sldId id="859"/>
            <p14:sldId id="864"/>
            <p14:sldId id="549"/>
            <p14:sldId id="860"/>
            <p14:sldId id="865"/>
            <p14:sldId id="861"/>
            <p14:sldId id="670"/>
            <p14:sldId id="706"/>
            <p14:sldId id="862"/>
            <p14:sldId id="863"/>
            <p14:sldId id="577"/>
            <p14:sldId id="645"/>
            <p14:sldId id="594"/>
            <p14:sldId id="642"/>
            <p14:sldId id="644"/>
            <p14:sldId id="643"/>
            <p14:sldId id="567"/>
            <p14:sldId id="578"/>
            <p14:sldId id="868"/>
            <p14:sldId id="869"/>
            <p14:sldId id="5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95" userDrawn="1">
          <p15:clr>
            <a:srgbClr val="A4A3A4"/>
          </p15:clr>
        </p15:guide>
        <p15:guide id="2" orient="horz" pos="312" userDrawn="1">
          <p15:clr>
            <a:srgbClr val="A4A3A4"/>
          </p15:clr>
        </p15:guide>
        <p15:guide id="3" orient="horz" pos="2464" userDrawn="1">
          <p15:clr>
            <a:srgbClr val="A4A3A4"/>
          </p15:clr>
        </p15:guide>
        <p15:guide id="4" orient="horz" pos="2834" userDrawn="1">
          <p15:clr>
            <a:srgbClr val="A4A3A4"/>
          </p15:clr>
        </p15:guide>
        <p15:guide id="5" orient="horz" pos="3118" userDrawn="1">
          <p15:clr>
            <a:srgbClr val="A4A3A4"/>
          </p15:clr>
        </p15:guide>
        <p15:guide id="6" pos="292" userDrawn="1">
          <p15:clr>
            <a:srgbClr val="A4A3A4"/>
          </p15:clr>
        </p15:guide>
        <p15:guide id="7" pos="2938" userDrawn="1">
          <p15:clr>
            <a:srgbClr val="A4A3A4"/>
          </p15:clr>
        </p15:guide>
        <p15:guide id="8" pos="54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2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C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56119"/>
    <a:srgbClr val="FFAFAF"/>
    <a:srgbClr val="AC0000"/>
    <a:srgbClr val="DE0000"/>
    <a:srgbClr val="133FCB"/>
    <a:srgbClr val="08A810"/>
    <a:srgbClr val="067C0C"/>
    <a:srgbClr val="FF9900"/>
    <a:srgbClr val="045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1" autoAdjust="0"/>
    <p:restoredTop sz="94651" autoAdjust="0"/>
  </p:normalViewPr>
  <p:slideViewPr>
    <p:cSldViewPr>
      <p:cViewPr varScale="1">
        <p:scale>
          <a:sx n="119" d="100"/>
          <a:sy n="119" d="100"/>
        </p:scale>
        <p:origin x="101" y="144"/>
      </p:cViewPr>
      <p:guideLst>
        <p:guide orient="horz" pos="1295"/>
        <p:guide orient="horz" pos="312"/>
        <p:guide orient="horz" pos="2464"/>
        <p:guide orient="horz" pos="2834"/>
        <p:guide orient="horz" pos="3118"/>
        <p:guide pos="292"/>
        <p:guide pos="2938"/>
        <p:guide pos="54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148" y="-108"/>
      </p:cViewPr>
      <p:guideLst>
        <p:guide orient="horz" pos="2672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7T11:23:19.734" idx="1">
    <p:pos x="5260" y="573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7T11:23:19.734" idx="1">
    <p:pos x="5260" y="573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 b="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 b="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/>
            </a:lvl1pPr>
          </a:lstStyle>
          <a:p>
            <a:pPr>
              <a:defRPr/>
            </a:pPr>
            <a:fld id="{CA5E8DB0-55DC-4221-A99C-988BCD133BF3}" type="slidenum">
              <a:rPr lang="en-US" altLang="zh-CN"/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2291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8477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27190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6954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120265" algn="l" defTabSz="8477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44445" algn="l" defTabSz="8477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67990" algn="l" defTabSz="8477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92170" algn="l" defTabSz="8477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0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9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10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11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12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13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14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15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16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17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18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19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20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21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22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23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24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25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2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22F51-8595-434B-96EE-0074A5AD517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4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5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6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7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8</a:t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  <a:prstGeom prst="rect">
            <a:avLst/>
          </a:prstGeom>
        </p:spPr>
        <p:txBody>
          <a:bodyPr lIns="72545" tIns="36273" rIns="72545" bIns="36273" anchor="b"/>
          <a:lstStyle>
            <a:lvl1pPr algn="l">
              <a:defRPr sz="19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2900"/>
            </a:lvl1pPr>
            <a:lvl2pPr marL="424180" indent="0">
              <a:buNone/>
              <a:defRPr sz="2600"/>
            </a:lvl2pPr>
            <a:lvl3pPr marL="848360" indent="0">
              <a:buNone/>
              <a:defRPr sz="2200"/>
            </a:lvl3pPr>
            <a:lvl4pPr marL="1271905" indent="0">
              <a:buNone/>
              <a:defRPr sz="1900"/>
            </a:lvl4pPr>
            <a:lvl5pPr marL="1696085" indent="0">
              <a:buNone/>
              <a:defRPr sz="1900"/>
            </a:lvl5pPr>
            <a:lvl6pPr marL="2120265" indent="0">
              <a:buNone/>
              <a:defRPr sz="1900"/>
            </a:lvl6pPr>
            <a:lvl7pPr marL="2544445" indent="0">
              <a:buNone/>
              <a:defRPr sz="1900"/>
            </a:lvl7pPr>
            <a:lvl8pPr marL="2967990" indent="0">
              <a:buNone/>
              <a:defRPr sz="1900"/>
            </a:lvl8pPr>
            <a:lvl9pPr marL="3392170" indent="0">
              <a:buNone/>
              <a:defRPr sz="19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5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1300"/>
            </a:lvl1pPr>
            <a:lvl2pPr marL="424180" indent="0">
              <a:buNone/>
              <a:defRPr sz="1100"/>
            </a:lvl2pPr>
            <a:lvl3pPr marL="848360" indent="0">
              <a:buNone/>
              <a:defRPr sz="1000"/>
            </a:lvl3pPr>
            <a:lvl4pPr marL="1271905" indent="0">
              <a:buNone/>
              <a:defRPr sz="800"/>
            </a:lvl4pPr>
            <a:lvl5pPr marL="1696085" indent="0">
              <a:buNone/>
              <a:defRPr sz="800"/>
            </a:lvl5pPr>
            <a:lvl6pPr marL="2120265" indent="0">
              <a:buNone/>
              <a:defRPr sz="800"/>
            </a:lvl6pPr>
            <a:lvl7pPr marL="2544445" indent="0">
              <a:buNone/>
              <a:defRPr sz="800"/>
            </a:lvl7pPr>
            <a:lvl8pPr marL="2967990" indent="0">
              <a:buNone/>
              <a:defRPr sz="800"/>
            </a:lvl8pPr>
            <a:lvl9pPr marL="339217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671" y="87314"/>
            <a:ext cx="8206671" cy="486455"/>
          </a:xfrm>
          <a:prstGeom prst="rect">
            <a:avLst/>
          </a:prstGeom>
        </p:spPr>
        <p:txBody>
          <a:bodyPr lIns="72545" tIns="36273" rIns="72545" bIns="3627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671" y="735920"/>
            <a:ext cx="8206671" cy="4029982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4638" y="86922"/>
            <a:ext cx="2051050" cy="4679156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8" y="86922"/>
            <a:ext cx="6003925" cy="4679156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75320" y="152053"/>
            <a:ext cx="372660" cy="372659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8928" y="351869"/>
            <a:ext cx="248440" cy="24844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9" name="直接连接符 46"/>
          <p:cNvCxnSpPr>
            <a:cxnSpLocks noChangeShapeType="1"/>
          </p:cNvCxnSpPr>
          <p:nvPr userDrawn="1"/>
        </p:nvCxnSpPr>
        <p:spPr bwMode="auto">
          <a:xfrm flipH="1">
            <a:off x="641352" y="771550"/>
            <a:ext cx="8351711" cy="0"/>
          </a:xfrm>
          <a:prstGeom prst="line">
            <a:avLst/>
          </a:prstGeom>
          <a:noFill/>
          <a:ln w="15875" cmpd="sng">
            <a:solidFill>
              <a:srgbClr val="C0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5pPr>
      <a:lvl6pPr marL="42418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6pPr>
      <a:lvl7pPr marL="84836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7pPr>
      <a:lvl8pPr marL="1271905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8pPr>
      <a:lvl9pPr marL="1696085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9pPr>
    </p:titleStyle>
    <p:bodyStyle>
      <a:lvl1pPr marL="167640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900" b="1">
          <a:solidFill>
            <a:schemeClr val="tx1"/>
          </a:solidFill>
          <a:latin typeface="+mn-lt"/>
          <a:ea typeface="+mn-ea"/>
          <a:cs typeface="+mn-cs"/>
        </a:defRPr>
      </a:lvl1pPr>
      <a:lvl2pPr marL="501015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829945" indent="-16129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1163955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300">
          <a:solidFill>
            <a:schemeClr val="tx1"/>
          </a:solidFill>
          <a:latin typeface="+mn-lt"/>
          <a:ea typeface="+mn-ea"/>
          <a:cs typeface="+mn-cs"/>
        </a:defRPr>
      </a:lvl4pPr>
      <a:lvl5pPr marL="1501140" indent="-17018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5pPr>
      <a:lvl6pPr marL="1925955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6pPr>
      <a:lvl7pPr marL="2350135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7pPr>
      <a:lvl8pPr marL="2773680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8pPr>
      <a:lvl9pPr marL="3197860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418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836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1905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96085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265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44445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6799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9217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63015" y="847090"/>
            <a:ext cx="14471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2844165" y="2355215"/>
            <a:ext cx="4504055" cy="13735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406400" eaLnBrk="1" latinLnBrk="0" hangingPunct="1">
              <a:lnSpc>
                <a:spcPts val="2500"/>
              </a:lnSpc>
            </a:pPr>
            <a:endParaRPr lang="zh-CN" sz="1600" b="0">
              <a:latin typeface="方正小标宋简体" panose="02010601030101010101" charset="-122"/>
              <a:ea typeface="方正小标宋简体" panose="02010601030101010101" charset="-122"/>
              <a:cs typeface="方正小标宋简体" panose="02010601030101010101" charset="-122"/>
              <a:sym typeface="+mn-ea"/>
            </a:endParaRPr>
          </a:p>
          <a:p>
            <a:pPr marL="0" indent="406400" algn="ctr" eaLnBrk="1" latinLnBrk="0" hangingPunct="1">
              <a:lnSpc>
                <a:spcPts val="2500"/>
              </a:lnSpc>
            </a:pPr>
            <a:r>
              <a:rPr lang="zh-CN" sz="1600" b="0">
                <a:latin typeface="方正小标宋简体" panose="02010601030101010101" charset="-122"/>
                <a:ea typeface="方正小标宋简体" panose="02010601030101010101" charset="-122"/>
                <a:cs typeface="方正小标宋简体" panose="02010601030101010101" charset="-122"/>
                <a:sym typeface="+mn-ea"/>
              </a:rPr>
              <a:t>中文名称：江苏省会议中心（钟山宾馆）</a:t>
            </a:r>
          </a:p>
          <a:p>
            <a:pPr marL="0" indent="406400" algn="ctr" eaLnBrk="1" latinLnBrk="0" hangingPunct="1">
              <a:lnSpc>
                <a:spcPts val="2500"/>
              </a:lnSpc>
            </a:pPr>
            <a:r>
              <a:rPr lang="en-US" altLang="zh-CN" sz="1600" b="0">
                <a:latin typeface="方正小标宋简体" panose="02010601030101010101" charset="-122"/>
                <a:ea typeface="方正小标宋简体" panose="02010601030101010101" charset="-122"/>
                <a:cs typeface="方正小标宋简体" panose="02010601030101010101" charset="-122"/>
                <a:sym typeface="+mn-ea"/>
              </a:rPr>
              <a:t>English name</a:t>
            </a:r>
            <a:r>
              <a:rPr lang="zh-CN" sz="1600" b="0">
                <a:latin typeface="方正小标宋简体" panose="02010601030101010101" charset="-122"/>
                <a:ea typeface="方正小标宋简体" panose="02010601030101010101" charset="-122"/>
                <a:cs typeface="方正小标宋简体" panose="02010601030101010101" charset="-122"/>
                <a:sym typeface="+mn-ea"/>
              </a:rPr>
              <a:t>：Jiangsu Conference Center（Zhongshan Hotel）</a:t>
            </a:r>
            <a:endParaRPr lang="zh-CN" altLang="en-US">
              <a:latin typeface="方正小标宋简体" panose="02010601030101010101" charset="-122"/>
              <a:ea typeface="方正小标宋简体" panose="02010601030101010101" charset="-122"/>
              <a:cs typeface="方正小标宋简体" panose="02010601030101010101" charset="-122"/>
            </a:endParaRPr>
          </a:p>
        </p:txBody>
      </p:sp>
      <p:pic>
        <p:nvPicPr>
          <p:cNvPr id="2" name="图片 1" descr="江苏省会议中心logo矢量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810" y="915035"/>
            <a:ext cx="2148840" cy="1811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763395" y="2571750"/>
            <a:ext cx="143192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黄埔厅</a:t>
            </a:r>
          </a:p>
          <a:p>
            <a:r>
              <a:rPr lang="zh-CN" altLang="en-US" sz="1000">
                <a:sym typeface="+mn-ea"/>
              </a:rPr>
              <a:t>会场面积：</a:t>
            </a:r>
            <a:r>
              <a:rPr lang="en-US" altLang="zh-CN" sz="1000">
                <a:sym typeface="+mn-ea"/>
              </a:rPr>
              <a:t>432</a:t>
            </a:r>
            <a:r>
              <a:rPr lang="zh-CN" altLang="en-US" sz="1000">
                <a:sym typeface="+mn-ea"/>
              </a:rPr>
              <a:t>㎡</a:t>
            </a:r>
            <a:endParaRPr lang="zh-CN" altLang="en-US" sz="1000"/>
          </a:p>
          <a:p>
            <a:r>
              <a:rPr lang="zh-CN" altLang="en-US" sz="1000">
                <a:sym typeface="+mn-ea"/>
              </a:rPr>
              <a:t>容纳人数：</a:t>
            </a:r>
            <a:r>
              <a:rPr lang="en-US" altLang="zh-CN" sz="1000">
                <a:sym typeface="+mn-ea"/>
              </a:rPr>
              <a:t>160-360</a:t>
            </a:r>
            <a:r>
              <a:rPr lang="zh-CN" altLang="en-US" sz="1000">
                <a:sym typeface="+mn-ea"/>
              </a:rPr>
              <a:t>人</a:t>
            </a:r>
            <a:endParaRPr lang="zh-CN" altLang="en-US" sz="1000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055" y="1419860"/>
            <a:ext cx="3844290" cy="2382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pic>
        <p:nvPicPr>
          <p:cNvPr id="3" name="图片 2" descr="C:\Users\TC\Desktop\微信图片_20210427091715.jpg微信图片_202104270917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63620" y="1282065"/>
            <a:ext cx="4189095" cy="25628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63395" y="2571750"/>
            <a:ext cx="143192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黄埔厅</a:t>
            </a:r>
          </a:p>
          <a:p>
            <a:r>
              <a:rPr lang="zh-CN" altLang="en-US" sz="1000">
                <a:sym typeface="+mn-ea"/>
              </a:rPr>
              <a:t>会场面积：</a:t>
            </a:r>
            <a:r>
              <a:rPr lang="en-US" altLang="zh-CN" sz="1000">
                <a:sym typeface="+mn-ea"/>
              </a:rPr>
              <a:t>432</a:t>
            </a:r>
            <a:r>
              <a:rPr lang="zh-CN" altLang="en-US" sz="1000">
                <a:sym typeface="+mn-ea"/>
              </a:rPr>
              <a:t>㎡</a:t>
            </a:r>
            <a:endParaRPr lang="zh-CN" altLang="en-US" sz="1000"/>
          </a:p>
          <a:p>
            <a:r>
              <a:rPr lang="zh-CN" altLang="en-US" sz="1000">
                <a:sym typeface="+mn-ea"/>
              </a:rPr>
              <a:t>容纳人数：</a:t>
            </a:r>
            <a:r>
              <a:rPr lang="en-US" altLang="zh-CN" sz="1000">
                <a:sym typeface="+mn-ea"/>
              </a:rPr>
              <a:t>160-360</a:t>
            </a:r>
            <a:r>
              <a:rPr lang="zh-CN" altLang="en-US" sz="1000">
                <a:sym typeface="+mn-ea"/>
              </a:rPr>
              <a:t>人</a:t>
            </a:r>
            <a:endParaRPr lang="zh-CN" altLang="en-US" sz="1000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pic>
        <p:nvPicPr>
          <p:cNvPr id="2" name="图片 1" descr="C:\Users\TC\Desktop\d812acb10e2c565167e52be0be4efe6.pngd812acb10e2c565167e52be0be4efe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63265" y="1182370"/>
            <a:ext cx="4492625" cy="27978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02080" y="2859405"/>
            <a:ext cx="1431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latin typeface="+mj-cs"/>
                <a:ea typeface="+mj-cs"/>
                <a:cs typeface="+mj-cs"/>
              </a:rPr>
              <a:t>黄埔厅座位图</a:t>
            </a:r>
          </a:p>
          <a:p>
            <a:pPr algn="ctr"/>
            <a:r>
              <a:rPr lang="zh-CN" altLang="en-US" sz="1400">
                <a:latin typeface="+mj-cs"/>
                <a:ea typeface="+mj-cs"/>
                <a:cs typeface="+mj-cs"/>
              </a:rPr>
              <a:t>一楼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pic>
        <p:nvPicPr>
          <p:cNvPr id="2" name="图片 1" descr="C:\Users\TC\Desktop\02aa56ca3c7fb7bb03b078db3c79710.png02aa56ca3c7fb7bb03b078db3c797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16275" y="1084580"/>
            <a:ext cx="4380865" cy="2895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03985" y="2859405"/>
            <a:ext cx="1447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latin typeface="+mj-cs"/>
                <a:ea typeface="+mj-cs"/>
                <a:cs typeface="+mj-cs"/>
              </a:rPr>
              <a:t>黄埔厅座位图</a:t>
            </a:r>
          </a:p>
          <a:p>
            <a:pPr algn="ctr"/>
            <a:r>
              <a:rPr lang="zh-CN" altLang="en-US" sz="1400">
                <a:latin typeface="+mj-cs"/>
                <a:ea typeface="+mj-cs"/>
                <a:cs typeface="+mj-cs"/>
              </a:rPr>
              <a:t>二楼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pic>
        <p:nvPicPr>
          <p:cNvPr id="3" name="图片 2" descr="C:\Users\TC\Desktop\33a412efa4d5224f685b42d70646e9d.jpg33a412efa4d5224f685b42d70646e9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8225" y="1330325"/>
            <a:ext cx="4178300" cy="2562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96415" y="2571750"/>
            <a:ext cx="1516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金陵厅</a:t>
            </a:r>
          </a:p>
          <a:p>
            <a:r>
              <a:rPr lang="zh-CN" altLang="en-US" sz="1000">
                <a:sym typeface="+mn-ea"/>
              </a:rPr>
              <a:t>会场面积：</a:t>
            </a:r>
            <a:r>
              <a:rPr lang="en-US" altLang="zh-CN" sz="1000">
                <a:sym typeface="+mn-ea"/>
              </a:rPr>
              <a:t>537</a:t>
            </a:r>
            <a:r>
              <a:rPr lang="zh-CN" altLang="en-US" sz="1000">
                <a:sym typeface="+mn-ea"/>
              </a:rPr>
              <a:t>㎡</a:t>
            </a:r>
            <a:endParaRPr lang="zh-CN" altLang="en-US" sz="1000"/>
          </a:p>
          <a:p>
            <a:r>
              <a:rPr lang="zh-CN" altLang="en-US" sz="1000">
                <a:sym typeface="+mn-ea"/>
              </a:rPr>
              <a:t>容纳人数：</a:t>
            </a:r>
            <a:r>
              <a:rPr lang="en-US" altLang="zh-CN" sz="1000">
                <a:sym typeface="+mn-ea"/>
              </a:rPr>
              <a:t>240-460</a:t>
            </a:r>
            <a:r>
              <a:rPr lang="zh-CN" altLang="en-US" sz="1000">
                <a:sym typeface="+mn-ea"/>
              </a:rPr>
              <a:t>人</a:t>
            </a:r>
            <a:endParaRPr lang="zh-CN" altLang="en-US" sz="1000"/>
          </a:p>
          <a:p>
            <a:endParaRPr lang="zh-CN" altLang="en-US" sz="1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pic>
        <p:nvPicPr>
          <p:cNvPr id="2" name="图片 1" descr="金陵厅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675" y="1219200"/>
            <a:ext cx="4291330" cy="27266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8790" y="2643505"/>
            <a:ext cx="1516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金陵厅</a:t>
            </a:r>
          </a:p>
          <a:p>
            <a:r>
              <a:rPr lang="zh-CN" altLang="en-US" sz="1000">
                <a:sym typeface="+mn-ea"/>
              </a:rPr>
              <a:t>会场面积：</a:t>
            </a:r>
            <a:r>
              <a:rPr lang="en-US" altLang="zh-CN" sz="1000">
                <a:sym typeface="+mn-ea"/>
              </a:rPr>
              <a:t>537</a:t>
            </a:r>
            <a:r>
              <a:rPr lang="zh-CN" altLang="en-US" sz="1000">
                <a:sym typeface="+mn-ea"/>
              </a:rPr>
              <a:t>㎡</a:t>
            </a:r>
            <a:endParaRPr lang="zh-CN" altLang="en-US" sz="1000"/>
          </a:p>
          <a:p>
            <a:r>
              <a:rPr lang="zh-CN" altLang="en-US" sz="1000">
                <a:sym typeface="+mn-ea"/>
              </a:rPr>
              <a:t>容纳人数：</a:t>
            </a:r>
            <a:r>
              <a:rPr lang="en-US" altLang="zh-CN" sz="1000">
                <a:sym typeface="+mn-ea"/>
              </a:rPr>
              <a:t>240-460</a:t>
            </a:r>
            <a:r>
              <a:rPr lang="zh-CN" altLang="en-US" sz="1000">
                <a:sym typeface="+mn-ea"/>
              </a:rPr>
              <a:t>人</a:t>
            </a:r>
            <a:endParaRPr lang="zh-CN" altLang="en-US" sz="1000"/>
          </a:p>
          <a:p>
            <a:endParaRPr lang="zh-CN" altLang="en-US" sz="1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pic>
        <p:nvPicPr>
          <p:cNvPr id="3" name="图片 2" descr="C:\Users\TC\Desktop\微信图片_20210427091743.jpg微信图片_202104270917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96310" y="1290320"/>
            <a:ext cx="4260215" cy="25628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60525" y="2859405"/>
            <a:ext cx="124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cs"/>
                <a:ea typeface="+mj-cs"/>
              </a:rPr>
              <a:t>钟山特套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710690" y="2787650"/>
            <a:ext cx="1640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cs"/>
                <a:ea typeface="+mj-cs"/>
              </a:rPr>
              <a:t>主楼商务单间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665" y="1146175"/>
            <a:ext cx="3801110" cy="2851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19885" y="2787650"/>
            <a:ext cx="1640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cs"/>
                <a:ea typeface="+mj-cs"/>
              </a:rPr>
              <a:t>主楼单人间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155" y="1182370"/>
            <a:ext cx="3872230" cy="2905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91640" y="2787650"/>
            <a:ext cx="139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cs"/>
                <a:ea typeface="+mj-cs"/>
              </a:rPr>
              <a:t>主楼标准间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055" y="1203325"/>
            <a:ext cx="3760470" cy="2713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2894330" y="1122045"/>
            <a:ext cx="514985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eaLnBrk="1" latinLnBrk="0" hangingPunct="1">
              <a:lnSpc>
                <a:spcPts val="3000"/>
              </a:lnSpc>
            </a:pPr>
            <a:endParaRPr lang="en-US" altLang="zh-CN" sz="1000" b="0">
              <a:solidFill>
                <a:schemeClr val="tx1"/>
              </a:solidFill>
              <a:uFillTx/>
              <a:latin typeface="方正小标宋简体" panose="02010601030101010101" charset="-122"/>
              <a:ea typeface="方正小标宋简体" panose="02010601030101010101" charset="-122"/>
            </a:endParaRPr>
          </a:p>
          <a:p>
            <a:pPr marL="0" indent="0" eaLnBrk="1" latinLnBrk="0" hangingPunct="1">
              <a:lnSpc>
                <a:spcPts val="3000"/>
              </a:lnSpc>
            </a:pPr>
            <a:r>
              <a:rPr lang="en-US" altLang="zh-CN" sz="10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江苏省会议中心（钟山宾馆）历史悠久，文化底蕴丰厚，是南京市区最具特色的仿古建筑园林式宾馆。宾馆隶属于江苏钟山宾馆集团有限公司，占地面积35500平方米，建筑面积56000平方米，拥有高星级标准装修的主楼、贵宾楼客房581间套，餐位1800余个，可容纳20-673人的会议场所30余个，室内游泳池、健身、桑拿、棋牌室等休闲设施和购物、洗涤等配套服务一应俱全，并设有300余个车位的大型停车场，是江苏省规模最大的宾馆之一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710690" y="2787650"/>
            <a:ext cx="1879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cs"/>
                <a:ea typeface="+mj-cs"/>
              </a:rPr>
              <a:t>贵宾楼行政标间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520" y="1170305"/>
            <a:ext cx="3722370" cy="2803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19885" y="2787650"/>
            <a:ext cx="1876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cs"/>
                <a:ea typeface="+mj-cs"/>
              </a:rPr>
              <a:t>贵宾楼行政单间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155" y="1130300"/>
            <a:ext cx="4010025" cy="3008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pic>
        <p:nvPicPr>
          <p:cNvPr id="2" name="图片 1" descr="贵宾楼康体会所游泳池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675" y="1270000"/>
            <a:ext cx="4260850" cy="2642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6710" y="2787650"/>
            <a:ext cx="1343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康体游泳馆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pic>
        <p:nvPicPr>
          <p:cNvPr id="3" name="图片 2" descr="C:\Users\TC\Desktop\微信图片_20210427091751.jpg微信图片_2021042709175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96310" y="1244600"/>
            <a:ext cx="4260215" cy="26543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19885" y="2787650"/>
            <a:ext cx="1343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康体健身房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547495" y="2715895"/>
            <a:ext cx="163449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餐饮：扬子厅</a:t>
            </a:r>
          </a:p>
          <a:p>
            <a:r>
              <a:rPr lang="zh-CN" altLang="en-US" sz="1000">
                <a:sym typeface="+mn-ea"/>
              </a:rPr>
              <a:t>会场面积：</a:t>
            </a:r>
            <a:r>
              <a:rPr lang="en-US" altLang="zh-CN" sz="1000">
                <a:sym typeface="+mn-ea"/>
              </a:rPr>
              <a:t>500</a:t>
            </a:r>
            <a:r>
              <a:rPr lang="zh-CN" altLang="en-US" sz="1000">
                <a:sym typeface="+mn-ea"/>
              </a:rPr>
              <a:t>㎡</a:t>
            </a:r>
            <a:endParaRPr lang="zh-CN" altLang="en-US" sz="1000"/>
          </a:p>
          <a:p>
            <a:r>
              <a:rPr lang="zh-CN" altLang="en-US" sz="1000">
                <a:sym typeface="+mn-ea"/>
              </a:rPr>
              <a:t>容纳餐位：</a:t>
            </a:r>
            <a:r>
              <a:rPr lang="en-US" sz="1000">
                <a:sym typeface="+mn-ea"/>
              </a:rPr>
              <a:t>300</a:t>
            </a:r>
            <a:endParaRPr lang="zh-CN" altLang="en-US" sz="1000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665" y="1203325"/>
            <a:ext cx="3773805" cy="283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547495" y="2715895"/>
            <a:ext cx="163449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餐饮：咖啡苑</a:t>
            </a:r>
          </a:p>
          <a:p>
            <a:r>
              <a:rPr lang="zh-CN" altLang="en-US" sz="1000">
                <a:sym typeface="+mn-ea"/>
              </a:rPr>
              <a:t>会场面积：</a:t>
            </a:r>
            <a:r>
              <a:rPr lang="en-US" altLang="zh-CN" sz="1000">
                <a:sym typeface="+mn-ea"/>
              </a:rPr>
              <a:t>150</a:t>
            </a:r>
            <a:r>
              <a:rPr lang="zh-CN" altLang="en-US" sz="1000">
                <a:sym typeface="+mn-ea"/>
              </a:rPr>
              <a:t>㎡</a:t>
            </a:r>
            <a:endParaRPr lang="zh-CN" altLang="en-US" sz="1000"/>
          </a:p>
          <a:p>
            <a:r>
              <a:rPr lang="zh-CN" altLang="en-US" sz="1000">
                <a:sym typeface="+mn-ea"/>
              </a:rPr>
              <a:t>容纳餐位：</a:t>
            </a:r>
            <a:r>
              <a:rPr lang="en-US" sz="1000">
                <a:sym typeface="+mn-ea"/>
              </a:rPr>
              <a:t>80</a:t>
            </a:r>
            <a:endParaRPr lang="zh-CN" altLang="en-US" sz="1000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605" y="1131570"/>
            <a:ext cx="3931285" cy="294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2959735" y="1764030"/>
            <a:ext cx="4948555" cy="1245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eaLnBrk="1" latinLnBrk="0" hangingPunct="1">
              <a:lnSpc>
                <a:spcPts val="3000"/>
              </a:lnSpc>
            </a:pPr>
            <a:r>
              <a:rPr lang="zh-CN" altLang="en-US" sz="16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酒店地址：南京市中山东路</a:t>
            </a:r>
            <a:r>
              <a:rPr lang="en-US" altLang="zh-CN" sz="16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307</a:t>
            </a:r>
            <a:r>
              <a:rPr lang="zh-CN" altLang="en-US" sz="16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号</a:t>
            </a:r>
          </a:p>
          <a:p>
            <a:pPr marL="0" indent="0" eaLnBrk="1" latinLnBrk="0" hangingPunct="1">
              <a:lnSpc>
                <a:spcPts val="3000"/>
              </a:lnSpc>
            </a:pPr>
            <a:r>
              <a:rPr lang="zh-CN" altLang="en-US" sz="16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联系方式：（</a:t>
            </a:r>
            <a:r>
              <a:rPr lang="en-US" altLang="zh-CN" sz="16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025</a:t>
            </a:r>
            <a:r>
              <a:rPr lang="zh-CN" altLang="en-US" sz="16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）</a:t>
            </a:r>
            <a:r>
              <a:rPr lang="en-US" altLang="zh-CN" sz="16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84818888-8800</a:t>
            </a:r>
          </a:p>
          <a:p>
            <a:pPr marL="0" indent="0" eaLnBrk="1" latinLnBrk="0" hangingPunct="1">
              <a:lnSpc>
                <a:spcPts val="3000"/>
              </a:lnSpc>
            </a:pPr>
            <a:r>
              <a:rPr lang="zh-CN" altLang="en-US" sz="16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联系人：</a:t>
            </a:r>
            <a:r>
              <a:rPr lang="en-US" altLang="zh-CN" sz="16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 </a:t>
            </a:r>
            <a:r>
              <a:rPr lang="zh-CN" altLang="en-US" sz="16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      </a:t>
            </a:r>
            <a:r>
              <a:rPr lang="en-US" altLang="zh-CN" sz="16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 </a:t>
            </a:r>
          </a:p>
        </p:txBody>
      </p:sp>
      <p:pic>
        <p:nvPicPr>
          <p:cNvPr id="2" name="图片 1" descr="81857f2dac6a93b8fc404b9211863b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315" y="3422015"/>
            <a:ext cx="553085" cy="528320"/>
          </a:xfrm>
          <a:prstGeom prst="rect">
            <a:avLst/>
          </a:prstGeom>
        </p:spPr>
      </p:pic>
      <p:pic>
        <p:nvPicPr>
          <p:cNvPr id="3" name="图片 2" descr="259d13ebc707877bd44758c2c766b2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405" y="3388995"/>
            <a:ext cx="581660" cy="5683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56735" y="3957320"/>
            <a:ext cx="401320" cy="2139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00">
                <a:latin typeface="+mj-cs"/>
                <a:ea typeface="+mj-cs"/>
              </a:rPr>
              <a:t>微信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005070" y="3957320"/>
            <a:ext cx="401320" cy="2139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00">
                <a:latin typeface="+mj-cs"/>
                <a:ea typeface="+mj-cs"/>
              </a:rPr>
              <a:t>微博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3055620" y="988695"/>
            <a:ext cx="5010150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eaLnBrk="1" latinLnBrk="0" hangingPunct="1">
              <a:lnSpc>
                <a:spcPts val="3000"/>
              </a:lnSpc>
            </a:pPr>
            <a:r>
              <a:rPr lang="en-US" altLang="zh-CN" sz="10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江苏省会议中心环境优美、交通便利。多年来，承办过众多国内外大型会议和重要活动，积累了丰富的接待经验。现正致力于打造全国知名会议品牌酒店，是您在南京市办会的首选之地。</a:t>
            </a:r>
          </a:p>
          <a:p>
            <a:pPr marL="0" indent="0" eaLnBrk="1" latinLnBrk="0" hangingPunct="1">
              <a:lnSpc>
                <a:spcPts val="3000"/>
              </a:lnSpc>
            </a:pPr>
            <a:r>
              <a:rPr lang="en-US" altLang="zh-CN" sz="10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江苏省会议中心（钟山宾馆）先后获得“江苏省文明单位” “中国最具规模的会议酒店30强”“中国十大品牌会议酒店” “中国最佳会议酒店”“中国优秀会议酒店”“会议产业年度华表奖”“品牌中国金谱奖”“江苏省餐饮业十佳婚宴酒店”等称号，是江苏省最具实力的会议型酒店之一。</a:t>
            </a:r>
          </a:p>
          <a:p>
            <a:pPr marL="0" indent="0" eaLnBrk="1" latinLnBrk="0" hangingPunct="1">
              <a:lnSpc>
                <a:spcPts val="3000"/>
              </a:lnSpc>
            </a:pPr>
            <a:r>
              <a:rPr lang="en-US" altLang="zh-CN" sz="1000" b="0">
                <a:solidFill>
                  <a:schemeClr val="tx1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院内三座仿古建筑曾经是“励志社”旧址所在地，是全国重点文物保护单位。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图片201901241120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0"/>
            <a:ext cx="9169400" cy="5283200"/>
          </a:xfrm>
          <a:prstGeom prst="rect">
            <a:avLst/>
          </a:prstGeom>
        </p:spPr>
      </p:pic>
      <p:sp>
        <p:nvSpPr>
          <p:cNvPr id="21" name="Oval 35"/>
          <p:cNvSpPr>
            <a:spLocks noChangeArrowheads="1"/>
          </p:cNvSpPr>
          <p:nvPr/>
        </p:nvSpPr>
        <p:spPr bwMode="auto">
          <a:xfrm>
            <a:off x="6283328" y="1028701"/>
            <a:ext cx="314325" cy="3492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40538 0.23827 C -0.40538 0.02654 -0.31059 -0.1466 -0.19288 -0.1466 C -0.07552 -0.1466 0.01979 0.02654 0.01979 0.23827 C 0.01979 0.45093 -0.07552 0.62315 -0.19288 0.62315 C -0.31059 0.62315 -0.40538 0.45093 -0.40538 0.23827 Z " pathEditMode="relative" rAng="16200000" ptsTypes="fffff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pic>
        <p:nvPicPr>
          <p:cNvPr id="2" name="图片 1" descr="C:\Users\TC\Desktop\b69a418101c2fe1be6fdbf1a53e6304.jpgb69a418101c2fe1be6fdbf1a53e630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68166" y="915035"/>
            <a:ext cx="2446655" cy="34607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79930" y="2715260"/>
            <a:ext cx="1447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latin typeface="+mj-cs"/>
                <a:ea typeface="+mj-cs"/>
                <a:cs typeface="+mj-cs"/>
              </a:rPr>
              <a:t>主楼二层</a:t>
            </a:r>
            <a:r>
              <a:rPr lang="en-US" altLang="zh-CN" sz="1400">
                <a:latin typeface="+mj-cs"/>
                <a:ea typeface="+mj-cs"/>
                <a:cs typeface="+mj-cs"/>
              </a:rPr>
              <a:t>/</a:t>
            </a:r>
            <a:r>
              <a:rPr lang="zh-CN" altLang="en-US" sz="1400">
                <a:latin typeface="+mj-cs"/>
                <a:ea typeface="+mj-cs"/>
                <a:cs typeface="+mj-cs"/>
              </a:rPr>
              <a:t>三层平面图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pic>
        <p:nvPicPr>
          <p:cNvPr id="3" name="图片 2" descr="C:\Users\TC\Desktop\微信图片_20210427091703.jpg微信图片_2021042709170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96945" y="1223645"/>
            <a:ext cx="4258945" cy="27114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63395" y="2491105"/>
            <a:ext cx="134302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大会堂</a:t>
            </a:r>
          </a:p>
          <a:p>
            <a:r>
              <a:rPr lang="zh-CN" altLang="en-US" sz="1000"/>
              <a:t>会场面积：</a:t>
            </a:r>
            <a:r>
              <a:rPr lang="en-US" altLang="zh-CN" sz="1000"/>
              <a:t>825</a:t>
            </a:r>
            <a:r>
              <a:rPr lang="zh-CN" altLang="en-US" sz="1000"/>
              <a:t>㎡</a:t>
            </a:r>
          </a:p>
          <a:p>
            <a:r>
              <a:rPr lang="zh-CN" altLang="en-US" sz="1000"/>
              <a:t>容纳人数：</a:t>
            </a:r>
            <a:r>
              <a:rPr lang="en-US" altLang="zh-CN" sz="1000"/>
              <a:t>720</a:t>
            </a:r>
            <a:r>
              <a:rPr lang="zh-CN" altLang="en-US" sz="1000"/>
              <a:t>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763395" y="2491105"/>
            <a:ext cx="134302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大会堂</a:t>
            </a:r>
          </a:p>
          <a:p>
            <a:r>
              <a:rPr lang="zh-CN" altLang="en-US" sz="1000"/>
              <a:t>会场面积：</a:t>
            </a:r>
            <a:r>
              <a:rPr lang="en-US" altLang="zh-CN" sz="1000"/>
              <a:t>825</a:t>
            </a:r>
            <a:r>
              <a:rPr lang="zh-CN" altLang="en-US" sz="1000"/>
              <a:t>㎡</a:t>
            </a:r>
          </a:p>
          <a:p>
            <a:r>
              <a:rPr lang="zh-CN" altLang="en-US" sz="1000"/>
              <a:t>容纳人数：</a:t>
            </a:r>
            <a:r>
              <a:rPr lang="en-US" altLang="zh-CN" sz="1000"/>
              <a:t>720</a:t>
            </a:r>
            <a:r>
              <a:rPr lang="zh-CN" altLang="en-US" sz="1000"/>
              <a:t>人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620" y="1120140"/>
            <a:ext cx="4411345" cy="3000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pic>
        <p:nvPicPr>
          <p:cNvPr id="2" name="图片 1" descr="微信图片_20190822173038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355" y="1108710"/>
            <a:ext cx="4534535" cy="29660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6205" y="2931160"/>
            <a:ext cx="14478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+mj-cs"/>
                <a:ea typeface="+mj-cs"/>
              </a:rPr>
              <a:t>大会堂座位图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4" cy="514350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262901" y="893535"/>
            <a:ext cx="7072312" cy="3482975"/>
            <a:chOff x="1358950" y="1173758"/>
            <a:chExt cx="7072312" cy="3482975"/>
          </a:xfrm>
        </p:grpSpPr>
        <p:sp>
          <p:nvSpPr>
            <p:cNvPr id="65" name="Freeform 5"/>
            <p:cNvSpPr/>
            <p:nvPr/>
          </p:nvSpPr>
          <p:spPr bwMode="auto">
            <a:xfrm>
              <a:off x="1358950" y="1173758"/>
              <a:ext cx="7072312" cy="3482975"/>
            </a:xfrm>
            <a:custGeom>
              <a:avLst/>
              <a:gdLst>
                <a:gd name="T0" fmla="*/ 97 w 9549"/>
                <a:gd name="T1" fmla="*/ 0 h 4700"/>
                <a:gd name="T2" fmla="*/ 9452 w 9549"/>
                <a:gd name="T3" fmla="*/ 0 h 4700"/>
                <a:gd name="T4" fmla="*/ 9549 w 9549"/>
                <a:gd name="T5" fmla="*/ 97 h 4700"/>
                <a:gd name="T6" fmla="*/ 9549 w 9549"/>
                <a:gd name="T7" fmla="*/ 4603 h 4700"/>
                <a:gd name="T8" fmla="*/ 9452 w 9549"/>
                <a:gd name="T9" fmla="*/ 4700 h 4700"/>
                <a:gd name="T10" fmla="*/ 97 w 9549"/>
                <a:gd name="T11" fmla="*/ 4700 h 4700"/>
                <a:gd name="T12" fmla="*/ 0 w 9549"/>
                <a:gd name="T13" fmla="*/ 4603 h 4700"/>
                <a:gd name="T14" fmla="*/ 0 w 9549"/>
                <a:gd name="T15" fmla="*/ 97 h 4700"/>
                <a:gd name="T16" fmla="*/ 97 w 9549"/>
                <a:gd name="T17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9" h="4700">
                  <a:moveTo>
                    <a:pt x="97" y="0"/>
                  </a:moveTo>
                  <a:lnTo>
                    <a:pt x="9452" y="0"/>
                  </a:lnTo>
                  <a:cubicBezTo>
                    <a:pt x="9505" y="0"/>
                    <a:pt x="9549" y="43"/>
                    <a:pt x="9549" y="97"/>
                  </a:cubicBezTo>
                  <a:lnTo>
                    <a:pt x="9549" y="4603"/>
                  </a:lnTo>
                  <a:cubicBezTo>
                    <a:pt x="9549" y="4656"/>
                    <a:pt x="9505" y="4700"/>
                    <a:pt x="9452" y="4700"/>
                  </a:cubicBezTo>
                  <a:lnTo>
                    <a:pt x="97" y="4700"/>
                  </a:lnTo>
                  <a:cubicBezTo>
                    <a:pt x="44" y="4700"/>
                    <a:pt x="0" y="4656"/>
                    <a:pt x="0" y="4603"/>
                  </a:cubicBezTo>
                  <a:lnTo>
                    <a:pt x="0" y="97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7851825" y="4077295"/>
              <a:ext cx="579437" cy="579438"/>
            </a:xfrm>
            <a:custGeom>
              <a:avLst/>
              <a:gdLst>
                <a:gd name="T0" fmla="*/ 782 w 782"/>
                <a:gd name="T1" fmla="*/ 0 h 782"/>
                <a:gd name="T2" fmla="*/ 782 w 782"/>
                <a:gd name="T3" fmla="*/ 685 h 782"/>
                <a:gd name="T4" fmla="*/ 685 w 782"/>
                <a:gd name="T5" fmla="*/ 782 h 782"/>
                <a:gd name="T6" fmla="*/ 0 w 782"/>
                <a:gd name="T7" fmla="*/ 782 h 782"/>
                <a:gd name="T8" fmla="*/ 782 w 782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782" y="0"/>
                  </a:moveTo>
                  <a:lnTo>
                    <a:pt x="782" y="685"/>
                  </a:lnTo>
                  <a:cubicBezTo>
                    <a:pt x="782" y="738"/>
                    <a:pt x="738" y="782"/>
                    <a:pt x="685" y="782"/>
                  </a:cubicBezTo>
                  <a:lnTo>
                    <a:pt x="0" y="7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EAE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7" name="Freeform 6"/>
          <p:cNvSpPr/>
          <p:nvPr/>
        </p:nvSpPr>
        <p:spPr bwMode="auto">
          <a:xfrm>
            <a:off x="1073671" y="699542"/>
            <a:ext cx="2422525" cy="193675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A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EAE0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1073671" y="699542"/>
            <a:ext cx="2238375" cy="1554163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DE0000"/>
          </a:solidFill>
          <a:ln w="254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3050" y="956945"/>
            <a:ext cx="1416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8F8F8"/>
                </a:solidFill>
                <a:latin typeface="方正小标宋简体" panose="02010601030101010101" charset="-122"/>
                <a:ea typeface="方正小标宋简体" panose="02010601030101010101" charset="-122"/>
              </a:rPr>
              <a:t>基本资料</a:t>
            </a:r>
          </a:p>
        </p:txBody>
      </p:sp>
      <p:pic>
        <p:nvPicPr>
          <p:cNvPr id="3" name="图片 2" descr="C:\Users\TC\Desktop\微信图片_20210427091712.jpg微信图片_202104270917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8225" y="1290955"/>
            <a:ext cx="4177030" cy="2651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63395" y="2571750"/>
            <a:ext cx="143192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黄埔厅</a:t>
            </a:r>
          </a:p>
          <a:p>
            <a:r>
              <a:rPr lang="zh-CN" altLang="en-US" sz="1000">
                <a:sym typeface="+mn-ea"/>
              </a:rPr>
              <a:t>会场面积：</a:t>
            </a:r>
            <a:r>
              <a:rPr lang="en-US" altLang="zh-CN" sz="1000">
                <a:sym typeface="+mn-ea"/>
              </a:rPr>
              <a:t>432</a:t>
            </a:r>
            <a:r>
              <a:rPr lang="zh-CN" altLang="en-US" sz="1000">
                <a:sym typeface="+mn-ea"/>
              </a:rPr>
              <a:t>㎡</a:t>
            </a:r>
            <a:endParaRPr lang="zh-CN" altLang="en-US" sz="1000"/>
          </a:p>
          <a:p>
            <a:r>
              <a:rPr lang="zh-CN" altLang="en-US" sz="1000">
                <a:sym typeface="+mn-ea"/>
              </a:rPr>
              <a:t>容纳人数：</a:t>
            </a:r>
            <a:r>
              <a:rPr lang="en-US" altLang="zh-CN" sz="1000">
                <a:sym typeface="+mn-ea"/>
              </a:rPr>
              <a:t>160-360</a:t>
            </a:r>
            <a:r>
              <a:rPr lang="zh-CN" altLang="en-US" sz="1000">
                <a:sym typeface="+mn-ea"/>
              </a:rPr>
              <a:t>人</a:t>
            </a:r>
            <a:endParaRPr lang="zh-CN" altLang="en-US" sz="1000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8" grpId="0" bldLvl="0" animBg="1"/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微笑PPT - 小A">
  <a:themeElements>
    <a:clrScheme name="自定义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073E87"/>
      </a:accent1>
      <a:accent2>
        <a:srgbClr val="2D82F4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微笑PPT - 小A">
      <a:majorFont>
        <a:latin typeface="Arial"/>
        <a:ea typeface="微软雅黑"/>
        <a:cs typeface="宋体"/>
      </a:majorFont>
      <a:minorFont>
        <a:latin typeface="Arial"/>
        <a:ea typeface="微软雅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lnDef>
  </a:objectDefaults>
  <a:extraClrSchemeLst>
    <a:extraClrScheme>
      <a:clrScheme name="微笑PPT -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</Words>
  <Application>Microsoft Office PowerPoint</Application>
  <PresentationFormat>全屏显示(16:9)</PresentationFormat>
  <Paragraphs>105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1" baseType="lpstr">
      <vt:lpstr>方正小标宋简体</vt:lpstr>
      <vt:lpstr>微软雅黑</vt:lpstr>
      <vt:lpstr>Arial</vt:lpstr>
      <vt:lpstr>Wingdings</vt:lpstr>
      <vt:lpstr>微笑PPT - 小A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lastModifiedBy>Ray Ray</cp:lastModifiedBy>
  <cp:revision>93</cp:revision>
  <dcterms:created xsi:type="dcterms:W3CDTF">2010-02-22T07:41:00Z</dcterms:created>
  <dcterms:modified xsi:type="dcterms:W3CDTF">2024-11-20T12:39:12Z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2052-12.1.0.18912</vt:lpwstr>
  </property>
  <property fmtid="{D5CDD505-2E9C-101B-9397-08002B2CF9AE}" pid="4" name="ICV">
    <vt:lpwstr>65A9A5F1F34E4F2EA240BD5E465C557A_12</vt:lpwstr>
  </property>
</Properties>
</file>