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7" r:id="rId2"/>
    <p:sldId id="256" r:id="rId3"/>
    <p:sldId id="268" r:id="rId4"/>
    <p:sldId id="267" r:id="rId5"/>
    <p:sldId id="274" r:id="rId6"/>
    <p:sldId id="276" r:id="rId7"/>
    <p:sldId id="279" r:id="rId8"/>
  </p:sldIdLst>
  <p:sldSz cx="9144000" cy="5143500" type="screen16x9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18" userDrawn="1">
          <p15:clr>
            <a:srgbClr val="A4A3A4"/>
          </p15:clr>
        </p15:guide>
        <p15:guide id="2" pos="28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61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3"/>
    <p:restoredTop sz="94607"/>
  </p:normalViewPr>
  <p:slideViewPr>
    <p:cSldViewPr showGuides="1">
      <p:cViewPr varScale="1">
        <p:scale>
          <a:sx n="120" d="100"/>
          <a:sy n="120" d="100"/>
        </p:scale>
        <p:origin x="370" y="86"/>
      </p:cViewPr>
      <p:guideLst>
        <p:guide orient="horz" pos="1618"/>
        <p:guide pos="28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E36E5C-2ACC-794B-97D2-9A16FFBA450C}" type="datetimeFigureOut">
              <a:rPr kumimoji="1" lang="zh-CN" altLang="en-US" smtClean="0"/>
              <a:t>2025/4/16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CD3B4A-478F-C042-A1A7-65A50C96CC3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5586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BC8E5-1E05-4001-B696-591C64EA094C}" type="datetimeFigureOut">
              <a:rPr lang="zh-CN" altLang="en-US" smtClean="0"/>
              <a:t>2025/4/16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B1988-0890-464B-A1E5-BB168BA5D34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BC8E5-1E05-4001-B696-591C64EA094C}" type="datetimeFigureOut">
              <a:rPr lang="zh-CN" altLang="en-US" smtClean="0"/>
              <a:t>2025/4/16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B1988-0890-464B-A1E5-BB168BA5D34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BC8E5-1E05-4001-B696-591C64EA094C}" type="datetimeFigureOut">
              <a:rPr lang="zh-CN" altLang="en-US" smtClean="0"/>
              <a:t>2025/4/16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B1988-0890-464B-A1E5-BB168BA5D34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BC8E5-1E05-4001-B696-591C64EA094C}" type="datetimeFigureOut">
              <a:rPr lang="zh-CN" altLang="en-US" smtClean="0"/>
              <a:t>2025/4/16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B1988-0890-464B-A1E5-BB168BA5D34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BC8E5-1E05-4001-B696-591C64EA094C}" type="datetimeFigureOut">
              <a:rPr lang="zh-CN" altLang="en-US" smtClean="0"/>
              <a:t>2025/4/16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B1988-0890-464B-A1E5-BB168BA5D34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BC8E5-1E05-4001-B696-591C64EA094C}" type="datetimeFigureOut">
              <a:rPr lang="zh-CN" altLang="en-US" smtClean="0"/>
              <a:t>2025/4/16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B1988-0890-464B-A1E5-BB168BA5D34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BC8E5-1E05-4001-B696-591C64EA094C}" type="datetimeFigureOut">
              <a:rPr lang="zh-CN" altLang="en-US" smtClean="0"/>
              <a:t>2025/4/16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B1988-0890-464B-A1E5-BB168BA5D34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BC8E5-1E05-4001-B696-591C64EA094C}" type="datetimeFigureOut">
              <a:rPr lang="zh-CN" altLang="en-US" smtClean="0"/>
              <a:t>2025/4/16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B1988-0890-464B-A1E5-BB168BA5D34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BC8E5-1E05-4001-B696-591C64EA094C}" type="datetimeFigureOut">
              <a:rPr lang="zh-CN" altLang="en-US" smtClean="0"/>
              <a:t>2025/4/16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B1988-0890-464B-A1E5-BB168BA5D34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BC8E5-1E05-4001-B696-591C64EA094C}" type="datetimeFigureOut">
              <a:rPr lang="zh-CN" altLang="en-US" smtClean="0"/>
              <a:t>2025/4/16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B1988-0890-464B-A1E5-BB168BA5D34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BC8E5-1E05-4001-B696-591C64EA094C}" type="datetimeFigureOut">
              <a:rPr lang="zh-CN" altLang="en-US" smtClean="0"/>
              <a:t>2025/4/16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B1988-0890-464B-A1E5-BB168BA5D34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5BC8E5-1E05-4001-B696-591C64EA094C}" type="datetimeFigureOut">
              <a:rPr lang="zh-CN" altLang="en-US" smtClean="0"/>
              <a:t>2025/4/16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B1988-0890-464B-A1E5-BB168BA5D34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l="-4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B24C63DB-C691-A91D-A1C1-52923B3774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44" y="4584"/>
            <a:ext cx="9152164" cy="5138916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97843814-05CC-A1B1-EC07-4E1EC3091CEA}"/>
              </a:ext>
            </a:extLst>
          </p:cNvPr>
          <p:cNvSpPr txBox="1"/>
          <p:nvPr/>
        </p:nvSpPr>
        <p:spPr>
          <a:xfrm>
            <a:off x="-19547" y="1120599"/>
            <a:ext cx="9152164" cy="678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40000"/>
              </a:lnSpc>
              <a:buClrTx/>
              <a:buSzTx/>
              <a:buNone/>
            </a:pPr>
            <a:r>
              <a:rPr kumimoji="1" lang="zh-CN" altLang="en-US" sz="3200" b="1" dirty="0">
                <a:solidFill>
                  <a:srgbClr val="376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anose="02010609060101010101" pitchFamily="49" charset="-122"/>
                <a:ea typeface="SimHei" panose="02010609060101010101" pitchFamily="49" charset="-122"/>
                <a:cs typeface="黑体" panose="02010609060101010101" charset="-122"/>
              </a:rPr>
              <a:t>第七届全国重味物理与量子色动力学研讨会</a:t>
            </a:r>
            <a:endParaRPr kumimoji="1" lang="en-US" altLang="zh-CN" sz="2400" b="1" dirty="0">
              <a:solidFill>
                <a:srgbClr val="37619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anose="02010609060101010101" pitchFamily="49" charset="-122"/>
              <a:ea typeface="SimHei" panose="02010609060101010101" pitchFamily="49" charset="-122"/>
              <a:cs typeface="黑体" panose="02010609060101010101" charset="-122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F9AEF195-4597-05AA-A61A-540942705C1C}"/>
              </a:ext>
            </a:extLst>
          </p:cNvPr>
          <p:cNvSpPr txBox="1"/>
          <p:nvPr/>
        </p:nvSpPr>
        <p:spPr>
          <a:xfrm>
            <a:off x="30455" y="2130667"/>
            <a:ext cx="9083090" cy="882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b="1" dirty="0">
                <a:solidFill>
                  <a:srgbClr val="376190"/>
                </a:solidFill>
                <a:latin typeface="+mn-ea"/>
              </a:rPr>
              <a:t>主办单位：南京师范大学</a:t>
            </a:r>
            <a:endParaRPr lang="en-US" altLang="zh-CN" b="1" dirty="0">
              <a:solidFill>
                <a:srgbClr val="376190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rgbClr val="376190"/>
                </a:solidFill>
                <a:effectLst/>
                <a:latin typeface="+mn-ea"/>
                <a:cs typeface="楷体" panose="02010609060101010101" pitchFamily="49" charset="-122"/>
              </a:rPr>
              <a:t>          共同主办单位：南开大学、中科院高能所、中科院大学</a:t>
            </a:r>
            <a:r>
              <a:rPr lang="zh-CN" altLang="en-US" b="1" dirty="0">
                <a:solidFill>
                  <a:srgbClr val="376190"/>
                </a:solidFill>
                <a:latin typeface="+mn-ea"/>
                <a:cs typeface="楷体" panose="02010609060101010101" pitchFamily="49" charset="-122"/>
              </a:rPr>
              <a:t>、南京物理学会</a:t>
            </a:r>
            <a:endParaRPr lang="zh-CN" altLang="zh-CN" sz="1800" b="1" dirty="0">
              <a:solidFill>
                <a:srgbClr val="376190"/>
              </a:solidFill>
              <a:effectLst/>
              <a:latin typeface="+mn-ea"/>
              <a:cs typeface="宋体" panose="02010600030101010101" pitchFamily="2" charset="-122"/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683C0DDC-1EAF-670B-D61A-18F64B4116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2335" y="3147814"/>
            <a:ext cx="1168400" cy="381000"/>
          </a:xfrm>
          <a:prstGeom prst="rect">
            <a:avLst/>
          </a:prstGeom>
        </p:spPr>
      </p:pic>
      <p:sp>
        <p:nvSpPr>
          <p:cNvPr id="22" name="文本框 21">
            <a:extLst>
              <a:ext uri="{FF2B5EF4-FFF2-40B4-BE49-F238E27FC236}">
                <a16:creationId xmlns:a16="http://schemas.microsoft.com/office/drawing/2014/main" id="{4DE4F0E6-0424-6B1F-7FEA-ECE4E596D1BB}"/>
              </a:ext>
            </a:extLst>
          </p:cNvPr>
          <p:cNvSpPr txBox="1"/>
          <p:nvPr/>
        </p:nvSpPr>
        <p:spPr>
          <a:xfrm>
            <a:off x="3466004" y="3528814"/>
            <a:ext cx="47440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376190"/>
                </a:solidFill>
                <a:latin typeface="Heiti SC Medium" pitchFamily="2" charset="-128"/>
                <a:ea typeface="Heiti SC Medium" pitchFamily="2" charset="-128"/>
              </a:rPr>
              <a:t>202</a:t>
            </a:r>
            <a:r>
              <a:rPr lang="en-US" altLang="zh-CN" dirty="0">
                <a:solidFill>
                  <a:srgbClr val="376190"/>
                </a:solidFill>
                <a:latin typeface="Heiti SC Medium" pitchFamily="2" charset="-128"/>
                <a:ea typeface="Heiti SC Medium" pitchFamily="2" charset="-128"/>
              </a:rPr>
              <a:t>5</a:t>
            </a:r>
            <a:r>
              <a:rPr lang="zh-CN" altLang="en-US" dirty="0">
                <a:solidFill>
                  <a:srgbClr val="376190"/>
                </a:solidFill>
                <a:latin typeface="Heiti SC Medium" pitchFamily="2" charset="-128"/>
                <a:ea typeface="Heiti SC Medium" pitchFamily="2" charset="-128"/>
              </a:rPr>
              <a:t>年</a:t>
            </a:r>
            <a:r>
              <a:rPr lang="en-US" altLang="zh-CN" dirty="0">
                <a:solidFill>
                  <a:srgbClr val="376190"/>
                </a:solidFill>
                <a:latin typeface="Heiti SC Medium" pitchFamily="2" charset="-128"/>
                <a:ea typeface="Heiti SC Medium" pitchFamily="2" charset="-128"/>
              </a:rPr>
              <a:t>4</a:t>
            </a:r>
            <a:r>
              <a:rPr lang="zh-CN" altLang="en-US" dirty="0">
                <a:solidFill>
                  <a:srgbClr val="376190"/>
                </a:solidFill>
                <a:latin typeface="Heiti SC Medium" pitchFamily="2" charset="-128"/>
                <a:ea typeface="Heiti SC Medium" pitchFamily="2" charset="-128"/>
              </a:rPr>
              <a:t>月</a:t>
            </a:r>
            <a:r>
              <a:rPr lang="en-US" altLang="zh-CN" dirty="0">
                <a:solidFill>
                  <a:srgbClr val="376190"/>
                </a:solidFill>
                <a:latin typeface="Heiti SC Medium" pitchFamily="2" charset="-128"/>
                <a:ea typeface="Heiti SC Medium" pitchFamily="2" charset="-128"/>
              </a:rPr>
              <a:t>18-22</a:t>
            </a:r>
            <a:r>
              <a:rPr lang="zh-CN" altLang="en-US" dirty="0">
                <a:solidFill>
                  <a:srgbClr val="376190"/>
                </a:solidFill>
                <a:latin typeface="Heiti SC Medium" pitchFamily="2" charset="-128"/>
                <a:ea typeface="Heiti SC Medium" pitchFamily="2" charset="-128"/>
              </a:rPr>
              <a:t>日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1984F21-6D11-04AD-5633-E1130FFB4E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2362" y="131248"/>
            <a:ext cx="1149432" cy="86207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DA3D9FE-1D2E-54B2-6653-98917D3171E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7"/>
          <a:stretch/>
        </p:blipFill>
        <p:spPr>
          <a:xfrm>
            <a:off x="2447869" y="195126"/>
            <a:ext cx="810562" cy="80743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20F57A4-9C1F-AE66-FF61-A27F72CE814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18412" y="249531"/>
            <a:ext cx="1416074" cy="705358"/>
          </a:xfrm>
          <a:prstGeom prst="rect">
            <a:avLst/>
          </a:prstGeom>
        </p:spPr>
      </p:pic>
      <p:pic>
        <p:nvPicPr>
          <p:cNvPr id="10" name="图片 9" descr="国科大">
            <a:extLst>
              <a:ext uri="{FF2B5EF4-FFF2-40B4-BE49-F238E27FC236}">
                <a16:creationId xmlns:a16="http://schemas.microsoft.com/office/drawing/2014/main" id="{353DDFF4-C3B7-F288-7B2A-77C45677D363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89344" y="242795"/>
            <a:ext cx="1283713" cy="712093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1BEB884A-5E5B-144B-6AD3-74F0A4F03C6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543" y="206473"/>
            <a:ext cx="772477" cy="83698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2016-20160817NE\scan\2019年\6-17\PPT主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763"/>
            <a:ext cx="9144000" cy="5148263"/>
          </a:xfrm>
          <a:prstGeom prst="rect">
            <a:avLst/>
          </a:prstGeom>
          <a:noFill/>
        </p:spPr>
      </p:pic>
      <p:sp>
        <p:nvSpPr>
          <p:cNvPr id="8" name="文本框 3"/>
          <p:cNvSpPr txBox="1"/>
          <p:nvPr/>
        </p:nvSpPr>
        <p:spPr>
          <a:xfrm>
            <a:off x="0" y="1419622"/>
            <a:ext cx="8964488" cy="2251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40000"/>
              </a:lnSpc>
              <a:buClrTx/>
              <a:buSzTx/>
              <a:buNone/>
            </a:pPr>
            <a:r>
              <a:rPr kumimoji="1" lang="zh-CN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第七届全国重味物理与量子色动力学研讨会</a:t>
            </a:r>
          </a:p>
          <a:p>
            <a:pPr algn="ctr">
              <a:lnSpc>
                <a:spcPct val="140000"/>
              </a:lnSpc>
              <a:buClrTx/>
              <a:buSzTx/>
              <a:buNone/>
            </a:pPr>
            <a:r>
              <a:rPr kumimoji="1" lang="zh-CN" altLang="en-US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开</a:t>
            </a:r>
            <a:r>
              <a:rPr kumimoji="1" lang="en-US" altLang="zh-CN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 </a:t>
            </a:r>
            <a:r>
              <a:rPr kumimoji="1" lang="zh-CN" altLang="en-US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幕</a:t>
            </a:r>
            <a:r>
              <a:rPr kumimoji="1" lang="en-US" altLang="zh-CN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 </a:t>
            </a:r>
            <a:r>
              <a:rPr kumimoji="1" lang="zh-CN" altLang="en-US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式</a:t>
            </a:r>
          </a:p>
        </p:txBody>
      </p:sp>
      <p:sp>
        <p:nvSpPr>
          <p:cNvPr id="9" name="文本框 7"/>
          <p:cNvSpPr txBox="1"/>
          <p:nvPr/>
        </p:nvSpPr>
        <p:spPr>
          <a:xfrm>
            <a:off x="3275856" y="4083918"/>
            <a:ext cx="2016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zh-CN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小标宋_GBK" panose="03000509000000000000" pitchFamily="65" charset="-122"/>
                <a:ea typeface="方正小标宋_GBK" panose="03000509000000000000" pitchFamily="65" charset="-122"/>
                <a:cs typeface="黑体" panose="02010609060101010101" charset="-122"/>
              </a:rPr>
              <a:t>2025.04.19</a:t>
            </a:r>
            <a:endParaRPr kumimoji="1" lang="zh-CN" alt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小标宋_GBK" panose="03000509000000000000" pitchFamily="65" charset="-122"/>
              <a:ea typeface="方正小标宋_GBK" panose="03000509000000000000" pitchFamily="65" charset="-122"/>
              <a:cs typeface="黑体" panose="02010609060101010101" charset="-122"/>
            </a:endParaRPr>
          </a:p>
        </p:txBody>
      </p:sp>
      <p:pic>
        <p:nvPicPr>
          <p:cNvPr id="10" name="图片 9" descr="微信图片_20240118140416">
            <a:extLst>
              <a:ext uri="{FF2B5EF4-FFF2-40B4-BE49-F238E27FC236}">
                <a16:creationId xmlns:a16="http://schemas.microsoft.com/office/drawing/2014/main" id="{2E56A208-DB61-D9BB-3B31-89BCC062CB3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0584" b="-5899"/>
          <a:stretch/>
        </p:blipFill>
        <p:spPr>
          <a:xfrm>
            <a:off x="290452" y="159384"/>
            <a:ext cx="822840" cy="64810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2016-20160817NE\scan\2019年\6-17\PPT主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4763"/>
            <a:ext cx="9144000" cy="5148263"/>
          </a:xfrm>
          <a:prstGeom prst="rect">
            <a:avLst/>
          </a:prstGeom>
          <a:noFill/>
        </p:spPr>
      </p:pic>
      <p:sp>
        <p:nvSpPr>
          <p:cNvPr id="11" name="文本框 10"/>
          <p:cNvSpPr txBox="1"/>
          <p:nvPr/>
        </p:nvSpPr>
        <p:spPr>
          <a:xfrm>
            <a:off x="2251567" y="306530"/>
            <a:ext cx="4640866" cy="4381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40000"/>
              </a:lnSpc>
              <a:buClrTx/>
              <a:buSzTx/>
              <a:buNone/>
            </a:pPr>
            <a:r>
              <a:rPr kumimoji="1" lang="zh-CN" altLang="en-US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第七届全国重味物理与量子色动力学研讨会</a:t>
            </a:r>
          </a:p>
        </p:txBody>
      </p:sp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1" y="1707654"/>
            <a:ext cx="9144000" cy="33248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indent="0" algn="ctr" fontAlgn="auto">
              <a:lnSpc>
                <a:spcPct val="150000"/>
              </a:lnSpc>
            </a:pPr>
            <a:r>
              <a:rPr lang="zh-CN" altLang="en-US" sz="5400" b="1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87000">
                      <a:srgbClr val="CCF5FB"/>
                    </a:gs>
                  </a:gsLst>
                  <a:lin ang="5400000" scaled="0"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华文新魏" panose="02010800040101010101" charset="-122"/>
                <a:sym typeface="+mn-ea"/>
              </a:rPr>
              <a:t>主持人：张</a:t>
            </a:r>
            <a:r>
              <a:rPr lang="en-US" altLang="zh-CN" sz="5400" b="1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87000">
                      <a:srgbClr val="CCF5FB"/>
                    </a:gs>
                  </a:gsLst>
                  <a:lin ang="5400000" scaled="0"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华文新魏" panose="02010800040101010101" charset="-122"/>
                <a:sym typeface="+mn-ea"/>
              </a:rPr>
              <a:t>  </a:t>
            </a:r>
            <a:r>
              <a:rPr lang="zh-CN" altLang="en-US" sz="5400" b="1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87000">
                      <a:srgbClr val="CCF5FB"/>
                    </a:gs>
                  </a:gsLst>
                  <a:lin ang="5400000" scaled="0"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华文新魏" panose="02010800040101010101" charset="-122"/>
                <a:sym typeface="+mn-ea"/>
              </a:rPr>
              <a:t>力</a:t>
            </a:r>
            <a:r>
              <a:rPr lang="en-US" altLang="zh-CN" sz="5400" b="1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87000">
                      <a:srgbClr val="CCF5FB"/>
                    </a:gs>
                  </a:gsLst>
                  <a:lin ang="5400000" scaled="0"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华文新魏" panose="02010800040101010101" charset="-122"/>
                <a:sym typeface="+mn-ea"/>
              </a:rPr>
              <a:t>  </a:t>
            </a:r>
            <a:r>
              <a:rPr lang="zh-CN" altLang="en-US" sz="5400" b="1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87000">
                      <a:srgbClr val="CCF5FB"/>
                    </a:gs>
                  </a:gsLst>
                  <a:lin ang="5400000" scaled="0"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华文新魏" panose="02010800040101010101" charset="-122"/>
                <a:sym typeface="+mn-ea"/>
              </a:rPr>
              <a:t>发</a:t>
            </a:r>
            <a:endParaRPr lang="en-US" altLang="zh-CN" sz="5400" b="1" dirty="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87000">
                    <a:srgbClr val="CCF5FB"/>
                  </a:gs>
                </a:gsLst>
                <a:lin ang="5400000" scaled="0"/>
              </a:gra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华文新魏" panose="02010800040101010101" charset="-122"/>
              <a:sym typeface="+mn-ea"/>
            </a:endParaRPr>
          </a:p>
          <a:p>
            <a:pPr algn="ctr">
              <a:lnSpc>
                <a:spcPct val="150000"/>
              </a:lnSpc>
            </a:pPr>
            <a:r>
              <a:rPr lang="zh-CN" altLang="en-US" sz="3200" b="1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87000">
                      <a:srgbClr val="CCF5FB"/>
                    </a:gs>
                  </a:gsLst>
                  <a:lin ang="5400000" scaled="0"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华文新魏" panose="02010800040101010101" charset="-122"/>
                <a:sym typeface="+mn-ea"/>
              </a:rPr>
              <a:t>南京师范大学物理科学与技术学院院长</a:t>
            </a:r>
            <a:endParaRPr lang="zh-CN" altLang="en-US" sz="4400" b="1" dirty="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87000">
                    <a:srgbClr val="CCF5FB"/>
                  </a:gs>
                </a:gsLst>
                <a:lin ang="5400000" scaled="0"/>
              </a:gra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华文新魏" panose="02010800040101010101" charset="-122"/>
              <a:sym typeface="+mn-ea"/>
            </a:endParaRPr>
          </a:p>
          <a:p>
            <a:pPr indent="0" algn="ctr" fontAlgn="auto">
              <a:lnSpc>
                <a:spcPct val="150000"/>
              </a:lnSpc>
            </a:pPr>
            <a:endParaRPr lang="zh-CN" altLang="en-US" sz="6600" b="1" dirty="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87000">
                    <a:srgbClr val="CCF5FB"/>
                  </a:gs>
                </a:gsLst>
                <a:lin ang="5400000" scaled="0"/>
              </a:gradFill>
              <a:effectLst/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  <a:sym typeface="+mn-ea"/>
            </a:endParaRPr>
          </a:p>
        </p:txBody>
      </p:sp>
      <p:pic>
        <p:nvPicPr>
          <p:cNvPr id="2" name="图片 1" descr="微信图片_20240118140416">
            <a:extLst>
              <a:ext uri="{FF2B5EF4-FFF2-40B4-BE49-F238E27FC236}">
                <a16:creationId xmlns:a16="http://schemas.microsoft.com/office/drawing/2014/main" id="{F9A477E3-FE85-9CC7-B2FE-2B5FE12E992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80584" b="-5899"/>
          <a:stretch/>
        </p:blipFill>
        <p:spPr>
          <a:xfrm>
            <a:off x="290452" y="159384"/>
            <a:ext cx="822840" cy="64810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2016-20160817NE\scan\2019年\6-17\PPT主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763"/>
            <a:ext cx="9144000" cy="5148263"/>
          </a:xfrm>
          <a:prstGeom prst="rect">
            <a:avLst/>
          </a:prstGeom>
          <a:noFill/>
        </p:spPr>
      </p:pic>
      <p:sp>
        <p:nvSpPr>
          <p:cNvPr id="8" name="文本框 3"/>
          <p:cNvSpPr txBox="1"/>
          <p:nvPr/>
        </p:nvSpPr>
        <p:spPr>
          <a:xfrm>
            <a:off x="827584" y="1563638"/>
            <a:ext cx="7236000" cy="1642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40000"/>
              </a:lnSpc>
              <a:buClrTx/>
              <a:buSzTx/>
              <a:buNone/>
            </a:pPr>
            <a:r>
              <a:rPr kumimoji="1" lang="zh-CN" altLang="en-US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领导致辞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2251567" y="378355"/>
            <a:ext cx="4640866" cy="4381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40000"/>
              </a:lnSpc>
              <a:buClrTx/>
              <a:buSzTx/>
              <a:buNone/>
            </a:pPr>
            <a:r>
              <a:rPr kumimoji="1" lang="zh-CN" altLang="en-US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第七届全国重味物理与量子色动力学研讨会</a:t>
            </a:r>
          </a:p>
        </p:txBody>
      </p:sp>
      <p:pic>
        <p:nvPicPr>
          <p:cNvPr id="2" name="图片 1" descr="微信图片_20240118140416">
            <a:extLst>
              <a:ext uri="{FF2B5EF4-FFF2-40B4-BE49-F238E27FC236}">
                <a16:creationId xmlns:a16="http://schemas.microsoft.com/office/drawing/2014/main" id="{C1EC777F-6CC7-3DB0-4B65-564F02DE79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0584" b="-5899"/>
          <a:stretch/>
        </p:blipFill>
        <p:spPr>
          <a:xfrm>
            <a:off x="290452" y="159384"/>
            <a:ext cx="822840" cy="64810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2016-20160817NE\scan\2019年\6-17\PPT主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4763"/>
            <a:ext cx="9144000" cy="5148263"/>
          </a:xfrm>
          <a:prstGeom prst="rect">
            <a:avLst/>
          </a:prstGeom>
          <a:noFill/>
        </p:spPr>
      </p:pic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48895" y="1407130"/>
            <a:ext cx="9044940" cy="33248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6600" b="1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87000">
                      <a:srgbClr val="CCF5FB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华</a:t>
            </a:r>
            <a:r>
              <a:rPr lang="en-US" altLang="zh-CN" sz="6600" b="1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87000">
                      <a:srgbClr val="CCF5FB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</a:t>
            </a:r>
            <a:r>
              <a:rPr lang="zh-CN" altLang="en-US" sz="6600" b="1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87000">
                      <a:srgbClr val="CCF5FB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桂</a:t>
            </a:r>
            <a:r>
              <a:rPr lang="en-US" altLang="zh-CN" sz="6600" b="1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87000">
                      <a:srgbClr val="CCF5FB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</a:t>
            </a:r>
            <a:r>
              <a:rPr lang="zh-CN" altLang="en-US" sz="6600" b="1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87000">
                      <a:srgbClr val="CCF5FB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宏</a:t>
            </a:r>
            <a:endParaRPr lang="en-US" altLang="zh-CN" sz="6600" b="1" dirty="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87000">
                    <a:srgbClr val="CCF5FB"/>
                  </a:gs>
                </a:gsLst>
                <a:lin ang="5400000" scaled="0"/>
              </a:gra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150000"/>
              </a:lnSpc>
            </a:pPr>
            <a:r>
              <a:rPr lang="zh-CN" altLang="en-US" sz="3600" b="1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87000">
                      <a:srgbClr val="CCF5FB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南京师范大学校长</a:t>
            </a:r>
            <a:endParaRPr lang="zh-CN" altLang="en-US" sz="3600" b="1" dirty="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87000">
                    <a:srgbClr val="CCF5FB"/>
                  </a:gs>
                </a:gsLst>
                <a:lin ang="5400000" scaled="0"/>
              </a:gra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150000"/>
              </a:lnSpc>
            </a:pPr>
            <a:endParaRPr lang="zh-CN" altLang="en-US" sz="6600" b="1" dirty="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87000">
                    <a:srgbClr val="CCF5FB"/>
                  </a:gs>
                </a:gsLst>
                <a:lin ang="5400000" scaled="0"/>
              </a:gra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2" name="图片 1" descr="微信图片_20240118140416">
            <a:extLst>
              <a:ext uri="{FF2B5EF4-FFF2-40B4-BE49-F238E27FC236}">
                <a16:creationId xmlns:a16="http://schemas.microsoft.com/office/drawing/2014/main" id="{C1EC777F-6CC7-3DB0-4B65-564F02DE79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80584" b="-5899"/>
          <a:stretch/>
        </p:blipFill>
        <p:spPr>
          <a:xfrm>
            <a:off x="290452" y="159384"/>
            <a:ext cx="822840" cy="648102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F4E9CC39-1103-D708-3655-33D39364436C}"/>
              </a:ext>
            </a:extLst>
          </p:cNvPr>
          <p:cNvSpPr txBox="1"/>
          <p:nvPr/>
        </p:nvSpPr>
        <p:spPr>
          <a:xfrm>
            <a:off x="2251567" y="378355"/>
            <a:ext cx="4640866" cy="4381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40000"/>
              </a:lnSpc>
              <a:buClrTx/>
              <a:buSzTx/>
              <a:buNone/>
            </a:pPr>
            <a:r>
              <a:rPr kumimoji="1" lang="zh-CN" altLang="en-US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第七届全国重味物理与量子色动力学研讨会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2016-20160817NE\scan\2019年\6-17\PPT主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4763"/>
            <a:ext cx="9144000" cy="5148263"/>
          </a:xfrm>
          <a:prstGeom prst="rect">
            <a:avLst/>
          </a:prstGeom>
          <a:noFill/>
        </p:spPr>
      </p:pic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48895" y="1407130"/>
            <a:ext cx="9044940" cy="33248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6600" b="1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87000">
                      <a:srgbClr val="CCF5FB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赵  光  达  </a:t>
            </a:r>
            <a:endParaRPr lang="en-US" altLang="zh-CN" sz="6600" b="1" dirty="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87000">
                    <a:srgbClr val="CCF5FB"/>
                  </a:gs>
                </a:gsLst>
                <a:lin ang="5400000" scaled="0"/>
              </a:gra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150000"/>
              </a:lnSpc>
            </a:pPr>
            <a:r>
              <a:rPr lang="zh-CN" altLang="en-US" sz="3600" b="1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87000">
                      <a:srgbClr val="CCF5FB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中国科学院院士、北京大学教授</a:t>
            </a:r>
            <a:endParaRPr lang="zh-CN" altLang="en-US" sz="3600" b="1" dirty="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87000">
                    <a:srgbClr val="CCF5FB"/>
                  </a:gs>
                </a:gsLst>
                <a:lin ang="5400000" scaled="0"/>
              </a:gra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2" name="图片 1" descr="微信图片_20240118140416">
            <a:extLst>
              <a:ext uri="{FF2B5EF4-FFF2-40B4-BE49-F238E27FC236}">
                <a16:creationId xmlns:a16="http://schemas.microsoft.com/office/drawing/2014/main" id="{C1EC777F-6CC7-3DB0-4B65-564F02DE79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80584" b="-5899"/>
          <a:stretch/>
        </p:blipFill>
        <p:spPr>
          <a:xfrm>
            <a:off x="179512" y="159384"/>
            <a:ext cx="822840" cy="648102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BC6FD23F-BD71-76DD-60E2-A5A83E052F6E}"/>
              </a:ext>
            </a:extLst>
          </p:cNvPr>
          <p:cNvSpPr txBox="1"/>
          <p:nvPr/>
        </p:nvSpPr>
        <p:spPr>
          <a:xfrm>
            <a:off x="2251567" y="378355"/>
            <a:ext cx="4640866" cy="4381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40000"/>
              </a:lnSpc>
              <a:buClrTx/>
              <a:buSzTx/>
              <a:buNone/>
            </a:pPr>
            <a:r>
              <a:rPr kumimoji="1" lang="zh-CN" altLang="en-US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第七届全国重味物理与量子色动力学研讨会</a:t>
            </a:r>
          </a:p>
        </p:txBody>
      </p:sp>
    </p:spTree>
    <p:extLst>
      <p:ext uri="{BB962C8B-B14F-4D97-AF65-F5344CB8AC3E}">
        <p14:creationId xmlns:p14="http://schemas.microsoft.com/office/powerpoint/2010/main" val="19982077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311D8E-8BF2-7370-5FC7-EC9217193A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87EED74B-BE6E-474C-0BCF-476FD65C18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44" y="4584"/>
            <a:ext cx="9152164" cy="5138916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4E1ECE4B-AEA5-63FB-43DB-E27D5B4FED26}"/>
              </a:ext>
            </a:extLst>
          </p:cNvPr>
          <p:cNvSpPr txBox="1"/>
          <p:nvPr/>
        </p:nvSpPr>
        <p:spPr>
          <a:xfrm>
            <a:off x="-19547" y="1120599"/>
            <a:ext cx="9152164" cy="678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40000"/>
              </a:lnSpc>
              <a:buClrTx/>
              <a:buSzTx/>
              <a:buNone/>
            </a:pPr>
            <a:r>
              <a:rPr kumimoji="1" lang="zh-CN" altLang="en-US" sz="3200" b="1" dirty="0">
                <a:solidFill>
                  <a:srgbClr val="376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anose="02010609060101010101" pitchFamily="49" charset="-122"/>
                <a:ea typeface="SimHei" panose="02010609060101010101" pitchFamily="49" charset="-122"/>
                <a:cs typeface="黑体" panose="02010609060101010101" charset="-122"/>
              </a:rPr>
              <a:t>第七届全国重味物理与量子色动力学研讨会</a:t>
            </a:r>
            <a:endParaRPr kumimoji="1" lang="en-US" altLang="zh-CN" sz="2400" b="1" dirty="0">
              <a:solidFill>
                <a:srgbClr val="37619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anose="02010609060101010101" pitchFamily="49" charset="-122"/>
              <a:ea typeface="SimHei" panose="02010609060101010101" pitchFamily="49" charset="-122"/>
              <a:cs typeface="黑体" panose="02010609060101010101" charset="-122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33880652-1A22-4B23-75A1-5E1E6404481B}"/>
              </a:ext>
            </a:extLst>
          </p:cNvPr>
          <p:cNvSpPr txBox="1"/>
          <p:nvPr/>
        </p:nvSpPr>
        <p:spPr>
          <a:xfrm>
            <a:off x="30455" y="2130667"/>
            <a:ext cx="9083090" cy="882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b="1" dirty="0">
                <a:solidFill>
                  <a:srgbClr val="376190"/>
                </a:solidFill>
                <a:latin typeface="+mn-ea"/>
              </a:rPr>
              <a:t>主办单位：南京师范大学</a:t>
            </a:r>
            <a:endParaRPr lang="en-US" altLang="zh-CN" b="1" dirty="0">
              <a:solidFill>
                <a:srgbClr val="376190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rgbClr val="376190"/>
                </a:solidFill>
                <a:effectLst/>
                <a:latin typeface="+mn-ea"/>
                <a:cs typeface="楷体" panose="02010609060101010101" pitchFamily="49" charset="-122"/>
              </a:rPr>
              <a:t>          共同主办单位：南开大学、中科院高能所、中科院大学</a:t>
            </a:r>
            <a:r>
              <a:rPr lang="zh-CN" altLang="en-US" b="1" dirty="0">
                <a:solidFill>
                  <a:srgbClr val="376190"/>
                </a:solidFill>
                <a:latin typeface="+mn-ea"/>
                <a:cs typeface="楷体" panose="02010609060101010101" pitchFamily="49" charset="-122"/>
              </a:rPr>
              <a:t>、南京物理学会</a:t>
            </a:r>
            <a:endParaRPr lang="zh-CN" altLang="zh-CN" sz="1800" b="1" dirty="0">
              <a:solidFill>
                <a:srgbClr val="376190"/>
              </a:solidFill>
              <a:effectLst/>
              <a:latin typeface="+mn-ea"/>
              <a:cs typeface="宋体" panose="02010600030101010101" pitchFamily="2" charset="-122"/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B538BFA1-222D-49D4-4AAE-2CDAE2418A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2335" y="3147814"/>
            <a:ext cx="1168400" cy="381000"/>
          </a:xfrm>
          <a:prstGeom prst="rect">
            <a:avLst/>
          </a:prstGeom>
        </p:spPr>
      </p:pic>
      <p:sp>
        <p:nvSpPr>
          <p:cNvPr id="22" name="文本框 21">
            <a:extLst>
              <a:ext uri="{FF2B5EF4-FFF2-40B4-BE49-F238E27FC236}">
                <a16:creationId xmlns:a16="http://schemas.microsoft.com/office/drawing/2014/main" id="{A196B85C-2FF9-0317-561B-A53693EC6327}"/>
              </a:ext>
            </a:extLst>
          </p:cNvPr>
          <p:cNvSpPr txBox="1"/>
          <p:nvPr/>
        </p:nvSpPr>
        <p:spPr>
          <a:xfrm>
            <a:off x="3466004" y="3528814"/>
            <a:ext cx="47440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376190"/>
                </a:solidFill>
                <a:latin typeface="Heiti SC Medium" pitchFamily="2" charset="-128"/>
                <a:ea typeface="Heiti SC Medium" pitchFamily="2" charset="-128"/>
              </a:rPr>
              <a:t>202</a:t>
            </a:r>
            <a:r>
              <a:rPr lang="en-US" altLang="zh-CN" dirty="0">
                <a:solidFill>
                  <a:srgbClr val="376190"/>
                </a:solidFill>
                <a:latin typeface="Heiti SC Medium" pitchFamily="2" charset="-128"/>
                <a:ea typeface="Heiti SC Medium" pitchFamily="2" charset="-128"/>
              </a:rPr>
              <a:t>5</a:t>
            </a:r>
            <a:r>
              <a:rPr lang="zh-CN" altLang="en-US" dirty="0">
                <a:solidFill>
                  <a:srgbClr val="376190"/>
                </a:solidFill>
                <a:latin typeface="Heiti SC Medium" pitchFamily="2" charset="-128"/>
                <a:ea typeface="Heiti SC Medium" pitchFamily="2" charset="-128"/>
              </a:rPr>
              <a:t>年</a:t>
            </a:r>
            <a:r>
              <a:rPr lang="en-US" altLang="zh-CN" dirty="0">
                <a:solidFill>
                  <a:srgbClr val="376190"/>
                </a:solidFill>
                <a:latin typeface="Heiti SC Medium" pitchFamily="2" charset="-128"/>
                <a:ea typeface="Heiti SC Medium" pitchFamily="2" charset="-128"/>
              </a:rPr>
              <a:t>4</a:t>
            </a:r>
            <a:r>
              <a:rPr lang="zh-CN" altLang="en-US" dirty="0">
                <a:solidFill>
                  <a:srgbClr val="376190"/>
                </a:solidFill>
                <a:latin typeface="Heiti SC Medium" pitchFamily="2" charset="-128"/>
                <a:ea typeface="Heiti SC Medium" pitchFamily="2" charset="-128"/>
              </a:rPr>
              <a:t>月</a:t>
            </a:r>
            <a:r>
              <a:rPr lang="en-US" altLang="zh-CN" dirty="0">
                <a:solidFill>
                  <a:srgbClr val="376190"/>
                </a:solidFill>
                <a:latin typeface="Heiti SC Medium" pitchFamily="2" charset="-128"/>
                <a:ea typeface="Heiti SC Medium" pitchFamily="2" charset="-128"/>
              </a:rPr>
              <a:t>18-22</a:t>
            </a:r>
            <a:r>
              <a:rPr lang="zh-CN" altLang="en-US" dirty="0">
                <a:solidFill>
                  <a:srgbClr val="376190"/>
                </a:solidFill>
                <a:latin typeface="Heiti SC Medium" pitchFamily="2" charset="-128"/>
                <a:ea typeface="Heiti SC Medium" pitchFamily="2" charset="-128"/>
              </a:rPr>
              <a:t>日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3F706A3-9886-83E2-2ED2-F9F2F1F741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2362" y="131248"/>
            <a:ext cx="1149432" cy="86207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D7ABD00-F76A-347B-264E-051002C3BA6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7"/>
          <a:stretch/>
        </p:blipFill>
        <p:spPr>
          <a:xfrm>
            <a:off x="2447869" y="195126"/>
            <a:ext cx="810562" cy="80743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F0C36F4D-19EA-BB2D-F913-93AFC33F19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18412" y="249531"/>
            <a:ext cx="1416074" cy="705358"/>
          </a:xfrm>
          <a:prstGeom prst="rect">
            <a:avLst/>
          </a:prstGeom>
        </p:spPr>
      </p:pic>
      <p:pic>
        <p:nvPicPr>
          <p:cNvPr id="10" name="图片 9" descr="国科大">
            <a:extLst>
              <a:ext uri="{FF2B5EF4-FFF2-40B4-BE49-F238E27FC236}">
                <a16:creationId xmlns:a16="http://schemas.microsoft.com/office/drawing/2014/main" id="{8E29662F-1CB3-2C5A-7486-D58BB9131DA1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89344" y="242795"/>
            <a:ext cx="1283713" cy="712093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9294D349-CDC0-13FB-9079-CB42712DE63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543" y="206473"/>
            <a:ext cx="772477" cy="836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44918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3YTcwMWVjZjUxYzdmMzMzMGJlZjE0MThlZTE0MzQ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1064</TotalTime>
  <Words>160</Words>
  <Application>Microsoft Office PowerPoint</Application>
  <PresentationFormat>全屏显示(16:9)</PresentationFormat>
  <Paragraphs>22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6" baseType="lpstr">
      <vt:lpstr>Heiti SC Medium</vt:lpstr>
      <vt:lpstr>等线</vt:lpstr>
      <vt:lpstr>方正小标宋_GBK</vt:lpstr>
      <vt:lpstr>SimHei</vt:lpstr>
      <vt:lpstr>华文新魏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Www.SangSan.Cn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Ray Ray</cp:lastModifiedBy>
  <cp:revision>41</cp:revision>
  <dcterms:created xsi:type="dcterms:W3CDTF">2019-06-17T11:32:00Z</dcterms:created>
  <dcterms:modified xsi:type="dcterms:W3CDTF">2025-04-16T15:01:41Z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2052-12.1.0.16120</vt:lpwstr>
  </property>
  <property fmtid="{D5CDD505-2E9C-101B-9397-08002B2CF9AE}" pid="3" name="ICV">
    <vt:lpwstr>455ECA21C3FF44E7BED25082995DE9F2_13</vt:lpwstr>
  </property>
</Properties>
</file>