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118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2">
  <p:sldMasterIdLst>
    <p:sldMasterId id="2147483675" r:id="rId1"/>
  </p:sldMasterIdLst>
  <p:notesMasterIdLst>
    <p:notesMasterId r:id="rId41"/>
  </p:notesMasterIdLst>
  <p:handoutMasterIdLst>
    <p:handoutMasterId r:id="rId42"/>
  </p:handoutMasterIdLst>
  <p:sldIdLst>
    <p:sldId id="423" r:id="rId2"/>
    <p:sldId id="955" r:id="rId3"/>
    <p:sldId id="2171" r:id="rId4"/>
    <p:sldId id="2169" r:id="rId5"/>
    <p:sldId id="2170" r:id="rId6"/>
    <p:sldId id="2145" r:id="rId7"/>
    <p:sldId id="2146" r:id="rId8"/>
    <p:sldId id="1690" r:id="rId9"/>
    <p:sldId id="2066" r:id="rId10"/>
    <p:sldId id="2069" r:id="rId11"/>
    <p:sldId id="2070" r:id="rId12"/>
    <p:sldId id="1687" r:id="rId13"/>
    <p:sldId id="1685" r:id="rId14"/>
    <p:sldId id="2073" r:id="rId15"/>
    <p:sldId id="2075" r:id="rId16"/>
    <p:sldId id="2076" r:id="rId17"/>
    <p:sldId id="2148" r:id="rId18"/>
    <p:sldId id="2149" r:id="rId19"/>
    <p:sldId id="2151" r:id="rId20"/>
    <p:sldId id="2154" r:id="rId21"/>
    <p:sldId id="2152" r:id="rId22"/>
    <p:sldId id="2155" r:id="rId23"/>
    <p:sldId id="2156" r:id="rId24"/>
    <p:sldId id="2158" r:id="rId25"/>
    <p:sldId id="2157" r:id="rId26"/>
    <p:sldId id="2160" r:id="rId27"/>
    <p:sldId id="2077" r:id="rId28"/>
    <p:sldId id="1016" r:id="rId29"/>
    <p:sldId id="2168" r:id="rId30"/>
    <p:sldId id="999" r:id="rId31"/>
    <p:sldId id="1041" r:id="rId32"/>
    <p:sldId id="2159" r:id="rId33"/>
    <p:sldId id="1689" r:id="rId34"/>
    <p:sldId id="1920" r:id="rId35"/>
    <p:sldId id="1921" r:id="rId36"/>
    <p:sldId id="1672" r:id="rId37"/>
    <p:sldId id="1020" r:id="rId38"/>
    <p:sldId id="2068" r:id="rId39"/>
    <p:sldId id="2092" r:id="rId40"/>
  </p:sldIdLst>
  <p:sldSz cx="11520488" cy="64801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48" userDrawn="1">
          <p15:clr>
            <a:srgbClr val="A4A3A4"/>
          </p15:clr>
        </p15:guide>
        <p15:guide id="2" pos="635" userDrawn="1">
          <p15:clr>
            <a:srgbClr val="A4A3A4"/>
          </p15:clr>
        </p15:guide>
        <p15:guide id="3" orient="horz" pos="1723" userDrawn="1">
          <p15:clr>
            <a:srgbClr val="A4A3A4"/>
          </p15:clr>
        </p15:guide>
        <p15:guide id="4" pos="6600" userDrawn="1">
          <p15:clr>
            <a:srgbClr val="A4A3A4"/>
          </p15:clr>
        </p15:guide>
        <p15:guide id="5" orient="horz" pos="310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1C53"/>
    <a:srgbClr val="05B0F0"/>
    <a:srgbClr val="06039E"/>
    <a:srgbClr val="CC1B18"/>
    <a:srgbClr val="FF7C1E"/>
    <a:srgbClr val="0078D6"/>
    <a:srgbClr val="0432FF"/>
    <a:srgbClr val="FF0000"/>
    <a:srgbClr val="05B050"/>
    <a:srgbClr val="A386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134"/>
    <p:restoredTop sz="96327"/>
  </p:normalViewPr>
  <p:slideViewPr>
    <p:cSldViewPr snapToGrid="0" snapToObjects="1" showGuides="1">
      <p:cViewPr>
        <p:scale>
          <a:sx n="98" d="100"/>
          <a:sy n="98" d="100"/>
        </p:scale>
        <p:origin x="840" y="752"/>
      </p:cViewPr>
      <p:guideLst>
        <p:guide orient="horz" pos="748"/>
        <p:guide pos="635"/>
        <p:guide orient="horz" pos="1723"/>
        <p:guide pos="6600"/>
        <p:guide orient="horz" pos="310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 snapToObjects="1">
      <p:cViewPr varScale="1">
        <p:scale>
          <a:sx n="105" d="100"/>
          <a:sy n="105" d="100"/>
        </p:scale>
        <p:origin x="195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100E17-17AC-7441-9C5A-E12FD708DF5E}" type="datetimeFigureOut">
              <a:rPr lang="en-US" smtClean="0"/>
              <a:t>4/17/25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8F464C-9B70-D04B-A469-5CA37B682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3788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FA8A62-0DC6-DB42-9C77-0BBE8A5CC860}" type="datetimeFigureOut">
              <a:rPr kumimoji="1" lang="zh-CN" altLang="en-US" smtClean="0"/>
              <a:t>2025/4/17</a:t>
            </a:fld>
            <a:endParaRPr kumimoji="1"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en-US" altLang="zh-CN"/>
              <a:t>Click to edit Master text styles</a:t>
            </a:r>
          </a:p>
          <a:p>
            <a:pPr lvl="1"/>
            <a:r>
              <a:rPr kumimoji="1" lang="en-US" altLang="zh-CN"/>
              <a:t>Second level</a:t>
            </a:r>
          </a:p>
          <a:p>
            <a:pPr lvl="2"/>
            <a:r>
              <a:rPr kumimoji="1" lang="en-US" altLang="zh-CN"/>
              <a:t>Third level</a:t>
            </a:r>
          </a:p>
          <a:p>
            <a:pPr lvl="3"/>
            <a:r>
              <a:rPr kumimoji="1" lang="en-US" altLang="zh-CN"/>
              <a:t>Fourth level</a:t>
            </a:r>
          </a:p>
          <a:p>
            <a:pPr lvl="4"/>
            <a:r>
              <a:rPr kumimoji="1" lang="en-US" altLang="zh-CN"/>
              <a:t>Fifth level</a:t>
            </a:r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E8A4C-B55C-D84F-B994-6663BAC9329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48035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1pPr>
    <a:lvl2pPr marL="432008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2pPr>
    <a:lvl3pPr marL="864017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3pPr>
    <a:lvl4pPr marL="1296025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4pPr>
    <a:lvl5pPr marL="1728033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5pPr>
    <a:lvl6pPr marL="2160041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6pPr>
    <a:lvl7pPr marL="2592050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7pPr>
    <a:lvl8pPr marL="3024058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8pPr>
    <a:lvl9pPr marL="3456066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8640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b="1" dirty="0"/>
          </a:p>
          <a:p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98622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92517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1228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83169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815860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10893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One</a:t>
            </a:r>
            <a:r>
              <a:rPr lang="zh-CN" altLang="en-US" dirty="0"/>
              <a:t> </a:t>
            </a:r>
            <a:r>
              <a:rPr lang="en-US" altLang="zh-CN" dirty="0"/>
              <a:t>decay</a:t>
            </a:r>
            <a:r>
              <a:rPr lang="zh-CN" altLang="en-US" dirty="0"/>
              <a:t> </a:t>
            </a:r>
            <a:r>
              <a:rPr lang="en-US" altLang="zh-CN" dirty="0"/>
              <a:t>mode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source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background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other</a:t>
            </a:r>
            <a:r>
              <a:rPr lang="zh-CN" altLang="en-US" dirty="0"/>
              <a:t> </a:t>
            </a:r>
            <a:r>
              <a:rPr lang="en-US" altLang="zh-CN" dirty="0"/>
              <a:t>decay</a:t>
            </a:r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31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538026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36EDCF-FD7C-AC57-5CF1-BBA942FD2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EB74E20-183D-B86C-D2E1-5C28804D54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FBE114B-7546-B08E-8CCC-4DD5AC16C0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3B0FEC7-9A7F-F68E-7EF0-939CC75FB9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33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93873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1" y="6043102"/>
            <a:ext cx="2592110" cy="345009"/>
          </a:xfrm>
          <a:prstGeom prst="rect">
            <a:avLst/>
          </a:prstGeom>
        </p:spPr>
        <p:txBody>
          <a:bodyPr anchor="b"/>
          <a:lstStyle>
            <a:lvl1pPr>
              <a:defRPr sz="120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/>
              <a:t>2024/01/21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16162" y="6006163"/>
            <a:ext cx="3888165" cy="345009"/>
          </a:xfrm>
          <a:prstGeom prst="rect">
            <a:avLst/>
          </a:prstGeom>
        </p:spPr>
        <p:txBody>
          <a:bodyPr anchor="b"/>
          <a:lstStyle>
            <a:lvl1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28380" y="6043102"/>
            <a:ext cx="2592110" cy="345009"/>
          </a:xfrm>
          <a:prstGeom prst="rect">
            <a:avLst/>
          </a:prstGeom>
        </p:spPr>
        <p:txBody>
          <a:bodyPr anchor="b"/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40E22BEB-CED1-3E46-86A2-CA7857D3372E}" type="slidenum">
              <a:rPr kumimoji="1" lang="zh-CN" altLang="en-US" smtClean="0"/>
              <a:pPr/>
              <a:t>‹#›</a:t>
            </a:fld>
            <a:endParaRPr kumimoji="1" lang="zh-CN" altLang="en-US" dirty="0"/>
          </a:p>
        </p:txBody>
      </p:sp>
      <p:pic>
        <p:nvPicPr>
          <p:cNvPr id="7" name="Picture 6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755EF39D-F359-956D-F6C6-75FEE51C24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8187" r="1061"/>
          <a:stretch/>
        </p:blipFill>
        <p:spPr>
          <a:xfrm>
            <a:off x="1" y="6347439"/>
            <a:ext cx="11520488" cy="135566"/>
          </a:xfrm>
          <a:prstGeom prst="rect">
            <a:avLst/>
          </a:prstGeom>
        </p:spPr>
      </p:pic>
      <p:pic>
        <p:nvPicPr>
          <p:cNvPr id="8" name="Picture 7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0CC0BF8A-81C1-0C24-AF0B-8A38A69BCAE1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t="98187" r="1061"/>
          <a:stretch/>
        </p:blipFill>
        <p:spPr>
          <a:xfrm>
            <a:off x="-1" y="536501"/>
            <a:ext cx="11520488" cy="5102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3D03286-B7A2-5103-9306-837908296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123" y="681173"/>
            <a:ext cx="11332630" cy="55713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863994" indent="-287998">
              <a:buFont typeface="Wingdings" pitchFamily="2" charset="2"/>
              <a:buChar char="Ø"/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439992" indent="-287998">
              <a:buFont typeface="Wingdings" pitchFamily="2" charset="2"/>
              <a:buChar char="§"/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2015988" indent="-287998">
              <a:buFont typeface="Courier New" panose="02070309020205020404" pitchFamily="49" charset="0"/>
              <a:buChar char="o"/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591985" indent="-287998">
              <a:buFont typeface="Wingdings" pitchFamily="2" charset="2"/>
              <a:buChar char="v"/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0D0DFAC-998B-7CBE-BFFE-6538676CE2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8617"/>
            <a:ext cx="11520487" cy="5589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 err="1"/>
              <a:t>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408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7B81DD87-F011-E542-B4E2-68E8B8BC17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8187" r="1061"/>
          <a:stretch/>
        </p:blipFill>
        <p:spPr>
          <a:xfrm>
            <a:off x="1" y="6347439"/>
            <a:ext cx="11520488" cy="135566"/>
          </a:xfrm>
          <a:prstGeom prst="rect">
            <a:avLst/>
          </a:prstGeom>
        </p:spPr>
      </p:pic>
      <p:pic>
        <p:nvPicPr>
          <p:cNvPr id="9" name="Picture 8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19E06FD7-CFD3-8C4F-82C5-3FF5D27EB835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t="98187" r="1061"/>
          <a:stretch/>
        </p:blipFill>
        <p:spPr>
          <a:xfrm>
            <a:off x="-1" y="536501"/>
            <a:ext cx="11520488" cy="510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58C66B-A1D2-EF9E-1634-9CA4774B6B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8617"/>
            <a:ext cx="11520487" cy="5589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 err="1"/>
              <a:t>df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D75A0-81D8-DCA3-92A6-3047876A9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123" y="681173"/>
            <a:ext cx="11332630" cy="553443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863994" indent="-287998">
              <a:buFont typeface="Wingdings" pitchFamily="2" charset="2"/>
              <a:buChar char="Ø"/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439992" indent="-287998">
              <a:buFont typeface="Wingdings" pitchFamily="2" charset="2"/>
              <a:buChar char="§"/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2015988" indent="-287998">
              <a:buFont typeface="Courier New" panose="02070309020205020404" pitchFamily="49" charset="0"/>
              <a:buChar char="o"/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591985" indent="-287998">
              <a:buFont typeface="Wingdings" pitchFamily="2" charset="2"/>
              <a:buChar char="v"/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900954-C706-E76E-DCEC-3F91945DD1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" y="6043102"/>
            <a:ext cx="2592110" cy="345009"/>
          </a:xfrm>
          <a:prstGeom prst="rect">
            <a:avLst/>
          </a:prstGeom>
        </p:spPr>
        <p:txBody>
          <a:bodyPr anchor="b"/>
          <a:lstStyle>
            <a:lvl1pPr>
              <a:defRPr sz="120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/>
              <a:t>2024/01/21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19DCF-3346-FD8D-113E-560AFA6EE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16162" y="6006163"/>
            <a:ext cx="3888165" cy="345009"/>
          </a:xfrm>
          <a:prstGeom prst="rect">
            <a:avLst/>
          </a:prstGeom>
        </p:spPr>
        <p:txBody>
          <a:bodyPr anchor="b"/>
          <a:lstStyle>
            <a:lvl1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1802A1-34A1-3677-479D-F3A6BA4B8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8380" y="6043102"/>
            <a:ext cx="2592110" cy="345009"/>
          </a:xfrm>
          <a:prstGeom prst="rect">
            <a:avLst/>
          </a:prstGeom>
        </p:spPr>
        <p:txBody>
          <a:bodyPr anchor="b"/>
          <a:lstStyle>
            <a:lvl1pPr>
              <a:defRPr sz="120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40E22BEB-CED1-3E46-86A2-CA7857D3372E}" type="slidenum">
              <a:rPr kumimoji="1" lang="zh-CN" altLang="en-US" smtClean="0"/>
              <a:pPr/>
              <a:t>‹#›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4362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B981C2E-1F36-BF00-58FE-2D5F12F408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-1" y="6043102"/>
            <a:ext cx="2592110" cy="345009"/>
          </a:xfrm>
          <a:prstGeom prst="rect">
            <a:avLst/>
          </a:prstGeom>
        </p:spPr>
        <p:txBody>
          <a:bodyPr anchor="b"/>
          <a:lstStyle>
            <a:lvl1pPr>
              <a:defRPr sz="120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/>
              <a:t>2024/01/21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4E63143-A7B0-FD2E-A755-011B821D5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16162" y="6006163"/>
            <a:ext cx="3888165" cy="345009"/>
          </a:xfrm>
          <a:prstGeom prst="rect">
            <a:avLst/>
          </a:prstGeom>
        </p:spPr>
        <p:txBody>
          <a:bodyPr anchor="b"/>
          <a:lstStyle>
            <a:lvl1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3335D1A-BDB9-A5C0-B60E-DBFE520DD9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8380" y="6043102"/>
            <a:ext cx="2592110" cy="345009"/>
          </a:xfrm>
          <a:prstGeom prst="rect">
            <a:avLst/>
          </a:prstGeom>
        </p:spPr>
        <p:txBody>
          <a:bodyPr anchor="b"/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40E22BEB-CED1-3E46-86A2-CA7857D3372E}" type="slidenum">
              <a:rPr kumimoji="1" lang="zh-CN" altLang="en-US" smtClean="0"/>
              <a:pPr/>
              <a:t>‹#›</a:t>
            </a:fld>
            <a:endParaRPr kumimoji="1" lang="zh-CN" altLang="en-US" dirty="0"/>
          </a:p>
        </p:txBody>
      </p:sp>
      <p:pic>
        <p:nvPicPr>
          <p:cNvPr id="10" name="Picture 9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29C7A72E-6457-68C8-C318-BF8C141726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98187" r="1061"/>
          <a:stretch/>
        </p:blipFill>
        <p:spPr>
          <a:xfrm>
            <a:off x="1" y="6347439"/>
            <a:ext cx="11520488" cy="135566"/>
          </a:xfrm>
          <a:prstGeom prst="rect">
            <a:avLst/>
          </a:prstGeom>
        </p:spPr>
      </p:pic>
      <p:pic>
        <p:nvPicPr>
          <p:cNvPr id="11" name="Picture 10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2B5A3FC8-4142-D72C-18D9-1B8240F89950}"/>
              </a:ext>
            </a:extLst>
          </p:cNvPr>
          <p:cNvPicPr>
            <a:picLocks/>
          </p:cNvPicPr>
          <p:nvPr userDrawn="1"/>
        </p:nvPicPr>
        <p:blipFill rotWithShape="1">
          <a:blip r:embed="rId4"/>
          <a:srcRect t="98187" r="1061"/>
          <a:stretch/>
        </p:blipFill>
        <p:spPr>
          <a:xfrm>
            <a:off x="-1" y="536501"/>
            <a:ext cx="11520488" cy="51028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784962F-3A84-E09E-D0A7-5ECA6161E173}"/>
              </a:ext>
            </a:extLst>
          </p:cNvPr>
          <p:cNvSpPr txBox="1">
            <a:spLocks/>
          </p:cNvSpPr>
          <p:nvPr userDrawn="1"/>
        </p:nvSpPr>
        <p:spPr>
          <a:xfrm>
            <a:off x="123123" y="681173"/>
            <a:ext cx="11332630" cy="5571372"/>
          </a:xfrm>
          <a:prstGeom prst="rect">
            <a:avLst/>
          </a:prstGeom>
        </p:spPr>
        <p:txBody>
          <a:bodyPr>
            <a:normAutofit/>
          </a:bodyPr>
          <a:lstStyle>
            <a:lvl1pPr marL="216004" indent="-216004" algn="l" defTabSz="864017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863994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Ø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439992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2015988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591985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v"/>
              <a:defRPr sz="1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E652240-AC93-41E9-1AF4-E6C89D121F30}"/>
              </a:ext>
            </a:extLst>
          </p:cNvPr>
          <p:cNvSpPr txBox="1">
            <a:spLocks/>
          </p:cNvSpPr>
          <p:nvPr userDrawn="1"/>
        </p:nvSpPr>
        <p:spPr>
          <a:xfrm>
            <a:off x="0" y="28617"/>
            <a:ext cx="11520487" cy="5589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8640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103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87" r:id="rId2"/>
  </p:sldLayoutIdLst>
  <p:hf hdr="0" ftr="0" dt="0"/>
  <p:txStyles>
    <p:titleStyle>
      <a:lvl1pPr algn="l" defTabSz="864017" rtl="0" eaLnBrk="1" latinLnBrk="0" hangingPunct="1">
        <a:lnSpc>
          <a:spcPct val="90000"/>
        </a:lnSpc>
        <a:spcBef>
          <a:spcPct val="0"/>
        </a:spcBef>
        <a:buNone/>
        <a:defRPr sz="41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4" indent="-216004" algn="l" defTabSz="864017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1pPr>
      <a:lvl2pPr marL="64801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2pPr>
      <a:lvl3pPr marL="1080021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2029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944037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0.png"/><Relationship Id="rId3" Type="http://schemas.openxmlformats.org/officeDocument/2006/relationships/image" Target="../media/image41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1.png"/><Relationship Id="rId13" Type="http://schemas.openxmlformats.org/officeDocument/2006/relationships/image" Target="../media/image148.png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12" Type="http://schemas.openxmlformats.org/officeDocument/2006/relationships/image" Target="../media/image50.png"/><Relationship Id="rId2" Type="http://schemas.openxmlformats.org/officeDocument/2006/relationships/image" Target="../media/image13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11" Type="http://schemas.openxmlformats.org/officeDocument/2006/relationships/image" Target="../media/image146.png"/><Relationship Id="rId5" Type="http://schemas.openxmlformats.org/officeDocument/2006/relationships/image" Target="../media/image48.png"/><Relationship Id="rId10" Type="http://schemas.openxmlformats.org/officeDocument/2006/relationships/image" Target="../media/image1410.png"/><Relationship Id="rId4" Type="http://schemas.openxmlformats.org/officeDocument/2006/relationships/image" Target="../media/image34.png"/><Relationship Id="rId9" Type="http://schemas.openxmlformats.org/officeDocument/2006/relationships/image" Target="../media/image14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49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0.png"/><Relationship Id="rId13" Type="http://schemas.openxmlformats.org/officeDocument/2006/relationships/image" Target="../media/image62.png"/><Relationship Id="rId18" Type="http://schemas.openxmlformats.org/officeDocument/2006/relationships/image" Target="../media/image172.png"/><Relationship Id="rId3" Type="http://schemas.openxmlformats.org/officeDocument/2006/relationships/image" Target="../media/image1040.png"/><Relationship Id="rId7" Type="http://schemas.openxmlformats.org/officeDocument/2006/relationships/image" Target="../media/image1080.png"/><Relationship Id="rId12" Type="http://schemas.openxmlformats.org/officeDocument/2006/relationships/image" Target="../media/image61.png"/><Relationship Id="rId17" Type="http://schemas.openxmlformats.org/officeDocument/2006/relationships/image" Target="../media/image17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70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0.png"/><Relationship Id="rId11" Type="http://schemas.openxmlformats.org/officeDocument/2006/relationships/image" Target="../media/image60.png"/><Relationship Id="rId5" Type="http://schemas.openxmlformats.org/officeDocument/2006/relationships/image" Target="../media/image1050.png"/><Relationship Id="rId10" Type="http://schemas.openxmlformats.org/officeDocument/2006/relationships/image" Target="../media/image59.png"/><Relationship Id="rId19" Type="http://schemas.openxmlformats.org/officeDocument/2006/relationships/image" Target="../media/image173.png"/><Relationship Id="rId4" Type="http://schemas.openxmlformats.org/officeDocument/2006/relationships/image" Target="../media/image57.png"/><Relationship Id="rId9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image" Target="../media/image175.png"/><Relationship Id="rId7" Type="http://schemas.openxmlformats.org/officeDocument/2006/relationships/image" Target="../media/image180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178.png"/><Relationship Id="rId4" Type="http://schemas.openxmlformats.org/officeDocument/2006/relationships/image" Target="../media/image64.png"/><Relationship Id="rId9" Type="http://schemas.openxmlformats.org/officeDocument/2006/relationships/image" Target="../media/image18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13" Type="http://schemas.openxmlformats.org/officeDocument/2006/relationships/image" Target="../media/image199.png"/><Relationship Id="rId3" Type="http://schemas.openxmlformats.org/officeDocument/2006/relationships/image" Target="../media/image190.png"/><Relationship Id="rId7" Type="http://schemas.openxmlformats.org/officeDocument/2006/relationships/image" Target="../media/image194.png"/><Relationship Id="rId12" Type="http://schemas.openxmlformats.org/officeDocument/2006/relationships/image" Target="../media/image29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3.png"/><Relationship Id="rId11" Type="http://schemas.openxmlformats.org/officeDocument/2006/relationships/image" Target="../media/image186.png"/><Relationship Id="rId5" Type="http://schemas.openxmlformats.org/officeDocument/2006/relationships/image" Target="../media/image192.png"/><Relationship Id="rId10" Type="http://schemas.openxmlformats.org/officeDocument/2006/relationships/image" Target="../media/image197.png"/><Relationship Id="rId4" Type="http://schemas.openxmlformats.org/officeDocument/2006/relationships/image" Target="../media/image66.png"/><Relationship Id="rId9" Type="http://schemas.openxmlformats.org/officeDocument/2006/relationships/image" Target="../media/image19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20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5.png"/><Relationship Id="rId5" Type="http://schemas.openxmlformats.org/officeDocument/2006/relationships/image" Target="../media/image204.png"/><Relationship Id="rId4" Type="http://schemas.openxmlformats.org/officeDocument/2006/relationships/image" Target="../media/image20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13" Type="http://schemas.openxmlformats.org/officeDocument/2006/relationships/image" Target="../media/image216.png"/><Relationship Id="rId3" Type="http://schemas.openxmlformats.org/officeDocument/2006/relationships/image" Target="../media/image69.png"/><Relationship Id="rId7" Type="http://schemas.openxmlformats.org/officeDocument/2006/relationships/image" Target="../media/image209.png"/><Relationship Id="rId12" Type="http://schemas.openxmlformats.org/officeDocument/2006/relationships/image" Target="../media/image195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2.png"/><Relationship Id="rId11" Type="http://schemas.openxmlformats.org/officeDocument/2006/relationships/image" Target="../media/image214.png"/><Relationship Id="rId5" Type="http://schemas.openxmlformats.org/officeDocument/2006/relationships/image" Target="../media/image200.png"/><Relationship Id="rId10" Type="http://schemas.openxmlformats.org/officeDocument/2006/relationships/image" Target="../media/image70.png"/><Relationship Id="rId4" Type="http://schemas.openxmlformats.org/officeDocument/2006/relationships/image" Target="../media/image198.png"/><Relationship Id="rId9" Type="http://schemas.openxmlformats.org/officeDocument/2006/relationships/image" Target="../media/image2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png"/><Relationship Id="rId3" Type="http://schemas.openxmlformats.org/officeDocument/2006/relationships/image" Target="../media/image71.png"/><Relationship Id="rId7" Type="http://schemas.openxmlformats.org/officeDocument/2006/relationships/image" Target="../media/image222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5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png"/><Relationship Id="rId3" Type="http://schemas.openxmlformats.org/officeDocument/2006/relationships/image" Target="../media/image218.png"/><Relationship Id="rId7" Type="http://schemas.openxmlformats.org/officeDocument/2006/relationships/image" Target="../media/image226.pn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77.png"/><Relationship Id="rId4" Type="http://schemas.openxmlformats.org/officeDocument/2006/relationships/image" Target="../media/image52.png"/><Relationship Id="rId9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3.jpe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43.png"/><Relationship Id="rId10" Type="http://schemas.openxmlformats.org/officeDocument/2006/relationships/image" Target="../media/image8.png"/><Relationship Id="rId4" Type="http://schemas.openxmlformats.org/officeDocument/2006/relationships/image" Target="../media/image310.png"/><Relationship Id="rId9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7" Type="http://schemas.openxmlformats.org/officeDocument/2006/relationships/image" Target="../media/image244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3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8.png"/><Relationship Id="rId5" Type="http://schemas.openxmlformats.org/officeDocument/2006/relationships/image" Target="../media/image247.png"/><Relationship Id="rId4" Type="http://schemas.openxmlformats.org/officeDocument/2006/relationships/image" Target="../media/image8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3.png"/><Relationship Id="rId5" Type="http://schemas.openxmlformats.org/officeDocument/2006/relationships/image" Target="../media/image252.png"/><Relationship Id="rId4" Type="http://schemas.openxmlformats.org/officeDocument/2006/relationships/image" Target="../media/image8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7" Type="http://schemas.openxmlformats.org/officeDocument/2006/relationships/image" Target="../media/image258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7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6.jpg"/><Relationship Id="rId4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7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110.png"/><Relationship Id="rId10" Type="http://schemas.openxmlformats.org/officeDocument/2006/relationships/image" Target="../media/image14.png"/><Relationship Id="rId4" Type="http://schemas.openxmlformats.org/officeDocument/2006/relationships/image" Target="../media/image2010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0.png"/><Relationship Id="rId3" Type="http://schemas.openxmlformats.org/officeDocument/2006/relationships/image" Target="../media/image98.png"/><Relationship Id="rId7" Type="http://schemas.openxmlformats.org/officeDocument/2006/relationships/image" Target="../media/image2590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80.png"/><Relationship Id="rId5" Type="http://schemas.openxmlformats.org/officeDocument/2006/relationships/image" Target="../media/image2570.png"/><Relationship Id="rId4" Type="http://schemas.openxmlformats.org/officeDocument/2006/relationships/image" Target="../media/image25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262.png"/><Relationship Id="rId4" Type="http://schemas.openxmlformats.org/officeDocument/2006/relationships/image" Target="../media/image26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760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57.png"/><Relationship Id="rId9" Type="http://schemas.openxmlformats.org/officeDocument/2006/relationships/image" Target="../media/image174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0.png"/><Relationship Id="rId3" Type="http://schemas.openxmlformats.org/officeDocument/2006/relationships/image" Target="../media/image110.png"/><Relationship Id="rId7" Type="http://schemas.openxmlformats.org/officeDocument/2006/relationships/image" Target="../media/image1190.png"/><Relationship Id="rId2" Type="http://schemas.openxmlformats.org/officeDocument/2006/relationships/image" Target="../media/image1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Relationship Id="rId9" Type="http://schemas.openxmlformats.org/officeDocument/2006/relationships/image" Target="../media/image12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NUL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pn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1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hyperlink" Target="https://link.springer.com/article/10.1140/epjc/s10052-020-8365-0" TargetMode="External"/><Relationship Id="rId18" Type="http://schemas.openxmlformats.org/officeDocument/2006/relationships/hyperlink" Target="https://doi.org/10.1103/PhysRevLett.134.101802" TargetMode="External"/><Relationship Id="rId26" Type="http://schemas.openxmlformats.org/officeDocument/2006/relationships/hyperlink" Target="https://link.springer.com/article/10.1007/JHEP03(2018)182" TargetMode="External"/><Relationship Id="rId21" Type="http://schemas.openxmlformats.org/officeDocument/2006/relationships/hyperlink" Target="https://link.springer.com/article/10.1007/JHEP04(2014)087" TargetMode="External"/><Relationship Id="rId34" Type="http://schemas.openxmlformats.org/officeDocument/2006/relationships/hyperlink" Target="https://arxiv.org/abs/2412.13958" TargetMode="External"/><Relationship Id="rId7" Type="http://schemas.openxmlformats.org/officeDocument/2006/relationships/hyperlink" Target="https://link.springer.com/article/10.1007/JHEP06(2017)108" TargetMode="External"/><Relationship Id="rId12" Type="http://schemas.openxmlformats.org/officeDocument/2006/relationships/hyperlink" Target="https://journals.aps.org/prd/abstract/10.1103/PhysRevD.104.052010" TargetMode="External"/><Relationship Id="rId17" Type="http://schemas.openxmlformats.org/officeDocument/2006/relationships/hyperlink" Target="https://doi.org/10.1103/PhysRevLett.133.261804" TargetMode="External"/><Relationship Id="rId25" Type="http://schemas.openxmlformats.org/officeDocument/2006/relationships/hyperlink" Target="https://link.springer.com/article/10.1007/JHEP06(2017)108" TargetMode="External"/><Relationship Id="rId33" Type="http://schemas.openxmlformats.org/officeDocument/2006/relationships/hyperlink" Target="https://journals.aps.org/prd/abstract/10.1103/PhysRevD.105.L051104" TargetMode="External"/><Relationship Id="rId2" Type="http://schemas.openxmlformats.org/officeDocument/2006/relationships/notesSlide" Target="../notesSlides/notesSlide3.xml"/><Relationship Id="rId16" Type="http://schemas.openxmlformats.org/officeDocument/2006/relationships/hyperlink" Target="https://arxiv.org/abs/2412.13958" TargetMode="External"/><Relationship Id="rId20" Type="http://schemas.openxmlformats.org/officeDocument/2006/relationships/image" Target="../media/image1062.png"/><Relationship Id="rId29" Type="http://schemas.openxmlformats.org/officeDocument/2006/relationships/hyperlink" Target="https://link.springer.com/article/10.1140/epjc/s10052-019-7218-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journals.aps.org/prd/abstract/10.1103/PhysRevD.102.051101" TargetMode="External"/><Relationship Id="rId11" Type="http://schemas.openxmlformats.org/officeDocument/2006/relationships/hyperlink" Target="https://link.springer.com/article/10.1140/epjc/s10052-019-7218-1" TargetMode="External"/><Relationship Id="rId24" Type="http://schemas.openxmlformats.org/officeDocument/2006/relationships/hyperlink" Target="https://journals.aps.org/prd/abstract/10.1103/PhysRevD.102.051101" TargetMode="External"/><Relationship Id="rId32" Type="http://schemas.openxmlformats.org/officeDocument/2006/relationships/hyperlink" Target="https://journals.aps.org/prd/abstract/10.1103/PhysRevD.104.112008" TargetMode="External"/><Relationship Id="rId37" Type="http://schemas.openxmlformats.org/officeDocument/2006/relationships/hyperlink" Target="https://arxiv.org/abs/2503.16954" TargetMode="External"/><Relationship Id="rId5" Type="http://schemas.openxmlformats.org/officeDocument/2006/relationships/hyperlink" Target="https://doi.org/10.1038/nphys4021" TargetMode="External"/><Relationship Id="rId15" Type="http://schemas.openxmlformats.org/officeDocument/2006/relationships/hyperlink" Target="https://journals.aps.org/prd/abstract/10.1103/PhysRevD.105.L051104" TargetMode="External"/><Relationship Id="rId23" Type="http://schemas.openxmlformats.org/officeDocument/2006/relationships/hyperlink" Target="https://doi.org/10.1038/nphys4021" TargetMode="External"/><Relationship Id="rId28" Type="http://schemas.openxmlformats.org/officeDocument/2006/relationships/hyperlink" Target="https://doi.org/10.1007/JHEP08(2018)039" TargetMode="External"/><Relationship Id="rId36" Type="http://schemas.openxmlformats.org/officeDocument/2006/relationships/hyperlink" Target="https://doi.org/10.1103/PhysRevLett.134.101802" TargetMode="External"/><Relationship Id="rId10" Type="http://schemas.openxmlformats.org/officeDocument/2006/relationships/hyperlink" Target="https://doi.org/10.1007/JHEP08(2018)039" TargetMode="External"/><Relationship Id="rId19" Type="http://schemas.openxmlformats.org/officeDocument/2006/relationships/hyperlink" Target="https://arxiv.org/abs/2503.16954" TargetMode="External"/><Relationship Id="rId31" Type="http://schemas.openxmlformats.org/officeDocument/2006/relationships/hyperlink" Target="https://link.springer.com/article/10.1140/epjc/s10052-020-8365-0" TargetMode="External"/><Relationship Id="rId4" Type="http://schemas.openxmlformats.org/officeDocument/2006/relationships/hyperlink" Target="https://link.springer.com/article/10.1007/JHEP05(2016)081" TargetMode="External"/><Relationship Id="rId9" Type="http://schemas.openxmlformats.org/officeDocument/2006/relationships/hyperlink" Target="https://www.sciencedirect.com/science/article/pii/S0370269318308104?via%3Dihub" TargetMode="External"/><Relationship Id="rId14" Type="http://schemas.openxmlformats.org/officeDocument/2006/relationships/hyperlink" Target="https://journals.aps.org/prd/abstract/10.1103/PhysRevD.104.112008" TargetMode="External"/><Relationship Id="rId22" Type="http://schemas.openxmlformats.org/officeDocument/2006/relationships/hyperlink" Target="https://link.springer.com/article/10.1007/JHEP05(2016)081" TargetMode="External"/><Relationship Id="rId27" Type="http://schemas.openxmlformats.org/officeDocument/2006/relationships/hyperlink" Target="https://www.sciencedirect.com/science/article/pii/S0370269318308104?via%3Dihub" TargetMode="External"/><Relationship Id="rId30" Type="http://schemas.openxmlformats.org/officeDocument/2006/relationships/hyperlink" Target="https://journals.aps.org/prd/abstract/10.1103/PhysRevD.104.052010" TargetMode="External"/><Relationship Id="rId35" Type="http://schemas.openxmlformats.org/officeDocument/2006/relationships/hyperlink" Target="https://doi.org/10.1103/PhysRevLett.133.261804" TargetMode="External"/><Relationship Id="rId8" Type="http://schemas.openxmlformats.org/officeDocument/2006/relationships/hyperlink" Target="https://link.springer.com/article/10.1007/JHEP03(2018)182" TargetMode="External"/><Relationship Id="rId3" Type="http://schemas.openxmlformats.org/officeDocument/2006/relationships/hyperlink" Target="https://link.springer.com/article/10.1007/JHEP04(2014)087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8743" y="1150405"/>
            <a:ext cx="8849677" cy="1576506"/>
          </a:xfrm>
          <a:solidFill>
            <a:schemeClr val="accent4">
              <a:lumMod val="20000"/>
              <a:lumOff val="8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en-US" altLang="zh-CN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LHCb</a:t>
            </a:r>
            <a:r>
              <a:rPr lang="zh-CN" altLang="en-US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实验重子</a:t>
            </a:r>
            <a:r>
              <a:rPr lang="en-US" altLang="zh-CN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CP</a:t>
            </a:r>
            <a:r>
              <a:rPr lang="zh-CN" altLang="en-US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破坏</a:t>
            </a:r>
            <a:r>
              <a:rPr lang="zh-CN" altLang="en-US" sz="5333" dirty="0"/>
              <a:t>进展</a:t>
            </a:r>
            <a:endParaRPr lang="en-US" sz="53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726530" y="3242599"/>
            <a:ext cx="6067425" cy="10350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kumimoji="1" lang="zh-CN" altLang="en-US" sz="3600" b="1" dirty="0">
                <a:latin typeface="+mn-ea"/>
                <a:cs typeface="Times New Roman" panose="02020603050405020304" pitchFamily="18" charset="0"/>
              </a:rPr>
              <a:t>张艳席 </a:t>
            </a:r>
            <a:endParaRPr kumimoji="1" lang="en-US" altLang="zh-CN" sz="3600" b="1" dirty="0"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50A049-6C57-8918-A457-AFC33A18A4A7}"/>
              </a:ext>
            </a:extLst>
          </p:cNvPr>
          <p:cNvSpPr txBox="1"/>
          <p:nvPr/>
        </p:nvSpPr>
        <p:spPr>
          <a:xfrm>
            <a:off x="2716470" y="5412625"/>
            <a:ext cx="6154249" cy="830997"/>
          </a:xfrm>
          <a:prstGeom prst="rect">
            <a:avLst/>
          </a:prstGeom>
          <a:noFill/>
          <a:effectLst>
            <a:outerShdw dist="38100" sx="1000" sy="1000" algn="l" rotWithShape="0">
              <a:prstClr val="black"/>
            </a:outerShdw>
            <a:softEdge rad="12700"/>
          </a:effectLst>
        </p:spPr>
        <p:txBody>
          <a:bodyPr wrap="none" rtlCol="0" anchor="ctr">
            <a:spAutoFit/>
          </a:bodyPr>
          <a:lstStyle/>
          <a:p>
            <a:pPr algn="ctr"/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第七届全国重味物理与量子色动力学研讨会</a:t>
            </a:r>
            <a:endParaRPr lang="en-US" altLang="zh-CN" sz="2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南京师范大学，</a:t>
            </a: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2025/04/18-22</a:t>
            </a:r>
            <a:endParaRPr lang="en-CN" sz="240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636D0B3-5F33-BB8D-5CBD-92225719A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886079" y="3950834"/>
            <a:ext cx="1707689" cy="47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985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85F951-F5B1-A052-64B9-609062EF1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P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CP</a:t>
            </a:r>
            <a:r>
              <a:rPr kumimoji="1" lang="zh-CN" altLang="en-US" dirty="0"/>
              <a:t> </a:t>
            </a:r>
            <a:r>
              <a:rPr kumimoji="1" lang="en-US" altLang="zh-CN" dirty="0"/>
              <a:t>violation</a:t>
            </a:r>
            <a:endParaRPr kumimoji="1"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0157B452-D50F-0453-78BE-65E71643D92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76150" y="1207394"/>
                <a:ext cx="5438513" cy="1211716"/>
              </a:xfrm>
            </p:spPr>
            <p:txBody>
              <a:bodyPr>
                <a:normAutofit/>
              </a:bodyPr>
              <a:lstStyle/>
              <a:p>
                <a:pPr marL="324006" indent="-324006">
                  <a:buFont typeface="Arial" panose="020B0604020202020204" pitchFamily="34" charset="0"/>
                  <a:buChar char="•"/>
                  <a:defRPr/>
                </a:pPr>
                <a:r>
                  <a:rPr lang="en-US" altLang="zh-CN" sz="2000" dirty="0">
                    <a:ea typeface="黑体"/>
                  </a:rPr>
                  <a:t>First</a:t>
                </a:r>
                <a:r>
                  <a:rPr lang="zh-CN" altLang="en-US" sz="2000" dirty="0">
                    <a:ea typeface="黑体"/>
                  </a:rPr>
                  <a:t> </a:t>
                </a:r>
                <a:r>
                  <a:rPr lang="en-US" altLang="zh-CN" sz="2000" dirty="0">
                    <a:ea typeface="黑体"/>
                  </a:rPr>
                  <a:t>measurement</a:t>
                </a:r>
                <a:r>
                  <a:rPr lang="zh-CN" altLang="en-US" sz="2000" dirty="0">
                    <a:ea typeface="黑体"/>
                  </a:rPr>
                  <a:t> </a:t>
                </a:r>
                <a:r>
                  <a:rPr lang="en-US" altLang="zh-CN" sz="2000" dirty="0">
                    <a:ea typeface="黑体"/>
                  </a:rPr>
                  <a:t>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000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Λ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𝑏</m:t>
                        </m:r>
                      </m:sub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0</m:t>
                        </m:r>
                      </m:sup>
                    </m:sSubSup>
                    <m:r>
                      <a:rPr lang="en-US" altLang="zh-CN" sz="2000" i="1"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→</m:t>
                    </m:r>
                    <m:sSubSup>
                      <m:sSubSup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000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Λ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h</m:t>
                        </m:r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000" dirty="0">
                    <a:ea typeface="黑体"/>
                  </a:rPr>
                  <a:t> decays</a:t>
                </a:r>
              </a:p>
              <a:p>
                <a:pPr marL="324006" indent="-324006">
                  <a:buFont typeface="Arial" panose="020B0604020202020204" pitchFamily="34" charset="0"/>
                  <a:buChar char="•"/>
                  <a:defRPr/>
                </a:pPr>
                <a:r>
                  <a:rPr lang="en-US" altLang="zh-CN" sz="2000" dirty="0">
                    <a:ea typeface="黑体"/>
                  </a:rPr>
                  <a:t>Most precise</a:t>
                </a:r>
                <a:r>
                  <a:rPr lang="zh-CN" altLang="en-US" sz="2000" dirty="0">
                    <a:ea typeface="黑体"/>
                  </a:rPr>
                  <a:t> </a:t>
                </a:r>
                <a:r>
                  <a:rPr lang="en-US" altLang="zh-CN" sz="2000" dirty="0">
                    <a:ea typeface="黑体"/>
                  </a:rPr>
                  <a:t>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000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Λ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zh-CN" altLang="en-US" sz="2000" dirty="0">
                    <a:ea typeface="黑体"/>
                  </a:rPr>
                  <a:t> </a:t>
                </a:r>
                <a:r>
                  <a:rPr lang="en-US" altLang="zh-CN" sz="2000" dirty="0">
                    <a:ea typeface="黑体"/>
                  </a:rPr>
                  <a:t>decays</a:t>
                </a:r>
              </a:p>
              <a:p>
                <a:pPr marL="324006" indent="-324006">
                  <a:buFont typeface="Arial" panose="020B0604020202020204" pitchFamily="34" charset="0"/>
                  <a:buChar char="•"/>
                  <a:defRPr/>
                </a:pPr>
                <a:r>
                  <a:rPr lang="en-US" altLang="zh-CN" sz="2000" dirty="0">
                    <a:ea typeface="黑体"/>
                  </a:rPr>
                  <a:t>Confirmation of BESIII for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𝛼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altLang="zh-CN" sz="2000"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Λ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𝑝</m:t>
                    </m:r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r>
                      <a:rPr lang="en-US" altLang="zh-CN" sz="2000" i="1"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altLang="zh-CN" sz="2000" dirty="0">
                  <a:ea typeface="黑体"/>
                </a:endParaRPr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0157B452-D50F-0453-78BE-65E71643D92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6150" y="1207394"/>
                <a:ext cx="5438513" cy="1211716"/>
              </a:xfrm>
              <a:blipFill>
                <a:blip r:embed="rId3"/>
                <a:stretch>
                  <a:fillRect l="-932" t="-4167" b="-41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667FBE2-CDF5-6C8D-26E2-789A7B0D5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10</a:t>
            </a:fld>
            <a:endParaRPr kumimoji="1"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266B8CA-E77A-87CC-65AD-01A994E0DE2C}"/>
              </a:ext>
            </a:extLst>
          </p:cNvPr>
          <p:cNvSpPr txBox="1"/>
          <p:nvPr/>
        </p:nvSpPr>
        <p:spPr>
          <a:xfrm>
            <a:off x="8866188" y="143644"/>
            <a:ext cx="2286000" cy="30777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square">
            <a:spAutoFit/>
          </a:bodyPr>
          <a:lstStyle/>
          <a:p>
            <a:r>
              <a:rPr lang="en-US" altLang="zh-CN" sz="1400" kern="0" dirty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PRL 133 (2024) 261804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05455F2-EDB1-C177-6A29-7CFC110026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963" y="2854224"/>
            <a:ext cx="4409955" cy="336956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8A89DF0-8102-FA16-F61A-812119CC0E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4663" y="2746038"/>
            <a:ext cx="4676172" cy="359199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内容占位符 2">
                <a:extLst>
                  <a:ext uri="{FF2B5EF4-FFF2-40B4-BE49-F238E27FC236}">
                    <a16:creationId xmlns:a16="http://schemas.microsoft.com/office/drawing/2014/main" id="{80122C63-AFF0-96C8-5BFC-0363A09105E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9126" y="650467"/>
                <a:ext cx="3395581" cy="50484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anchor="ctr">
                <a:normAutofit/>
              </a:bodyPr>
              <a:lstStyle>
                <a:lvl1pPr marL="216004" indent="-216004" algn="l" defTabSz="864017" rtl="0" eaLnBrk="1" latinLnBrk="0" hangingPunct="1">
                  <a:lnSpc>
                    <a:spcPct val="90000"/>
                  </a:lnSpc>
                  <a:spcBef>
                    <a:spcPts val="945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1pPr>
                <a:lvl2pPr marL="863994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Ø"/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2pPr>
                <a:lvl3pPr marL="1439992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§"/>
                  <a:defRPr sz="18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3pPr>
                <a:lvl4pPr marL="2015988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Courier New" panose="02070309020205020404" pitchFamily="49" charset="0"/>
                  <a:buChar char="o"/>
                  <a:defRPr sz="16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4pPr>
                <a:lvl5pPr marL="2591985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v"/>
                  <a:defRPr sz="12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5pPr>
                <a:lvl6pPr marL="2376046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808054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40062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72070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  <a:defRPr/>
                </a:pPr>
                <a:r>
                  <a:rPr lang="en-US" altLang="zh-CN" dirty="0">
                    <a:ea typeface="黑体"/>
                    <a:cs typeface="Arial" panose="020B0604020202020204" pitchFamily="34" charset="0"/>
                  </a:rPr>
                  <a:t>P</a:t>
                </a:r>
                <a:r>
                  <a:rPr lang="zh-CN" altLang="en-US" dirty="0">
                    <a:ea typeface="黑体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ea typeface="黑体"/>
                    <a:cs typeface="Arial" panose="020B0604020202020204" pitchFamily="34" charset="0"/>
                  </a:rPr>
                  <a:t>violating</a:t>
                </a:r>
                <a:r>
                  <a:rPr lang="zh-CN" altLang="en-US" dirty="0">
                    <a:ea typeface="黑体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ea typeface="黑体"/>
                  </a:rPr>
                  <a:t>observable</a:t>
                </a:r>
                <a:r>
                  <a:rPr lang="zh-CN" altLang="en-US" dirty="0">
                    <a:ea typeface="黑体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lang="zh-CN" altLang="en-US" dirty="0">
                    <a:ea typeface="黑体"/>
                  </a:rPr>
                  <a:t> </a:t>
                </a:r>
                <a:endParaRPr kumimoji="1" lang="zh-CN" altLang="en-US" dirty="0"/>
              </a:p>
            </p:txBody>
          </p:sp>
        </mc:Choice>
        <mc:Fallback>
          <p:sp>
            <p:nvSpPr>
              <p:cNvPr id="11" name="内容占位符 2">
                <a:extLst>
                  <a:ext uri="{FF2B5EF4-FFF2-40B4-BE49-F238E27FC236}">
                    <a16:creationId xmlns:a16="http://schemas.microsoft.com/office/drawing/2014/main" id="{80122C63-AFF0-96C8-5BFC-0363A09105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126" y="650467"/>
                <a:ext cx="3395581" cy="504842"/>
              </a:xfrm>
              <a:prstGeom prst="rect">
                <a:avLst/>
              </a:prstGeom>
              <a:blipFill>
                <a:blip r:embed="rId6"/>
                <a:stretch>
                  <a:fillRect l="-2985" t="-9756" b="-170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内容占位符 2">
                <a:extLst>
                  <a:ext uri="{FF2B5EF4-FFF2-40B4-BE49-F238E27FC236}">
                    <a16:creationId xmlns:a16="http://schemas.microsoft.com/office/drawing/2014/main" id="{2BA97178-784F-52AE-5BBA-2EBEEBB9245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35131" y="1335771"/>
                <a:ext cx="3855350" cy="60498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anchor="ctr">
                <a:noAutofit/>
              </a:bodyPr>
              <a:lstStyle>
                <a:lvl1pPr marL="216004" indent="-216004" algn="l" defTabSz="864017" rtl="0" eaLnBrk="1" latinLnBrk="0" hangingPunct="1">
                  <a:lnSpc>
                    <a:spcPct val="90000"/>
                  </a:lnSpc>
                  <a:spcBef>
                    <a:spcPts val="945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1pPr>
                <a:lvl2pPr marL="863994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Ø"/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2pPr>
                <a:lvl3pPr marL="1439992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§"/>
                  <a:defRPr sz="18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3pPr>
                <a:lvl4pPr marL="2015988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Courier New" panose="02070309020205020404" pitchFamily="49" charset="0"/>
                  <a:buChar char="o"/>
                  <a:defRPr sz="16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4pPr>
                <a:lvl5pPr marL="2591985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v"/>
                  <a:defRPr sz="12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5pPr>
                <a:lvl6pPr marL="2376046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808054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40062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72070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  <a:defRPr/>
                </a:pPr>
                <a:r>
                  <a:rPr lang="en-US" altLang="zh-CN" dirty="0">
                    <a:ea typeface="黑体"/>
                    <a:cs typeface="Arial" panose="020B0604020202020204" pitchFamily="34" charset="0"/>
                  </a:rPr>
                  <a:t>CP</a:t>
                </a:r>
                <a:r>
                  <a:rPr lang="zh-CN" altLang="en-US" dirty="0">
                    <a:ea typeface="黑体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ea typeface="黑体"/>
                    <a:cs typeface="Arial" panose="020B0604020202020204" pitchFamily="34" charset="0"/>
                  </a:rPr>
                  <a:t>violating</a:t>
                </a:r>
                <a:r>
                  <a:rPr lang="zh-CN" altLang="en-US" dirty="0">
                    <a:ea typeface="黑体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ea typeface="黑体"/>
                  </a:rPr>
                  <a:t>observable</a:t>
                </a:r>
                <a:r>
                  <a:rPr lang="zh-CN" altLang="en-US" dirty="0">
                    <a:ea typeface="黑体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𝐶𝑃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𝛼</m:t>
                        </m:r>
                      </m:sup>
                    </m:sSubSup>
                  </m:oMath>
                </a14:m>
                <a:endParaRPr kumimoji="1" lang="zh-CN" altLang="en-US" dirty="0"/>
              </a:p>
            </p:txBody>
          </p:sp>
        </mc:Choice>
        <mc:Fallback>
          <p:sp>
            <p:nvSpPr>
              <p:cNvPr id="13" name="内容占位符 2">
                <a:extLst>
                  <a:ext uri="{FF2B5EF4-FFF2-40B4-BE49-F238E27FC236}">
                    <a16:creationId xmlns:a16="http://schemas.microsoft.com/office/drawing/2014/main" id="{2BA97178-784F-52AE-5BBA-2EBEEBB924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5131" y="1335771"/>
                <a:ext cx="3855350" cy="604985"/>
              </a:xfrm>
              <a:prstGeom prst="rect">
                <a:avLst/>
              </a:prstGeom>
              <a:blipFill>
                <a:blip r:embed="rId7"/>
                <a:stretch>
                  <a:fillRect l="-2295" b="-8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本框 13">
            <a:extLst>
              <a:ext uri="{FF2B5EF4-FFF2-40B4-BE49-F238E27FC236}">
                <a16:creationId xmlns:a16="http://schemas.microsoft.com/office/drawing/2014/main" id="{5E1C83E8-C2CB-987F-3DEF-FFEF60603053}"/>
              </a:ext>
            </a:extLst>
          </p:cNvPr>
          <p:cNvSpPr txBox="1"/>
          <p:nvPr/>
        </p:nvSpPr>
        <p:spPr>
          <a:xfrm>
            <a:off x="5945580" y="2145987"/>
            <a:ext cx="3855351" cy="46166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Consistent with CP symmetry</a:t>
            </a:r>
            <a:endParaRPr kumimoji="1"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B048B67-8C58-4098-C787-1FA2D4FC86FA}"/>
              </a:ext>
            </a:extLst>
          </p:cNvPr>
          <p:cNvSpPr txBox="1"/>
          <p:nvPr/>
        </p:nvSpPr>
        <p:spPr>
          <a:xfrm>
            <a:off x="370390" y="2523281"/>
            <a:ext cx="3613490" cy="40011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Consistent</a:t>
            </a:r>
            <a:r>
              <a:rPr kumimoji="1"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kumimoji="1"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Belle</a:t>
            </a:r>
            <a:r>
              <a:rPr kumimoji="1"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kumimoji="1"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BESIII</a:t>
            </a:r>
            <a:endParaRPr kumimoji="1" lang="zh-CN" alt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D72B353D-8A7E-019D-AB4E-399A5687A988}"/>
                  </a:ext>
                </a:extLst>
              </p:cNvPr>
              <p:cNvSpPr txBox="1"/>
              <p:nvPr/>
            </p:nvSpPr>
            <p:spPr>
              <a:xfrm>
                <a:off x="9390481" y="1392464"/>
                <a:ext cx="2130006" cy="598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 smtClean="0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000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A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CP</m:t>
                        </m:r>
                      </m:sub>
                      <m:sup>
                        <m:r>
                          <a:rPr lang="en-US" altLang="zh-CN" sz="2000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𝛼</m:t>
                        </m:r>
                      </m:sup>
                    </m:sSubSup>
                    <m:r>
                      <a:rPr lang="en-US" altLang="zh-CN" sz="2000">
                        <a:solidFill>
                          <a:srgbClr val="3333CC"/>
                        </a:solidFill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altLang="zh-CN" sz="2000" b="0" i="1" smtClean="0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zh-CN" sz="2000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𝛼</m:t>
                        </m:r>
                        <m:d>
                          <m:dPr>
                            <m:ctrlPr>
                              <a:rPr lang="en-US" altLang="zh-CN" sz="2000" i="1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altLang="zh-CN" sz="2000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Arial" panose="020B0604020202020204" pitchFamily="34" charset="0"/>
                              </a:rPr>
                              <m:t>Λ</m:t>
                            </m:r>
                          </m:e>
                        </m:d>
                        <m:r>
                          <a:rPr lang="en-US" altLang="zh-CN" sz="2000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altLang="zh-CN" sz="2000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𝛼</m:t>
                        </m:r>
                        <m:d>
                          <m:dPr>
                            <m:ctrlPr>
                              <a:rPr lang="en-US" altLang="zh-CN" sz="2000" i="1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en-US" altLang="zh-CN" sz="2000" i="1">
                                    <a:solidFill>
                                      <a:srgbClr val="3333CC"/>
                                    </a:solidFill>
                                    <a:latin typeface="Cambria Math" panose="02040503050406030204" pitchFamily="18" charset="0"/>
                                    <a:ea typeface="黑体"/>
                                    <a:cs typeface="Arial" panose="020B0604020202020204" pitchFamily="34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2000">
                                    <a:solidFill>
                                      <a:srgbClr val="3333CC"/>
                                    </a:solidFill>
                                    <a:latin typeface="Cambria Math" panose="02040503050406030204" pitchFamily="18" charset="0"/>
                                    <a:ea typeface="黑体"/>
                                    <a:cs typeface="Arial" panose="020B0604020202020204" pitchFamily="34" charset="0"/>
                                  </a:rPr>
                                  <m:t>Λ</m:t>
                                </m:r>
                              </m:e>
                            </m:acc>
                          </m:e>
                        </m:d>
                      </m:num>
                      <m:den>
                        <m:r>
                          <a:rPr lang="en-US" altLang="zh-CN" sz="2000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𝛼</m:t>
                        </m:r>
                        <m:d>
                          <m:dPr>
                            <m:ctrlPr>
                              <a:rPr lang="en-US" altLang="zh-CN" sz="2000" i="1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altLang="zh-CN" sz="2000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Arial" panose="020B0604020202020204" pitchFamily="34" charset="0"/>
                              </a:rPr>
                              <m:t>Λ</m:t>
                            </m:r>
                          </m:e>
                        </m:d>
                        <m:r>
                          <a:rPr lang="en-US" altLang="zh-CN" sz="2000" b="0" i="1" smtClean="0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altLang="zh-CN" sz="2000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𝛼</m:t>
                        </m:r>
                        <m:d>
                          <m:dPr>
                            <m:ctrlPr>
                              <a:rPr lang="en-US" altLang="zh-CN" sz="2000" i="1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en-US" altLang="zh-CN" sz="2000" i="1">
                                    <a:solidFill>
                                      <a:srgbClr val="3333CC"/>
                                    </a:solidFill>
                                    <a:latin typeface="Cambria Math" panose="02040503050406030204" pitchFamily="18" charset="0"/>
                                    <a:ea typeface="黑体"/>
                                    <a:cs typeface="Arial" panose="020B0604020202020204" pitchFamily="34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2000">
                                    <a:solidFill>
                                      <a:srgbClr val="3333CC"/>
                                    </a:solidFill>
                                    <a:latin typeface="Cambria Math" panose="02040503050406030204" pitchFamily="18" charset="0"/>
                                    <a:ea typeface="黑体"/>
                                    <a:cs typeface="Arial" panose="020B0604020202020204" pitchFamily="34" charset="0"/>
                                  </a:rPr>
                                  <m:t>Λ</m:t>
                                </m:r>
                              </m:e>
                            </m:acc>
                          </m:e>
                        </m:d>
                      </m:den>
                    </m:f>
                  </m:oMath>
                </a14:m>
                <a:r>
                  <a:rPr lang="zh-CN" altLang="en-US" sz="2000" dirty="0"/>
                  <a:t>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D72B353D-8A7E-019D-AB4E-399A5687A9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0481" y="1392464"/>
                <a:ext cx="2130006" cy="59862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5147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8C50AC31-B476-B6CD-4547-5B3209439FE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kumimoji="1" lang="en-US" altLang="zh-CN" dirty="0"/>
                  <a:t>More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parameters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for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kumimoji="1" lang="en-US" altLang="zh-CN" b="0" i="0" smtClean="0">
                        <a:latin typeface="Cambria Math" panose="02040503050406030204" pitchFamily="18" charset="0"/>
                      </a:rPr>
                      <m:t>Λ</m:t>
                    </m:r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decays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8C50AC31-B476-B6CD-4547-5B3209439FE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322" t="-22222" b="-288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5336355-F3FF-D0D9-A7C7-CBF9E0A69B0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3123" y="681173"/>
                <a:ext cx="7946457" cy="1011698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zh-CN" dirty="0"/>
                  <a:t>No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CP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violation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in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kumimoji="1" lang="en-US" altLang="zh-CN" dirty="0"/>
                  <a:t>,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or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total phases</a:t>
                </a:r>
              </a:p>
              <a:p>
                <a:r>
                  <a:rPr kumimoji="1" lang="en-US" altLang="zh-CN" dirty="0"/>
                  <a:t>Weak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phases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consistent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with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zero,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non-zero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strong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phases</a:t>
                </a:r>
                <a:endParaRPr kumimoji="1" lang="zh-CN" altLang="en-US" dirty="0"/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5336355-F3FF-D0D9-A7C7-CBF9E0A69B0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3123" y="681173"/>
                <a:ext cx="7946457" cy="1011698"/>
              </a:xfrm>
              <a:blipFill>
                <a:blip r:embed="rId3"/>
                <a:stretch>
                  <a:fillRect l="-957" t="-86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2892336-8BBD-3FB3-51F5-8E57240E1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11</a:t>
            </a:fld>
            <a:endParaRPr kumimoji="1"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C9FE96B-FC1F-FEB9-15E2-B9DB01C41E31}"/>
              </a:ext>
            </a:extLst>
          </p:cNvPr>
          <p:cNvSpPr txBox="1"/>
          <p:nvPr/>
        </p:nvSpPr>
        <p:spPr>
          <a:xfrm>
            <a:off x="8866188" y="155219"/>
            <a:ext cx="2286000" cy="30777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square">
            <a:spAutoFit/>
          </a:bodyPr>
          <a:lstStyle/>
          <a:p>
            <a:r>
              <a:rPr lang="en-US" altLang="zh-CN" sz="1400" kern="0" dirty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PRL 133 (2024) 261804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207FDC9-CC9B-DC99-B034-23B955FA5A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8576"/>
          <a:stretch/>
        </p:blipFill>
        <p:spPr>
          <a:xfrm>
            <a:off x="8402237" y="1333729"/>
            <a:ext cx="2656752" cy="2653595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E1C6EDE-C4F8-CEFF-F55B-F47D3EF8352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1140"/>
          <a:stretch/>
        </p:blipFill>
        <p:spPr>
          <a:xfrm>
            <a:off x="8607987" y="4078396"/>
            <a:ext cx="2273898" cy="45299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2AFC9E3-B899-D1A3-8381-811B30F6D71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3153" t="1555" b="-1"/>
          <a:stretch/>
        </p:blipFill>
        <p:spPr>
          <a:xfrm>
            <a:off x="8501966" y="4670850"/>
            <a:ext cx="2557023" cy="5230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23BE0C4E-EFDB-3C65-D2F3-DAC25802720B}"/>
                  </a:ext>
                </a:extLst>
              </p:cNvPr>
              <p:cNvSpPr txBox="1"/>
              <p:nvPr/>
            </p:nvSpPr>
            <p:spPr>
              <a:xfrm>
                <a:off x="7745736" y="5356119"/>
                <a:ext cx="3774751" cy="686983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Δ</m:t>
                        </m:r>
                      </m:e>
                      <m:sub>
                        <m:sSubSup>
                          <m:sSubSup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kumimoji="1" lang="en-US" altLang="zh-CN" b="0" i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bSup>
                      </m:sub>
                    </m:sSub>
                  </m:oMath>
                </a14:m>
                <a:r>
                  <a:rPr kumimoji="1"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kumimoji="1"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phase</a:t>
                </a:r>
                <a:r>
                  <a:rPr kumimoji="1"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difference</a:t>
                </a:r>
                <a:r>
                  <a:rPr kumimoji="1"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between</a:t>
                </a:r>
                <a:r>
                  <a:rPr kumimoji="1"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two</a:t>
                </a:r>
                <a:r>
                  <a:rPr kumimoji="1"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helicity</a:t>
                </a:r>
                <a:r>
                  <a:rPr kumimoji="1"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amplitudes</a:t>
                </a:r>
                <a:r>
                  <a:rPr kumimoji="1"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23BE0C4E-EFDB-3C65-D2F3-DAC2580272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5736" y="5356119"/>
                <a:ext cx="3774751" cy="68698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组合 29">
            <a:extLst>
              <a:ext uri="{FF2B5EF4-FFF2-40B4-BE49-F238E27FC236}">
                <a16:creationId xmlns:a16="http://schemas.microsoft.com/office/drawing/2014/main" id="{D8709E8D-63E8-AF7C-ADAE-C4122E32156F}"/>
              </a:ext>
            </a:extLst>
          </p:cNvPr>
          <p:cNvGrpSpPr/>
          <p:nvPr/>
        </p:nvGrpSpPr>
        <p:grpSpPr>
          <a:xfrm>
            <a:off x="435195" y="1701883"/>
            <a:ext cx="6714805" cy="3545023"/>
            <a:chOff x="461498" y="1286298"/>
            <a:chExt cx="6714805" cy="354502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5DDC9C9-D137-9276-32D5-2811124A1C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1498" y="1286298"/>
              <a:ext cx="6714805" cy="3545023"/>
            </a:xfrm>
            <a:prstGeom prst="rect">
              <a:avLst/>
            </a:prstGeom>
          </p:spPr>
        </p:pic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E1C90E00-ACB5-7E0C-6D10-CE9C3CA45F4C}"/>
                </a:ext>
              </a:extLst>
            </p:cNvPr>
            <p:cNvSpPr/>
            <p:nvPr/>
          </p:nvSpPr>
          <p:spPr>
            <a:xfrm>
              <a:off x="1493134" y="2013995"/>
              <a:ext cx="2743200" cy="555585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C38EEC6C-CF22-6B08-C4FD-71E9F823233E}"/>
                </a:ext>
              </a:extLst>
            </p:cNvPr>
            <p:cNvSpPr/>
            <p:nvPr/>
          </p:nvSpPr>
          <p:spPr>
            <a:xfrm>
              <a:off x="4433103" y="1987975"/>
              <a:ext cx="2743200" cy="555585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9D6335CF-0B30-537E-D0A0-8E233616E32E}"/>
                </a:ext>
              </a:extLst>
            </p:cNvPr>
            <p:cNvSpPr/>
            <p:nvPr/>
          </p:nvSpPr>
          <p:spPr>
            <a:xfrm>
              <a:off x="4433103" y="2646081"/>
              <a:ext cx="2743200" cy="555585"/>
            </a:xfrm>
            <a:prstGeom prst="rect">
              <a:avLst/>
            </a:prstGeom>
            <a:noFill/>
            <a:ln w="25400">
              <a:solidFill>
                <a:srgbClr val="0432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1DC2643B-A687-7F68-CB57-CCB013483E97}"/>
                </a:ext>
              </a:extLst>
            </p:cNvPr>
            <p:cNvSpPr/>
            <p:nvPr/>
          </p:nvSpPr>
          <p:spPr>
            <a:xfrm>
              <a:off x="1492227" y="2613993"/>
              <a:ext cx="2743200" cy="555585"/>
            </a:xfrm>
            <a:prstGeom prst="rect">
              <a:avLst/>
            </a:prstGeom>
            <a:noFill/>
            <a:ln w="25400">
              <a:solidFill>
                <a:srgbClr val="0432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2444A3D2-10CE-BBAF-3FEB-C4E5BF12E2AA}"/>
                </a:ext>
              </a:extLst>
            </p:cNvPr>
            <p:cNvSpPr/>
            <p:nvPr/>
          </p:nvSpPr>
          <p:spPr>
            <a:xfrm>
              <a:off x="1492227" y="3228512"/>
              <a:ext cx="2743200" cy="555585"/>
            </a:xfrm>
            <a:prstGeom prst="rect">
              <a:avLst/>
            </a:prstGeom>
            <a:noFill/>
            <a:ln w="2540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52CFE02E-01EF-A381-0103-7FC85232DA97}"/>
                </a:ext>
              </a:extLst>
            </p:cNvPr>
            <p:cNvSpPr/>
            <p:nvPr/>
          </p:nvSpPr>
          <p:spPr>
            <a:xfrm>
              <a:off x="4433103" y="3230562"/>
              <a:ext cx="2743200" cy="555585"/>
            </a:xfrm>
            <a:prstGeom prst="rect">
              <a:avLst/>
            </a:prstGeom>
            <a:noFill/>
            <a:ln w="2540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EFEC6E17-0E5E-8443-3427-1658215833C7}"/>
                </a:ext>
              </a:extLst>
            </p:cNvPr>
            <p:cNvSpPr/>
            <p:nvPr/>
          </p:nvSpPr>
          <p:spPr>
            <a:xfrm>
              <a:off x="461498" y="2011578"/>
              <a:ext cx="418178" cy="555585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79D96559-FC57-E5D5-E2EA-166C5138AEEF}"/>
                </a:ext>
              </a:extLst>
            </p:cNvPr>
            <p:cNvSpPr/>
            <p:nvPr/>
          </p:nvSpPr>
          <p:spPr>
            <a:xfrm>
              <a:off x="463969" y="2655089"/>
              <a:ext cx="415707" cy="555585"/>
            </a:xfrm>
            <a:prstGeom prst="rect">
              <a:avLst/>
            </a:prstGeom>
            <a:noFill/>
            <a:ln w="25400">
              <a:solidFill>
                <a:srgbClr val="0432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4A709078-EB8A-F227-D6B8-AE1486FE9908}"/>
                </a:ext>
              </a:extLst>
            </p:cNvPr>
            <p:cNvSpPr/>
            <p:nvPr/>
          </p:nvSpPr>
          <p:spPr>
            <a:xfrm>
              <a:off x="463969" y="3238102"/>
              <a:ext cx="830582" cy="555585"/>
            </a:xfrm>
            <a:prstGeom prst="rect">
              <a:avLst/>
            </a:prstGeom>
            <a:noFill/>
            <a:ln w="2540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rgbClr val="00B0F0"/>
                </a:solidFill>
              </a:endParaRPr>
            </a:p>
          </p:txBody>
        </p: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8A3AE5FA-31A8-81C7-EE4F-759B2FCDC226}"/>
              </a:ext>
            </a:extLst>
          </p:cNvPr>
          <p:cNvSpPr txBox="1"/>
          <p:nvPr/>
        </p:nvSpPr>
        <p:spPr>
          <a:xfrm>
            <a:off x="644284" y="5863679"/>
            <a:ext cx="6702669" cy="46166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kern="100" dirty="0">
                <a:effectLst/>
                <a:latin typeface="Times New Roman" panose="02020603050405020304" pitchFamily="18" charset="0"/>
                <a:ea typeface="楷体" panose="02010609060101010101" pitchFamily="49" charset="-122"/>
              </a:rPr>
              <a:t>Inputs</a:t>
            </a:r>
            <a:r>
              <a:rPr lang="zh-CN" altLang="en-US" sz="2400" kern="100" dirty="0">
                <a:effectLst/>
                <a:latin typeface="Times New Roman" panose="02020603050405020304" pitchFamily="18" charset="0"/>
                <a:ea typeface="楷体" panose="02010609060101010101" pitchFamily="49" charset="-122"/>
              </a:rPr>
              <a:t> 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楷体" panose="02010609060101010101" pitchFamily="49" charset="-122"/>
              </a:rPr>
              <a:t>for</a:t>
            </a:r>
            <a:r>
              <a:rPr lang="zh-CN" altLang="en-US" sz="2400" kern="100" dirty="0">
                <a:effectLst/>
                <a:latin typeface="Times New Roman" panose="02020603050405020304" pitchFamily="18" charset="0"/>
                <a:ea typeface="楷体" panose="02010609060101010101" pitchFamily="49" charset="-122"/>
              </a:rPr>
              <a:t> 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楷体" panose="02010609060101010101" pitchFamily="49" charset="-122"/>
              </a:rPr>
              <a:t>global</a:t>
            </a:r>
            <a:r>
              <a:rPr lang="zh-CN" altLang="en-US" sz="2400" kern="100" dirty="0">
                <a:effectLst/>
                <a:latin typeface="Times New Roman" panose="02020603050405020304" pitchFamily="18" charset="0"/>
                <a:ea typeface="楷体" panose="02010609060101010101" pitchFamily="49" charset="-122"/>
              </a:rPr>
              <a:t> 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楷体" panose="02010609060101010101" pitchFamily="49" charset="-122"/>
              </a:rPr>
              <a:t>fit</a:t>
            </a:r>
            <a:r>
              <a:rPr lang="en-US" altLang="zh-CN" kern="100" dirty="0">
                <a:effectLst/>
                <a:latin typeface="Times New Roman" panose="02020603050405020304" pitchFamily="18" charset="0"/>
                <a:ea typeface="楷体" panose="02010609060101010101" pitchFamily="49" charset="-122"/>
              </a:rPr>
              <a:t>:</a:t>
            </a:r>
            <a:r>
              <a:rPr lang="zh-CN" altLang="en-US" kern="100" dirty="0">
                <a:effectLst/>
                <a:latin typeface="Times New Roman" panose="02020603050405020304" pitchFamily="18" charset="0"/>
                <a:ea typeface="楷体" panose="02010609060101010101" pitchFamily="49" charset="-122"/>
              </a:rPr>
              <a:t> </a:t>
            </a:r>
            <a:r>
              <a:rPr lang="en-US" altLang="zh-CN" sz="1400" kern="100" dirty="0">
                <a:effectLst/>
                <a:latin typeface="Times New Roman" panose="02020603050405020304" pitchFamily="18" charset="0"/>
                <a:ea typeface="楷体" panose="02010609060101010101" pitchFamily="49" charset="-122"/>
              </a:rPr>
              <a:t>H.-Y.</a:t>
            </a:r>
            <a:r>
              <a:rPr lang="zh-CN" altLang="en-US" sz="1400" kern="100" dirty="0">
                <a:effectLst/>
                <a:latin typeface="Times New Roman" panose="02020603050405020304" pitchFamily="18" charset="0"/>
                <a:ea typeface="楷体" panose="02010609060101010101" pitchFamily="49" charset="-122"/>
              </a:rPr>
              <a:t> </a:t>
            </a:r>
            <a:r>
              <a:rPr lang="en-US" altLang="zh-CN" sz="1400" kern="100" dirty="0">
                <a:latin typeface="Times New Roman" panose="02020603050405020304" pitchFamily="18" charset="0"/>
                <a:ea typeface="楷体" panose="02010609060101010101" pitchFamily="49" charset="-122"/>
              </a:rPr>
              <a:t>Cheng,</a:t>
            </a:r>
            <a:r>
              <a:rPr lang="zh-CN" altLang="en-US" sz="1400" kern="100" dirty="0">
                <a:latin typeface="Times New Roman" panose="02020603050405020304" pitchFamily="18" charset="0"/>
                <a:ea typeface="楷体" panose="02010609060101010101" pitchFamily="49" charset="-122"/>
              </a:rPr>
              <a:t> </a:t>
            </a:r>
            <a:r>
              <a:rPr lang="en-US" altLang="zh-CN" sz="1400" kern="100" dirty="0">
                <a:latin typeface="Times New Roman" panose="02020603050405020304" pitchFamily="18" charset="0"/>
                <a:ea typeface="楷体" panose="02010609060101010101" pitchFamily="49" charset="-122"/>
              </a:rPr>
              <a:t>F.</a:t>
            </a:r>
            <a:r>
              <a:rPr lang="zh-CN" altLang="en-US" sz="1400" kern="100" dirty="0">
                <a:latin typeface="Times New Roman" panose="02020603050405020304" pitchFamily="18" charset="0"/>
                <a:ea typeface="楷体" panose="02010609060101010101" pitchFamily="49" charset="-122"/>
              </a:rPr>
              <a:t> </a:t>
            </a:r>
            <a:r>
              <a:rPr lang="en-US" altLang="zh-CN" sz="1400" kern="100" dirty="0">
                <a:latin typeface="Times New Roman" panose="02020603050405020304" pitchFamily="18" charset="0"/>
                <a:ea typeface="楷体" panose="02010609060101010101" pitchFamily="49" charset="-122"/>
              </a:rPr>
              <a:t>Xu,</a:t>
            </a:r>
            <a:r>
              <a:rPr lang="zh-CN" altLang="en-US" sz="1400" kern="100" dirty="0">
                <a:latin typeface="Times New Roman" panose="02020603050405020304" pitchFamily="18" charset="0"/>
                <a:ea typeface="楷体" panose="02010609060101010101" pitchFamily="49" charset="-122"/>
              </a:rPr>
              <a:t> </a:t>
            </a:r>
            <a:r>
              <a:rPr lang="en-US" altLang="zh-CN" sz="1400" kern="100" dirty="0">
                <a:latin typeface="Times New Roman" panose="02020603050405020304" pitchFamily="18" charset="0"/>
                <a:ea typeface="楷体" panose="02010609060101010101" pitchFamily="49" charset="-122"/>
              </a:rPr>
              <a:t>H.</a:t>
            </a:r>
            <a:r>
              <a:rPr lang="zh-CN" altLang="en-US" sz="1400" kern="100" dirty="0">
                <a:latin typeface="Times New Roman" panose="02020603050405020304" pitchFamily="18" charset="0"/>
                <a:ea typeface="楷体" panose="02010609060101010101" pitchFamily="49" charset="-122"/>
              </a:rPr>
              <a:t> </a:t>
            </a:r>
            <a:r>
              <a:rPr lang="en-US" altLang="zh-CN" sz="1400" kern="100" dirty="0">
                <a:latin typeface="Times New Roman" panose="02020603050405020304" pitchFamily="18" charset="0"/>
                <a:ea typeface="楷体" panose="02010609060101010101" pitchFamily="49" charset="-122"/>
              </a:rPr>
              <a:t>Zhong,</a:t>
            </a:r>
            <a:r>
              <a:rPr lang="zh-CN" altLang="en-US" sz="1400" kern="100" dirty="0">
                <a:latin typeface="Times New Roman" panose="02020603050405020304" pitchFamily="18" charset="0"/>
                <a:ea typeface="楷体" panose="02010609060101010101" pitchFamily="49" charset="-122"/>
              </a:rPr>
              <a:t> </a:t>
            </a:r>
            <a:r>
              <a:rPr lang="en-US" altLang="zh-CN" sz="1400" kern="100" dirty="0">
                <a:effectLst/>
                <a:latin typeface="Times New Roman" panose="02020603050405020304" pitchFamily="18" charset="0"/>
                <a:ea typeface="楷体" panose="02010609060101010101" pitchFamily="49" charset="-122"/>
              </a:rPr>
              <a:t>PRD111 (2025) 034011</a:t>
            </a:r>
            <a:r>
              <a:rPr lang="zh-CN" altLang="zh-CN" sz="1400" dirty="0">
                <a:effectLst/>
              </a:rPr>
              <a:t> </a:t>
            </a:r>
            <a:endParaRPr kumimoji="1"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B0A223D5-A21A-0EFD-47AF-BF393F7BF4DC}"/>
              </a:ext>
            </a:extLst>
          </p:cNvPr>
          <p:cNvGrpSpPr/>
          <p:nvPr/>
        </p:nvGrpSpPr>
        <p:grpSpPr>
          <a:xfrm>
            <a:off x="435192" y="4977994"/>
            <a:ext cx="5729348" cy="792524"/>
            <a:chOff x="224284" y="4349396"/>
            <a:chExt cx="5729348" cy="7925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EDED7EAC-5EE4-D10B-666E-7BAFC9E2EE28}"/>
                    </a:ext>
                  </a:extLst>
                </p:cNvPr>
                <p:cNvSpPr txBox="1"/>
                <p:nvPr/>
              </p:nvSpPr>
              <p:spPr>
                <a:xfrm>
                  <a:off x="253156" y="4362842"/>
                  <a:ext cx="1940659" cy="400110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zh-CN" sz="20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r>
                        <a:rPr kumimoji="1" lang="en-US" altLang="zh-CN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𝜙</m:t>
                      </m:r>
                    </m:oMath>
                  </a14:m>
                  <a:r>
                    <a:rPr kumimoji="1" lang="zh-CN" altLang="en-US" sz="2000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1" lang="en-US" altLang="zh-CN" sz="2000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(weak</a:t>
                  </a:r>
                  <a:r>
                    <a:rPr kumimoji="1" lang="zh-CN" altLang="en-US" sz="2000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1" lang="en-US" altLang="zh-CN" sz="2000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phase)</a:t>
                  </a:r>
                  <a:endParaRPr kumimoji="1" lang="zh-CN" altLang="en-US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FF48700E-9BF5-9D18-4D20-3AACC6ACFB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3156" y="4362842"/>
                  <a:ext cx="1940659" cy="40011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文本框 30">
                  <a:extLst>
                    <a:ext uri="{FF2B5EF4-FFF2-40B4-BE49-F238E27FC236}">
                      <a16:creationId xmlns:a16="http://schemas.microsoft.com/office/drawing/2014/main" id="{F70EF7FD-1752-9CB2-E582-A473F8F2DA5F}"/>
                    </a:ext>
                  </a:extLst>
                </p:cNvPr>
                <p:cNvSpPr txBox="1"/>
                <p:nvPr/>
              </p:nvSpPr>
              <p:spPr>
                <a:xfrm>
                  <a:off x="2396375" y="4374995"/>
                  <a:ext cx="1516954" cy="400110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0.01±0.02</m:t>
                        </m:r>
                      </m:oMath>
                    </m:oMathPara>
                  </a14:m>
                  <a:endParaRPr kumimoji="1" lang="zh-CN" altLang="en-US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1" name="文本框 30">
                  <a:extLst>
                    <a:ext uri="{FF2B5EF4-FFF2-40B4-BE49-F238E27FC236}">
                      <a16:creationId xmlns:a16="http://schemas.microsoft.com/office/drawing/2014/main" id="{F70EF7FD-1752-9CB2-E582-A473F8F2DA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96375" y="4374995"/>
                  <a:ext cx="1516954" cy="40011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文本框 31">
                  <a:extLst>
                    <a:ext uri="{FF2B5EF4-FFF2-40B4-BE49-F238E27FC236}">
                      <a16:creationId xmlns:a16="http://schemas.microsoft.com/office/drawing/2014/main" id="{AF6FD518-F9DF-427E-DF1C-57E97CBC8C06}"/>
                    </a:ext>
                  </a:extLst>
                </p:cNvPr>
                <p:cNvSpPr txBox="1"/>
                <p:nvPr/>
              </p:nvSpPr>
              <p:spPr>
                <a:xfrm>
                  <a:off x="4244318" y="4349396"/>
                  <a:ext cx="1709314" cy="400110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−0.03±0.14</m:t>
                        </m:r>
                      </m:oMath>
                    </m:oMathPara>
                  </a14:m>
                  <a:endParaRPr kumimoji="1" lang="zh-CN" altLang="en-US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3" name="文本框 12">
                  <a:extLst>
                    <a:ext uri="{FF2B5EF4-FFF2-40B4-BE49-F238E27FC236}">
                      <a16:creationId xmlns:a16="http://schemas.microsoft.com/office/drawing/2014/main" id="{CD9764F3-44E1-3AD1-4E77-1878F71D29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44318" y="4349396"/>
                  <a:ext cx="1709314" cy="40011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文本框 32">
                  <a:extLst>
                    <a:ext uri="{FF2B5EF4-FFF2-40B4-BE49-F238E27FC236}">
                      <a16:creationId xmlns:a16="http://schemas.microsoft.com/office/drawing/2014/main" id="{A3365D97-67CE-79D9-82FB-E64D60E4DC8B}"/>
                    </a:ext>
                  </a:extLst>
                </p:cNvPr>
                <p:cNvSpPr txBox="1"/>
                <p:nvPr/>
              </p:nvSpPr>
              <p:spPr>
                <a:xfrm>
                  <a:off x="224284" y="4722570"/>
                  <a:ext cx="2006062" cy="400110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zh-CN" sz="2000" b="0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r>
                        <a:rPr kumimoji="1" lang="en-US" altLang="zh-CN" sz="2000" b="0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𝛿</m:t>
                      </m:r>
                    </m:oMath>
                  </a14:m>
                  <a:r>
                    <a:rPr kumimoji="1" lang="zh-CN" altLang="en-US" sz="2000" dirty="0">
                      <a:solidFill>
                        <a:srgbClr val="0432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1" lang="en-US" altLang="zh-CN" sz="2000" dirty="0">
                      <a:solidFill>
                        <a:srgbClr val="0432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(strong</a:t>
                  </a:r>
                  <a:r>
                    <a:rPr kumimoji="1" lang="zh-CN" altLang="en-US" sz="2000" dirty="0">
                      <a:solidFill>
                        <a:srgbClr val="0432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1" lang="en-US" altLang="zh-CN" sz="2000" dirty="0">
                      <a:solidFill>
                        <a:srgbClr val="0432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phase)</a:t>
                  </a:r>
                  <a:endParaRPr kumimoji="1" lang="zh-CN" altLang="en-US" sz="2000" dirty="0">
                    <a:solidFill>
                      <a:srgbClr val="0432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3" name="文本框 32">
                  <a:extLst>
                    <a:ext uri="{FF2B5EF4-FFF2-40B4-BE49-F238E27FC236}">
                      <a16:creationId xmlns:a16="http://schemas.microsoft.com/office/drawing/2014/main" id="{A3365D97-67CE-79D9-82FB-E64D60E4DC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4284" y="4722570"/>
                  <a:ext cx="2006062" cy="40011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4" name="文本框 33">
                  <a:extLst>
                    <a:ext uri="{FF2B5EF4-FFF2-40B4-BE49-F238E27FC236}">
                      <a16:creationId xmlns:a16="http://schemas.microsoft.com/office/drawing/2014/main" id="{281F5E60-0A27-8653-0FE6-9560631299E6}"/>
                    </a:ext>
                  </a:extLst>
                </p:cNvPr>
                <p:cNvSpPr txBox="1"/>
                <p:nvPr/>
              </p:nvSpPr>
              <p:spPr>
                <a:xfrm>
                  <a:off x="2411683" y="4741810"/>
                  <a:ext cx="1516954" cy="400110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20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2.69±0.02</m:t>
                        </m:r>
                      </m:oMath>
                    </m:oMathPara>
                  </a14:m>
                  <a:endParaRPr kumimoji="1" lang="zh-CN" altLang="en-US" sz="2000" dirty="0">
                    <a:solidFill>
                      <a:srgbClr val="0432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34" name="文本框 33">
                  <a:extLst>
                    <a:ext uri="{FF2B5EF4-FFF2-40B4-BE49-F238E27FC236}">
                      <a16:creationId xmlns:a16="http://schemas.microsoft.com/office/drawing/2014/main" id="{281F5E60-0A27-8653-0FE6-9560631299E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11683" y="4741810"/>
                  <a:ext cx="1516954" cy="40011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文本框 34">
                  <a:extLst>
                    <a:ext uri="{FF2B5EF4-FFF2-40B4-BE49-F238E27FC236}">
                      <a16:creationId xmlns:a16="http://schemas.microsoft.com/office/drawing/2014/main" id="{4E964F6B-67A3-43F9-8F20-97571F8C43C3}"/>
                    </a:ext>
                  </a:extLst>
                </p:cNvPr>
                <p:cNvSpPr txBox="1"/>
                <p:nvPr/>
              </p:nvSpPr>
              <p:spPr>
                <a:xfrm>
                  <a:off x="4417442" y="4722570"/>
                  <a:ext cx="1516954" cy="400110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20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2.57±0.19</m:t>
                        </m:r>
                      </m:oMath>
                    </m:oMathPara>
                  </a14:m>
                  <a:endParaRPr kumimoji="1" lang="zh-CN" altLang="en-US" sz="2000" dirty="0">
                    <a:solidFill>
                      <a:srgbClr val="0432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5" name="文本框 34">
                  <a:extLst>
                    <a:ext uri="{FF2B5EF4-FFF2-40B4-BE49-F238E27FC236}">
                      <a16:creationId xmlns:a16="http://schemas.microsoft.com/office/drawing/2014/main" id="{4E964F6B-67A3-43F9-8F20-97571F8C43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17442" y="4722570"/>
                  <a:ext cx="1516954" cy="400110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998039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04CFCE-958F-98E1-1919-F3FD8D9F6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Crucial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control</a:t>
            </a:r>
            <a:r>
              <a:rPr kumimoji="1" lang="zh-CN" altLang="en-US" dirty="0"/>
              <a:t> </a:t>
            </a:r>
            <a:r>
              <a:rPr kumimoji="1" lang="en-US" altLang="zh-CN" dirty="0"/>
              <a:t>systematics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0F85481-4C64-D92E-16A5-82997E741C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3123" y="681172"/>
                <a:ext cx="11686804" cy="1042525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zh-CN" dirty="0"/>
                  <a:t>Subtraction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of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e</a:t>
                </a:r>
                <a:r>
                  <a:rPr kumimoji="1" lang="en-US" altLang="zh-CN" b="0" dirty="0"/>
                  <a:t>xperiment</a:t>
                </a:r>
                <a:r>
                  <a:rPr kumimoji="1" lang="zh-CN" altLang="en-US" b="0" dirty="0"/>
                  <a:t> </a:t>
                </a:r>
                <a:r>
                  <a:rPr kumimoji="1" lang="en-US" altLang="zh-CN" b="0" dirty="0"/>
                  <a:t>induced</a:t>
                </a:r>
                <a:r>
                  <a:rPr kumimoji="1" lang="zh-CN" altLang="en-US" b="0" dirty="0"/>
                  <a:t> </a:t>
                </a:r>
                <a:r>
                  <a:rPr kumimoji="1" lang="en-US" altLang="zh-CN" b="0" dirty="0"/>
                  <a:t>asymmetries</a:t>
                </a:r>
                <a:r>
                  <a:rPr kumimoji="1" lang="zh-CN" altLang="en-US" b="0" dirty="0"/>
                  <a:t> </a:t>
                </a:r>
                <a:r>
                  <a:rPr kumimoji="1" lang="en-US" altLang="zh-CN" b="0" dirty="0"/>
                  <a:t>(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∼1%</m:t>
                    </m:r>
                  </m:oMath>
                </a14:m>
                <a:r>
                  <a:rPr kumimoji="1" lang="en-US" altLang="zh-CN" b="0" dirty="0"/>
                  <a:t>,</a:t>
                </a:r>
                <a:r>
                  <a:rPr kumimoji="1" lang="zh-CN" altLang="en-US" b="0" dirty="0"/>
                  <a:t> </a:t>
                </a:r>
                <a:r>
                  <a:rPr kumimoji="1" lang="en-US" altLang="zh-CN" dirty="0"/>
                  <a:t>similar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to/larger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than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CPV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itself</a:t>
                </a:r>
                <a:r>
                  <a:rPr kumimoji="1" lang="en-US" altLang="zh-CN" b="0" dirty="0"/>
                  <a:t>)</a:t>
                </a:r>
                <a:r>
                  <a:rPr kumimoji="1" lang="zh-CN" altLang="en-US" b="0" dirty="0"/>
                  <a:t>    </a:t>
                </a:r>
                <a:endParaRPr kumimoji="1" lang="en-US" altLang="zh-CN" b="0" dirty="0"/>
              </a:p>
              <a:p>
                <a:pPr marL="0" indent="0">
                  <a:buNone/>
                </a:pPr>
                <a:r>
                  <a:rPr kumimoji="1" lang="zh-CN" altLang="en-US" dirty="0"/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 dirty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b="0" i="0" dirty="0" smtClean="0">
                            <a:latin typeface="Cambria Math" panose="02040503050406030204" pitchFamily="18" charset="0"/>
                          </a:rPr>
                          <m:t>yield</m:t>
                        </m:r>
                      </m:sub>
                    </m:sSub>
                    <m:r>
                      <a:rPr kumimoji="1" lang="en-US" altLang="zh-CN" b="0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kumimoji="1" lang="en-US" altLang="zh-CN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kumimoji="1" lang="en-US" altLang="zh-CN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  <m:r>
                      <a:rPr kumimoji="1" lang="en-US" altLang="zh-CN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kumimoji="1" lang="en-US" altLang="zh-CN" b="0" i="1" dirty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dirty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b="0" i="0" dirty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prod</m:t>
                        </m:r>
                      </m:sub>
                    </m:sSub>
                    <m:r>
                      <a:rPr kumimoji="1" lang="en-US" altLang="zh-CN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kumimoji="1" lang="en-US" altLang="zh-CN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b="0" i="0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detection</m:t>
                        </m:r>
                      </m:sub>
                    </m:sSub>
                    <m:r>
                      <a:rPr kumimoji="1" lang="en-US" altLang="zh-CN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kumimoji="1" lang="en-US" altLang="zh-CN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PID</m:t>
                        </m:r>
                      </m:sub>
                    </m:sSub>
                    <m:r>
                      <a:rPr kumimoji="1" lang="en-US" altLang="zh-CN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kumimoji="1" lang="en-US" altLang="zh-CN" b="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b="0" i="0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trigger</m:t>
                        </m:r>
                      </m:sub>
                    </m:sSub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0F85481-4C64-D92E-16A5-82997E741C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3123" y="681172"/>
                <a:ext cx="11686804" cy="1042525"/>
              </a:xfrm>
              <a:blipFill>
                <a:blip r:embed="rId3"/>
                <a:stretch>
                  <a:fillRect l="-651" t="-843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7FFEB95-1491-D7CC-8DF4-9903D6F9C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12</a:t>
            </a:fld>
            <a:endParaRPr kumimoji="1"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9B4DE45-5D26-040C-32B1-48A7A0275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2369" y="2145210"/>
            <a:ext cx="3337568" cy="2094789"/>
          </a:xfrm>
          <a:prstGeom prst="rect">
            <a:avLst/>
          </a:prstGeom>
        </p:spPr>
      </p:pic>
      <p:sp>
        <p:nvSpPr>
          <p:cNvPr id="11" name="下箭头 10">
            <a:extLst>
              <a:ext uri="{FF2B5EF4-FFF2-40B4-BE49-F238E27FC236}">
                <a16:creationId xmlns:a16="http://schemas.microsoft.com/office/drawing/2014/main" id="{A10D9007-4778-B3A8-97B5-F88B0259544E}"/>
              </a:ext>
            </a:extLst>
          </p:cNvPr>
          <p:cNvSpPr/>
          <p:nvPr/>
        </p:nvSpPr>
        <p:spPr>
          <a:xfrm rot="1763934">
            <a:off x="2389989" y="1672291"/>
            <a:ext cx="220717" cy="506666"/>
          </a:xfrm>
          <a:prstGeom prst="downArrow">
            <a:avLst/>
          </a:prstGeom>
          <a:solidFill>
            <a:srgbClr val="0432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2" name="下箭头 11">
            <a:extLst>
              <a:ext uri="{FF2B5EF4-FFF2-40B4-BE49-F238E27FC236}">
                <a16:creationId xmlns:a16="http://schemas.microsoft.com/office/drawing/2014/main" id="{CF0DCB0C-B4FB-6D55-5569-00F3304B2854}"/>
              </a:ext>
            </a:extLst>
          </p:cNvPr>
          <p:cNvSpPr/>
          <p:nvPr/>
        </p:nvSpPr>
        <p:spPr>
          <a:xfrm rot="19967738">
            <a:off x="4283676" y="1619139"/>
            <a:ext cx="207487" cy="506666"/>
          </a:xfrm>
          <a:prstGeom prst="down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59C6A497-AAEE-2B01-AE34-187F779535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209" y="2177572"/>
            <a:ext cx="2910791" cy="2068318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C0A05324-BDFB-0AC3-3904-FCC72AFAE4F1}"/>
              </a:ext>
            </a:extLst>
          </p:cNvPr>
          <p:cNvSpPr txBox="1"/>
          <p:nvPr/>
        </p:nvSpPr>
        <p:spPr>
          <a:xfrm>
            <a:off x="200331" y="1885363"/>
            <a:ext cx="2115207" cy="338554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JHEP 10 (2021) 060 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398A5EFB-3040-D55A-25FA-3C1E55F5BD7B}"/>
              </a:ext>
            </a:extLst>
          </p:cNvPr>
          <p:cNvGrpSpPr/>
          <p:nvPr/>
        </p:nvGrpSpPr>
        <p:grpSpPr>
          <a:xfrm>
            <a:off x="7357241" y="1573787"/>
            <a:ext cx="2953564" cy="2536668"/>
            <a:chOff x="7357241" y="1573787"/>
            <a:chExt cx="2953564" cy="2536668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906DF51-E707-EF53-7A20-B4E19DA0A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57241" y="1978397"/>
              <a:ext cx="2393878" cy="2132058"/>
            </a:xfrm>
            <a:prstGeom prst="rect">
              <a:avLst/>
            </a:prstGeom>
          </p:spPr>
        </p:pic>
        <p:sp>
          <p:nvSpPr>
            <p:cNvPr id="16" name="下箭头 15">
              <a:extLst>
                <a:ext uri="{FF2B5EF4-FFF2-40B4-BE49-F238E27FC236}">
                  <a16:creationId xmlns:a16="http://schemas.microsoft.com/office/drawing/2014/main" id="{D8C0E754-08D1-822A-E081-6ACD37B4E52E}"/>
                </a:ext>
              </a:extLst>
            </p:cNvPr>
            <p:cNvSpPr/>
            <p:nvPr/>
          </p:nvSpPr>
          <p:spPr>
            <a:xfrm rot="19967738">
              <a:off x="7398219" y="1573787"/>
              <a:ext cx="207487" cy="506666"/>
            </a:xfrm>
            <a:prstGeom prst="down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6558A1A5-7656-A25E-0325-C246CC2FDD3C}"/>
                </a:ext>
              </a:extLst>
            </p:cNvPr>
            <p:cNvSpPr/>
            <p:nvPr/>
          </p:nvSpPr>
          <p:spPr>
            <a:xfrm>
              <a:off x="7501963" y="2612183"/>
              <a:ext cx="1179583" cy="92827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50E43E41-3430-EB48-D9F4-270A8A6D4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81546" y="2683875"/>
              <a:ext cx="1629259" cy="1014584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rgbClr val="0432FF"/>
              </a:solidFill>
            </a:ln>
          </p:spPr>
        </p:pic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B884E0B6-DD1A-E86C-61D6-1DF7EACC1979}"/>
              </a:ext>
            </a:extLst>
          </p:cNvPr>
          <p:cNvGrpSpPr/>
          <p:nvPr/>
        </p:nvGrpSpPr>
        <p:grpSpPr>
          <a:xfrm>
            <a:off x="200331" y="4385672"/>
            <a:ext cx="11332630" cy="1877383"/>
            <a:chOff x="200331" y="4385672"/>
            <a:chExt cx="11332630" cy="187738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BB80FB0-25CC-B75E-4EE3-8858A4FA2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14277" y="4880441"/>
              <a:ext cx="6130117" cy="714412"/>
            </a:xfrm>
            <a:prstGeom prst="rect">
              <a:avLst/>
            </a:prstGeom>
          </p:spPr>
        </p:pic>
        <p:sp>
          <p:nvSpPr>
            <p:cNvPr id="6" name="内容占位符 2">
              <a:extLst>
                <a:ext uri="{FF2B5EF4-FFF2-40B4-BE49-F238E27FC236}">
                  <a16:creationId xmlns:a16="http://schemas.microsoft.com/office/drawing/2014/main" id="{89A77128-3FA0-541D-0A68-89012CDFD83D}"/>
                </a:ext>
              </a:extLst>
            </p:cNvPr>
            <p:cNvSpPr txBox="1">
              <a:spLocks/>
            </p:cNvSpPr>
            <p:nvPr/>
          </p:nvSpPr>
          <p:spPr>
            <a:xfrm>
              <a:off x="200331" y="4385672"/>
              <a:ext cx="11332630" cy="559806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16004" indent="-216004" algn="l" defTabSz="864017" rtl="0" eaLnBrk="1" latinLnBrk="0" hangingPunct="1">
                <a:lnSpc>
                  <a:spcPct val="90000"/>
                </a:lnSpc>
                <a:spcBef>
                  <a:spcPts val="94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1pPr>
              <a:lvl2pPr marL="863994" indent="-287998" algn="l" defTabSz="864017" rtl="0" eaLnBrk="1" latinLnBrk="0" hangingPunct="1">
                <a:lnSpc>
                  <a:spcPct val="90000"/>
                </a:lnSpc>
                <a:spcBef>
                  <a:spcPts val="472"/>
                </a:spcBef>
                <a:buFont typeface="Wingdings" pitchFamily="2" charset="2"/>
                <a:buChar char="Ø"/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2pPr>
              <a:lvl3pPr marL="1439992" indent="-287998" algn="l" defTabSz="864017" rtl="0" eaLnBrk="1" latinLnBrk="0" hangingPunct="1">
                <a:lnSpc>
                  <a:spcPct val="90000"/>
                </a:lnSpc>
                <a:spcBef>
                  <a:spcPts val="472"/>
                </a:spcBef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3pPr>
              <a:lvl4pPr marL="2015988" indent="-287998" algn="l" defTabSz="864017" rtl="0" eaLnBrk="1" latinLnBrk="0" hangingPunct="1">
                <a:lnSpc>
                  <a:spcPct val="90000"/>
                </a:lnSpc>
                <a:spcBef>
                  <a:spcPts val="472"/>
                </a:spcBef>
                <a:buFont typeface="Courier New" panose="02070309020205020404" pitchFamily="49" charset="0"/>
                <a:buChar char="o"/>
                <a:defRPr sz="16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4pPr>
              <a:lvl5pPr marL="2591985" indent="-287998" algn="l" defTabSz="864017" rtl="0" eaLnBrk="1" latinLnBrk="0" hangingPunct="1">
                <a:lnSpc>
                  <a:spcPct val="90000"/>
                </a:lnSpc>
                <a:spcBef>
                  <a:spcPts val="472"/>
                </a:spcBef>
                <a:buFont typeface="Wingdings" pitchFamily="2" charset="2"/>
                <a:buChar char="v"/>
                <a:defRPr sz="12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5pPr>
              <a:lvl6pPr marL="2376046" indent="-216004" algn="l" defTabSz="864017" rtl="0" eaLnBrk="1" latinLnBrk="0" hangingPunct="1">
                <a:lnSpc>
                  <a:spcPct val="90000"/>
                </a:lnSpc>
                <a:spcBef>
                  <a:spcPts val="472"/>
                </a:spcBef>
                <a:buFont typeface="Arial" panose="020B0604020202020204" pitchFamily="34" charset="0"/>
                <a:buChar char="•"/>
                <a:defRPr sz="17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808054" indent="-216004" algn="l" defTabSz="864017" rtl="0" eaLnBrk="1" latinLnBrk="0" hangingPunct="1">
                <a:lnSpc>
                  <a:spcPct val="90000"/>
                </a:lnSpc>
                <a:spcBef>
                  <a:spcPts val="472"/>
                </a:spcBef>
                <a:buFont typeface="Arial" panose="020B0604020202020204" pitchFamily="34" charset="0"/>
                <a:buChar char="•"/>
                <a:defRPr sz="17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40062" indent="-216004" algn="l" defTabSz="864017" rtl="0" eaLnBrk="1" latinLnBrk="0" hangingPunct="1">
                <a:lnSpc>
                  <a:spcPct val="90000"/>
                </a:lnSpc>
                <a:spcBef>
                  <a:spcPts val="472"/>
                </a:spcBef>
                <a:buFont typeface="Arial" panose="020B0604020202020204" pitchFamily="34" charset="0"/>
                <a:buChar char="•"/>
                <a:defRPr sz="17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72070" indent="-216004" algn="l" defTabSz="864017" rtl="0" eaLnBrk="1" latinLnBrk="0" hangingPunct="1">
                <a:lnSpc>
                  <a:spcPct val="90000"/>
                </a:lnSpc>
                <a:spcBef>
                  <a:spcPts val="472"/>
                </a:spcBef>
                <a:buFont typeface="Arial" panose="020B0604020202020204" pitchFamily="34" charset="0"/>
                <a:buChar char="•"/>
                <a:defRPr sz="17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zh-CN" dirty="0"/>
                <a:t>Data</a:t>
              </a:r>
              <a:r>
                <a:rPr kumimoji="1" lang="zh-CN" altLang="en-US" dirty="0"/>
                <a:t> </a:t>
              </a:r>
              <a:r>
                <a:rPr kumimoji="1" lang="en-US" altLang="zh-CN" dirty="0"/>
                <a:t>driven</a:t>
              </a:r>
              <a:r>
                <a:rPr kumimoji="1" lang="zh-CN" altLang="en-US" dirty="0"/>
                <a:t> </a:t>
              </a:r>
              <a:r>
                <a:rPr kumimoji="1" lang="en-US" altLang="zh-CN" dirty="0"/>
                <a:t>corrections,</a:t>
              </a:r>
              <a:r>
                <a:rPr kumimoji="1" lang="zh-CN" altLang="en-US" dirty="0"/>
                <a:t> </a:t>
              </a:r>
              <a:r>
                <a:rPr kumimoji="1" lang="en-US" altLang="zh-CN" dirty="0"/>
                <a:t>use</a:t>
              </a:r>
              <a:r>
                <a:rPr kumimoji="1" lang="zh-CN" altLang="en-US" dirty="0"/>
                <a:t> </a:t>
              </a:r>
              <a:r>
                <a:rPr kumimoji="1" lang="en-US" altLang="zh-CN" dirty="0"/>
                <a:t>control</a:t>
              </a:r>
              <a:r>
                <a:rPr kumimoji="1" lang="zh-CN" altLang="en-US" dirty="0"/>
                <a:t> </a:t>
              </a:r>
              <a:r>
                <a:rPr kumimoji="1" lang="en-US" altLang="zh-CN" dirty="0"/>
                <a:t>mode</a:t>
              </a:r>
              <a:r>
                <a:rPr kumimoji="1" lang="zh-CN" altLang="en-US" dirty="0"/>
                <a:t> </a:t>
              </a:r>
              <a:r>
                <a:rPr kumimoji="1" lang="en-US" altLang="zh-CN" dirty="0"/>
                <a:t>to</a:t>
              </a:r>
              <a:r>
                <a:rPr kumimoji="1" lang="zh-CN" altLang="en-US" dirty="0"/>
                <a:t> </a:t>
              </a:r>
              <a:r>
                <a:rPr kumimoji="1" lang="en-US" altLang="zh-CN" dirty="0"/>
                <a:t>reduce/remove</a:t>
              </a:r>
              <a:r>
                <a:rPr kumimoji="1" lang="zh-CN" altLang="en-US" dirty="0"/>
                <a:t> </a:t>
              </a:r>
              <a:r>
                <a:rPr kumimoji="1" lang="en-US" altLang="zh-CN" dirty="0"/>
                <a:t>systematics</a:t>
              </a:r>
              <a:r>
                <a:rPr kumimoji="1" lang="zh-CN" altLang="en-US" dirty="0"/>
                <a:t> </a:t>
              </a:r>
              <a:endParaRPr kumimoji="1" lang="en-US" altLang="zh-CN" dirty="0"/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16EF8639-8034-44F4-0F87-823BA2FA5603}"/>
                </a:ext>
              </a:extLst>
            </p:cNvPr>
            <p:cNvSpPr txBox="1"/>
            <p:nvPr/>
          </p:nvSpPr>
          <p:spPr>
            <a:xfrm>
              <a:off x="1016838" y="5801390"/>
              <a:ext cx="8249374" cy="46166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0"/>
                </a:prstClr>
              </a:outerShdw>
              <a:softEdge rad="12700"/>
            </a:effectLst>
          </p:spPr>
          <p:txBody>
            <a:bodyPr wrap="none" rtlCol="0">
              <a:spAutoFit/>
            </a:bodyPr>
            <a:lstStyle/>
            <a:p>
              <a:r>
                <a:rPr kumimoji="1"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Usually</a:t>
              </a:r>
              <a:r>
                <a:rPr kumimoji="1"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good</a:t>
              </a:r>
              <a:r>
                <a:rPr kumimoji="1"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cancellation,</a:t>
              </a:r>
              <a:r>
                <a:rPr kumimoji="1"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slightly</a:t>
              </a:r>
              <a:r>
                <a:rPr kumimoji="1"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limited</a:t>
              </a:r>
              <a:r>
                <a:rPr kumimoji="1"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by</a:t>
              </a:r>
              <a:r>
                <a:rPr kumimoji="1"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control</a:t>
              </a:r>
              <a:r>
                <a:rPr kumimoji="1"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sample</a:t>
              </a:r>
              <a:r>
                <a:rPr kumimoji="1"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size</a:t>
              </a:r>
              <a:endPara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9E146600-9F06-5455-293B-8D050F97688F}"/>
                    </a:ext>
                  </a:extLst>
                </p:cNvPr>
                <p:cNvSpPr txBox="1"/>
                <p:nvPr/>
              </p:nvSpPr>
              <p:spPr>
                <a:xfrm>
                  <a:off x="7591197" y="4932363"/>
                  <a:ext cx="2886303" cy="414216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kumimoji="1" lang="en-US" altLang="zh-CN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e.g.</a:t>
                  </a:r>
                  <a:r>
                    <a:rPr kumimoji="1" lang="zh-CN" alt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 sz="2000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 sz="2000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d>
                        <m:d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sSup>
                            <m:sSupPr>
                              <m:ctrlP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sSup>
                        <m:sSup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a14:m>
                  <a:endPara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9E146600-9F06-5455-293B-8D050F9768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91197" y="4932363"/>
                  <a:ext cx="2886303" cy="414216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47491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787D56FB-65C2-01F5-C5CD-2DC3D6A07A3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kumimoji="1" lang="en-US" altLang="zh-CN" dirty="0"/>
                  <a:t>CP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violation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in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decays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787D56FB-65C2-01F5-C5CD-2DC3D6A07A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322" t="-20000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BCCD28D-F164-4C5B-9110-BBDB83FC4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13</a:t>
            </a:fld>
            <a:endParaRPr kumimoji="1" lang="zh-CN" altLang="en-US" dirty="0"/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FEAF618-E4D7-EAB8-0963-3177277E3B6D}"/>
              </a:ext>
            </a:extLst>
          </p:cNvPr>
          <p:cNvGrpSpPr/>
          <p:nvPr/>
        </p:nvGrpSpPr>
        <p:grpSpPr>
          <a:xfrm>
            <a:off x="7066244" y="666137"/>
            <a:ext cx="4544792" cy="2073881"/>
            <a:chOff x="6786745" y="1081518"/>
            <a:chExt cx="4544792" cy="2073881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B49075EC-FA08-BDA2-DF92-EBC185EDE09A}"/>
                </a:ext>
              </a:extLst>
            </p:cNvPr>
            <p:cNvGrpSpPr/>
            <p:nvPr/>
          </p:nvGrpSpPr>
          <p:grpSpPr>
            <a:xfrm>
              <a:off x="7331229" y="1081518"/>
              <a:ext cx="2893206" cy="2073881"/>
              <a:chOff x="7331229" y="1081518"/>
              <a:chExt cx="2893206" cy="2073881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2F451839-88A9-F23E-E697-2FAA15BF2F8F}"/>
                  </a:ext>
                </a:extLst>
              </p:cNvPr>
              <p:cNvGrpSpPr/>
              <p:nvPr/>
            </p:nvGrpSpPr>
            <p:grpSpPr>
              <a:xfrm>
                <a:off x="7331229" y="1081518"/>
                <a:ext cx="2893206" cy="1978105"/>
                <a:chOff x="6702056" y="1387984"/>
                <a:chExt cx="2893206" cy="1978105"/>
              </a:xfrm>
            </p:grpSpPr>
            <p:pic>
              <p:nvPicPr>
                <p:cNvPr id="5" name="Picture 35">
                  <a:extLst>
                    <a:ext uri="{FF2B5EF4-FFF2-40B4-BE49-F238E27FC236}">
                      <a16:creationId xmlns:a16="http://schemas.microsoft.com/office/drawing/2014/main" id="{BFA4E645-6D10-AABC-1F63-447B2FE759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t="6848" r="48451"/>
                <a:stretch/>
              </p:blipFill>
              <p:spPr>
                <a:xfrm>
                  <a:off x="6702056" y="1387984"/>
                  <a:ext cx="2893206" cy="1978105"/>
                </a:xfrm>
                <a:prstGeom prst="rect">
                  <a:avLst/>
                </a:prstGeom>
              </p:spPr>
            </p:pic>
            <p:cxnSp>
              <p:nvCxnSpPr>
                <p:cNvPr id="8" name="直线箭头连接符 7">
                  <a:extLst>
                    <a:ext uri="{FF2B5EF4-FFF2-40B4-BE49-F238E27FC236}">
                      <a16:creationId xmlns:a16="http://schemas.microsoft.com/office/drawing/2014/main" id="{FD06D1EA-421F-842A-7C0B-C99B9450A8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32073" y="2909455"/>
                  <a:ext cx="916586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直线箭头连接符 12">
                  <a:extLst>
                    <a:ext uri="{FF2B5EF4-FFF2-40B4-BE49-F238E27FC236}">
                      <a16:creationId xmlns:a16="http://schemas.microsoft.com/office/drawing/2014/main" id="{D0D1A2C4-99E6-63C4-BDEE-23577CB03A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40370" y="2913784"/>
                  <a:ext cx="916586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non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文本框 14">
                    <a:extLst>
                      <a:ext uri="{FF2B5EF4-FFF2-40B4-BE49-F238E27FC236}">
                        <a16:creationId xmlns:a16="http://schemas.microsoft.com/office/drawing/2014/main" id="{82969E6B-B457-F7BE-1217-4CC7CFB2F2F0}"/>
                      </a:ext>
                    </a:extLst>
                  </p:cNvPr>
                  <p:cNvSpPr txBox="1"/>
                  <p:nvPr/>
                </p:nvSpPr>
                <p:spPr>
                  <a:xfrm>
                    <a:off x="7333568" y="2748428"/>
                    <a:ext cx="560025" cy="406971"/>
                  </a:xfrm>
                  <a:prstGeom prst="rect">
                    <a:avLst/>
                  </a:prstGeom>
                  <a:noFill/>
                  <a:ln>
                    <a:solidFill>
                      <a:schemeClr val="bg1"/>
                    </a:solidFill>
                  </a:ln>
                  <a:effectLst>
                    <a:outerShdw blurRad="50800" dist="38100" algn="l" rotWithShape="0">
                      <a:prstClr val="black">
                        <a:alpha val="0"/>
                      </a:prstClr>
                    </a:outerShdw>
                    <a:softEdge rad="12700"/>
                  </a:effectLst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kumimoji="1" lang="en-US" altLang="zh-CN" sz="20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20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</m:e>
                          </m:acc>
                          <m:acc>
                            <m:accPr>
                              <m:chr m:val="̅"/>
                              <m:ctrlPr>
                                <a:rPr kumimoji="1" lang="en-US" altLang="zh-CN" sz="20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20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</m:e>
                          </m:acc>
                        </m:oMath>
                      </m:oMathPara>
                    </a14:m>
                    <a:endParaRPr kumimoji="1" lang="zh-CN" altLang="en-US" sz="2000" dirty="0">
                      <a:solidFill>
                        <a:srgbClr val="0432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5" name="文本框 14">
                    <a:extLst>
                      <a:ext uri="{FF2B5EF4-FFF2-40B4-BE49-F238E27FC236}">
                        <a16:creationId xmlns:a16="http://schemas.microsoft.com/office/drawing/2014/main" id="{82969E6B-B457-F7BE-1217-4CC7CFB2F2F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33568" y="2748428"/>
                    <a:ext cx="560025" cy="406971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>
                    <a:solidFill>
                      <a:schemeClr val="bg1"/>
                    </a:solidFill>
                  </a:ln>
                  <a:effectLst>
                    <a:outerShdw blurRad="50800" dist="38100" algn="l" rotWithShape="0">
                      <a:prstClr val="black">
                        <a:alpha val="0"/>
                      </a:prstClr>
                    </a:outerShdw>
                    <a:softEdge rad="12700"/>
                  </a:effectLst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文本框 15">
                    <a:extLst>
                      <a:ext uri="{FF2B5EF4-FFF2-40B4-BE49-F238E27FC236}">
                        <a16:creationId xmlns:a16="http://schemas.microsoft.com/office/drawing/2014/main" id="{43690A2E-193C-803E-3D2F-1315834DBBDF}"/>
                      </a:ext>
                    </a:extLst>
                  </p:cNvPr>
                  <p:cNvSpPr txBox="1"/>
                  <p:nvPr/>
                </p:nvSpPr>
                <p:spPr>
                  <a:xfrm>
                    <a:off x="9536917" y="2737984"/>
                    <a:ext cx="560025" cy="406971"/>
                  </a:xfrm>
                  <a:prstGeom prst="rect">
                    <a:avLst/>
                  </a:prstGeom>
                  <a:noFill/>
                  <a:ln>
                    <a:solidFill>
                      <a:schemeClr val="bg1"/>
                    </a:solidFill>
                  </a:ln>
                  <a:effectLst>
                    <a:outerShdw blurRad="50800" dist="38100" algn="l" rotWithShape="0">
                      <a:prstClr val="black">
                        <a:alpha val="0"/>
                      </a:prstClr>
                    </a:outerShdw>
                    <a:softEdge rad="12700"/>
                  </a:effectLst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kumimoji="1" lang="en-US" altLang="zh-CN" sz="20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20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</m:e>
                          </m:acc>
                          <m:acc>
                            <m:accPr>
                              <m:chr m:val="̅"/>
                              <m:ctrlPr>
                                <a:rPr kumimoji="1" lang="en-US" altLang="zh-CN" sz="20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20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</m:e>
                          </m:acc>
                        </m:oMath>
                      </m:oMathPara>
                    </a14:m>
                    <a:endParaRPr kumimoji="1" lang="zh-CN" alt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6" name="文本框 15">
                    <a:extLst>
                      <a:ext uri="{FF2B5EF4-FFF2-40B4-BE49-F238E27FC236}">
                        <a16:creationId xmlns:a16="http://schemas.microsoft.com/office/drawing/2014/main" id="{43690A2E-193C-803E-3D2F-1315834DBBD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536917" y="2737984"/>
                    <a:ext cx="560025" cy="406971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  <a:ln>
                    <a:solidFill>
                      <a:schemeClr val="bg1"/>
                    </a:solidFill>
                  </a:ln>
                  <a:effectLst>
                    <a:outerShdw blurRad="50800" dist="38100" algn="l" rotWithShape="0">
                      <a:prstClr val="black">
                        <a:alpha val="0"/>
                      </a:prstClr>
                    </a:outerShdw>
                    <a:softEdge rad="12700"/>
                  </a:effectLst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8E5F5D9F-1080-E89D-BF2F-8ADBE6DD62DE}"/>
                    </a:ext>
                  </a:extLst>
                </p:cNvPr>
                <p:cNvSpPr txBox="1"/>
                <p:nvPr/>
              </p:nvSpPr>
              <p:spPr>
                <a:xfrm>
                  <a:off x="10009188" y="2053723"/>
                  <a:ext cx="1322349" cy="400110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m:rPr>
                            <m:lit/>
                          </m:rPr>
                          <a:rPr kumimoji="1"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/</m:t>
                        </m:r>
                        <m:sSup>
                          <m:sSupPr>
                            <m:ctrlPr>
                              <a:rPr kumimoji="1" lang="en-US" altLang="zh-CN" sz="2000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kumimoji="1" lang="en-US" altLang="zh-CN" sz="2000" b="0" i="1" smtClean="0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zh-CN" sz="2000" b="0" i="1" smtClean="0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p>
                            <m:r>
                              <a:rPr kumimoji="1" lang="en-US" altLang="zh-CN" sz="2000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8E5F5D9F-1080-E89D-BF2F-8ADBE6DD62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09188" y="2053723"/>
                  <a:ext cx="1322349" cy="40011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A184D3EB-F97A-EBFB-0908-2A3C090E98E8}"/>
                    </a:ext>
                  </a:extLst>
                </p:cNvPr>
                <p:cNvSpPr txBox="1"/>
                <p:nvPr/>
              </p:nvSpPr>
              <p:spPr>
                <a:xfrm>
                  <a:off x="6786745" y="2064723"/>
                  <a:ext cx="959493" cy="414216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p>
                        </m:sSup>
                        <m:r>
                          <m:rPr>
                            <m:lit/>
                          </m:rPr>
                          <a:rPr kumimoji="1"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/</m:t>
                        </m:r>
                        <m:sSubSup>
                          <m:sSubSupPr>
                            <m:ctrlPr>
                              <a:rPr kumimoji="1" lang="en-US" altLang="zh-CN" sz="200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̅"/>
                                <m:ctrlPr>
                                  <a:rPr kumimoji="1" lang="en-US" altLang="zh-CN" sz="2000" b="0" i="1" smtClean="0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kumimoji="1" lang="en-US" altLang="zh-CN" sz="2000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Λ</m:t>
                                </m:r>
                              </m:e>
                            </m:acc>
                          </m:e>
                          <m:sub>
                            <m:r>
                              <a:rPr kumimoji="1" lang="en-US" altLang="zh-CN" sz="2000" i="1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sub>
                          <m:sup>
                            <m:r>
                              <a:rPr kumimoji="1" lang="en-US" altLang="zh-CN" sz="2000" i="1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p>
                        </m:sSubSup>
                      </m:oMath>
                    </m:oMathPara>
                  </a14:m>
                  <a:endPara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A184D3EB-F97A-EBFB-0908-2A3C090E98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86745" y="2064723"/>
                  <a:ext cx="959493" cy="414216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内容占位符 2">
                <a:extLst>
                  <a:ext uri="{FF2B5EF4-FFF2-40B4-BE49-F238E27FC236}">
                    <a16:creationId xmlns:a16="http://schemas.microsoft.com/office/drawing/2014/main" id="{468F2D56-50A2-7C4F-A396-0A7CE43D15A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7857" y="662124"/>
                <a:ext cx="11332630" cy="2738121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16004" indent="-216004" algn="l" defTabSz="864017" rtl="0" eaLnBrk="1" latinLnBrk="0" hangingPunct="1">
                  <a:lnSpc>
                    <a:spcPct val="90000"/>
                  </a:lnSpc>
                  <a:spcBef>
                    <a:spcPts val="945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1pPr>
                <a:lvl2pPr marL="863994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Ø"/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2pPr>
                <a:lvl3pPr marL="1439992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§"/>
                  <a:defRPr sz="18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3pPr>
                <a:lvl4pPr marL="2015988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Courier New" panose="02070309020205020404" pitchFamily="49" charset="0"/>
                  <a:buChar char="o"/>
                  <a:defRPr sz="16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4pPr>
                <a:lvl5pPr marL="2591985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v"/>
                  <a:defRPr sz="12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5pPr>
                <a:lvl6pPr marL="2376046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808054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40062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72070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1" lang="en-US" altLang="zh-CN" dirty="0"/>
                  <a:t>Dynamics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analogy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to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decays</a:t>
                </a:r>
              </a:p>
              <a:p>
                <a:pPr>
                  <a:spcBef>
                    <a:spcPts val="2145"/>
                  </a:spcBef>
                </a:pPr>
                <a:endParaRPr kumimoji="1" lang="en-US" altLang="zh-CN" sz="2800" dirty="0"/>
              </a:p>
              <a:p>
                <a:pPr>
                  <a:spcBef>
                    <a:spcPts val="2145"/>
                  </a:spcBef>
                </a:pPr>
                <a:endParaRPr kumimoji="1" lang="en-US" altLang="zh-CN" sz="1200" dirty="0"/>
              </a:p>
              <a:p>
                <a:r>
                  <a:rPr kumimoji="1" lang="en-US" altLang="zh-CN" dirty="0"/>
                  <a:t>CP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violation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predicted: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~5%</a:t>
                </a:r>
                <a:endParaRPr kumimoji="1" lang="zh-CN" altLang="en-US" dirty="0"/>
              </a:p>
            </p:txBody>
          </p:sp>
        </mc:Choice>
        <mc:Fallback>
          <p:sp>
            <p:nvSpPr>
              <p:cNvPr id="23" name="内容占位符 2">
                <a:extLst>
                  <a:ext uri="{FF2B5EF4-FFF2-40B4-BE49-F238E27FC236}">
                    <a16:creationId xmlns:a16="http://schemas.microsoft.com/office/drawing/2014/main" id="{468F2D56-50A2-7C4F-A396-0A7CE43D15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857" y="662124"/>
                <a:ext cx="11332630" cy="2738121"/>
              </a:xfrm>
              <a:prstGeom prst="rect">
                <a:avLst/>
              </a:prstGeom>
              <a:blipFill>
                <a:blip r:embed="rId9"/>
                <a:stretch>
                  <a:fillRect l="-671" t="-32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文本框 23">
            <a:extLst>
              <a:ext uri="{FF2B5EF4-FFF2-40B4-BE49-F238E27FC236}">
                <a16:creationId xmlns:a16="http://schemas.microsoft.com/office/drawing/2014/main" id="{D896F73F-A8B0-3A36-6462-BD0341B93BBC}"/>
              </a:ext>
            </a:extLst>
          </p:cNvPr>
          <p:cNvSpPr txBox="1"/>
          <p:nvPr/>
        </p:nvSpPr>
        <p:spPr>
          <a:xfrm>
            <a:off x="4664986" y="2192406"/>
            <a:ext cx="2276585" cy="58477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PRD</a:t>
            </a:r>
            <a:r>
              <a:rPr kumimoji="1"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102</a:t>
            </a:r>
            <a:r>
              <a:rPr kumimoji="1"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(2012)</a:t>
            </a:r>
            <a:r>
              <a:rPr kumimoji="1"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034033</a:t>
            </a:r>
          </a:p>
          <a:p>
            <a:pPr algn="l"/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PRD</a:t>
            </a:r>
            <a:r>
              <a:rPr kumimoji="1"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95</a:t>
            </a:r>
            <a:r>
              <a:rPr kumimoji="1"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(2017)</a:t>
            </a:r>
            <a:r>
              <a:rPr kumimoji="1"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093001</a:t>
            </a:r>
            <a:endParaRPr kumimoji="1"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21D8CF68-BB2B-38E3-427E-9F8ECAB7E649}"/>
              </a:ext>
            </a:extLst>
          </p:cNvPr>
          <p:cNvSpPr txBox="1"/>
          <p:nvPr/>
        </p:nvSpPr>
        <p:spPr>
          <a:xfrm>
            <a:off x="8574695" y="108018"/>
            <a:ext cx="2056973" cy="40011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arXiv:2412.13958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4E524D29-A4D0-079E-66DC-7B2471F1F98C}"/>
                  </a:ext>
                </a:extLst>
              </p:cNvPr>
              <p:cNvSpPr txBox="1"/>
              <p:nvPr/>
            </p:nvSpPr>
            <p:spPr>
              <a:xfrm>
                <a:off x="1176497" y="3293400"/>
                <a:ext cx="3398366" cy="458139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kumimoji="1"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𝐶𝑃</m:t>
                          </m:r>
                        </m:sub>
                        <m:sup>
                          <m:r>
                            <a:rPr kumimoji="1"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  <m:sSup>
                            <m:sSupPr>
                              <m:ctrlPr>
                                <a:rPr kumimoji="1" lang="en-US" altLang="zh-CN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kumimoji="1" lang="en-US" altLang="zh-CN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</m:sup>
                          </m:sSup>
                        </m:sup>
                      </m:sSubSup>
                      <m:r>
                        <a:rPr kumimoji="1" lang="en-US" altLang="zh-CN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kumimoji="1"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−1.1±0.7±0.4</m:t>
                          </m:r>
                        </m:e>
                      </m:d>
                      <m:r>
                        <a:rPr kumimoji="1" lang="en-US" altLang="zh-CN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%</m:t>
                      </m:r>
                    </m:oMath>
                  </m:oMathPara>
                </a14:m>
                <a:endParaRPr kumimoji="1"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4E524D29-A4D0-079E-66DC-7B2471F1F9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6497" y="3293400"/>
                <a:ext cx="3398366" cy="45813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538452F5-AC78-FCB1-9562-2E4D9A49C850}"/>
                  </a:ext>
                </a:extLst>
              </p:cNvPr>
              <p:cNvSpPr txBox="1"/>
              <p:nvPr/>
            </p:nvSpPr>
            <p:spPr>
              <a:xfrm>
                <a:off x="6697061" y="3240682"/>
                <a:ext cx="3385542" cy="458139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kumimoji="1"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𝐶𝑃</m:t>
                          </m:r>
                        </m:sub>
                        <m:sup>
                          <m:r>
                            <a:rPr kumimoji="1"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  <m:sSup>
                            <m:sSupPr>
                              <m:ctrlPr>
                                <a:rPr kumimoji="1" lang="en-US" altLang="zh-CN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1" lang="en-US" altLang="zh-CN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</m:sup>
                          </m:sSup>
                        </m:sup>
                      </m:sSubSup>
                      <m:r>
                        <a:rPr kumimoji="1" lang="en-US" altLang="zh-CN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kumimoji="1"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+0.2±0.8±0.4</m:t>
                          </m:r>
                        </m:e>
                      </m:d>
                      <m:r>
                        <a:rPr kumimoji="1" lang="en-US" altLang="zh-CN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%</m:t>
                      </m:r>
                    </m:oMath>
                  </m:oMathPara>
                </a14:m>
                <a:endParaRPr kumimoji="1"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538452F5-AC78-FCB1-9562-2E4D9A49C8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7061" y="3240682"/>
                <a:ext cx="3385542" cy="45813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内容占位符 2">
            <a:extLst>
              <a:ext uri="{FF2B5EF4-FFF2-40B4-BE49-F238E27FC236}">
                <a16:creationId xmlns:a16="http://schemas.microsoft.com/office/drawing/2014/main" id="{6E3A8B2D-C405-0F22-BDE0-8E69094BF3AF}"/>
              </a:ext>
            </a:extLst>
          </p:cNvPr>
          <p:cNvSpPr txBox="1">
            <a:spLocks/>
          </p:cNvSpPr>
          <p:nvPr/>
        </p:nvSpPr>
        <p:spPr>
          <a:xfrm>
            <a:off x="187857" y="2805870"/>
            <a:ext cx="11332630" cy="442774"/>
          </a:xfrm>
          <a:prstGeom prst="rect">
            <a:avLst/>
          </a:prstGeom>
        </p:spPr>
        <p:txBody>
          <a:bodyPr>
            <a:normAutofit/>
          </a:bodyPr>
          <a:lstStyle>
            <a:lvl1pPr marL="216004" indent="-216004" algn="l" defTabSz="864017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863994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Ø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439992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2015988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591985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v"/>
              <a:defRPr sz="1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dirty="0">
                <a:solidFill>
                  <a:srgbClr val="C00000"/>
                </a:solidFill>
              </a:rPr>
              <a:t>Sizable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CP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violation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ruled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out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41147570-2F39-A8AC-533E-E91BF3A940E7}"/>
              </a:ext>
            </a:extLst>
          </p:cNvPr>
          <p:cNvSpPr txBox="1"/>
          <p:nvPr/>
        </p:nvSpPr>
        <p:spPr>
          <a:xfrm>
            <a:off x="-262759" y="3005959"/>
            <a:ext cx="184731" cy="40011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1E0BE994-A27D-7E04-C0DA-E1F538D5E460}"/>
              </a:ext>
            </a:extLst>
          </p:cNvPr>
          <p:cNvGrpSpPr>
            <a:grpSpLocks noChangeAspect="1"/>
          </p:cNvGrpSpPr>
          <p:nvPr/>
        </p:nvGrpSpPr>
        <p:grpSpPr>
          <a:xfrm>
            <a:off x="326160" y="3792752"/>
            <a:ext cx="10332577" cy="2520000"/>
            <a:chOff x="0" y="3436643"/>
            <a:chExt cx="11394383" cy="2778963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A2B32E88-4D4F-F31E-7856-017719628DED}"/>
                </a:ext>
              </a:extLst>
            </p:cNvPr>
            <p:cNvGrpSpPr/>
            <p:nvPr/>
          </p:nvGrpSpPr>
          <p:grpSpPr>
            <a:xfrm>
              <a:off x="0" y="3436643"/>
              <a:ext cx="11394383" cy="2778963"/>
              <a:chOff x="0" y="3124546"/>
              <a:chExt cx="11394383" cy="2778963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0BCE5DC4-4B58-7F09-E989-789F94BA17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0" y="3134329"/>
                <a:ext cx="5623034" cy="2683721"/>
              </a:xfrm>
              <a:prstGeom prst="rect">
                <a:avLst/>
              </a:prstGeom>
            </p:spPr>
          </p:pic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635FDBF4-30B9-88EF-0206-56F5025999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683181" y="3124546"/>
                <a:ext cx="5711202" cy="2778963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文本框 29">
                  <a:extLst>
                    <a:ext uri="{FF2B5EF4-FFF2-40B4-BE49-F238E27FC236}">
                      <a16:creationId xmlns:a16="http://schemas.microsoft.com/office/drawing/2014/main" id="{396D9B08-C719-B361-AE60-8569064EF4DD}"/>
                    </a:ext>
                  </a:extLst>
                </p:cNvPr>
                <p:cNvSpPr txBox="1"/>
                <p:nvPr/>
              </p:nvSpPr>
              <p:spPr>
                <a:xfrm>
                  <a:off x="2046829" y="4436975"/>
                  <a:ext cx="717331" cy="400110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</a:rPr>
                        <m:t>𝑝</m:t>
                      </m:r>
                      <m:sSup>
                        <m:sSup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a14:m>
                  <a:r>
                    <a:rPr lang="zh-CN" altLang="en-US" sz="2000" dirty="0"/>
                    <a:t> </a:t>
                  </a:r>
                </a:p>
              </p:txBody>
            </p:sp>
          </mc:Choice>
          <mc:Fallback xmlns="">
            <p:sp>
              <p:nvSpPr>
                <p:cNvPr id="30" name="文本框 29">
                  <a:extLst>
                    <a:ext uri="{FF2B5EF4-FFF2-40B4-BE49-F238E27FC236}">
                      <a16:creationId xmlns:a16="http://schemas.microsoft.com/office/drawing/2014/main" id="{396D9B08-C719-B361-AE60-8569064EF4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46829" y="4436975"/>
                  <a:ext cx="717331" cy="400110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文本框 30">
                  <a:extLst>
                    <a:ext uri="{FF2B5EF4-FFF2-40B4-BE49-F238E27FC236}">
                      <a16:creationId xmlns:a16="http://schemas.microsoft.com/office/drawing/2014/main" id="{4E4C5CF3-9492-D2F2-8AB7-5ABEFD55428E}"/>
                    </a:ext>
                  </a:extLst>
                </p:cNvPr>
                <p:cNvSpPr txBox="1"/>
                <p:nvPr/>
              </p:nvSpPr>
              <p:spPr>
                <a:xfrm>
                  <a:off x="4793786" y="4480987"/>
                  <a:ext cx="717331" cy="400110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sSup>
                        <m:sSup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a14:m>
                  <a:r>
                    <a:rPr lang="zh-CN" altLang="en-US" sz="2000" dirty="0"/>
                    <a:t> </a:t>
                  </a:r>
                </a:p>
              </p:txBody>
            </p:sp>
          </mc:Choice>
          <mc:Fallback xmlns="">
            <p:sp>
              <p:nvSpPr>
                <p:cNvPr id="31" name="文本框 30">
                  <a:extLst>
                    <a:ext uri="{FF2B5EF4-FFF2-40B4-BE49-F238E27FC236}">
                      <a16:creationId xmlns:a16="http://schemas.microsoft.com/office/drawing/2014/main" id="{4E4C5CF3-9492-D2F2-8AB7-5ABEFD5542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3786" y="4480987"/>
                  <a:ext cx="717331" cy="40011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文本框 31">
                  <a:extLst>
                    <a:ext uri="{FF2B5EF4-FFF2-40B4-BE49-F238E27FC236}">
                      <a16:creationId xmlns:a16="http://schemas.microsoft.com/office/drawing/2014/main" id="{5923609B-8FAC-0B31-426B-6326095EF2F7}"/>
                    </a:ext>
                  </a:extLst>
                </p:cNvPr>
                <p:cNvSpPr txBox="1"/>
                <p:nvPr/>
              </p:nvSpPr>
              <p:spPr>
                <a:xfrm>
                  <a:off x="7758031" y="4618835"/>
                  <a:ext cx="717331" cy="400110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</a:rPr>
                        <m:t>𝑝</m:t>
                      </m:r>
                      <m:sSup>
                        <m:sSup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a14:m>
                  <a:r>
                    <a:rPr lang="zh-CN" altLang="en-US" sz="2000" dirty="0"/>
                    <a:t> </a:t>
                  </a:r>
                </a:p>
              </p:txBody>
            </p:sp>
          </mc:Choice>
          <mc:Fallback xmlns="">
            <p:sp>
              <p:nvSpPr>
                <p:cNvPr id="32" name="文本框 31">
                  <a:extLst>
                    <a:ext uri="{FF2B5EF4-FFF2-40B4-BE49-F238E27FC236}">
                      <a16:creationId xmlns:a16="http://schemas.microsoft.com/office/drawing/2014/main" id="{5923609B-8FAC-0B31-426B-6326095EF2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8031" y="4618835"/>
                  <a:ext cx="717331" cy="400110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文本框 32">
                  <a:extLst>
                    <a:ext uri="{FF2B5EF4-FFF2-40B4-BE49-F238E27FC236}">
                      <a16:creationId xmlns:a16="http://schemas.microsoft.com/office/drawing/2014/main" id="{FC7DD75D-EB03-1021-6ED0-5D15A72E2819}"/>
                    </a:ext>
                  </a:extLst>
                </p:cNvPr>
                <p:cNvSpPr txBox="1"/>
                <p:nvPr/>
              </p:nvSpPr>
              <p:spPr>
                <a:xfrm>
                  <a:off x="10504988" y="4662847"/>
                  <a:ext cx="717331" cy="400110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sSup>
                        <m:sSup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a14:m>
                  <a:r>
                    <a:rPr lang="zh-CN" altLang="en-US" sz="2000" dirty="0"/>
                    <a:t> </a:t>
                  </a:r>
                </a:p>
              </p:txBody>
            </p:sp>
          </mc:Choice>
          <mc:Fallback xmlns="">
            <p:sp>
              <p:nvSpPr>
                <p:cNvPr id="33" name="文本框 32">
                  <a:extLst>
                    <a:ext uri="{FF2B5EF4-FFF2-40B4-BE49-F238E27FC236}">
                      <a16:creationId xmlns:a16="http://schemas.microsoft.com/office/drawing/2014/main" id="{FC7DD75D-EB03-1021-6ED0-5D15A72E28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04988" y="4662847"/>
                  <a:ext cx="717331" cy="400110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5" name="直线连接符 34">
              <a:extLst>
                <a:ext uri="{FF2B5EF4-FFF2-40B4-BE49-F238E27FC236}">
                  <a16:creationId xmlns:a16="http://schemas.microsoft.com/office/drawing/2014/main" id="{F874B170-539B-9933-1F12-79CA9FDD319F}"/>
                </a:ext>
              </a:extLst>
            </p:cNvPr>
            <p:cNvCxnSpPr>
              <a:cxnSpLocks/>
            </p:cNvCxnSpPr>
            <p:nvPr/>
          </p:nvCxnSpPr>
          <p:spPr>
            <a:xfrm>
              <a:off x="1732317" y="4046599"/>
              <a:ext cx="2936051" cy="0"/>
            </a:xfrm>
            <a:prstGeom prst="line">
              <a:avLst/>
            </a:prstGeom>
            <a:ln w="2540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线连接符 35">
              <a:extLst>
                <a:ext uri="{FF2B5EF4-FFF2-40B4-BE49-F238E27FC236}">
                  <a16:creationId xmlns:a16="http://schemas.microsoft.com/office/drawing/2014/main" id="{AB9FE6F0-A0D5-1787-0521-0386AFC3A10D}"/>
                </a:ext>
              </a:extLst>
            </p:cNvPr>
            <p:cNvCxnSpPr>
              <a:cxnSpLocks/>
            </p:cNvCxnSpPr>
            <p:nvPr/>
          </p:nvCxnSpPr>
          <p:spPr>
            <a:xfrm>
              <a:off x="7332785" y="4318923"/>
              <a:ext cx="3298883" cy="0"/>
            </a:xfrm>
            <a:prstGeom prst="line">
              <a:avLst/>
            </a:prstGeom>
            <a:ln w="2540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004C23DB-F7BF-F653-1E63-36311D765031}"/>
              </a:ext>
            </a:extLst>
          </p:cNvPr>
          <p:cNvSpPr txBox="1"/>
          <p:nvPr/>
        </p:nvSpPr>
        <p:spPr>
          <a:xfrm>
            <a:off x="10607935" y="1621856"/>
            <a:ext cx="1059906" cy="40011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4EAF1BD7-31BF-D811-23A4-A1FDE9042B2B}"/>
              </a:ext>
            </a:extLst>
          </p:cNvPr>
          <p:cNvSpPr/>
          <p:nvPr/>
        </p:nvSpPr>
        <p:spPr>
          <a:xfrm>
            <a:off x="7897371" y="660382"/>
            <a:ext cx="2479069" cy="1191805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34" name="表格 33">
                <a:extLst>
                  <a:ext uri="{FF2B5EF4-FFF2-40B4-BE49-F238E27FC236}">
                    <a16:creationId xmlns:a16="http://schemas.microsoft.com/office/drawing/2014/main" id="{D2B16234-3DBF-4126-1685-11BD9E642E7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32015905"/>
                  </p:ext>
                </p:extLst>
              </p:nvPr>
            </p:nvGraphicFramePr>
            <p:xfrm>
              <a:off x="522496" y="1097128"/>
              <a:ext cx="6257127" cy="10058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95606">
                      <a:extLst>
                        <a:ext uri="{9D8B030D-6E8A-4147-A177-3AD203B41FA5}">
                          <a16:colId xmlns:a16="http://schemas.microsoft.com/office/drawing/2014/main" val="1798080187"/>
                        </a:ext>
                      </a:extLst>
                    </a:gridCol>
                    <a:gridCol w="1352394">
                      <a:extLst>
                        <a:ext uri="{9D8B030D-6E8A-4147-A177-3AD203B41FA5}">
                          <a16:colId xmlns:a16="http://schemas.microsoft.com/office/drawing/2014/main" val="777106970"/>
                        </a:ext>
                      </a:extLst>
                    </a:gridCol>
                    <a:gridCol w="1224000">
                      <a:extLst>
                        <a:ext uri="{9D8B030D-6E8A-4147-A177-3AD203B41FA5}">
                          <a16:colId xmlns:a16="http://schemas.microsoft.com/office/drawing/2014/main" val="3378684593"/>
                        </a:ext>
                      </a:extLst>
                    </a:gridCol>
                    <a:gridCol w="1224000">
                      <a:extLst>
                        <a:ext uri="{9D8B030D-6E8A-4147-A177-3AD203B41FA5}">
                          <a16:colId xmlns:a16="http://schemas.microsoft.com/office/drawing/2014/main" val="3263191101"/>
                        </a:ext>
                      </a:extLst>
                    </a:gridCol>
                    <a:gridCol w="1361127">
                      <a:extLst>
                        <a:ext uri="{9D8B030D-6E8A-4147-A177-3AD203B41FA5}">
                          <a16:colId xmlns:a16="http://schemas.microsoft.com/office/drawing/2014/main" val="3765329371"/>
                        </a:ext>
                      </a:extLst>
                    </a:gridCol>
                  </a:tblGrid>
                  <a:tr h="334800"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Transition</a:t>
                          </a:r>
                          <a:endParaRPr lang="zh-CN" altLang="en-US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600" b="1" i="1" smtClean="0">
                                    <a:latin typeface="Cambria Math" panose="02040503050406030204" pitchFamily="18" charset="0"/>
                                  </a:rPr>
                                  <m:t>𝒃</m:t>
                                </m:r>
                                <m:r>
                                  <a:rPr lang="en-US" altLang="zh-CN" sz="1600" b="1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altLang="zh-CN" sz="1600" b="1" i="1" smtClean="0">
                                    <a:latin typeface="Cambria Math" panose="02040503050406030204" pitchFamily="18" charset="0"/>
                                  </a:rPr>
                                  <m:t>𝒖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altLang="zh-CN" sz="16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1600" b="1" i="1" smtClean="0">
                                        <a:latin typeface="Cambria Math" panose="02040503050406030204" pitchFamily="18" charset="0"/>
                                      </a:rPr>
                                      <m:t>𝒖</m:t>
                                    </m:r>
                                  </m:e>
                                </m:acc>
                                <m:r>
                                  <a:rPr lang="en-US" altLang="zh-CN" sz="1600" b="1" i="1" smtClean="0">
                                    <a:latin typeface="Cambria Math" panose="02040503050406030204" pitchFamily="18" charset="0"/>
                                  </a:rPr>
                                  <m:t>𝒅</m:t>
                                </m:r>
                              </m:oMath>
                            </m:oMathPara>
                          </a14:m>
                          <a:endParaRPr lang="zh-CN" altLang="en-US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l" defTabSz="8640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600" b="1" i="1" smtClean="0">
                                    <a:latin typeface="Cambria Math" panose="02040503050406030204" pitchFamily="18" charset="0"/>
                                  </a:rPr>
                                  <m:t>𝒃</m:t>
                                </m:r>
                                <m:r>
                                  <a:rPr lang="en-US" altLang="zh-CN" sz="1600" b="1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altLang="zh-CN" sz="1600" b="1" i="1" smtClean="0">
                                    <a:latin typeface="Cambria Math" panose="02040503050406030204" pitchFamily="18" charset="0"/>
                                  </a:rPr>
                                  <m:t>𝒖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altLang="zh-CN" sz="16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1600" b="1" i="1" smtClean="0">
                                        <a:latin typeface="Cambria Math" panose="02040503050406030204" pitchFamily="18" charset="0"/>
                                      </a:rPr>
                                      <m:t>𝒖</m:t>
                                    </m:r>
                                  </m:e>
                                </m:acc>
                                <m:r>
                                  <a:rPr lang="en-US" altLang="zh-CN" sz="1600" b="1" i="1" smtClean="0"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</m:oMath>
                            </m:oMathPara>
                          </a14:m>
                          <a:endParaRPr lang="zh-CN" altLang="en-US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03169097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Decays</a:t>
                          </a:r>
                          <a:endParaRPr lang="zh-CN" altLang="en-US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p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  <m:sup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bSup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p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p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20331454"/>
                      </a:ext>
                    </a:extLst>
                  </a:tr>
                  <a:tr h="334800"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CPV (%)</a:t>
                          </a:r>
                          <a:endParaRPr lang="zh-CN" altLang="en-US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−31.4±3.0</m:t>
                                </m:r>
                              </m:oMath>
                            </m:oMathPara>
                          </a14:m>
                          <a:endParaRPr lang="zh-CN" altLang="en-US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8640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22.4±1.2</m:t>
                                </m:r>
                              </m:oMath>
                            </m:oMathPara>
                          </a14:m>
                          <a:endParaRPr lang="zh-CN" altLang="en-US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8640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8.31±0.31</m:t>
                                </m:r>
                              </m:oMath>
                            </m:oMathPara>
                          </a14:m>
                          <a:endParaRPr lang="zh-CN" altLang="en-US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8640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16.2±3.5</m:t>
                                </m:r>
                              </m:oMath>
                            </m:oMathPara>
                          </a14:m>
                          <a:endParaRPr lang="zh-CN" altLang="en-US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78959901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34" name="表格 33">
                <a:extLst>
                  <a:ext uri="{FF2B5EF4-FFF2-40B4-BE49-F238E27FC236}">
                    <a16:creationId xmlns:a16="http://schemas.microsoft.com/office/drawing/2014/main" id="{D2B16234-3DBF-4126-1685-11BD9E642E7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32015905"/>
                  </p:ext>
                </p:extLst>
              </p:nvPr>
            </p:nvGraphicFramePr>
            <p:xfrm>
              <a:off x="522496" y="1097128"/>
              <a:ext cx="6257127" cy="10058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95606">
                      <a:extLst>
                        <a:ext uri="{9D8B030D-6E8A-4147-A177-3AD203B41FA5}">
                          <a16:colId xmlns:a16="http://schemas.microsoft.com/office/drawing/2014/main" val="1798080187"/>
                        </a:ext>
                      </a:extLst>
                    </a:gridCol>
                    <a:gridCol w="1352394">
                      <a:extLst>
                        <a:ext uri="{9D8B030D-6E8A-4147-A177-3AD203B41FA5}">
                          <a16:colId xmlns:a16="http://schemas.microsoft.com/office/drawing/2014/main" val="777106970"/>
                        </a:ext>
                      </a:extLst>
                    </a:gridCol>
                    <a:gridCol w="1224000">
                      <a:extLst>
                        <a:ext uri="{9D8B030D-6E8A-4147-A177-3AD203B41FA5}">
                          <a16:colId xmlns:a16="http://schemas.microsoft.com/office/drawing/2014/main" val="3378684593"/>
                        </a:ext>
                      </a:extLst>
                    </a:gridCol>
                    <a:gridCol w="1224000">
                      <a:extLst>
                        <a:ext uri="{9D8B030D-6E8A-4147-A177-3AD203B41FA5}">
                          <a16:colId xmlns:a16="http://schemas.microsoft.com/office/drawing/2014/main" val="3263191101"/>
                        </a:ext>
                      </a:extLst>
                    </a:gridCol>
                    <a:gridCol w="1361127">
                      <a:extLst>
                        <a:ext uri="{9D8B030D-6E8A-4147-A177-3AD203B41FA5}">
                          <a16:colId xmlns:a16="http://schemas.microsoft.com/office/drawing/2014/main" val="3765329371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Transition</a:t>
                          </a:r>
                          <a:endParaRPr lang="zh-CN" altLang="en-US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0"/>
                          <a:stretch>
                            <a:fillRect l="-42857" t="-7407" r="-101970" b="-218519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0"/>
                          <a:stretch>
                            <a:fillRect l="-142157" t="-7407" r="-1471" b="-218519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03169097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Decays</a:t>
                          </a:r>
                          <a:endParaRPr lang="zh-CN" altLang="en-US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0"/>
                          <a:stretch>
                            <a:fillRect l="-81308" t="-111538" r="-283178" b="-1269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0"/>
                          <a:stretch>
                            <a:fillRect l="-202083" t="-111538" r="-215625" b="-1269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0"/>
                          <a:stretch>
                            <a:fillRect l="-298969" t="-111538" r="-113402" b="-1269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0"/>
                          <a:stretch>
                            <a:fillRect l="-361682" t="-111538" r="-2804" b="-12692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20331454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CPV (%)</a:t>
                          </a:r>
                          <a:endParaRPr lang="zh-CN" altLang="en-US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0"/>
                          <a:stretch>
                            <a:fillRect l="-81308" t="-203704" r="-283178" b="-2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0"/>
                          <a:stretch>
                            <a:fillRect l="-202083" t="-203704" r="-215625" b="-2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0"/>
                          <a:stretch>
                            <a:fillRect l="-298969" t="-203704" r="-113402" b="-2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0"/>
                          <a:stretch>
                            <a:fillRect l="-361682" t="-203704" r="-2804" b="-2222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78959901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38" name="直线连接符 37">
            <a:extLst>
              <a:ext uri="{FF2B5EF4-FFF2-40B4-BE49-F238E27FC236}">
                <a16:creationId xmlns:a16="http://schemas.microsoft.com/office/drawing/2014/main" id="{E46D10E0-3520-A316-1F59-7B283D75C41A}"/>
              </a:ext>
            </a:extLst>
          </p:cNvPr>
          <p:cNvCxnSpPr/>
          <p:nvPr/>
        </p:nvCxnSpPr>
        <p:spPr>
          <a:xfrm>
            <a:off x="3043647" y="1213576"/>
            <a:ext cx="108000" cy="0"/>
          </a:xfrm>
          <a:prstGeom prst="line">
            <a:avLst/>
          </a:prstGeom>
          <a:ln w="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线连接符 38">
            <a:extLst>
              <a:ext uri="{FF2B5EF4-FFF2-40B4-BE49-F238E27FC236}">
                <a16:creationId xmlns:a16="http://schemas.microsoft.com/office/drawing/2014/main" id="{B2F94F83-1AF8-D22A-5BEF-48F5B4E25DD9}"/>
              </a:ext>
            </a:extLst>
          </p:cNvPr>
          <p:cNvCxnSpPr/>
          <p:nvPr/>
        </p:nvCxnSpPr>
        <p:spPr>
          <a:xfrm>
            <a:off x="5638803" y="1209220"/>
            <a:ext cx="108000" cy="0"/>
          </a:xfrm>
          <a:prstGeom prst="line">
            <a:avLst/>
          </a:prstGeom>
          <a:ln w="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6552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1AE0135C-2BEA-A98E-4C63-E7ACFD14B9D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kumimoji="1" lang="en-US" altLang="zh-CN" dirty="0"/>
                  <a:t>CP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asymmetry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in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kumimoji="1" lang="en-US" altLang="zh-CN" b="0" i="0" smtClean="0">
                        <a:latin typeface="Cambria Math" panose="02040503050406030204" pitchFamily="18" charset="0"/>
                      </a:rPr>
                      <m:t>Λ</m:t>
                    </m:r>
                    <m:sSubSup>
                      <m:sSub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bSup>
                      <m:sSub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decays</a:t>
                </a:r>
                <a:r>
                  <a:rPr kumimoji="1" lang="zh-CN" altLang="en-US" dirty="0"/>
                  <a:t> </a:t>
                </a: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1AE0135C-2BEA-A98E-4C63-E7ACFD14B9D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322" t="-20000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F3EDBBCC-BA60-B8E7-B137-1F98B506581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3123" y="681173"/>
                <a:ext cx="11312664" cy="1587465"/>
              </a:xfrm>
            </p:spPr>
            <p:txBody>
              <a:bodyPr/>
              <a:lstStyle/>
              <a:p>
                <a:r>
                  <a:rPr kumimoji="1" lang="en-US" altLang="zh-CN" dirty="0"/>
                  <a:t>Three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decays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b="0" i="0" smtClean="0">
                        <a:latin typeface="Cambria Math" panose="02040503050406030204" pitchFamily="18" charset="0"/>
                      </a:rPr>
                      <m:t>Λ</m:t>
                    </m:r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zh-CN" altLang="en-US" dirty="0"/>
                  <a:t>、</a:t>
                </a:r>
                <a:r>
                  <a:rPr kumimoji="1" lang="en-US" altLang="zh-CN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>
                        <a:latin typeface="Cambria Math" panose="02040503050406030204" pitchFamily="18" charset="0"/>
                      </a:rPr>
                      <m:t>Λ</m:t>
                    </m:r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zh-CN" altLang="en-US" dirty="0"/>
                  <a:t>、</a:t>
                </a:r>
                <a:r>
                  <a:rPr kumimoji="1" lang="en-US" altLang="zh-CN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>
                        <a:latin typeface="Cambria Math" panose="02040503050406030204" pitchFamily="18" charset="0"/>
                      </a:rPr>
                      <m:t>Λ</m:t>
                    </m:r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CN" dirty="0"/>
                  <a:t>,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and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kumimoji="1" lang="en-US" altLang="zh-CN">
                        <a:latin typeface="Cambria Math" panose="02040503050406030204" pitchFamily="18" charset="0"/>
                      </a:rPr>
                      <m:t>Λ</m:t>
                    </m:r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dirty="0"/>
                  <a:t>decay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d>
                      <m:d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panose="02040503050406030204" pitchFamily="18" charset="0"/>
                          </a:rPr>
                          <m:t>Λ</m:t>
                        </m:r>
                        <m:sSup>
                          <m:sSup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as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control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channel</a:t>
                </a:r>
              </a:p>
              <a:p>
                <a:endParaRPr kumimoji="1" lang="en-US" altLang="zh-CN" dirty="0"/>
              </a:p>
              <a:p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F3EDBBCC-BA60-B8E7-B137-1F98B50658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3123" y="681173"/>
                <a:ext cx="11312664" cy="1587465"/>
              </a:xfrm>
              <a:blipFill>
                <a:blip r:embed="rId3"/>
                <a:stretch>
                  <a:fillRect l="-673" t="-634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4D5D620-7942-8EE8-6E67-C27E7C93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14</a:t>
            </a:fld>
            <a:endParaRPr kumimoji="1"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87548BA-75C6-AE3B-9E95-BE25FF8EAEA1}"/>
              </a:ext>
            </a:extLst>
          </p:cNvPr>
          <p:cNvSpPr txBox="1"/>
          <p:nvPr/>
        </p:nvSpPr>
        <p:spPr>
          <a:xfrm>
            <a:off x="9023309" y="154184"/>
            <a:ext cx="1971758" cy="30777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PRL</a:t>
            </a:r>
            <a:r>
              <a:rPr kumimoji="1"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134 (2025) 101802 </a:t>
            </a:r>
            <a:endParaRPr kumimoji="1"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FF727CD2-2CD5-A29E-48BA-2C5D4C1A87ED}"/>
              </a:ext>
            </a:extLst>
          </p:cNvPr>
          <p:cNvGrpSpPr/>
          <p:nvPr/>
        </p:nvGrpSpPr>
        <p:grpSpPr>
          <a:xfrm>
            <a:off x="867225" y="1777302"/>
            <a:ext cx="5783476" cy="1517801"/>
            <a:chOff x="1156593" y="2062612"/>
            <a:chExt cx="5783476" cy="1517801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0F6283FB-18A7-F6CF-8824-7F9352760EF9}"/>
                </a:ext>
              </a:extLst>
            </p:cNvPr>
            <p:cNvSpPr txBox="1"/>
            <p:nvPr/>
          </p:nvSpPr>
          <p:spPr>
            <a:xfrm>
              <a:off x="3495554" y="3067291"/>
              <a:ext cx="184731" cy="40011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0"/>
                </a:prstClr>
              </a:outerShdw>
              <a:softEdge rad="12700"/>
            </a:effectLst>
          </p:spPr>
          <p:txBody>
            <a:bodyPr wrap="none" rtlCol="0">
              <a:spAutoFit/>
            </a:bodyPr>
            <a:lstStyle/>
            <a:p>
              <a:pPr algn="l"/>
              <a:endPara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0EF9C94A-FA22-A2C0-D280-C6CF5320C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36546" y="2062612"/>
              <a:ext cx="5368997" cy="1508602"/>
            </a:xfrm>
            <a:prstGeom prst="rect">
              <a:avLst/>
            </a:prstGeom>
          </p:spPr>
        </p:pic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C998F186-1C3F-4EF0-E471-65E5C2EEAB92}"/>
                </a:ext>
              </a:extLst>
            </p:cNvPr>
            <p:cNvSpPr/>
            <p:nvPr/>
          </p:nvSpPr>
          <p:spPr bwMode="auto">
            <a:xfrm>
              <a:off x="1236545" y="2821228"/>
              <a:ext cx="5483585" cy="331424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86402" tIns="43201" rIns="86402" bIns="43201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6401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4158">
                <a:solidFill>
                  <a:srgbClr val="FF6600"/>
                </a:solidFill>
                <a:latin typeface="Times New Roman" pitchFamily="18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E794BB20-20CF-09C2-6026-902826C6B363}"/>
                </a:ext>
              </a:extLst>
            </p:cNvPr>
            <p:cNvSpPr/>
            <p:nvPr/>
          </p:nvSpPr>
          <p:spPr bwMode="auto">
            <a:xfrm>
              <a:off x="1156593" y="2071811"/>
              <a:ext cx="5783476" cy="1508602"/>
            </a:xfrm>
            <a:prstGeom prst="rect">
              <a:avLst/>
            </a:prstGeom>
            <a:solidFill>
              <a:srgbClr val="FFF0C2">
                <a:alpha val="20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86402" tIns="43201" rIns="86402" bIns="43201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6401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4158" dirty="0">
                <a:solidFill>
                  <a:srgbClr val="FF6600"/>
                </a:solidFill>
                <a:latin typeface="Times New Roman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D3531F3A-2BD5-358F-BE42-E37E3F3D1666}"/>
                  </a:ext>
                </a:extLst>
              </p:cNvPr>
              <p:cNvSpPr txBox="1"/>
              <p:nvPr/>
            </p:nvSpPr>
            <p:spPr>
              <a:xfrm>
                <a:off x="6764423" y="2510039"/>
                <a:ext cx="423064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567"/>
                  </a:spcAft>
                  <a:buSzPct val="70000"/>
                </a:pPr>
                <a:r>
                  <a:rPr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3.1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𝜎</m:t>
                    </m:r>
                  </m:oMath>
                </a14:m>
                <a:r>
                  <a:rPr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evidence for CPV in baryons </a:t>
                </a: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D3531F3A-2BD5-358F-BE42-E37E3F3D16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4423" y="2510039"/>
                <a:ext cx="4230644" cy="400110"/>
              </a:xfrm>
              <a:prstGeom prst="rect">
                <a:avLst/>
              </a:prstGeom>
              <a:blipFill>
                <a:blip r:embed="rId5"/>
                <a:stretch>
                  <a:fillRect l="-1497" t="-9375" b="-28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组合 21">
            <a:extLst>
              <a:ext uri="{FF2B5EF4-FFF2-40B4-BE49-F238E27FC236}">
                <a16:creationId xmlns:a16="http://schemas.microsoft.com/office/drawing/2014/main" id="{4356941A-CD4B-4E56-2982-6EF664693331}"/>
              </a:ext>
            </a:extLst>
          </p:cNvPr>
          <p:cNvGrpSpPr>
            <a:grpSpLocks noChangeAspect="1"/>
          </p:cNvGrpSpPr>
          <p:nvPr/>
        </p:nvGrpSpPr>
        <p:grpSpPr>
          <a:xfrm>
            <a:off x="2924277" y="3295103"/>
            <a:ext cx="7166881" cy="2916000"/>
            <a:chOff x="567711" y="3428154"/>
            <a:chExt cx="6678041" cy="271710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84BE76FE-B6CA-1FE4-0FD3-98D02D7A4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7711" y="3428154"/>
              <a:ext cx="6678041" cy="2717105"/>
            </a:xfrm>
            <a:prstGeom prst="rect">
              <a:avLst/>
            </a:prstGeom>
          </p:spPr>
        </p:pic>
        <p:cxnSp>
          <p:nvCxnSpPr>
            <p:cNvPr id="14" name="直接连接符 24">
              <a:extLst>
                <a:ext uri="{FF2B5EF4-FFF2-40B4-BE49-F238E27FC236}">
                  <a16:creationId xmlns:a16="http://schemas.microsoft.com/office/drawing/2014/main" id="{347E15C7-4B14-186A-C307-02A0AAF4D79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339466" y="4488884"/>
              <a:ext cx="4297407" cy="0"/>
            </a:xfrm>
            <a:prstGeom prst="line">
              <a:avLst/>
            </a:prstGeom>
            <a:ln w="57150">
              <a:solidFill>
                <a:srgbClr val="0000FF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33">
              <a:extLst>
                <a:ext uri="{FF2B5EF4-FFF2-40B4-BE49-F238E27FC236}">
                  <a16:creationId xmlns:a16="http://schemas.microsoft.com/office/drawing/2014/main" id="{8C9936E1-FDB9-5967-3EED-066131B75CC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339466" y="4048729"/>
              <a:ext cx="4297407" cy="0"/>
            </a:xfrm>
            <a:prstGeom prst="line">
              <a:avLst/>
            </a:prstGeom>
            <a:ln w="57150">
              <a:solidFill>
                <a:srgbClr val="0000FF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193B2731-4682-61F3-C33E-7C3B9A74388A}"/>
                  </a:ext>
                </a:extLst>
              </p:cNvPr>
              <p:cNvSpPr txBox="1"/>
              <p:nvPr/>
            </p:nvSpPr>
            <p:spPr bwMode="auto">
              <a:xfrm>
                <a:off x="1165738" y="4317260"/>
                <a:ext cx="1758539" cy="414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0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Λ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𝑏</m:t>
                        </m:r>
                      </m:sub>
                      <m:sup>
                        <m: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0</m:t>
                        </m:r>
                      </m:sup>
                    </m:sSubSup>
                    <m:r>
                      <a:rPr lang="en-US" altLang="zh-CN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altLang="zh-CN" sz="20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Λ</m:t>
                    </m:r>
                    <m:sSup>
                      <m:sSupPr>
                        <m:ctrlP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193B2731-4682-61F3-C33E-7C3B9A7438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65738" y="4317260"/>
                <a:ext cx="1758539" cy="414216"/>
              </a:xfrm>
              <a:prstGeom prst="rect">
                <a:avLst/>
              </a:prstGeom>
              <a:blipFill>
                <a:blip r:embed="rId7"/>
                <a:stretch>
                  <a:fillRect b="-2941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文本框 22">
            <a:extLst>
              <a:ext uri="{FF2B5EF4-FFF2-40B4-BE49-F238E27FC236}">
                <a16:creationId xmlns:a16="http://schemas.microsoft.com/office/drawing/2014/main" id="{2F2C48FD-D462-4444-DAA8-CBA4C1FF90F6}"/>
              </a:ext>
            </a:extLst>
          </p:cNvPr>
          <p:cNvSpPr txBox="1"/>
          <p:nvPr/>
        </p:nvSpPr>
        <p:spPr>
          <a:xfrm>
            <a:off x="324091" y="4097438"/>
            <a:ext cx="184731" cy="40011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4FA0E09F-A347-9FDF-392F-E80D2ABDCF24}"/>
                  </a:ext>
                </a:extLst>
              </p:cNvPr>
              <p:cNvSpPr txBox="1"/>
              <p:nvPr/>
            </p:nvSpPr>
            <p:spPr>
              <a:xfrm>
                <a:off x="3622282" y="4636226"/>
                <a:ext cx="610039" cy="478593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 sz="24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kumimoji="1" lang="en-US" altLang="zh-CN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kumimoji="1" lang="en-US" altLang="zh-CN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</m:oMath>
                  </m:oMathPara>
                </a14:m>
                <a:endParaRPr kumimoji="1"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4FA0E09F-A347-9FDF-392F-E80D2ABDCF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2282" y="4636226"/>
                <a:ext cx="610039" cy="47859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1F2C1388-8A6B-2F92-EDA1-97EB6AA89153}"/>
                  </a:ext>
                </a:extLst>
              </p:cNvPr>
              <p:cNvSpPr txBox="1"/>
              <p:nvPr/>
            </p:nvSpPr>
            <p:spPr>
              <a:xfrm>
                <a:off x="7276739" y="4658776"/>
                <a:ext cx="610039" cy="478593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2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̅"/>
                              <m:ctrlPr>
                                <a:rPr kumimoji="1" lang="en-US" altLang="zh-CN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zh-CN" sz="24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</m:acc>
                        </m:e>
                        <m:sub>
                          <m:r>
                            <a:rPr kumimoji="1" lang="en-US" altLang="zh-CN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kumimoji="1" lang="en-US" altLang="zh-CN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</m:oMath>
                  </m:oMathPara>
                </a14:m>
                <a:endParaRPr kumimoji="1"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1F2C1388-8A6B-2F92-EDA1-97EB6AA891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6739" y="4658776"/>
                <a:ext cx="610039" cy="47859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68217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8ED0FCE8-CF3A-DC79-7D15-AC49116595A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kumimoji="1" lang="en-US" altLang="zh-CN" dirty="0"/>
                  <a:t>Local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CP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asymmetry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for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kumimoji="1" lang="en-US" altLang="zh-CN" b="0" i="0" smtClean="0">
                        <a:latin typeface="Cambria Math" panose="02040503050406030204" pitchFamily="18" charset="0"/>
                      </a:rPr>
                      <m:t>Λ</m:t>
                    </m:r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8ED0FCE8-CF3A-DC79-7D15-AC49116595A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322" t="-20000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2FE98556-29B3-85E3-1ED1-331B91099B2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3123" y="681173"/>
                <a:ext cx="5976735" cy="971574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zh-CN" dirty="0"/>
                  <a:t>In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analogy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to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decay</a:t>
                </a:r>
              </a:p>
              <a:p>
                <a:r>
                  <a:rPr kumimoji="1" lang="en-US" altLang="zh-CN" dirty="0"/>
                  <a:t>Two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resonance-dominated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regions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2FE98556-29B3-85E3-1ED1-331B91099B2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3123" y="681173"/>
                <a:ext cx="5976735" cy="971574"/>
              </a:xfrm>
              <a:blipFill>
                <a:blip r:embed="rId3"/>
                <a:stretch>
                  <a:fillRect l="-1271" t="-8974" b="-256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4C457BB-2B91-A4CE-20C6-3D0E36664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15</a:t>
            </a:fld>
            <a:endParaRPr kumimoji="1"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465C94A-9AAF-8153-61E3-E1C032A31C53}"/>
              </a:ext>
            </a:extLst>
          </p:cNvPr>
          <p:cNvSpPr txBox="1"/>
          <p:nvPr/>
        </p:nvSpPr>
        <p:spPr>
          <a:xfrm>
            <a:off x="9023309" y="154184"/>
            <a:ext cx="1971758" cy="30777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PRL</a:t>
            </a:r>
            <a:r>
              <a:rPr kumimoji="1"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134 (2025) 101802 </a:t>
            </a:r>
            <a:endParaRPr kumimoji="1"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A912D845-FE95-625E-0C1E-EE84CD380368}"/>
              </a:ext>
            </a:extLst>
          </p:cNvPr>
          <p:cNvGrpSpPr/>
          <p:nvPr/>
        </p:nvGrpSpPr>
        <p:grpSpPr>
          <a:xfrm>
            <a:off x="6415421" y="2472525"/>
            <a:ext cx="4429139" cy="3151681"/>
            <a:chOff x="5635816" y="1418359"/>
            <a:chExt cx="4841182" cy="3514004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817180B1-2FD0-3B7E-A328-B81867707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85000"/>
            </a:blip>
            <a:stretch>
              <a:fillRect/>
            </a:stretch>
          </p:blipFill>
          <p:spPr>
            <a:xfrm>
              <a:off x="5635816" y="1418359"/>
              <a:ext cx="4841182" cy="3514004"/>
            </a:xfrm>
            <a:prstGeom prst="rect">
              <a:avLst/>
            </a:prstGeom>
          </p:spPr>
        </p:pic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EABF87AD-146D-202F-FB54-41C96923C76B}"/>
                </a:ext>
              </a:extLst>
            </p:cNvPr>
            <p:cNvSpPr/>
            <p:nvPr/>
          </p:nvSpPr>
          <p:spPr bwMode="auto">
            <a:xfrm>
              <a:off x="6799586" y="1474660"/>
              <a:ext cx="994026" cy="2381431"/>
            </a:xfrm>
            <a:prstGeom prst="rect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86402" tIns="43201" rIns="86402" bIns="43201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6401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4158">
                <a:solidFill>
                  <a:srgbClr val="C00000"/>
                </a:solidFill>
                <a:latin typeface="Times New Roman" pitchFamily="18" charset="0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66F31249-F690-77AD-CAE3-684353756AA5}"/>
                </a:ext>
              </a:extLst>
            </p:cNvPr>
            <p:cNvSpPr/>
            <p:nvPr/>
          </p:nvSpPr>
          <p:spPr bwMode="auto">
            <a:xfrm>
              <a:off x="6905165" y="4182951"/>
              <a:ext cx="2993799" cy="176072"/>
            </a:xfrm>
            <a:prstGeom prst="rect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86402" tIns="43201" rIns="86402" bIns="43201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6401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4158">
                <a:solidFill>
                  <a:srgbClr val="FF6600"/>
                </a:solidFill>
                <a:latin typeface="Times New Roman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9">
                <a:extLst>
                  <a:ext uri="{FF2B5EF4-FFF2-40B4-BE49-F238E27FC236}">
                    <a16:creationId xmlns:a16="http://schemas.microsoft.com/office/drawing/2014/main" id="{F189A4C2-DDF1-4E94-6E6D-0D1D4E8CE440}"/>
                  </a:ext>
                </a:extLst>
              </p:cNvPr>
              <p:cNvSpPr txBox="1"/>
              <p:nvPr/>
            </p:nvSpPr>
            <p:spPr>
              <a:xfrm>
                <a:off x="389394" y="3246936"/>
                <a:ext cx="5710464" cy="850233"/>
              </a:xfrm>
              <a:prstGeom prst="rect">
                <a:avLst/>
              </a:prstGeom>
              <a:solidFill>
                <a:srgbClr val="FFF0C2"/>
              </a:solidFill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000"/>
                  </a:spcAft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kumimoji="1"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2000" i="1"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kumimoji="1" lang="en-US" altLang="zh-CN" sz="20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  <m:sup>
                            <m:r>
                              <a:rPr kumimoji="1" lang="en-US" altLang="zh-CN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kumimoji="1" lang="zh-CN" altLang="en-US" sz="2000" i="1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kumimoji="1" lang="en-US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𝛬</m:t>
                        </m:r>
                        <m:sSup>
                          <m:sSupPr>
                            <m:ctrlPr>
                              <a:rPr kumimoji="1"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00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kumimoji="1" lang="en-US" altLang="zh-CN" sz="20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  <m:sSup>
                      <m:sSupPr>
                        <m:ctrlPr>
                          <a:rPr kumimoji="1"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000" kern="0" dirty="0">
                    <a:latin typeface="Times New Roman" panose="02020603050405020304" pitchFamily="18" charset="0"/>
                    <a:ea typeface="黑体"/>
                    <a:cs typeface="Times New Roman" panose="02020603050405020304" pitchFamily="18" charset="0"/>
                  </a:rPr>
                  <a:t>: </a:t>
                </a:r>
                <a:r>
                  <a:rPr lang="zh-CN" altLang="en-US" sz="2000" kern="0" dirty="0">
                    <a:latin typeface="Times New Roman" panose="02020603050405020304" pitchFamily="18" charset="0"/>
                    <a:ea typeface="黑体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kern="0" dirty="0">
                    <a:latin typeface="Times New Roman" panose="02020603050405020304" pitchFamily="18" charset="0"/>
                    <a:ea typeface="黑体"/>
                    <a:cs typeface="Times New Roman" panose="02020603050405020304" pitchFamily="18" charset="0"/>
                  </a:rPr>
                  <a:t>possibly via </a:t>
                </a:r>
                <a14:m>
                  <m:oMath xmlns:m="http://schemas.openxmlformats.org/officeDocument/2006/math">
                    <m:r>
                      <a:rPr lang="en-US" altLang="zh-CN" sz="2000" i="1" kern="0">
                        <a:latin typeface="Cambria Math" panose="02040503050406030204" pitchFamily="18" charset="0"/>
                        <a:ea typeface="黑体"/>
                        <a:cs typeface="Helvetica" panose="020B0604020202020204" pitchFamily="34" charset="0"/>
                      </a:rPr>
                      <m:t>𝑏</m:t>
                    </m:r>
                    <m:r>
                      <a:rPr lang="en-US" altLang="zh-CN" sz="2000" i="1" kern="0">
                        <a:latin typeface="Cambria Math" panose="02040503050406030204" pitchFamily="18" charset="0"/>
                        <a:ea typeface="黑体"/>
                        <a:cs typeface="Helvetica" panose="020B0604020202020204" pitchFamily="34" charset="0"/>
                      </a:rPr>
                      <m:t>→</m:t>
                    </m:r>
                    <m:r>
                      <a:rPr lang="en-US" altLang="zh-CN" sz="2000" i="1" kern="0">
                        <a:latin typeface="Cambria Math" panose="02040503050406030204" pitchFamily="18" charset="0"/>
                        <a:ea typeface="黑体"/>
                        <a:cs typeface="Helvetica" panose="020B0604020202020204" pitchFamily="34" charset="0"/>
                      </a:rPr>
                      <m:t>𝑢</m:t>
                    </m:r>
                    <m:acc>
                      <m:accPr>
                        <m:chr m:val="̅"/>
                        <m:ctrlPr>
                          <a:rPr lang="en-US" altLang="zh-CN" sz="2000" i="1" kern="0"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</m:ctrlPr>
                      </m:accPr>
                      <m:e>
                        <m:r>
                          <a:rPr lang="en-US" altLang="zh-CN" sz="2000" i="1" kern="0"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𝑢</m:t>
                        </m:r>
                      </m:e>
                    </m:acc>
                    <m:r>
                      <a:rPr lang="en-US" altLang="zh-CN" sz="2000" i="1" kern="0">
                        <a:latin typeface="Cambria Math" panose="02040503050406030204" pitchFamily="18" charset="0"/>
                        <a:ea typeface="黑体"/>
                        <a:cs typeface="Helvetica" panose="020B0604020202020204" pitchFamily="34" charset="0"/>
                      </a:rPr>
                      <m:t>𝑠</m:t>
                    </m:r>
                  </m:oMath>
                </a14:m>
                <a:endParaRPr lang="en-US" altLang="zh-CN" sz="2000" kern="0" dirty="0">
                  <a:latin typeface="Times New Roman" panose="02020603050405020304" pitchFamily="18" charset="0"/>
                  <a:ea typeface="黑体"/>
                  <a:cs typeface="Times New Roman" panose="02020603050405020304" pitchFamily="18" charset="0"/>
                </a:endParaRPr>
              </a:p>
              <a:p>
                <a:pPr>
                  <a:defRPr/>
                </a:pPr>
                <a:r>
                  <a:rPr lang="en-US" altLang="zh-CN" sz="2000" kern="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黑体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i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黑体"/>
                        <a:cs typeface="Helvetica" panose="020B0604020202020204" pitchFamily="34" charset="0"/>
                      </a:rPr>
                      <m:t>𝛥</m:t>
                    </m:r>
                    <m:sSub>
                      <m:sSubPr>
                        <m:ctrlPr>
                          <a:rPr lang="en-US" altLang="zh-CN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𝐴</m:t>
                        </m:r>
                      </m:e>
                      <m:sub>
                        <m:r>
                          <a:rPr lang="en-US" altLang="zh-CN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𝐶𝑃</m:t>
                        </m:r>
                      </m:sub>
                    </m:sSub>
                    <m:d>
                      <m:dPr>
                        <m:ctrlPr>
                          <a:rPr lang="en-US" altLang="zh-CN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altLang="zh-CN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zh-CN" alt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  <m:t>∗</m:t>
                            </m:r>
                            <m:r>
                              <a:rPr lang="en-US" altLang="zh-CN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altLang="zh-CN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zh-CN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lang="en-US" altLang="zh-CN" sz="2000" i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黑体"/>
                        <a:cs typeface="Helvetica" panose="020B0604020202020204" pitchFamily="34" charset="0"/>
                      </a:rPr>
                      <m:t>=0.165±0.048±0.017</m:t>
                    </m:r>
                  </m:oMath>
                </a14:m>
                <a:endParaRPr lang="en-US" altLang="zh-CN" sz="2000" i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黑体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9">
                <a:extLst>
                  <a:ext uri="{FF2B5EF4-FFF2-40B4-BE49-F238E27FC236}">
                    <a16:creationId xmlns:a16="http://schemas.microsoft.com/office/drawing/2014/main" id="{F189A4C2-DDF1-4E94-6E6D-0D1D4E8CE4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394" y="3246936"/>
                <a:ext cx="5710464" cy="850233"/>
              </a:xfrm>
              <a:prstGeom prst="rect">
                <a:avLst/>
              </a:prstGeom>
              <a:blipFill>
                <a:blip r:embed="rId5"/>
                <a:stretch>
                  <a:fillRect t="-2941" b="-14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组合 22">
            <a:extLst>
              <a:ext uri="{FF2B5EF4-FFF2-40B4-BE49-F238E27FC236}">
                <a16:creationId xmlns:a16="http://schemas.microsoft.com/office/drawing/2014/main" id="{B2AFFC8C-DD24-801D-A0AD-0F6D7DB39F69}"/>
              </a:ext>
            </a:extLst>
          </p:cNvPr>
          <p:cNvGrpSpPr/>
          <p:nvPr/>
        </p:nvGrpSpPr>
        <p:grpSpPr>
          <a:xfrm>
            <a:off x="387732" y="1567230"/>
            <a:ext cx="4489243" cy="1207473"/>
            <a:chOff x="473332" y="1093482"/>
            <a:chExt cx="4489243" cy="120747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9">
                  <a:extLst>
                    <a:ext uri="{FF2B5EF4-FFF2-40B4-BE49-F238E27FC236}">
                      <a16:creationId xmlns:a16="http://schemas.microsoft.com/office/drawing/2014/main" id="{60DD5B70-14BB-279B-1346-A31E30F9A3BA}"/>
                    </a:ext>
                  </a:extLst>
                </p:cNvPr>
                <p:cNvSpPr txBox="1"/>
                <p:nvPr/>
              </p:nvSpPr>
              <p:spPr>
                <a:xfrm>
                  <a:off x="473332" y="1442900"/>
                  <a:ext cx="4489243" cy="858055"/>
                </a:xfrm>
                <a:prstGeom prst="rect">
                  <a:avLst/>
                </a:prstGeom>
                <a:solidFill>
                  <a:srgbClr val="FFF0C2"/>
                </a:solidFill>
                <a:ln>
                  <a:solidFill>
                    <a:srgbClr val="FFF0C2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>
                    <a:spcBef>
                      <a:spcPts val="600"/>
                    </a:spcBef>
                    <a:spcAft>
                      <a:spcPts val="400"/>
                    </a:spcAft>
                    <a:defRPr/>
                  </a:pPr>
                  <a14:m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 sz="200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kumimoji="1" lang="en-US" altLang="zh-CN" sz="2000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kumimoji="1" lang="en-US" altLang="zh-CN" sz="200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kumimoji="1" lang="en-US" altLang="zh-CN" sz="2000" i="1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kumimoji="1" lang="en-US" altLang="zh-CN" sz="2000">
                          <a:latin typeface="Cambria Math" panose="02040503050406030204" pitchFamily="18" charset="0"/>
                        </a:rPr>
                        <m:t>Λ</m:t>
                      </m:r>
                      <m:r>
                        <a:rPr kumimoji="1" lang="en-US" altLang="zh-CN" sz="2000" i="1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kumimoji="1" lang="en-US" altLang="zh-CN" sz="2000" i="1">
                          <a:latin typeface="Cambria Math" panose="02040503050406030204" pitchFamily="18" charset="0"/>
                        </a:rPr>
                        <m:t>(→</m:t>
                      </m:r>
                      <m:sSup>
                        <m:sSupPr>
                          <m:ctrlPr>
                            <a:rPr kumimoji="1" lang="en-US" altLang="zh-CN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0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kumimoji="1" lang="en-US" altLang="zh-CN" sz="2000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1" lang="en-US" altLang="zh-CN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0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kumimoji="1" lang="en-US" altLang="zh-CN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zh-CN" sz="2000" i="1">
                          <a:latin typeface="Cambria Math" panose="02040503050406030204" pitchFamily="18" charset="0"/>
                        </a:rPr>
                        <m:t>) </m:t>
                      </m:r>
                    </m:oMath>
                  </a14:m>
                  <a:r>
                    <a:rPr lang="zh-CN" altLang="en-US" sz="2000" kern="0" dirty="0">
                      <a:latin typeface="Times New Roman" panose="02020603050405020304" pitchFamily="18" charset="0"/>
                      <a:ea typeface="黑体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000" kern="0" dirty="0">
                      <a:latin typeface="Times New Roman" panose="02020603050405020304" pitchFamily="18" charset="0"/>
                      <a:ea typeface="黑体"/>
                      <a:cs typeface="Times New Roman" panose="02020603050405020304" pitchFamily="18" charset="0"/>
                    </a:rPr>
                    <a:t>or</a:t>
                  </a:r>
                  <a:r>
                    <a:rPr lang="zh-CN" altLang="en-US" sz="2000" kern="0" dirty="0">
                      <a:latin typeface="Times New Roman" panose="02020603050405020304" pitchFamily="18" charset="0"/>
                      <a:ea typeface="黑体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000" kern="0" dirty="0">
                      <a:latin typeface="Times New Roman" panose="02020603050405020304" pitchFamily="18" charset="0"/>
                      <a:ea typeface="黑体"/>
                      <a:cs typeface="Times New Roman" panose="02020603050405020304" pitchFamily="18" charset="0"/>
                    </a:rPr>
                    <a:t>non-resonant:</a:t>
                  </a:r>
                </a:p>
                <a:p>
                  <a:pPr>
                    <a:spcBef>
                      <a:spcPts val="600"/>
                    </a:spcBef>
                    <a:spcAft>
                      <a:spcPts val="400"/>
                    </a:spcAft>
                    <a:defRPr/>
                  </a:pPr>
                  <a:r>
                    <a:rPr lang="en-US" altLang="zh-CN" sz="2000" kern="0" dirty="0">
                      <a:latin typeface="Times New Roman" panose="02020603050405020304" pitchFamily="18" charset="0"/>
                      <a:ea typeface="黑体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zh-CN" sz="2000" i="1" ker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黑体"/>
                          <a:cs typeface="Helvetica" panose="020B0604020202020204" pitchFamily="34" charset="0"/>
                        </a:rPr>
                        <m:t>𝛥</m:t>
                      </m:r>
                      <m:sSub>
                        <m:sSubPr>
                          <m:ctrlPr>
                            <a:rPr lang="en-US" altLang="zh-CN" sz="2000" i="1" ker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sz="2000" i="1" ker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  <m:t>𝐴</m:t>
                          </m:r>
                        </m:e>
                        <m:sub>
                          <m:r>
                            <a:rPr lang="en-US" altLang="zh-CN" sz="2000" i="1" ker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  <m:t>𝐶𝑃</m:t>
                          </m:r>
                        </m:sub>
                      </m:sSub>
                      <m:d>
                        <m:dPr>
                          <m:ctrlPr>
                            <a:rPr lang="en-US" altLang="zh-CN" sz="2000" i="1" ker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 sz="2000" ker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  <m:t>Λ</m:t>
                          </m:r>
                          <m:r>
                            <a:rPr lang="en-US" altLang="zh-CN" sz="2000" i="1" ker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  <m:t>𝜙</m:t>
                          </m:r>
                        </m:e>
                      </m:d>
                      <m:r>
                        <a:rPr lang="en-US" altLang="zh-CN" sz="2000" i="1" ker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黑体"/>
                          <a:cs typeface="Helvetica" panose="020B0604020202020204" pitchFamily="34" charset="0"/>
                        </a:rPr>
                        <m:t>=0.150±0.055±0.021</m:t>
                      </m:r>
                    </m:oMath>
                  </a14:m>
                  <a:endParaRPr lang="zh-CN" altLang="en-US" sz="2000" i="1" kern="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黑体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19">
                  <a:extLst>
                    <a:ext uri="{FF2B5EF4-FFF2-40B4-BE49-F238E27FC236}">
                      <a16:creationId xmlns:a16="http://schemas.microsoft.com/office/drawing/2014/main" id="{60DD5B70-14BB-279B-1346-A31E30F9A3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3332" y="1442900"/>
                  <a:ext cx="4489243" cy="858055"/>
                </a:xfrm>
                <a:prstGeom prst="rect">
                  <a:avLst/>
                </a:prstGeom>
                <a:blipFill>
                  <a:blip r:embed="rId6"/>
                  <a:stretch>
                    <a:fillRect t="-1449" b="-4348"/>
                  </a:stretch>
                </a:blipFill>
                <a:ln>
                  <a:solidFill>
                    <a:srgbClr val="FFF0C2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53E5B369-DD40-797A-C4EB-7F8BE200E887}"/>
                    </a:ext>
                  </a:extLst>
                </p:cNvPr>
                <p:cNvSpPr txBox="1"/>
                <p:nvPr/>
              </p:nvSpPr>
              <p:spPr>
                <a:xfrm>
                  <a:off x="473332" y="1093482"/>
                  <a:ext cx="1963999" cy="369332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rgbClr val="05B050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 wrap="square" rtlCol="0">
                  <a:spAutoFit/>
                </a:bodyPr>
                <a:lstStyle/>
                <a:p>
                  <a:pPr algn="l"/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b>
                          <m:sSup>
                            <m:sSup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</m:sup>
                          </m:sSup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&lt;1.1</m:t>
                      </m:r>
                    </m:oMath>
                  </a14:m>
                  <a:r>
                    <a:rPr kumimoji="1" lang="zh-CN" alt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1" lang="en-US" altLang="zh-CN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GeV</a:t>
                  </a:r>
                  <a:endPara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53E5B369-DD40-797A-C4EB-7F8BE200E8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3332" y="1093482"/>
                  <a:ext cx="196399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25400">
                  <a:solidFill>
                    <a:srgbClr val="05B050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7A7D3CEC-5F11-05A4-8F53-6D9F8E0CC3B9}"/>
                  </a:ext>
                </a:extLst>
              </p:cNvPr>
              <p:cNvSpPr txBox="1"/>
              <p:nvPr/>
            </p:nvSpPr>
            <p:spPr>
              <a:xfrm>
                <a:off x="4818533" y="3729834"/>
                <a:ext cx="1570111" cy="36933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square">
                <a:spAutoFit/>
              </a:bodyPr>
              <a:lstStyle/>
              <a:p>
                <a:r>
                  <a:rPr lang="en-US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(local 3.2</a:t>
                </a:r>
                <a14:m>
                  <m:oMath xmlns:m="http://schemas.openxmlformats.org/officeDocument/2006/math">
                    <m:r>
                      <a:rPr lang="en-US" altLang="zh-CN" sz="1800" i="1">
                        <a:latin typeface="Cambria Math" panose="02040503050406030204" pitchFamily="18" charset="0"/>
                        <a:cs typeface="Helvetica" charset="0"/>
                      </a:rPr>
                      <m:t>𝜎</m:t>
                    </m:r>
                  </m:oMath>
                </a14:m>
                <a:r>
                  <a:rPr lang="en-US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7A7D3CEC-5F11-05A4-8F53-6D9F8E0CC3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8533" y="3729834"/>
                <a:ext cx="1570111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A0F82CC4-B99C-41D5-D09E-9455C0921A8E}"/>
                  </a:ext>
                </a:extLst>
              </p:cNvPr>
              <p:cNvSpPr txBox="1"/>
              <p:nvPr/>
            </p:nvSpPr>
            <p:spPr>
              <a:xfrm>
                <a:off x="387121" y="2884627"/>
                <a:ext cx="1841338" cy="369332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C00000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  <m:sSup>
                          <m:sSup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sub>
                    </m:sSub>
                    <m:r>
                      <a:rPr kumimoji="1"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&lt;2.9</m:t>
                    </m:r>
                  </m:oMath>
                </a14:m>
                <a:r>
                  <a:rPr kumimoji="1"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GeV</a:t>
                </a:r>
                <a:endParaRPr kumimoji="1"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A0F82CC4-B99C-41D5-D09E-9455C0921A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21" y="2884627"/>
                <a:ext cx="1841338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5400">
                <a:solidFill>
                  <a:srgbClr val="C00000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5192318C-52AC-89A2-A65E-DEACA58534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5928" y="4543361"/>
                <a:ext cx="5227499" cy="1708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000"/>
                  </a:spcAft>
                  <a:buSzPct val="70000"/>
                </a:pPr>
                <a:r>
                  <a:rPr lang="en-US" altLang="zh-CN" sz="1890" dirty="0">
                    <a:cs typeface="Helvetica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Several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related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p>
                        <m:r>
                          <a:rPr kumimoji="1" lang="en-US" altLang="zh-CN" sz="2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∗+</m:t>
                        </m:r>
                      </m:sup>
                    </m:sSup>
                    <m:r>
                      <a:rPr kumimoji="1" lang="en-US" altLang="zh-CN" sz="2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channels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cross-check</a:t>
                </a:r>
              </a:p>
              <a:p>
                <a:pPr>
                  <a:spcAft>
                    <a:spcPts val="567"/>
                  </a:spcAft>
                  <a:buSzPct val="70000"/>
                </a:pPr>
                <a:r>
                  <a:rPr lang="en-US" altLang="zh-CN" sz="1890" dirty="0">
                    <a:cs typeface="Helvetica" panose="020B0604020202020204" pitchFamily="34" charset="0"/>
                  </a:rPr>
                  <a:t>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0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 </m:t>
                        </m:r>
                        <m:r>
                          <a:rPr lang="en-US" altLang="zh-CN" sz="2000" b="0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000" b="0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∗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+</m:t>
                        </m:r>
                      </m:sup>
                    </m:sSup>
                    <m:r>
                      <a:rPr lang="en-US" altLang="zh-CN" sz="2000" b="0" i="1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→</m:t>
                    </m:r>
                    <m:r>
                      <a:rPr lang="en-US" altLang="zh-CN" sz="2000" b="0" i="1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𝛬</m:t>
                    </m:r>
                    <m:sSup>
                      <m:sSup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0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+</m:t>
                        </m:r>
                      </m:sup>
                    </m:sSup>
                    <m:r>
                      <a:rPr lang="zh-CN" altLang="en-US" sz="2000" b="0" i="1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       </m:t>
                    </m:r>
                    <m:r>
                      <a:rPr lang="en-US" altLang="zh-CN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⇒</m:t>
                    </m:r>
                  </m:oMath>
                </a14:m>
                <a:r>
                  <a:rPr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zh-CN" altLang="en-US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kumimoji="1" lang="en-US" altLang="zh-CN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2000" b="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kumimoji="1" lang="en-US" altLang="zh-CN" sz="2000" b="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  <m:sup>
                            <m:r>
                              <a:rPr kumimoji="1" lang="en-US" altLang="zh-CN" sz="2000" b="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kumimoji="1" lang="en-US" altLang="zh-CN" sz="20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kumimoji="1" lang="en-US" altLang="zh-CN" sz="20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kumimoji="1" lang="zh-CN" altLang="en-US" sz="20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kumimoji="1" lang="en-US" altLang="zh-CN" sz="20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kumimoji="1"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kumimoji="1" lang="en-US" altLang="zh-CN" sz="20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  <m:sSup>
                          <m:sSupPr>
                            <m:ctrlPr>
                              <a:rPr kumimoji="1" lang="en-US" altLang="zh-CN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000" b="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kumimoji="1" lang="en-US" altLang="zh-CN" sz="2000" b="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  <m:sSup>
                      <m:sSupPr>
                        <m:ctrlPr>
                          <a:rPr kumimoji="1"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20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567"/>
                  </a:spcAft>
                  <a:buSzPct val="70000"/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0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000" b="0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∗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+</m:t>
                        </m:r>
                      </m:sup>
                    </m:sSup>
                    <m:r>
                      <a:rPr lang="en-US" altLang="zh-CN" sz="2000" b="0" i="1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→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𝑝</m:t>
                    </m:r>
                    <m:sSup>
                      <m:sSup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0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0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−</m:t>
                        </m:r>
                      </m:sup>
                    </m:sSup>
                    <m:r>
                      <a:rPr lang="zh-CN" altLang="en-US" sz="2000" b="0" i="1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 </m:t>
                    </m:r>
                    <m:r>
                      <a:rPr lang="en-US" altLang="zh-CN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⇒</m:t>
                    </m:r>
                  </m:oMath>
                </a14:m>
                <a:r>
                  <a:rPr lang="zh-CN" altLang="en-US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kumimoji="1" lang="en-US" altLang="zh-CN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2000" b="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kumimoji="1" lang="en-US" altLang="zh-CN" sz="2000" b="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  <m:sup>
                            <m:r>
                              <a:rPr kumimoji="1" lang="en-US" altLang="zh-CN" sz="2000" b="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kumimoji="1" lang="en-US" altLang="zh-CN" sz="20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kumimoji="1" lang="en-US" altLang="zh-CN" sz="20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kumimoji="1" lang="zh-CN" altLang="en-US" sz="20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kumimoji="1" lang="en-US" altLang="zh-CN" sz="20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kumimoji="1"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20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sSup>
                          <m:sSupPr>
                            <m:ctrlPr>
                              <a:rPr kumimoji="1" lang="en-US" altLang="zh-CN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000" b="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kumimoji="1" lang="en-US" altLang="zh-CN" sz="2000" b="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zh-CN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000" b="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kumimoji="1" lang="en-US" altLang="zh-CN" sz="2000" b="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sSup>
                      <m:sSupPr>
                        <m:ctrlPr>
                          <a:rPr kumimoji="1"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20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567"/>
                  </a:spcAft>
                  <a:buSzPct val="70000"/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0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000" b="0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∗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+</m:t>
                        </m:r>
                      </m:sup>
                    </m:sSup>
                    <m:r>
                      <a:rPr lang="en-US" altLang="zh-CN" sz="2000" b="0" i="1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→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𝑝</m:t>
                    </m:r>
                    <m:sSup>
                      <m:sSup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0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0</m:t>
                        </m:r>
                      </m:sup>
                    </m:sSup>
                    <m:r>
                      <a:rPr lang="zh-CN" altLang="en-US" sz="2000" b="0" i="1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       </m:t>
                    </m:r>
                    <m:r>
                      <a:rPr lang="en-US" altLang="zh-CN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⇒</m:t>
                    </m:r>
                  </m:oMath>
                </a14:m>
                <a:r>
                  <a:rPr lang="zh-CN" altLang="en-US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kumimoji="1" lang="en-US" altLang="zh-CN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kumimoji="1" lang="en-US" altLang="zh-CN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  <m:sup>
                            <m:r>
                              <a:rPr kumimoji="1" lang="en-US" altLang="zh-CN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kumimoji="1"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kumimoji="1"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kumimoji="1" lang="zh-CN" alt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kumimoji="1"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20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→</m:t>
                        </m:r>
                        <m:r>
                          <a:rPr lang="en-US" altLang="zh-CN" sz="20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𝑝</m:t>
                        </m:r>
                        <m:sSup>
                          <m:sSupPr>
                            <m:ctrlPr>
                              <a:rPr lang="en-US" altLang="zh-CN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altLang="zh-CN" sz="2000" b="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sz="2000" b="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0</m:t>
                            </m:r>
                          </m:sup>
                        </m:sSup>
                      </m:e>
                    </m:d>
                    <m:sSup>
                      <m:sSupPr>
                        <m:ctrlP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0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sz="20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5192318C-52AC-89A2-A65E-DEACA58534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5928" y="4543361"/>
                <a:ext cx="5227499" cy="1708738"/>
              </a:xfrm>
              <a:prstGeom prst="rect">
                <a:avLst/>
              </a:prstGeom>
              <a:blipFill>
                <a:blip r:embed="rId10"/>
                <a:stretch>
                  <a:fillRect l="-243" t="-1471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0CFBE8B7-3A18-5A02-EC38-C2662DBE1AAB}"/>
              </a:ext>
            </a:extLst>
          </p:cNvPr>
          <p:cNvSpPr/>
          <p:nvPr/>
        </p:nvSpPr>
        <p:spPr bwMode="auto">
          <a:xfrm>
            <a:off x="5680861" y="5917746"/>
            <a:ext cx="3470086" cy="408245"/>
          </a:xfrm>
          <a:prstGeom prst="roundRect">
            <a:avLst/>
          </a:prstGeom>
          <a:noFill/>
          <a:ln w="412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6402" tIns="43201" rIns="86402" bIns="43201" numCol="1" rtlCol="0" anchor="t" anchorCtr="0" compatLnSpc="1">
            <a:prstTxWarp prst="textNoShape">
              <a:avLst/>
            </a:prstTxWarp>
          </a:bodyPr>
          <a:lstStyle/>
          <a:p>
            <a:pPr defTabSz="864017">
              <a:defRPr/>
            </a:pPr>
            <a:r>
              <a:rPr lang="en-US" sz="1400" kern="0" dirty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J.P. Wang, F.S. Yu, CPC 48 (2024) 101002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内容占位符 2">
                <a:extLst>
                  <a:ext uri="{FF2B5EF4-FFF2-40B4-BE49-F238E27FC236}">
                    <a16:creationId xmlns:a16="http://schemas.microsoft.com/office/drawing/2014/main" id="{3BD06A39-61C1-E04C-32C2-88337073C2F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12387" y="4121753"/>
                <a:ext cx="6122333" cy="588077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16004" indent="-216004" algn="l" defTabSz="864017" rtl="0" eaLnBrk="1" latinLnBrk="0" hangingPunct="1">
                  <a:lnSpc>
                    <a:spcPct val="90000"/>
                  </a:lnSpc>
                  <a:spcBef>
                    <a:spcPts val="945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1pPr>
                <a:lvl2pPr marL="863994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Ø"/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2pPr>
                <a:lvl3pPr marL="1439992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§"/>
                  <a:defRPr sz="18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3pPr>
                <a:lvl4pPr marL="2015988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Courier New" panose="02070309020205020404" pitchFamily="49" charset="0"/>
                  <a:buChar char="o"/>
                  <a:defRPr sz="16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4pPr>
                <a:lvl5pPr marL="2591985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v"/>
                  <a:defRPr sz="12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5pPr>
                <a:lvl6pPr marL="2376046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808054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40062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72070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1"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Many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p>
                        <m:r>
                          <a:rPr kumimoji="1" lang="en-US" altLang="zh-CN" sz="2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a:rPr kumimoji="1" lang="en-US" altLang="zh-CN" sz="24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contributing to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2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sz="2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 sz="2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US" altLang="zh-CN" sz="24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p>
                        <m:r>
                          <a:rPr kumimoji="1" lang="en-US" altLang="zh-CN" sz="2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a:rPr kumimoji="1" lang="en-US" altLang="zh-CN" sz="24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24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2" name="内容占位符 2">
                <a:extLst>
                  <a:ext uri="{FF2B5EF4-FFF2-40B4-BE49-F238E27FC236}">
                    <a16:creationId xmlns:a16="http://schemas.microsoft.com/office/drawing/2014/main" id="{3BD06A39-61C1-E04C-32C2-88337073C2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387" y="4121753"/>
                <a:ext cx="6122333" cy="588077"/>
              </a:xfrm>
              <a:prstGeom prst="rect">
                <a:avLst/>
              </a:prstGeom>
              <a:blipFill>
                <a:blip r:embed="rId11"/>
                <a:stretch>
                  <a:fillRect l="-1242" t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文本框 23">
            <a:extLst>
              <a:ext uri="{FF2B5EF4-FFF2-40B4-BE49-F238E27FC236}">
                <a16:creationId xmlns:a16="http://schemas.microsoft.com/office/drawing/2014/main" id="{90CFE7E3-53FD-52AB-FFFA-15BD435E4A96}"/>
              </a:ext>
            </a:extLst>
          </p:cNvPr>
          <p:cNvSpPr txBox="1"/>
          <p:nvPr/>
        </p:nvSpPr>
        <p:spPr>
          <a:xfrm>
            <a:off x="7650866" y="4768770"/>
            <a:ext cx="184731" cy="40011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4">
            <a:extLst>
              <a:ext uri="{FF2B5EF4-FFF2-40B4-BE49-F238E27FC236}">
                <a16:creationId xmlns:a16="http://schemas.microsoft.com/office/drawing/2014/main" id="{FC748EFE-88FB-2643-715C-FD390B816D18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51675" t="50127"/>
          <a:stretch/>
        </p:blipFill>
        <p:spPr>
          <a:xfrm>
            <a:off x="7305897" y="733283"/>
            <a:ext cx="2248952" cy="1541293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33AA9247-00A3-4E74-AD66-7085068A89F3}"/>
              </a:ext>
            </a:extLst>
          </p:cNvPr>
          <p:cNvSpPr txBox="1"/>
          <p:nvPr/>
        </p:nvSpPr>
        <p:spPr>
          <a:xfrm>
            <a:off x="6585995" y="1539433"/>
            <a:ext cx="184731" cy="40011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6">
                <a:extLst>
                  <a:ext uri="{FF2B5EF4-FFF2-40B4-BE49-F238E27FC236}">
                    <a16:creationId xmlns:a16="http://schemas.microsoft.com/office/drawing/2014/main" id="{7D91966E-88B9-4F63-A78A-C0E086D0B46B}"/>
                  </a:ext>
                </a:extLst>
              </p:cNvPr>
              <p:cNvSpPr txBox="1"/>
              <p:nvPr/>
            </p:nvSpPr>
            <p:spPr>
              <a:xfrm>
                <a:off x="9678355" y="1126519"/>
                <a:ext cx="1668140" cy="660877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lIns="36000" tIns="36000" rIns="36000" bIns="36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±</m:t>
                          </m:r>
                        </m:sup>
                      </m:sSup>
                      <m:r>
                        <a:rPr lang="en-US" altLang="zh-CN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±</m:t>
                          </m:r>
                        </m:sup>
                      </m:sSup>
                      <m:sSup>
                        <m:sSupPr>
                          <m:ctrlP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raw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asymmetry</a:t>
                </a:r>
                <a:endParaRPr lang="en-CN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TextBox 6">
                <a:extLst>
                  <a:ext uri="{FF2B5EF4-FFF2-40B4-BE49-F238E27FC236}">
                    <a16:creationId xmlns:a16="http://schemas.microsoft.com/office/drawing/2014/main" id="{7D91966E-88B9-4F63-A78A-C0E086D0B4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8355" y="1126519"/>
                <a:ext cx="1668140" cy="66087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006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FFD89C-0F50-D372-D8C6-12D5E871D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299E8C-09E9-AF61-DF13-A4877FFA5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More</a:t>
            </a:r>
            <a:r>
              <a:rPr kumimoji="1" lang="zh-CN" altLang="en-US" dirty="0"/>
              <a:t> </a:t>
            </a:r>
            <a:r>
              <a:rPr kumimoji="1" lang="en-US" altLang="zh-CN" dirty="0"/>
              <a:t>local</a:t>
            </a:r>
            <a:r>
              <a:rPr kumimoji="1" lang="zh-CN" altLang="en-US" dirty="0"/>
              <a:t> </a:t>
            </a:r>
            <a:r>
              <a:rPr kumimoji="1" lang="en-US" altLang="zh-CN" dirty="0"/>
              <a:t>CP</a:t>
            </a:r>
            <a:r>
              <a:rPr kumimoji="1" lang="zh-CN" altLang="en-US" dirty="0"/>
              <a:t> </a:t>
            </a:r>
            <a:r>
              <a:rPr kumimoji="1" lang="en-US" altLang="zh-CN" dirty="0"/>
              <a:t>asymmetries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CCBE4EC-9960-60BD-BBE1-7CAACAF1C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16</a:t>
            </a:fld>
            <a:endParaRPr kumimoji="1"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E63C380-AAE7-47AB-08E7-3CAD8A8AB39E}"/>
              </a:ext>
            </a:extLst>
          </p:cNvPr>
          <p:cNvSpPr txBox="1"/>
          <p:nvPr/>
        </p:nvSpPr>
        <p:spPr>
          <a:xfrm>
            <a:off x="9023309" y="154184"/>
            <a:ext cx="1971758" cy="30777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PRL</a:t>
            </a:r>
            <a:r>
              <a:rPr kumimoji="1"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134 (2025) 101802 </a:t>
            </a:r>
            <a:endParaRPr kumimoji="1"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B1276899-4B7D-8D5C-9C13-953B67279C08}"/>
              </a:ext>
            </a:extLst>
          </p:cNvPr>
          <p:cNvGrpSpPr/>
          <p:nvPr/>
        </p:nvGrpSpPr>
        <p:grpSpPr>
          <a:xfrm>
            <a:off x="531292" y="1008270"/>
            <a:ext cx="10148900" cy="5034832"/>
            <a:chOff x="226492" y="838064"/>
            <a:chExt cx="10148900" cy="5034832"/>
          </a:xfrm>
        </p:grpSpPr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EA95CE68-9C41-BED0-DEC8-6D3E0E28FE2D}"/>
                </a:ext>
              </a:extLst>
            </p:cNvPr>
            <p:cNvGrpSpPr/>
            <p:nvPr/>
          </p:nvGrpSpPr>
          <p:grpSpPr>
            <a:xfrm>
              <a:off x="226492" y="2399500"/>
              <a:ext cx="9874259" cy="3473396"/>
              <a:chOff x="230439" y="1979613"/>
              <a:chExt cx="9874259" cy="3473396"/>
            </a:xfrm>
          </p:grpSpPr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4CBEABCC-36EF-5A2F-964E-E349882593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30439" y="1979613"/>
                <a:ext cx="4654077" cy="3473396"/>
              </a:xfrm>
              <a:prstGeom prst="rect">
                <a:avLst/>
              </a:prstGeom>
            </p:spPr>
          </p:pic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086C1886-3875-F8CE-08BC-8F8109DD2D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00077" y="2002762"/>
                <a:ext cx="4704621" cy="3439287"/>
              </a:xfrm>
              <a:prstGeom prst="rect">
                <a:avLst/>
              </a:prstGeom>
            </p:spPr>
          </p:pic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82CED77D-0356-257B-D292-614AFC5D2EA4}"/>
                  </a:ext>
                </a:extLst>
              </p:cNvPr>
              <p:cNvSpPr/>
              <p:nvPr/>
            </p:nvSpPr>
            <p:spPr bwMode="auto">
              <a:xfrm>
                <a:off x="1296365" y="2194148"/>
                <a:ext cx="648182" cy="2135886"/>
              </a:xfrm>
              <a:prstGeom prst="rect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86402" tIns="43201" rIns="86402" bIns="43201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86401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4158">
                  <a:solidFill>
                    <a:srgbClr val="C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6D4BBB10-090A-CEC2-CF7C-B17B048E8422}"/>
                  </a:ext>
                </a:extLst>
              </p:cNvPr>
              <p:cNvSpPr/>
              <p:nvPr/>
            </p:nvSpPr>
            <p:spPr bwMode="auto">
              <a:xfrm>
                <a:off x="6342976" y="4031690"/>
                <a:ext cx="3044091" cy="809739"/>
              </a:xfrm>
              <a:prstGeom prst="rect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86402" tIns="43201" rIns="86402" bIns="43201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86401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4158">
                  <a:solidFill>
                    <a:srgbClr val="FF66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C6ECD4D4-427B-66AA-4180-69FF98DB175F}"/>
                </a:ext>
              </a:extLst>
            </p:cNvPr>
            <p:cNvGrpSpPr/>
            <p:nvPr/>
          </p:nvGrpSpPr>
          <p:grpSpPr>
            <a:xfrm>
              <a:off x="292598" y="838064"/>
              <a:ext cx="4892860" cy="1215626"/>
              <a:chOff x="473332" y="1085329"/>
              <a:chExt cx="4892860" cy="121562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19">
                    <a:extLst>
                      <a:ext uri="{FF2B5EF4-FFF2-40B4-BE49-F238E27FC236}">
                        <a16:creationId xmlns:a16="http://schemas.microsoft.com/office/drawing/2014/main" id="{526DC155-5936-62DA-AB41-7B7629EE326A}"/>
                      </a:ext>
                    </a:extLst>
                  </p:cNvPr>
                  <p:cNvSpPr txBox="1"/>
                  <p:nvPr/>
                </p:nvSpPr>
                <p:spPr>
                  <a:xfrm>
                    <a:off x="473332" y="1442900"/>
                    <a:ext cx="4892860" cy="858055"/>
                  </a:xfrm>
                  <a:prstGeom prst="rect">
                    <a:avLst/>
                  </a:prstGeom>
                  <a:solidFill>
                    <a:srgbClr val="FFF0C2"/>
                  </a:solidFill>
                  <a:ln>
                    <a:solidFill>
                      <a:srgbClr val="FFF0C2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spcBef>
                        <a:spcPts val="600"/>
                      </a:spcBef>
                      <a:spcAft>
                        <a:spcPts val="400"/>
                      </a:spcAft>
                      <a:defRPr/>
                    </a:pP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kumimoji="1" lang="en-US" altLang="zh-CN" sz="20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2000"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kumimoji="1" lang="en-US" altLang="zh-CN" sz="20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  <m:sup>
                            <m:r>
                              <a:rPr kumimoji="1" lang="en-US" altLang="zh-CN" sz="200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kumimoji="1"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0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kumimoji="1" lang="zh-CN" altLang="en-US" sz="2000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  <m:r>
                              <a:rPr kumimoji="1" lang="en-US" altLang="zh-CN" sz="20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d>
                          <m:dPr>
                            <m:ctrlPr>
                              <a:rPr kumimoji="1"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zh-CN" sz="2000" i="1">
                                <a:latin typeface="Cambria Math" panose="02040503050406030204" pitchFamily="18" charset="0"/>
                              </a:rPr>
                              <m:t>→</m:t>
                            </m:r>
                            <m:r>
                              <a:rPr kumimoji="1" lang="en-US" altLang="zh-CN" sz="2000" i="1">
                                <a:latin typeface="Cambria Math" panose="02040503050406030204" pitchFamily="18" charset="0"/>
                              </a:rPr>
                              <m:t>𝛬</m:t>
                            </m:r>
                            <m:sSup>
                              <m:sSupPr>
                                <m:ctrlPr>
                                  <a:rPr kumimoji="1"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sz="2000" i="1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kumimoji="1" lang="en-US" altLang="zh-CN" sz="20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d>
                        <m:sSup>
                          <m:sSupPr>
                            <m:ctrlPr>
                              <a:rPr kumimoji="1"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kumimoji="1" lang="en-US" altLang="zh-CN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a14:m>
                    <a:r>
                      <a:rPr lang="zh-CN" altLang="en-US" sz="2000" kern="0" dirty="0">
                        <a:latin typeface="Times New Roman" panose="02020603050405020304" pitchFamily="18" charset="0"/>
                        <a:ea typeface="黑体"/>
                        <a:cs typeface="Times New Roman" panose="02020603050405020304" pitchFamily="18" charset="0"/>
                      </a:rPr>
                      <a:t> </a:t>
                    </a:r>
                    <a:endParaRPr lang="en-US" altLang="zh-CN" sz="2000" kern="0" dirty="0">
                      <a:latin typeface="Times New Roman" panose="02020603050405020304" pitchFamily="18" charset="0"/>
                      <a:ea typeface="黑体"/>
                      <a:cs typeface="Times New Roman" panose="02020603050405020304" pitchFamily="18" charset="0"/>
                    </a:endParaRPr>
                  </a:p>
                  <a:p>
                    <a:pPr>
                      <a:spcBef>
                        <a:spcPts val="600"/>
                      </a:spcBef>
                      <a:spcAft>
                        <a:spcPts val="400"/>
                      </a:spcAft>
                      <a:defRPr/>
                    </a:pPr>
                    <a:r>
                      <a:rPr lang="en-US" altLang="zh-CN" sz="2000" kern="0" dirty="0">
                        <a:latin typeface="Times New Roman" panose="02020603050405020304" pitchFamily="18" charset="0"/>
                        <a:ea typeface="黑体"/>
                        <a:cs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altLang="zh-CN" sz="200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𝛥</m:t>
                        </m:r>
                        <m:sSub>
                          <m:sSubPr>
                            <m:ctrlPr>
                              <a:rPr lang="en-US" altLang="zh-CN" sz="2000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altLang="zh-CN" sz="2000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  <m:t>𝐶𝑃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sz="2000" i="1" kern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kumimoji="1" lang="en-US" altLang="zh-CN" sz="20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sz="20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p>
                                <m:r>
                                  <a:rPr kumimoji="1" lang="zh-CN" altLang="en-US" sz="20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  <m:r>
                                  <a:rPr kumimoji="1" lang="en-US" altLang="zh-CN" sz="20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kumimoji="1" lang="en-US" altLang="zh-CN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kumimoji="1" lang="en-US" altLang="zh-CN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e>
                        </m:d>
                        <m:r>
                          <a:rPr lang="en-US" altLang="zh-CN" sz="2000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=</m:t>
                        </m:r>
                        <m:r>
                          <a:rPr lang="en-US" altLang="zh-CN" sz="2000" b="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−0.078±0.051±0.027</m:t>
                        </m:r>
                      </m:oMath>
                    </a14:m>
                    <a:r>
                      <a:rPr lang="zh-CN" altLang="en-US" sz="2000" i="1" kern="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黑体"/>
                        <a:cs typeface="Times New Roman" panose="02020603050405020304" pitchFamily="18" charset="0"/>
                      </a:rPr>
                      <a:t> </a:t>
                    </a:r>
                  </a:p>
                </p:txBody>
              </p:sp>
            </mc:Choice>
            <mc:Fallback xmlns="">
              <p:sp>
                <p:nvSpPr>
                  <p:cNvPr id="24" name="TextBox 19">
                    <a:extLst>
                      <a:ext uri="{FF2B5EF4-FFF2-40B4-BE49-F238E27FC236}">
                        <a16:creationId xmlns:a16="http://schemas.microsoft.com/office/drawing/2014/main" id="{526DC155-5936-62DA-AB41-7B7629EE326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3332" y="1442900"/>
                    <a:ext cx="4892860" cy="858055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>
                    <a:solidFill>
                      <a:srgbClr val="FFF0C2"/>
                    </a:solidFill>
                  </a:ln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文本框 24">
                    <a:extLst>
                      <a:ext uri="{FF2B5EF4-FFF2-40B4-BE49-F238E27FC236}">
                        <a16:creationId xmlns:a16="http://schemas.microsoft.com/office/drawing/2014/main" id="{42CC5205-1EE4-47DD-C1DD-6217A4C8D4B2}"/>
                      </a:ext>
                    </a:extLst>
                  </p:cNvPr>
                  <p:cNvSpPr txBox="1"/>
                  <p:nvPr/>
                </p:nvSpPr>
                <p:spPr>
                  <a:xfrm>
                    <a:off x="479577" y="1085329"/>
                    <a:ext cx="1963999" cy="369332"/>
                  </a:xfrm>
                  <a:prstGeom prst="rect">
                    <a:avLst/>
                  </a:prstGeom>
                  <a:solidFill>
                    <a:schemeClr val="bg1"/>
                  </a:solidFill>
                  <a:ln w="25400">
                    <a:solidFill>
                      <a:srgbClr val="C00000"/>
                    </a:solidFill>
                  </a:ln>
                  <a:effectLst>
                    <a:outerShdw blurRad="50800" dist="38100" algn="l" rotWithShape="0">
                      <a:prstClr val="black">
                        <a:alpha val="0"/>
                      </a:prstClr>
                    </a:outerShdw>
                    <a:softEdge rad="12700"/>
                  </a:effectLst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1" lang="en-US" altLang="zh-CN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Λ</m:t>
                            </m:r>
                            <m:sSup>
                              <m:sSupPr>
                                <m:ctrlPr>
                                  <a:rPr kumimoji="1" lang="en-US" altLang="zh-CN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kumimoji="1" lang="en-US" altLang="zh-CN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</m:sup>
                            </m:sSup>
                          </m:sub>
                        </m:sSub>
                        <m:r>
                          <a:rPr kumimoji="1"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&lt;2.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oMath>
                    </a14:m>
                    <a:r>
                      <a:rPr kumimoji="1"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1" lang="en-US" altLang="zh-CN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GeV</a:t>
                    </a:r>
                    <a:endParaRPr kumimoji="1" lang="zh-CN" alt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5" name="文本框 24">
                    <a:extLst>
                      <a:ext uri="{FF2B5EF4-FFF2-40B4-BE49-F238E27FC236}">
                        <a16:creationId xmlns:a16="http://schemas.microsoft.com/office/drawing/2014/main" id="{42CC5205-1EE4-47DD-C1DD-6217A4C8D4B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9577" y="1085329"/>
                    <a:ext cx="1963999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 w="25400">
                    <a:solidFill>
                      <a:srgbClr val="C00000"/>
                    </a:solidFill>
                  </a:ln>
                  <a:effectLst>
                    <a:outerShdw blurRad="50800" dist="38100" algn="l" rotWithShape="0">
                      <a:prstClr val="black">
                        <a:alpha val="0"/>
                      </a:prstClr>
                    </a:outerShdw>
                    <a:softEdge rad="12700"/>
                  </a:effectLst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19">
                  <a:extLst>
                    <a:ext uri="{FF2B5EF4-FFF2-40B4-BE49-F238E27FC236}">
                      <a16:creationId xmlns:a16="http://schemas.microsoft.com/office/drawing/2014/main" id="{9FF48805-60E0-4E35-461F-11E2E3E62244}"/>
                    </a:ext>
                  </a:extLst>
                </p:cNvPr>
                <p:cNvSpPr txBox="1"/>
                <p:nvPr/>
              </p:nvSpPr>
              <p:spPr>
                <a:xfrm>
                  <a:off x="5980166" y="1202550"/>
                  <a:ext cx="4395226" cy="858055"/>
                </a:xfrm>
                <a:prstGeom prst="rect">
                  <a:avLst/>
                </a:prstGeom>
                <a:solidFill>
                  <a:srgbClr val="FFF0C2"/>
                </a:solidFill>
                <a:ln>
                  <a:solidFill>
                    <a:srgbClr val="FFF0C2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>
                    <a:spcBef>
                      <a:spcPts val="600"/>
                    </a:spcBef>
                    <a:spcAft>
                      <a:spcPts val="400"/>
                    </a:spcAft>
                    <a:defRPr/>
                  </a:pPr>
                  <a14:m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20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 sz="200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kumimoji="1" lang="en-US" altLang="zh-CN" sz="2000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kumimoji="1" lang="en-US" altLang="zh-CN" sz="200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kumimoji="1" lang="en-US" altLang="zh-CN" sz="2000" i="1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kumimoji="1" lang="en-US" altLang="zh-CN" sz="2000" i="0" smtClean="0">
                          <a:latin typeface="Cambria Math" panose="02040503050406030204" pitchFamily="18" charset="0"/>
                        </a:rPr>
                        <m:t>Λ</m:t>
                      </m:r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zh-CN" altLang="en-US" sz="2000" kern="0" dirty="0">
                      <a:latin typeface="Times New Roman" panose="02020603050405020304" pitchFamily="18" charset="0"/>
                      <a:ea typeface="黑体"/>
                      <a:cs typeface="Times New Roman" panose="02020603050405020304" pitchFamily="18" charset="0"/>
                    </a:rPr>
                    <a:t> </a:t>
                  </a:r>
                  <a:endParaRPr lang="en-US" altLang="zh-CN" sz="2000" kern="0" dirty="0">
                    <a:latin typeface="Times New Roman" panose="02020603050405020304" pitchFamily="18" charset="0"/>
                    <a:ea typeface="黑体"/>
                    <a:cs typeface="Times New Roman" panose="02020603050405020304" pitchFamily="18" charset="0"/>
                  </a:endParaRPr>
                </a:p>
                <a:p>
                  <a:pPr>
                    <a:spcBef>
                      <a:spcPts val="600"/>
                    </a:spcBef>
                    <a:spcAft>
                      <a:spcPts val="400"/>
                    </a:spcAft>
                    <a:defRPr/>
                  </a:pPr>
                  <a:r>
                    <a:rPr lang="en-US" altLang="zh-CN" sz="2000" kern="0" dirty="0">
                      <a:latin typeface="Times New Roman" panose="02020603050405020304" pitchFamily="18" charset="0"/>
                      <a:ea typeface="黑体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zh-CN" sz="2000" i="1" kern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黑体"/>
                          <a:cs typeface="Helvetica" panose="020B0604020202020204" pitchFamily="34" charset="0"/>
                        </a:rPr>
                        <m:t>𝛥</m:t>
                      </m:r>
                      <m:sSub>
                        <m:sSubPr>
                          <m:ctrlPr>
                            <a:rPr lang="en-US" altLang="zh-CN" sz="200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sz="2000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  <m:t>𝐴</m:t>
                          </m:r>
                        </m:e>
                        <m:sub>
                          <m:r>
                            <a:rPr lang="en-US" altLang="zh-CN" sz="2000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  <m:t>𝐶𝑃</m:t>
                          </m:r>
                        </m:sub>
                      </m:sSub>
                      <m:d>
                        <m:dPr>
                          <m:ctrlPr>
                            <a:rPr lang="en-US" altLang="zh-CN" sz="200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1" lang="en-US" altLang="zh-CN" sz="20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  <m:r>
                            <a:rPr kumimoji="1" lang="en-US" altLang="zh-CN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altLang="zh-CN" sz="2000" i="1" ker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黑体"/>
                          <a:cs typeface="Helvetica" panose="020B0604020202020204" pitchFamily="34" charset="0"/>
                        </a:rPr>
                        <m:t>=</m:t>
                      </m:r>
                      <m:r>
                        <a:rPr lang="en-US" altLang="zh-CN" sz="2000" b="0" i="1" kern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黑体"/>
                          <a:cs typeface="Helvetica" panose="020B0604020202020204" pitchFamily="34" charset="0"/>
                        </a:rPr>
                        <m:t>0.088±0.069±0.021</m:t>
                      </m:r>
                    </m:oMath>
                  </a14:m>
                  <a:endParaRPr lang="zh-CN" altLang="en-US" sz="2000" i="1" kern="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黑体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9" name="TextBox 19">
                  <a:extLst>
                    <a:ext uri="{FF2B5EF4-FFF2-40B4-BE49-F238E27FC236}">
                      <a16:creationId xmlns:a16="http://schemas.microsoft.com/office/drawing/2014/main" id="{9FF48805-60E0-4E35-461F-11E2E3E6224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0166" y="1202550"/>
                  <a:ext cx="4395226" cy="858055"/>
                </a:xfrm>
                <a:prstGeom prst="rect">
                  <a:avLst/>
                </a:prstGeom>
                <a:blipFill>
                  <a:blip r:embed="rId6"/>
                  <a:stretch>
                    <a:fillRect b="-4286"/>
                  </a:stretch>
                </a:blipFill>
                <a:ln>
                  <a:solidFill>
                    <a:srgbClr val="FFF0C2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文本框 29">
                  <a:extLst>
                    <a:ext uri="{FF2B5EF4-FFF2-40B4-BE49-F238E27FC236}">
                      <a16:creationId xmlns:a16="http://schemas.microsoft.com/office/drawing/2014/main" id="{A4C06B3A-3E80-E9D6-2B2D-9D2D3B47020D}"/>
                    </a:ext>
                  </a:extLst>
                </p:cNvPr>
                <p:cNvSpPr txBox="1"/>
                <p:nvPr/>
              </p:nvSpPr>
              <p:spPr>
                <a:xfrm>
                  <a:off x="5986411" y="844979"/>
                  <a:ext cx="1963999" cy="370679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rgbClr val="C00000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b>
                          <m:sSup>
                            <m:sSup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</m:sup>
                          </m:sSup>
                        </m:sub>
                      </m:sSub>
                      <m:r>
                        <a:rPr kumimoji="1" lang="en-US" altLang="zh-CN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&lt;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kumimoji="1" lang="en-US" altLang="zh-CN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7</m:t>
                      </m:r>
                    </m:oMath>
                  </a14:m>
                  <a:r>
                    <a:rPr kumimoji="1" lang="zh-CN" alt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1" lang="en-US" altLang="zh-CN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GeV</a:t>
                  </a:r>
                  <a:endPara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0" name="文本框 29">
                  <a:extLst>
                    <a:ext uri="{FF2B5EF4-FFF2-40B4-BE49-F238E27FC236}">
                      <a16:creationId xmlns:a16="http://schemas.microsoft.com/office/drawing/2014/main" id="{A4C06B3A-3E80-E9D6-2B2D-9D2D3B4702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6411" y="844979"/>
                  <a:ext cx="1963999" cy="370679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25400">
                  <a:solidFill>
                    <a:srgbClr val="C00000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599949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2BA52720-745E-5A7F-216F-8A8925B4CEB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kumimoji="1" lang="en-US" altLang="zh-CN" dirty="0"/>
                  <a:t>Study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3200" b="0" i="1" kern="0" smtClea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3200" b="0" i="0" kern="0" smtClea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3200" b="0" i="1" kern="0" smtClea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altLang="zh-CN" sz="3200" b="0" i="1" kern="0" smtClea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bSup>
                    <m:r>
                      <a:rPr lang="en-US" altLang="zh-CN" sz="3200" b="0" i="1" kern="0" smtClean="0">
                        <a:latin typeface="Cambria Math" panose="02040503050406030204" pitchFamily="18" charset="0"/>
                        <a:ea typeface="黑体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3200" b="0" i="1" kern="0" smtClean="0">
                        <a:latin typeface="Cambria Math" panose="02040503050406030204" pitchFamily="18" charset="0"/>
                        <a:ea typeface="黑体"/>
                        <a:cs typeface="Times New Roman" panose="020206030504050203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sz="3200" b="0" i="1" kern="0" smtClea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3200" b="0" i="1" kern="0" smtClea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3200" b="0" i="1" kern="0" smtClea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3200" b="0" i="1" kern="0" smtClea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3200" b="0" i="1" kern="0" smtClea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3200" b="0" i="1" kern="0" smtClea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3200" b="0" i="1" kern="0" smtClea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3200" b="0" i="1" kern="0" smtClea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3200" b="0" i="1" kern="0" smtClea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CN" dirty="0"/>
                  <a:t> decays with Run 1+2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2BA52720-745E-5A7F-216F-8A8925B4CE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322" t="-20000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39F747D-D459-2800-74E2-963EC759F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123" y="681173"/>
            <a:ext cx="6018195" cy="1970587"/>
          </a:xfrm>
        </p:spPr>
        <p:txBody>
          <a:bodyPr/>
          <a:lstStyle/>
          <a:p>
            <a:r>
              <a:rPr kumimoji="1" lang="en-US" altLang="zh-CN" dirty="0"/>
              <a:t>Contributed by tree and loop diagrams</a:t>
            </a:r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BC5DD00-5F44-12BA-2409-0FF680316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17</a:t>
            </a:fld>
            <a:endParaRPr kumimoji="1" lang="zh-CN" altLang="en-US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6963E00A-E3AE-0662-B8F7-BFE41CDB79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88"/>
          <a:stretch/>
        </p:blipFill>
        <p:spPr>
          <a:xfrm>
            <a:off x="272223" y="1360223"/>
            <a:ext cx="5648517" cy="1397975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6FC7DE4C-B0B0-FACB-D7EE-1F8B011660E2}"/>
              </a:ext>
            </a:extLst>
          </p:cNvPr>
          <p:cNvGrpSpPr/>
          <p:nvPr/>
        </p:nvGrpSpPr>
        <p:grpSpPr>
          <a:xfrm>
            <a:off x="6052952" y="681877"/>
            <a:ext cx="5472095" cy="1646672"/>
            <a:chOff x="6052952" y="681877"/>
            <a:chExt cx="5472095" cy="1646672"/>
          </a:xfrm>
        </p:grpSpPr>
        <p:sp>
          <p:nvSpPr>
            <p:cNvPr id="9" name="内容占位符 2">
              <a:extLst>
                <a:ext uri="{FF2B5EF4-FFF2-40B4-BE49-F238E27FC236}">
                  <a16:creationId xmlns:a16="http://schemas.microsoft.com/office/drawing/2014/main" id="{C04A0A10-8C24-C1CE-5ADC-473673CD4CED}"/>
                </a:ext>
              </a:extLst>
            </p:cNvPr>
            <p:cNvSpPr txBox="1">
              <a:spLocks/>
            </p:cNvSpPr>
            <p:nvPr/>
          </p:nvSpPr>
          <p:spPr>
            <a:xfrm>
              <a:off x="6141318" y="681877"/>
              <a:ext cx="4083117" cy="558912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16004" indent="-216004" algn="l" defTabSz="864017" rtl="0" eaLnBrk="1" latinLnBrk="0" hangingPunct="1">
                <a:lnSpc>
                  <a:spcPct val="90000"/>
                </a:lnSpc>
                <a:spcBef>
                  <a:spcPts val="94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1pPr>
              <a:lvl2pPr marL="863994" indent="-287998" algn="l" defTabSz="864017" rtl="0" eaLnBrk="1" latinLnBrk="0" hangingPunct="1">
                <a:lnSpc>
                  <a:spcPct val="90000"/>
                </a:lnSpc>
                <a:spcBef>
                  <a:spcPts val="472"/>
                </a:spcBef>
                <a:buFont typeface="Wingdings" pitchFamily="2" charset="2"/>
                <a:buChar char="Ø"/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2pPr>
              <a:lvl3pPr marL="1439992" indent="-287998" algn="l" defTabSz="864017" rtl="0" eaLnBrk="1" latinLnBrk="0" hangingPunct="1">
                <a:lnSpc>
                  <a:spcPct val="90000"/>
                </a:lnSpc>
                <a:spcBef>
                  <a:spcPts val="472"/>
                </a:spcBef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3pPr>
              <a:lvl4pPr marL="2015988" indent="-287998" algn="l" defTabSz="864017" rtl="0" eaLnBrk="1" latinLnBrk="0" hangingPunct="1">
                <a:lnSpc>
                  <a:spcPct val="90000"/>
                </a:lnSpc>
                <a:spcBef>
                  <a:spcPts val="472"/>
                </a:spcBef>
                <a:buFont typeface="Courier New" panose="02070309020205020404" pitchFamily="49" charset="0"/>
                <a:buChar char="o"/>
                <a:defRPr sz="16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4pPr>
              <a:lvl5pPr marL="2591985" indent="-287998" algn="l" defTabSz="864017" rtl="0" eaLnBrk="1" latinLnBrk="0" hangingPunct="1">
                <a:lnSpc>
                  <a:spcPct val="90000"/>
                </a:lnSpc>
                <a:spcBef>
                  <a:spcPts val="472"/>
                </a:spcBef>
                <a:buFont typeface="Wingdings" pitchFamily="2" charset="2"/>
                <a:buChar char="v"/>
                <a:defRPr sz="12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5pPr>
              <a:lvl6pPr marL="2376046" indent="-216004" algn="l" defTabSz="864017" rtl="0" eaLnBrk="1" latinLnBrk="0" hangingPunct="1">
                <a:lnSpc>
                  <a:spcPct val="90000"/>
                </a:lnSpc>
                <a:spcBef>
                  <a:spcPts val="472"/>
                </a:spcBef>
                <a:buFont typeface="Arial" panose="020B0604020202020204" pitchFamily="34" charset="0"/>
                <a:buChar char="•"/>
                <a:defRPr sz="17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808054" indent="-216004" algn="l" defTabSz="864017" rtl="0" eaLnBrk="1" latinLnBrk="0" hangingPunct="1">
                <a:lnSpc>
                  <a:spcPct val="90000"/>
                </a:lnSpc>
                <a:spcBef>
                  <a:spcPts val="472"/>
                </a:spcBef>
                <a:buFont typeface="Arial" panose="020B0604020202020204" pitchFamily="34" charset="0"/>
                <a:buChar char="•"/>
                <a:defRPr sz="17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40062" indent="-216004" algn="l" defTabSz="864017" rtl="0" eaLnBrk="1" latinLnBrk="0" hangingPunct="1">
                <a:lnSpc>
                  <a:spcPct val="90000"/>
                </a:lnSpc>
                <a:spcBef>
                  <a:spcPts val="472"/>
                </a:spcBef>
                <a:buFont typeface="Arial" panose="020B0604020202020204" pitchFamily="34" charset="0"/>
                <a:buChar char="•"/>
                <a:defRPr sz="17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72070" indent="-216004" algn="l" defTabSz="864017" rtl="0" eaLnBrk="1" latinLnBrk="0" hangingPunct="1">
                <a:lnSpc>
                  <a:spcPct val="90000"/>
                </a:lnSpc>
                <a:spcBef>
                  <a:spcPts val="472"/>
                </a:spcBef>
                <a:buFont typeface="Arial" panose="020B0604020202020204" pitchFamily="34" charset="0"/>
                <a:buChar char="•"/>
                <a:defRPr sz="17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zh-CN" dirty="0"/>
                <a:t>Rich resonances</a:t>
              </a:r>
            </a:p>
          </p:txBody>
        </p: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254B5E58-D274-EB07-E08A-690C4D35D420}"/>
                </a:ext>
              </a:extLst>
            </p:cNvPr>
            <p:cNvGrpSpPr/>
            <p:nvPr/>
          </p:nvGrpSpPr>
          <p:grpSpPr>
            <a:xfrm>
              <a:off x="6052952" y="1340779"/>
              <a:ext cx="5472095" cy="987770"/>
              <a:chOff x="5801571" y="1352098"/>
              <a:chExt cx="5472095" cy="98777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文本框 11">
                    <a:extLst>
                      <a:ext uri="{FF2B5EF4-FFF2-40B4-BE49-F238E27FC236}">
                        <a16:creationId xmlns:a16="http://schemas.microsoft.com/office/drawing/2014/main" id="{DE83F15C-2CB2-472A-D8AF-8FC0C4039ACA}"/>
                      </a:ext>
                    </a:extLst>
                  </p:cNvPr>
                  <p:cNvSpPr txBox="1"/>
                  <p:nvPr/>
                </p:nvSpPr>
                <p:spPr>
                  <a:xfrm>
                    <a:off x="8603896" y="1939758"/>
                    <a:ext cx="2669770" cy="400110"/>
                  </a:xfrm>
                  <a:prstGeom prst="rect">
                    <a:avLst/>
                  </a:prstGeom>
                  <a:noFill/>
                  <a:ln>
                    <a:solidFill>
                      <a:schemeClr val="bg1"/>
                    </a:solidFill>
                  </a:ln>
                  <a:effectLst>
                    <a:outerShdw blurRad="50800" dist="38100" algn="l" rotWithShape="0">
                      <a:prstClr val="black">
                        <a:alpha val="0"/>
                      </a:prstClr>
                    </a:outerShdw>
                    <a:softEdge rad="12700"/>
                  </a:effectLst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CN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zh-CN" alt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∗∗</m:t>
                              </m:r>
                              <m:r>
                                <a:rPr lang="en-US" altLang="zh-CN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sSup>
                                <m:sSup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zh-CN" sz="200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  <m:sSup>
                            <m:sSupPr>
                              <m:ctrlPr>
                                <a:rPr lang="en-US" altLang="zh-CN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zh-CN" alt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∗∗</m:t>
                              </m:r>
                            </m:sup>
                          </m:s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sz="200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altLang="zh-CN" sz="200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kumimoji="1" lang="zh-CN" alt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2" name="文本框 11">
                    <a:extLst>
                      <a:ext uri="{FF2B5EF4-FFF2-40B4-BE49-F238E27FC236}">
                        <a16:creationId xmlns:a16="http://schemas.microsoft.com/office/drawing/2014/main" id="{DE83F15C-2CB2-472A-D8AF-8FC0C4039AC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603896" y="1939758"/>
                    <a:ext cx="2669770" cy="40011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>
                    <a:solidFill>
                      <a:schemeClr val="bg1"/>
                    </a:solidFill>
                  </a:ln>
                  <a:effectLst>
                    <a:outerShdw blurRad="50800" dist="38100" algn="l" rotWithShape="0">
                      <a:prstClr val="black">
                        <a:alpha val="0"/>
                      </a:prstClr>
                    </a:outerShdw>
                    <a:softEdge rad="12700"/>
                  </a:effectLst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61583750-2F0C-6D96-5BC3-F6BE989E049E}"/>
                  </a:ext>
                </a:extLst>
              </p:cNvPr>
              <p:cNvGrpSpPr/>
              <p:nvPr/>
            </p:nvGrpSpPr>
            <p:grpSpPr>
              <a:xfrm>
                <a:off x="5801571" y="1352098"/>
                <a:ext cx="4629441" cy="974503"/>
                <a:chOff x="5801571" y="1352098"/>
                <a:chExt cx="4629441" cy="974503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" name="文本框 9">
                      <a:extLst>
                        <a:ext uri="{FF2B5EF4-FFF2-40B4-BE49-F238E27FC236}">
                          <a16:creationId xmlns:a16="http://schemas.microsoft.com/office/drawing/2014/main" id="{C6AB36CF-7A89-7704-8168-91D0E93F122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01571" y="1352098"/>
                      <a:ext cx="2744597" cy="414216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bg1"/>
                      </a:solidFill>
                    </a:ln>
                    <a:effectLst>
                      <a:outerShdw blurRad="50800" dist="38100" algn="l" rotWithShape="0">
                        <a:prstClr val="black">
                          <a:alpha val="0"/>
                        </a:prstClr>
                      </a:outerShdw>
                      <a:softEdge rad="12700"/>
                    </a:effectLst>
                  </p:spPr>
                  <p:txBody>
                    <a:bodyPr wrap="none" rtlCol="0">
                      <a:spAutoFit/>
                    </a:bodyPr>
                    <a:lstStyle/>
                    <a:p>
                      <a:pPr algn="l"/>
                      <a14:m>
                        <m:oMath xmlns:m="http://schemas.openxmlformats.org/officeDocument/2006/math">
                          <m:sSubSup>
                            <m:sSubSupPr>
                              <m:ctrlPr>
                                <a:rPr lang="en-US" altLang="zh-CN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𝛬</m:t>
                              </m:r>
                            </m:e>
                            <m:sub>
                              <m: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  <m:sup>
                              <m: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  <m:r>
                            <a:rPr lang="en-US" altLang="zh-CN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altLang="zh-CN" sz="20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zh-CN" altLang="en-US" sz="2000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∗∗</m:t>
                              </m:r>
                              <m:r>
                                <a:rPr lang="en-US" altLang="zh-CN" sz="20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d>
                            <m:dPr>
                              <m:ctrlPr>
                                <a:rPr lang="en-CN" altLang="zh-CN" sz="200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CN" sz="20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CN" altLang="zh-CN" sz="2000" i="1" dirty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US" altLang="zh-CN" sz="2000" i="1" dirty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zh-CN" sz="2000" i="1" dirty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20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i="1" dirty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zh-CN" sz="2000" i="1" dirty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  <m:sSup>
                            <m:sSupPr>
                              <m:ctrlPr>
                                <a:rPr lang="en-CN" altLang="zh-CN" sz="20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N" altLang="zh-CN" sz="2000" i="1" dirty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CN" altLang="zh-CN" sz="2000" i="1" dirty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a14:m>
                      <a:r>
                        <a:rPr kumimoji="1"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endParaRPr kumimoji="1"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0" name="文本框 9">
                      <a:extLst>
                        <a:ext uri="{FF2B5EF4-FFF2-40B4-BE49-F238E27FC236}">
                          <a16:creationId xmlns:a16="http://schemas.microsoft.com/office/drawing/2014/main" id="{C6AB36CF-7A89-7704-8168-91D0E93F122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01571" y="1352098"/>
                      <a:ext cx="2744597" cy="414216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/>
                      </a:stretch>
                    </a:blipFill>
                    <a:ln>
                      <a:solidFill>
                        <a:schemeClr val="bg1"/>
                      </a:solidFill>
                    </a:ln>
                    <a:effectLst>
                      <a:outerShdw blurRad="50800" dist="38100" algn="l" rotWithShape="0">
                        <a:prstClr val="black">
                          <a:alpha val="0"/>
                        </a:prstClr>
                      </a:outerShdw>
                      <a:softEdge rad="12700"/>
                    </a:effectLst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" name="文本框 10">
                      <a:extLst>
                        <a:ext uri="{FF2B5EF4-FFF2-40B4-BE49-F238E27FC236}">
                          <a16:creationId xmlns:a16="http://schemas.microsoft.com/office/drawing/2014/main" id="{69C13DEC-62C6-2C28-228F-731476E4373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01571" y="1912385"/>
                      <a:ext cx="2928494" cy="414216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bg1"/>
                      </a:solidFill>
                    </a:ln>
                    <a:effectLst>
                      <a:outerShdw blurRad="50800" dist="38100" algn="l" rotWithShape="0">
                        <a:prstClr val="black">
                          <a:alpha val="0"/>
                        </a:prstClr>
                      </a:outerShdw>
                      <a:softEdge rad="12700"/>
                    </a:effectLst>
                  </p:spPr>
                  <p:txBody>
                    <a:bodyPr wrap="none" rtlCol="0">
                      <a:spAutoFit/>
                    </a:bodyPr>
                    <a:lstStyle/>
                    <a:p>
                      <a:pPr algn="l"/>
                      <a14:m>
                        <m:oMath xmlns:m="http://schemas.openxmlformats.org/officeDocument/2006/math">
                          <m:sSubSup>
                            <m:sSubSupPr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𝛬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  <m:r>
                            <a:rPr lang="en-US" altLang="zh-CN" sz="2000">
                              <a:latin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altLang="zh-CN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𝛬</m:t>
                              </m:r>
                            </m:e>
                            <m:sup>
                              <m:r>
                                <a:rPr lang="zh-CN" alt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∗∗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sSup>
                                <m:sSup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en-US" altLang="zh-CN" sz="200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  <m:r>
                            <a:rPr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sz="200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sz="200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a14:m>
                      <a:r>
                        <a:rPr kumimoji="1"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endParaRPr kumimoji="1"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1" name="文本框 10">
                      <a:extLst>
                        <a:ext uri="{FF2B5EF4-FFF2-40B4-BE49-F238E27FC236}">
                          <a16:creationId xmlns:a16="http://schemas.microsoft.com/office/drawing/2014/main" id="{69C13DEC-62C6-2C28-228F-731476E4373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01571" y="1912385"/>
                      <a:ext cx="2928494" cy="414216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  <a:ln>
                      <a:solidFill>
                        <a:schemeClr val="bg1"/>
                      </a:solidFill>
                    </a:ln>
                    <a:effectLst>
                      <a:outerShdw blurRad="50800" dist="38100" algn="l" rotWithShape="0">
                        <a:prstClr val="black">
                          <a:alpha val="0"/>
                        </a:prstClr>
                      </a:outerShdw>
                      <a:softEdge rad="12700"/>
                    </a:effectLst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" name="文本框 12">
                      <a:extLst>
                        <a:ext uri="{FF2B5EF4-FFF2-40B4-BE49-F238E27FC236}">
                          <a16:creationId xmlns:a16="http://schemas.microsoft.com/office/drawing/2014/main" id="{F229CC0B-0612-4EC6-904D-8736EC7AC1E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474900" y="1371543"/>
                      <a:ext cx="1956112" cy="40011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bg1"/>
                      </a:solidFill>
                    </a:ln>
                    <a:effectLst>
                      <a:outerShdw blurRad="50800" dist="38100" algn="l" rotWithShape="0">
                        <a:prstClr val="black">
                          <a:alpha val="0"/>
                        </a:prstClr>
                      </a:outerShdw>
                      <a:softEdge rad="12700"/>
                    </a:effectLst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sSup>
                              <m:sSupPr>
                                <m:ctrlPr>
                                  <a:rPr lang="en-US" altLang="zh-CN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lang="zh-CN" alt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∗∗</m:t>
                                </m:r>
                              </m:sup>
                            </m:sSup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lang="en-US" altLang="zh-CN" sz="200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00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en-US" altLang="zh-CN" sz="200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00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en-US" altLang="zh-CN" sz="2000" b="0" i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oMath>
                        </m:oMathPara>
                      </a14:m>
                      <a:endParaRPr kumimoji="1"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3" name="文本框 12">
                      <a:extLst>
                        <a:ext uri="{FF2B5EF4-FFF2-40B4-BE49-F238E27FC236}">
                          <a16:creationId xmlns:a16="http://schemas.microsoft.com/office/drawing/2014/main" id="{F229CC0B-0612-4EC6-904D-8736EC7AC1E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474900" y="1371543"/>
                      <a:ext cx="1956112" cy="400110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  <a:ln>
                      <a:solidFill>
                        <a:schemeClr val="bg1"/>
                      </a:solidFill>
                    </a:ln>
                    <a:effectLst>
                      <a:outerShdw blurRad="50800" dist="38100" algn="l" rotWithShape="0">
                        <a:prstClr val="black">
                          <a:alpha val="0"/>
                        </a:prstClr>
                      </a:outerShdw>
                      <a:softEdge rad="12700"/>
                    </a:effectLst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FA32E553-B203-DA89-8B4B-82187B8C3808}"/>
              </a:ext>
            </a:extLst>
          </p:cNvPr>
          <p:cNvSpPr txBox="1">
            <a:spLocks/>
          </p:cNvSpPr>
          <p:nvPr/>
        </p:nvSpPr>
        <p:spPr>
          <a:xfrm>
            <a:off x="123123" y="3080580"/>
            <a:ext cx="7039677" cy="546502"/>
          </a:xfrm>
          <a:prstGeom prst="rect">
            <a:avLst/>
          </a:prstGeom>
        </p:spPr>
        <p:txBody>
          <a:bodyPr>
            <a:normAutofit/>
          </a:bodyPr>
          <a:lstStyle>
            <a:lvl1pPr marL="216004" indent="-216004" algn="l" defTabSz="864017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863994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Ø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439992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2015988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591985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v"/>
              <a:defRPr sz="1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dirty="0"/>
              <a:t>Cancelling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production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asymmetries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1">
                <a:extLst>
                  <a:ext uri="{FF2B5EF4-FFF2-40B4-BE49-F238E27FC236}">
                    <a16:creationId xmlns:a16="http://schemas.microsoft.com/office/drawing/2014/main" id="{F2C5560B-B03E-5E88-BE5F-5D52F206D6C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8694" y="4353118"/>
                <a:ext cx="4733436" cy="762604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16004" indent="-216004" algn="l" defTabSz="864017" rtl="0" eaLnBrk="1" latinLnBrk="0" hangingPunct="1">
                  <a:lnSpc>
                    <a:spcPct val="90000"/>
                  </a:lnSpc>
                  <a:spcBef>
                    <a:spcPts val="945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1pPr>
                <a:lvl2pPr marL="863994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Ø"/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2pPr>
                <a:lvl3pPr marL="1439992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§"/>
                  <a:defRPr sz="18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3pPr>
                <a:lvl4pPr marL="2015988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Courier New" panose="02070309020205020404" pitchFamily="49" charset="0"/>
                  <a:buChar char="o"/>
                  <a:defRPr sz="16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4pPr>
                <a:lvl5pPr marL="2591985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v"/>
                  <a:defRPr sz="12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5pPr>
                <a:lvl6pPr marL="2376046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808054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40062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72070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zh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  <m:r>
                      <a:rPr lang="en-US" altLang="zh-CN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altLang="zh-CN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altLang="zh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yield</m:t>
                        </m:r>
                      </m:sub>
                    </m:sSub>
                    <m:r>
                      <a:rPr lang="en-US" altLang="zh-CN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altLang="zh-CN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altLang="zh-CN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prod</m:t>
                        </m:r>
                      </m:sub>
                    </m:sSub>
                    <m:r>
                      <a:rPr lang="en-US" altLang="zh-CN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altLang="zh-CN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altLang="zh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  <m:r>
                          <a:rPr lang="en-US" altLang="zh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zh-CN" altLang="en-US" sz="4000" dirty="0">
                    <a:latin typeface="+mn-lt"/>
                  </a:rPr>
                  <a:t> </a:t>
                </a:r>
                <a:endParaRPr lang="en-US" altLang="zh-CN" sz="4000" dirty="0">
                  <a:latin typeface="+mn-lt"/>
                </a:endParaRPr>
              </a:p>
            </p:txBody>
          </p:sp>
        </mc:Choice>
        <mc:Fallback xmlns="">
          <p:sp>
            <p:nvSpPr>
              <p:cNvPr id="17" name="Content Placeholder 1">
                <a:extLst>
                  <a:ext uri="{FF2B5EF4-FFF2-40B4-BE49-F238E27FC236}">
                    <a16:creationId xmlns:a16="http://schemas.microsoft.com/office/drawing/2014/main" id="{F2C5560B-B03E-5E88-BE5F-5D52F206D6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694" y="4353118"/>
                <a:ext cx="4733436" cy="762604"/>
              </a:xfrm>
              <a:prstGeom prst="rect">
                <a:avLst/>
              </a:prstGeom>
              <a:blipFill>
                <a:blip r:embed="rId8"/>
                <a:stretch>
                  <a:fillRect l="-2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8AD62D28-07F9-E520-9C75-6DD8D786A929}"/>
                  </a:ext>
                </a:extLst>
              </p:cNvPr>
              <p:cNvSpPr txBox="1"/>
              <p:nvPr/>
            </p:nvSpPr>
            <p:spPr>
              <a:xfrm>
                <a:off x="344735" y="3635201"/>
                <a:ext cx="5181355" cy="721993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Control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channel: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b="0" i="1" kern="0" smtClea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000" b="0" i="0" kern="0" smtClea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2000" b="0" i="1" kern="0" smtClea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altLang="zh-CN" sz="2000" b="0" i="1" kern="0" smtClea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bSup>
                    <m:r>
                      <a:rPr lang="en-US" altLang="zh-CN" sz="2000" b="0" i="1" kern="0" smtClean="0">
                        <a:latin typeface="Cambria Math" panose="02040503050406030204" pitchFamily="18" charset="0"/>
                        <a:ea typeface="黑体"/>
                        <a:cs typeface="Times New Roman" panose="02020603050405020304" pitchFamily="18" charset="0"/>
                      </a:rPr>
                      <m:t>→</m:t>
                    </m:r>
                    <m:sSubSup>
                      <m:sSubSupPr>
                        <m:ctrlPr>
                          <a:rPr lang="en-US" altLang="zh-CN" sz="2000" b="0" i="1" kern="0" smtClea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000" b="0" i="0" kern="0" smtClea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2000" b="0" i="1" kern="0" smtClea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000" b="0" i="1" kern="0" smtClea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CN" sz="2000" b="0" i="1" kern="0" smtClean="0">
                        <a:latin typeface="Cambria Math" panose="02040503050406030204" pitchFamily="18" charset="0"/>
                        <a:ea typeface="黑体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2000" b="0" i="1" kern="0" smtClean="0">
                        <a:latin typeface="Cambria Math" panose="02040503050406030204" pitchFamily="18" charset="0"/>
                        <a:ea typeface="黑体"/>
                        <a:cs typeface="Times New Roman" panose="020206030504050203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sz="2000" b="0" i="1" kern="0" smtClea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kern="0" smtClea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000" b="0" i="1" kern="0" smtClea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2000" b="0" i="1" kern="0" smtClea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kern="0" smtClea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000" b="0" i="1" kern="0" smtClea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2000" b="0" i="1" kern="0" smtClean="0">
                        <a:latin typeface="Cambria Math" panose="02040503050406030204" pitchFamily="18" charset="0"/>
                        <a:ea typeface="黑体"/>
                        <a:cs typeface="Times New Roman" panose="02020603050405020304" pitchFamily="18" charset="0"/>
                      </a:rPr>
                      <m:t>)</m:t>
                    </m:r>
                    <m:sSup>
                      <m:sSupPr>
                        <m:ctrlPr>
                          <a:rPr lang="en-US" altLang="zh-CN" sz="2000" b="0" i="1" kern="0" smtClea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kern="0" smtClea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000" b="0" i="1" kern="0" smtClea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l"/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same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final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state,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violation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expected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8AD62D28-07F9-E520-9C75-6DD8D786A9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735" y="3635201"/>
                <a:ext cx="5181355" cy="72199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图片 18">
            <a:extLst>
              <a:ext uri="{FF2B5EF4-FFF2-40B4-BE49-F238E27FC236}">
                <a16:creationId xmlns:a16="http://schemas.microsoft.com/office/drawing/2014/main" id="{A4C46FF5-0FF5-38E5-60DE-E6FB575639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60243" y="3781257"/>
            <a:ext cx="5437856" cy="24343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57397B94-7728-807F-47CC-30D49B49DB4C}"/>
                  </a:ext>
                </a:extLst>
              </p:cNvPr>
              <p:cNvSpPr txBox="1"/>
              <p:nvPr/>
            </p:nvSpPr>
            <p:spPr>
              <a:xfrm>
                <a:off x="414107" y="5426980"/>
                <a:ext cx="5229060" cy="52206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yield</m:t>
                          </m:r>
                        </m:sub>
                      </m:sSub>
                      <m:d>
                        <m:dPr>
                          <m:ctrlPr>
                            <a:rPr lang="en-US" altLang="zh-CN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sz="2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400" b="0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en-US" altLang="zh-CN" sz="2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  <m:sup>
                              <m:r>
                                <a:rPr lang="en-US" altLang="zh-CN" sz="2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  <m:r>
                            <a:rPr lang="en-US" altLang="zh-CN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sSubSup>
                            <m:sSubSupPr>
                              <m:ctrlPr>
                                <a:rPr lang="en-US" altLang="zh-CN" sz="2400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黑体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400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黑体"/>
                                  <a:cs typeface="Times New Roman" panose="02020603050405020304" pitchFamily="18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en-US" altLang="zh-CN" sz="2400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黑体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altLang="zh-CN" sz="2400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黑体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altLang="zh-CN" sz="2400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黑体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黑体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sz="2400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黑体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lang="en-US" altLang="zh-CN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1.25±0.23</m:t>
                          </m:r>
                        </m:e>
                      </m:d>
                      <m:r>
                        <a:rPr lang="en-US" altLang="zh-CN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kumimoji="1"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57397B94-7728-807F-47CC-30D49B49DB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107" y="5426980"/>
                <a:ext cx="5229060" cy="52206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0A6BC2F4-9EDE-320A-D3D1-D8C8C594E1E1}"/>
                  </a:ext>
                </a:extLst>
              </p:cNvPr>
              <p:cNvSpPr txBox="1"/>
              <p:nvPr/>
            </p:nvSpPr>
            <p:spPr>
              <a:xfrm>
                <a:off x="6825270" y="3445895"/>
                <a:ext cx="1504001" cy="41421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000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altLang="zh-CN" sz="2000" b="0" i="0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Times New Roman" panose="020206030504050203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US" altLang="zh-CN" sz="2000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Times New Roman" panose="020206030504050203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lang="en-US" altLang="zh-CN" sz="2000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Times New Roman" panose="020206030504050203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US" altLang="zh-CN" sz="2000" b="0" i="1" kern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黑体"/>
                          <a:cs typeface="Times New Roman" panose="020206030504050203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lang="en-US" altLang="zh-CN" sz="2000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altLang="zh-CN" sz="2000" b="0" i="0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Times New Roman" panose="020206030504050203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US" altLang="zh-CN" sz="2000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altLang="zh-CN" sz="2000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lang="en-US" altLang="zh-CN" sz="2000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Times New Roman" panose="020206030504050203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sz="2000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0A6BC2F4-9EDE-320A-D3D1-D8C8C594E1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5270" y="3445895"/>
                <a:ext cx="1504001" cy="41421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646E5961-8167-839D-3D3A-1DBB60E9FAF9}"/>
                  </a:ext>
                </a:extLst>
              </p:cNvPr>
              <p:cNvSpPr txBox="1"/>
              <p:nvPr/>
            </p:nvSpPr>
            <p:spPr>
              <a:xfrm>
                <a:off x="9472434" y="3430905"/>
                <a:ext cx="1504001" cy="41421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000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̅"/>
                              <m:ctrlPr>
                                <a:rPr lang="en-US" altLang="zh-CN" sz="2000" b="0" i="1" kern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黑体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 b="0" i="0" kern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黑体"/>
                                  <a:cs typeface="Times New Roman" panose="02020603050405020304" pitchFamily="18" charset="0"/>
                                </a:rPr>
                                <m:t>Λ</m:t>
                              </m:r>
                            </m:e>
                          </m:acc>
                        </m:e>
                        <m:sub>
                          <m:r>
                            <a:rPr lang="en-US" altLang="zh-CN" sz="2000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Times New Roman" panose="020206030504050203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lang="en-US" altLang="zh-CN" sz="2000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Times New Roman" panose="020206030504050203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US" altLang="zh-CN" sz="2000" b="0" i="1" kern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黑体"/>
                          <a:cs typeface="Times New Roman" panose="020206030504050203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lang="en-US" altLang="zh-CN" sz="2000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̅"/>
                              <m:ctrlPr>
                                <a:rPr lang="en-US" altLang="zh-CN" sz="2000" b="0" i="1" kern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黑体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 b="0" i="0" kern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黑体"/>
                                  <a:cs typeface="Times New Roman" panose="02020603050405020304" pitchFamily="18" charset="0"/>
                                </a:rPr>
                                <m:t>Λ</m:t>
                              </m:r>
                            </m:e>
                          </m:acc>
                        </m:e>
                        <m:sub>
                          <m:r>
                            <a:rPr lang="en-US" altLang="zh-CN" sz="2000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altLang="zh-CN" sz="2000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bSup>
                      <m:sSup>
                        <m:sSupPr>
                          <m:ctrlPr>
                            <a:rPr lang="en-US" altLang="zh-CN" sz="2000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Times New Roman" panose="020206030504050203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sz="2000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1"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646E5961-8167-839D-3D3A-1DBB60E9FA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2434" y="3430905"/>
                <a:ext cx="1504001" cy="41421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文本框 23">
            <a:extLst>
              <a:ext uri="{FF2B5EF4-FFF2-40B4-BE49-F238E27FC236}">
                <a16:creationId xmlns:a16="http://schemas.microsoft.com/office/drawing/2014/main" id="{D3B9E0AC-9685-5860-270B-52BF5CEE2AE2}"/>
              </a:ext>
            </a:extLst>
          </p:cNvPr>
          <p:cNvSpPr txBox="1"/>
          <p:nvPr/>
        </p:nvSpPr>
        <p:spPr>
          <a:xfrm>
            <a:off x="9350944" y="193110"/>
            <a:ext cx="2169543" cy="369332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arXiv:2503.14954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93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 animBg="1"/>
      <p:bldP spid="20" grpId="0" animBg="1"/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D3318B81-8099-5E26-AAC7-E566AE28B0F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kumimoji="1" lang="en-US" altLang="zh-CN" dirty="0"/>
                  <a:t>Raw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yield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asymmetry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of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3200" b="0" i="1" kern="0" smtClea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3200" b="0" i="0" kern="0" smtClea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3200" b="0" i="1" kern="0" smtClea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altLang="zh-CN" sz="3200" b="0" i="1" kern="0" smtClea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bSup>
                    <m:r>
                      <a:rPr lang="en-US" altLang="zh-CN" sz="3200" b="0" i="1" kern="0" smtClean="0">
                        <a:latin typeface="Cambria Math" panose="02040503050406030204" pitchFamily="18" charset="0"/>
                        <a:ea typeface="黑体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3200" b="0" i="1" kern="0" smtClean="0">
                        <a:latin typeface="Cambria Math" panose="02040503050406030204" pitchFamily="18" charset="0"/>
                        <a:ea typeface="黑体"/>
                        <a:cs typeface="Times New Roman" panose="020206030504050203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sz="3200" b="0" i="1" kern="0" smtClea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3200" b="0" i="1" kern="0" smtClea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3200" b="0" i="1" kern="0" smtClea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3200" b="0" i="1" kern="0" smtClea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3200" b="0" i="1" kern="0" smtClea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3200" b="0" i="1" kern="0" smtClea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3200" b="0" i="1" kern="0" smtClea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3200" b="0" i="1" kern="0" smtClea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3200" b="0" i="1" kern="0" smtClean="0"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CN" dirty="0"/>
                  <a:t> 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D3318B81-8099-5E26-AAC7-E566AE28B0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322" t="-20000" b="-3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1FF06A-FD1B-5E58-BF56-D2129818F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18</a:t>
            </a:fld>
            <a:endParaRPr kumimoji="1" lang="zh-CN" altLang="en-US" dirty="0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93B29891-D4DB-A093-DE6A-87C473FD4D0F}"/>
              </a:ext>
            </a:extLst>
          </p:cNvPr>
          <p:cNvGrpSpPr/>
          <p:nvPr/>
        </p:nvGrpSpPr>
        <p:grpSpPr>
          <a:xfrm>
            <a:off x="0" y="1552942"/>
            <a:ext cx="7796688" cy="3600000"/>
            <a:chOff x="401136" y="1581120"/>
            <a:chExt cx="7796688" cy="3600000"/>
          </a:xfrm>
        </p:grpSpPr>
        <p:pic>
          <p:nvPicPr>
            <p:cNvPr id="5" name="Picture 11">
              <a:extLst>
                <a:ext uri="{FF2B5EF4-FFF2-40B4-BE49-F238E27FC236}">
                  <a16:creationId xmlns:a16="http://schemas.microsoft.com/office/drawing/2014/main" id="{26845833-6633-AF57-B8A8-8A9CA15DE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1136" y="1581120"/>
              <a:ext cx="7796688" cy="3600000"/>
            </a:xfrm>
            <a:prstGeom prst="rect">
              <a:avLst/>
            </a:prstGeom>
          </p:spPr>
        </p:pic>
        <p:cxnSp>
          <p:nvCxnSpPr>
            <p:cNvPr id="6" name="Straight Connector 12">
              <a:extLst>
                <a:ext uri="{FF2B5EF4-FFF2-40B4-BE49-F238E27FC236}">
                  <a16:creationId xmlns:a16="http://schemas.microsoft.com/office/drawing/2014/main" id="{3E2DFCD8-03E5-92C2-939D-A45C07C6931B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2017577" y="2291851"/>
              <a:ext cx="4032000" cy="0"/>
            </a:xfrm>
            <a:prstGeom prst="line">
              <a:avLst/>
            </a:prstGeom>
            <a:ln w="28575">
              <a:solidFill>
                <a:srgbClr val="C00000"/>
              </a:solidFill>
              <a:prstDash val="soli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7" name="TextBox 18">
            <a:extLst>
              <a:ext uri="{FF2B5EF4-FFF2-40B4-BE49-F238E27FC236}">
                <a16:creationId xmlns:a16="http://schemas.microsoft.com/office/drawing/2014/main" id="{D74DD1C5-DAE0-A681-D204-C930ADD215A7}"/>
              </a:ext>
            </a:extLst>
          </p:cNvPr>
          <p:cNvSpPr txBox="1"/>
          <p:nvPr/>
        </p:nvSpPr>
        <p:spPr>
          <a:xfrm>
            <a:off x="298104" y="638418"/>
            <a:ext cx="9211915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Maximum-likelihood fits to mass spectra to extract signal yield </a:t>
            </a:r>
            <a:endParaRPr lang="en-CN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20">
                <a:extLst>
                  <a:ext uri="{FF2B5EF4-FFF2-40B4-BE49-F238E27FC236}">
                    <a16:creationId xmlns:a16="http://schemas.microsoft.com/office/drawing/2014/main" id="{7CB2761D-2AA6-3710-045B-A11F1C58F418}"/>
                  </a:ext>
                </a:extLst>
              </p:cNvPr>
              <p:cNvSpPr/>
              <p:nvPr/>
            </p:nvSpPr>
            <p:spPr>
              <a:xfrm>
                <a:off x="446684" y="5173815"/>
                <a:ext cx="3141785" cy="10589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yield</m:t>
                          </m:r>
                        </m:sub>
                        <m:sup>
                          <m:sSubSup>
                            <m:sSubSupPr>
                              <m:ctrlPr>
                                <a:rPr lang="en-US" altLang="zh-CN" sz="2400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黑体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400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黑体"/>
                                  <a:cs typeface="Times New Roman" panose="02020603050405020304" pitchFamily="18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en-US" altLang="zh-CN" sz="2400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黑体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sub>
                            <m:sup>
                              <m:r>
                                <a:rPr lang="en-US" altLang="zh-CN" sz="2400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黑体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p>
                          </m:sSubSup>
                        </m:sup>
                      </m:sSubSup>
                      <m:r>
                        <m:rPr>
                          <m:nor/>
                        </m:rPr>
                        <a:rPr lang="zh-CN" altLang="en-US" sz="2400" i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altLang="zh-CN" sz="24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zh-CN" altLang="en-US" sz="24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CN" sz="24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i="1" dirty="0">
                              <a:latin typeface="Cambria Math" panose="02040503050406030204" pitchFamily="18" charset="0"/>
                            </a:rPr>
                            <m:t>4.184 ± 0.025</m:t>
                          </m:r>
                        </m:e>
                      </m:d>
                      <m:r>
                        <a:rPr lang="en-US" altLang="zh-CN" sz="2400" b="0" i="1" dirty="0" smtClean="0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zh-CN" sz="24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0" i="1" dirty="0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Rectangle 20">
                <a:extLst>
                  <a:ext uri="{FF2B5EF4-FFF2-40B4-BE49-F238E27FC236}">
                    <a16:creationId xmlns:a16="http://schemas.microsoft.com/office/drawing/2014/main" id="{7CB2761D-2AA6-3710-045B-A11F1C58F4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684" y="5173815"/>
                <a:ext cx="3141785" cy="1058944"/>
              </a:xfrm>
              <a:prstGeom prst="rect">
                <a:avLst/>
              </a:prstGeom>
              <a:blipFill>
                <a:blip r:embed="rId4"/>
                <a:stretch>
                  <a:fillRect b="-95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24">
                <a:extLst>
                  <a:ext uri="{FF2B5EF4-FFF2-40B4-BE49-F238E27FC236}">
                    <a16:creationId xmlns:a16="http://schemas.microsoft.com/office/drawing/2014/main" id="{C1A44040-CBEC-1C44-C14B-CD92B5D2E3DB}"/>
                  </a:ext>
                </a:extLst>
              </p:cNvPr>
              <p:cNvSpPr/>
              <p:nvPr/>
            </p:nvSpPr>
            <p:spPr>
              <a:xfrm>
                <a:off x="4299480" y="5214774"/>
                <a:ext cx="3141785" cy="10589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yield</m:t>
                          </m:r>
                        </m:sub>
                        <m:sup>
                          <m:sSubSup>
                            <m:sSubSupPr>
                              <m:ctrlPr>
                                <a:rPr lang="en-US" altLang="zh-CN" sz="2400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黑体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zh-CN" sz="2400" i="1" ker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黑体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2400" ker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黑体"/>
                                      <a:cs typeface="Times New Roman" panose="02020603050405020304" pitchFamily="18" charset="0"/>
                                    </a:rPr>
                                    <m:t>Λ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CN" sz="2400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黑体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sub>
                            <m:sup>
                              <m:r>
                                <a:rPr lang="en-US" altLang="zh-CN" sz="2400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黑体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p>
                          </m:sSubSup>
                        </m:sup>
                      </m:sSubSup>
                      <m:r>
                        <m:rPr>
                          <m:nor/>
                        </m:rPr>
                        <a:rPr lang="zh-CN" altLang="en-US" sz="2400" i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altLang="zh-CN" sz="24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zh-CN" altLang="en-US" sz="24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CN" sz="24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altLang="zh-CN" sz="2400" i="1" dirty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altLang="zh-CN" sz="2400" b="0" i="1" dirty="0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altLang="zh-CN" sz="2400" i="1" dirty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altLang="zh-CN" sz="2400" b="0" i="1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altLang="zh-CN" sz="2400" i="1" dirty="0">
                              <a:latin typeface="Cambria Math" panose="02040503050406030204" pitchFamily="18" charset="0"/>
                            </a:rPr>
                            <m:t> ± 0.02</m:t>
                          </m:r>
                          <m:r>
                            <a:rPr lang="en-US" altLang="zh-CN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  <m:r>
                        <a:rPr lang="en-US" altLang="zh-CN" sz="2400" b="0" i="1" dirty="0" smtClean="0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zh-CN" sz="24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0" i="1" dirty="0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" name="Rectangle 24">
                <a:extLst>
                  <a:ext uri="{FF2B5EF4-FFF2-40B4-BE49-F238E27FC236}">
                    <a16:creationId xmlns:a16="http://schemas.microsoft.com/office/drawing/2014/main" id="{C1A44040-CBEC-1C44-C14B-CD92B5D2E3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9480" y="5214774"/>
                <a:ext cx="3141785" cy="1058944"/>
              </a:xfrm>
              <a:prstGeom prst="rect">
                <a:avLst/>
              </a:prstGeom>
              <a:blipFill>
                <a:blip r:embed="rId5"/>
                <a:stretch>
                  <a:fillRect b="-95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1BDB7984-C9D1-D29D-4E59-17363F387EDC}"/>
                  </a:ext>
                </a:extLst>
              </p:cNvPr>
              <p:cNvSpPr txBox="1"/>
              <p:nvPr/>
            </p:nvSpPr>
            <p:spPr>
              <a:xfrm>
                <a:off x="7910148" y="3446335"/>
                <a:ext cx="3419113" cy="495649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dirty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b="0" i="0" dirty="0" smtClean="0">
                            <a:latin typeface="Cambria Math" panose="02040503050406030204" pitchFamily="18" charset="0"/>
                          </a:rPr>
                          <m:t>yield</m:t>
                        </m:r>
                        <m:r>
                          <a:rPr lang="en-US" altLang="zh-CN" sz="2400" b="0" i="0" dirty="0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US" altLang="zh-CN" sz="2400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sz="24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  <m:t>3.71±0.39</m:t>
                        </m:r>
                      </m:e>
                    </m:d>
                    <m:r>
                      <a:rPr lang="en-US" altLang="zh-CN" sz="2400" b="0" i="1" dirty="0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kumimoji="1" lang="zh-CN" altLang="en-US" sz="2400" dirty="0"/>
                  <a:t> </a:t>
                </a:r>
                <a:endParaRPr kumimoji="1" lang="en-US" altLang="zh-CN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1BDB7984-C9D1-D29D-4E59-17363F387E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0148" y="3446335"/>
                <a:ext cx="3419113" cy="495649"/>
              </a:xfrm>
              <a:prstGeom prst="rect">
                <a:avLst/>
              </a:prstGeom>
              <a:blipFill>
                <a:blip r:embed="rId6"/>
                <a:stretch>
                  <a:fillRect l="-743" b="-1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9F204E8A-88A2-6FAD-3FC9-F518E2D8DE20}"/>
                  </a:ext>
                </a:extLst>
              </p:cNvPr>
              <p:cNvSpPr txBox="1"/>
              <p:nvPr/>
            </p:nvSpPr>
            <p:spPr>
              <a:xfrm>
                <a:off x="995036" y="2989791"/>
                <a:ext cx="621405" cy="47859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b="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400" b="0" i="0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2400" b="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altLang="zh-CN" sz="2400" b="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zh-CN" altLang="en-US" sz="2400" dirty="0"/>
                  <a:t>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9F204E8A-88A2-6FAD-3FC9-F518E2D8DE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5036" y="2989791"/>
                <a:ext cx="621405" cy="47859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89E41E3B-AE05-B04C-65B1-708D247CE801}"/>
                  </a:ext>
                </a:extLst>
              </p:cNvPr>
              <p:cNvSpPr txBox="1"/>
              <p:nvPr/>
            </p:nvSpPr>
            <p:spPr>
              <a:xfrm>
                <a:off x="4696391" y="2989791"/>
                <a:ext cx="621405" cy="478593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b="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altLang="zh-CN" sz="2400" b="0" i="1" kern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CN" sz="2400" b="0" i="0" kern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Times New Roman" panose="02020603050405020304" pitchFamily="18" charset="0"/>
                              </a:rPr>
                              <m:t>Λ</m:t>
                            </m:r>
                          </m:e>
                        </m:acc>
                      </m:e>
                      <m:sub>
                        <m:r>
                          <a:rPr lang="en-US" altLang="zh-CN" sz="2400" b="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altLang="zh-CN" sz="2400" b="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zh-CN" altLang="en-US" sz="2400" dirty="0"/>
                  <a:t>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89E41E3B-AE05-B04C-65B1-708D247CE8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6391" y="2989791"/>
                <a:ext cx="621405" cy="47859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本框 14">
            <a:extLst>
              <a:ext uri="{FF2B5EF4-FFF2-40B4-BE49-F238E27FC236}">
                <a16:creationId xmlns:a16="http://schemas.microsoft.com/office/drawing/2014/main" id="{EE134D02-BE42-F9F6-38FA-4EB7B0CF2096}"/>
              </a:ext>
            </a:extLst>
          </p:cNvPr>
          <p:cNvSpPr txBox="1"/>
          <p:nvPr/>
        </p:nvSpPr>
        <p:spPr>
          <a:xfrm>
            <a:off x="9350944" y="193110"/>
            <a:ext cx="2169543" cy="369332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arXiv:2503.14954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5317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D8B0F1-3439-B42E-ECA0-B68C68BB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Corrections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experimental</a:t>
            </a:r>
            <a:r>
              <a:rPr kumimoji="1" lang="zh-CN" altLang="en-US" dirty="0"/>
              <a:t> </a:t>
            </a:r>
            <a:r>
              <a:rPr kumimoji="1" lang="en-US" altLang="zh-CN" dirty="0"/>
              <a:t>bias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D3CAE218-F7AF-0ACE-0D2C-35651AAA62C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3123" y="1643385"/>
                <a:ext cx="4925395" cy="4572222"/>
              </a:xfrm>
            </p:spPr>
            <p:txBody>
              <a:bodyPr/>
              <a:lstStyle/>
              <a:p>
                <a:r>
                  <a:rPr kumimoji="1" lang="en-US" altLang="zh-CN" dirty="0">
                    <a:solidFill>
                      <a:srgbClr val="C00000"/>
                    </a:solidFill>
                  </a:rPr>
                  <a:t>Production</a:t>
                </a:r>
                <a:r>
                  <a:rPr kumimoji="1" lang="zh-CN" altLang="en-US" dirty="0">
                    <a:solidFill>
                      <a:srgbClr val="C00000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rgbClr val="C00000"/>
                    </a:solidFill>
                  </a:rPr>
                  <a:t>asymmetry</a:t>
                </a:r>
                <a:r>
                  <a:rPr kumimoji="1" lang="en-US" altLang="zh-CN" dirty="0"/>
                  <a:t>: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cancelled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by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matching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kinematics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of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control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to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signal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mode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D3CAE218-F7AF-0ACE-0D2C-35651AAA62C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3123" y="1643385"/>
                <a:ext cx="4925395" cy="4572222"/>
              </a:xfrm>
              <a:blipFill>
                <a:blip r:embed="rId2"/>
                <a:stretch>
                  <a:fillRect l="-1542" t="-1939" r="-5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F89926-D61B-EE0C-C46B-73D66E609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19</a:t>
            </a:fld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1">
                <a:extLst>
                  <a:ext uri="{FF2B5EF4-FFF2-40B4-BE49-F238E27FC236}">
                    <a16:creationId xmlns:a16="http://schemas.microsoft.com/office/drawing/2014/main" id="{5CD4DD9C-2F97-F3C2-DE3C-DCF3A49CA87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25016" y="708456"/>
                <a:ext cx="4733436" cy="762604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16004" indent="-216004" algn="l" defTabSz="864017" rtl="0" eaLnBrk="1" latinLnBrk="0" hangingPunct="1">
                  <a:lnSpc>
                    <a:spcPct val="90000"/>
                  </a:lnSpc>
                  <a:spcBef>
                    <a:spcPts val="945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1pPr>
                <a:lvl2pPr marL="863994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Ø"/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2pPr>
                <a:lvl3pPr marL="1439992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§"/>
                  <a:defRPr sz="18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3pPr>
                <a:lvl4pPr marL="2015988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Courier New" panose="02070309020205020404" pitchFamily="49" charset="0"/>
                  <a:buChar char="o"/>
                  <a:defRPr sz="16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4pPr>
                <a:lvl5pPr marL="2591985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v"/>
                  <a:defRPr sz="12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5pPr>
                <a:lvl6pPr marL="2376046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808054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40062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72070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zh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  <m:r>
                      <a:rPr lang="en-US" altLang="zh-CN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altLang="zh-CN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altLang="zh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yield</m:t>
                        </m:r>
                      </m:sub>
                    </m:sSub>
                    <m:r>
                      <a:rPr lang="en-US" altLang="zh-CN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altLang="zh-CN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altLang="zh-CN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prod</m:t>
                        </m:r>
                      </m:sub>
                    </m:sSub>
                    <m:r>
                      <a:rPr lang="en-US" altLang="zh-CN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altLang="zh-CN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altLang="zh-CN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  <m:r>
                          <a:rPr lang="en-US" altLang="zh-CN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zh-CN" altLang="en-US" sz="4000" dirty="0">
                    <a:latin typeface="+mn-lt"/>
                  </a:rPr>
                  <a:t> </a:t>
                </a:r>
                <a:endParaRPr lang="en-US" altLang="zh-CN" sz="4000" dirty="0">
                  <a:latin typeface="+mn-lt"/>
                </a:endParaRPr>
              </a:p>
            </p:txBody>
          </p:sp>
        </mc:Choice>
        <mc:Fallback xmlns="">
          <p:sp>
            <p:nvSpPr>
              <p:cNvPr id="5" name="Content Placeholder 1">
                <a:extLst>
                  <a:ext uri="{FF2B5EF4-FFF2-40B4-BE49-F238E27FC236}">
                    <a16:creationId xmlns:a16="http://schemas.microsoft.com/office/drawing/2014/main" id="{5CD4DD9C-2F97-F3C2-DE3C-DCF3A49CA8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5016" y="708456"/>
                <a:ext cx="4733436" cy="762604"/>
              </a:xfrm>
              <a:prstGeom prst="rect">
                <a:avLst/>
              </a:prstGeom>
              <a:blipFill>
                <a:blip r:embed="rId3"/>
                <a:stretch>
                  <a:fillRect l="-2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B766D503-AC5E-5C69-6A22-D80F522858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53" y="3014609"/>
            <a:ext cx="2598517" cy="1979352"/>
          </a:xfrm>
          <a:prstGeom prst="rect">
            <a:avLst/>
          </a:prstGeom>
        </p:spPr>
      </p:pic>
      <p:sp>
        <p:nvSpPr>
          <p:cNvPr id="7" name="内容占位符 2">
            <a:extLst>
              <a:ext uri="{FF2B5EF4-FFF2-40B4-BE49-F238E27FC236}">
                <a16:creationId xmlns:a16="http://schemas.microsoft.com/office/drawing/2014/main" id="{54269D20-1DF5-9773-574D-D69EC754B8BA}"/>
              </a:ext>
            </a:extLst>
          </p:cNvPr>
          <p:cNvSpPr txBox="1">
            <a:spLocks/>
          </p:cNvSpPr>
          <p:nvPr/>
        </p:nvSpPr>
        <p:spPr>
          <a:xfrm>
            <a:off x="5499761" y="1643385"/>
            <a:ext cx="5601828" cy="1380803"/>
          </a:xfrm>
          <a:prstGeom prst="rect">
            <a:avLst/>
          </a:prstGeom>
        </p:spPr>
        <p:txBody>
          <a:bodyPr>
            <a:normAutofit/>
          </a:bodyPr>
          <a:lstStyle>
            <a:lvl1pPr marL="216004" indent="-216004" algn="l" defTabSz="864017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863994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Ø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439992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2015988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591985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v"/>
              <a:defRPr sz="1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dirty="0">
                <a:solidFill>
                  <a:srgbClr val="0070C0"/>
                </a:solidFill>
              </a:rPr>
              <a:t>Detection</a:t>
            </a:r>
            <a:r>
              <a:rPr kumimoji="1" lang="zh-CN" altLang="en-US" dirty="0">
                <a:solidFill>
                  <a:srgbClr val="0070C0"/>
                </a:solidFill>
              </a:rPr>
              <a:t> </a:t>
            </a:r>
            <a:r>
              <a:rPr kumimoji="1" lang="en-US" altLang="zh-CN" dirty="0">
                <a:solidFill>
                  <a:srgbClr val="0070C0"/>
                </a:solidFill>
              </a:rPr>
              <a:t>asymmetry</a:t>
            </a:r>
            <a:r>
              <a:rPr kumimoji="1" lang="en-US" altLang="zh-CN" dirty="0"/>
              <a:t>:</a:t>
            </a:r>
            <a:r>
              <a:rPr kumimoji="1" lang="zh-CN" altLang="en-US" dirty="0"/>
              <a:t> </a:t>
            </a:r>
            <a:r>
              <a:rPr kumimoji="1" lang="en-US" altLang="zh-CN" dirty="0"/>
              <a:t>candidate</a:t>
            </a:r>
            <a:r>
              <a:rPr kumimoji="1" lang="zh-CN" altLang="en-US" dirty="0"/>
              <a:t> </a:t>
            </a:r>
            <a:r>
              <a:rPr kumimoji="1" lang="en-US" altLang="zh-CN" dirty="0"/>
              <a:t>by</a:t>
            </a:r>
            <a:r>
              <a:rPr kumimoji="1" lang="zh-CN" altLang="en-US" dirty="0"/>
              <a:t> </a:t>
            </a:r>
            <a:r>
              <a:rPr kumimoji="1" lang="en-US" altLang="zh-CN" dirty="0"/>
              <a:t>candidate</a:t>
            </a:r>
            <a:r>
              <a:rPr kumimoji="1" lang="zh-CN" altLang="en-US" dirty="0"/>
              <a:t> </a:t>
            </a:r>
            <a:r>
              <a:rPr kumimoji="1" lang="en-US" altLang="zh-CN" dirty="0"/>
              <a:t>correction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depending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on</a:t>
            </a:r>
            <a:r>
              <a:rPr kumimoji="1" lang="zh-CN" altLang="en-US" dirty="0"/>
              <a:t> </a:t>
            </a:r>
            <a:r>
              <a:rPr kumimoji="1" lang="en-US" altLang="zh-CN" dirty="0"/>
              <a:t>final</a:t>
            </a:r>
            <a:r>
              <a:rPr kumimoji="1" lang="zh-CN" altLang="en-US" dirty="0"/>
              <a:t> </a:t>
            </a:r>
            <a:r>
              <a:rPr kumimoji="1" lang="en-US" altLang="zh-CN" dirty="0"/>
              <a:t>state</a:t>
            </a:r>
            <a:r>
              <a:rPr kumimoji="1" lang="zh-CN" altLang="en-US" dirty="0"/>
              <a:t> </a:t>
            </a:r>
            <a:r>
              <a:rPr kumimoji="1" lang="en-US" altLang="zh-CN" dirty="0"/>
              <a:t>kinematics</a:t>
            </a:r>
            <a:endParaRPr kumimoji="1"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F20E67F-A789-3DB6-B626-9A5B7257B8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7851" y="3024188"/>
            <a:ext cx="3072695" cy="223345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14C2980-D228-571E-5D6D-714D4CE1C7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0546" y="3024189"/>
            <a:ext cx="3016179" cy="22334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6285D6EA-EC6F-CB29-68F4-F811D1DCC9B5}"/>
                  </a:ext>
                </a:extLst>
              </p:cNvPr>
              <p:cNvSpPr txBox="1"/>
              <p:nvPr/>
            </p:nvSpPr>
            <p:spPr>
              <a:xfrm>
                <a:off x="6468941" y="5524439"/>
                <a:ext cx="2288693" cy="494559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altLang="zh-CN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</m:sub>
                    </m:sSub>
                    <m:r>
                      <a:rPr lang="en-US" altLang="zh-CN" sz="24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0.01%</m:t>
                    </m:r>
                  </m:oMath>
                </a14:m>
                <a:r>
                  <a:rPr kumimoji="1" lang="zh-CN" altLang="en-US" sz="2400" dirty="0">
                    <a:solidFill>
                      <a:schemeClr val="tx1"/>
                    </a:solidFill>
                  </a:rPr>
                  <a:t> </a:t>
                </a:r>
                <a:endParaRPr kumimoji="1" lang="en-US" altLang="zh-CN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6285D6EA-EC6F-CB29-68F4-F811D1DCC9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8941" y="5524439"/>
                <a:ext cx="2288693" cy="494559"/>
              </a:xfrm>
              <a:prstGeom prst="rect">
                <a:avLst/>
              </a:prstGeom>
              <a:blipFill>
                <a:blip r:embed="rId7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684F2CE1-1D88-741E-D1B5-D3FC6022B0A6}"/>
                  </a:ext>
                </a:extLst>
              </p:cNvPr>
              <p:cNvSpPr txBox="1"/>
              <p:nvPr/>
            </p:nvSpPr>
            <p:spPr>
              <a:xfrm>
                <a:off x="1622672" y="5485205"/>
                <a:ext cx="1740460" cy="494559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altLang="zh-CN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prod</m:t>
                        </m:r>
                      </m:sub>
                    </m:sSub>
                    <m:r>
                      <a:rPr lang="en-US" altLang="zh-CN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kumimoji="1" lang="zh-CN" altLang="en-US" sz="2400" dirty="0">
                    <a:solidFill>
                      <a:schemeClr val="tx1"/>
                    </a:solidFill>
                  </a:rPr>
                  <a:t> </a:t>
                </a:r>
                <a:endParaRPr kumimoji="1" lang="en-US" altLang="zh-CN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684F2CE1-1D88-741E-D1B5-D3FC6022B0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2672" y="5485205"/>
                <a:ext cx="1740460" cy="494559"/>
              </a:xfrm>
              <a:prstGeom prst="rect">
                <a:avLst/>
              </a:prstGeom>
              <a:blipFill>
                <a:blip r:embed="rId8"/>
                <a:stretch>
                  <a:fillRect b="-128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组合 17">
            <a:extLst>
              <a:ext uri="{FF2B5EF4-FFF2-40B4-BE49-F238E27FC236}">
                <a16:creationId xmlns:a16="http://schemas.microsoft.com/office/drawing/2014/main" id="{2B864E89-AACC-9A99-BC10-BFE23F22B121}"/>
              </a:ext>
            </a:extLst>
          </p:cNvPr>
          <p:cNvGrpSpPr/>
          <p:nvPr/>
        </p:nvGrpSpPr>
        <p:grpSpPr>
          <a:xfrm>
            <a:off x="2772953" y="2827578"/>
            <a:ext cx="2383133" cy="2348313"/>
            <a:chOff x="2716070" y="3015547"/>
            <a:chExt cx="2383133" cy="2348313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6A780260-498F-D401-0688-0C1F04C98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16070" y="3015547"/>
              <a:ext cx="2383133" cy="2250737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DF49A277-99B6-5387-629F-CE94B2CEB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721041" y="5183860"/>
              <a:ext cx="255653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9286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6EDEB-9BAB-0044-82C5-F30972197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LHCb</a:t>
            </a:r>
            <a:r>
              <a:rPr lang="zh-CN" altLang="en-US" dirty="0"/>
              <a:t> </a:t>
            </a:r>
            <a:r>
              <a:rPr kumimoji="1" lang="en-US" altLang="zh-CN" dirty="0">
                <a:latin typeface="Times New Roman" charset="0"/>
                <a:ea typeface="Times New Roman" charset="0"/>
                <a:cs typeface="Times New Roman" charset="0"/>
              </a:rPr>
              <a:t>experiment</a:t>
            </a:r>
            <a:endParaRPr lang="en-CN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DAE3AD-C9D7-DB4C-933F-E75061E38585}"/>
              </a:ext>
            </a:extLst>
          </p:cNvPr>
          <p:cNvSpPr/>
          <p:nvPr/>
        </p:nvSpPr>
        <p:spPr>
          <a:xfrm>
            <a:off x="7010592" y="41619"/>
            <a:ext cx="20979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JINST 3 (2008) S08005</a:t>
            </a:r>
          </a:p>
          <a:p>
            <a:r>
              <a:rPr kumimoji="1" lang="en-US" altLang="zh-CN" sz="1400" dirty="0">
                <a:latin typeface="Times New Roman" charset="0"/>
                <a:ea typeface="Times New Roman" charset="0"/>
                <a:cs typeface="Times New Roman" charset="0"/>
              </a:rPr>
              <a:t>IJMPA 30 (2015) 1530022</a:t>
            </a:r>
            <a:endParaRPr kumimoji="1" lang="zh-CN" altLang="en-US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9ACF84B-FD91-877F-6E1C-3CC70F76948E}"/>
              </a:ext>
            </a:extLst>
          </p:cNvPr>
          <p:cNvGrpSpPr/>
          <p:nvPr/>
        </p:nvGrpSpPr>
        <p:grpSpPr>
          <a:xfrm>
            <a:off x="773720" y="1246036"/>
            <a:ext cx="6392371" cy="3379587"/>
            <a:chOff x="618524" y="1116877"/>
            <a:chExt cx="6078065" cy="3131307"/>
          </a:xfrm>
        </p:grpSpPr>
        <p:pic>
          <p:nvPicPr>
            <p:cNvPr id="16" name="Picture 4" descr="http://cds.cern.ch/record/1087860/files/gene-2008-002.jpg?subformat=icon-1440">
              <a:extLst>
                <a:ext uri="{FF2B5EF4-FFF2-40B4-BE49-F238E27FC236}">
                  <a16:creationId xmlns:a16="http://schemas.microsoft.com/office/drawing/2014/main" id="{BDD4ABB2-A975-4B43-88F9-540C094E06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7" t="28107" r="-56"/>
            <a:stretch/>
          </p:blipFill>
          <p:spPr bwMode="auto">
            <a:xfrm>
              <a:off x="618524" y="1116877"/>
              <a:ext cx="6078065" cy="31313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C0C3CCC-460A-614C-9D2B-2D5E90283815}"/>
                </a:ext>
              </a:extLst>
            </p:cNvPr>
            <p:cNvGrpSpPr/>
            <p:nvPr/>
          </p:nvGrpSpPr>
          <p:grpSpPr>
            <a:xfrm>
              <a:off x="707494" y="2451923"/>
              <a:ext cx="5882194" cy="203712"/>
              <a:chOff x="1510383" y="2663890"/>
              <a:chExt cx="7059207" cy="261610"/>
            </a:xfrm>
          </p:grpSpPr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9617E2F3-E73E-F543-BA67-806EC87B4800}"/>
                  </a:ext>
                </a:extLst>
              </p:cNvPr>
              <p:cNvCxnSpPr/>
              <p:nvPr/>
            </p:nvCxnSpPr>
            <p:spPr>
              <a:xfrm>
                <a:off x="1510383" y="2796276"/>
                <a:ext cx="646771" cy="0"/>
              </a:xfrm>
              <a:prstGeom prst="straightConnector1">
                <a:avLst/>
              </a:prstGeom>
              <a:ln w="50800">
                <a:solidFill>
                  <a:schemeClr val="accent5">
                    <a:lumMod val="60000"/>
                    <a:lumOff val="40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FAB2845E-4812-1543-AB55-7F916BED1B41}"/>
                  </a:ext>
                </a:extLst>
              </p:cNvPr>
              <p:cNvCxnSpPr/>
              <p:nvPr/>
            </p:nvCxnSpPr>
            <p:spPr>
              <a:xfrm flipH="1" flipV="1">
                <a:off x="2278019" y="2792156"/>
                <a:ext cx="6291571" cy="4120"/>
              </a:xfrm>
              <a:prstGeom prst="straightConnector1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Sun 21">
                <a:extLst>
                  <a:ext uri="{FF2B5EF4-FFF2-40B4-BE49-F238E27FC236}">
                    <a16:creationId xmlns:a16="http://schemas.microsoft.com/office/drawing/2014/main" id="{0C596004-B917-FA40-8AC9-9C5B88081EB2}"/>
                  </a:ext>
                </a:extLst>
              </p:cNvPr>
              <p:cNvSpPr/>
              <p:nvPr/>
            </p:nvSpPr>
            <p:spPr>
              <a:xfrm>
                <a:off x="2069840" y="2663890"/>
                <a:ext cx="256478" cy="261610"/>
              </a:xfrm>
              <a:prstGeom prst="sun">
                <a:avLst/>
              </a:prstGeom>
              <a:solidFill>
                <a:srgbClr val="FF0000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3EDD0212-39B4-74D3-D3C4-4A74D7AEDA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21170" y="2351632"/>
              <a:ext cx="1400640" cy="213991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90E61A36-8FE2-3EA2-1FA8-91E3471F896A}"/>
                </a:ext>
              </a:extLst>
            </p:cNvPr>
            <p:cNvCxnSpPr>
              <a:cxnSpLocks/>
            </p:cNvCxnSpPr>
            <p:nvPr/>
          </p:nvCxnSpPr>
          <p:spPr>
            <a:xfrm>
              <a:off x="1387384" y="2551802"/>
              <a:ext cx="1276712" cy="215968"/>
            </a:xfrm>
            <a:prstGeom prst="straightConnector1">
              <a:avLst/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980ED0BF-16A4-C416-2469-446AC38684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54277" y="2294782"/>
              <a:ext cx="1367533" cy="243549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528FF9EC-3C24-DCEB-FF07-7F4DE6458EEE}"/>
                </a:ext>
              </a:extLst>
            </p:cNvPr>
            <p:cNvCxnSpPr>
              <a:cxnSpLocks/>
            </p:cNvCxnSpPr>
            <p:nvPr/>
          </p:nvCxnSpPr>
          <p:spPr>
            <a:xfrm>
              <a:off x="1354277" y="2558713"/>
              <a:ext cx="1309819" cy="123817"/>
            </a:xfrm>
            <a:prstGeom prst="straightConnector1">
              <a:avLst/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68C6A776-C657-3017-BFE5-1F5F0356AC10}"/>
                    </a:ext>
                  </a:extLst>
                </p:cNvPr>
                <p:cNvSpPr txBox="1"/>
                <p:nvPr/>
              </p:nvSpPr>
              <p:spPr>
                <a:xfrm>
                  <a:off x="2796554" y="2099541"/>
                  <a:ext cx="1707506" cy="35252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 wrap="square" lIns="36000" tIns="36000" rIns="36000" bIns="36000" rtlCol="0">
                  <a:spAutoFit/>
                </a:bodyPr>
                <a:lstStyle/>
                <a:p>
                  <a:pPr algn="l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  <m:sup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p>
                      </m:sSup>
                    </m:oMath>
                  </a14:m>
                  <a:r>
                    <a:rPr lang="zh-CN" altLang="en-US" sz="20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0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measurement</a:t>
                  </a:r>
                  <a:endParaRPr lang="en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68C6A776-C657-3017-BFE5-1F5F0356AC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96554" y="2099541"/>
                  <a:ext cx="1707506" cy="35252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B6020200-948B-2F9C-C3A1-DCF02B71F4CD}"/>
                    </a:ext>
                  </a:extLst>
                </p:cNvPr>
                <p:cNvSpPr txBox="1"/>
                <p:nvPr/>
              </p:nvSpPr>
              <p:spPr>
                <a:xfrm>
                  <a:off x="2723451" y="2508784"/>
                  <a:ext cx="1026744" cy="35252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 wrap="none" lIns="36000" tIns="36000" rIns="36000" bIns="36000" rtlCol="0">
                  <a:spAutoFit/>
                </a:bodyPr>
                <a:lstStyle/>
                <a:p>
                  <a:pPr algn="l"/>
                  <a14:m>
                    <m:oMath xmlns:m="http://schemas.openxmlformats.org/officeDocument/2006/math">
                      <m:r>
                        <a:rPr lang="en-US" altLang="zh-CN" sz="2000" i="1">
                          <a:solidFill>
                            <a:srgbClr val="6F0068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𝐵</m:t>
                      </m:r>
                    </m:oMath>
                  </a14:m>
                  <a:r>
                    <a:rPr lang="zh-CN" altLang="en-US" sz="2000" dirty="0">
                      <a:solidFill>
                        <a:srgbClr val="6F0068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000" dirty="0">
                      <a:solidFill>
                        <a:srgbClr val="6F0068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tagging</a:t>
                  </a:r>
                  <a:endParaRPr lang="en-CN" sz="2000" dirty="0">
                    <a:solidFill>
                      <a:srgbClr val="6F006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B6020200-948B-2F9C-C3A1-DCF02B71F4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23451" y="2508784"/>
                  <a:ext cx="1026744" cy="35252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0041F-915C-B7D0-FBF7-3A916216E1B3}"/>
              </a:ext>
            </a:extLst>
          </p:cNvPr>
          <p:cNvSpPr txBox="1">
            <a:spLocks/>
          </p:cNvSpPr>
          <p:nvPr/>
        </p:nvSpPr>
        <p:spPr>
          <a:xfrm>
            <a:off x="177179" y="720879"/>
            <a:ext cx="8431443" cy="768085"/>
          </a:xfrm>
          <a:prstGeom prst="rect">
            <a:avLst/>
          </a:prstGeom>
        </p:spPr>
        <p:txBody>
          <a:bodyPr>
            <a:normAutofit/>
          </a:bodyPr>
          <a:lstStyle>
            <a:lvl1pPr marL="216004" indent="-216004" algn="l" defTabSz="864017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801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21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2029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4037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400" dirty="0">
                <a:latin typeface="Times New Roman" charset="0"/>
                <a:ea typeface="Times New Roman" charset="0"/>
                <a:cs typeface="Times New Roman" charset="0"/>
              </a:rPr>
              <a:t>Dedicated experiment at</a:t>
            </a:r>
            <a:r>
              <a:rPr kumimoji="1" lang="zh-CN" alt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400" dirty="0">
                <a:latin typeface="Times New Roman" charset="0"/>
                <a:ea typeface="Times New Roman" charset="0"/>
                <a:cs typeface="Times New Roman" charset="0"/>
              </a:rPr>
              <a:t>CERN</a:t>
            </a:r>
            <a:r>
              <a:rPr kumimoji="1" lang="zh-CN" alt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400" dirty="0">
                <a:latin typeface="Times New Roman" charset="0"/>
                <a:ea typeface="Times New Roman" charset="0"/>
                <a:cs typeface="Times New Roman" charset="0"/>
              </a:rPr>
              <a:t>to</a:t>
            </a:r>
            <a:r>
              <a:rPr kumimoji="1" lang="zh-CN" alt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400" dirty="0">
                <a:latin typeface="Times New Roman" charset="0"/>
                <a:ea typeface="Times New Roman" charset="0"/>
                <a:cs typeface="Times New Roman" charset="0"/>
              </a:rPr>
              <a:t>measure 𝑏, 𝑐 hadrons</a:t>
            </a:r>
          </a:p>
        </p:txBody>
      </p:sp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54EE22CB-60DA-8F7A-159B-DDA7C03B16E5}"/>
              </a:ext>
            </a:extLst>
          </p:cNvPr>
          <p:cNvSpPr txBox="1">
            <a:spLocks/>
          </p:cNvSpPr>
          <p:nvPr/>
        </p:nvSpPr>
        <p:spPr bwMode="auto">
          <a:xfrm>
            <a:off x="350991" y="5255049"/>
            <a:ext cx="10922255" cy="81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6402" tIns="43201" rIns="86402" bIns="43201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Aft>
                <a:spcPts val="567"/>
              </a:spcAft>
              <a:buNone/>
            </a:pPr>
            <a:r>
              <a:rPr lang="en-US" altLang="zh-CN" sz="20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LHCb</a:t>
            </a:r>
            <a:r>
              <a:rPr lang="zh-CN" altLang="en-US" sz="20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中国组：清华大学、华中师范大学、高能物理研究所、中国科学院大学、武汉大学、湖南大学、华南师范大学、北京大学、兰州大学、中国科学技术大学、西北工业大学、河南师范大学</a:t>
            </a:r>
            <a:endParaRPr lang="en-US" altLang="zh-CN" sz="2000" dirty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5" name="TextBox 42">
            <a:extLst>
              <a:ext uri="{FF2B5EF4-FFF2-40B4-BE49-F238E27FC236}">
                <a16:creationId xmlns:a16="http://schemas.microsoft.com/office/drawing/2014/main" id="{4C8CE0AB-9EA1-7453-C3F0-CD1CEB8DAC85}"/>
              </a:ext>
            </a:extLst>
          </p:cNvPr>
          <p:cNvSpPr txBox="1"/>
          <p:nvPr/>
        </p:nvSpPr>
        <p:spPr>
          <a:xfrm>
            <a:off x="7080285" y="1292331"/>
            <a:ext cx="4454409" cy="81136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square" lIns="36000" tIns="36000" rIns="36000" bIns="36000" rtlCol="0">
            <a:spAutoFit/>
          </a:bodyPr>
          <a:lstStyle/>
          <a:p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Excellent</a:t>
            </a:r>
            <a:r>
              <a:rPr lang="zh-CN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vertexing, hadron PID, momentum; flexible trigger …</a:t>
            </a:r>
          </a:p>
        </p:txBody>
      </p:sp>
      <p:sp>
        <p:nvSpPr>
          <p:cNvPr id="23" name="内容占位符 2">
            <a:extLst>
              <a:ext uri="{FF2B5EF4-FFF2-40B4-BE49-F238E27FC236}">
                <a16:creationId xmlns:a16="http://schemas.microsoft.com/office/drawing/2014/main" id="{43349490-BBFB-28F8-AA68-3EC583E0471C}"/>
              </a:ext>
            </a:extLst>
          </p:cNvPr>
          <p:cNvSpPr txBox="1">
            <a:spLocks/>
          </p:cNvSpPr>
          <p:nvPr/>
        </p:nvSpPr>
        <p:spPr bwMode="auto">
          <a:xfrm>
            <a:off x="7237894" y="2137678"/>
            <a:ext cx="4154074" cy="26302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Aft>
                <a:spcPts val="600"/>
              </a:spcAft>
              <a:buNone/>
              <a:defRPr/>
            </a:pPr>
            <a:r>
              <a:rPr kumimoji="1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Main</a:t>
            </a:r>
            <a:r>
              <a:rPr kumimoji="1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topics</a:t>
            </a:r>
            <a:endParaRPr lang="en-US" altLang="zh-CN" sz="2400" kern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sz="2000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Heavy</a:t>
            </a:r>
            <a:r>
              <a:rPr lang="zh-CN" altLang="en-US" sz="2000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flavor</a:t>
            </a:r>
            <a:r>
              <a:rPr lang="zh-CN" altLang="en-US" sz="2000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and</a:t>
            </a:r>
            <a:r>
              <a:rPr lang="zh-CN" altLang="en-US" sz="2000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CP</a:t>
            </a:r>
            <a:r>
              <a:rPr lang="zh-CN" altLang="en-US" sz="2000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violation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sz="2000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Rare</a:t>
            </a:r>
            <a:r>
              <a:rPr lang="zh-CN" altLang="en-US" sz="2000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decay</a:t>
            </a:r>
            <a:endParaRPr kumimoji="1" lang="en-US" altLang="zh-CN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zh-CN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QCD:</a:t>
            </a:r>
            <a:r>
              <a:rPr kumimoji="1" lang="zh-CN" altLang="en-US" sz="2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production,</a:t>
            </a:r>
            <a:r>
              <a:rPr kumimoji="1" lang="zh-CN" alt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spectroscopy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zh-CN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EW</a:t>
            </a:r>
            <a:r>
              <a:rPr kumimoji="1" lang="zh-CN" alt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and</a:t>
            </a:r>
            <a:r>
              <a:rPr kumimoji="1" lang="zh-CN" alt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</a:t>
            </a:r>
            <a:r>
              <a:rPr kumimoji="1" lang="en-US" altLang="zh-CN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iggs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zh-CN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Heavy</a:t>
            </a:r>
            <a:r>
              <a:rPr kumimoji="1" lang="zh-CN" alt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ion</a:t>
            </a:r>
          </a:p>
        </p:txBody>
      </p:sp>
      <p:pic>
        <p:nvPicPr>
          <p:cNvPr id="26" name="Picture 2" descr="The LHC has discovered strange, never-before-seen particles in a ...">
            <a:extLst>
              <a:ext uri="{FF2B5EF4-FFF2-40B4-BE49-F238E27FC236}">
                <a16:creationId xmlns:a16="http://schemas.microsoft.com/office/drawing/2014/main" id="{1EEB7EC7-CFFC-FA83-CF4C-9BE38C469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292331"/>
            <a:ext cx="1680744" cy="94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图片 26" descr="lhcblogo.gif">
            <a:extLst>
              <a:ext uri="{FF2B5EF4-FFF2-40B4-BE49-F238E27FC236}">
                <a16:creationId xmlns:a16="http://schemas.microsoft.com/office/drawing/2014/main" id="{90AB58BB-FE88-83FC-C2F8-5171475BE7EB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3986" y="1916700"/>
            <a:ext cx="388961" cy="267952"/>
          </a:xfrm>
          <a:prstGeom prst="rect">
            <a:avLst/>
          </a:prstGeom>
        </p:spPr>
      </p:pic>
      <p:pic>
        <p:nvPicPr>
          <p:cNvPr id="28" name="图片 27" descr="atlas.jpg">
            <a:extLst>
              <a:ext uri="{FF2B5EF4-FFF2-40B4-BE49-F238E27FC236}">
                <a16:creationId xmlns:a16="http://schemas.microsoft.com/office/drawing/2014/main" id="{79B0328C-5333-E75A-1A81-E867C5650AE4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45580" y="1698723"/>
            <a:ext cx="210823" cy="250979"/>
          </a:xfrm>
          <a:prstGeom prst="rect">
            <a:avLst/>
          </a:prstGeom>
        </p:spPr>
      </p:pic>
      <p:pic>
        <p:nvPicPr>
          <p:cNvPr id="29" name="图片 28" descr="CMSLogo.gif">
            <a:extLst>
              <a:ext uri="{FF2B5EF4-FFF2-40B4-BE49-F238E27FC236}">
                <a16:creationId xmlns:a16="http://schemas.microsoft.com/office/drawing/2014/main" id="{AB6BBACA-868C-1305-DB63-AB6171067F6A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339589" y="1715546"/>
            <a:ext cx="231546" cy="231546"/>
          </a:xfrm>
          <a:prstGeom prst="rect">
            <a:avLst/>
          </a:prstGeom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92046827-1BCC-9902-5B4F-41B1A3751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6647" y="1525527"/>
            <a:ext cx="251789" cy="229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灯片编号占位符 3">
            <a:extLst>
              <a:ext uri="{FF2B5EF4-FFF2-40B4-BE49-F238E27FC236}">
                <a16:creationId xmlns:a16="http://schemas.microsoft.com/office/drawing/2014/main" id="{EFD5D39B-BED7-A13D-AA55-19C74BDB1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8380" y="6043102"/>
            <a:ext cx="2592110" cy="345009"/>
          </a:xfrm>
        </p:spPr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2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3615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F48D6D-2606-51CD-C492-620BC7378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Systematic</a:t>
            </a:r>
            <a:r>
              <a:rPr kumimoji="1" lang="zh-CN" altLang="en-US" dirty="0"/>
              <a:t> </a:t>
            </a:r>
            <a:r>
              <a:rPr kumimoji="1" lang="en-US" altLang="zh-CN" dirty="0"/>
              <a:t>uncertainties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CF9058A-87EA-DCB9-03F6-AFDEC16BA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20</a:t>
            </a:fld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D4EB3C7-56D4-FAD2-48C2-7F9CB4255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369" y="1371262"/>
            <a:ext cx="8349466" cy="209386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936B066-5C31-5C29-2F52-A4B002E8A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901" y="4115602"/>
            <a:ext cx="5975506" cy="1949153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E7FF4EB0-43DE-AB2E-724C-1E6CA4E1A4A5}"/>
              </a:ext>
            </a:extLst>
          </p:cNvPr>
          <p:cNvSpPr txBox="1"/>
          <p:nvPr/>
        </p:nvSpPr>
        <p:spPr>
          <a:xfrm>
            <a:off x="221784" y="826124"/>
            <a:ext cx="3103735" cy="46166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bias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601EE96-670B-DD23-8D7B-20711D570D45}"/>
              </a:ext>
            </a:extLst>
          </p:cNvPr>
          <p:cNvSpPr txBox="1"/>
          <p:nvPr/>
        </p:nvSpPr>
        <p:spPr>
          <a:xfrm>
            <a:off x="190420" y="3653937"/>
            <a:ext cx="2967479" cy="46166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signal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extraction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任意形状 8">
            <a:extLst>
              <a:ext uri="{FF2B5EF4-FFF2-40B4-BE49-F238E27FC236}">
                <a16:creationId xmlns:a16="http://schemas.microsoft.com/office/drawing/2014/main" id="{B86E4384-7990-3DA7-6B24-C4A8C2BD3EB7}"/>
              </a:ext>
            </a:extLst>
          </p:cNvPr>
          <p:cNvSpPr/>
          <p:nvPr/>
        </p:nvSpPr>
        <p:spPr>
          <a:xfrm>
            <a:off x="7907628" y="3165500"/>
            <a:ext cx="2228019" cy="1728472"/>
          </a:xfrm>
          <a:custGeom>
            <a:avLst/>
            <a:gdLst>
              <a:gd name="connsiteX0" fmla="*/ 1764406 w 2228019"/>
              <a:gd name="connsiteY0" fmla="*/ 0 h 2086378"/>
              <a:gd name="connsiteX1" fmla="*/ 2112135 w 2228019"/>
              <a:gd name="connsiteY1" fmla="*/ 1300767 h 2086378"/>
              <a:gd name="connsiteX2" fmla="*/ 0 w 2228019"/>
              <a:gd name="connsiteY2" fmla="*/ 2086378 h 2086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28019" h="2086378">
                <a:moveTo>
                  <a:pt x="1764406" y="0"/>
                </a:moveTo>
                <a:cubicBezTo>
                  <a:pt x="2085304" y="476518"/>
                  <a:pt x="2406203" y="953037"/>
                  <a:pt x="2112135" y="1300767"/>
                </a:cubicBezTo>
                <a:cubicBezTo>
                  <a:pt x="1818067" y="1648497"/>
                  <a:pt x="909033" y="1867437"/>
                  <a:pt x="0" y="2086378"/>
                </a:cubicBezTo>
              </a:path>
            </a:pathLst>
          </a:custGeom>
          <a:noFill/>
          <a:ln w="25400">
            <a:solidFill>
              <a:srgbClr val="C00000"/>
            </a:solidFill>
            <a:tail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右箭头 9">
            <a:extLst>
              <a:ext uri="{FF2B5EF4-FFF2-40B4-BE49-F238E27FC236}">
                <a16:creationId xmlns:a16="http://schemas.microsoft.com/office/drawing/2014/main" id="{7482B5D4-CF1B-3722-61C2-FD40BC75F551}"/>
              </a:ext>
            </a:extLst>
          </p:cNvPr>
          <p:cNvSpPr/>
          <p:nvPr/>
        </p:nvSpPr>
        <p:spPr>
          <a:xfrm>
            <a:off x="8152327" y="5602310"/>
            <a:ext cx="682580" cy="34772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F094FCB7-46DD-6C9B-AA8C-A30CDD634186}"/>
                  </a:ext>
                </a:extLst>
              </p:cNvPr>
              <p:cNvSpPr txBox="1"/>
              <p:nvPr/>
            </p:nvSpPr>
            <p:spPr>
              <a:xfrm>
                <a:off x="9064343" y="5493692"/>
                <a:ext cx="1071304" cy="46166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</a:pPr>
                <a14:m>
                  <m:oMath xmlns:m="http://schemas.openxmlformats.org/officeDocument/2006/math">
                    <m:r>
                      <a:rPr lang="en-US" altLang="zh-CN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altLang="zh-CN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.10</m:t>
                    </m:r>
                    <m:r>
                      <a:rPr kumimoji="1"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kumimoji="1" lang="zh-CN" altLang="en-US" sz="2400" dirty="0">
                    <a:solidFill>
                      <a:schemeClr val="tx1"/>
                    </a:solidFill>
                  </a:rPr>
                  <a:t> </a:t>
                </a:r>
                <a:endParaRPr kumimoji="1" lang="en-US" altLang="zh-CN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F094FCB7-46DD-6C9B-AA8C-A30CDD6341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4343" y="5493692"/>
                <a:ext cx="1071304" cy="461665"/>
              </a:xfrm>
              <a:prstGeom prst="rect">
                <a:avLst/>
              </a:prstGeom>
              <a:blipFill>
                <a:blip r:embed="rId4"/>
                <a:stretch>
                  <a:fillRect l="-11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本框 11">
            <a:extLst>
              <a:ext uri="{FF2B5EF4-FFF2-40B4-BE49-F238E27FC236}">
                <a16:creationId xmlns:a16="http://schemas.microsoft.com/office/drawing/2014/main" id="{58257995-4C98-1643-FE12-9F6EB42C8AEA}"/>
              </a:ext>
            </a:extLst>
          </p:cNvPr>
          <p:cNvSpPr txBox="1"/>
          <p:nvPr/>
        </p:nvSpPr>
        <p:spPr>
          <a:xfrm>
            <a:off x="9350944" y="193110"/>
            <a:ext cx="2169543" cy="369332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arXiv:2503.14954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9200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4E9417-658A-C941-83DC-5137B8F0C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First</a:t>
            </a:r>
            <a:r>
              <a:rPr kumimoji="1" lang="zh-CN" altLang="en-US" dirty="0"/>
              <a:t> </a:t>
            </a:r>
            <a:r>
              <a:rPr kumimoji="1" lang="en-US" altLang="zh-CN" dirty="0"/>
              <a:t>observation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CP</a:t>
            </a:r>
            <a:r>
              <a:rPr kumimoji="1" lang="zh-CN" altLang="en-US" dirty="0"/>
              <a:t> </a:t>
            </a:r>
            <a:r>
              <a:rPr kumimoji="1" lang="en-US" altLang="zh-CN" dirty="0"/>
              <a:t>violation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EC6A9AE2-CE69-1791-DA44-E7E9D05017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582988" y="960628"/>
                <a:ext cx="5234488" cy="558913"/>
              </a:xfr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txBody>
              <a:bodyPr anchor="ctr"/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altLang="zh-CN" sz="28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  <m:r>
                          <a:rPr lang="en-US" altLang="zh-CN" sz="28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sub>
                    </m:sSub>
                    <m:r>
                      <a:rPr lang="en-US" altLang="zh-CN" sz="2800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800" b="1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28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altLang="zh-CN" sz="2800" b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sz="28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𝟒𝟓</m:t>
                    </m:r>
                    <m:r>
                      <a:rPr lang="en-US" altLang="zh-CN" sz="2800" b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en-US" altLang="zh-CN" sz="28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zh-CN" sz="2800" b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sz="28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𝟒𝟔</m:t>
                    </m:r>
                    <m:r>
                      <a:rPr lang="en-US" altLang="zh-CN" sz="2800" b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en-US" altLang="zh-CN" sz="28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zh-CN" sz="2800" b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sz="28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en-US" altLang="zh-CN" sz="2800" b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)%</m:t>
                    </m:r>
                  </m:oMath>
                </a14:m>
                <a:r>
                  <a:rPr kumimoji="1" lang="zh-CN" altLang="en-US" sz="2800" dirty="0"/>
                  <a:t> 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EC6A9AE2-CE69-1791-DA44-E7E9D05017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82988" y="960628"/>
                <a:ext cx="5234488" cy="558913"/>
              </a:xfrm>
              <a:blipFill>
                <a:blip r:embed="rId2"/>
                <a:stretch>
                  <a:fillRect l="-725" b="-10870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A15565A-22A5-6B5F-7880-73757BA22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21</a:t>
            </a:fld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F1D35BE-D70F-57CE-90A9-40D3FA3B9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662" y="1760118"/>
            <a:ext cx="5903139" cy="37942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95A2ACAE-518B-4C75-B97C-183535309421}"/>
                  </a:ext>
                </a:extLst>
              </p:cNvPr>
              <p:cNvSpPr txBox="1"/>
              <p:nvPr/>
            </p:nvSpPr>
            <p:spPr>
              <a:xfrm>
                <a:off x="1545464" y="5688013"/>
                <a:ext cx="7954101" cy="52322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Rule</a:t>
                </a:r>
                <a:r>
                  <a:rPr kumimoji="1"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out</a:t>
                </a:r>
                <a:r>
                  <a:rPr kumimoji="1"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</a:t>
                </a:r>
                <a:r>
                  <a:rPr kumimoji="1"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symmetry</a:t>
                </a:r>
                <a:r>
                  <a:rPr kumimoji="1"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</a:t>
                </a:r>
                <a:r>
                  <a:rPr kumimoji="1"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5.2</m:t>
                    </m:r>
                    <m:r>
                      <a:rPr kumimoji="1" lang="en-US" altLang="zh-CN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𝜎</m:t>
                    </m:r>
                  </m:oMath>
                </a14:m>
                <a:r>
                  <a:rPr kumimoji="1"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kumimoji="1"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</a:t>
                </a:r>
                <a:r>
                  <a:rPr kumimoji="1"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large</a:t>
                </a:r>
                <a:r>
                  <a:rPr kumimoji="1"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</a:t>
                </a:r>
                <a:r>
                  <a:rPr kumimoji="1"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violation</a:t>
                </a:r>
                <a:endParaRPr kumimoji="1" lang="zh-CN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95A2ACAE-518B-4C75-B97C-1835353094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5464" y="5688013"/>
                <a:ext cx="7954101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6">
            <a:extLst>
              <a:ext uri="{FF2B5EF4-FFF2-40B4-BE49-F238E27FC236}">
                <a16:creationId xmlns:a16="http://schemas.microsoft.com/office/drawing/2014/main" id="{9793F08E-8E15-19EF-08F3-78C5AD3087DF}"/>
              </a:ext>
            </a:extLst>
          </p:cNvPr>
          <p:cNvSpPr txBox="1"/>
          <p:nvPr/>
        </p:nvSpPr>
        <p:spPr>
          <a:xfrm>
            <a:off x="9350944" y="193110"/>
            <a:ext cx="2169543" cy="369332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arXiv:2503.14954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9195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7BAA04-0580-FAE6-1CD2-9EC5652AC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099709-FDAB-7112-DFB5-DDB53277B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CP</a:t>
            </a:r>
            <a:r>
              <a:rPr kumimoji="1" lang="zh-CN" altLang="en-US" dirty="0"/>
              <a:t> </a:t>
            </a:r>
            <a:r>
              <a:rPr kumimoji="1" lang="en-US" altLang="zh-CN" dirty="0"/>
              <a:t>asymmetry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resonance</a:t>
            </a:r>
            <a:r>
              <a:rPr kumimoji="1" lang="zh-CN" altLang="en-US" dirty="0"/>
              <a:t> </a:t>
            </a:r>
            <a:r>
              <a:rPr kumimoji="1" lang="en-US" altLang="zh-CN" dirty="0"/>
              <a:t>regions</a:t>
            </a:r>
            <a:r>
              <a:rPr kumimoji="1" lang="zh-CN" altLang="en-US" dirty="0"/>
              <a:t> </a:t>
            </a:r>
            <a:r>
              <a:rPr kumimoji="1" lang="en-US" altLang="zh-CN" dirty="0"/>
              <a:t>1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68EFCF7-10B1-DE56-7D3D-C44EBD1B0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22</a:t>
            </a:fld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85C6244-7479-B8D4-12F0-269FA6008B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0255"/>
          <a:stretch/>
        </p:blipFill>
        <p:spPr>
          <a:xfrm>
            <a:off x="624793" y="659414"/>
            <a:ext cx="6239646" cy="1201165"/>
          </a:xfrm>
          <a:prstGeom prst="rect">
            <a:avLst/>
          </a:prstGeom>
        </p:spPr>
      </p:pic>
      <p:sp>
        <p:nvSpPr>
          <p:cNvPr id="6" name="矩形: 圆角 11">
            <a:extLst>
              <a:ext uri="{FF2B5EF4-FFF2-40B4-BE49-F238E27FC236}">
                <a16:creationId xmlns:a16="http://schemas.microsoft.com/office/drawing/2014/main" id="{7D720D4F-2A64-EB72-85C1-559A27C69702}"/>
              </a:ext>
            </a:extLst>
          </p:cNvPr>
          <p:cNvSpPr/>
          <p:nvPr/>
        </p:nvSpPr>
        <p:spPr bwMode="auto">
          <a:xfrm>
            <a:off x="624794" y="1088587"/>
            <a:ext cx="6085099" cy="771992"/>
          </a:xfrm>
          <a:prstGeom prst="round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4400" b="0" i="0" u="none" strike="noStrike" cap="none" normalizeH="0" baseline="0">
              <a:ln>
                <a:noFill/>
              </a:ln>
              <a:solidFill>
                <a:srgbClr val="FF6600"/>
              </a:solidFill>
              <a:effectLst/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6EE965E-0DCD-4557-9781-24D578D220BB}"/>
                  </a:ext>
                </a:extLst>
              </p:cNvPr>
              <p:cNvSpPr txBox="1"/>
              <p:nvPr/>
            </p:nvSpPr>
            <p:spPr>
              <a:xfrm>
                <a:off x="6864439" y="1199706"/>
                <a:ext cx="934871" cy="46166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&gt;</m:t>
                      </m:r>
                      <m:r>
                        <a:rPr kumimoji="1" lang="en-US" altLang="zh-CN" sz="24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kumimoji="1" lang="en-US" altLang="zh-CN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𝜎</m:t>
                      </m:r>
                    </m:oMath>
                  </m:oMathPara>
                </a14:m>
                <a:endParaRPr kumimoji="1" lang="zh-CN" alt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6EE965E-0DCD-4557-9781-24D578D220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4439" y="1199706"/>
                <a:ext cx="934871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组合 12">
            <a:extLst>
              <a:ext uri="{FF2B5EF4-FFF2-40B4-BE49-F238E27FC236}">
                <a16:creationId xmlns:a16="http://schemas.microsoft.com/office/drawing/2014/main" id="{8DB2AA57-941F-3E34-FE45-6D397EC938FB}"/>
              </a:ext>
            </a:extLst>
          </p:cNvPr>
          <p:cNvGrpSpPr/>
          <p:nvPr/>
        </p:nvGrpSpPr>
        <p:grpSpPr>
          <a:xfrm>
            <a:off x="8321238" y="822583"/>
            <a:ext cx="2765492" cy="4985465"/>
            <a:chOff x="8295480" y="659414"/>
            <a:chExt cx="2765492" cy="498546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F4FAF19F-FA54-BE5D-3E57-774B18844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49505"/>
            <a:stretch/>
          </p:blipFill>
          <p:spPr>
            <a:xfrm>
              <a:off x="8295480" y="659414"/>
              <a:ext cx="2765492" cy="2448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8AC7D693-9E57-02CD-9025-9373C971C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9898"/>
            <a:stretch/>
          </p:blipFill>
          <p:spPr>
            <a:xfrm>
              <a:off x="8295480" y="3196879"/>
              <a:ext cx="2743936" cy="2448000"/>
            </a:xfrm>
            <a:prstGeom prst="rect">
              <a:avLst/>
            </a:prstGeom>
          </p:spPr>
        </p:pic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C630273B-ED4C-754D-20A9-AB257483B53A}"/>
              </a:ext>
            </a:extLst>
          </p:cNvPr>
          <p:cNvGrpSpPr/>
          <p:nvPr/>
        </p:nvGrpSpPr>
        <p:grpSpPr>
          <a:xfrm>
            <a:off x="119430" y="2543689"/>
            <a:ext cx="7766403" cy="3434773"/>
            <a:chOff x="3426703" y="2453194"/>
            <a:chExt cx="7766403" cy="343477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511AC50-402D-B8D1-73ED-2F064E998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26703" y="2453194"/>
              <a:ext cx="7766403" cy="3434773"/>
            </a:xfrm>
            <a:prstGeom prst="rect">
              <a:avLst/>
            </a:prstGeom>
          </p:spPr>
        </p:pic>
        <p:cxnSp>
          <p:nvCxnSpPr>
            <p:cNvPr id="11" name="Straight Connector 12">
              <a:extLst>
                <a:ext uri="{FF2B5EF4-FFF2-40B4-BE49-F238E27FC236}">
                  <a16:creationId xmlns:a16="http://schemas.microsoft.com/office/drawing/2014/main" id="{3B4097BB-5C84-75DF-D45A-2220BD248C88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5038048" y="3187630"/>
              <a:ext cx="4032000" cy="0"/>
            </a:xfrm>
            <a:prstGeom prst="line">
              <a:avLst/>
            </a:prstGeom>
            <a:ln w="28575">
              <a:solidFill>
                <a:srgbClr val="C00000"/>
              </a:solidFill>
              <a:prstDash val="soli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469162A3-2F22-A01F-DA9B-728B8BD35AE6}"/>
              </a:ext>
            </a:extLst>
          </p:cNvPr>
          <p:cNvSpPr txBox="1"/>
          <p:nvPr/>
        </p:nvSpPr>
        <p:spPr>
          <a:xfrm>
            <a:off x="9350944" y="193110"/>
            <a:ext cx="2169543" cy="369332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arXiv:2503.14954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BF20ED5B-41F5-D5D7-90A1-1C938ED309AB}"/>
                  </a:ext>
                </a:extLst>
              </p:cNvPr>
              <p:cNvSpPr txBox="1"/>
              <p:nvPr/>
            </p:nvSpPr>
            <p:spPr>
              <a:xfrm>
                <a:off x="1235066" y="3990764"/>
                <a:ext cx="621405" cy="47859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b="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400" b="0" i="0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2400" b="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altLang="zh-CN" sz="2400" b="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zh-CN" altLang="en-US" sz="2400" dirty="0"/>
                  <a:t>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BF20ED5B-41F5-D5D7-90A1-1C938ED309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5066" y="3990764"/>
                <a:ext cx="621405" cy="47859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A8B025DC-0222-BE06-1B57-A158D6D5CEC1}"/>
                  </a:ext>
                </a:extLst>
              </p:cNvPr>
              <p:cNvSpPr txBox="1"/>
              <p:nvPr/>
            </p:nvSpPr>
            <p:spPr>
              <a:xfrm>
                <a:off x="4936421" y="3990764"/>
                <a:ext cx="621405" cy="478593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b="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altLang="zh-CN" sz="2400" b="0" i="1" kern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CN" sz="2400" b="0" i="0" kern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Times New Roman" panose="02020603050405020304" pitchFamily="18" charset="0"/>
                              </a:rPr>
                              <m:t>Λ</m:t>
                            </m:r>
                          </m:e>
                        </m:acc>
                      </m:e>
                      <m:sub>
                        <m:r>
                          <a:rPr lang="en-US" altLang="zh-CN" sz="2400" b="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altLang="zh-CN" sz="2400" b="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zh-CN" altLang="en-US" sz="2400" dirty="0"/>
                  <a:t>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A8B025DC-0222-BE06-1B57-A158D6D5CE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6421" y="3990764"/>
                <a:ext cx="621405" cy="47859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25620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2189C4-D591-9D95-EA22-6828EF734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4DFF0D-4B54-36A0-8C84-86E94BE62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CP</a:t>
            </a:r>
            <a:r>
              <a:rPr kumimoji="1" lang="zh-CN" altLang="en-US" dirty="0"/>
              <a:t> </a:t>
            </a:r>
            <a:r>
              <a:rPr kumimoji="1" lang="en-US" altLang="zh-CN" dirty="0"/>
              <a:t>asymmetry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resonance</a:t>
            </a:r>
            <a:r>
              <a:rPr kumimoji="1" lang="zh-CN" altLang="en-US" dirty="0"/>
              <a:t> </a:t>
            </a:r>
            <a:r>
              <a:rPr kumimoji="1" lang="en-US" altLang="zh-CN" dirty="0"/>
              <a:t>regions</a:t>
            </a:r>
            <a:r>
              <a:rPr kumimoji="1" lang="zh-CN" altLang="en-US" dirty="0"/>
              <a:t> </a:t>
            </a:r>
            <a:r>
              <a:rPr kumimoji="1" lang="en-US" altLang="zh-CN" dirty="0"/>
              <a:t>2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57BFEE-4D77-4AF2-0453-E0B8E6A18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23</a:t>
            </a:fld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4497ADA-24DC-2049-B54C-7568EE1194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12" b="60255"/>
          <a:stretch/>
        </p:blipFill>
        <p:spPr>
          <a:xfrm>
            <a:off x="624793" y="659414"/>
            <a:ext cx="6201458" cy="120116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87B00BA-2528-3724-428A-836DAC5DF0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8751" r="612" b="25543"/>
          <a:stretch/>
        </p:blipFill>
        <p:spPr>
          <a:xfrm>
            <a:off x="568818" y="1144094"/>
            <a:ext cx="6201458" cy="1079093"/>
          </a:xfrm>
          <a:prstGeom prst="rect">
            <a:avLst/>
          </a:prstGeom>
        </p:spPr>
      </p:pic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B5657D57-7F8E-3E38-F486-29F31E3DBBF4}"/>
              </a:ext>
            </a:extLst>
          </p:cNvPr>
          <p:cNvSpPr/>
          <p:nvPr/>
        </p:nvSpPr>
        <p:spPr bwMode="auto">
          <a:xfrm>
            <a:off x="738557" y="1189471"/>
            <a:ext cx="6031719" cy="999426"/>
          </a:xfrm>
          <a:prstGeom prst="round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4400" b="0" i="0" u="none" strike="noStrike" cap="none" normalizeH="0" baseline="0">
              <a:ln>
                <a:noFill/>
              </a:ln>
              <a:solidFill>
                <a:srgbClr val="FF6600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46DC5BC5-CF60-85BE-E571-932A73719DCE}"/>
              </a:ext>
            </a:extLst>
          </p:cNvPr>
          <p:cNvGrpSpPr>
            <a:grpSpLocks noChangeAspect="1"/>
          </p:cNvGrpSpPr>
          <p:nvPr/>
        </p:nvGrpSpPr>
        <p:grpSpPr>
          <a:xfrm>
            <a:off x="8279333" y="961692"/>
            <a:ext cx="2645020" cy="4680000"/>
            <a:chOff x="849262" y="2289752"/>
            <a:chExt cx="1972652" cy="3490319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136E855F-8389-8B78-7784-0A5BE3E76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50929"/>
            <a:stretch/>
          </p:blipFill>
          <p:spPr>
            <a:xfrm>
              <a:off x="873856" y="2289752"/>
              <a:ext cx="1886587" cy="1704744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A8F00E1-8431-FDA3-0461-D7E7A8BCF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8691"/>
            <a:stretch/>
          </p:blipFill>
          <p:spPr>
            <a:xfrm>
              <a:off x="849262" y="4075327"/>
              <a:ext cx="1972652" cy="1704744"/>
            </a:xfrm>
            <a:prstGeom prst="rect">
              <a:avLst/>
            </a:prstGeom>
          </p:spPr>
        </p:pic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F231FB7F-9DFE-9A51-FC1B-02A20B7FD719}"/>
              </a:ext>
            </a:extLst>
          </p:cNvPr>
          <p:cNvGrpSpPr/>
          <p:nvPr/>
        </p:nvGrpSpPr>
        <p:grpSpPr>
          <a:xfrm>
            <a:off x="172623" y="2604981"/>
            <a:ext cx="7772400" cy="3499562"/>
            <a:chOff x="172623" y="2604981"/>
            <a:chExt cx="7772400" cy="3499562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CF530515-766E-EB7F-9A8D-5343A1B6F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2623" y="2604981"/>
              <a:ext cx="7772400" cy="3499562"/>
            </a:xfrm>
            <a:prstGeom prst="rect">
              <a:avLst/>
            </a:prstGeom>
          </p:spPr>
        </p:pic>
        <p:cxnSp>
          <p:nvCxnSpPr>
            <p:cNvPr id="17" name="Straight Connector 12">
              <a:extLst>
                <a:ext uri="{FF2B5EF4-FFF2-40B4-BE49-F238E27FC236}">
                  <a16:creationId xmlns:a16="http://schemas.microsoft.com/office/drawing/2014/main" id="{2A128CF9-D4F0-C501-3BE7-E101C5D18E0A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1873474" y="3175692"/>
              <a:ext cx="4032000" cy="0"/>
            </a:xfrm>
            <a:prstGeom prst="line">
              <a:avLst/>
            </a:prstGeom>
            <a:ln w="28575">
              <a:solidFill>
                <a:srgbClr val="C00000"/>
              </a:solidFill>
              <a:prstDash val="soli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ED9EDEE2-AD9B-6D68-9B53-0D17F35DF62B}"/>
              </a:ext>
            </a:extLst>
          </p:cNvPr>
          <p:cNvSpPr txBox="1"/>
          <p:nvPr/>
        </p:nvSpPr>
        <p:spPr>
          <a:xfrm>
            <a:off x="9350944" y="193110"/>
            <a:ext cx="2169543" cy="369332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arXiv:2503.14954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5C76A38D-1FBF-BFFE-3368-FEF98B65DAB4}"/>
                  </a:ext>
                </a:extLst>
              </p:cNvPr>
              <p:cNvSpPr txBox="1"/>
              <p:nvPr/>
            </p:nvSpPr>
            <p:spPr>
              <a:xfrm>
                <a:off x="1109336" y="4161524"/>
                <a:ext cx="621405" cy="47859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b="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400" b="0" i="0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2400" b="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altLang="zh-CN" sz="2400" b="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zh-CN" altLang="en-US" sz="2400" dirty="0"/>
                  <a:t>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5C76A38D-1FBF-BFFE-3368-FEF98B65DA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336" y="4161524"/>
                <a:ext cx="621405" cy="47859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58476157-8704-CD72-3849-C891F4063E7B}"/>
                  </a:ext>
                </a:extLst>
              </p:cNvPr>
              <p:cNvSpPr txBox="1"/>
              <p:nvPr/>
            </p:nvSpPr>
            <p:spPr>
              <a:xfrm>
                <a:off x="5066608" y="4161524"/>
                <a:ext cx="621405" cy="478593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b="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altLang="zh-CN" sz="2400" b="0" i="1" kern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CN" sz="2400" b="0" i="0" kern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Times New Roman" panose="02020603050405020304" pitchFamily="18" charset="0"/>
                              </a:rPr>
                              <m:t>Λ</m:t>
                            </m:r>
                          </m:e>
                        </m:acc>
                      </m:e>
                      <m:sub>
                        <m:r>
                          <a:rPr lang="en-US" altLang="zh-CN" sz="2400" b="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altLang="zh-CN" sz="2400" b="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zh-CN" altLang="en-US" sz="2400" dirty="0"/>
                  <a:t>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58476157-8704-CD72-3849-C891F4063E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6608" y="4161524"/>
                <a:ext cx="621405" cy="47859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51106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E36CC7-8C3E-1C76-085A-17E729F2B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CA218C-C900-8706-8437-72CF528A0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CP</a:t>
            </a:r>
            <a:r>
              <a:rPr kumimoji="1" lang="zh-CN" altLang="en-US" dirty="0"/>
              <a:t> </a:t>
            </a:r>
            <a:r>
              <a:rPr kumimoji="1" lang="en-US" altLang="zh-CN" dirty="0"/>
              <a:t>asymmetry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resonance</a:t>
            </a:r>
            <a:r>
              <a:rPr kumimoji="1" lang="zh-CN" altLang="en-US" dirty="0"/>
              <a:t> </a:t>
            </a:r>
            <a:r>
              <a:rPr kumimoji="1" lang="en-US" altLang="zh-CN" dirty="0"/>
              <a:t>regions</a:t>
            </a:r>
            <a:r>
              <a:rPr kumimoji="1" lang="zh-CN" altLang="en-US" dirty="0"/>
              <a:t> </a:t>
            </a:r>
            <a:r>
              <a:rPr kumimoji="1" lang="en-US" altLang="zh-CN" dirty="0"/>
              <a:t>3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6C426D6-1CB0-0D94-DC9B-4C7C57B2C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24</a:t>
            </a:fld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3D947E7-CEF9-6A32-0B16-2D738B41C4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12" b="82520"/>
          <a:stretch/>
        </p:blipFill>
        <p:spPr>
          <a:xfrm>
            <a:off x="624793" y="659415"/>
            <a:ext cx="6201458" cy="52827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D16A867-E596-C94F-7A0F-93AC1B4D40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4395" r="612" b="-1875"/>
          <a:stretch/>
        </p:blipFill>
        <p:spPr>
          <a:xfrm>
            <a:off x="653687" y="1117096"/>
            <a:ext cx="6201458" cy="528272"/>
          </a:xfrm>
          <a:prstGeom prst="rect">
            <a:avLst/>
          </a:prstGeom>
        </p:spPr>
      </p:pic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38E0BF7B-4092-A438-BE7B-8CD84BB37DC0}"/>
              </a:ext>
            </a:extLst>
          </p:cNvPr>
          <p:cNvSpPr/>
          <p:nvPr/>
        </p:nvSpPr>
        <p:spPr bwMode="auto">
          <a:xfrm>
            <a:off x="709663" y="1134295"/>
            <a:ext cx="6013110" cy="411170"/>
          </a:xfrm>
          <a:prstGeom prst="round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4400" b="0" i="0" u="none" strike="noStrike" cap="none" normalizeH="0" baseline="0">
              <a:ln>
                <a:noFill/>
              </a:ln>
              <a:solidFill>
                <a:srgbClr val="FF6600"/>
              </a:solidFill>
              <a:effectLst/>
              <a:latin typeface="Times New Roman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3CA2BF5-71B7-E68B-F9B6-1A7F7EE81D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094"/>
          <a:stretch/>
        </p:blipFill>
        <p:spPr>
          <a:xfrm>
            <a:off x="184374" y="2572317"/>
            <a:ext cx="3187618" cy="2772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2521611-8BAB-3D79-C662-0CBDB2418B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3409" y="2182094"/>
            <a:ext cx="7772400" cy="3478149"/>
          </a:xfrm>
          <a:prstGeom prst="rect">
            <a:avLst/>
          </a:prstGeom>
        </p:spPr>
      </p:pic>
      <p:cxnSp>
        <p:nvCxnSpPr>
          <p:cNvPr id="10" name="Straight Connector 12">
            <a:extLst>
              <a:ext uri="{FF2B5EF4-FFF2-40B4-BE49-F238E27FC236}">
                <a16:creationId xmlns:a16="http://schemas.microsoft.com/office/drawing/2014/main" id="{9C14EDA4-103A-47E4-272C-B5C95B578415}"/>
              </a:ext>
            </a:extLst>
          </p:cNvPr>
          <p:cNvCxnSpPr>
            <a:cxnSpLocks noChangeAspect="1"/>
          </p:cNvCxnSpPr>
          <p:nvPr/>
        </p:nvCxnSpPr>
        <p:spPr>
          <a:xfrm>
            <a:off x="5056948" y="2905149"/>
            <a:ext cx="4032000" cy="0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785ED2C7-EBC7-C9FB-73A5-67460B340D3B}"/>
              </a:ext>
            </a:extLst>
          </p:cNvPr>
          <p:cNvSpPr txBox="1"/>
          <p:nvPr/>
        </p:nvSpPr>
        <p:spPr>
          <a:xfrm>
            <a:off x="9350944" y="193110"/>
            <a:ext cx="2169543" cy="369332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arXiv:2503.14954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43F0A8D6-96C2-BF23-1E55-AFD83249FE24}"/>
                  </a:ext>
                </a:extLst>
              </p:cNvPr>
              <p:cNvSpPr txBox="1"/>
              <p:nvPr/>
            </p:nvSpPr>
            <p:spPr>
              <a:xfrm>
                <a:off x="4492616" y="3564807"/>
                <a:ext cx="621405" cy="47859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b="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400" b="0" i="0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2400" b="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altLang="zh-CN" sz="2400" b="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zh-CN" altLang="en-US" sz="2400" dirty="0"/>
                  <a:t>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43F0A8D6-96C2-BF23-1E55-AFD83249FE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2616" y="3564807"/>
                <a:ext cx="621405" cy="47859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9AD28638-2952-587A-85AD-7D087717F220}"/>
                  </a:ext>
                </a:extLst>
              </p:cNvPr>
              <p:cNvSpPr txBox="1"/>
              <p:nvPr/>
            </p:nvSpPr>
            <p:spPr>
              <a:xfrm>
                <a:off x="8182541" y="3575025"/>
                <a:ext cx="621405" cy="478593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b="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altLang="zh-CN" sz="2400" b="0" i="1" kern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CN" sz="2400" b="0" i="0" kern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Times New Roman" panose="02020603050405020304" pitchFamily="18" charset="0"/>
                              </a:rPr>
                              <m:t>Λ</m:t>
                            </m:r>
                          </m:e>
                        </m:acc>
                      </m:e>
                      <m:sub>
                        <m:r>
                          <a:rPr lang="en-US" altLang="zh-CN" sz="2400" b="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altLang="zh-CN" sz="2400" b="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zh-CN" altLang="en-US" sz="2400" dirty="0"/>
                  <a:t>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9AD28638-2952-587A-85AD-7D087717F2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2541" y="3575025"/>
                <a:ext cx="621405" cy="47859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20425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E9EC4-0E2B-6327-A551-4F821FEBA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D25DC3-1E7D-196C-88A9-A71491480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CP</a:t>
            </a:r>
            <a:r>
              <a:rPr kumimoji="1" lang="zh-CN" altLang="en-US" dirty="0"/>
              <a:t> </a:t>
            </a:r>
            <a:r>
              <a:rPr kumimoji="1" lang="en-US" altLang="zh-CN" dirty="0"/>
              <a:t>asymmetry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resonance</a:t>
            </a:r>
            <a:r>
              <a:rPr kumimoji="1" lang="zh-CN" altLang="en-US" dirty="0"/>
              <a:t> </a:t>
            </a:r>
            <a:r>
              <a:rPr kumimoji="1" lang="en-US" altLang="zh-CN" dirty="0"/>
              <a:t>regions</a:t>
            </a:r>
            <a:r>
              <a:rPr kumimoji="1" lang="zh-CN" altLang="en-US" dirty="0"/>
              <a:t> </a:t>
            </a:r>
            <a:r>
              <a:rPr kumimoji="1" lang="en-US" altLang="zh-CN" dirty="0"/>
              <a:t>4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22318A1-5A84-70C3-946A-ADABCE29D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25</a:t>
            </a:fld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3098590-C071-4A45-2D68-2FEA8209F9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12" b="82520"/>
          <a:stretch/>
        </p:blipFill>
        <p:spPr>
          <a:xfrm>
            <a:off x="624793" y="659415"/>
            <a:ext cx="6201458" cy="5282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FF1A6C36-CE99-E901-42D1-7C47B4DF1A85}"/>
                  </a:ext>
                </a:extLst>
              </p:cNvPr>
              <p:cNvSpPr txBox="1"/>
              <p:nvPr/>
            </p:nvSpPr>
            <p:spPr>
              <a:xfrm>
                <a:off x="7096314" y="1101104"/>
                <a:ext cx="851002" cy="46166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6.0</m:t>
                      </m:r>
                      <m:r>
                        <a:rPr kumimoji="1" lang="en-US" altLang="zh-CN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𝜎</m:t>
                      </m:r>
                    </m:oMath>
                  </m:oMathPara>
                </a14:m>
                <a:endParaRPr kumimoji="1"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FF1A6C36-CE99-E901-42D1-7C47B4DF1A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6314" y="1101104"/>
                <a:ext cx="851002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2A0FA52C-EC7B-8552-7ED9-93E258A674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2296" r="612" b="13412"/>
          <a:stretch/>
        </p:blipFill>
        <p:spPr>
          <a:xfrm>
            <a:off x="655281" y="1130846"/>
            <a:ext cx="6201458" cy="431923"/>
          </a:xfrm>
          <a:prstGeom prst="rect">
            <a:avLst/>
          </a:prstGeom>
        </p:spPr>
      </p:pic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6AF51E5A-84D7-B781-A642-DE54A53D42EA}"/>
              </a:ext>
            </a:extLst>
          </p:cNvPr>
          <p:cNvSpPr/>
          <p:nvPr/>
        </p:nvSpPr>
        <p:spPr bwMode="auto">
          <a:xfrm>
            <a:off x="701267" y="1144415"/>
            <a:ext cx="6085100" cy="461665"/>
          </a:xfrm>
          <a:prstGeom prst="round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4400" b="0" i="0" u="none" strike="noStrike" cap="none" normalizeH="0" baseline="0">
              <a:ln>
                <a:noFill/>
              </a:ln>
              <a:solidFill>
                <a:srgbClr val="FF6600"/>
              </a:solidFill>
              <a:effectLst/>
              <a:latin typeface="Times New Roman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13595EB-BDA5-76FF-ED6F-FC778B0AA5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246" y="2575774"/>
            <a:ext cx="3122673" cy="2772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CF058189-79BA-CC66-5D42-5F29357B7AEF}"/>
              </a:ext>
            </a:extLst>
          </p:cNvPr>
          <p:cNvGrpSpPr/>
          <p:nvPr/>
        </p:nvGrpSpPr>
        <p:grpSpPr>
          <a:xfrm>
            <a:off x="3328919" y="2182105"/>
            <a:ext cx="7775687" cy="3542420"/>
            <a:chOff x="3590958" y="2166578"/>
            <a:chExt cx="7775687" cy="354242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3B90F90E-A9DE-A006-0607-8F4F13DE9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90958" y="2166578"/>
              <a:ext cx="7775687" cy="3542420"/>
            </a:xfrm>
            <a:prstGeom prst="rect">
              <a:avLst/>
            </a:prstGeom>
          </p:spPr>
        </p:pic>
        <p:cxnSp>
          <p:nvCxnSpPr>
            <p:cNvPr id="10" name="Straight Connector 12">
              <a:extLst>
                <a:ext uri="{FF2B5EF4-FFF2-40B4-BE49-F238E27FC236}">
                  <a16:creationId xmlns:a16="http://schemas.microsoft.com/office/drawing/2014/main" id="{02CCE542-0623-0896-D55D-CAAD31096940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5310535" y="3109821"/>
              <a:ext cx="4032000" cy="0"/>
            </a:xfrm>
            <a:prstGeom prst="line">
              <a:avLst/>
            </a:prstGeom>
            <a:ln w="28575">
              <a:solidFill>
                <a:srgbClr val="C00000"/>
              </a:solidFill>
              <a:prstDash val="soli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B82D3E6B-676C-D48D-A974-9E2B25D2F4EF}"/>
              </a:ext>
            </a:extLst>
          </p:cNvPr>
          <p:cNvSpPr txBox="1"/>
          <p:nvPr/>
        </p:nvSpPr>
        <p:spPr>
          <a:xfrm>
            <a:off x="9350944" y="193110"/>
            <a:ext cx="2169543" cy="369332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arXiv:2503.14954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5BAE4AA0-E9AB-85B3-16B5-47CA18A0E315}"/>
                  </a:ext>
                </a:extLst>
              </p:cNvPr>
              <p:cNvSpPr txBox="1"/>
              <p:nvPr/>
            </p:nvSpPr>
            <p:spPr>
              <a:xfrm>
                <a:off x="4378316" y="3505388"/>
                <a:ext cx="621405" cy="47859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b="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400" b="0" i="0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2400" b="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altLang="zh-CN" sz="2400" b="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zh-CN" altLang="en-US" sz="2400" dirty="0"/>
                  <a:t>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5BAE4AA0-E9AB-85B3-16B5-47CA18A0E3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8316" y="3505388"/>
                <a:ext cx="621405" cy="47859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79CAFB44-1DE6-DB3C-D005-47C15E59AA3C}"/>
                  </a:ext>
                </a:extLst>
              </p:cNvPr>
              <p:cNvSpPr txBox="1"/>
              <p:nvPr/>
            </p:nvSpPr>
            <p:spPr>
              <a:xfrm>
                <a:off x="8306975" y="3505388"/>
                <a:ext cx="621405" cy="478593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b="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altLang="zh-CN" sz="2400" b="0" i="1" kern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CN" sz="2400" b="0" i="0" kern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Times New Roman" panose="02020603050405020304" pitchFamily="18" charset="0"/>
                              </a:rPr>
                              <m:t>Λ</m:t>
                            </m:r>
                          </m:e>
                        </m:acc>
                      </m:e>
                      <m:sub>
                        <m:r>
                          <a:rPr lang="en-US" altLang="zh-CN" sz="2400" b="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altLang="zh-CN" sz="2400" b="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zh-CN" altLang="en-US" sz="2400" dirty="0"/>
                  <a:t>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79CAFB44-1DE6-DB3C-D005-47C15E59AA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6975" y="3505388"/>
                <a:ext cx="621405" cy="47859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75909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515FB6-4FA8-AC62-D31E-D78909620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What</a:t>
            </a:r>
            <a:r>
              <a:rPr kumimoji="1" lang="zh-CN" altLang="en-US" dirty="0"/>
              <a:t> </a:t>
            </a:r>
            <a:r>
              <a:rPr kumimoji="1" lang="en-US" altLang="zh-CN" dirty="0"/>
              <a:t>does</a:t>
            </a:r>
            <a:r>
              <a:rPr kumimoji="1" lang="zh-CN" altLang="en-US" dirty="0"/>
              <a:t> </a:t>
            </a:r>
            <a:r>
              <a:rPr kumimoji="1" lang="en-US" altLang="zh-CN" dirty="0"/>
              <a:t>it</a:t>
            </a:r>
            <a:r>
              <a:rPr kumimoji="1" lang="zh-CN" altLang="en-US" dirty="0"/>
              <a:t> </a:t>
            </a:r>
            <a:r>
              <a:rPr kumimoji="1" lang="en-US" altLang="zh-CN" dirty="0"/>
              <a:t>tell us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70035A8-49BC-4C14-75F3-A39610A04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123" y="681172"/>
            <a:ext cx="4801574" cy="1391303"/>
          </a:xfrm>
        </p:spPr>
        <p:txBody>
          <a:bodyPr>
            <a:normAutofit/>
          </a:bodyPr>
          <a:lstStyle/>
          <a:p>
            <a:r>
              <a:rPr kumimoji="1" lang="en-US" altLang="zh-CN" b="1" dirty="0"/>
              <a:t>CP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violation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do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exist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in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baryons</a:t>
            </a:r>
            <a:r>
              <a:rPr kumimoji="1" lang="en-US" altLang="zh-CN" dirty="0"/>
              <a:t>,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milestone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study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CP</a:t>
            </a:r>
            <a:r>
              <a:rPr kumimoji="1" lang="zh-CN" altLang="en-US" dirty="0"/>
              <a:t> </a:t>
            </a:r>
            <a:r>
              <a:rPr kumimoji="1" lang="en-US" altLang="zh-CN" dirty="0"/>
              <a:t>violation</a:t>
            </a:r>
            <a:r>
              <a:rPr kumimoji="1" lang="zh-CN" altLang="en-US" dirty="0"/>
              <a:t> 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8DACF1F-2E56-6087-8F1C-B87E6377A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26</a:t>
            </a:fld>
            <a:endParaRPr kumimoji="1" lang="zh-CN" altLang="en-US" dirty="0"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1B2F1770-2D4E-C4E8-B6FC-42DABA75381C}"/>
              </a:ext>
            </a:extLst>
          </p:cNvPr>
          <p:cNvSpPr txBox="1">
            <a:spLocks/>
          </p:cNvSpPr>
          <p:nvPr/>
        </p:nvSpPr>
        <p:spPr>
          <a:xfrm>
            <a:off x="72090" y="2147899"/>
            <a:ext cx="6080516" cy="1549706"/>
          </a:xfrm>
          <a:prstGeom prst="rect">
            <a:avLst/>
          </a:prstGeom>
        </p:spPr>
        <p:txBody>
          <a:bodyPr>
            <a:normAutofit/>
          </a:bodyPr>
          <a:lstStyle>
            <a:lvl1pPr marL="216004" indent="-216004" algn="l" defTabSz="864017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863994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Ø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439992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2015988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591985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v"/>
              <a:defRPr sz="1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b="1" dirty="0"/>
              <a:t>CP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violation in baryons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unexpectedly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small</a:t>
            </a:r>
            <a:r>
              <a:rPr kumimoji="1" lang="en-US" altLang="zh-CN" dirty="0"/>
              <a:t>, dynamics more complex than mesons</a:t>
            </a:r>
            <a:endParaRPr kumimoji="1" lang="zh-CN" altLang="en-US" dirty="0"/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9DE08B37-B279-0ED5-CC2E-2DA3243E26AE}"/>
              </a:ext>
            </a:extLst>
          </p:cNvPr>
          <p:cNvSpPr txBox="1">
            <a:spLocks/>
          </p:cNvSpPr>
          <p:nvPr/>
        </p:nvSpPr>
        <p:spPr>
          <a:xfrm>
            <a:off x="123123" y="4483345"/>
            <a:ext cx="7752341" cy="827828"/>
          </a:xfrm>
          <a:prstGeom prst="rect">
            <a:avLst/>
          </a:prstGeom>
        </p:spPr>
        <p:txBody>
          <a:bodyPr>
            <a:normAutofit/>
          </a:bodyPr>
          <a:lstStyle>
            <a:lvl1pPr marL="216004" indent="-216004" algn="l" defTabSz="864017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863994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Ø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439992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2015988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591985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v"/>
              <a:defRPr sz="1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b="1" dirty="0"/>
              <a:t>Can it explain BAU?</a:t>
            </a:r>
            <a:r>
              <a:rPr kumimoji="1" lang="en-US" altLang="zh-CN" dirty="0"/>
              <a:t> CKM itself</a:t>
            </a:r>
            <a:r>
              <a:rPr kumimoji="1" lang="zh-CN" altLang="en-US" dirty="0"/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insufficient</a:t>
            </a:r>
            <a:endParaRPr kumimoji="1" lang="en-US" altLang="zh-CN" dirty="0"/>
          </a:p>
        </p:txBody>
      </p:sp>
      <p:sp>
        <p:nvSpPr>
          <p:cNvPr id="9" name="内容占位符 2">
            <a:extLst>
              <a:ext uri="{FF2B5EF4-FFF2-40B4-BE49-F238E27FC236}">
                <a16:creationId xmlns:a16="http://schemas.microsoft.com/office/drawing/2014/main" id="{86FC8772-E9F9-A3E4-7BB9-ECD79694CFEB}"/>
              </a:ext>
            </a:extLst>
          </p:cNvPr>
          <p:cNvSpPr txBox="1">
            <a:spLocks/>
          </p:cNvSpPr>
          <p:nvPr/>
        </p:nvSpPr>
        <p:spPr>
          <a:xfrm>
            <a:off x="123123" y="3464951"/>
            <a:ext cx="11123000" cy="971369"/>
          </a:xfrm>
          <a:prstGeom prst="rect">
            <a:avLst/>
          </a:prstGeom>
        </p:spPr>
        <p:txBody>
          <a:bodyPr>
            <a:normAutofit/>
          </a:bodyPr>
          <a:lstStyle>
            <a:lvl1pPr marL="216004" indent="-216004" algn="l" defTabSz="864017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863994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Ø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439992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2015988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591985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v"/>
              <a:defRPr sz="1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b="1" dirty="0"/>
              <a:t>Is it SM or new physics? </a:t>
            </a:r>
            <a:r>
              <a:rPr kumimoji="1" lang="en-US" altLang="zh-CN" dirty="0"/>
              <a:t>Likely SM, but more studies needed to quantify</a:t>
            </a:r>
            <a:endParaRPr kumimoji="1"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29F0EF05-51DA-0A07-445E-739ABFAE98A1}"/>
                  </a:ext>
                </a:extLst>
              </p:cNvPr>
              <p:cNvSpPr txBox="1"/>
              <p:nvPr/>
            </p:nvSpPr>
            <p:spPr>
              <a:xfrm>
                <a:off x="1186908" y="5366678"/>
                <a:ext cx="4076693" cy="40011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−18</m:t>
                        </m:r>
                      </m:sup>
                    </m:sSup>
                    <m:d>
                      <m:d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kumimoji="1" lang="en-US" altLang="zh-CN" sz="20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CKM</m:t>
                        </m:r>
                      </m:e>
                    </m:d>
                    <m:r>
                      <a:rPr kumimoji="1"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≪</m:t>
                    </m:r>
                    <m:sSup>
                      <m:sSup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−10</m:t>
                        </m:r>
                      </m:sup>
                    </m:sSup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(observation) </a:t>
                </a:r>
              </a:p>
            </p:txBody>
          </p:sp>
        </mc:Choice>
        <mc:Fallback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29F0EF05-51DA-0A07-445E-739ABFAE98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6908" y="5366678"/>
                <a:ext cx="4076693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>
            <a:extLst>
              <a:ext uri="{FF2B5EF4-FFF2-40B4-BE49-F238E27FC236}">
                <a16:creationId xmlns:a16="http://schemas.microsoft.com/office/drawing/2014/main" id="{27728BB6-94FA-B174-2566-FFA169CFCCB9}"/>
              </a:ext>
            </a:extLst>
          </p:cNvPr>
          <p:cNvSpPr txBox="1"/>
          <p:nvPr/>
        </p:nvSpPr>
        <p:spPr>
          <a:xfrm>
            <a:off x="5822945" y="5610939"/>
            <a:ext cx="2879314" cy="46166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physics needed</a:t>
            </a:r>
            <a:r>
              <a:rPr kumimoji="1" lang="zh-C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1" lang="zh-CN" alt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9AA658F-D64B-A5E9-0B36-DB54C4FFCA2B}"/>
              </a:ext>
            </a:extLst>
          </p:cNvPr>
          <p:cNvSpPr txBox="1"/>
          <p:nvPr/>
        </p:nvSpPr>
        <p:spPr>
          <a:xfrm>
            <a:off x="8301706" y="4177455"/>
            <a:ext cx="2370357" cy="58477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 kern="0" dirty="0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J.P. Wang, F.S. Yu, </a:t>
            </a:r>
          </a:p>
          <a:p>
            <a:pPr algn="l"/>
            <a:r>
              <a:rPr lang="en-US" altLang="zh-CN" sz="1600" kern="0" dirty="0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CPC 48 (2024) 101002</a:t>
            </a:r>
            <a:endParaRPr kumimoji="1"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D13F51F-8F80-157E-7ACE-9E684BBA3B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8796"/>
          <a:stretch/>
        </p:blipFill>
        <p:spPr>
          <a:xfrm>
            <a:off x="6360533" y="587529"/>
            <a:ext cx="4910178" cy="256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7463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3AD46F-90B1-440E-6D37-CF723EDE2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CP</a:t>
            </a:r>
            <a:r>
              <a:rPr kumimoji="1" lang="zh-CN" altLang="en-US" dirty="0"/>
              <a:t> </a:t>
            </a:r>
            <a:r>
              <a:rPr kumimoji="1" lang="en-US" altLang="zh-CN" dirty="0"/>
              <a:t>violation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future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4B127EA-5C4E-6F05-3678-805FCA94D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27</a:t>
            </a:fld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E0B584C-82FD-FF67-C685-97049EF31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793" y="1220088"/>
            <a:ext cx="3913756" cy="2497916"/>
          </a:xfrm>
          <a:prstGeom prst="rect">
            <a:avLst/>
          </a:prstGeom>
        </p:spPr>
      </p:pic>
      <p:sp>
        <p:nvSpPr>
          <p:cNvPr id="6" name="内容占位符 2">
            <a:extLst>
              <a:ext uri="{FF2B5EF4-FFF2-40B4-BE49-F238E27FC236}">
                <a16:creationId xmlns:a16="http://schemas.microsoft.com/office/drawing/2014/main" id="{23A87E5E-C2F6-E2ED-4188-E61DCE6C77C4}"/>
              </a:ext>
            </a:extLst>
          </p:cNvPr>
          <p:cNvSpPr txBox="1">
            <a:spLocks/>
          </p:cNvSpPr>
          <p:nvPr/>
        </p:nvSpPr>
        <p:spPr bwMode="auto">
          <a:xfrm>
            <a:off x="192710" y="681100"/>
            <a:ext cx="9199484" cy="619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a14="http://schemas.microsoft.com/office/drawing/2010/main" xmlns:mc="http://schemas.openxmlformats.org/markup-compatibility/2006" val="1"/>
            </a:ext>
          </a:extLst>
        </p:spPr>
        <p:txBody>
          <a:bodyPr vert="horz" wrap="square" lIns="86402" tIns="43201" rIns="86402" bIns="43201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宋体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2pPr>
            <a:lvl3pPr marL="10858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3pPr>
            <a:lvl4pPr marL="14287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17716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5pPr>
            <a:lvl6pPr marL="22288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6860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1432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600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567"/>
              </a:spcAft>
              <a:buFont typeface="Arial" panose="020B0604020202020204" pitchFamily="34" charset="0"/>
              <a:buChar char="•"/>
            </a:pPr>
            <a:r>
              <a:rPr lang="en-US" altLang="zh-CN" sz="2400" kern="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Many</a:t>
            </a:r>
            <a:r>
              <a:rPr lang="zh-CN" altLang="en-US" sz="2400" kern="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kern="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</a:t>
            </a:r>
            <a:r>
              <a:rPr lang="en-US" altLang="zh-CN" sz="2400" kern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ore data</a:t>
            </a:r>
            <a:r>
              <a:rPr lang="zh-CN" altLang="en-US" sz="2400" kern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kern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by</a:t>
            </a:r>
            <a:r>
              <a:rPr lang="zh-CN" altLang="en-US" sz="2400" kern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kern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LHCb: more measurements</a:t>
            </a:r>
            <a:r>
              <a:rPr lang="zh-CN" altLang="en-US" sz="2400" kern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kern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and more precise 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D056C0F-2049-8BAC-F350-FBE88F34EB25}"/>
              </a:ext>
            </a:extLst>
          </p:cNvPr>
          <p:cNvSpPr txBox="1"/>
          <p:nvPr/>
        </p:nvSpPr>
        <p:spPr>
          <a:xfrm>
            <a:off x="9150883" y="4470698"/>
            <a:ext cx="2262158" cy="92333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r>
              <a:rPr kumimoji="1" lang="zh-CN" altLang="en-US" sz="54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谢谢！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9D71F28-7780-341C-1A29-5B47282FB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829" y="1457529"/>
            <a:ext cx="3817921" cy="1850546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D9829BA2-B1F9-9E28-1125-BA08AA5CD16F}"/>
              </a:ext>
            </a:extLst>
          </p:cNvPr>
          <p:cNvSpPr txBox="1"/>
          <p:nvPr/>
        </p:nvSpPr>
        <p:spPr>
          <a:xfrm>
            <a:off x="5564182" y="1220088"/>
            <a:ext cx="4309385" cy="2385268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Opportunities in future</a:t>
            </a:r>
          </a:p>
          <a:p>
            <a:pPr marL="450900" indent="-2709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Confirmation</a:t>
            </a:r>
          </a:p>
          <a:p>
            <a:pPr marL="450900" indent="-270900">
              <a:spcAft>
                <a:spcPts val="600"/>
              </a:spcAft>
              <a:buFont typeface="Wingdings" pitchFamily="2" charset="2"/>
              <a:buChar char="Ø"/>
            </a:pP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CPV in new decays, charm baryon?</a:t>
            </a:r>
          </a:p>
          <a:p>
            <a:pPr marL="450900" indent="-270900">
              <a:spcAft>
                <a:spcPts val="600"/>
              </a:spcAft>
              <a:buFont typeface="Wingdings" pitchFamily="2" charset="2"/>
              <a:buChar char="Ø"/>
            </a:pP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Differential measurements</a:t>
            </a:r>
          </a:p>
          <a:p>
            <a:pPr marL="450900" indent="-270900">
              <a:spcAft>
                <a:spcPts val="600"/>
              </a:spcAft>
              <a:buFont typeface="Wingdings" pitchFamily="2" charset="2"/>
              <a:buChar char="Ø"/>
            </a:pP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Unexpected observations ?</a:t>
            </a:r>
          </a:p>
          <a:p>
            <a:pPr marL="450900" indent="-270900">
              <a:spcAft>
                <a:spcPts val="600"/>
              </a:spcAft>
              <a:buFont typeface="Wingdings" pitchFamily="2" charset="2"/>
              <a:buChar char="Ø"/>
            </a:pP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95E5F12D-4259-9919-0C11-8915BF0BBED1}"/>
              </a:ext>
            </a:extLst>
          </p:cNvPr>
          <p:cNvGrpSpPr/>
          <p:nvPr/>
        </p:nvGrpSpPr>
        <p:grpSpPr>
          <a:xfrm>
            <a:off x="799793" y="4090536"/>
            <a:ext cx="8168970" cy="1952566"/>
            <a:chOff x="799793" y="4090536"/>
            <a:chExt cx="8168970" cy="1952566"/>
          </a:xfrm>
        </p:grpSpPr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D313859F-36F6-11F6-117A-A02DEB62498D}"/>
                </a:ext>
              </a:extLst>
            </p:cNvPr>
            <p:cNvGrpSpPr/>
            <p:nvPr/>
          </p:nvGrpSpPr>
          <p:grpSpPr>
            <a:xfrm>
              <a:off x="799793" y="4090536"/>
              <a:ext cx="8168970" cy="1952566"/>
              <a:chOff x="799793" y="4090536"/>
              <a:chExt cx="8168970" cy="1952566"/>
            </a:xfrm>
          </p:grpSpPr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86D2BA51-BE75-FC80-2807-CFDB14E5E9AC}"/>
                  </a:ext>
                </a:extLst>
              </p:cNvPr>
              <p:cNvGrpSpPr/>
              <p:nvPr/>
            </p:nvGrpSpPr>
            <p:grpSpPr>
              <a:xfrm>
                <a:off x="799793" y="4165196"/>
                <a:ext cx="8168970" cy="1877906"/>
                <a:chOff x="5166230" y="3294578"/>
                <a:chExt cx="8168970" cy="1877906"/>
              </a:xfrm>
            </p:grpSpPr>
            <p:pic>
              <p:nvPicPr>
                <p:cNvPr id="12" name="Picture 2">
                  <a:extLst>
                    <a:ext uri="{FF2B5EF4-FFF2-40B4-BE49-F238E27FC236}">
                      <a16:creationId xmlns:a16="http://schemas.microsoft.com/office/drawing/2014/main" id="{5F0066D8-4507-A75C-FEF4-DCA17BFCB17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66230" y="3294578"/>
                  <a:ext cx="4285347" cy="15211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3" name="文本框 12">
                  <a:extLst>
                    <a:ext uri="{FF2B5EF4-FFF2-40B4-BE49-F238E27FC236}">
                      <a16:creationId xmlns:a16="http://schemas.microsoft.com/office/drawing/2014/main" id="{5A66C922-720B-7F2E-4C08-35000513474B}"/>
                    </a:ext>
                  </a:extLst>
                </p:cNvPr>
                <p:cNvSpPr txBox="1"/>
                <p:nvPr/>
              </p:nvSpPr>
              <p:spPr>
                <a:xfrm>
                  <a:off x="11330924" y="4710819"/>
                  <a:ext cx="2004276" cy="461665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 wrap="square" rtlCol="0">
                  <a:spAutoFit/>
                </a:bodyPr>
                <a:lstStyle/>
                <a:p>
                  <a:pPr algn="l"/>
                  <a:r>
                    <a:rPr kumimoji="1" lang="en-US" altLang="zh-CN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Ultimate goal</a:t>
                  </a:r>
                  <a:endParaRPr kumimoji="1"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14" name="Picture 2" descr="Quantum Diaries">
                  <a:extLst>
                    <a:ext uri="{FF2B5EF4-FFF2-40B4-BE49-F238E27FC236}">
                      <a16:creationId xmlns:a16="http://schemas.microsoft.com/office/drawing/2014/main" id="{C861C764-5BF5-1217-7507-6B8B22CA238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606568" y="3394440"/>
                  <a:ext cx="1568718" cy="106672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7E907AEB-7F00-92C0-CDE0-EF011761BD88}"/>
                  </a:ext>
                </a:extLst>
              </p:cNvPr>
              <p:cNvSpPr txBox="1"/>
              <p:nvPr/>
            </p:nvSpPr>
            <p:spPr>
              <a:xfrm>
                <a:off x="5318434" y="4090536"/>
                <a:ext cx="1579663" cy="163121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zh-CN" sz="20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CPV</a:t>
                </a:r>
                <a:r>
                  <a:rPr kumimoji="1" lang="zh-CN" altLang="en-US" sz="20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sources</a:t>
                </a:r>
                <a:endParaRPr kumimoji="1" lang="en-US" altLang="zh-CN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2000" algn="l"/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Lepton</a:t>
                </a:r>
              </a:p>
              <a:p>
                <a:pPr marL="72000" algn="l"/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Higgs</a:t>
                </a:r>
              </a:p>
              <a:p>
                <a:pPr marL="72000" algn="l"/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EDM</a:t>
                </a:r>
              </a:p>
              <a:p>
                <a:pPr marL="72000" algn="l"/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</a:t>
                </a:r>
              </a:p>
            </p:txBody>
          </p:sp>
        </p:grpSp>
        <p:sp>
          <p:nvSpPr>
            <p:cNvPr id="19" name="右箭头 18">
              <a:extLst>
                <a:ext uri="{FF2B5EF4-FFF2-40B4-BE49-F238E27FC236}">
                  <a16:creationId xmlns:a16="http://schemas.microsoft.com/office/drawing/2014/main" id="{DB5A1D5F-E756-11C0-4BF7-31142B915AC0}"/>
                </a:ext>
              </a:extLst>
            </p:cNvPr>
            <p:cNvSpPr/>
            <p:nvPr/>
          </p:nvSpPr>
          <p:spPr>
            <a:xfrm>
              <a:off x="6644659" y="4798422"/>
              <a:ext cx="422347" cy="335281"/>
            </a:xfrm>
            <a:prstGeom prst="rightArrow">
              <a:avLst/>
            </a:prstGeom>
            <a:solidFill>
              <a:srgbClr val="111C5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1740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23AB-A4CD-079D-14EF-638AA71A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2305" y="2508346"/>
            <a:ext cx="9738976" cy="558912"/>
          </a:xfrm>
        </p:spPr>
        <p:txBody>
          <a:bodyPr/>
          <a:lstStyle/>
          <a:p>
            <a:r>
              <a:rPr lang="en-US" altLang="zh-CN" dirty="0"/>
              <a:t>Backup</a:t>
            </a:r>
            <a:r>
              <a:rPr lang="zh-CN" altLang="en-US" dirty="0"/>
              <a:t> </a:t>
            </a:r>
            <a:r>
              <a:rPr lang="en-US" altLang="zh-CN" dirty="0"/>
              <a:t>slides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F60DC4-0082-6EA6-AF97-C2231FCB1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28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810329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0FF479B-DEBE-C2BE-1B74-3AC66B0D3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29</a:t>
            </a:fld>
            <a:endParaRPr kumimoji="1" lang="zh-CN" altLang="en-US" dirty="0"/>
          </a:p>
        </p:txBody>
      </p:sp>
      <p:pic>
        <p:nvPicPr>
          <p:cNvPr id="5" name="Snapsave.app_-Aw1DABm4L.mp4">
            <a:hlinkClick r:id="" action="ppaction://media"/>
            <a:extLst>
              <a:ext uri="{FF2B5EF4-FFF2-40B4-BE49-F238E27FC236}">
                <a16:creationId xmlns:a16="http://schemas.microsoft.com/office/drawing/2014/main" id="{122ADA95-BEA6-9EBC-C2B3-81BC78E9D8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57143" y="1040345"/>
            <a:ext cx="2848925" cy="506503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83AEF0D-F704-698F-E47C-D50F2648CA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286" y="1736213"/>
            <a:ext cx="4897727" cy="367329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D044199A-E492-BE5A-F98C-6B714C3C8488}"/>
              </a:ext>
            </a:extLst>
          </p:cNvPr>
          <p:cNvSpPr txBox="1"/>
          <p:nvPr/>
        </p:nvSpPr>
        <p:spPr>
          <a:xfrm>
            <a:off x="7989749" y="640235"/>
            <a:ext cx="1383712" cy="40011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CERN</a:t>
            </a:r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采访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CABC520-1E00-E1A4-CCFD-041A9B06E6E9}"/>
              </a:ext>
            </a:extLst>
          </p:cNvPr>
          <p:cNvSpPr txBox="1"/>
          <p:nvPr/>
        </p:nvSpPr>
        <p:spPr>
          <a:xfrm>
            <a:off x="1414420" y="1186542"/>
            <a:ext cx="2106667" cy="40011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Moriond</a:t>
            </a:r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会议现场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D6AFEC8-54B3-57FF-C989-EA121E8403CC}"/>
              </a:ext>
            </a:extLst>
          </p:cNvPr>
          <p:cNvSpPr txBox="1"/>
          <p:nvPr/>
        </p:nvSpPr>
        <p:spPr>
          <a:xfrm>
            <a:off x="4018612" y="5905322"/>
            <a:ext cx="2741007" cy="40011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Source</a:t>
            </a:r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kumimoji="1"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CERN/LHCb</a:t>
            </a:r>
            <a:endParaRPr kumimoji="1"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33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D3DA21-9697-1D03-FED9-7BC1B0FDF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LHCb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098247F-A6A7-6308-DFD5-CF293BCEB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3</a:t>
            </a:fld>
            <a:endParaRPr kumimoji="1"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内容占位符 2">
                <a:extLst>
                  <a:ext uri="{FF2B5EF4-FFF2-40B4-BE49-F238E27FC236}">
                    <a16:creationId xmlns:a16="http://schemas.microsoft.com/office/drawing/2014/main" id="{0DA6DAB6-8883-DFAB-3787-BD87292D0A1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3218" y="645774"/>
                <a:ext cx="8920782" cy="916889"/>
              </a:xfrm>
              <a:prstGeom prst="rect">
                <a:avLst/>
              </a:prstGeom>
            </p:spPr>
            <p:txBody>
              <a:bodyPr>
                <a:normAutofit lnSpcReduction="10000"/>
              </a:bodyPr>
              <a:lstStyle>
                <a:lvl1pPr marL="216004" indent="-216004" algn="l" defTabSz="864017" rtl="0" eaLnBrk="1" latinLnBrk="0" hangingPunct="1">
                  <a:lnSpc>
                    <a:spcPct val="90000"/>
                  </a:lnSpc>
                  <a:spcBef>
                    <a:spcPts val="945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1pPr>
                <a:lvl2pPr marL="863994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Ø"/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2pPr>
                <a:lvl3pPr marL="1439992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§"/>
                  <a:defRPr sz="18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3pPr>
                <a:lvl4pPr marL="2015988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Courier New" panose="02070309020205020404" pitchFamily="49" charset="0"/>
                  <a:buChar char="o"/>
                  <a:defRPr sz="16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4pPr>
                <a:lvl5pPr marL="2591985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v"/>
                  <a:defRPr sz="12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5pPr>
                <a:lvl6pPr marL="2376046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808054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40062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72070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altLang="zh-CN" sz="2800" i="1" smtClean="0">
                        <a:latin typeface="Cambria Math" panose="02040503050406030204" pitchFamily="18" charset="0"/>
                      </a:rPr>
                      <m:t>𝑝𝑝</m:t>
                    </m:r>
                  </m:oMath>
                </a14:m>
                <a:r>
                  <a:rPr lang="zh-CN" altLang="en-US" sz="2800" dirty="0"/>
                  <a:t> </a:t>
                </a:r>
                <a:r>
                  <a:rPr lang="en-US" altLang="zh-CN" sz="2800" dirty="0"/>
                  <a:t>collisions</a:t>
                </a:r>
                <a:r>
                  <a:rPr lang="zh-CN" altLang="en-US" sz="2800" dirty="0"/>
                  <a:t> </a:t>
                </a:r>
                <a:r>
                  <a:rPr lang="en-US" altLang="zh-CN" sz="2800" dirty="0"/>
                  <a:t>at</a:t>
                </a:r>
                <a:r>
                  <a:rPr lang="zh-CN" altLang="en-US" sz="2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zh-CN" sz="2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80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  <m:r>
                      <a:rPr lang="en-US" altLang="zh-CN" sz="2800" i="1" smtClean="0">
                        <a:latin typeface="Cambria Math" panose="02040503050406030204" pitchFamily="18" charset="0"/>
                      </a:rPr>
                      <m:t>=7,</m:t>
                    </m:r>
                    <m:r>
                      <a:rPr lang="zh-CN" altLang="en-US" sz="280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altLang="zh-CN" sz="2800" i="1" smtClean="0">
                        <a:latin typeface="Cambria Math" panose="02040503050406030204" pitchFamily="18" charset="0"/>
                      </a:rPr>
                      <m:t>8,</m:t>
                    </m:r>
                    <m:r>
                      <a:rPr lang="zh-CN" altLang="en-US" sz="280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2800" i="1" smtClean="0">
                        <a:latin typeface="Cambria Math" panose="02040503050406030204" pitchFamily="18" charset="0"/>
                      </a:rPr>
                      <m:t>13,</m:t>
                    </m:r>
                    <m:r>
                      <a:rPr lang="zh-CN" altLang="en-US" sz="280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2800" i="1" smtClean="0">
                        <a:latin typeface="Cambria Math" panose="02040503050406030204" pitchFamily="18" charset="0"/>
                      </a:rPr>
                      <m:t>13.6</m:t>
                    </m:r>
                  </m:oMath>
                </a14:m>
                <a:r>
                  <a:rPr lang="en-US" altLang="zh-CN" sz="2800" dirty="0"/>
                  <a:t>TeV,</a:t>
                </a:r>
                <a:r>
                  <a:rPr lang="zh-CN" altLang="en-US" sz="2800" dirty="0"/>
                  <a:t> </a:t>
                </a:r>
                <a14:m>
                  <m:oMath xmlns:m="http://schemas.openxmlformats.org/officeDocument/2006/math">
                    <m:r>
                      <a:rPr lang="en-US" altLang="zh-CN" sz="2800" i="1" smtClean="0">
                        <a:latin typeface="Cambria Math" panose="02040503050406030204" pitchFamily="18" charset="0"/>
                      </a:rPr>
                      <m:t>∫</m:t>
                    </m:r>
                    <m:r>
                      <a:rPr lang="en-US" altLang="zh-CN" sz="2800" i="1" smtClean="0">
                        <a:latin typeface="Cambria Math" panose="02040503050406030204" pitchFamily="18" charset="0"/>
                      </a:rPr>
                      <m:t>ℒ</m:t>
                    </m:r>
                    <m:r>
                      <a:rPr lang="en-US" altLang="zh-CN" sz="2800" i="1" smtClean="0">
                        <a:latin typeface="Cambria Math" panose="02040503050406030204" pitchFamily="18" charset="0"/>
                      </a:rPr>
                      <m:t>=20</m:t>
                    </m:r>
                    <m:r>
                      <a:rPr lang="zh-CN" altLang="en-US" sz="280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800" smtClean="0">
                            <a:latin typeface="Cambria Math" panose="02040503050406030204" pitchFamily="18" charset="0"/>
                          </a:rPr>
                          <m:t>fb</m:t>
                        </m:r>
                      </m:e>
                      <m:sup>
                        <m:r>
                          <a:rPr lang="en-US" altLang="zh-CN" sz="280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altLang="zh-CN" sz="2800" dirty="0"/>
              </a:p>
              <a:p>
                <a:r>
                  <a:rPr lang="zh-CN" altLang="en-US" dirty="0"/>
                  <a:t> </a:t>
                </a:r>
                <a:r>
                  <a:rPr lang="en-US" altLang="zh-CN" dirty="0"/>
                  <a:t>All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species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produced with large rates</a:t>
                </a:r>
              </a:p>
            </p:txBody>
          </p:sp>
        </mc:Choice>
        <mc:Fallback>
          <p:sp>
            <p:nvSpPr>
              <p:cNvPr id="5" name="内容占位符 2">
                <a:extLst>
                  <a:ext uri="{FF2B5EF4-FFF2-40B4-BE49-F238E27FC236}">
                    <a16:creationId xmlns:a16="http://schemas.microsoft.com/office/drawing/2014/main" id="{0DA6DAB6-8883-DFAB-3787-BD87292D0A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218" y="645774"/>
                <a:ext cx="8920782" cy="916889"/>
              </a:xfrm>
              <a:prstGeom prst="rect">
                <a:avLst/>
              </a:prstGeom>
              <a:blipFill>
                <a:blip r:embed="rId2"/>
                <a:stretch>
                  <a:fillRect l="-1138" t="-15068" b="-95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21">
            <a:extLst>
              <a:ext uri="{FF2B5EF4-FFF2-40B4-BE49-F238E27FC236}">
                <a16:creationId xmlns:a16="http://schemas.microsoft.com/office/drawing/2014/main" id="{E2DE397E-D590-F09A-F95D-3DA8077C63CB}"/>
              </a:ext>
            </a:extLst>
          </p:cNvPr>
          <p:cNvSpPr/>
          <p:nvPr/>
        </p:nvSpPr>
        <p:spPr>
          <a:xfrm>
            <a:off x="8928380" y="806573"/>
            <a:ext cx="220531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JHEP</a:t>
            </a:r>
            <a:r>
              <a:rPr lang="zh-CN" altLang="en-US" sz="14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05</a:t>
            </a:r>
            <a:r>
              <a:rPr lang="zh-CN" altLang="en-US" sz="14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(2017)</a:t>
            </a:r>
            <a:r>
              <a:rPr lang="zh-CN" altLang="en-US" sz="14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074</a:t>
            </a:r>
          </a:p>
          <a:p>
            <a:r>
              <a:rPr lang="en-US" altLang="zh-CN" sz="14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PRL</a:t>
            </a:r>
            <a:r>
              <a:rPr lang="zh-CN" altLang="en-US" sz="14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118</a:t>
            </a:r>
            <a:r>
              <a:rPr lang="zh-CN" altLang="en-US" sz="14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(2017)</a:t>
            </a:r>
            <a:r>
              <a:rPr lang="zh-CN" altLang="en-US" sz="14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052002</a:t>
            </a:r>
          </a:p>
          <a:p>
            <a:r>
              <a:rPr lang="en-US" altLang="zh-CN" sz="14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PRD</a:t>
            </a:r>
            <a:r>
              <a:rPr lang="zh-CN" altLang="en-US" sz="14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100</a:t>
            </a:r>
            <a:r>
              <a:rPr lang="zh-CN" altLang="en-US" sz="14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(2019)</a:t>
            </a:r>
            <a:r>
              <a:rPr lang="zh-CN" altLang="en-US" sz="14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031102(R)</a:t>
            </a:r>
            <a:endParaRPr lang="en-US" sz="1400" dirty="0"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38DD2F21-4E68-842C-DC84-A6CD88DE5702}"/>
              </a:ext>
            </a:extLst>
          </p:cNvPr>
          <p:cNvGrpSpPr/>
          <p:nvPr/>
        </p:nvGrpSpPr>
        <p:grpSpPr>
          <a:xfrm>
            <a:off x="494290" y="1510948"/>
            <a:ext cx="10500874" cy="3995673"/>
            <a:chOff x="494290" y="1510948"/>
            <a:chExt cx="10500874" cy="399567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20">
                  <a:extLst>
                    <a:ext uri="{FF2B5EF4-FFF2-40B4-BE49-F238E27FC236}">
                      <a16:creationId xmlns:a16="http://schemas.microsoft.com/office/drawing/2014/main" id="{54C3A9EA-9234-51A0-D25C-B571A643FF9F}"/>
                    </a:ext>
                  </a:extLst>
                </p:cNvPr>
                <p:cNvSpPr txBox="1"/>
                <p:nvPr/>
              </p:nvSpPr>
              <p:spPr>
                <a:xfrm>
                  <a:off x="5213740" y="1510948"/>
                  <a:ext cx="4071371" cy="49455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Arial" charset="0"/>
                              <a:cs typeface="Arial" charset="0"/>
                            </a:rPr>
                          </m:ctrlPr>
                        </m:sSupPr>
                        <m:e>
                          <m:r>
                            <a:rPr lang="en-US" sz="2400" b="0" i="1">
                              <a:solidFill>
                                <a:srgbClr val="0432FF"/>
                              </a:solidFill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𝐵</m:t>
                          </m:r>
                        </m:e>
                        <m:sup>
                          <m:r>
                            <a:rPr lang="en-US" sz="2400" b="0" i="1">
                              <a:solidFill>
                                <a:srgbClr val="0432FF"/>
                              </a:solidFill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+</m:t>
                          </m:r>
                        </m:sup>
                      </m:sSup>
                      <m:r>
                        <a:rPr lang="en-US" sz="2400" b="0">
                          <a:solidFill>
                            <a:srgbClr val="0432FF"/>
                          </a:solidFill>
                          <a:latin typeface="Cambria Math" charset="0"/>
                          <a:ea typeface="Arial" charset="0"/>
                          <a:cs typeface="Arial" charset="0"/>
                        </a:rPr>
                        <m:t>: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Arial" charset="0"/>
                              <a:cs typeface="Arial" charset="0"/>
                            </a:rPr>
                          </m:ctrlPr>
                        </m:sSupPr>
                        <m:e>
                          <m:r>
                            <a:rPr lang="en-US" sz="2400" b="0" i="1">
                              <a:solidFill>
                                <a:srgbClr val="0432FF"/>
                              </a:solidFill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𝐵</m:t>
                          </m:r>
                        </m:e>
                        <m:sup>
                          <m:r>
                            <a:rPr lang="en-US" sz="2400" b="0" i="1">
                              <a:solidFill>
                                <a:srgbClr val="0432FF"/>
                              </a:solidFill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0</m:t>
                          </m:r>
                        </m:sup>
                      </m:sSup>
                      <m:r>
                        <a:rPr lang="en-US" sz="2400" b="0">
                          <a:solidFill>
                            <a:srgbClr val="0432FF"/>
                          </a:solidFill>
                          <a:latin typeface="Cambria Math" charset="0"/>
                          <a:ea typeface="Arial" charset="0"/>
                          <a:cs typeface="Arial" charset="0"/>
                        </a:rPr>
                        <m:t>:</m:t>
                      </m:r>
                      <m:sSubSup>
                        <m:sSubSupPr>
                          <m:ctrlPr>
                            <a:rPr lang="en-US" sz="24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Arial" charset="0"/>
                              <a:cs typeface="Arial" charset="0"/>
                            </a:rPr>
                          </m:ctrlPr>
                        </m:sSubSupPr>
                        <m:e>
                          <m:r>
                            <a:rPr lang="en-US" sz="2400" b="0" i="1">
                              <a:solidFill>
                                <a:srgbClr val="0432FF"/>
                              </a:solidFill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𝐵</m:t>
                          </m:r>
                        </m:e>
                        <m:sub>
                          <m:r>
                            <a:rPr lang="en-US" sz="2400" b="0" i="1">
                              <a:solidFill>
                                <a:srgbClr val="0432FF"/>
                              </a:solidFill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𝑠</m:t>
                          </m:r>
                        </m:sub>
                        <m:sup>
                          <m:r>
                            <a:rPr lang="en-US" sz="2400" b="0" i="1">
                              <a:solidFill>
                                <a:srgbClr val="0432FF"/>
                              </a:solidFill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0</m:t>
                          </m:r>
                        </m:sup>
                      </m:sSubSup>
                      <m:r>
                        <a:rPr lang="en-US" sz="2400" b="0">
                          <a:solidFill>
                            <a:srgbClr val="0432FF"/>
                          </a:solidFill>
                          <a:latin typeface="Cambria Math" charset="0"/>
                          <a:ea typeface="Arial" charset="0"/>
                          <a:cs typeface="Arial" charset="0"/>
                        </a:rPr>
                        <m:t>:</m:t>
                      </m:r>
                      <m:sSubSup>
                        <m:sSubSupPr>
                          <m:ctrlPr>
                            <a:rPr lang="en-US" sz="2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Arial" charset="0"/>
                              <a:cs typeface="Arial" charset="0"/>
                            </a:rPr>
                          </m:ctrlPr>
                        </m:sSubSupPr>
                        <m:e>
                          <m:r>
                            <a:rPr lang="en-US" sz="2400" b="0" i="1">
                              <a:solidFill>
                                <a:srgbClr val="C00000"/>
                              </a:solidFill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𝛬</m:t>
                          </m:r>
                        </m:e>
                        <m:sub>
                          <m:r>
                            <a:rPr lang="en-US" sz="2400" b="0" i="1">
                              <a:solidFill>
                                <a:srgbClr val="C00000"/>
                              </a:solidFill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𝑏</m:t>
                          </m:r>
                        </m:sub>
                        <m:sup>
                          <m:r>
                            <a:rPr lang="en-US" sz="2400" b="0" i="1">
                              <a:solidFill>
                                <a:srgbClr val="C00000"/>
                              </a:solidFill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0</m:t>
                          </m:r>
                        </m:sup>
                      </m:sSubSup>
                      <m:r>
                        <a:rPr lang="en-US" altLang="zh-CN" sz="2400" b="0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≈4:4:1:</m:t>
                      </m:r>
                      <m:r>
                        <a:rPr lang="en-US" altLang="zh-CN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2</m:t>
                      </m:r>
                    </m:oMath>
                  </a14:m>
                  <a:r>
                    <a:rPr lang="zh-CN" altLang="en-US" sz="2400" dirty="0">
                      <a:solidFill>
                        <a:srgbClr val="0432FF"/>
                      </a:solidFill>
                      <a:latin typeface="Arial" charset="0"/>
                      <a:ea typeface="Arial" charset="0"/>
                      <a:cs typeface="Arial" charset="0"/>
                    </a:rPr>
                    <a:t> </a:t>
                  </a:r>
                  <a:endParaRPr lang="en-US" sz="2400" dirty="0"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3867F49-925C-A9B0-6771-0206ED358D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13740" y="1510948"/>
                  <a:ext cx="4071371" cy="494559"/>
                </a:xfrm>
                <a:prstGeom prst="rect">
                  <a:avLst/>
                </a:prstGeom>
                <a:blipFill>
                  <a:blip r:embed="rId4"/>
                  <a:stretch>
                    <a:fillRect l="-31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25">
                  <a:extLst>
                    <a:ext uri="{FF2B5EF4-FFF2-40B4-BE49-F238E27FC236}">
                      <a16:creationId xmlns:a16="http://schemas.microsoft.com/office/drawing/2014/main" id="{78D9CB90-CFBB-402D-D0C0-73F53B46F7EA}"/>
                    </a:ext>
                  </a:extLst>
                </p:cNvPr>
                <p:cNvSpPr txBox="1"/>
                <p:nvPr/>
              </p:nvSpPr>
              <p:spPr>
                <a:xfrm>
                  <a:off x="494290" y="1510948"/>
                  <a:ext cx="4528612" cy="509178"/>
                </a:xfrm>
                <a:prstGeom prst="rect">
                  <a:avLst/>
                </a:prstGeom>
                <a:noFill/>
                <a:effectLst>
                  <a:outerShdw blurRad="50800" dist="38100" sx="1000" sy="1000" algn="l" rotWithShape="0">
                    <a:prstClr val="black">
                      <a:alpha val="40000"/>
                    </a:prstClr>
                  </a:outerShdw>
                  <a:softEdge rad="12700"/>
                </a:effectLst>
              </p:spPr>
              <p:txBody>
                <a:bodyPr wrap="none" rtlCol="0" anchor="ctr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kumimoji="1" lang="en-US" altLang="zh-CN" sz="2400" i="1" smtClean="0">
                          <a:solidFill>
                            <a:srgbClr val="2A00FF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𝜎</m:t>
                      </m:r>
                      <m:d>
                        <m:dPr>
                          <m:ctrlPr>
                            <a:rPr kumimoji="1" lang="en-US" altLang="zh-CN" sz="2400" i="1">
                              <a:solidFill>
                                <a:srgbClr val="2A00F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2400" i="1">
                              <a:solidFill>
                                <a:srgbClr val="2A00F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𝑝𝑝</m:t>
                          </m:r>
                          <m:r>
                            <a:rPr kumimoji="1" lang="en-US" altLang="zh-CN" sz="2400" i="1">
                              <a:solidFill>
                                <a:srgbClr val="2A00F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→</m:t>
                          </m:r>
                          <m:r>
                            <a:rPr kumimoji="1" lang="en-US" altLang="zh-CN" sz="2400" i="1">
                              <a:solidFill>
                                <a:srgbClr val="2A00F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acc>
                            <m:accPr>
                              <m:chr m:val="̅"/>
                              <m:ctrlPr>
                                <a:rPr kumimoji="1" lang="en-US" altLang="zh-CN" sz="2400" i="1">
                                  <a:solidFill>
                                    <a:srgbClr val="2A00FF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2400" i="1">
                                  <a:solidFill>
                                    <a:srgbClr val="2A00FF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</m:acc>
                          <m:r>
                            <a:rPr kumimoji="1" lang="en-US" altLang="zh-CN" sz="2400" i="1">
                              <a:solidFill>
                                <a:srgbClr val="2A00F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𝑋</m:t>
                          </m:r>
                          <m:r>
                            <a:rPr kumimoji="1" lang="en-US" altLang="zh-CN" sz="2400">
                              <a:solidFill>
                                <a:srgbClr val="2A00F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kumimoji="1" lang="zh-CN" altLang="en-US" sz="2400" i="1">
                              <a:solidFill>
                                <a:srgbClr val="2A00F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kumimoji="1" lang="en-US" altLang="zh-CN" sz="2400" i="1">
                              <a:solidFill>
                                <a:srgbClr val="2A00F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13</m:t>
                          </m:r>
                          <m:r>
                            <a:rPr kumimoji="1" lang="zh-CN" altLang="en-US" sz="2400" i="1">
                              <a:solidFill>
                                <a:srgbClr val="2A00F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1" lang="en-US" altLang="zh-CN" sz="2400">
                              <a:solidFill>
                                <a:srgbClr val="2A00F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panose="02020603050405020304" pitchFamily="18" charset="0"/>
                            </a:rPr>
                            <m:t>TeV</m:t>
                          </m:r>
                        </m:e>
                      </m:d>
                      <m:r>
                        <a:rPr kumimoji="1" lang="en-US" altLang="zh-CN" sz="2400" i="1">
                          <a:solidFill>
                            <a:srgbClr val="2A00FF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≈0.</m:t>
                      </m:r>
                      <m:r>
                        <a:rPr kumimoji="1" lang="en-US" altLang="zh-CN" sz="2400" b="0" i="1" smtClean="0">
                          <a:solidFill>
                            <a:srgbClr val="2A00FF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5</m:t>
                      </m:r>
                      <m:r>
                        <a:rPr kumimoji="1" lang="zh-CN" altLang="en-US" sz="2400" b="0" i="1" smtClean="0">
                          <a:solidFill>
                            <a:srgbClr val="2A00FF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zh-CN" sz="2400" b="0" i="0" smtClean="0">
                          <a:solidFill>
                            <a:srgbClr val="2A00FF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m:t>mb</m:t>
                      </m:r>
                    </m:oMath>
                  </a14:m>
                  <a:r>
                    <a:rPr kumimoji="1" lang="zh-CN" altLang="en-US" sz="2400" dirty="0">
                      <a:solidFill>
                        <a:srgbClr val="2A00FF"/>
                      </a:solidFill>
                      <a:latin typeface="Times New Roman" panose="02020603050405020304" pitchFamily="18" charset="0"/>
                      <a:ea typeface="Times New Roman" charset="0"/>
                      <a:cs typeface="Times New Roman" panose="02020603050405020304" pitchFamily="18" charset="0"/>
                    </a:rPr>
                    <a:t> </a:t>
                  </a:r>
                  <a:endParaRPr kumimoji="1" lang="en-CN" sz="2400" dirty="0">
                    <a:solidFill>
                      <a:srgbClr val="2A00FF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70F9F35E-B418-D710-1893-D2C4B84EDC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4290" y="1510948"/>
                  <a:ext cx="4528612" cy="509178"/>
                </a:xfrm>
                <a:prstGeom prst="rect">
                  <a:avLst/>
                </a:prstGeom>
                <a:blipFill>
                  <a:blip r:embed="rId5"/>
                  <a:stretch>
                    <a:fillRect b="-17500"/>
                  </a:stretch>
                </a:blipFill>
                <a:effectLst>
                  <a:outerShdw blurRad="50800" dist="38100" sx="1000" sy="1000" algn="l" rotWithShape="0">
                    <a:prstClr val="black">
                      <a:alpha val="4000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B006601F-03E4-1A47-3508-FBD81C9D0803}"/>
                </a:ext>
              </a:extLst>
            </p:cNvPr>
            <p:cNvSpPr txBox="1"/>
            <p:nvPr/>
          </p:nvSpPr>
          <p:spPr>
            <a:xfrm>
              <a:off x="7955745" y="5137289"/>
              <a:ext cx="2817823" cy="36933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0"/>
                </a:prstClr>
              </a:outerShdw>
              <a:softEdge rad="12700"/>
            </a:effectLst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PRD</a:t>
              </a:r>
              <a:r>
                <a:rPr kumimoji="1"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100 (2019) 031102(R) </a:t>
              </a:r>
              <a:endPara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20EDD784-8D6A-6EA0-96B8-8A5516C6D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59299" y="2752207"/>
              <a:ext cx="3535865" cy="2330934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C70F8EBA-810C-3324-DD0F-C4D442ED6F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240" y="2005507"/>
            <a:ext cx="6501007" cy="4265268"/>
          </a:xfrm>
          <a:prstGeom prst="rect">
            <a:avLst/>
          </a:prstGeom>
        </p:spPr>
      </p:pic>
      <p:grpSp>
        <p:nvGrpSpPr>
          <p:cNvPr id="18" name="Group 11">
            <a:extLst>
              <a:ext uri="{FF2B5EF4-FFF2-40B4-BE49-F238E27FC236}">
                <a16:creationId xmlns:a16="http://schemas.microsoft.com/office/drawing/2014/main" id="{4151AEE4-A29A-7513-29CC-EDCCC76C7C18}"/>
              </a:ext>
            </a:extLst>
          </p:cNvPr>
          <p:cNvGrpSpPr/>
          <p:nvPr/>
        </p:nvGrpSpPr>
        <p:grpSpPr>
          <a:xfrm>
            <a:off x="1555408" y="2871814"/>
            <a:ext cx="4202947" cy="1798657"/>
            <a:chOff x="3551668" y="2792305"/>
            <a:chExt cx="4202947" cy="1798657"/>
          </a:xfrm>
        </p:grpSpPr>
        <p:sp>
          <p:nvSpPr>
            <p:cNvPr id="19" name="TextBox 8">
              <a:extLst>
                <a:ext uri="{FF2B5EF4-FFF2-40B4-BE49-F238E27FC236}">
                  <a16:creationId xmlns:a16="http://schemas.microsoft.com/office/drawing/2014/main" id="{9EFD369F-6B14-14C0-7FEB-333B5FE1D730}"/>
                </a:ext>
              </a:extLst>
            </p:cNvPr>
            <p:cNvSpPr txBox="1"/>
            <p:nvPr/>
          </p:nvSpPr>
          <p:spPr>
            <a:xfrm>
              <a:off x="3551668" y="4121028"/>
              <a:ext cx="928459" cy="4616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Run</a:t>
              </a:r>
              <a:r>
                <a:rPr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GB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9">
              <a:extLst>
                <a:ext uri="{FF2B5EF4-FFF2-40B4-BE49-F238E27FC236}">
                  <a16:creationId xmlns:a16="http://schemas.microsoft.com/office/drawing/2014/main" id="{C425B798-CBA5-2290-2CBB-4C810A130105}"/>
                </a:ext>
              </a:extLst>
            </p:cNvPr>
            <p:cNvSpPr txBox="1"/>
            <p:nvPr/>
          </p:nvSpPr>
          <p:spPr>
            <a:xfrm>
              <a:off x="4832011" y="4129297"/>
              <a:ext cx="928459" cy="4616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Run</a:t>
              </a:r>
              <a:r>
                <a:rPr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GB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10">
              <a:extLst>
                <a:ext uri="{FF2B5EF4-FFF2-40B4-BE49-F238E27FC236}">
                  <a16:creationId xmlns:a16="http://schemas.microsoft.com/office/drawing/2014/main" id="{E5174E72-452C-D0F6-E54F-850E86737F0E}"/>
                </a:ext>
              </a:extLst>
            </p:cNvPr>
            <p:cNvSpPr txBox="1"/>
            <p:nvPr/>
          </p:nvSpPr>
          <p:spPr>
            <a:xfrm>
              <a:off x="6518379" y="2792305"/>
              <a:ext cx="1236236" cy="4616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Run</a:t>
              </a:r>
              <a:r>
                <a:rPr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3…</a:t>
              </a:r>
              <a:endParaRPr lang="en-GB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719DE422-F7F0-4038-0722-ED94F6AF6431}"/>
                  </a:ext>
                </a:extLst>
              </p:cNvPr>
              <p:cNvSpPr txBox="1"/>
              <p:nvPr/>
            </p:nvSpPr>
            <p:spPr>
              <a:xfrm>
                <a:off x="1407161" y="4670471"/>
                <a:ext cx="1224951" cy="40011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7</m:t>
                    </m:r>
                    <m:r>
                      <a:rPr lang="zh-CN" altLang="en-US" sz="2000" b="0" i="1" smtClean="0">
                        <a:latin typeface="Cambria Math" panose="02040503050406030204" pitchFamily="18" charset="0"/>
                      </a:rPr>
                      <m:t>、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TeV</a:t>
                </a:r>
                <a:endParaRPr kumimoji="1"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719DE422-F7F0-4038-0722-ED94F6AF64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7161" y="4670471"/>
                <a:ext cx="1224951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2AB5BCD7-0B18-1B4A-7994-23CD46D49DC1}"/>
                  </a:ext>
                </a:extLst>
              </p:cNvPr>
              <p:cNvSpPr txBox="1"/>
              <p:nvPr/>
            </p:nvSpPr>
            <p:spPr>
              <a:xfrm>
                <a:off x="3416909" y="4941208"/>
                <a:ext cx="968470" cy="40011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13</m:t>
                    </m:r>
                  </m:oMath>
                </a14:m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TeV</a:t>
                </a:r>
                <a:endParaRPr kumimoji="1"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2AB5BCD7-0B18-1B4A-7994-23CD46D49D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6909" y="4941208"/>
                <a:ext cx="968470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A62DF470-E967-F11F-23FC-CB7EC0B63D76}"/>
                  </a:ext>
                </a:extLst>
              </p:cNvPr>
              <p:cNvSpPr txBox="1"/>
              <p:nvPr/>
            </p:nvSpPr>
            <p:spPr>
              <a:xfrm>
                <a:off x="4574081" y="3381443"/>
                <a:ext cx="1164037" cy="40011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13.6</m:t>
                    </m:r>
                  </m:oMath>
                </a14:m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TeV</a:t>
                </a:r>
                <a:endParaRPr kumimoji="1"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A62DF470-E967-F11F-23FC-CB7EC0B63D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4081" y="3381443"/>
                <a:ext cx="1164037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80623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ADBA7-F25F-C55A-3B17-45CCCA00B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Global</a:t>
            </a:r>
            <a:r>
              <a:rPr lang="zh-CN" altLang="en-US" dirty="0"/>
              <a:t> </a:t>
            </a:r>
            <a:r>
              <a:rPr lang="en-US" altLang="zh-CN" dirty="0"/>
              <a:t>analysis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CKM</a:t>
            </a:r>
            <a:r>
              <a:rPr lang="zh-CN" altLang="en-US" dirty="0"/>
              <a:t> </a:t>
            </a:r>
            <a:r>
              <a:rPr lang="en-US" altLang="zh-CN" dirty="0"/>
              <a:t>mechanism</a:t>
            </a:r>
            <a:r>
              <a:rPr lang="zh-CN" altLang="en-US" dirty="0"/>
              <a:t> </a:t>
            </a:r>
            <a:r>
              <a:rPr lang="en-US" altLang="zh-CN" dirty="0"/>
              <a:t>(4</a:t>
            </a:r>
            <a:r>
              <a:rPr lang="zh-CN" altLang="en-US" dirty="0"/>
              <a:t> </a:t>
            </a:r>
            <a:r>
              <a:rPr lang="en-US" altLang="zh-CN" dirty="0"/>
              <a:t>parameters)</a:t>
            </a:r>
            <a:endParaRPr lang="en-CN" dirty="0"/>
          </a:p>
        </p:txBody>
      </p:sp>
      <p:pic>
        <p:nvPicPr>
          <p:cNvPr id="17409" name="Picture 1" descr="page22image1684716384">
            <a:extLst>
              <a:ext uri="{FF2B5EF4-FFF2-40B4-BE49-F238E27FC236}">
                <a16:creationId xmlns:a16="http://schemas.microsoft.com/office/drawing/2014/main" id="{8F3CAA65-C644-6C46-B96F-4384822EA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99" y="813802"/>
            <a:ext cx="4324628" cy="430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905DAAC-9D14-12D5-32A8-672FC1ABB3C5}"/>
              </a:ext>
            </a:extLst>
          </p:cNvPr>
          <p:cNvSpPr txBox="1"/>
          <p:nvPr/>
        </p:nvSpPr>
        <p:spPr>
          <a:xfrm>
            <a:off x="1729014" y="708424"/>
            <a:ext cx="2715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LHC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started</a:t>
            </a:r>
            <a:endParaRPr lang="en-C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DE61F6-FD3A-D1B0-7B17-4206671DDA4D}"/>
              </a:ext>
            </a:extLst>
          </p:cNvPr>
          <p:cNvSpPr txBox="1"/>
          <p:nvPr/>
        </p:nvSpPr>
        <p:spPr>
          <a:xfrm>
            <a:off x="7390952" y="746024"/>
            <a:ext cx="2104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status</a:t>
            </a:r>
            <a:endParaRPr lang="en-C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C4592E-ECAF-2EA6-A779-FBE84907E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30</a:t>
            </a:fld>
            <a:endParaRPr kumimoji="1" lang="zh-CN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CCF9E3-C634-2365-1C0D-E216B5854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1516" y="1207689"/>
            <a:ext cx="4198868" cy="37489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1CBE7DF-CDDC-7053-C530-64CD89CBC3EC}"/>
                  </a:ext>
                </a:extLst>
              </p:cNvPr>
              <p:cNvSpPr txBox="1"/>
              <p:nvPr/>
            </p:nvSpPr>
            <p:spPr>
              <a:xfrm>
                <a:off x="2766894" y="5244878"/>
                <a:ext cx="335585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𝜆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=0.22500±0.00067</m:t>
                      </m:r>
                    </m:oMath>
                  </m:oMathPara>
                </a14:m>
                <a:endPara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1CBE7DF-CDDC-7053-C530-64CD89CBC3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6894" y="5244878"/>
                <a:ext cx="3355855" cy="461665"/>
              </a:xfrm>
              <a:prstGeom prst="rect">
                <a:avLst/>
              </a:prstGeom>
              <a:blipFill>
                <a:blip r:embed="rId4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678673C-E087-0E63-F1E7-D48EA64BFABD}"/>
                  </a:ext>
                </a:extLst>
              </p:cNvPr>
              <p:cNvSpPr txBox="1"/>
              <p:nvPr/>
            </p:nvSpPr>
            <p:spPr>
              <a:xfrm>
                <a:off x="108857" y="5242433"/>
                <a:ext cx="2344681" cy="4767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𝐴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0.826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−0.015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+0.018</m:t>
                          </m:r>
                        </m:sup>
                      </m:sSubSup>
                    </m:oMath>
                  </m:oMathPara>
                </a14:m>
                <a:endPara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678673C-E087-0E63-F1E7-D48EA64BFA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57" y="5242433"/>
                <a:ext cx="2344681" cy="476734"/>
              </a:xfrm>
              <a:prstGeom prst="rect">
                <a:avLst/>
              </a:prstGeom>
              <a:blipFill>
                <a:blip r:embed="rId5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1D45EC3-2047-D20E-43BB-2C3DB53DF2E4}"/>
                  </a:ext>
                </a:extLst>
              </p:cNvPr>
              <p:cNvSpPr txBox="1"/>
              <p:nvPr/>
            </p:nvSpPr>
            <p:spPr>
              <a:xfrm>
                <a:off x="6289427" y="5187510"/>
                <a:ext cx="268913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𝜌</m:t>
                          </m:r>
                        </m:e>
                      </m:acc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=0.159±0.010</m:t>
                      </m:r>
                    </m:oMath>
                  </m:oMathPara>
                </a14:m>
                <a:endPara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1D45EC3-2047-D20E-43BB-2C3DB53DF2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9427" y="5187510"/>
                <a:ext cx="2689134" cy="461665"/>
              </a:xfrm>
              <a:prstGeom prst="rect">
                <a:avLst/>
              </a:prstGeom>
              <a:blipFill>
                <a:blip r:embed="rId6"/>
                <a:stretch>
                  <a:fillRect b="-108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078C10C-657F-A36B-9DB0-B6CFFB1B39A9}"/>
                  </a:ext>
                </a:extLst>
              </p:cNvPr>
              <p:cNvSpPr txBox="1"/>
              <p:nvPr/>
            </p:nvSpPr>
            <p:spPr>
              <a:xfrm>
                <a:off x="8944482" y="5187510"/>
                <a:ext cx="26831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𝜂</m:t>
                          </m:r>
                        </m:e>
                      </m:acc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=0.348±0.010</m:t>
                      </m:r>
                    </m:oMath>
                  </m:oMathPara>
                </a14:m>
                <a:endPara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078C10C-657F-A36B-9DB0-B6CFFB1B39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4482" y="5187510"/>
                <a:ext cx="2683170" cy="461665"/>
              </a:xfrm>
              <a:prstGeom prst="rect">
                <a:avLst/>
              </a:prstGeom>
              <a:blipFill>
                <a:blip r:embed="rId7"/>
                <a:stretch>
                  <a:fillRect b="-108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3278870-166B-221D-4EA2-5AC01C30E076}"/>
                  </a:ext>
                </a:extLst>
              </p:cNvPr>
              <p:cNvSpPr txBox="1"/>
              <p:nvPr/>
            </p:nvSpPr>
            <p:spPr>
              <a:xfrm>
                <a:off x="4267688" y="5827438"/>
                <a:ext cx="336630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𝛽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𝛾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173±6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3278870-166B-221D-4EA2-5AC01C30E0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688" y="5827438"/>
                <a:ext cx="3366306" cy="461665"/>
              </a:xfrm>
              <a:prstGeom prst="rect">
                <a:avLst/>
              </a:prstGeom>
              <a:blipFill>
                <a:blip r:embed="rId8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96DB9A3-30C5-F8D5-ADE7-9D13F437E951}"/>
              </a:ext>
            </a:extLst>
          </p:cNvPr>
          <p:cNvCxnSpPr/>
          <p:nvPr/>
        </p:nvCxnSpPr>
        <p:spPr>
          <a:xfrm>
            <a:off x="0" y="5121538"/>
            <a:ext cx="115204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75435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45E2E-B244-534A-BAB7-5AFE21C45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Identification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charged</a:t>
            </a:r>
            <a:r>
              <a:rPr lang="zh-CN" altLang="en-US" dirty="0"/>
              <a:t> </a:t>
            </a:r>
            <a:r>
              <a:rPr lang="en-US" altLang="zh-CN" dirty="0"/>
              <a:t>hadrons</a:t>
            </a:r>
            <a:endParaRPr lang="en-CN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0D96D97-66BF-5B60-2C5C-48E35F8B77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3123" y="681173"/>
                <a:ext cx="10687872" cy="1173795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dirty="0"/>
                  <a:t>Required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to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separate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each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hadronic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decay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mode,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(semi)leptonic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mode</a:t>
                </a:r>
              </a:p>
              <a:p>
                <a:r>
                  <a:rPr lang="en-US" altLang="zh-CN" dirty="0"/>
                  <a:t>Essential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to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distinguish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zh-CN" altLang="en-US" dirty="0"/>
                  <a:t>、</a:t>
                </a:r>
                <a:r>
                  <a:rPr lang="en-US" altLang="zh-CN" dirty="0"/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zh-CN" altLang="en-US" dirty="0"/>
                  <a:t>、</a:t>
                </a:r>
                <a:r>
                  <a:rPr lang="en-US" altLang="zh-CN" dirty="0"/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zh-CN" altLang="en-US" dirty="0"/>
                  <a:t>、</a:t>
                </a:r>
                <a14:m>
                  <m:oMath xmlns:m="http://schemas.openxmlformats.org/officeDocument/2006/math"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𝜇</m:t>
                    </m:r>
                    <m:r>
                      <m:rPr>
                        <m:nor/>
                      </m:rPr>
                      <a:rPr lang="zh-CN" altLang="en-US" dirty="0"/>
                      <m:t>、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0D96D97-66BF-5B60-2C5C-48E35F8B77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3123" y="681173"/>
                <a:ext cx="10687872" cy="1173795"/>
              </a:xfrm>
              <a:blipFill>
                <a:blip r:embed="rId3"/>
                <a:stretch>
                  <a:fillRect l="-712" t="-752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CB8F74-05D5-3F9F-794D-41740AE6A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31</a:t>
            </a:fld>
            <a:endParaRPr kumimoji="1" lang="zh-CN" alt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7A15872-C5D6-5BF1-7F44-C926958FC9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3142" y="2600262"/>
            <a:ext cx="6860248" cy="33233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3DB0AD8-7985-A169-1930-559CE91FAE67}"/>
              </a:ext>
            </a:extLst>
          </p:cNvPr>
          <p:cNvSpPr txBox="1"/>
          <p:nvPr/>
        </p:nvSpPr>
        <p:spPr>
          <a:xfrm>
            <a:off x="1031010" y="2698226"/>
            <a:ext cx="1574351" cy="504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endParaRPr lang="en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928C308-ABBC-FA1D-6F80-1C51A9B2BC9F}"/>
              </a:ext>
            </a:extLst>
          </p:cNvPr>
          <p:cNvSpPr/>
          <p:nvPr/>
        </p:nvSpPr>
        <p:spPr>
          <a:xfrm>
            <a:off x="8958729" y="3267927"/>
            <a:ext cx="1695141" cy="1502951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E248096-51AD-8E72-B4EF-57C91D061E45}"/>
                  </a:ext>
                </a:extLst>
              </p:cNvPr>
              <p:cNvSpPr txBox="1"/>
              <p:nvPr/>
            </p:nvSpPr>
            <p:spPr>
              <a:xfrm>
                <a:off x="7102598" y="2417349"/>
                <a:ext cx="1932452" cy="40011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𝑝</m:t>
                      </m:r>
                      <m:sSubSup>
                        <m:sSub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bSup>
                      <m:sSubSup>
                        <m:sSub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bSup>
                      <m:sSubSup>
                        <m:sSub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bSup>
                    </m:oMath>
                  </m:oMathPara>
                </a14:m>
                <a:endParaRPr lang="en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E248096-51AD-8E72-B4EF-57C91D061E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2598" y="2417349"/>
                <a:ext cx="1932452" cy="400110"/>
              </a:xfrm>
              <a:prstGeom prst="rect">
                <a:avLst/>
              </a:prstGeom>
              <a:blipFill>
                <a:blip r:embed="rId5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9A2A2AA8-38AD-7867-7AFA-B97C4ED61E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2698225"/>
            <a:ext cx="4457273" cy="302457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CB4314D-8B82-35F8-33A8-E784E651ADA9}"/>
                  </a:ext>
                </a:extLst>
              </p:cNvPr>
              <p:cNvSpPr txBox="1"/>
              <p:nvPr/>
            </p:nvSpPr>
            <p:spPr>
              <a:xfrm>
                <a:off x="1516923" y="2389378"/>
                <a:ext cx="1492716" cy="40011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bSup>
                      <m:sSubSup>
                        <m:sSub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bSup>
                    </m:oMath>
                  </m:oMathPara>
                </a14:m>
                <a:endParaRPr lang="en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CB4314D-8B82-35F8-33A8-E784E651AD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6923" y="2389378"/>
                <a:ext cx="1492716" cy="400110"/>
              </a:xfrm>
              <a:prstGeom prst="rect">
                <a:avLst/>
              </a:prstGeom>
              <a:blipFill>
                <a:blip r:embed="rId7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FAF5BE0F-73D4-52CF-F6A9-5FCE6414280B}"/>
              </a:ext>
            </a:extLst>
          </p:cNvPr>
          <p:cNvSpPr/>
          <p:nvPr/>
        </p:nvSpPr>
        <p:spPr>
          <a:xfrm>
            <a:off x="3294371" y="2883628"/>
            <a:ext cx="864000" cy="936000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4822427-0FDF-AA3F-7755-EF2ED964AC08}"/>
              </a:ext>
            </a:extLst>
          </p:cNvPr>
          <p:cNvSpPr txBox="1"/>
          <p:nvPr/>
        </p:nvSpPr>
        <p:spPr>
          <a:xfrm>
            <a:off x="3541699" y="1989268"/>
            <a:ext cx="3145413" cy="400110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Core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flavor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physics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LHCb</a:t>
            </a:r>
            <a:endParaRPr lang="en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eft Brace 25">
            <a:extLst>
              <a:ext uri="{FF2B5EF4-FFF2-40B4-BE49-F238E27FC236}">
                <a16:creationId xmlns:a16="http://schemas.microsoft.com/office/drawing/2014/main" id="{8C2292C6-A352-CA85-C126-3664CC2EDFBD}"/>
              </a:ext>
            </a:extLst>
          </p:cNvPr>
          <p:cNvSpPr/>
          <p:nvPr/>
        </p:nvSpPr>
        <p:spPr>
          <a:xfrm rot="5400000">
            <a:off x="4931672" y="654441"/>
            <a:ext cx="365468" cy="3820986"/>
          </a:xfrm>
          <a:prstGeom prst="leftBrace">
            <a:avLst>
              <a:gd name="adj1" fmla="val 40919"/>
              <a:gd name="adj2" fmla="val 50694"/>
            </a:avLst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117796-40D6-34D6-A4F4-706ADFCD207A}"/>
              </a:ext>
            </a:extLst>
          </p:cNvPr>
          <p:cNvSpPr txBox="1"/>
          <p:nvPr/>
        </p:nvSpPr>
        <p:spPr>
          <a:xfrm>
            <a:off x="2263281" y="3949526"/>
            <a:ext cx="1490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imulation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Without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PID</a:t>
            </a:r>
            <a:endParaRPr lang="en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FD636E96-F6A3-C688-993A-FD4B6982FB61}"/>
              </a:ext>
            </a:extLst>
          </p:cNvPr>
          <p:cNvSpPr txBox="1"/>
          <p:nvPr/>
        </p:nvSpPr>
        <p:spPr>
          <a:xfrm>
            <a:off x="7423628" y="3949526"/>
            <a:ext cx="11634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PID</a:t>
            </a:r>
            <a:endParaRPr lang="en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9241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5C93FC-15F5-22EF-B19F-3962C443F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Predictions?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D7C84D5D-98FD-0A25-F8EF-D07B4C061B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3123" y="681172"/>
                <a:ext cx="11332630" cy="2263143"/>
              </a:xfrm>
            </p:spPr>
            <p:txBody>
              <a:bodyPr/>
              <a:lstStyle/>
              <a:p>
                <a:r>
                  <a:rPr kumimoji="1" lang="en-US" altLang="zh-CN" dirty="0"/>
                  <a:t>CP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violation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in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kumimoji="1" lang="zh-CN" alt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sSup>
                          <m:sSup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similar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to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kumimoji="1" lang="zh-CN" altLang="en-US" i="1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panose="02040503050406030204" pitchFamily="18" charset="0"/>
                          </a:rPr>
                          <m:t>Λ</m:t>
                        </m:r>
                        <m:sSup>
                          <m:sSup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kumimoji="1" lang="en-US" altLang="zh-CN" dirty="0"/>
              </a:p>
              <a:p>
                <a:endParaRPr kumimoji="1" lang="en-US" altLang="zh-CN" dirty="0"/>
              </a:p>
              <a:p>
                <a:r>
                  <a:rPr kumimoji="1" lang="en-US" altLang="zh-CN" dirty="0"/>
                  <a:t>Generally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difficult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to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calculate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for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multiple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body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decays</a:t>
                </a:r>
              </a:p>
              <a:p>
                <a:r>
                  <a:rPr kumimoji="1" lang="en-US" altLang="zh-CN" dirty="0"/>
                  <a:t>Complicated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by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many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resonances</a:t>
                </a:r>
              </a:p>
              <a:p>
                <a:r>
                  <a:rPr kumimoji="1" lang="en-US" altLang="zh-CN" b="1" dirty="0"/>
                  <a:t>Predictions</a:t>
                </a:r>
                <a:r>
                  <a:rPr kumimoji="1" lang="zh-CN" altLang="en-US" b="1" dirty="0"/>
                  <a:t> </a:t>
                </a:r>
                <a:r>
                  <a:rPr kumimoji="1" lang="en-US" altLang="zh-CN" b="1" dirty="0"/>
                  <a:t>exploiting </a:t>
                </a:r>
                <a14:m>
                  <m:oMath xmlns:m="http://schemas.openxmlformats.org/officeDocument/2006/math"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𝑵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kumimoji="1" lang="zh-CN" altLang="en-US" b="1" dirty="0"/>
                  <a:t> </a:t>
                </a:r>
                <a:r>
                  <a:rPr kumimoji="1" lang="en-US" altLang="zh-CN" b="1" dirty="0"/>
                  <a:t>scattering</a:t>
                </a:r>
                <a:r>
                  <a:rPr kumimoji="1" lang="zh-CN" altLang="en-US" b="1" dirty="0"/>
                  <a:t> </a:t>
                </a:r>
                <a:r>
                  <a:rPr kumimoji="1" lang="en-US" altLang="zh-CN" b="1" dirty="0"/>
                  <a:t>data</a:t>
                </a:r>
                <a:r>
                  <a:rPr kumimoji="1" lang="zh-CN" altLang="en-US" b="1" dirty="0"/>
                  <a:t> </a:t>
                </a:r>
                <a:r>
                  <a:rPr kumimoji="1" lang="en-US" altLang="zh-CN" b="1" dirty="0"/>
                  <a:t>compatible</a:t>
                </a:r>
                <a:r>
                  <a:rPr kumimoji="1" lang="zh-CN" altLang="en-US" b="1" dirty="0"/>
                  <a:t> </a:t>
                </a:r>
                <a:r>
                  <a:rPr kumimoji="1" lang="en-US" altLang="zh-CN" b="1" dirty="0"/>
                  <a:t>with</a:t>
                </a:r>
                <a:r>
                  <a:rPr kumimoji="1" lang="zh-CN" altLang="en-US" b="1" dirty="0"/>
                  <a:t> </a:t>
                </a:r>
                <a:r>
                  <a:rPr kumimoji="1" lang="en-US" altLang="zh-CN" b="1" dirty="0"/>
                  <a:t>LHCb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D7C84D5D-98FD-0A25-F8EF-D07B4C061B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3123" y="681172"/>
                <a:ext cx="11332630" cy="2263143"/>
              </a:xfrm>
              <a:blipFill>
                <a:blip r:embed="rId2"/>
                <a:stretch>
                  <a:fillRect l="-672" t="-3352" b="-446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7E524E4-C3DB-22FB-9669-E8C8A86CA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32</a:t>
            </a:fld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7E6A12E-0A6C-E375-41B7-4362057AA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916" y="2973984"/>
            <a:ext cx="7258906" cy="2946756"/>
          </a:xfrm>
          <a:prstGeom prst="rect">
            <a:avLst/>
          </a:prstGeom>
        </p:spPr>
      </p:pic>
      <p:sp>
        <p:nvSpPr>
          <p:cNvPr id="6" name="矩形: 圆角 7">
            <a:extLst>
              <a:ext uri="{FF2B5EF4-FFF2-40B4-BE49-F238E27FC236}">
                <a16:creationId xmlns:a16="http://schemas.microsoft.com/office/drawing/2014/main" id="{795F734D-8FA7-F81E-211A-1EE075CCB095}"/>
              </a:ext>
            </a:extLst>
          </p:cNvPr>
          <p:cNvSpPr/>
          <p:nvPr/>
        </p:nvSpPr>
        <p:spPr bwMode="auto">
          <a:xfrm>
            <a:off x="810816" y="3285807"/>
            <a:ext cx="3852624" cy="576064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4400" b="0" i="0" u="none" strike="noStrike" cap="none" normalizeH="0" baseline="0">
              <a:ln>
                <a:noFill/>
              </a:ln>
              <a:solidFill>
                <a:srgbClr val="FF6600"/>
              </a:solidFill>
              <a:effectLst/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2C900059-0656-8433-B71D-62880C306B85}"/>
                  </a:ext>
                </a:extLst>
              </p:cNvPr>
              <p:cNvSpPr txBox="1"/>
              <p:nvPr/>
            </p:nvSpPr>
            <p:spPr>
              <a:xfrm>
                <a:off x="2461719" y="1114590"/>
                <a:ext cx="2419509" cy="40011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kumimoji="1"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𝐶𝑃</m:t>
                          </m:r>
                        </m:sub>
                      </m:sSub>
                      <m:r>
                        <a:rPr kumimoji="1" lang="en-US" altLang="zh-CN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kumimoji="1"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5.4±0.9</m:t>
                          </m:r>
                        </m:e>
                      </m:d>
                      <m:r>
                        <a:rPr kumimoji="1" lang="en-US" altLang="zh-CN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%</m:t>
                      </m:r>
                    </m:oMath>
                  </m:oMathPara>
                </a14:m>
                <a:endParaRPr kumimoji="1"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2C900059-0656-8433-B71D-62880C306B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1719" y="1114590"/>
                <a:ext cx="2419509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79DEC626-DBA5-E5CF-A54F-13C91D2400D1}"/>
                  </a:ext>
                </a:extLst>
              </p:cNvPr>
              <p:cNvSpPr txBox="1"/>
              <p:nvPr/>
            </p:nvSpPr>
            <p:spPr>
              <a:xfrm>
                <a:off x="7405194" y="1130405"/>
                <a:ext cx="2562176" cy="40011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𝐴</m:t>
                        </m:r>
                      </m:e>
                      <m:sub>
                        <m:r>
                          <a:rPr lang="en-US" altLang="zh-CN" sz="2000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𝐶𝑃</m:t>
                        </m:r>
                      </m:sub>
                    </m:sSub>
                    <m:r>
                      <a:rPr lang="en-US" altLang="zh-CN" sz="2000" i="1" ker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黑体"/>
                        <a:cs typeface="Helvetica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altLang="zh-CN" sz="2000" b="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2000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16</m:t>
                        </m:r>
                        <m:r>
                          <a:rPr lang="en-US" altLang="zh-CN" sz="2000" b="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.</m:t>
                        </m:r>
                        <m:r>
                          <a:rPr lang="en-US" altLang="zh-CN" sz="2000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5±</m:t>
                        </m:r>
                        <m:r>
                          <a:rPr lang="en-US" altLang="zh-CN" sz="2000" b="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5.1</m:t>
                        </m:r>
                      </m:e>
                    </m:d>
                    <m:r>
                      <a:rPr lang="en-US" altLang="zh-CN" sz="2000" b="0" i="1" kern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黑体"/>
                        <a:cs typeface="Helvetica" panose="020B0604020202020204" pitchFamily="34" charset="0"/>
                      </a:rPr>
                      <m:t>%</m:t>
                    </m:r>
                  </m:oMath>
                </a14:m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79DEC626-DBA5-E5CF-A54F-13C91D2400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5194" y="1130405"/>
                <a:ext cx="2562176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本框 11">
            <a:extLst>
              <a:ext uri="{FF2B5EF4-FFF2-40B4-BE49-F238E27FC236}">
                <a16:creationId xmlns:a16="http://schemas.microsoft.com/office/drawing/2014/main" id="{53BCB569-D2C0-2A33-0B1C-EFC525BDD135}"/>
              </a:ext>
            </a:extLst>
          </p:cNvPr>
          <p:cNvSpPr txBox="1"/>
          <p:nvPr/>
        </p:nvSpPr>
        <p:spPr>
          <a:xfrm>
            <a:off x="7909899" y="4982633"/>
            <a:ext cx="2370357" cy="58477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 kern="0" dirty="0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J.P. Wang, F.S. Yu, </a:t>
            </a:r>
          </a:p>
          <a:p>
            <a:pPr algn="l"/>
            <a:r>
              <a:rPr lang="en-US" altLang="zh-CN" sz="1600" kern="0" dirty="0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CPC 48 (2024) 101002</a:t>
            </a:r>
            <a:endParaRPr kumimoji="1"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7194A933-401C-A214-763A-B80BDAF4E2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6821" y="3361871"/>
            <a:ext cx="2816515" cy="126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8435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EADEA72-BC63-C2B4-62BE-4EE1380A8C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BA4499-DB61-67AB-E023-0742EAF17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Why</a:t>
            </a:r>
            <a:r>
              <a:rPr kumimoji="1" lang="zh-CN" altLang="en-US" dirty="0"/>
              <a:t> </a:t>
            </a:r>
            <a:r>
              <a:rPr kumimoji="1" lang="en-US" altLang="zh-CN" dirty="0"/>
              <a:t>CP</a:t>
            </a:r>
            <a:r>
              <a:rPr kumimoji="1" lang="zh-CN" altLang="en-US" dirty="0"/>
              <a:t> </a:t>
            </a:r>
            <a:r>
              <a:rPr kumimoji="1" lang="en-US" altLang="zh-CN" dirty="0"/>
              <a:t>violation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so</a:t>
            </a:r>
            <a:r>
              <a:rPr kumimoji="1" lang="zh-CN" altLang="en-US" dirty="0"/>
              <a:t> </a:t>
            </a:r>
            <a:r>
              <a:rPr kumimoji="1" lang="en-US" altLang="zh-CN" dirty="0"/>
              <a:t>small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0D66CBE-E376-40AF-AB33-BF26E767B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33</a:t>
            </a:fld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内容占位符 2">
                <a:extLst>
                  <a:ext uri="{FF2B5EF4-FFF2-40B4-BE49-F238E27FC236}">
                    <a16:creationId xmlns:a16="http://schemas.microsoft.com/office/drawing/2014/main" id="{BFB1F9DE-2F64-A46F-B765-FB7614F269D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3123" y="681172"/>
                <a:ext cx="11332630" cy="1042525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∝</m:t>
                    </m:r>
                    <m:d>
                      <m:dPr>
                        <m:begChr m:val="|"/>
                        <m:endChr m:val="|"/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num>
                          <m:den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den>
                        </m:f>
                      </m:e>
                    </m:d>
                    <m:func>
                      <m:funcPr>
                        <m:ctrlPr>
                          <a:rPr kumimoji="1" lang="zh-CN" alt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</m:e>
                              <m:sub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</m:s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</m:e>
                              <m:sub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sub>
                            </m:sSub>
                          </m:e>
                        </m:d>
                        <m:func>
                          <m:funcPr>
                            <m:ctrlPr>
                              <a:rPr kumimoji="1" lang="zh-CN" alt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1" lang="en-US" altLang="zh-CN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kumimoji="1"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kumimoji="1"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b>
                                </m:sSub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kumimoji="1"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kumimoji="1"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</m:e>
                    </m:func>
                  </m:oMath>
                </a14:m>
                <a:endParaRPr kumimoji="1" lang="en-US" altLang="zh-CN" b="0" dirty="0"/>
              </a:p>
              <a:p>
                <a:pPr marL="0" indent="0">
                  <a:buNone/>
                </a:pPr>
                <a:r>
                  <a:rPr kumimoji="1" lang="zh-CN" altLang="en-US" dirty="0"/>
                  <a:t>     </a:t>
                </a:r>
                <a:r>
                  <a:rPr kumimoji="1" lang="en-US" altLang="zh-CN" sz="2000" dirty="0"/>
                  <a:t>One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diagram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overwhelming?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small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strong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phase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difference?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11" name="内容占位符 2">
                <a:extLst>
                  <a:ext uri="{FF2B5EF4-FFF2-40B4-BE49-F238E27FC236}">
                    <a16:creationId xmlns:a16="http://schemas.microsoft.com/office/drawing/2014/main" id="{BFB1F9DE-2F64-A46F-B765-FB7614F269D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3123" y="681172"/>
                <a:ext cx="11332630" cy="1042525"/>
              </a:xfrm>
              <a:blipFill>
                <a:blip r:embed="rId3"/>
                <a:stretch>
                  <a:fillRect l="-672" b="-843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组合 16">
            <a:extLst>
              <a:ext uri="{FF2B5EF4-FFF2-40B4-BE49-F238E27FC236}">
                <a16:creationId xmlns:a16="http://schemas.microsoft.com/office/drawing/2014/main" id="{E40AED87-275B-3D05-B61C-7F839291D566}"/>
              </a:ext>
            </a:extLst>
          </p:cNvPr>
          <p:cNvGrpSpPr/>
          <p:nvPr/>
        </p:nvGrpSpPr>
        <p:grpSpPr>
          <a:xfrm>
            <a:off x="7188464" y="877702"/>
            <a:ext cx="4069064" cy="1042525"/>
            <a:chOff x="7040993" y="681171"/>
            <a:chExt cx="4069064" cy="1042525"/>
          </a:xfrm>
        </p:grpSpPr>
        <p:pic>
          <p:nvPicPr>
            <p:cNvPr id="14" name="Picture 35">
              <a:extLst>
                <a:ext uri="{FF2B5EF4-FFF2-40B4-BE49-F238E27FC236}">
                  <a16:creationId xmlns:a16="http://schemas.microsoft.com/office/drawing/2014/main" id="{C0ECE67D-19F5-0D9F-1781-8A3CFD488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32284"/>
            <a:stretch/>
          </p:blipFill>
          <p:spPr>
            <a:xfrm>
              <a:off x="7040993" y="681171"/>
              <a:ext cx="4069064" cy="1042525"/>
            </a:xfrm>
            <a:prstGeom prst="rect">
              <a:avLst/>
            </a:prstGeom>
          </p:spPr>
        </p:pic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B6D6C3B8-C989-8C37-D362-D56386207FCE}"/>
                </a:ext>
              </a:extLst>
            </p:cNvPr>
            <p:cNvSpPr txBox="1"/>
            <p:nvPr/>
          </p:nvSpPr>
          <p:spPr>
            <a:xfrm>
              <a:off x="7283668" y="708535"/>
              <a:ext cx="893379" cy="40011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0"/>
                </a:prstClr>
              </a:outerShdw>
              <a:softEdge rad="12700"/>
            </a:effectLst>
          </p:spPr>
          <p:txBody>
            <a:bodyPr wrap="square" rtlCol="0">
              <a:spAutoFit/>
            </a:bodyPr>
            <a:lstStyle/>
            <a:p>
              <a:pPr algn="l"/>
              <a:r>
                <a: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endPara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123E2BE2-C2AA-1198-CCC1-DDEEB0268D1D}"/>
                </a:ext>
              </a:extLst>
            </p:cNvPr>
            <p:cNvSpPr txBox="1"/>
            <p:nvPr/>
          </p:nvSpPr>
          <p:spPr>
            <a:xfrm>
              <a:off x="9433034" y="1167464"/>
              <a:ext cx="893379" cy="40011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0"/>
                </a:prstClr>
              </a:outerShdw>
              <a:softEdge rad="12700"/>
            </a:effectLst>
          </p:spPr>
          <p:txBody>
            <a:bodyPr wrap="square" rtlCol="0">
              <a:spAutoFit/>
            </a:bodyPr>
            <a:lstStyle/>
            <a:p>
              <a:pPr algn="l"/>
              <a:r>
                <a: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endPara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内容占位符 2">
            <a:extLst>
              <a:ext uri="{FF2B5EF4-FFF2-40B4-BE49-F238E27FC236}">
                <a16:creationId xmlns:a16="http://schemas.microsoft.com/office/drawing/2014/main" id="{10B91655-9BAA-4242-FA7E-0261E1F93082}"/>
              </a:ext>
            </a:extLst>
          </p:cNvPr>
          <p:cNvSpPr txBox="1">
            <a:spLocks/>
          </p:cNvSpPr>
          <p:nvPr/>
        </p:nvSpPr>
        <p:spPr>
          <a:xfrm>
            <a:off x="123123" y="1884140"/>
            <a:ext cx="11332630" cy="40011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16004" indent="-216004" algn="l" defTabSz="864017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863994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Ø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439992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2015988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591985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v"/>
              <a:defRPr sz="1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dirty="0"/>
              <a:t>Dynamics</a:t>
            </a:r>
            <a:r>
              <a:rPr kumimoji="1" lang="zh-CN" altLang="en-US" dirty="0"/>
              <a:t> </a:t>
            </a:r>
            <a:r>
              <a:rPr kumimoji="1" lang="en-US" altLang="zh-CN" dirty="0"/>
              <a:t>more</a:t>
            </a:r>
            <a:r>
              <a:rPr kumimoji="1" lang="zh-CN" altLang="en-US" dirty="0"/>
              <a:t> </a:t>
            </a:r>
            <a:r>
              <a:rPr kumimoji="1" lang="en-US" altLang="zh-CN" dirty="0"/>
              <a:t>complex</a:t>
            </a:r>
            <a:r>
              <a:rPr kumimoji="1" lang="zh-CN" altLang="en-US" dirty="0"/>
              <a:t> </a:t>
            </a:r>
            <a:r>
              <a:rPr kumimoji="1" lang="en-US" altLang="zh-CN" dirty="0"/>
              <a:t>than</a:t>
            </a:r>
            <a:r>
              <a:rPr kumimoji="1" lang="zh-CN" altLang="en-US" dirty="0"/>
              <a:t> </a:t>
            </a:r>
            <a:r>
              <a:rPr kumimoji="1" lang="en-US" altLang="zh-CN" dirty="0"/>
              <a:t>mesons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68885F59-3269-BEC4-3CDB-CCBC869B7AA3}"/>
              </a:ext>
            </a:extLst>
          </p:cNvPr>
          <p:cNvSpPr txBox="1"/>
          <p:nvPr/>
        </p:nvSpPr>
        <p:spPr>
          <a:xfrm>
            <a:off x="6247330" y="2111960"/>
            <a:ext cx="4985788" cy="40011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marL="342900" indent="-342900" algn="l">
              <a:buFont typeface="Wingdings" pitchFamily="2" charset="2"/>
              <a:buChar char="Ø"/>
            </a:pP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Possible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cancellation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amplitudes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4B9A3183-296D-23F9-66DF-876EDBC2C372}"/>
              </a:ext>
            </a:extLst>
          </p:cNvPr>
          <p:cNvGrpSpPr/>
          <p:nvPr/>
        </p:nvGrpSpPr>
        <p:grpSpPr>
          <a:xfrm>
            <a:off x="5261159" y="3021820"/>
            <a:ext cx="5243930" cy="2791260"/>
            <a:chOff x="5248666" y="2882216"/>
            <a:chExt cx="5454466" cy="2990098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A12B6391-20F8-645A-D429-A3E2D009D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48666" y="2882216"/>
              <a:ext cx="5454466" cy="2990098"/>
            </a:xfrm>
            <a:prstGeom prst="rect">
              <a:avLst/>
            </a:prstGeom>
          </p:spPr>
        </p:pic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90145B91-1734-7A88-F031-3979A0A99B0A}"/>
                </a:ext>
              </a:extLst>
            </p:cNvPr>
            <p:cNvSpPr/>
            <p:nvPr/>
          </p:nvSpPr>
          <p:spPr>
            <a:xfrm>
              <a:off x="5798155" y="4005057"/>
              <a:ext cx="4104000" cy="539903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29019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CA454752-5866-FCC8-63BB-06EBC88FAA0E}"/>
                </a:ext>
              </a:extLst>
            </p:cNvPr>
            <p:cNvSpPr/>
            <p:nvPr/>
          </p:nvSpPr>
          <p:spPr>
            <a:xfrm>
              <a:off x="5796307" y="4567476"/>
              <a:ext cx="4104000" cy="501338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29019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D314A346-5F6C-74FF-0A1A-A485605E1B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2651" y="2574089"/>
            <a:ext cx="3141873" cy="424746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AD8A43DB-A2BF-A469-CE55-1513F61B3511}"/>
              </a:ext>
            </a:extLst>
          </p:cNvPr>
          <p:cNvSpPr txBox="1"/>
          <p:nvPr/>
        </p:nvSpPr>
        <p:spPr>
          <a:xfrm>
            <a:off x="123123" y="3417545"/>
            <a:ext cx="3307893" cy="40011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marL="342900" indent="-342900" algn="l">
              <a:buFont typeface="Wingdings" pitchFamily="2" charset="2"/>
              <a:buChar char="Ø"/>
            </a:pP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Tree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amplitude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dominating</a:t>
            </a: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5D020AF7-F739-BCDB-20A2-C11DDCA2AA8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31531"/>
          <a:stretch/>
        </p:blipFill>
        <p:spPr>
          <a:xfrm>
            <a:off x="307823" y="2284250"/>
            <a:ext cx="2877403" cy="1037545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EB9EE6F7-9BED-7760-0CF5-D36526B75C6F}"/>
              </a:ext>
            </a:extLst>
          </p:cNvPr>
          <p:cNvSpPr txBox="1"/>
          <p:nvPr/>
        </p:nvSpPr>
        <p:spPr>
          <a:xfrm>
            <a:off x="3661140" y="2494837"/>
            <a:ext cx="2014472" cy="92333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square">
            <a:spAutoFit/>
          </a:bodyPr>
          <a:lstStyle/>
          <a:p>
            <a:r>
              <a:rPr kumimoji="1"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韩佳杰、余纪新、李亚等，</a:t>
            </a:r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arXiv:2409.02821 </a:t>
            </a:r>
            <a:endParaRPr kumimoji="1"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A83DB7F-A629-C983-3CA9-20CE73A98B84}"/>
              </a:ext>
            </a:extLst>
          </p:cNvPr>
          <p:cNvSpPr txBox="1"/>
          <p:nvPr/>
        </p:nvSpPr>
        <p:spPr>
          <a:xfrm>
            <a:off x="5787662" y="5813080"/>
            <a:ext cx="4637808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Favoring</a:t>
            </a:r>
            <a:r>
              <a:rPr kumimoji="1" lang="zh-CN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multiple</a:t>
            </a:r>
            <a:r>
              <a:rPr kumimoji="1" lang="zh-CN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body</a:t>
            </a:r>
            <a:r>
              <a:rPr kumimoji="1" lang="zh-CN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decays</a:t>
            </a:r>
            <a:endParaRPr kumimoji="1" lang="zh-CN" alt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D133E7E2-632C-2C62-CA33-412F8E9BC961}"/>
              </a:ext>
            </a:extLst>
          </p:cNvPr>
          <p:cNvSpPr/>
          <p:nvPr/>
        </p:nvSpPr>
        <p:spPr>
          <a:xfrm>
            <a:off x="6817360" y="2981180"/>
            <a:ext cx="3048000" cy="104817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A93BF52-B2F8-9A93-B3E0-C183EF5BE909}"/>
              </a:ext>
            </a:extLst>
          </p:cNvPr>
          <p:cNvSpPr txBox="1"/>
          <p:nvPr/>
        </p:nvSpPr>
        <p:spPr>
          <a:xfrm>
            <a:off x="2463045" y="6055778"/>
            <a:ext cx="582930" cy="40011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5046288-150D-3F9C-9C4B-F0968EBFE913}"/>
              </a:ext>
            </a:extLst>
          </p:cNvPr>
          <p:cNvSpPr txBox="1"/>
          <p:nvPr/>
        </p:nvSpPr>
        <p:spPr>
          <a:xfrm>
            <a:off x="3564968" y="6063260"/>
            <a:ext cx="582930" cy="40011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A0B72DD-D260-CD88-EA3A-6B4127356BA6}"/>
              </a:ext>
            </a:extLst>
          </p:cNvPr>
          <p:cNvGrpSpPr/>
          <p:nvPr/>
        </p:nvGrpSpPr>
        <p:grpSpPr>
          <a:xfrm>
            <a:off x="926754" y="3930387"/>
            <a:ext cx="3879237" cy="2175310"/>
            <a:chOff x="591627" y="3913405"/>
            <a:chExt cx="3879237" cy="217531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CBAC2A2-9645-B253-F688-928F9EAF72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55176" y="3913405"/>
              <a:ext cx="3056754" cy="2175310"/>
            </a:xfrm>
            <a:prstGeom prst="rect">
              <a:avLst/>
            </a:prstGeom>
          </p:spPr>
        </p:pic>
        <p:cxnSp>
          <p:nvCxnSpPr>
            <p:cNvPr id="9" name="直线连接符 8">
              <a:extLst>
                <a:ext uri="{FF2B5EF4-FFF2-40B4-BE49-F238E27FC236}">
                  <a16:creationId xmlns:a16="http://schemas.microsoft.com/office/drawing/2014/main" id="{6A2C91C4-C181-E66C-2301-790DDBB898AD}"/>
                </a:ext>
              </a:extLst>
            </p:cNvPr>
            <p:cNvCxnSpPr/>
            <p:nvPr/>
          </p:nvCxnSpPr>
          <p:spPr>
            <a:xfrm>
              <a:off x="591627" y="5085872"/>
              <a:ext cx="3867807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线连接符 9">
              <a:extLst>
                <a:ext uri="{FF2B5EF4-FFF2-40B4-BE49-F238E27FC236}">
                  <a16:creationId xmlns:a16="http://schemas.microsoft.com/office/drawing/2014/main" id="{5DA99072-6216-0D5F-FA75-6306AE969384}"/>
                </a:ext>
              </a:extLst>
            </p:cNvPr>
            <p:cNvCxnSpPr/>
            <p:nvPr/>
          </p:nvCxnSpPr>
          <p:spPr>
            <a:xfrm>
              <a:off x="603057" y="6088715"/>
              <a:ext cx="3867807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0C43CFDD-256E-26EB-4A70-6C69AE668595}"/>
                  </a:ext>
                </a:extLst>
              </p:cNvPr>
              <p:cNvSpPr txBox="1"/>
              <p:nvPr/>
            </p:nvSpPr>
            <p:spPr>
              <a:xfrm>
                <a:off x="110906" y="4403419"/>
                <a:ext cx="1356204" cy="41421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 sz="2000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Λ</m:t>
                          </m:r>
                        </m:e>
                        <m:sub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p>
                      </m:sSubSup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𝑝</m:t>
                      </m:r>
                      <m:sSup>
                        <m:sSup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e>
                        <m:sup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0C43CFDD-256E-26EB-4A70-6C69AE6685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06" y="4403419"/>
                <a:ext cx="1356204" cy="41421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89554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1A81A8-B7E3-70E1-CBD2-FA94549F4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             </a:t>
            </a:r>
            <a:r>
              <a:rPr kumimoji="1" lang="en-US" altLang="zh-CN" dirty="0"/>
              <a:t>Decay</a:t>
            </a:r>
            <a:r>
              <a:rPr kumimoji="1" lang="zh-CN" altLang="en-US" dirty="0"/>
              <a:t> </a:t>
            </a:r>
            <a:r>
              <a:rPr kumimoji="1" lang="en-US" altLang="zh-CN" dirty="0"/>
              <a:t>parameters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CPV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hyperons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E232463-D641-5E4C-C3D6-63848A8EC0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3123" y="681173"/>
                <a:ext cx="11332630" cy="585201"/>
              </a:xfrm>
            </p:spPr>
            <p:txBody>
              <a:bodyPr/>
              <a:lstStyle/>
              <a:p>
                <a:r>
                  <a:rPr lang="en-US" altLang="zh-CN" dirty="0">
                    <a:solidFill>
                      <a:prstClr val="black"/>
                    </a:solidFill>
                    <a:ea typeface="黑体"/>
                  </a:rPr>
                  <a:t>Pioneering work to probe CPV in 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𝐽</m:t>
                    </m:r>
                    <m:r>
                      <m:rPr>
                        <m:lit/>
                      </m:rPr>
                      <a:rPr lang="en-US" altLang="zh-CN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/</m:t>
                    </m:r>
                    <m:r>
                      <a:rPr lang="en-US" altLang="zh-CN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𝜓</m:t>
                    </m:r>
                    <m:r>
                      <a:rPr lang="en-US" altLang="zh-CN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altLang="zh-CN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Λ</m:t>
                    </m:r>
                    <m:acc>
                      <m:accPr>
                        <m:chr m:val="̅"/>
                        <m:ctrlP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Λ</m:t>
                        </m:r>
                      </m:e>
                    </m:acc>
                  </m:oMath>
                </a14:m>
                <a:endParaRPr lang="en-US" altLang="zh-CN" dirty="0">
                  <a:solidFill>
                    <a:srgbClr val="00B050"/>
                  </a:solidFill>
                </a:endParaRPr>
              </a:p>
              <a:p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E232463-D641-5E4C-C3D6-63848A8EC0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3123" y="681173"/>
                <a:ext cx="11332630" cy="585201"/>
              </a:xfrm>
              <a:blipFill>
                <a:blip r:embed="rId2"/>
                <a:stretch>
                  <a:fillRect l="-672" t="-148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91E6056-5FB1-709F-48F8-713FBD75E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34</a:t>
            </a:fld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0B300CC-D827-6EFD-E66F-954FA5FCD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45" y="83643"/>
            <a:ext cx="1078467" cy="42502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41AEE5D-3DBE-F32D-151B-CB69ADDB2BEE}"/>
              </a:ext>
            </a:extLst>
          </p:cNvPr>
          <p:cNvSpPr txBox="1"/>
          <p:nvPr/>
        </p:nvSpPr>
        <p:spPr>
          <a:xfrm>
            <a:off x="8311921" y="681173"/>
            <a:ext cx="2826415" cy="707886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Nat. Phys. 15 (2019) 631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1"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PRL129(2022) 131801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4611D8AE-F600-80E8-E137-5F960975279F}"/>
              </a:ext>
            </a:extLst>
          </p:cNvPr>
          <p:cNvGrpSpPr/>
          <p:nvPr/>
        </p:nvGrpSpPr>
        <p:grpSpPr>
          <a:xfrm>
            <a:off x="4331384" y="1266375"/>
            <a:ext cx="6245063" cy="2535958"/>
            <a:chOff x="1901454" y="3499275"/>
            <a:chExt cx="8127594" cy="308499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B2BDE7C5-88E5-3EA5-63E0-E4E244137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01454" y="3499275"/>
              <a:ext cx="4124526" cy="308499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20582C5-CA19-04FA-CE9B-C957283F7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66020" y="3564683"/>
              <a:ext cx="3863028" cy="2767862"/>
            </a:xfrm>
            <a:prstGeom prst="rect">
              <a:avLst/>
            </a:prstGeom>
          </p:spPr>
        </p:pic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0EF0C1F4-866D-6AB6-E002-9CE7BE587E4C}"/>
                </a:ext>
              </a:extLst>
            </p:cNvPr>
            <p:cNvSpPr/>
            <p:nvPr/>
          </p:nvSpPr>
          <p:spPr>
            <a:xfrm>
              <a:off x="5103341" y="4124803"/>
              <a:ext cx="630194" cy="298916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701"/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20AF930A-6DF1-85A8-EE96-A57CFB9B3B43}"/>
                </a:ext>
              </a:extLst>
            </p:cNvPr>
            <p:cNvSpPr/>
            <p:nvPr/>
          </p:nvSpPr>
          <p:spPr>
            <a:xfrm>
              <a:off x="4906663" y="5049247"/>
              <a:ext cx="875270" cy="400578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701"/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2A468407-A7FF-CCD5-ACA7-15B1C9ECD00A}"/>
                </a:ext>
              </a:extLst>
            </p:cNvPr>
            <p:cNvSpPr/>
            <p:nvPr/>
          </p:nvSpPr>
          <p:spPr>
            <a:xfrm>
              <a:off x="5003595" y="3609487"/>
              <a:ext cx="875270" cy="400578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701"/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6EC12950-3E27-0F64-A029-0E013603B3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674" y="1829887"/>
            <a:ext cx="2898010" cy="18371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: 圆角 30">
                <a:extLst>
                  <a:ext uri="{FF2B5EF4-FFF2-40B4-BE49-F238E27FC236}">
                    <a16:creationId xmlns:a16="http://schemas.microsoft.com/office/drawing/2014/main" id="{66306145-773E-93D2-0370-F1A134499812}"/>
                  </a:ext>
                </a:extLst>
              </p:cNvPr>
              <p:cNvSpPr/>
              <p:nvPr/>
            </p:nvSpPr>
            <p:spPr bwMode="auto">
              <a:xfrm>
                <a:off x="731080" y="1531930"/>
                <a:ext cx="3169194" cy="418904"/>
              </a:xfrm>
              <a:prstGeom prst="roundRect">
                <a:avLst/>
              </a:prstGeom>
              <a:noFill/>
              <a:ln w="412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86402" tIns="43201" rIns="86402" bIns="43201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864017">
                  <a:defRPr/>
                </a:pPr>
                <a:r>
                  <a:rPr lang="en-US" sz="2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楷体_GB2312" pitchFamily="49" charset="-122"/>
                    <a:cs typeface="Times New Roman" panose="02020603050405020304" pitchFamily="18" charset="0"/>
                  </a:rPr>
                  <a:t>Entangled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ker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_GB2312" pitchFamily="49" charset="-122"/>
                      </a:rPr>
                      <m:t>Λ</m:t>
                    </m:r>
                  </m:oMath>
                </a14:m>
                <a:r>
                  <a:rPr lang="en-US" sz="2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楷体_GB2312" pitchFamily="49" charset="-122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000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_GB2312" pitchFamily="49" charset="-122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000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_GB2312" pitchFamily="49" charset="-122"/>
                          </a:rPr>
                          <m:t>Λ</m:t>
                        </m:r>
                      </m:e>
                    </m:acc>
                  </m:oMath>
                </a14:m>
                <a:endParaRPr lang="en-US" sz="2000" kern="0" dirty="0">
                  <a:solidFill>
                    <a:schemeClr val="tx1"/>
                  </a:solidFill>
                  <a:latin typeface="Times New Roman" panose="02020603050405020304" pitchFamily="18" charset="0"/>
                  <a:ea typeface="楷体_GB2312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: 圆角 30">
                <a:extLst>
                  <a:ext uri="{FF2B5EF4-FFF2-40B4-BE49-F238E27FC236}">
                    <a16:creationId xmlns:a16="http://schemas.microsoft.com/office/drawing/2014/main" id="{66306145-773E-93D2-0370-F1A1344998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1080" y="1531930"/>
                <a:ext cx="3169194" cy="418904"/>
              </a:xfrm>
              <a:prstGeom prst="roundRect">
                <a:avLst/>
              </a:prstGeom>
              <a:blipFill>
                <a:blip r:embed="rId7"/>
                <a:stretch>
                  <a:fillRect l="-1594" t="-2941" b="-23529"/>
                </a:stretch>
              </a:blipFill>
              <a:ln w="412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表格 14">
                <a:extLst>
                  <a:ext uri="{FF2B5EF4-FFF2-40B4-BE49-F238E27FC236}">
                    <a16:creationId xmlns:a16="http://schemas.microsoft.com/office/drawing/2014/main" id="{756351D7-2C00-47B3-45DC-44A46D19E276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316612" y="4446873"/>
              <a:ext cx="8636000" cy="176585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68400">
                      <a:extLst>
                        <a:ext uri="{9D8B030D-6E8A-4147-A177-3AD203B41FA5}">
                          <a16:colId xmlns:a16="http://schemas.microsoft.com/office/drawing/2014/main" val="745984611"/>
                        </a:ext>
                      </a:extLst>
                    </a:gridCol>
                    <a:gridCol w="1968500">
                      <a:extLst>
                        <a:ext uri="{9D8B030D-6E8A-4147-A177-3AD203B41FA5}">
                          <a16:colId xmlns:a16="http://schemas.microsoft.com/office/drawing/2014/main" val="837595787"/>
                        </a:ext>
                      </a:extLst>
                    </a:gridCol>
                    <a:gridCol w="1993900">
                      <a:extLst>
                        <a:ext uri="{9D8B030D-6E8A-4147-A177-3AD203B41FA5}">
                          <a16:colId xmlns:a16="http://schemas.microsoft.com/office/drawing/2014/main" val="2744370666"/>
                        </a:ext>
                      </a:extLst>
                    </a:gridCol>
                    <a:gridCol w="1734231">
                      <a:extLst>
                        <a:ext uri="{9D8B030D-6E8A-4147-A177-3AD203B41FA5}">
                          <a16:colId xmlns:a16="http://schemas.microsoft.com/office/drawing/2014/main" val="1021648880"/>
                        </a:ext>
                      </a:extLst>
                    </a:gridCol>
                    <a:gridCol w="1770969">
                      <a:extLst>
                        <a:ext uri="{9D8B030D-6E8A-4147-A177-3AD203B41FA5}">
                          <a16:colId xmlns:a16="http://schemas.microsoft.com/office/drawing/2014/main" val="3741506497"/>
                        </a:ext>
                      </a:extLst>
                    </a:gridCol>
                  </a:tblGrid>
                  <a:tr h="350409">
                    <a:tc>
                      <a:txBody>
                        <a:bodyPr/>
                        <a:lstStyle/>
                        <a:p>
                          <a:r>
                            <a:rPr lang="en-US" altLang="zh-CN" sz="18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Decay</a:t>
                          </a:r>
                          <a:endParaRPr lang="zh-CN" altLang="en-US" sz="1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6402" marR="86402" marT="43201" marB="43201">
                        <a:solidFill>
                          <a:srgbClr val="FFF0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𝚲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altLang="zh-CN" sz="1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18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𝚲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zh-CN" altLang="en-US" sz="1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6402" marR="86402" marT="43201" marB="43201">
                        <a:solidFill>
                          <a:srgbClr val="FFF0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𝚺</m:t>
                                    </m:r>
                                  </m:e>
                                  <m:sup>
                                    <m:r>
                                      <a:rPr lang="en-US" altLang="zh-CN" sz="1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sz="1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18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sz="1800" b="1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𝚺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US" altLang="zh-CN" sz="1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6402" marR="86402" marT="43201" marB="43201">
                        <a:solidFill>
                          <a:srgbClr val="FFF0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𝚵</m:t>
                                    </m:r>
                                  </m:e>
                                  <m:sup>
                                    <m:r>
                                      <a:rPr lang="en-US" altLang="zh-CN" sz="1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sz="1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18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sz="1800" b="1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𝚵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US" altLang="zh-CN" sz="1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6402" marR="86402" marT="43201" marB="43201">
                        <a:solidFill>
                          <a:srgbClr val="FFF0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𝚵</m:t>
                                    </m:r>
                                  </m:e>
                                  <m:sup>
                                    <m:r>
                                      <a:rPr lang="en-US" altLang="zh-CN" sz="1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sz="1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18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sz="1800" b="1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𝚵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US" altLang="zh-CN" sz="1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6402" marR="86402" marT="43201" marB="43201">
                        <a:solidFill>
                          <a:srgbClr val="FFF0C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10990231"/>
                      </a:ext>
                    </a:extLst>
                  </a:tr>
                  <a:tr h="852143">
                    <a:tc>
                      <a:txBody>
                        <a:bodyPr/>
                        <a:lstStyle/>
                        <a:p>
                          <a:endParaRPr lang="en-US" altLang="zh-CN" sz="1800" b="0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  <m:t>𝐶𝑃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6402" marR="86402" marT="43201" marB="43201">
                        <a:solidFill>
                          <a:srgbClr val="FFF0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smtClean="0">
                                    <a:latin typeface="Cambria Math" panose="02040503050406030204" pitchFamily="18" charset="0"/>
                                  </a:rPr>
                                  <m:t>−0.0025</m:t>
                                </m:r>
                              </m:oMath>
                            </m:oMathPara>
                          </a14:m>
                          <a:endParaRPr lang="en-US" altLang="zh-CN" sz="1800" b="0" i="1" dirty="0">
                            <a:latin typeface="Cambria Math" panose="02040503050406030204" pitchFamily="18" charset="0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sSub>
                                  <m:sSubPr>
                                    <m:ctrlP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0.0046</m:t>
                                    </m:r>
                                  </m:e>
                                  <m:sub>
                                    <m:r>
                                      <a:rPr lang="en-US" altLang="zh-CN" sz="18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zh-CN" sz="1800" b="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smtClean="0"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sSub>
                                  <m:sSubPr>
                                    <m:ctrlP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  <m:t>0.0012</m:t>
                                    </m:r>
                                  </m:e>
                                  <m:sub>
                                    <m:r>
                                      <a:rPr lang="en-US" altLang="zh-CN" sz="1800" b="0" i="0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6402" marR="86402" marT="43201" marB="43201">
                        <a:solidFill>
                          <a:srgbClr val="FFF0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−0.004</m:t>
                                </m:r>
                              </m:oMath>
                            </m:oMathPara>
                          </a14:m>
                          <a:endParaRPr lang="en-US" altLang="zh-CN" sz="18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sSub>
                                  <m:sSubPr>
                                    <m:ctrlP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0.037</m:t>
                                    </m:r>
                                  </m:e>
                                  <m:sub>
                                    <m:r>
                                      <a:rPr lang="en-US" altLang="zh-CN" sz="18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zh-CN" sz="18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sSub>
                                  <m:sSubPr>
                                    <m:ctrlP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0.010</m:t>
                                    </m:r>
                                  </m:e>
                                  <m:sub>
                                    <m:r>
                                      <a:rPr lang="en-US" altLang="zh-CN" sz="18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6402" marR="86402" marT="43201" marB="43201">
                        <a:solidFill>
                          <a:srgbClr val="FFF0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−0.006±</m:t>
                                </m:r>
                                <m:sSub>
                                  <m:sSubPr>
                                    <m:ctrlP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0.013</m:t>
                                    </m:r>
                                  </m:e>
                                  <m:sub>
                                    <m:r>
                                      <a:rPr lang="en-US" altLang="zh-CN" sz="18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  <m:r>
                                  <a:rPr lang="en-US" altLang="zh-CN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sSub>
                                  <m:sSubPr>
                                    <m:ctrlP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0.006</m:t>
                                    </m:r>
                                  </m:e>
                                  <m:sub>
                                    <m:r>
                                      <a:rPr lang="en-US" altLang="zh-CN" sz="18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6402" marR="86402" marT="43201" marB="43201">
                        <a:solidFill>
                          <a:srgbClr val="FFF0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−0.0054</m:t>
                                </m:r>
                              </m:oMath>
                            </m:oMathPara>
                          </a14:m>
                          <a:endParaRPr lang="en-US" altLang="zh-CN" sz="18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sSub>
                                  <m:sSubPr>
                                    <m:ctrlP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0.0065</m:t>
                                    </m:r>
                                  </m:e>
                                  <m:sub>
                                    <m:r>
                                      <a:rPr lang="en-US" altLang="zh-CN" sz="18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  <m:r>
                                  <a:rPr lang="en-US" altLang="zh-CN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sSub>
                                  <m:sSubPr>
                                    <m:ctrlP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0.0031</m:t>
                                    </m:r>
                                  </m:e>
                                  <m:sub>
                                    <m:r>
                                      <a:rPr lang="en-US" altLang="zh-CN" sz="18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6402" marR="86402" marT="43201" marB="43201">
                        <a:solidFill>
                          <a:srgbClr val="FFF0C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73440388"/>
                      </a:ext>
                    </a:extLst>
                  </a:tr>
                  <a:tr h="489613">
                    <a:tc>
                      <a:txBody>
                        <a:bodyPr/>
                        <a:lstStyle/>
                        <a:p>
                          <a:endParaRPr lang="zh-CN" alt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6402" marR="86402" marT="43201" marB="43201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ＭＳ Ｐゴシック" charset="0"/>
                              <a:cs typeface="Times New Roman" panose="02020603050405020304" pitchFamily="18" charset="0"/>
                            </a:rPr>
                            <a:t>PRL129 (2022) 131801</a:t>
                          </a:r>
                          <a:endParaRPr lang="zh-CN" altLang="en-US" sz="1400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ＭＳ Ｐゴシック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6402" marR="86402" marT="43201" marB="43201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ＭＳ Ｐゴシック" charset="0"/>
                              <a:cs typeface="Times New Roman" panose="02020603050405020304" pitchFamily="18" charset="0"/>
                            </a:rPr>
                            <a:t>PRL125 (2020) 052004</a:t>
                          </a:r>
                          <a:endParaRPr lang="zh-CN" altLang="en-US" sz="1400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ＭＳ Ｐゴシック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6402" marR="86402" marT="43201" marB="43201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ＭＳ Ｐゴシック" charset="0"/>
                              <a:cs typeface="Times New Roman" panose="02020603050405020304" pitchFamily="18" charset="0"/>
                            </a:rPr>
                            <a:t>Nature 606 (2022) 64</a:t>
                          </a:r>
                          <a:endParaRPr lang="zh-CN" altLang="en-US" sz="1400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ＭＳ Ｐゴシック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6402" marR="86402" marT="43201" marB="43201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ＭＳ Ｐゴシック" charset="0"/>
                              <a:cs typeface="Times New Roman" panose="02020603050405020304" pitchFamily="18" charset="0"/>
                            </a:rPr>
                            <a:t>PRD108 (2023) 3</a:t>
                          </a:r>
                          <a:endParaRPr lang="zh-CN" altLang="en-US" sz="1400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ＭＳ Ｐゴシック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6402" marR="86402" marT="43201" marB="43201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58840232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表格 14">
                <a:extLst>
                  <a:ext uri="{FF2B5EF4-FFF2-40B4-BE49-F238E27FC236}">
                    <a16:creationId xmlns:a16="http://schemas.microsoft.com/office/drawing/2014/main" id="{756351D7-2C00-47B3-45DC-44A46D19E27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0826724"/>
                  </p:ext>
                </p:extLst>
              </p:nvPr>
            </p:nvGraphicFramePr>
            <p:xfrm>
              <a:off x="1316612" y="4446873"/>
              <a:ext cx="8636000" cy="176585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68400">
                      <a:extLst>
                        <a:ext uri="{9D8B030D-6E8A-4147-A177-3AD203B41FA5}">
                          <a16:colId xmlns:a16="http://schemas.microsoft.com/office/drawing/2014/main" val="745984611"/>
                        </a:ext>
                      </a:extLst>
                    </a:gridCol>
                    <a:gridCol w="1968500">
                      <a:extLst>
                        <a:ext uri="{9D8B030D-6E8A-4147-A177-3AD203B41FA5}">
                          <a16:colId xmlns:a16="http://schemas.microsoft.com/office/drawing/2014/main" val="837595787"/>
                        </a:ext>
                      </a:extLst>
                    </a:gridCol>
                    <a:gridCol w="1993900">
                      <a:extLst>
                        <a:ext uri="{9D8B030D-6E8A-4147-A177-3AD203B41FA5}">
                          <a16:colId xmlns:a16="http://schemas.microsoft.com/office/drawing/2014/main" val="2744370666"/>
                        </a:ext>
                      </a:extLst>
                    </a:gridCol>
                    <a:gridCol w="1734231">
                      <a:extLst>
                        <a:ext uri="{9D8B030D-6E8A-4147-A177-3AD203B41FA5}">
                          <a16:colId xmlns:a16="http://schemas.microsoft.com/office/drawing/2014/main" val="1021648880"/>
                        </a:ext>
                      </a:extLst>
                    </a:gridCol>
                    <a:gridCol w="1770969">
                      <a:extLst>
                        <a:ext uri="{9D8B030D-6E8A-4147-A177-3AD203B41FA5}">
                          <a16:colId xmlns:a16="http://schemas.microsoft.com/office/drawing/2014/main" val="3741506497"/>
                        </a:ext>
                      </a:extLst>
                    </a:gridCol>
                  </a:tblGrid>
                  <a:tr h="366882">
                    <a:tc>
                      <a:txBody>
                        <a:bodyPr/>
                        <a:lstStyle/>
                        <a:p>
                          <a:r>
                            <a:rPr lang="en-US" altLang="zh-CN" sz="18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Decay</a:t>
                          </a:r>
                          <a:endParaRPr lang="zh-CN" altLang="en-US" sz="1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6402" marR="86402" marT="43201" marB="43201">
                        <a:solidFill>
                          <a:srgbClr val="FFF0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86402" marR="86402" marT="43201" marB="43201">
                        <a:blipFill>
                          <a:blip r:embed="rId8"/>
                          <a:stretch>
                            <a:fillRect l="-60000" t="-6897" r="-281290" b="-3862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86402" marR="86402" marT="43201" marB="43201">
                        <a:blipFill>
                          <a:blip r:embed="rId8"/>
                          <a:stretch>
                            <a:fillRect l="-156962" t="-6897" r="-175949" b="-3862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86402" marR="86402" marT="43201" marB="43201">
                        <a:blipFill>
                          <a:blip r:embed="rId8"/>
                          <a:stretch>
                            <a:fillRect l="-298529" t="-6897" r="-104412" b="-3862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86402" marR="86402" marT="43201" marB="43201">
                        <a:blipFill>
                          <a:blip r:embed="rId8"/>
                          <a:stretch>
                            <a:fillRect l="-387143" t="-6897" r="-1429" b="-38620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10990231"/>
                      </a:ext>
                    </a:extLst>
                  </a:tr>
                  <a:tr h="909362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86402" marR="86402" marT="43201" marB="43201">
                        <a:blipFill>
                          <a:blip r:embed="rId8"/>
                          <a:stretch>
                            <a:fillRect l="-1087" t="-43056" r="-642391" b="-5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86402" marR="86402" marT="43201" marB="43201">
                        <a:blipFill>
                          <a:blip r:embed="rId8"/>
                          <a:stretch>
                            <a:fillRect l="-60000" t="-43056" r="-281290" b="-5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86402" marR="86402" marT="43201" marB="43201">
                        <a:blipFill>
                          <a:blip r:embed="rId8"/>
                          <a:stretch>
                            <a:fillRect l="-156962" t="-43056" r="-175949" b="-5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86402" marR="86402" marT="43201" marB="43201">
                        <a:blipFill>
                          <a:blip r:embed="rId8"/>
                          <a:stretch>
                            <a:fillRect l="-298529" t="-43056" r="-104412" b="-5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86402" marR="86402" marT="43201" marB="43201">
                        <a:blipFill>
                          <a:blip r:embed="rId8"/>
                          <a:stretch>
                            <a:fillRect l="-387143" t="-43056" r="-1429" b="-5555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73440388"/>
                      </a:ext>
                    </a:extLst>
                  </a:tr>
                  <a:tr h="489613">
                    <a:tc>
                      <a:txBody>
                        <a:bodyPr/>
                        <a:lstStyle/>
                        <a:p>
                          <a:endParaRPr lang="zh-CN" alt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6402" marR="86402" marT="43201" marB="43201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ＭＳ Ｐゴシック" charset="0"/>
                              <a:cs typeface="Times New Roman" panose="02020603050405020304" pitchFamily="18" charset="0"/>
                            </a:rPr>
                            <a:t>PRL129 (2022) 131801</a:t>
                          </a:r>
                          <a:endParaRPr lang="zh-CN" altLang="en-US" sz="1400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ＭＳ Ｐゴシック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6402" marR="86402" marT="43201" marB="43201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ＭＳ Ｐゴシック" charset="0"/>
                              <a:cs typeface="Times New Roman" panose="02020603050405020304" pitchFamily="18" charset="0"/>
                            </a:rPr>
                            <a:t>PRL125 (2020) 052004</a:t>
                          </a:r>
                          <a:endParaRPr lang="zh-CN" altLang="en-US" sz="1400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ＭＳ Ｐゴシック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6402" marR="86402" marT="43201" marB="43201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ＭＳ Ｐゴシック" charset="0"/>
                              <a:cs typeface="Times New Roman" panose="02020603050405020304" pitchFamily="18" charset="0"/>
                            </a:rPr>
                            <a:t>Nature 606 (2022) 64</a:t>
                          </a:r>
                          <a:endParaRPr lang="zh-CN" altLang="en-US" sz="1400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ＭＳ Ｐゴシック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6402" marR="86402" marT="43201" marB="43201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ＭＳ Ｐゴシック" charset="0"/>
                              <a:cs typeface="Times New Roman" panose="02020603050405020304" pitchFamily="18" charset="0"/>
                            </a:rPr>
                            <a:t>PRD108 (2023) 3</a:t>
                          </a:r>
                          <a:endParaRPr lang="zh-CN" altLang="en-US" sz="1400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ＭＳ Ｐゴシック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6402" marR="86402" marT="43201" marB="43201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58840232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内容占位符 2">
                <a:extLst>
                  <a:ext uri="{FF2B5EF4-FFF2-40B4-BE49-F238E27FC236}">
                    <a16:creationId xmlns:a16="http://schemas.microsoft.com/office/drawing/2014/main" id="{F5FC9589-38DE-DE02-0146-9C4D1C772D5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8145" y="3844001"/>
                <a:ext cx="11332630" cy="585201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16004" indent="-216004" algn="l" defTabSz="864017" rtl="0" eaLnBrk="1" latinLnBrk="0" hangingPunct="1">
                  <a:lnSpc>
                    <a:spcPct val="90000"/>
                  </a:lnSpc>
                  <a:spcBef>
                    <a:spcPts val="945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1pPr>
                <a:lvl2pPr marL="863994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Ø"/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2pPr>
                <a:lvl3pPr marL="1439992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§"/>
                  <a:defRPr sz="18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3pPr>
                <a:lvl4pPr marL="2015988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Courier New" panose="02070309020205020404" pitchFamily="49" charset="0"/>
                  <a:buChar char="o"/>
                  <a:defRPr sz="16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4pPr>
                <a:lvl5pPr marL="2591985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v"/>
                  <a:defRPr sz="12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5pPr>
                <a:lvl6pPr marL="2376046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808054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40062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72070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1" lang="en-US" altLang="zh-CN" dirty="0"/>
                  <a:t>Many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other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to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hyperon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channels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explored,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>
                    <a:solidFill>
                      <a:srgbClr val="C00000"/>
                    </a:solidFill>
                  </a:rPr>
                  <a:t>no</a:t>
                </a:r>
                <a:r>
                  <a:rPr kumimoji="1" lang="zh-CN" altLang="en-US" dirty="0">
                    <a:solidFill>
                      <a:srgbClr val="C00000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rgbClr val="C00000"/>
                    </a:solidFill>
                  </a:rPr>
                  <a:t>sign</a:t>
                </a:r>
                <a:r>
                  <a:rPr kumimoji="1" lang="zh-CN" altLang="en-US" dirty="0">
                    <a:solidFill>
                      <a:srgbClr val="C00000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rgbClr val="C00000"/>
                    </a:solidFill>
                  </a:rPr>
                  <a:t>of</a:t>
                </a:r>
                <a:r>
                  <a:rPr kumimoji="1" lang="zh-CN" altLang="en-US" dirty="0">
                    <a:solidFill>
                      <a:srgbClr val="C00000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rgbClr val="C00000"/>
                    </a:solidFill>
                  </a:rPr>
                  <a:t>CP</a:t>
                </a:r>
                <a:r>
                  <a:rPr kumimoji="1" lang="zh-CN" altLang="en-US" dirty="0">
                    <a:solidFill>
                      <a:srgbClr val="C00000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rgbClr val="C00000"/>
                    </a:solidFill>
                  </a:rPr>
                  <a:t>violation</a:t>
                </a:r>
                <a:endParaRPr kumimoji="1" lang="zh-CN" alt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7" name="内容占位符 2">
                <a:extLst>
                  <a:ext uri="{FF2B5EF4-FFF2-40B4-BE49-F238E27FC236}">
                    <a16:creationId xmlns:a16="http://schemas.microsoft.com/office/drawing/2014/main" id="{F5FC9589-38DE-DE02-0146-9C4D1C772D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145" y="3844001"/>
                <a:ext cx="11332630" cy="585201"/>
              </a:xfrm>
              <a:prstGeom prst="rect">
                <a:avLst/>
              </a:prstGeom>
              <a:blipFill>
                <a:blip r:embed="rId9"/>
                <a:stretch>
                  <a:fillRect l="-671" t="-148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442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9E485A-2F18-EE35-3B50-312D197F2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            </a:t>
            </a:r>
            <a:r>
              <a:rPr kumimoji="1" lang="en-US" altLang="zh-CN" dirty="0"/>
              <a:t>Decay</a:t>
            </a:r>
            <a:r>
              <a:rPr kumimoji="1" lang="zh-CN" altLang="en-US" dirty="0"/>
              <a:t> </a:t>
            </a:r>
            <a:r>
              <a:rPr kumimoji="1" lang="en-US" altLang="zh-CN" dirty="0"/>
              <a:t>parameters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CPV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charm</a:t>
            </a:r>
            <a:r>
              <a:rPr kumimoji="1" lang="zh-CN" altLang="en-US" dirty="0"/>
              <a:t> </a:t>
            </a:r>
            <a:r>
              <a:rPr kumimoji="1" lang="en-US" altLang="zh-CN" dirty="0"/>
              <a:t>baryons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71CA568-0BB5-AF80-5430-574FEBA6B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35</a:t>
            </a:fld>
            <a:endParaRPr kumimoji="1" lang="zh-CN" altLang="en-US" dirty="0"/>
          </a:p>
        </p:txBody>
      </p:sp>
      <p:pic>
        <p:nvPicPr>
          <p:cNvPr id="1026" name="Picture 2" descr="Home [hep1.phys.ntu.edu.tw]">
            <a:extLst>
              <a:ext uri="{FF2B5EF4-FFF2-40B4-BE49-F238E27FC236}">
                <a16:creationId xmlns:a16="http://schemas.microsoft.com/office/drawing/2014/main" id="{010A64B5-C935-1196-7402-98C600471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2" y="-27325"/>
            <a:ext cx="824404" cy="63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C834633-0066-A1AE-F5F1-85A9A7FC9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54" y="800252"/>
            <a:ext cx="9538256" cy="196883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9BEB1348-C0F9-3360-A706-54D083F6ACA1}"/>
              </a:ext>
            </a:extLst>
          </p:cNvPr>
          <p:cNvSpPr txBox="1"/>
          <p:nvPr/>
        </p:nvSpPr>
        <p:spPr>
          <a:xfrm>
            <a:off x="7100410" y="5321808"/>
            <a:ext cx="4088042" cy="58477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S.S.</a:t>
            </a:r>
            <a:r>
              <a:rPr lang="en-US" altLang="zh-CN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Tang, L.-K.</a:t>
            </a:r>
            <a:r>
              <a:rPr lang="zh-CN" altLang="en-US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Li, X.-Y. Zhou and C.-P. Shen,</a:t>
            </a:r>
          </a:p>
          <a:p>
            <a:r>
              <a:rPr lang="zh-CN" altLang="en-US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Symmetry 15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(2023)</a:t>
            </a:r>
            <a:r>
              <a:rPr lang="en-US" altLang="zh-CN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91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095852C-C899-368A-B1EA-8F7C3B1199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33" y="2981808"/>
            <a:ext cx="6617390" cy="2732283"/>
          </a:xfrm>
          <a:prstGeom prst="rect">
            <a:avLst/>
          </a:prstGeom>
        </p:spPr>
      </p:pic>
      <p:sp>
        <p:nvSpPr>
          <p:cNvPr id="8" name="内容占位符 2">
            <a:extLst>
              <a:ext uri="{FF2B5EF4-FFF2-40B4-BE49-F238E27FC236}">
                <a16:creationId xmlns:a16="http://schemas.microsoft.com/office/drawing/2014/main" id="{316DE19F-5B53-5201-35C3-402F3E9735BC}"/>
              </a:ext>
            </a:extLst>
          </p:cNvPr>
          <p:cNvSpPr txBox="1">
            <a:spLocks/>
          </p:cNvSpPr>
          <p:nvPr/>
        </p:nvSpPr>
        <p:spPr>
          <a:xfrm>
            <a:off x="7323181" y="3636010"/>
            <a:ext cx="3642500" cy="585201"/>
          </a:xfrm>
          <a:prstGeom prst="rect">
            <a:avLst/>
          </a:prstGeom>
        </p:spPr>
        <p:txBody>
          <a:bodyPr>
            <a:normAutofit/>
          </a:bodyPr>
          <a:lstStyle>
            <a:lvl1pPr marL="216004" indent="-216004" algn="l" defTabSz="864017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863994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Ø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439992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2015988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591985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v"/>
              <a:defRPr sz="1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zh-CN" dirty="0">
                <a:solidFill>
                  <a:srgbClr val="C00000"/>
                </a:solidFill>
              </a:rPr>
              <a:t>No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sign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of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CP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violation</a:t>
            </a:r>
            <a:endParaRPr kumimoji="1" lang="zh-CN" altLang="en-US" dirty="0">
              <a:solidFill>
                <a:srgbClr val="C00000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BB244D3-4848-32B6-23ED-511BF8FB8FF9}"/>
              </a:ext>
            </a:extLst>
          </p:cNvPr>
          <p:cNvSpPr/>
          <p:nvPr/>
        </p:nvSpPr>
        <p:spPr>
          <a:xfrm>
            <a:off x="8496300" y="800252"/>
            <a:ext cx="1562100" cy="2044548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536929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FADCB6C-A664-6245-92D0-0B9BFAC7313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CKM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matrix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up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to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endParaRPr lang="en-CN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FADCB6C-A664-6245-92D0-0B9BFAC731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615" t="-11111" b="-2444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CAA396-5F58-1545-9047-66A57F1350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en-US" dirty="0"/>
              <a:t> </a:t>
            </a:r>
            <a:endParaRPr lang="en-C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3E1B4D-4347-294C-83A9-CAF1B8E1F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9056" y="2273572"/>
            <a:ext cx="8640763" cy="136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888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B500C-1515-3937-DB80-E5BFEB909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LHCb</a:t>
            </a:r>
            <a:r>
              <a:rPr lang="zh-CN" altLang="en-US" dirty="0"/>
              <a:t> </a:t>
            </a:r>
            <a:r>
              <a:rPr lang="en-US" altLang="zh-CN" dirty="0"/>
              <a:t>Upgrade</a:t>
            </a:r>
            <a:r>
              <a:rPr lang="zh-CN" altLang="en-US" dirty="0"/>
              <a:t> </a:t>
            </a:r>
            <a:r>
              <a:rPr lang="en-US" altLang="zh-CN" dirty="0"/>
              <a:t>II</a:t>
            </a:r>
            <a:r>
              <a:rPr lang="zh-CN" altLang="en-US" dirty="0"/>
              <a:t> </a:t>
            </a:r>
            <a:r>
              <a:rPr lang="en-US" altLang="zh-CN" dirty="0"/>
              <a:t>sensitivities</a:t>
            </a:r>
            <a:endParaRPr lang="en-CN" dirty="0"/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DB8A36A6-7D6B-9952-0C39-E120496470EF}"/>
              </a:ext>
            </a:extLst>
          </p:cNvPr>
          <p:cNvSpPr/>
          <p:nvPr/>
        </p:nvSpPr>
        <p:spPr>
          <a:xfrm>
            <a:off x="904691" y="619257"/>
            <a:ext cx="8865012" cy="56117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2516B3-5D85-52B7-EA48-F19D63899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37</a:t>
            </a:fld>
            <a:endParaRPr kumimoji="1" lang="zh-CN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7FC509-B8E6-53BA-6023-6D84544A9861}"/>
              </a:ext>
            </a:extLst>
          </p:cNvPr>
          <p:cNvSpPr txBox="1"/>
          <p:nvPr/>
        </p:nvSpPr>
        <p:spPr>
          <a:xfrm>
            <a:off x="6414675" y="123882"/>
            <a:ext cx="45581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CERN Yellow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Rep.Monogr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7 (2019)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867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4BF0558-168F-22E3-5EFE-CB4BF35F8629}"/>
                  </a:ext>
                </a:extLst>
              </p:cNvPr>
              <p:cNvSpPr/>
              <p:nvPr/>
            </p:nvSpPr>
            <p:spPr>
              <a:xfrm>
                <a:off x="9769703" y="1624138"/>
                <a:ext cx="1262742" cy="511629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14:m>
                  <m:oMath xmlns:m="http://schemas.openxmlformats.org/officeDocument/2006/math">
                    <m:r>
                      <a:rPr lang="en-US" altLang="zh-CN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𝛿</m:t>
                    </m:r>
                    <m:r>
                      <a:rPr lang="en-US" altLang="zh-CN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&lt;1%</m:t>
                    </m:r>
                  </m:oMath>
                </a14:m>
                <a:r>
                  <a:rPr lang="zh-CN" alt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lang="en-GB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4BF0558-168F-22E3-5EFE-CB4BF35F86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9703" y="1624138"/>
                <a:ext cx="1262742" cy="511629"/>
              </a:xfrm>
              <a:prstGeom prst="rect">
                <a:avLst/>
              </a:prstGeom>
              <a:blipFill>
                <a:blip r:embed="rId3"/>
                <a:stretch>
                  <a:fillRect l="-2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28E5D6AD-F146-ED68-8F4C-9A8052F00C74}"/>
              </a:ext>
            </a:extLst>
          </p:cNvPr>
          <p:cNvSpPr/>
          <p:nvPr/>
        </p:nvSpPr>
        <p:spPr>
          <a:xfrm>
            <a:off x="9702936" y="2500727"/>
            <a:ext cx="1701715" cy="11954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Uncertainty</a:t>
            </a:r>
          </a:p>
          <a:p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reduced</a:t>
            </a:r>
            <a:r>
              <a:rPr lang="zh-CN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zh-CN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factor</a:t>
            </a:r>
            <a:r>
              <a:rPr lang="zh-CN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~10</a:t>
            </a:r>
            <a:r>
              <a:rPr lang="zh-CN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GB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3AC226-A528-AC76-D72A-69F990CFEA1A}"/>
              </a:ext>
            </a:extLst>
          </p:cNvPr>
          <p:cNvSpPr/>
          <p:nvPr/>
        </p:nvSpPr>
        <p:spPr>
          <a:xfrm>
            <a:off x="9702936" y="4159892"/>
            <a:ext cx="1396275" cy="7195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1%</a:t>
            </a:r>
            <a:r>
              <a:rPr lang="zh-CN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level</a:t>
            </a:r>
            <a:r>
              <a:rPr lang="zh-CN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precision</a:t>
            </a:r>
            <a:endParaRPr lang="en-GB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F05D4C-8420-CD12-8D75-191FF47B7A81}"/>
              </a:ext>
            </a:extLst>
          </p:cNvPr>
          <p:cNvSpPr/>
          <p:nvPr/>
        </p:nvSpPr>
        <p:spPr>
          <a:xfrm>
            <a:off x="9403978" y="5234997"/>
            <a:ext cx="1994190" cy="7195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</a:t>
            </a:r>
            <a:r>
              <a:rPr lang="zh-CN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precision</a:t>
            </a:r>
            <a:r>
              <a:rPr lang="zh-CN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charm</a:t>
            </a:r>
            <a:r>
              <a:rPr lang="zh-CN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physics</a:t>
            </a:r>
            <a:endParaRPr lang="en-GB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3760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687D63-0034-8A47-C6EE-E24200CD9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More</a:t>
            </a:r>
            <a:r>
              <a:rPr kumimoji="1" lang="zh-CN" altLang="en-US" dirty="0"/>
              <a:t> </a:t>
            </a:r>
            <a:r>
              <a:rPr kumimoji="1" lang="en-US" altLang="zh-CN" dirty="0"/>
              <a:t>information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decay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paramerters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273ADE-EDD7-74D9-6EDC-96CB5EC63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38</a:t>
            </a:fld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10694CF-C467-E5DC-F23F-5B082D3C4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96" y="872351"/>
            <a:ext cx="6897069" cy="102987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BF29149-FC2C-78D9-6067-E2373678A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43" y="2126372"/>
            <a:ext cx="7255733" cy="365636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93D131B-7C92-77B6-74FC-9962075D07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545" y="4342064"/>
            <a:ext cx="3431006" cy="147043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2CECEAF-212A-0F9C-5921-863E92EAD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5215" y="2713799"/>
            <a:ext cx="3521393" cy="131820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B3F9672-698C-29F1-82ED-3463CE2835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8346" y="1111305"/>
            <a:ext cx="1752702" cy="14441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5743CE6-8EED-C8C9-F756-CBC3EB417B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59177" y="1204737"/>
            <a:ext cx="1746136" cy="141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2990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35583D-E13F-4483-E1C8-6D517B33D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First</a:t>
            </a:r>
            <a:r>
              <a:rPr kumimoji="1" lang="zh-CN" altLang="en-US" dirty="0"/>
              <a:t> </a:t>
            </a:r>
            <a:r>
              <a:rPr kumimoji="1" lang="en-US" altLang="zh-CN" dirty="0"/>
              <a:t>observation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CP</a:t>
            </a:r>
            <a:r>
              <a:rPr kumimoji="1" lang="zh-CN" altLang="en-US" dirty="0"/>
              <a:t> </a:t>
            </a:r>
            <a:r>
              <a:rPr kumimoji="1" lang="en-US" altLang="zh-CN" dirty="0"/>
              <a:t>violation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baryons</a:t>
            </a:r>
            <a:r>
              <a:rPr kumimoji="1" lang="zh-CN" altLang="en-US" dirty="0"/>
              <a:t> </a:t>
            </a:r>
            <a:r>
              <a:rPr kumimoji="1" lang="en-US" altLang="zh-CN" dirty="0"/>
              <a:t>by</a:t>
            </a:r>
            <a:r>
              <a:rPr kumimoji="1" lang="zh-CN" altLang="en-US" dirty="0"/>
              <a:t> </a:t>
            </a:r>
            <a:r>
              <a:rPr kumimoji="1" lang="en-US" altLang="zh-CN" dirty="0"/>
              <a:t>LHCb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E3BF297-5459-950B-9FDC-306859A3B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39</a:t>
            </a:fld>
            <a:endParaRPr kumimoji="1" lang="zh-CN" altLang="en-US" dirty="0"/>
          </a:p>
        </p:txBody>
      </p:sp>
      <p:pic>
        <p:nvPicPr>
          <p:cNvPr id="8" name="Picture 40" descr="lhcblogo">
            <a:extLst>
              <a:ext uri="{FF2B5EF4-FFF2-40B4-BE49-F238E27FC236}">
                <a16:creationId xmlns:a16="http://schemas.microsoft.com/office/drawing/2014/main" id="{C3576027-FF38-9D13-E4EA-092B2C635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968" y="1280160"/>
            <a:ext cx="891378" cy="614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B18D79C8-1E9B-1FEA-364F-97B7981422BE}"/>
              </a:ext>
            </a:extLst>
          </p:cNvPr>
          <p:cNvSpPr txBox="1"/>
          <p:nvPr/>
        </p:nvSpPr>
        <p:spPr>
          <a:xfrm>
            <a:off x="203200" y="817706"/>
            <a:ext cx="1790875" cy="461665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25/Mar/2025</a:t>
            </a:r>
            <a:endParaRPr kumimoji="1"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921AD03-EF28-3310-4381-E988BF8F8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015" y="1629653"/>
            <a:ext cx="4512283" cy="458595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9DB8F3F-A1BA-6BA3-DFB8-1AE18ABF31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3578" y="1280160"/>
            <a:ext cx="833720" cy="7550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DA3344C-181E-D57E-5B1A-9927E871B5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5422" y="1951371"/>
            <a:ext cx="5532596" cy="406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958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3809E2-E10B-7F09-2CA1-8DBF0E658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Brief</a:t>
            </a:r>
            <a:r>
              <a:rPr kumimoji="1" lang="zh-CN" altLang="en-US" dirty="0"/>
              <a:t> </a:t>
            </a:r>
            <a:r>
              <a:rPr kumimoji="1" lang="en-US" altLang="zh-CN" dirty="0"/>
              <a:t>history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CP</a:t>
            </a:r>
            <a:r>
              <a:rPr kumimoji="1" lang="zh-CN" altLang="en-US" dirty="0"/>
              <a:t> </a:t>
            </a:r>
            <a:r>
              <a:rPr kumimoji="1" lang="en-US" altLang="zh-CN" dirty="0"/>
              <a:t>violation</a:t>
            </a:r>
            <a:r>
              <a:rPr kumimoji="1" lang="zh-CN" altLang="en-US" dirty="0"/>
              <a:t> 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9C2ACE4-7E3D-9ECF-9611-0BFAFE23B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4</a:t>
            </a:fld>
            <a:endParaRPr kumimoji="1" lang="zh-CN" alt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F406F81-9281-9C00-D3EC-B32323DF9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46" y="1823634"/>
            <a:ext cx="9522768" cy="338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0D12411D-0C9B-7D5E-77B4-AE5AEDF4D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12" y="874145"/>
            <a:ext cx="1371723" cy="949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3DF34A75-037B-52E8-876F-83AEFC9115CF}"/>
              </a:ext>
            </a:extLst>
          </p:cNvPr>
          <p:cNvSpPr txBox="1"/>
          <p:nvPr/>
        </p:nvSpPr>
        <p:spPr>
          <a:xfrm>
            <a:off x="6426926" y="809897"/>
            <a:ext cx="184731" cy="40011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pPr algn="l"/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3FE8E64F-9428-17EE-155A-3BA91A6EAFB0}"/>
                  </a:ext>
                </a:extLst>
              </p:cNvPr>
              <p:cNvSpPr txBox="1"/>
              <p:nvPr/>
            </p:nvSpPr>
            <p:spPr>
              <a:xfrm>
                <a:off x="2651097" y="1448723"/>
                <a:ext cx="1359201" cy="37491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square" lIns="91440" tIns="45720" rIns="91440" bIns="4572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</m:ctrlPr>
                      </m:sSubSupPr>
                      <m:e>
                        <m:r>
                          <a:rPr kumimoji="1" lang="en-US" altLang="zh-CN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𝐾</m:t>
                        </m:r>
                      </m:e>
                      <m:sub>
                        <m:r>
                          <a:rPr kumimoji="1" lang="en-US" altLang="zh-CN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𝐿</m:t>
                        </m:r>
                      </m:sub>
                      <m:sup>
                        <m:r>
                          <a:rPr kumimoji="1" lang="en-US" altLang="zh-CN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0</m:t>
                        </m:r>
                      </m:sup>
                    </m:sSubSup>
                    <m:r>
                      <a:rPr kumimoji="1" lang="en-US" altLang="zh-CN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→</m:t>
                    </m:r>
                    <m:sSup>
                      <m:sSupPr>
                        <m:ctrlPr>
                          <a:rPr kumimoji="1" lang="en-US" altLang="zh-CN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𝜋</m:t>
                        </m:r>
                      </m:e>
                      <m:sup>
                        <m:r>
                          <a:rPr kumimoji="1" lang="en-US" altLang="zh-CN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𝜋</m:t>
                        </m:r>
                      </m:e>
                      <m:sup>
                        <m:r>
                          <a:rPr kumimoji="1" lang="en-US" altLang="zh-CN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KaiTi" panose="02010609060101010101" pitchFamily="49" charset="-122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zh-CN" altLang="en-US" dirty="0">
                    <a:solidFill>
                      <a:srgbClr val="000000"/>
                    </a:solidFill>
                    <a:latin typeface="KaiTi" panose="02010609060101010101" pitchFamily="49" charset="-122"/>
                    <a:ea typeface="KaiTi" panose="02010609060101010101" pitchFamily="49" charset="-122"/>
                  </a:rPr>
                  <a:t> </a:t>
                </a:r>
              </a:p>
            </p:txBody>
          </p:sp>
        </mc:Choice>
        <mc:Fallback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3FE8E64F-9428-17EE-155A-3BA91A6EAF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1097" y="1448723"/>
                <a:ext cx="1359201" cy="3749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图片 2">
            <a:extLst>
              <a:ext uri="{FF2B5EF4-FFF2-40B4-BE49-F238E27FC236}">
                <a16:creationId xmlns:a16="http://schemas.microsoft.com/office/drawing/2014/main" id="{B89AF9D1-65AC-39F8-86CE-70038C9369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7948" y="678406"/>
            <a:ext cx="1908555" cy="105435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99EF345-5FCA-904C-F5CB-9C597C8408F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71072"/>
          <a:stretch/>
        </p:blipFill>
        <p:spPr>
          <a:xfrm>
            <a:off x="2416855" y="4721025"/>
            <a:ext cx="1254898" cy="948670"/>
          </a:xfrm>
          <a:prstGeom prst="rect">
            <a:avLst/>
          </a:prstGeom>
        </p:spPr>
      </p:pic>
      <p:pic>
        <p:nvPicPr>
          <p:cNvPr id="15" name="图片 13">
            <a:extLst>
              <a:ext uri="{FF2B5EF4-FFF2-40B4-BE49-F238E27FC236}">
                <a16:creationId xmlns:a16="http://schemas.microsoft.com/office/drawing/2014/main" id="{6086BA6D-A3FB-B8C9-1B3D-8F672909E98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550" y="678406"/>
            <a:ext cx="1118365" cy="1116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477EE63-5338-5ABA-B296-AA6F7F4DAF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69027" y="4116930"/>
            <a:ext cx="1305370" cy="10442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96BD5E8-E467-D63A-9500-CF9099A25DB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28454"/>
          <a:stretch/>
        </p:blipFill>
        <p:spPr>
          <a:xfrm>
            <a:off x="5592390" y="707428"/>
            <a:ext cx="923371" cy="1116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7C78161-5027-A769-595A-FD3A5E5BE2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31894" y="851297"/>
            <a:ext cx="2136254" cy="989818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5A5B51CB-8EDB-ACEF-DE8C-0D3EE445FB7E}"/>
              </a:ext>
            </a:extLst>
          </p:cNvPr>
          <p:cNvSpPr/>
          <p:nvPr/>
        </p:nvSpPr>
        <p:spPr>
          <a:xfrm>
            <a:off x="7895153" y="814439"/>
            <a:ext cx="2857988" cy="31050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700CEF0A-D7D3-056C-3705-44C25C179BCB}"/>
              </a:ext>
            </a:extLst>
          </p:cNvPr>
          <p:cNvSpPr/>
          <p:nvPr/>
        </p:nvSpPr>
        <p:spPr>
          <a:xfrm>
            <a:off x="6215059" y="3401699"/>
            <a:ext cx="3182918" cy="2124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AD88A3EB-FF59-6BF3-D1B6-C98FDF25E095}"/>
              </a:ext>
            </a:extLst>
          </p:cNvPr>
          <p:cNvSpPr/>
          <p:nvPr/>
        </p:nvSpPr>
        <p:spPr>
          <a:xfrm>
            <a:off x="5398557" y="631495"/>
            <a:ext cx="2552482" cy="28362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D8282B7E-675A-42AD-9ADC-592A80830CED}"/>
              </a:ext>
            </a:extLst>
          </p:cNvPr>
          <p:cNvSpPr/>
          <p:nvPr/>
        </p:nvSpPr>
        <p:spPr>
          <a:xfrm>
            <a:off x="1294313" y="3687900"/>
            <a:ext cx="3994233" cy="2535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012B4015-EB82-1A40-0D14-6370D419EF36}"/>
              </a:ext>
            </a:extLst>
          </p:cNvPr>
          <p:cNvSpPr/>
          <p:nvPr/>
        </p:nvSpPr>
        <p:spPr>
          <a:xfrm>
            <a:off x="2540569" y="748391"/>
            <a:ext cx="3994233" cy="2952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9370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F86781-95C5-1EC5-D2D3-B36D816CD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Direct</a:t>
            </a:r>
            <a:r>
              <a:rPr kumimoji="1" lang="zh-CN" altLang="en-US" dirty="0"/>
              <a:t> </a:t>
            </a:r>
            <a:r>
              <a:rPr kumimoji="1" lang="en-US" altLang="zh-CN" dirty="0"/>
              <a:t>CP</a:t>
            </a:r>
            <a:r>
              <a:rPr kumimoji="1" lang="zh-CN" altLang="en-US" dirty="0"/>
              <a:t> </a:t>
            </a:r>
            <a:r>
              <a:rPr kumimoji="1" lang="en-US" altLang="zh-CN" dirty="0"/>
              <a:t>violation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beauty</a:t>
            </a:r>
            <a:r>
              <a:rPr kumimoji="1" lang="zh-CN" altLang="en-US" dirty="0"/>
              <a:t> </a:t>
            </a:r>
            <a:r>
              <a:rPr kumimoji="1" lang="en-US" altLang="zh-CN" dirty="0"/>
              <a:t>mesons</a:t>
            </a:r>
            <a:r>
              <a:rPr kumimoji="1" lang="zh-CN" altLang="en-US" dirty="0"/>
              <a:t> 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975658-1D2D-D832-2C5E-4B61D616C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464" y="825240"/>
            <a:ext cx="3011963" cy="558912"/>
          </a:xfrm>
        </p:spPr>
        <p:txBody>
          <a:bodyPr/>
          <a:lstStyle/>
          <a:p>
            <a:r>
              <a:rPr kumimoji="1" lang="en-US" altLang="zh-CN" dirty="0"/>
              <a:t>Two</a:t>
            </a:r>
            <a:r>
              <a:rPr kumimoji="1" lang="zh-CN" altLang="en-US" dirty="0"/>
              <a:t> </a:t>
            </a:r>
            <a:r>
              <a:rPr kumimoji="1" lang="en-US" altLang="zh-CN" dirty="0"/>
              <a:t>body</a:t>
            </a:r>
            <a:r>
              <a:rPr kumimoji="1" lang="zh-CN" altLang="en-US" dirty="0"/>
              <a:t> </a:t>
            </a:r>
            <a:r>
              <a:rPr kumimoji="1" lang="en-US" altLang="zh-CN" dirty="0"/>
              <a:t>decays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3F4CBB-1E62-0B0F-56E8-8F862132C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5</a:t>
            </a:fld>
            <a:endParaRPr kumimoji="1"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16386B55-2D23-06B6-2B82-90C596837346}"/>
              </a:ext>
            </a:extLst>
          </p:cNvPr>
          <p:cNvGrpSpPr>
            <a:grpSpLocks noChangeAspect="1"/>
          </p:cNvGrpSpPr>
          <p:nvPr/>
        </p:nvGrpSpPr>
        <p:grpSpPr>
          <a:xfrm>
            <a:off x="29641" y="2869299"/>
            <a:ext cx="5589978" cy="2900603"/>
            <a:chOff x="3596694" y="1939276"/>
            <a:chExt cx="4887046" cy="2535854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4F24D716-0688-CE8C-8ABF-A9539FA4FCC2}"/>
                </a:ext>
              </a:extLst>
            </p:cNvPr>
            <p:cNvGrpSpPr/>
            <p:nvPr/>
          </p:nvGrpSpPr>
          <p:grpSpPr>
            <a:xfrm>
              <a:off x="3596694" y="1952627"/>
              <a:ext cx="4887046" cy="2522503"/>
              <a:chOff x="3657383" y="1730106"/>
              <a:chExt cx="4887046" cy="2522503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03BDA96A-509A-ED40-0605-4184A767F0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657383" y="1995364"/>
                <a:ext cx="4887046" cy="2257245"/>
              </a:xfrm>
              <a:prstGeom prst="rect">
                <a:avLst/>
              </a:prstGeom>
            </p:spPr>
          </p:pic>
          <p:cxnSp>
            <p:nvCxnSpPr>
              <p:cNvPr id="11" name="直线连接符 10">
                <a:extLst>
                  <a:ext uri="{FF2B5EF4-FFF2-40B4-BE49-F238E27FC236}">
                    <a16:creationId xmlns:a16="http://schemas.microsoft.com/office/drawing/2014/main" id="{2F27C2C0-A3BF-45DA-8BAA-99C22BE1B0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19162" y="2561135"/>
                <a:ext cx="2768048" cy="0"/>
              </a:xfrm>
              <a:prstGeom prst="line">
                <a:avLst/>
              </a:prstGeom>
              <a:ln w="15875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2" name="文本框 11">
                    <a:extLst>
                      <a:ext uri="{FF2B5EF4-FFF2-40B4-BE49-F238E27FC236}">
                        <a16:creationId xmlns:a16="http://schemas.microsoft.com/office/drawing/2014/main" id="{D5521A49-2662-F443-59AB-8C8645351B47}"/>
                      </a:ext>
                    </a:extLst>
                  </p:cNvPr>
                  <p:cNvSpPr txBox="1"/>
                  <p:nvPr/>
                </p:nvSpPr>
                <p:spPr>
                  <a:xfrm>
                    <a:off x="4273304" y="1730106"/>
                    <a:ext cx="1345987" cy="34620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𝐵</m:t>
                              </m:r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(</m:t>
                              </m:r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𝑠</m:t>
                              </m:r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)</m:t>
                              </m:r>
                            </m:sub>
                          </m:s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→</m:t>
                          </m:r>
                          <m:sSup>
                            <m:sSup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</m:ctrlPr>
                            </m:sSup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𝐾</m:t>
                              </m:r>
                            </m:e>
                            <m:sup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</m:ctrlPr>
                            </m:sSup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kumimoji="1" lang="zh-CN" altLang="en-US" sz="2400" dirty="0">
                      <a:latin typeface="Microsoft YaHei" panose="020B0503020204020204" pitchFamily="34" charset="-122"/>
                      <a:ea typeface="Microsoft YaHei" panose="020B0503020204020204" pitchFamily="34" charset="-122"/>
                    </a:endParaRPr>
                  </a:p>
                </p:txBody>
              </p:sp>
            </mc:Choice>
            <mc:Fallback>
              <p:sp>
                <p:nvSpPr>
                  <p:cNvPr id="12" name="文本框 11">
                    <a:extLst>
                      <a:ext uri="{FF2B5EF4-FFF2-40B4-BE49-F238E27FC236}">
                        <a16:creationId xmlns:a16="http://schemas.microsoft.com/office/drawing/2014/main" id="{D5521A49-2662-F443-59AB-8C8645351B4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73304" y="1730106"/>
                    <a:ext cx="1345987" cy="34620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b="-6250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C81DE5C8-E26E-15AC-1520-E0DB4234B8CC}"/>
                    </a:ext>
                  </a:extLst>
                </p:cNvPr>
                <p:cNvSpPr txBox="1"/>
                <p:nvPr/>
              </p:nvSpPr>
              <p:spPr>
                <a:xfrm>
                  <a:off x="6672957" y="1939276"/>
                  <a:ext cx="1345987" cy="3462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sSub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𝐵</m:t>
                            </m:r>
                          </m:e>
                          <m: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(</m:t>
                            </m:r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𝑠</m:t>
                            </m:r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)</m:t>
                            </m:r>
                          </m:sub>
                        </m:s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→</m:t>
                        </m:r>
                        <m:sSup>
                          <m:sSup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sSup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𝐾</m:t>
                            </m:r>
                          </m:e>
                          <m:sup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−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sSup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𝜋</m:t>
                            </m:r>
                          </m:e>
                          <m:sup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kumimoji="1" lang="zh-CN" altLang="en-US" sz="2400" dirty="0"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</mc:Choice>
          <mc:Fallback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C81DE5C8-E26E-15AC-1520-E0DB4234B8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72957" y="1939276"/>
                  <a:ext cx="1345987" cy="346208"/>
                </a:xfrm>
                <a:prstGeom prst="rect">
                  <a:avLst/>
                </a:prstGeom>
                <a:blipFill>
                  <a:blip r:embed="rId4"/>
                  <a:stretch>
                    <a:fillRect b="-625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66096BAD-EDBE-E3DD-E632-DC8EB7D7CF2E}"/>
              </a:ext>
            </a:extLst>
          </p:cNvPr>
          <p:cNvSpPr txBox="1"/>
          <p:nvPr/>
        </p:nvSpPr>
        <p:spPr>
          <a:xfrm>
            <a:off x="359464" y="5934696"/>
            <a:ext cx="18646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PRD98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(2018) 032004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7DFDFE1A-27CD-5859-992B-6180B4CDFF42}"/>
                  </a:ext>
                </a:extLst>
              </p:cNvPr>
              <p:cNvSpPr txBox="1"/>
              <p:nvPr/>
            </p:nvSpPr>
            <p:spPr>
              <a:xfrm>
                <a:off x="815587" y="1483639"/>
                <a:ext cx="3251596" cy="50977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accent1">
                    <a:shade val="15000"/>
                  </a:schemeClr>
                </a:solidFill>
              </a:ln>
            </p:spPr>
            <p:txBody>
              <a:bodyPr wrap="square" lIns="36000" rIns="36000" rtlCol="0">
                <a:no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</m:ctrlPr>
                        </m:sSubSupPr>
                        <m:e>
                          <m:r>
                            <a:rPr kumimoji="1"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𝐴</m:t>
                          </m:r>
                        </m:e>
                        <m:sub>
                          <m:r>
                            <a:rPr kumimoji="1"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𝐶𝑃</m:t>
                          </m:r>
                        </m:sub>
                        <m:sup>
                          <m:sSup>
                            <m:sSupPr>
                              <m:ctrlPr>
                                <a:rPr kumimoji="1" lang="en-US" altLang="zh-CN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𝐵</m:t>
                              </m:r>
                            </m:e>
                            <m:sup>
                              <m:r>
                                <a:rPr kumimoji="1" lang="en-US" altLang="zh-CN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0</m:t>
                              </m:r>
                            </m:sup>
                          </m:sSup>
                          <m:r>
                            <a:rPr kumimoji="1"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→</m:t>
                          </m:r>
                          <m:sSup>
                            <m:sSupPr>
                              <m:ctrlPr>
                                <a:rPr kumimoji="1" lang="en-US" altLang="zh-CN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𝐾</m:t>
                              </m:r>
                            </m:e>
                            <m:sup>
                              <m:r>
                                <a:rPr kumimoji="1" lang="en-US" altLang="zh-CN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zh-CN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1" lang="en-US" altLang="zh-CN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−</m:t>
                              </m:r>
                            </m:sup>
                          </m:sSup>
                        </m:sup>
                      </m:sSubSup>
                      <m:r>
                        <a:rPr kumimoji="1" lang="en-US" altLang="zh-CN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Microsoft YaHei" panose="020B0503020204020204" pitchFamily="34" charset="-122"/>
                        </a:rPr>
                        <m:t>=−0.083±0.005</m:t>
                      </m:r>
                    </m:oMath>
                  </m:oMathPara>
                </a14:m>
                <a:endParaRPr kumimoji="1" lang="zh-CN" altLang="en-US" sz="2400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7DFDFE1A-27CD-5859-992B-6180B4CDF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587" y="1483639"/>
                <a:ext cx="3251596" cy="509775"/>
              </a:xfrm>
              <a:prstGeom prst="rect">
                <a:avLst/>
              </a:prstGeom>
              <a:blipFill>
                <a:blip r:embed="rId5"/>
                <a:stretch>
                  <a:fillRect l="-388" r="-775"/>
                </a:stretch>
              </a:blipFill>
              <a:ln w="12700">
                <a:solidFill>
                  <a:schemeClr val="accent1">
                    <a:shade val="15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44570BB8-18C5-9B34-AC71-94A824228596}"/>
                  </a:ext>
                </a:extLst>
              </p:cNvPr>
              <p:cNvSpPr txBox="1"/>
              <p:nvPr/>
            </p:nvSpPr>
            <p:spPr>
              <a:xfrm>
                <a:off x="815587" y="2069321"/>
                <a:ext cx="3251596" cy="511422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accent1">
                    <a:shade val="15000"/>
                  </a:schemeClr>
                </a:solidFill>
              </a:ln>
            </p:spPr>
            <p:txBody>
              <a:bodyPr wrap="square" lIns="36000" rIns="3600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</m:ctrlPr>
                        </m:sSubSupPr>
                        <m:e>
                          <m:r>
                            <a:rPr kumimoji="1"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𝐴</m:t>
                          </m:r>
                        </m:e>
                        <m:sub>
                          <m:r>
                            <a:rPr kumimoji="1"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𝐶𝑃</m:t>
                          </m:r>
                        </m:sub>
                        <m:sup>
                          <m:sSubSup>
                            <m:sSubSupPr>
                              <m:ctrlPr>
                                <a:rPr kumimoji="1" lang="en-US" altLang="zh-CN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𝐵</m:t>
                              </m:r>
                            </m:e>
                            <m:sub>
                              <m:r>
                                <a:rPr kumimoji="1" lang="en-US" altLang="zh-CN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𝑠</m:t>
                              </m:r>
                            </m:sub>
                            <m:sup>
                              <m:r>
                                <a:rPr kumimoji="1" lang="en-US" altLang="zh-CN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0</m:t>
                              </m:r>
                            </m:sup>
                          </m:sSubSup>
                          <m:r>
                            <a:rPr kumimoji="1"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→</m:t>
                          </m:r>
                          <m:sSup>
                            <m:sSupPr>
                              <m:ctrlPr>
                                <a:rPr kumimoji="1" lang="en-US" altLang="zh-CN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𝐾</m:t>
                              </m:r>
                            </m:e>
                            <m:sup>
                              <m:r>
                                <a:rPr kumimoji="1" lang="en-US" altLang="zh-CN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−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zh-CN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1" lang="en-US" altLang="zh-CN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+</m:t>
                              </m:r>
                            </m:sup>
                          </m:sSup>
                        </m:sup>
                      </m:sSubSup>
                      <m:r>
                        <a:rPr kumimoji="1" lang="en-US" altLang="zh-CN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Microsoft YaHei" panose="020B0503020204020204" pitchFamily="34" charset="-122"/>
                        </a:rPr>
                        <m:t>=</m:t>
                      </m:r>
                      <m:r>
                        <a:rPr kumimoji="1" lang="en-US" altLang="zh-CN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Microsoft YaHei" panose="020B0503020204020204" pitchFamily="34" charset="-122"/>
                        </a:rPr>
                        <m:t>+</m:t>
                      </m:r>
                      <m:r>
                        <a:rPr kumimoji="1" lang="en-US" altLang="zh-CN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Microsoft YaHei" panose="020B0503020204020204" pitchFamily="34" charset="-122"/>
                        </a:rPr>
                        <m:t>0.236±0.017</m:t>
                      </m:r>
                    </m:oMath>
                  </m:oMathPara>
                </a14:m>
                <a:endParaRPr kumimoji="1" lang="zh-CN" altLang="en-US" sz="2400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44570BB8-18C5-9B34-AC71-94A8242285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587" y="2069321"/>
                <a:ext cx="3251596" cy="511422"/>
              </a:xfrm>
              <a:prstGeom prst="rect">
                <a:avLst/>
              </a:prstGeom>
              <a:blipFill>
                <a:blip r:embed="rId6"/>
                <a:stretch>
                  <a:fillRect l="-388" r="-388"/>
                </a:stretch>
              </a:blipFill>
              <a:ln w="12700">
                <a:solidFill>
                  <a:schemeClr val="accent1">
                    <a:shade val="15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DAC71C80-0226-6BA8-494C-D8AF4C0B5A5A}"/>
              </a:ext>
            </a:extLst>
          </p:cNvPr>
          <p:cNvSpPr txBox="1">
            <a:spLocks/>
          </p:cNvSpPr>
          <p:nvPr/>
        </p:nvSpPr>
        <p:spPr>
          <a:xfrm>
            <a:off x="7330676" y="834515"/>
            <a:ext cx="3011963" cy="558912"/>
          </a:xfrm>
          <a:prstGeom prst="rect">
            <a:avLst/>
          </a:prstGeom>
        </p:spPr>
        <p:txBody>
          <a:bodyPr>
            <a:normAutofit/>
          </a:bodyPr>
          <a:lstStyle>
            <a:lvl1pPr marL="216004" indent="-216004" algn="l" defTabSz="864017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863994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Ø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439992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2015988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591985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v"/>
              <a:defRPr sz="1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dirty="0"/>
              <a:t>Three</a:t>
            </a:r>
            <a:r>
              <a:rPr kumimoji="1" lang="zh-CN" altLang="en-US" dirty="0"/>
              <a:t> </a:t>
            </a:r>
            <a:r>
              <a:rPr kumimoji="1" lang="en-US" altLang="zh-CN" dirty="0"/>
              <a:t>body</a:t>
            </a:r>
            <a:r>
              <a:rPr kumimoji="1" lang="zh-CN" altLang="en-US" dirty="0"/>
              <a:t> </a:t>
            </a:r>
            <a:r>
              <a:rPr kumimoji="1" lang="en-US" altLang="zh-CN" dirty="0"/>
              <a:t>decays</a:t>
            </a:r>
            <a:endParaRPr kumimoji="1" lang="zh-CN" altLang="en-US" dirty="0"/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9744E26B-6685-12D6-4B16-252D3D1EB370}"/>
              </a:ext>
            </a:extLst>
          </p:cNvPr>
          <p:cNvGrpSpPr/>
          <p:nvPr/>
        </p:nvGrpSpPr>
        <p:grpSpPr>
          <a:xfrm>
            <a:off x="5967095" y="1853378"/>
            <a:ext cx="5241746" cy="4354488"/>
            <a:chOff x="4413091" y="1521500"/>
            <a:chExt cx="5796740" cy="4665995"/>
          </a:xfrm>
        </p:grpSpPr>
        <p:pic>
          <p:nvPicPr>
            <p:cNvPr id="18" name="Picture 4">
              <a:extLst>
                <a:ext uri="{FF2B5EF4-FFF2-40B4-BE49-F238E27FC236}">
                  <a16:creationId xmlns:a16="http://schemas.microsoft.com/office/drawing/2014/main" id="{8A7352AB-1EFC-7936-200C-A35F9FAC2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13091" y="1909678"/>
              <a:ext cx="5796740" cy="3849406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" name="TextBox 5">
                  <a:extLst>
                    <a:ext uri="{FF2B5EF4-FFF2-40B4-BE49-F238E27FC236}">
                      <a16:creationId xmlns:a16="http://schemas.microsoft.com/office/drawing/2014/main" id="{E46198D3-9A28-8FBD-ADE5-7CFD6B6DCC8A}"/>
                    </a:ext>
                  </a:extLst>
                </p:cNvPr>
                <p:cNvSpPr txBox="1"/>
                <p:nvPr/>
              </p:nvSpPr>
              <p:spPr>
                <a:xfrm>
                  <a:off x="8293102" y="1521500"/>
                  <a:ext cx="1618383" cy="353101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 wrap="none" lIns="36000" tIns="36000" rIns="36000" bIns="3600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±</m:t>
                            </m:r>
                          </m:sup>
                        </m:sSup>
                        <m:r>
                          <a:rPr lang="en-US" altLang="zh-CN" i="1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±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CN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19" name="TextBox 5">
                  <a:extLst>
                    <a:ext uri="{FF2B5EF4-FFF2-40B4-BE49-F238E27FC236}">
                      <a16:creationId xmlns:a16="http://schemas.microsoft.com/office/drawing/2014/main" id="{E46198D3-9A28-8FBD-ADE5-7CFD6B6DCC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93102" y="1521500"/>
                  <a:ext cx="1618383" cy="35310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TextBox 6">
                  <a:extLst>
                    <a:ext uri="{FF2B5EF4-FFF2-40B4-BE49-F238E27FC236}">
                      <a16:creationId xmlns:a16="http://schemas.microsoft.com/office/drawing/2014/main" id="{7390D716-F22E-CEC7-F731-9D7485CDF6C5}"/>
                    </a:ext>
                  </a:extLst>
                </p:cNvPr>
                <p:cNvSpPr txBox="1"/>
                <p:nvPr/>
              </p:nvSpPr>
              <p:spPr>
                <a:xfrm>
                  <a:off x="8191591" y="5834394"/>
                  <a:ext cx="1668140" cy="353101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 wrap="none" lIns="36000" tIns="36000" rIns="36000" bIns="3600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±</m:t>
                            </m:r>
                          </m:sup>
                        </m:sSup>
                        <m:r>
                          <a:rPr lang="en-US" altLang="zh-CN" i="1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±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CN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20" name="TextBox 6">
                  <a:extLst>
                    <a:ext uri="{FF2B5EF4-FFF2-40B4-BE49-F238E27FC236}">
                      <a16:creationId xmlns:a16="http://schemas.microsoft.com/office/drawing/2014/main" id="{7390D716-F22E-CEC7-F731-9D7485CDF6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91591" y="5834394"/>
                  <a:ext cx="1668140" cy="353101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1" name="TextBox 7">
                  <a:extLst>
                    <a:ext uri="{FF2B5EF4-FFF2-40B4-BE49-F238E27FC236}">
                      <a16:creationId xmlns:a16="http://schemas.microsoft.com/office/drawing/2014/main" id="{B0120A7C-8EFE-9795-C53E-EDA212C402EF}"/>
                    </a:ext>
                  </a:extLst>
                </p:cNvPr>
                <p:cNvSpPr txBox="1"/>
                <p:nvPr/>
              </p:nvSpPr>
              <p:spPr>
                <a:xfrm>
                  <a:off x="4959523" y="1576340"/>
                  <a:ext cx="1593504" cy="353101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 wrap="none" lIns="36000" tIns="36000" rIns="36000" bIns="3600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±</m:t>
                            </m:r>
                          </m:sup>
                        </m:sSup>
                        <m:r>
                          <a:rPr lang="en-US" altLang="zh-CN" i="1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±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CN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21" name="TextBox 7">
                  <a:extLst>
                    <a:ext uri="{FF2B5EF4-FFF2-40B4-BE49-F238E27FC236}">
                      <a16:creationId xmlns:a16="http://schemas.microsoft.com/office/drawing/2014/main" id="{B0120A7C-8EFE-9795-C53E-EDA212C402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9523" y="1576340"/>
                  <a:ext cx="1593504" cy="353101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2" name="TextBox 8">
                  <a:extLst>
                    <a:ext uri="{FF2B5EF4-FFF2-40B4-BE49-F238E27FC236}">
                      <a16:creationId xmlns:a16="http://schemas.microsoft.com/office/drawing/2014/main" id="{F93969F4-5B15-7EEA-7597-8746A13264DD}"/>
                    </a:ext>
                  </a:extLst>
                </p:cNvPr>
                <p:cNvSpPr txBox="1"/>
                <p:nvPr/>
              </p:nvSpPr>
              <p:spPr>
                <a:xfrm>
                  <a:off x="5002052" y="5794161"/>
                  <a:ext cx="1643261" cy="353101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 wrap="none" lIns="36000" tIns="36000" rIns="36000" bIns="3600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±</m:t>
                            </m:r>
                          </m:sup>
                        </m:sSup>
                        <m:r>
                          <a:rPr lang="en-US" altLang="zh-CN" i="1">
                            <a:solidFill>
                              <a:srgbClr val="2A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±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zh-CN" i="1">
                                <a:solidFill>
                                  <a:srgbClr val="2A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CN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22" name="TextBox 8">
                  <a:extLst>
                    <a:ext uri="{FF2B5EF4-FFF2-40B4-BE49-F238E27FC236}">
                      <a16:creationId xmlns:a16="http://schemas.microsoft.com/office/drawing/2014/main" id="{F93969F4-5B15-7EEA-7597-8746A13264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02052" y="5794161"/>
                  <a:ext cx="1643261" cy="353101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0"/>
                    </a:prstClr>
                  </a:outerShdw>
                  <a:softEdge rad="12700"/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30654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34EF9-87B2-EEB3-CA17-285DEB0EB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9B076FF-6914-DC26-C7D4-11135C79B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6</a:t>
            </a:fld>
            <a:endParaRPr kumimoji="1" lang="zh-CN" altLang="en-US" dirty="0"/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3D096CE5-DBA7-06E8-D96D-848DF3BA1E53}"/>
              </a:ext>
            </a:extLst>
          </p:cNvPr>
          <p:cNvSpPr txBox="1">
            <a:spLocks/>
          </p:cNvSpPr>
          <p:nvPr/>
        </p:nvSpPr>
        <p:spPr>
          <a:xfrm>
            <a:off x="908918" y="3024188"/>
            <a:ext cx="9315517" cy="802187"/>
          </a:xfrm>
          <a:prstGeom prst="rect">
            <a:avLst/>
          </a:prstGeom>
        </p:spPr>
        <p:txBody>
          <a:bodyPr>
            <a:normAutofit/>
          </a:bodyPr>
          <a:lstStyle>
            <a:lvl1pPr marL="216004" indent="-216004" algn="l" defTabSz="864017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863994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Ø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439992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2015988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591985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v"/>
              <a:defRPr sz="1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zh-CN" sz="3200" b="1" dirty="0"/>
              <a:t>Recent</a:t>
            </a:r>
            <a:r>
              <a:rPr kumimoji="1" lang="zh-CN" altLang="en-US" sz="3200" b="1" dirty="0"/>
              <a:t> </a:t>
            </a:r>
            <a:r>
              <a:rPr kumimoji="1" lang="en-US" altLang="zh-CN" sz="3200" b="1" dirty="0"/>
              <a:t>LHCb</a:t>
            </a:r>
            <a:r>
              <a:rPr kumimoji="1" lang="zh-CN" altLang="en-US" sz="3200" b="1" dirty="0"/>
              <a:t> </a:t>
            </a:r>
            <a:r>
              <a:rPr kumimoji="1" lang="en-US" altLang="zh-CN" sz="3200" b="1" dirty="0"/>
              <a:t>baryonic</a:t>
            </a:r>
            <a:r>
              <a:rPr kumimoji="1" lang="zh-CN" altLang="en-US" sz="3200" b="1" dirty="0"/>
              <a:t> </a:t>
            </a:r>
            <a:r>
              <a:rPr kumimoji="1" lang="en-US" altLang="zh-CN" sz="3200" b="1" dirty="0"/>
              <a:t>CP</a:t>
            </a:r>
            <a:r>
              <a:rPr kumimoji="1" lang="zh-CN" altLang="en-US" sz="3200" b="1" dirty="0"/>
              <a:t> </a:t>
            </a:r>
            <a:r>
              <a:rPr kumimoji="1" lang="en-US" altLang="zh-CN" sz="3200" b="1" dirty="0"/>
              <a:t>violation</a:t>
            </a:r>
            <a:r>
              <a:rPr kumimoji="1" lang="zh-CN" altLang="en-US" sz="3200" b="1" dirty="0"/>
              <a:t> </a:t>
            </a:r>
            <a:r>
              <a:rPr kumimoji="1" lang="en-US" altLang="zh-CN" sz="3200" b="1" dirty="0"/>
              <a:t>measurements</a:t>
            </a:r>
            <a:endParaRPr kumimoji="1" lang="zh-CN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160633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4CC7E8-B7D9-8EDE-93C8-DC231EBB3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Long</a:t>
            </a:r>
            <a:r>
              <a:rPr kumimoji="1" lang="zh-CN" altLang="en-US" dirty="0"/>
              <a:t> </a:t>
            </a:r>
            <a:r>
              <a:rPr kumimoji="1" lang="en-US" altLang="zh-CN" dirty="0"/>
              <a:t>list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efforts</a:t>
            </a:r>
            <a:r>
              <a:rPr kumimoji="1" lang="zh-CN" altLang="en-US" dirty="0"/>
              <a:t> </a:t>
            </a:r>
            <a:r>
              <a:rPr kumimoji="1" lang="en-US" altLang="zh-CN" dirty="0"/>
              <a:t>by</a:t>
            </a:r>
            <a:r>
              <a:rPr kumimoji="1" lang="zh-CN" altLang="en-US" dirty="0"/>
              <a:t> </a:t>
            </a:r>
            <a:r>
              <a:rPr kumimoji="1" lang="en-US" altLang="zh-CN" dirty="0"/>
              <a:t>LHCb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CA5D0E-1735-E448-8603-E31043C22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7</a:t>
            </a:fld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表格 4">
                <a:extLst>
                  <a:ext uri="{FF2B5EF4-FFF2-40B4-BE49-F238E27FC236}">
                    <a16:creationId xmlns:a16="http://schemas.microsoft.com/office/drawing/2014/main" id="{6BE2BCFD-B046-7B01-363A-0175B87677E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09584684"/>
                  </p:ext>
                </p:extLst>
              </p:nvPr>
            </p:nvGraphicFramePr>
            <p:xfrm>
              <a:off x="113186" y="635494"/>
              <a:ext cx="11072380" cy="559226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2630660">
                      <a:extLst>
                        <a:ext uri="{9D8B030D-6E8A-4147-A177-3AD203B41FA5}">
                          <a16:colId xmlns:a16="http://schemas.microsoft.com/office/drawing/2014/main" val="1271755565"/>
                        </a:ext>
                      </a:extLst>
                    </a:gridCol>
                    <a:gridCol w="2919670">
                      <a:extLst>
                        <a:ext uri="{9D8B030D-6E8A-4147-A177-3AD203B41FA5}">
                          <a16:colId xmlns:a16="http://schemas.microsoft.com/office/drawing/2014/main" val="3794858036"/>
                        </a:ext>
                      </a:extLst>
                    </a:gridCol>
                    <a:gridCol w="1807033">
                      <a:extLst>
                        <a:ext uri="{9D8B030D-6E8A-4147-A177-3AD203B41FA5}">
                          <a16:colId xmlns:a16="http://schemas.microsoft.com/office/drawing/2014/main" val="4122372430"/>
                        </a:ext>
                      </a:extLst>
                    </a:gridCol>
                    <a:gridCol w="3715017">
                      <a:extLst>
                        <a:ext uri="{9D8B030D-6E8A-4147-A177-3AD203B41FA5}">
                          <a16:colId xmlns:a16="http://schemas.microsoft.com/office/drawing/2014/main" val="1812271830"/>
                        </a:ext>
                      </a:extLst>
                    </a:gridCol>
                  </a:tblGrid>
                  <a:tr h="288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Decay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Methods</a:t>
                          </a:r>
                          <a:r>
                            <a:rPr lang="zh-CN" altLang="en-US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Data 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Reference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2760876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kumimoji="1" lang="en-US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kumimoji="1"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kumimoji="1" lang="en-US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  <m:sup>
                                    <m:r>
                                      <a:rPr kumimoji="1" lang="en-US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bSup>
                                <m:r>
                                  <a:rPr kumimoji="1" lang="en-US" altLang="zh-CN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kumimoji="1" lang="en-US" altLang="zh-CN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sSubSup>
                                  <m:sSubSupPr>
                                    <m:ctrlPr>
                                      <a:rPr kumimoji="1" lang="en-US" altLang="zh-CN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kumimoji="1" lang="en-US" altLang="zh-CN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b>
                                    <m:r>
                                      <a:rPr kumimoji="1" lang="en-US" altLang="zh-CN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  <m:sup>
                                    <m:r>
                                      <a:rPr kumimoji="1" lang="en-US" altLang="zh-CN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bSup>
                                <m:sSup>
                                  <m:sSupPr>
                                    <m:ctrlPr>
                                      <a:rPr kumimoji="1" lang="en-US" altLang="zh-CN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CN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kumimoji="1" lang="en-US" altLang="zh-CN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  <m:t>𝐶𝑃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sSup>
                                  <m:sSupPr>
                                    <m:ctrlP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sz="1400" b="0" i="0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altLang="zh-CN" sz="1400" b="0" i="0" smtClean="0">
                                        <a:latin typeface="Cambria Math" panose="02040503050406030204" pitchFamily="18" charset="0"/>
                                      </a:rPr>
                                      <m:t>fb</m:t>
                                    </m:r>
                                  </m:e>
                                  <m:sup>
                                    <m:r>
                                      <a:rPr lang="en-US" altLang="zh-CN" sz="1400" b="0" i="0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3"/>
                            </a:rPr>
                            <a:t>JHEP 04 (2014) 087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55809362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kumimoji="1" lang="en-US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kumimoji="1"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kumimoji="1" lang="en-US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  <m:sup>
                                    <m:r>
                                      <a:rPr kumimoji="1" lang="en-US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bSup>
                                <m:r>
                                  <a:rPr kumimoji="1" lang="en-US" altLang="zh-CN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m:rPr>
                                    <m:sty m:val="p"/>
                                  </m:rPr>
                                  <a:rPr kumimoji="1" lang="en-US" altLang="zh-CN" sz="14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r>
                                  <a:rPr kumimoji="1" lang="en-US" altLang="zh-CN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hh</m:t>
                                </m:r>
                                <m:r>
                                  <a:rPr kumimoji="1" lang="en-US" altLang="zh-CN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  <m:t>𝐶𝑃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zh-CN" altLang="en-US" sz="1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sz="1400" b="0" i="0" smtClean="0">
                                        <a:latin typeface="Cambria Math" panose="02040503050406030204" pitchFamily="18" charset="0"/>
                                      </a:rPr>
                                      <m:t>fb</m:t>
                                    </m:r>
                                  </m:e>
                                  <m:sup>
                                    <m:r>
                                      <a:rPr lang="en-US" altLang="zh-CN" sz="1400" b="0" i="0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4"/>
                            </a:rPr>
                            <a:t>JHEP</a:t>
                          </a:r>
                          <a:r>
                            <a:rPr lang="zh-CN" altLang="en-US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4"/>
                            </a:rPr>
                            <a:t> </a:t>
                          </a:r>
                          <a:r>
                            <a:rPr lang="en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4"/>
                            </a:rPr>
                            <a:t>05</a:t>
                          </a:r>
                          <a:r>
                            <a:rPr lang="zh-CN" altLang="en-US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4"/>
                            </a:rPr>
                            <a:t> </a:t>
                          </a:r>
                          <a:r>
                            <a:rPr lang="en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4"/>
                            </a:rPr>
                            <a:t>(2016)</a:t>
                          </a:r>
                          <a:r>
                            <a:rPr lang="zh-CN" altLang="en-US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4"/>
                            </a:rPr>
                            <a:t> </a:t>
                          </a:r>
                          <a:r>
                            <a:rPr lang="en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4"/>
                            </a:rPr>
                            <a:t>081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20698481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kumimoji="1" lang="en-US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kumimoji="1"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kumimoji="1" lang="en-US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  <m:sup>
                                    <m:r>
                                      <a:rPr kumimoji="1" lang="en-US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bSup>
                                <m:r>
                                  <a:rPr kumimoji="1" lang="en-US" altLang="zh-CN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kumimoji="1" lang="en-US" altLang="zh-CN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kumimoji="1" lang="en-US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CN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kumimoji="1" lang="en-US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kumimoji="1" lang="en-US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CN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kumimoji="1" lang="en-US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kumimoji="1" lang="en-US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CN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kumimoji="1" lang="en-US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TPA,</a:t>
                          </a:r>
                          <a:r>
                            <a:rPr lang="zh-CN" altLang="en-US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energy</a:t>
                          </a:r>
                          <a:r>
                            <a:rPr lang="zh-CN" altLang="en-US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test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sSup>
                                  <m:sSupPr>
                                    <m:ctrlP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sz="1400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altLang="zh-CN" sz="1400" b="0" i="0" smtClean="0">
                                        <a:latin typeface="Cambria Math" panose="02040503050406030204" pitchFamily="18" charset="0"/>
                                      </a:rPr>
                                      <m:t>fb</m:t>
                                    </m:r>
                                  </m:e>
                                  <m:sup>
                                    <m:r>
                                      <a:rPr lang="en-US" altLang="zh-CN" sz="1400" b="0" i="0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altLang="zh-CN" sz="1400" b="0" i="1" dirty="0">
                            <a:latin typeface="Cambria Math" panose="02040503050406030204" pitchFamily="18" charset="0"/>
                          </a:endParaRPr>
                        </a:p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zh-CN" altLang="en-US" sz="1400" b="0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6.6</m:t>
                              </m:r>
                              <m:r>
                                <a:rPr lang="zh-CN" altLang="en-US" sz="1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400" b="0" i="0" smtClean="0">
                                      <a:latin typeface="Cambria Math" panose="02040503050406030204" pitchFamily="18" charset="0"/>
                                    </a:rPr>
                                    <m:t>fb</m:t>
                                  </m:r>
                                </m:e>
                                <m:sup>
                                  <m:r>
                                    <a:rPr lang="en-US" altLang="zh-CN" sz="1400" b="0" i="0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r>
                            <a:rPr lang="zh-CN" altLang="en-US" sz="1400" b="0" i="1" dirty="0">
                              <a:latin typeface="Cambria Math" panose="02040503050406030204" pitchFamily="18" charset="0"/>
                            </a:rPr>
                            <a:t> </a:t>
                          </a:r>
                          <a:endParaRPr lang="en-US" altLang="zh-CN" sz="1400" b="0" i="1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5"/>
                            </a:rPr>
                            <a:t>Nature Physics 13 (2017) 391 </a:t>
                          </a:r>
                          <a:endParaRPr lang="en-US" altLang="zh-CN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8640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6"/>
                            </a:rPr>
                            <a:t>PRD 102 (2020) 051101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57316284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kumimoji="1" lang="en-US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kumimoji="1"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kumimoji="1" lang="en-US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  <m:sup>
                                    <m:r>
                                      <a:rPr kumimoji="1" lang="en-US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bSup>
                                <m:r>
                                  <a:rPr kumimoji="1" lang="en-US" altLang="zh-CN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kumimoji="1" lang="en-US" altLang="zh-CN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kumimoji="1" lang="en-US" altLang="zh-CN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CN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kumimoji="1" lang="en-US" altLang="zh-CN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kumimoji="1" lang="en-US" altLang="zh-CN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CN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p>
                                    <m:r>
                                      <a:rPr kumimoji="1" lang="en-US" altLang="zh-CN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kumimoji="1" lang="en-US" altLang="zh-CN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CN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p>
                                    <m:r>
                                      <a:rPr kumimoji="1" lang="en-US" altLang="zh-CN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  <m:t>𝐶𝑃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zh-CN" altLang="en-US" sz="1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sz="1400" b="0" i="0" smtClean="0">
                                        <a:latin typeface="Cambria Math" panose="02040503050406030204" pitchFamily="18" charset="0"/>
                                      </a:rPr>
                                      <m:t>fb</m:t>
                                    </m:r>
                                  </m:e>
                                  <m:sup>
                                    <m:r>
                                      <a:rPr lang="en-US" altLang="zh-CN" sz="1400" b="0" i="0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7"/>
                            </a:rPr>
                            <a:t>JHEP 06 (2017) 108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34450620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kumimoji="1" lang="en-US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kumimoji="1"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kumimoji="1" lang="en-US" altLang="zh-CN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kumimoji="1" lang="en-US" altLang="zh-CN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r>
                                  <a:rPr kumimoji="1" lang="en-US" altLang="zh-CN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kumimoji="1" lang="en-US" altLang="zh-CN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kumimoji="1" lang="en-US" altLang="zh-CN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CN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p>
                                    <m:r>
                                      <a:rPr kumimoji="1" lang="en-US" altLang="zh-CN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kumimoji="1" lang="en-US" altLang="zh-CN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CN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p>
                                    <m:r>
                                      <a:rPr kumimoji="1" lang="en-US" altLang="zh-CN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  <m:t>𝐶𝑃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4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zh-CN" altLang="en-US" sz="1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sz="1400" b="0" i="0" smtClean="0">
                                        <a:latin typeface="Cambria Math" panose="02040503050406030204" pitchFamily="18" charset="0"/>
                                      </a:rPr>
                                      <m:t>fb</m:t>
                                    </m:r>
                                  </m:e>
                                  <m:sup>
                                    <m:r>
                                      <a:rPr lang="en-US" altLang="zh-CN" sz="1400" b="0" i="0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8"/>
                            </a:rPr>
                            <a:t>JHEP 03 (2018) 182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0097322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kumimoji="1" lang="en-US" altLang="zh-CN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kumimoji="1" lang="en-US" altLang="zh-CN" sz="14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kumimoji="1" lang="en-US" altLang="zh-CN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  <m:sup>
                                    <m:r>
                                      <a:rPr kumimoji="1" lang="en-US" altLang="zh-CN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bSup>
                                <m:r>
                                  <a:rPr kumimoji="1" lang="en-US" altLang="zh-CN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kumimoji="1" lang="en-US" altLang="zh-CN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kumimoji="1" lang="en-US" altLang="zh-CN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CN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kumimoji="1" lang="en-US" altLang="zh-CN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kumimoji="1" lang="en-US" altLang="zh-CN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kumimoji="1" lang="en-US" altLang="zh-CN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kumimoji="1" lang="en-US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kumimoji="1" lang="en-US" altLang="zh-CN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  <m:t>𝐶𝑃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sSup>
                                  <m:sSupPr>
                                    <m:ctrlP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sz="1400" b="0" i="0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altLang="zh-CN" sz="1400" b="0" i="0" smtClean="0">
                                        <a:latin typeface="Cambria Math" panose="02040503050406030204" pitchFamily="18" charset="0"/>
                                      </a:rPr>
                                      <m:t>fb</m:t>
                                    </m:r>
                                  </m:e>
                                  <m:sup>
                                    <m:r>
                                      <a:rPr lang="en-US" altLang="zh-CN" sz="1400" b="0" i="0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i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9"/>
                            </a:rPr>
                            <a:t>P</a:t>
                          </a:r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9"/>
                            </a:rPr>
                            <a:t>L</a:t>
                          </a:r>
                          <a:r>
                            <a:rPr lang="en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9"/>
                            </a:rPr>
                            <a:t>B 787 (2018) 124</a:t>
                          </a:r>
                          <a:endParaRPr lang="en" altLang="zh-CN" sz="1400" b="0" u="none" strike="noStrike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1033985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kumimoji="1" lang="en-US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kumimoji="1"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kumimoji="1" lang="en-US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  <m:sup>
                                    <m:r>
                                      <a:rPr kumimoji="1" lang="en-US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bSup>
                                <m:r>
                                  <a:rPr kumimoji="1" lang="en-US" altLang="zh-CN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kumimoji="1" lang="en-US" altLang="zh-CN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kumimoji="1" lang="en-US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p>
                                    <m:r>
                                      <a:rPr kumimoji="1" lang="en-US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kumimoji="1" lang="en-US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p>
                                    <m:r>
                                      <a:rPr kumimoji="1" lang="en-US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kumimoji="1" lang="en-US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p>
                                    <m:r>
                                      <a:rPr kumimoji="1" lang="en-US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TPA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sSup>
                                  <m:sSupPr>
                                    <m:ctrlP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sz="1400" b="0" i="0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altLang="zh-CN" sz="1400" b="0" i="0" smtClean="0">
                                        <a:latin typeface="Cambria Math" panose="02040503050406030204" pitchFamily="18" charset="0"/>
                                      </a:rPr>
                                      <m:t>fb</m:t>
                                    </m:r>
                                  </m:e>
                                  <m:sup>
                                    <m:r>
                                      <a:rPr lang="en-US" altLang="zh-CN" sz="1400" b="0" i="0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i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0"/>
                            </a:rPr>
                            <a:t>JHEP</a:t>
                          </a:r>
                          <a:r>
                            <a:rPr lang="zh-CN" altLang="en-US" sz="1400" b="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0"/>
                            </a:rPr>
                            <a:t> </a:t>
                          </a:r>
                          <a:r>
                            <a:rPr lang="en-US" altLang="zh-CN" sz="1400" b="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0"/>
                            </a:rPr>
                            <a:t>08</a:t>
                          </a:r>
                          <a:r>
                            <a:rPr lang="zh-CN" altLang="en-US" sz="1400" b="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0"/>
                            </a:rPr>
                            <a:t> </a:t>
                          </a:r>
                          <a:r>
                            <a:rPr lang="en-US" altLang="zh-CN" sz="1400" b="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0"/>
                            </a:rPr>
                            <a:t>(2018)</a:t>
                          </a:r>
                          <a:r>
                            <a:rPr lang="zh-CN" altLang="en-US" sz="1400" b="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0"/>
                            </a:rPr>
                            <a:t> </a:t>
                          </a:r>
                          <a:r>
                            <a:rPr lang="en-US" altLang="zh-CN" sz="1400" b="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0"/>
                            </a:rPr>
                            <a:t>039</a:t>
                          </a:r>
                          <a:endParaRPr lang="en" altLang="zh-CN" sz="1400" b="0" u="none" strike="noStrike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05411016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kumimoji="1" lang="en-US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kumimoji="1"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kumimoji="1" lang="en-US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  <m:sup>
                                    <m:r>
                                      <a:rPr kumimoji="1" lang="en-US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bSup>
                                <m:r>
                                  <a:rPr kumimoji="1" lang="en-US" altLang="zh-CN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kumimoji="1" lang="en-US" altLang="zh-CN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kumimoji="1" lang="en-US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p>
                                    <m:r>
                                      <a:rPr kumimoji="1" lang="en-US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kumimoji="1" lang="en-US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p>
                                    <m:r>
                                      <a:rPr kumimoji="1" lang="en-US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kumimoji="1" lang="en-US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p>
                                    <m:r>
                                      <a:rPr kumimoji="1" lang="en-US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  <m:t>𝐶𝑃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sSup>
                                  <m:sSupPr>
                                    <m:ctrlP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sz="1400" b="0" i="0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altLang="zh-CN" sz="1400" b="0" i="0" smtClean="0">
                                        <a:latin typeface="Cambria Math" panose="02040503050406030204" pitchFamily="18" charset="0"/>
                                      </a:rPr>
                                      <m:t>fb</m:t>
                                    </m:r>
                                  </m:e>
                                  <m:sup>
                                    <m:r>
                                      <a:rPr lang="en-US" altLang="zh-CN" sz="1400" b="0" i="0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altLang="zh-CN" sz="1400" b="0" i="1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1"/>
                            </a:rPr>
                            <a:t>EPJC</a:t>
                          </a:r>
                          <a:r>
                            <a:rPr lang="zh-CN" altLang="en-US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1"/>
                            </a:rPr>
                            <a:t> </a:t>
                          </a:r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1"/>
                            </a:rPr>
                            <a:t>79</a:t>
                          </a:r>
                          <a:r>
                            <a:rPr lang="en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1"/>
                            </a:rPr>
                            <a:t> (2019) 7</a:t>
                          </a:r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1"/>
                            </a:rPr>
                            <a:t>45</a:t>
                          </a:r>
                          <a:endParaRPr lang="en" altLang="zh-CN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89989343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kumimoji="1" lang="en-US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kumimoji="1"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Ξ</m:t>
                                    </m:r>
                                  </m:e>
                                  <m:sub>
                                    <m:r>
                                      <a:rPr kumimoji="1" lang="en-US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  <m:sup>
                                    <m:r>
                                      <a:rPr kumimoji="1" lang="en-US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bSup>
                                <m:r>
                                  <a:rPr kumimoji="1" lang="en-US" altLang="zh-CN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kumimoji="1" lang="en-US" altLang="zh-CN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kumimoji="1" lang="en-US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kumimoji="1" lang="en-US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kumimoji="1" lang="en-US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kumimoji="1" lang="en-US" altLang="zh-CN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Amplitude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  <m:sSup>
                                  <m:sSupPr>
                                    <m:ctrlP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sz="1400" b="0" i="0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altLang="zh-CN" sz="1400" b="0" i="0" smtClean="0">
                                        <a:latin typeface="Cambria Math" panose="02040503050406030204" pitchFamily="18" charset="0"/>
                                      </a:rPr>
                                      <m:t>fb</m:t>
                                    </m:r>
                                  </m:e>
                                  <m:sup>
                                    <m:r>
                                      <a:rPr lang="en-US" altLang="zh-CN" sz="1400" b="0" i="0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2"/>
                            </a:rPr>
                            <a:t>P</a:t>
                          </a:r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2"/>
                            </a:rPr>
                            <a:t>RD</a:t>
                          </a:r>
                          <a:r>
                            <a:rPr lang="en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2"/>
                            </a:rPr>
                            <a:t> 104</a:t>
                          </a:r>
                          <a:r>
                            <a:rPr lang="zh-CN" altLang="en-US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2"/>
                            </a:rPr>
                            <a:t> </a:t>
                          </a:r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2"/>
                            </a:rPr>
                            <a:t>(2020)</a:t>
                          </a:r>
                          <a:r>
                            <a:rPr lang="en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2"/>
                            </a:rPr>
                            <a:t> 052010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48612420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kumimoji="1" lang="en-US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kumimoji="1" lang="en-US" altLang="zh-CN" sz="140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Ξ</m:t>
                                    </m:r>
                                  </m:e>
                                  <m:sub>
                                    <m:r>
                                      <a:rPr kumimoji="1" lang="en-US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kumimoji="1" lang="en-US" altLang="zh-CN" sz="14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r>
                                  <a:rPr kumimoji="1" lang="en-US" altLang="zh-CN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kumimoji="1" lang="en-US" altLang="zh-CN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kumimoji="1" lang="en-US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kumimoji="1" lang="en-US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kumimoji="1" lang="en-US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kumimoji="1" lang="en-US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</a:t>
                          </a:r>
                          <a:r>
                            <a:rPr lang="en-US" altLang="zh-CN" sz="14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NN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sSup>
                                  <m:sSupPr>
                                    <m:ctrlP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sz="1400" b="0" i="0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altLang="zh-CN" sz="1400" b="0" i="0" smtClean="0">
                                        <a:latin typeface="Cambria Math" panose="02040503050406030204" pitchFamily="18" charset="0"/>
                                      </a:rPr>
                                      <m:t>fb</m:t>
                                    </m:r>
                                  </m:e>
                                  <m:sup>
                                    <m:r>
                                      <a:rPr lang="en-US" altLang="zh-CN" sz="1400" b="0" i="0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3"/>
                            </a:rPr>
                            <a:t>E</a:t>
                          </a:r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3"/>
                            </a:rPr>
                            <a:t>PJ</a:t>
                          </a:r>
                          <a:r>
                            <a:rPr lang="en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3"/>
                            </a:rPr>
                            <a:t>C 80</a:t>
                          </a:r>
                          <a:r>
                            <a:rPr lang="zh-CN" altLang="en-US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3"/>
                            </a:rPr>
                            <a:t> </a:t>
                          </a:r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3"/>
                            </a:rPr>
                            <a:t>(2020)</a:t>
                          </a:r>
                          <a:r>
                            <a:rPr lang="zh-CN" altLang="en-US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3"/>
                            </a:rPr>
                            <a:t> </a:t>
                          </a:r>
                          <a:r>
                            <a:rPr lang="en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3"/>
                            </a:rPr>
                            <a:t>986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68548247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kumimoji="1" lang="en-US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kumimoji="1"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kumimoji="1" lang="en-US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  <m:sup>
                                    <m:r>
                                      <a:rPr kumimoji="1" lang="en-US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bSup>
                                <m:r>
                                  <a:rPr kumimoji="1" lang="en-US" altLang="zh-CN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kumimoji="1" lang="en-US" altLang="zh-CN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kumimoji="1" lang="en-US" altLang="zh-CN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CN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p>
                                    <m:r>
                                      <a:rPr kumimoji="1" lang="en-US" altLang="zh-CN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kumimoji="1" lang="en-US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CN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kumimoji="1" lang="en-US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Miranda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zh-CN" sz="14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400" i="1" dirty="0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altLang="zh-CN" sz="1400" b="0" i="1" dirty="0" smtClean="0">
                                      <a:latin typeface="Cambria Math" panose="02040503050406030204" pitchFamily="18" charset="0"/>
                                    </a:rPr>
                                    <m:t>𝐶𝑃</m:t>
                                  </m:r>
                                </m:sub>
                                <m:sup>
                                  <m:r>
                                    <a:rPr lang="en-US" altLang="zh-CN" sz="1400" b="0" i="1" dirty="0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bSup>
                            </m:oMath>
                          </a14:m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  <m:sSup>
                                  <m:sSupPr>
                                    <m:ctrlP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sz="1400" b="0" i="0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altLang="zh-CN" sz="1400" b="0" i="0" smtClean="0">
                                        <a:latin typeface="Cambria Math" panose="02040503050406030204" pitchFamily="18" charset="0"/>
                                      </a:rPr>
                                      <m:t>fb</m:t>
                                    </m:r>
                                  </m:e>
                                  <m:sup>
                                    <m:r>
                                      <a:rPr lang="en-US" altLang="zh-CN" sz="1400" b="0" i="0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4"/>
                            </a:rPr>
                            <a:t>PR</a:t>
                          </a:r>
                          <a:r>
                            <a:rPr lang="en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4"/>
                            </a:rPr>
                            <a:t>D104 (2021) 112008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90502422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kumimoji="1" lang="en-US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kumimoji="1"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kumimoji="1" lang="en-US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  <m:sup>
                                    <m:r>
                                      <a:rPr kumimoji="1" lang="en-US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bSup>
                                <m:r>
                                  <a:rPr kumimoji="1" lang="en-US" altLang="zh-CN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m:rPr>
                                    <m:sty m:val="p"/>
                                  </m:rPr>
                                  <a:rPr kumimoji="1" lang="en-US" altLang="zh-CN" sz="14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r>
                                  <a:rPr kumimoji="1" lang="en-US" altLang="zh-CN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photon </a:t>
                          </a:r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polarization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sSup>
                                  <m:sSupPr>
                                    <m:ctrlP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sz="1400" b="0" i="0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altLang="zh-CN" sz="1400" b="0" i="0" smtClean="0">
                                        <a:latin typeface="Cambria Math" panose="02040503050406030204" pitchFamily="18" charset="0"/>
                                      </a:rPr>
                                      <m:t>fb</m:t>
                                    </m:r>
                                  </m:e>
                                  <m:sup>
                                    <m:r>
                                      <a:rPr lang="en-US" altLang="zh-CN" sz="1400" b="0" i="0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5"/>
                            </a:rPr>
                            <a:t>P</a:t>
                          </a:r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5"/>
                            </a:rPr>
                            <a:t>R</a:t>
                          </a:r>
                          <a:r>
                            <a:rPr lang="en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5"/>
                            </a:rPr>
                            <a:t>D105 (2022) L051104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90165861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kumimoji="1" lang="en-US" altLang="zh-CN" sz="1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kumimoji="1" lang="en-US" altLang="zh-CN" sz="1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𝛬</m:t>
                                    </m:r>
                                  </m:e>
                                  <m:sub>
                                    <m:r>
                                      <a:rPr kumimoji="1" lang="en-US" altLang="zh-CN" sz="1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  <m:sup>
                                    <m:r>
                                      <a:rPr kumimoji="1" lang="en-US" altLang="zh-CN" sz="1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bSup>
                                <m:r>
                                  <a:rPr kumimoji="1" lang="en-US" altLang="zh-CN" sz="1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kumimoji="1" lang="en-US" altLang="zh-CN" sz="1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kumimoji="1" lang="en-US" altLang="zh-CN" sz="1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CN" sz="1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p>
                                    <m:r>
                                      <a:rPr kumimoji="1" lang="en-US" altLang="zh-CN" sz="1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b="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altLang="zh-CN" sz="1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𝐶𝑃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400" b="0" dirty="0">
                            <a:solidFill>
                              <a:srgbClr val="C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  <m:sSup>
                                  <m:sSupPr>
                                    <m:ctrlPr>
                                      <a:rPr lang="en-US" altLang="zh-CN" sz="1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sz="1400" b="0" i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altLang="zh-CN" sz="1400" b="0" i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fb</m:t>
                                    </m:r>
                                  </m:e>
                                  <m:sup>
                                    <m:r>
                                      <a:rPr lang="en-US" altLang="zh-CN" sz="1400" b="0" i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b="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0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6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arXiv:2412.13958</a:t>
                          </a:r>
                          <a:r>
                            <a:rPr lang="en-US" altLang="zh-CN" sz="1400" b="0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lang="zh-CN" altLang="en-US" sz="1400" b="0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400" b="0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PRD</a:t>
                          </a:r>
                          <a:r>
                            <a:rPr lang="zh-CN" altLang="en-US" sz="1400" b="0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400" b="0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accepted</a:t>
                          </a:r>
                          <a:endParaRPr lang="zh-CN" altLang="en-US" sz="1400" b="0" dirty="0">
                            <a:solidFill>
                              <a:srgbClr val="C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52634896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kumimoji="1" lang="en-US" altLang="zh-CN" sz="1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kumimoji="1" lang="en-US" altLang="zh-CN" sz="1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𝛬</m:t>
                                    </m:r>
                                  </m:e>
                                  <m:sub>
                                    <m:r>
                                      <a:rPr kumimoji="1" lang="en-US" altLang="zh-CN" sz="1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  <m:sup>
                                    <m:r>
                                      <a:rPr kumimoji="1" lang="en-US" altLang="zh-CN" sz="1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bSup>
                                <m:r>
                                  <a:rPr kumimoji="1" lang="en-US" altLang="zh-CN" sz="1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bSup>
                                  <m:sSubSupPr>
                                    <m:ctrlPr>
                                      <a:rPr kumimoji="1" lang="en-US" altLang="zh-CN" sz="1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kumimoji="1" lang="en-US" altLang="zh-CN" sz="1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𝛬</m:t>
                                    </m:r>
                                  </m:e>
                                  <m:sub>
                                    <m:r>
                                      <a:rPr kumimoji="1" lang="en-US" altLang="zh-CN" sz="1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kumimoji="1" lang="en-US" altLang="zh-CN" sz="1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sSup>
                                  <m:sSupPr>
                                    <m:ctrlPr>
                                      <a:rPr kumimoji="1" lang="en-US" altLang="zh-CN" sz="1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CN" sz="1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p>
                                    <m:r>
                                      <a:rPr kumimoji="1" lang="en-US" altLang="zh-CN" sz="1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b="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Decay</a:t>
                          </a:r>
                          <a:r>
                            <a:rPr lang="zh-CN" altLang="en-US" sz="1400" b="0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400" b="0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parameter</a:t>
                          </a:r>
                          <a:endParaRPr lang="zh-CN" altLang="en-US" sz="1400" b="0" dirty="0">
                            <a:solidFill>
                              <a:srgbClr val="C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  <m:sSup>
                                  <m:sSupPr>
                                    <m:ctrlPr>
                                      <a:rPr lang="en-US" altLang="zh-CN" sz="1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sz="1400" b="0" i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altLang="zh-CN" sz="1400" b="0" i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fb</m:t>
                                    </m:r>
                                  </m:e>
                                  <m:sup>
                                    <m:r>
                                      <a:rPr lang="en-US" altLang="zh-CN" sz="1400" b="0" i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b="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0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7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PRL</a:t>
                          </a:r>
                          <a:r>
                            <a:rPr lang="zh-CN" altLang="en-US" sz="1400" b="0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7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 </a:t>
                          </a:r>
                          <a:r>
                            <a:rPr lang="en-US" altLang="zh-CN" sz="1400" b="0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7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133</a:t>
                          </a:r>
                          <a:r>
                            <a:rPr lang="zh-CN" altLang="en-US" sz="1400" b="0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7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 </a:t>
                          </a:r>
                          <a:r>
                            <a:rPr lang="en-US" altLang="zh-CN" sz="1400" b="0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7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(2024)</a:t>
                          </a:r>
                          <a:r>
                            <a:rPr lang="zh-CN" altLang="en-US" sz="1400" b="0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7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 </a:t>
                          </a:r>
                          <a:r>
                            <a:rPr lang="en-US" altLang="zh-CN" sz="1400" b="0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7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261804</a:t>
                          </a:r>
                          <a:endParaRPr lang="zh-CN" altLang="en-US" sz="1400" b="0" dirty="0">
                            <a:solidFill>
                              <a:srgbClr val="C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8765542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pPr marL="0" marR="0" lvl="0" indent="0" algn="l" defTabSz="8640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kumimoji="1" lang="en-US" altLang="zh-CN" sz="1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kumimoji="1" lang="en-US" altLang="zh-CN" sz="1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𝛬</m:t>
                                    </m:r>
                                  </m:e>
                                  <m:sub>
                                    <m:r>
                                      <a:rPr kumimoji="1" lang="en-US" altLang="zh-CN" sz="1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  <m:sup>
                                    <m:r>
                                      <a:rPr kumimoji="1" lang="en-US" altLang="zh-CN" sz="1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bSup>
                                <m:r>
                                  <a:rPr kumimoji="1" lang="en-US" altLang="zh-CN" sz="1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m:rPr>
                                    <m:sty m:val="p"/>
                                  </m:rPr>
                                  <a:rPr kumimoji="1" lang="en-US" altLang="zh-CN" sz="1400" b="0" i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r>
                                  <a:rPr kumimoji="1" lang="en-US" altLang="zh-CN" sz="1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hh</m:t>
                                </m:r>
                                <m:r>
                                  <a:rPr kumimoji="1" lang="en-US" altLang="zh-CN" sz="1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oMath>
                            </m:oMathPara>
                          </a14:m>
                          <a:endParaRPr lang="zh-CN" altLang="en-US" sz="1400" b="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altLang="zh-CN" sz="1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𝐶𝑃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400" b="0" dirty="0">
                            <a:solidFill>
                              <a:srgbClr val="C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  <m:sSup>
                                  <m:sSupPr>
                                    <m:ctrlPr>
                                      <a:rPr lang="en-US" altLang="zh-CN" sz="1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sz="1400" b="0" i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altLang="zh-CN" sz="1400" b="0" i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fb</m:t>
                                    </m:r>
                                  </m:e>
                                  <m:sup>
                                    <m:r>
                                      <a:rPr lang="en-US" altLang="zh-CN" sz="1400" b="0" i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b="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0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8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PRL</a:t>
                          </a:r>
                          <a:r>
                            <a:rPr lang="zh-CN" altLang="en-US" sz="1400" b="0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8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 </a:t>
                          </a:r>
                          <a:r>
                            <a:rPr lang="en-US" altLang="zh-CN" sz="1400" b="0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8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134</a:t>
                          </a:r>
                          <a:r>
                            <a:rPr lang="zh-CN" altLang="en-US" sz="1400" b="0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8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 </a:t>
                          </a:r>
                          <a:r>
                            <a:rPr lang="en-US" altLang="zh-CN" sz="1400" b="0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8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(2025)</a:t>
                          </a:r>
                          <a:r>
                            <a:rPr lang="zh-CN" altLang="en-US" sz="1400" b="0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8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 </a:t>
                          </a:r>
                          <a:r>
                            <a:rPr lang="en-US" altLang="zh-CN" sz="1400" b="0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8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101802</a:t>
                          </a:r>
                          <a:endParaRPr lang="zh-CN" altLang="en-US" sz="1400" b="0" dirty="0">
                            <a:solidFill>
                              <a:srgbClr val="C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22086408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kumimoji="1" lang="en-US" altLang="zh-CN" sz="1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kumimoji="1" lang="en-US" altLang="zh-CN" sz="1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𝛬</m:t>
                                    </m:r>
                                  </m:e>
                                  <m:sub>
                                    <m:r>
                                      <a:rPr kumimoji="1" lang="en-US" altLang="zh-CN" sz="1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  <m:sup>
                                    <m:r>
                                      <a:rPr kumimoji="1" lang="en-US" altLang="zh-CN" sz="1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bSup>
                                <m:r>
                                  <a:rPr kumimoji="1" lang="en-US" altLang="zh-CN" sz="1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kumimoji="1" lang="en-US" altLang="zh-CN" sz="1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kumimoji="1" lang="en-US" altLang="zh-CN" sz="1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CN" sz="1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kumimoji="1" lang="en-US" altLang="zh-CN" sz="1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kumimoji="1" lang="en-US" altLang="zh-CN" sz="1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CN" sz="1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kumimoji="1" lang="en-US" altLang="zh-CN" sz="1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kumimoji="1" lang="en-US" altLang="zh-CN" sz="1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CN" sz="1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kumimoji="1" lang="en-US" altLang="zh-CN" sz="1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b="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altLang="zh-CN" sz="1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𝐶𝑃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400" b="0" dirty="0">
                            <a:solidFill>
                              <a:srgbClr val="C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  <m:sSup>
                                  <m:sSupPr>
                                    <m:ctrlPr>
                                      <a:rPr lang="en-US" altLang="zh-CN" sz="1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sz="1400" b="0" i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altLang="zh-CN" sz="1400" b="0" i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fb</m:t>
                                    </m:r>
                                  </m:e>
                                  <m:sup>
                                    <m:r>
                                      <a:rPr lang="en-US" altLang="zh-CN" sz="1400" b="0" i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b="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0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19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arXiv:2503.16954</a:t>
                          </a:r>
                          <a:r>
                            <a:rPr lang="en-US" altLang="zh-CN" sz="1400" b="0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lang="zh-CN" altLang="en-US" sz="1400" b="0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400" b="0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submitted</a:t>
                          </a:r>
                          <a:r>
                            <a:rPr lang="zh-CN" altLang="en-US" sz="1400" b="0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400" b="0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to</a:t>
                          </a:r>
                          <a:r>
                            <a:rPr lang="zh-CN" altLang="en-US" sz="1400" b="0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400" b="0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Nature</a:t>
                          </a:r>
                          <a:endParaRPr lang="zh-CN" altLang="en-US" sz="1400" b="0" dirty="0">
                            <a:solidFill>
                              <a:srgbClr val="C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2216276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表格 4">
                <a:extLst>
                  <a:ext uri="{FF2B5EF4-FFF2-40B4-BE49-F238E27FC236}">
                    <a16:creationId xmlns:a16="http://schemas.microsoft.com/office/drawing/2014/main" id="{6BE2BCFD-B046-7B01-363A-0175B87677E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09584684"/>
                  </p:ext>
                </p:extLst>
              </p:nvPr>
            </p:nvGraphicFramePr>
            <p:xfrm>
              <a:off x="113186" y="635494"/>
              <a:ext cx="11072380" cy="559226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2630660">
                      <a:extLst>
                        <a:ext uri="{9D8B030D-6E8A-4147-A177-3AD203B41FA5}">
                          <a16:colId xmlns:a16="http://schemas.microsoft.com/office/drawing/2014/main" val="1271755565"/>
                        </a:ext>
                      </a:extLst>
                    </a:gridCol>
                    <a:gridCol w="2919670">
                      <a:extLst>
                        <a:ext uri="{9D8B030D-6E8A-4147-A177-3AD203B41FA5}">
                          <a16:colId xmlns:a16="http://schemas.microsoft.com/office/drawing/2014/main" val="3794858036"/>
                        </a:ext>
                      </a:extLst>
                    </a:gridCol>
                    <a:gridCol w="1807033">
                      <a:extLst>
                        <a:ext uri="{9D8B030D-6E8A-4147-A177-3AD203B41FA5}">
                          <a16:colId xmlns:a16="http://schemas.microsoft.com/office/drawing/2014/main" val="4122372430"/>
                        </a:ext>
                      </a:extLst>
                    </a:gridCol>
                    <a:gridCol w="3715017">
                      <a:extLst>
                        <a:ext uri="{9D8B030D-6E8A-4147-A177-3AD203B41FA5}">
                          <a16:colId xmlns:a16="http://schemas.microsoft.com/office/drawing/2014/main" val="1812271830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Decay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Methods</a:t>
                          </a:r>
                          <a:r>
                            <a:rPr lang="zh-CN" altLang="en-US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Data 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Reference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2760876"/>
                      </a:ext>
                    </a:extLst>
                  </a:tr>
                  <a:tr h="31451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0"/>
                          <a:stretch>
                            <a:fillRect t="-104000" r="-323188" b="-158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0"/>
                          <a:stretch>
                            <a:fillRect l="-89610" t="-104000" r="-189610" b="-158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0"/>
                          <a:stretch>
                            <a:fillRect l="-308451" t="-104000" r="-208451" b="-158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21"/>
                            </a:rPr>
                            <a:t>JHEP 04 (2014) 087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55809362"/>
                      </a:ext>
                    </a:extLst>
                  </a:tr>
                  <a:tr h="31451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0"/>
                          <a:stretch>
                            <a:fillRect t="-204000" r="-323188" b="-148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0"/>
                          <a:stretch>
                            <a:fillRect l="-89610" t="-204000" r="-189610" b="-148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0"/>
                          <a:stretch>
                            <a:fillRect l="-308451" t="-204000" r="-208451" b="-148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22"/>
                            </a:rPr>
                            <a:t>JHEP</a:t>
                          </a:r>
                          <a:r>
                            <a:rPr lang="zh-CN" altLang="en-US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22"/>
                            </a:rPr>
                            <a:t> </a:t>
                          </a:r>
                          <a:r>
                            <a:rPr lang="en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22"/>
                            </a:rPr>
                            <a:t>05</a:t>
                          </a:r>
                          <a:r>
                            <a:rPr lang="zh-CN" altLang="en-US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22"/>
                            </a:rPr>
                            <a:t> </a:t>
                          </a:r>
                          <a:r>
                            <a:rPr lang="en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22"/>
                            </a:rPr>
                            <a:t>(2016)</a:t>
                          </a:r>
                          <a:r>
                            <a:rPr lang="zh-CN" altLang="en-US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22"/>
                            </a:rPr>
                            <a:t> </a:t>
                          </a:r>
                          <a:r>
                            <a:rPr lang="en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22"/>
                            </a:rPr>
                            <a:t>081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20698481"/>
                      </a:ext>
                    </a:extLst>
                  </a:tr>
                  <a:tr h="59436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20"/>
                          <a:stretch>
                            <a:fillRect t="-161702" r="-323188" b="-6893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TPA,</a:t>
                          </a:r>
                          <a:r>
                            <a:rPr lang="zh-CN" altLang="en-US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energy</a:t>
                          </a:r>
                          <a:r>
                            <a:rPr lang="zh-CN" altLang="en-US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test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0"/>
                          <a:stretch>
                            <a:fillRect l="-308451" t="-161702" r="-208451" b="-6893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23"/>
                            </a:rPr>
                            <a:t>Nature Physics 13 (2017) 391 </a:t>
                          </a:r>
                          <a:endParaRPr lang="en-US" altLang="zh-CN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8640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24"/>
                            </a:rPr>
                            <a:t>PRD 102 (2020) 051101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57316284"/>
                      </a:ext>
                    </a:extLst>
                  </a:tr>
                  <a:tr h="31451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0"/>
                          <a:stretch>
                            <a:fillRect t="-512500" r="-323188" b="-12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0"/>
                          <a:stretch>
                            <a:fillRect l="-89610" t="-512500" r="-189610" b="-12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0"/>
                          <a:stretch>
                            <a:fillRect l="-308451" t="-512500" r="-208451" b="-12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25"/>
                            </a:rPr>
                            <a:t>JHEP 06 (2017) 108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34450620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0"/>
                          <a:stretch>
                            <a:fillRect t="-612500" r="-323188" b="-11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0"/>
                          <a:stretch>
                            <a:fillRect l="-89610" t="-612500" r="-189610" b="-11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0"/>
                          <a:stretch>
                            <a:fillRect l="-308451" t="-612500" r="-208451" b="-11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26"/>
                            </a:rPr>
                            <a:t>JHEP 03 (2018) 182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0097322"/>
                      </a:ext>
                    </a:extLst>
                  </a:tr>
                  <a:tr h="31451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0"/>
                          <a:stretch>
                            <a:fillRect t="-684000" r="-323188" b="-100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0"/>
                          <a:stretch>
                            <a:fillRect l="-89610" t="-684000" r="-189610" b="-100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0"/>
                          <a:stretch>
                            <a:fillRect l="-308451" t="-684000" r="-208451" b="-100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27"/>
                            </a:rPr>
                            <a:t>P</a:t>
                          </a:r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27"/>
                            </a:rPr>
                            <a:t>L</a:t>
                          </a:r>
                          <a:r>
                            <a:rPr lang="en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27"/>
                            </a:rPr>
                            <a:t>B 787 (2018) 124</a:t>
                          </a:r>
                          <a:endParaRPr lang="en" altLang="zh-CN" sz="1400" b="0" u="none" strike="noStrike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1033985"/>
                      </a:ext>
                    </a:extLst>
                  </a:tr>
                  <a:tr h="31451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0"/>
                          <a:stretch>
                            <a:fillRect t="-784000" r="-323188" b="-90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TPA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0"/>
                          <a:stretch>
                            <a:fillRect l="-308451" t="-784000" r="-208451" b="-90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28"/>
                            </a:rPr>
                            <a:t>JHEP</a:t>
                          </a:r>
                          <a:r>
                            <a:rPr lang="zh-CN" altLang="en-US" sz="1400" b="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28"/>
                            </a:rPr>
                            <a:t> </a:t>
                          </a:r>
                          <a:r>
                            <a:rPr lang="en-US" altLang="zh-CN" sz="1400" b="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28"/>
                            </a:rPr>
                            <a:t>08</a:t>
                          </a:r>
                          <a:r>
                            <a:rPr lang="zh-CN" altLang="en-US" sz="1400" b="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28"/>
                            </a:rPr>
                            <a:t> </a:t>
                          </a:r>
                          <a:r>
                            <a:rPr lang="en-US" altLang="zh-CN" sz="1400" b="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28"/>
                            </a:rPr>
                            <a:t>(2018)</a:t>
                          </a:r>
                          <a:r>
                            <a:rPr lang="zh-CN" altLang="en-US" sz="1400" b="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28"/>
                            </a:rPr>
                            <a:t> </a:t>
                          </a:r>
                          <a:r>
                            <a:rPr lang="en-US" altLang="zh-CN" sz="1400" b="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28"/>
                            </a:rPr>
                            <a:t>039</a:t>
                          </a:r>
                          <a:endParaRPr lang="en" altLang="zh-CN" sz="1400" b="0" u="none" strike="noStrike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05411016"/>
                      </a:ext>
                    </a:extLst>
                  </a:tr>
                  <a:tr h="31451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20"/>
                          <a:stretch>
                            <a:fillRect t="-884000" r="-323188" b="-80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20"/>
                          <a:stretch>
                            <a:fillRect l="-89610" t="-884000" r="-189610" b="-80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0"/>
                          <a:stretch>
                            <a:fillRect l="-308451" t="-884000" r="-208451" b="-80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29"/>
                            </a:rPr>
                            <a:t>EPJC</a:t>
                          </a:r>
                          <a:r>
                            <a:rPr lang="zh-CN" altLang="en-US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29"/>
                            </a:rPr>
                            <a:t> </a:t>
                          </a:r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29"/>
                            </a:rPr>
                            <a:t>79</a:t>
                          </a:r>
                          <a:r>
                            <a:rPr lang="en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29"/>
                            </a:rPr>
                            <a:t> (2019) 7</a:t>
                          </a:r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29"/>
                            </a:rPr>
                            <a:t>45</a:t>
                          </a:r>
                          <a:endParaRPr lang="en" altLang="zh-CN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89989343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0"/>
                          <a:stretch>
                            <a:fillRect t="-1025000" r="-323188" b="-73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Amplitude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0"/>
                          <a:stretch>
                            <a:fillRect l="-308451" t="-1025000" r="-208451" b="-73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30"/>
                            </a:rPr>
                            <a:t>P</a:t>
                          </a:r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30"/>
                            </a:rPr>
                            <a:t>RD</a:t>
                          </a:r>
                          <a:r>
                            <a:rPr lang="en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30"/>
                            </a:rPr>
                            <a:t> 104</a:t>
                          </a:r>
                          <a:r>
                            <a:rPr lang="zh-CN" altLang="en-US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30"/>
                            </a:rPr>
                            <a:t> </a:t>
                          </a:r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30"/>
                            </a:rPr>
                            <a:t>(2020)</a:t>
                          </a:r>
                          <a:r>
                            <a:rPr lang="en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30"/>
                            </a:rPr>
                            <a:t> 052010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48612420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0"/>
                          <a:stretch>
                            <a:fillRect t="-1125000" r="-323188" b="-63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</a:t>
                          </a:r>
                          <a:r>
                            <a:rPr lang="en-US" altLang="zh-CN" sz="14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NN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0"/>
                          <a:stretch>
                            <a:fillRect l="-308451" t="-1125000" r="-208451" b="-63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31"/>
                            </a:rPr>
                            <a:t>E</a:t>
                          </a:r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31"/>
                            </a:rPr>
                            <a:t>PJ</a:t>
                          </a:r>
                          <a:r>
                            <a:rPr lang="en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31"/>
                            </a:rPr>
                            <a:t>C 80</a:t>
                          </a:r>
                          <a:r>
                            <a:rPr lang="zh-CN" altLang="en-US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31"/>
                            </a:rPr>
                            <a:t> </a:t>
                          </a:r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31"/>
                            </a:rPr>
                            <a:t>(2020)</a:t>
                          </a:r>
                          <a:r>
                            <a:rPr lang="zh-CN" altLang="en-US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31"/>
                            </a:rPr>
                            <a:t> </a:t>
                          </a:r>
                          <a:r>
                            <a:rPr lang="en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31"/>
                            </a:rPr>
                            <a:t>986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68548247"/>
                      </a:ext>
                    </a:extLst>
                  </a:tr>
                  <a:tr h="31902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0"/>
                          <a:stretch>
                            <a:fillRect t="-1176000" r="-323188" b="-51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0"/>
                          <a:stretch>
                            <a:fillRect l="-89610" t="-1176000" r="-189610" b="-51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0"/>
                          <a:stretch>
                            <a:fillRect l="-308451" t="-1176000" r="-208451" b="-51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32"/>
                            </a:rPr>
                            <a:t>PR</a:t>
                          </a:r>
                          <a:r>
                            <a:rPr lang="en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32"/>
                            </a:rPr>
                            <a:t>D104 (2021) 112008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90502422"/>
                      </a:ext>
                    </a:extLst>
                  </a:tr>
                  <a:tr h="31451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0"/>
                          <a:stretch>
                            <a:fillRect t="-1276000" r="-323188" b="-41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photon </a:t>
                          </a:r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polarization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0"/>
                          <a:stretch>
                            <a:fillRect l="-308451" t="-1276000" r="-208451" b="-41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33"/>
                            </a:rPr>
                            <a:t>P</a:t>
                          </a:r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33"/>
                            </a:rPr>
                            <a:t>R</a:t>
                          </a:r>
                          <a:r>
                            <a:rPr lang="en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33"/>
                            </a:rPr>
                            <a:t>D105 (2022) L051104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90165861"/>
                      </a:ext>
                    </a:extLst>
                  </a:tr>
                  <a:tr h="31451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0"/>
                          <a:stretch>
                            <a:fillRect t="-1376000" r="-323188" b="-31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0"/>
                          <a:stretch>
                            <a:fillRect l="-89610" t="-1376000" r="-189610" b="-31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0"/>
                          <a:stretch>
                            <a:fillRect l="-308451" t="-1376000" r="-208451" b="-31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0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34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arXiv:2412.13958</a:t>
                          </a:r>
                          <a:r>
                            <a:rPr lang="en-US" altLang="zh-CN" sz="1400" b="0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lang="zh-CN" altLang="en-US" sz="1400" b="0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400" b="0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PRD</a:t>
                          </a:r>
                          <a:r>
                            <a:rPr lang="zh-CN" altLang="en-US" sz="1400" b="0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400" b="0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accepted</a:t>
                          </a:r>
                          <a:endParaRPr lang="zh-CN" altLang="en-US" sz="1400" b="0" dirty="0">
                            <a:solidFill>
                              <a:srgbClr val="C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52634896"/>
                      </a:ext>
                    </a:extLst>
                  </a:tr>
                  <a:tr h="31451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0"/>
                          <a:stretch>
                            <a:fillRect t="-1537500" r="-323188" b="-2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Decay</a:t>
                          </a:r>
                          <a:r>
                            <a:rPr lang="zh-CN" altLang="en-US" sz="1400" b="0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400" b="0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parameter</a:t>
                          </a:r>
                          <a:endParaRPr lang="zh-CN" altLang="en-US" sz="1400" b="0" dirty="0">
                            <a:solidFill>
                              <a:srgbClr val="C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0"/>
                          <a:stretch>
                            <a:fillRect l="-308451" t="-1537500" r="-208451" b="-2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0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35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PRL</a:t>
                          </a:r>
                          <a:r>
                            <a:rPr lang="zh-CN" altLang="en-US" sz="1400" b="0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35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 </a:t>
                          </a:r>
                          <a:r>
                            <a:rPr lang="en-US" altLang="zh-CN" sz="1400" b="0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35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133</a:t>
                          </a:r>
                          <a:r>
                            <a:rPr lang="zh-CN" altLang="en-US" sz="1400" b="0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35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 </a:t>
                          </a:r>
                          <a:r>
                            <a:rPr lang="en-US" altLang="zh-CN" sz="1400" b="0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35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(2024)</a:t>
                          </a:r>
                          <a:r>
                            <a:rPr lang="zh-CN" altLang="en-US" sz="1400" b="0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35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 </a:t>
                          </a:r>
                          <a:r>
                            <a:rPr lang="en-US" altLang="zh-CN" sz="1400" b="0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35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261804</a:t>
                          </a:r>
                          <a:endParaRPr lang="zh-CN" altLang="en-US" sz="1400" b="0" dirty="0">
                            <a:solidFill>
                              <a:srgbClr val="C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8765542"/>
                      </a:ext>
                    </a:extLst>
                  </a:tr>
                  <a:tr h="31451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0"/>
                          <a:stretch>
                            <a:fillRect t="-1572000" r="-323188" b="-11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0"/>
                          <a:stretch>
                            <a:fillRect l="-89610" t="-1572000" r="-189610" b="-11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0"/>
                          <a:stretch>
                            <a:fillRect l="-308451" t="-1572000" r="-208451" b="-11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0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36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PRL</a:t>
                          </a:r>
                          <a:r>
                            <a:rPr lang="zh-CN" altLang="en-US" sz="1400" b="0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36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 </a:t>
                          </a:r>
                          <a:r>
                            <a:rPr lang="en-US" altLang="zh-CN" sz="1400" b="0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36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134</a:t>
                          </a:r>
                          <a:r>
                            <a:rPr lang="zh-CN" altLang="en-US" sz="1400" b="0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36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 </a:t>
                          </a:r>
                          <a:r>
                            <a:rPr lang="en-US" altLang="zh-CN" sz="1400" b="0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36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(2025)</a:t>
                          </a:r>
                          <a:r>
                            <a:rPr lang="zh-CN" altLang="en-US" sz="1400" b="0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36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 </a:t>
                          </a:r>
                          <a:r>
                            <a:rPr lang="en-US" altLang="zh-CN" sz="1400" b="0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36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101802</a:t>
                          </a:r>
                          <a:endParaRPr lang="zh-CN" altLang="en-US" sz="1400" b="0" dirty="0">
                            <a:solidFill>
                              <a:srgbClr val="C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22086408"/>
                      </a:ext>
                    </a:extLst>
                  </a:tr>
                  <a:tr h="31451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0"/>
                          <a:stretch>
                            <a:fillRect t="-1672000" r="-323188" b="-1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0"/>
                          <a:stretch>
                            <a:fillRect l="-89610" t="-1672000" r="-189610" b="-1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0"/>
                          <a:stretch>
                            <a:fillRect l="-308451" t="-1672000" r="-208451" b="-1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0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hlinkClick r:id="rId37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arXiv:2503.16954</a:t>
                          </a:r>
                          <a:r>
                            <a:rPr lang="en-US" altLang="zh-CN" sz="1400" b="0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lang="zh-CN" altLang="en-US" sz="1400" b="0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400" b="0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submitted</a:t>
                          </a:r>
                          <a:r>
                            <a:rPr lang="zh-CN" altLang="en-US" sz="1400" b="0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400" b="0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to</a:t>
                          </a:r>
                          <a:r>
                            <a:rPr lang="zh-CN" altLang="en-US" sz="1400" b="0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400" b="0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Nature</a:t>
                          </a:r>
                          <a:endParaRPr lang="zh-CN" altLang="en-US" sz="1400" b="0" dirty="0">
                            <a:solidFill>
                              <a:srgbClr val="C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22162766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616424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EEFAD2-8C40-4D3A-E748-B0CF5DBF5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CP</a:t>
            </a:r>
            <a:r>
              <a:rPr kumimoji="1" lang="zh-CN" altLang="en-US" dirty="0"/>
              <a:t> </a:t>
            </a:r>
            <a:r>
              <a:rPr kumimoji="1" lang="en-US" altLang="zh-CN" dirty="0"/>
              <a:t>violation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with</a:t>
            </a:r>
            <a:r>
              <a:rPr kumimoji="1" lang="zh-CN" altLang="en-US" dirty="0"/>
              <a:t> </a:t>
            </a:r>
            <a:r>
              <a:rPr kumimoji="1" lang="en-US" altLang="zh-CN" dirty="0"/>
              <a:t>decay</a:t>
            </a:r>
            <a:r>
              <a:rPr kumimoji="1" lang="zh-CN" altLang="en-US" dirty="0"/>
              <a:t> </a:t>
            </a:r>
            <a:r>
              <a:rPr kumimoji="1" lang="en-US" altLang="zh-CN" dirty="0"/>
              <a:t>parameters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BC87C45-1645-1091-B101-F7A2DA8CB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123" y="681173"/>
            <a:ext cx="11332630" cy="3380188"/>
          </a:xfrm>
        </p:spPr>
        <p:txBody>
          <a:bodyPr/>
          <a:lstStyle/>
          <a:p>
            <a:r>
              <a:rPr lang="en-US" altLang="zh-CN" dirty="0">
                <a:solidFill>
                  <a:prstClr val="black"/>
                </a:solidFill>
                <a:ea typeface="黑体"/>
              </a:rPr>
              <a:t>Decay</a:t>
            </a:r>
            <a:r>
              <a:rPr lang="zh-CN" altLang="en-US" dirty="0">
                <a:solidFill>
                  <a:prstClr val="black"/>
                </a:solidFill>
                <a:ea typeface="黑体"/>
              </a:rPr>
              <a:t> </a:t>
            </a:r>
            <a:r>
              <a:rPr lang="en-US" altLang="zh-CN" dirty="0">
                <a:solidFill>
                  <a:prstClr val="black"/>
                </a:solidFill>
                <a:ea typeface="黑体"/>
              </a:rPr>
              <a:t>parameters</a:t>
            </a:r>
            <a:r>
              <a:rPr lang="zh-CN" altLang="en-US" dirty="0">
                <a:solidFill>
                  <a:prstClr val="black"/>
                </a:solidFill>
                <a:ea typeface="黑体"/>
              </a:rPr>
              <a:t> </a:t>
            </a:r>
            <a:r>
              <a:rPr lang="en-US" altLang="zh-CN" dirty="0">
                <a:solidFill>
                  <a:prstClr val="black"/>
                </a:solidFill>
                <a:ea typeface="黑体"/>
              </a:rPr>
              <a:t>p</a:t>
            </a:r>
            <a:r>
              <a:rPr lang="en-US" altLang="zh-CN" sz="2400" dirty="0">
                <a:solidFill>
                  <a:prstClr val="black"/>
                </a:solidFill>
                <a:ea typeface="黑体"/>
              </a:rPr>
              <a:t>roposed by Lee &amp; Yang to study P violation in hyperon decay</a:t>
            </a:r>
            <a:endParaRPr lang="en-US" altLang="zh-CN" sz="2400" dirty="0">
              <a:solidFill>
                <a:srgbClr val="00B050"/>
              </a:solidFill>
              <a:ea typeface="黑体"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6E1A69A-C436-5B0C-4244-395FACFBC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8</a:t>
            </a:fld>
            <a:endParaRPr kumimoji="1" lang="zh-CN" altLang="en-US" dirty="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C05B10F4-62F8-5645-33F4-5CD5523508B4}"/>
              </a:ext>
            </a:extLst>
          </p:cNvPr>
          <p:cNvGrpSpPr/>
          <p:nvPr/>
        </p:nvGrpSpPr>
        <p:grpSpPr>
          <a:xfrm>
            <a:off x="904016" y="1292628"/>
            <a:ext cx="8454478" cy="2747239"/>
            <a:chOff x="367989" y="1819645"/>
            <a:chExt cx="8454478" cy="2747239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D40411E-71AB-3025-088E-603CD5083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7989" y="1913289"/>
              <a:ext cx="8454478" cy="2653595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6" name="右大括号 5">
              <a:extLst>
                <a:ext uri="{FF2B5EF4-FFF2-40B4-BE49-F238E27FC236}">
                  <a16:creationId xmlns:a16="http://schemas.microsoft.com/office/drawing/2014/main" id="{A9C10ECC-A7E9-42AA-52A7-EF8B39852DE6}"/>
                </a:ext>
              </a:extLst>
            </p:cNvPr>
            <p:cNvSpPr/>
            <p:nvPr/>
          </p:nvSpPr>
          <p:spPr>
            <a:xfrm rot="18010910">
              <a:off x="4236866" y="1487044"/>
              <a:ext cx="716726" cy="2201471"/>
            </a:xfrm>
            <a:prstGeom prst="rightBrace">
              <a:avLst>
                <a:gd name="adj1" fmla="val 24871"/>
                <a:gd name="adj2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AF2DCAC6-602B-440D-1380-D68840196A29}"/>
                </a:ext>
              </a:extLst>
            </p:cNvPr>
            <p:cNvSpPr txBox="1"/>
            <p:nvPr/>
          </p:nvSpPr>
          <p:spPr>
            <a:xfrm>
              <a:off x="4333786" y="1819645"/>
              <a:ext cx="1960601" cy="46166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0"/>
                </a:prstClr>
              </a:outerShdw>
              <a:softEdge rad="12700"/>
            </a:effectLst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kumimoji="1"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</a:t>
              </a:r>
              <a:r>
                <a:rPr kumimoji="1"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kumimoji="1"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waves</a:t>
              </a:r>
              <a:endPara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977689E1-E515-4E8D-AC1B-2AD4579C841E}"/>
                  </a:ext>
                </a:extLst>
              </p:cNvPr>
              <p:cNvSpPr txBox="1"/>
              <p:nvPr/>
            </p:nvSpPr>
            <p:spPr>
              <a:xfrm>
                <a:off x="465257" y="4207946"/>
                <a:ext cx="7357115" cy="1211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134"/>
                  </a:spcAft>
                </a:pPr>
                <a:r>
                  <a:rPr lang="en-US" altLang="zh-CN" sz="2400" dirty="0">
                    <a:solidFill>
                      <a:srgbClr val="3333CC"/>
                    </a:solidFill>
                    <a:latin typeface="Times New Roman" panose="02020603050405020304" pitchFamily="18" charset="0"/>
                    <a:ea typeface="黑体"/>
                    <a:cs typeface="Times New Roman" panose="02020603050405020304" pitchFamily="18" charset="0"/>
                  </a:rPr>
                  <a:t>Parity violating observables: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solidFill>
                          <a:srgbClr val="3333CC"/>
                        </a:solidFill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𝛼</m:t>
                    </m:r>
                    <m:d>
                      <m:dPr>
                        <m:ctrlPr>
                          <a:rPr lang="en-US" altLang="zh-CN" sz="2400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sz="2400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Λ</m:t>
                        </m:r>
                        <m:r>
                          <a:rPr lang="en-US" altLang="zh-CN" sz="2400" b="0" i="1" smtClean="0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,</m:t>
                        </m:r>
                        <m:acc>
                          <m:accPr>
                            <m:chr m:val="̅"/>
                            <m:ctrlPr>
                              <a:rPr lang="en-US" altLang="zh-CN" sz="2400" b="0" i="1" smtClean="0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CN" sz="2400" b="0" i="0" smtClean="0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Arial" panose="020B0604020202020204" pitchFamily="34" charset="0"/>
                              </a:rPr>
                              <m:t>Λ</m:t>
                            </m:r>
                          </m:e>
                        </m:acc>
                      </m:e>
                    </m:d>
                  </m:oMath>
                </a14:m>
                <a:r>
                  <a:rPr lang="en-US" altLang="zh-CN" sz="2400" dirty="0">
                    <a:solidFill>
                      <a:srgbClr val="3333CC"/>
                    </a:solidFill>
                    <a:latin typeface="Times New Roman" panose="02020603050405020304" pitchFamily="18" charset="0"/>
                    <a:ea typeface="黑体"/>
                    <a:cs typeface="Times New Roman" panose="02020603050405020304" pitchFamily="18" charset="0"/>
                  </a:rPr>
                  <a:t>,</a:t>
                </a:r>
                <a:r>
                  <a:rPr lang="zh-CN" altLang="en-US" sz="2400" dirty="0">
                    <a:solidFill>
                      <a:srgbClr val="3333CC"/>
                    </a:solidFill>
                    <a:latin typeface="Times New Roman" panose="02020603050405020304" pitchFamily="18" charset="0"/>
                    <a:ea typeface="黑体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rgbClr val="3333CC"/>
                        </a:solidFill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𝛽</m:t>
                    </m:r>
                    <m:d>
                      <m:dPr>
                        <m:ctrlPr>
                          <a:rPr lang="en-US" altLang="zh-CN" sz="2400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sz="2400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Λ</m:t>
                        </m:r>
                        <m:r>
                          <a:rPr lang="en-US" altLang="zh-CN" sz="2400" b="0" i="1" smtClean="0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,</m:t>
                        </m:r>
                        <m:acc>
                          <m:accPr>
                            <m:chr m:val="̅"/>
                            <m:ctrlPr>
                              <a:rPr lang="en-US" altLang="zh-CN" sz="2400" i="1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CN" sz="2400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Arial" panose="020B0604020202020204" pitchFamily="34" charset="0"/>
                              </a:rPr>
                              <m:t>Λ</m:t>
                            </m:r>
                          </m:e>
                        </m:acc>
                      </m:e>
                    </m:d>
                  </m:oMath>
                </a14:m>
                <a:r>
                  <a:rPr lang="en-US" altLang="zh-CN" sz="2400" dirty="0">
                    <a:solidFill>
                      <a:srgbClr val="3333CC"/>
                    </a:solidFill>
                    <a:latin typeface="Times New Roman" panose="02020603050405020304" pitchFamily="18" charset="0"/>
                    <a:ea typeface="黑体"/>
                    <a:cs typeface="Times New Roman" panose="02020603050405020304" pitchFamily="18" charset="0"/>
                  </a:rPr>
                  <a:t>,</a:t>
                </a:r>
                <a:r>
                  <a:rPr lang="zh-CN" altLang="en-US" sz="2400" dirty="0">
                    <a:solidFill>
                      <a:srgbClr val="3333CC"/>
                    </a:solidFill>
                    <a:latin typeface="Times New Roman" panose="02020603050405020304" pitchFamily="18" charset="0"/>
                    <a:ea typeface="黑体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rgbClr val="3333CC"/>
                        </a:solidFill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𝛾</m:t>
                    </m:r>
                    <m:d>
                      <m:dPr>
                        <m:ctrlPr>
                          <a:rPr lang="en-US" altLang="zh-CN" sz="2400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sz="2400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Λ</m:t>
                        </m:r>
                        <m:r>
                          <a:rPr lang="en-US" altLang="zh-CN" sz="2400" b="0" i="1" smtClean="0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,</m:t>
                        </m:r>
                        <m:acc>
                          <m:accPr>
                            <m:chr m:val="̅"/>
                            <m:ctrlPr>
                              <a:rPr lang="en-US" altLang="zh-CN" sz="2400" i="1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CN" sz="2400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Arial" panose="020B0604020202020204" pitchFamily="34" charset="0"/>
                              </a:rPr>
                              <m:t>Λ</m:t>
                            </m:r>
                          </m:e>
                        </m:acc>
                      </m:e>
                    </m:d>
                  </m:oMath>
                </a14:m>
                <a:endParaRPr lang="en-US" altLang="zh-CN" sz="2400" dirty="0">
                  <a:solidFill>
                    <a:srgbClr val="3333CC"/>
                  </a:solidFill>
                  <a:latin typeface="Times New Roman" panose="02020603050405020304" pitchFamily="18" charset="0"/>
                  <a:ea typeface="黑体"/>
                  <a:cs typeface="Times New Roman" panose="02020603050405020304" pitchFamily="18" charset="0"/>
                </a:endParaRPr>
              </a:p>
              <a:p>
                <a:pPr>
                  <a:spcAft>
                    <a:spcPts val="1134"/>
                  </a:spcAft>
                </a:pPr>
                <a:r>
                  <a:rPr lang="en-US" altLang="zh-CN" sz="2400" dirty="0">
                    <a:solidFill>
                      <a:srgbClr val="3333CC"/>
                    </a:solidFill>
                    <a:latin typeface="Times New Roman" panose="02020603050405020304" pitchFamily="18" charset="0"/>
                    <a:ea typeface="黑体"/>
                    <a:cs typeface="Times New Roman" panose="02020603050405020304" pitchFamily="18" charset="0"/>
                  </a:rPr>
                  <a:t>CP violating observables: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2400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𝐶𝑃</m:t>
                        </m:r>
                      </m:sub>
                      <m:sup>
                        <m:r>
                          <a:rPr lang="en-US" altLang="zh-CN" sz="2400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𝛼</m:t>
                        </m:r>
                      </m:sup>
                    </m:sSubSup>
                    <m:r>
                      <a:rPr lang="en-US" altLang="zh-CN" sz="2400" b="0" i="1" smtClean="0">
                        <a:solidFill>
                          <a:srgbClr val="3333CC"/>
                        </a:solidFill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≡</m:t>
                    </m:r>
                    <m:f>
                      <m:fPr>
                        <m:ctrlPr>
                          <a:rPr lang="en-US" altLang="zh-CN" sz="2400" b="0" i="1" smtClean="0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zh-CN" sz="2400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𝛼</m:t>
                        </m:r>
                        <m:d>
                          <m:dPr>
                            <m:ctrlPr>
                              <a:rPr lang="en-US" altLang="zh-CN" sz="2400" i="1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altLang="zh-CN" sz="2400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Arial" panose="020B0604020202020204" pitchFamily="34" charset="0"/>
                              </a:rPr>
                              <m:t>Λ</m:t>
                            </m:r>
                          </m:e>
                        </m:d>
                        <m:r>
                          <a:rPr lang="en-US" altLang="zh-CN" sz="2400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altLang="zh-CN" sz="2400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𝛼</m:t>
                        </m:r>
                        <m:d>
                          <m:dPr>
                            <m:ctrlPr>
                              <a:rPr lang="en-US" altLang="zh-CN" sz="2400" i="1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en-US" altLang="zh-CN" sz="2400" i="1">
                                    <a:solidFill>
                                      <a:srgbClr val="3333CC"/>
                                    </a:solidFill>
                                    <a:latin typeface="Cambria Math" panose="02040503050406030204" pitchFamily="18" charset="0"/>
                                    <a:ea typeface="黑体"/>
                                    <a:cs typeface="Arial" panose="020B0604020202020204" pitchFamily="34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2400">
                                    <a:solidFill>
                                      <a:srgbClr val="3333CC"/>
                                    </a:solidFill>
                                    <a:latin typeface="Cambria Math" panose="02040503050406030204" pitchFamily="18" charset="0"/>
                                    <a:ea typeface="黑体"/>
                                    <a:cs typeface="Arial" panose="020B0604020202020204" pitchFamily="34" charset="0"/>
                                  </a:rPr>
                                  <m:t>Λ</m:t>
                                </m:r>
                              </m:e>
                            </m:acc>
                          </m:e>
                        </m:d>
                      </m:num>
                      <m:den>
                        <m:r>
                          <a:rPr lang="en-US" altLang="zh-CN" sz="2400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𝛼</m:t>
                        </m:r>
                        <m:d>
                          <m:dPr>
                            <m:ctrlPr>
                              <a:rPr lang="en-US" altLang="zh-CN" sz="2400" i="1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altLang="zh-CN" sz="2400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Arial" panose="020B0604020202020204" pitchFamily="34" charset="0"/>
                              </a:rPr>
                              <m:t>Λ</m:t>
                            </m:r>
                          </m:e>
                        </m:d>
                        <m:r>
                          <a:rPr lang="en-US" altLang="zh-CN" sz="2400" b="0" i="1" smtClean="0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altLang="zh-CN" sz="2400" i="1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𝛼</m:t>
                        </m:r>
                        <m:d>
                          <m:dPr>
                            <m:ctrlPr>
                              <a:rPr lang="en-US" altLang="zh-CN" sz="2400" i="1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en-US" altLang="zh-CN" sz="2400" i="1">
                                    <a:solidFill>
                                      <a:srgbClr val="3333CC"/>
                                    </a:solidFill>
                                    <a:latin typeface="Cambria Math" panose="02040503050406030204" pitchFamily="18" charset="0"/>
                                    <a:ea typeface="黑体"/>
                                    <a:cs typeface="Arial" panose="020B0604020202020204" pitchFamily="34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2400">
                                    <a:solidFill>
                                      <a:srgbClr val="3333CC"/>
                                    </a:solidFill>
                                    <a:latin typeface="Cambria Math" panose="02040503050406030204" pitchFamily="18" charset="0"/>
                                    <a:ea typeface="黑体"/>
                                    <a:cs typeface="Arial" panose="020B0604020202020204" pitchFamily="34" charset="0"/>
                                  </a:rPr>
                                  <m:t>Λ</m:t>
                                </m:r>
                              </m:e>
                            </m:acc>
                          </m:e>
                        </m:d>
                      </m:den>
                    </m:f>
                  </m:oMath>
                </a14:m>
                <a:r>
                  <a:rPr lang="zh-CN" altLang="en-US" sz="2268" dirty="0">
                    <a:solidFill>
                      <a:srgbClr val="3333CC"/>
                    </a:solidFill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  </a:t>
                </a:r>
                <a:r>
                  <a:rPr lang="en-US" altLang="zh-CN" sz="2268" dirty="0">
                    <a:solidFill>
                      <a:srgbClr val="3333CC"/>
                    </a:solidFill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…   </a:t>
                </a:r>
              </a:p>
            </p:txBody>
          </p:sp>
        </mc:Choice>
        <mc:Fallback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977689E1-E515-4E8D-AC1B-2AD4579C84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257" y="4207946"/>
                <a:ext cx="7357115" cy="1211165"/>
              </a:xfrm>
              <a:prstGeom prst="rect">
                <a:avLst/>
              </a:prstGeom>
              <a:blipFill>
                <a:blip r:embed="rId3"/>
                <a:stretch>
                  <a:fillRect l="-1207" t="-4167" b="-10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E02467E1-D342-9DDC-6A75-E996A3EF9E5B}"/>
                  </a:ext>
                </a:extLst>
              </p:cNvPr>
              <p:cNvSpPr txBox="1"/>
              <p:nvPr/>
            </p:nvSpPr>
            <p:spPr>
              <a:xfrm>
                <a:off x="636324" y="2570768"/>
                <a:ext cx="3302764" cy="67672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kumimoji="1" lang="en-US" altLang="zh-CN" sz="2000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Γ</m:t>
                          </m:r>
                        </m:num>
                        <m:den>
                          <m:func>
                            <m:funcPr>
                              <m:ctrlPr>
                                <a:rPr kumimoji="1" lang="zh-CN" altLang="en-US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  <m:r>
                                <m:rPr>
                                  <m:sty m:val="p"/>
                                </m:rPr>
                                <a:rPr kumimoji="1" lang="en-US" altLang="zh-CN" sz="2000" b="0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sty m:val="p"/>
                        </m:rPr>
                        <a:rPr kumimoji="1" lang="en-US" altLang="zh-CN" sz="20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Γ</m:t>
                      </m:r>
                      <m:d>
                        <m:d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1+</m:t>
                          </m:r>
                          <m:r>
                            <a:rPr kumimoji="1"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𝛼</m:t>
                          </m:r>
                          <m:sSub>
                            <m:sSubPr>
                              <m:ctrlP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zh-CN" sz="2000" b="0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Λ</m:t>
                              </m:r>
                            </m:sub>
                          </m:sSub>
                          <m:func>
                            <m:funcPr>
                              <m:ctrlPr>
                                <a:rPr kumimoji="1" lang="zh-CN" altLang="en-US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1" lang="en-US" altLang="zh-CN" sz="2000" b="0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kumimoji="1"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E02467E1-D342-9DDC-6A75-E996A3EF9E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324" y="2570768"/>
                <a:ext cx="3302764" cy="67672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90FD7E21-8754-EAD3-DA1D-D2D5CE1B7D96}"/>
                  </a:ext>
                </a:extLst>
              </p:cNvPr>
              <p:cNvSpPr txBox="1"/>
              <p:nvPr/>
            </p:nvSpPr>
            <p:spPr>
              <a:xfrm>
                <a:off x="465257" y="3281422"/>
                <a:ext cx="4446474" cy="74430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𝑃</m:t>
                          </m:r>
                        </m:e>
                        <m:sub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</m:sub>
                      </m:sSub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1" lang="en-US" altLang="zh-CN" sz="20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20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kumimoji="1" lang="en-US" altLang="zh-CN" sz="2000" b="0" i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Λ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kumimoji="1" lang="zh-CN" altLang="en-US" sz="20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kumimoji="1" lang="en-US" altLang="zh-CN" sz="2000" b="0" i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kumimoji="1" lang="en-US" altLang="zh-CN" sz="20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d>
                          <m:sSup>
                            <m:sSupPr>
                              <m:ctrlP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kumimoji="1"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𝛽</m:t>
                          </m:r>
                          <m:sSub>
                            <m:sSubPr>
                              <m:ctrlPr>
                                <a:rPr kumimoji="1"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zh-CN" sz="200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Λ</m:t>
                              </m:r>
                            </m:sub>
                          </m:sSub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’+</m:t>
                          </m:r>
                          <m:r>
                            <a:rPr kumimoji="1"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𝛾</m:t>
                          </m:r>
                          <m:sSub>
                            <m:sSubPr>
                              <m:ctrlPr>
                                <a:rPr kumimoji="1"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zh-CN" sz="200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Λ</m:t>
                              </m:r>
                            </m:sub>
                          </m:sSub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kumimoji="1"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1+</m:t>
                          </m:r>
                          <m:r>
                            <a:rPr kumimoji="1" lang="en-US" altLang="zh-CN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𝛼</m:t>
                          </m:r>
                          <m:sSub>
                            <m:sSubPr>
                              <m:ctrlPr>
                                <a:rPr kumimoji="1"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zh-CN" sz="200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Λ</m:t>
                              </m:r>
                            </m:sub>
                          </m:sSub>
                          <m:func>
                            <m:funcPr>
                              <m:ctrlPr>
                                <a:rPr kumimoji="1" lang="zh-CN" altLang="en-US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1" lang="en-US" altLang="zh-CN" sz="200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kumimoji="1"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90FD7E21-8754-EAD3-DA1D-D2D5CE1B7D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257" y="3281422"/>
                <a:ext cx="4446474" cy="74430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本框 11">
            <a:extLst>
              <a:ext uri="{FF2B5EF4-FFF2-40B4-BE49-F238E27FC236}">
                <a16:creationId xmlns:a16="http://schemas.microsoft.com/office/drawing/2014/main" id="{EBBE35E4-6883-0422-DA35-66F079538EC8}"/>
              </a:ext>
            </a:extLst>
          </p:cNvPr>
          <p:cNvSpPr txBox="1"/>
          <p:nvPr/>
        </p:nvSpPr>
        <p:spPr>
          <a:xfrm>
            <a:off x="7868009" y="4737328"/>
            <a:ext cx="3310758" cy="83099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Complementary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decay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rate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asymmetry</a:t>
            </a:r>
            <a:endParaRPr kumimoji="1"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内容占位符 2">
            <a:extLst>
              <a:ext uri="{FF2B5EF4-FFF2-40B4-BE49-F238E27FC236}">
                <a16:creationId xmlns:a16="http://schemas.microsoft.com/office/drawing/2014/main" id="{B97E35A1-C6EF-3897-A0A2-4FDD082861F2}"/>
              </a:ext>
            </a:extLst>
          </p:cNvPr>
          <p:cNvSpPr txBox="1">
            <a:spLocks/>
          </p:cNvSpPr>
          <p:nvPr/>
        </p:nvSpPr>
        <p:spPr>
          <a:xfrm>
            <a:off x="187858" y="5600784"/>
            <a:ext cx="11332630" cy="493914"/>
          </a:xfrm>
          <a:prstGeom prst="rect">
            <a:avLst/>
          </a:prstGeom>
        </p:spPr>
        <p:txBody>
          <a:bodyPr>
            <a:normAutofit/>
          </a:bodyPr>
          <a:lstStyle>
            <a:lvl1pPr marL="216004" indent="-216004" algn="l" defTabSz="864017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863994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Ø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439992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2015988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591985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v"/>
              <a:defRPr sz="1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ea typeface="黑体"/>
              </a:rPr>
              <a:t>Clean</a:t>
            </a:r>
            <a:r>
              <a:rPr lang="zh-CN" altLang="en-US" dirty="0">
                <a:ea typeface="黑体"/>
              </a:rPr>
              <a:t> </a:t>
            </a:r>
            <a:r>
              <a:rPr lang="en-US" altLang="zh-CN" dirty="0">
                <a:ea typeface="黑体"/>
              </a:rPr>
              <a:t>observables,</a:t>
            </a:r>
            <a:r>
              <a:rPr lang="zh-CN" altLang="en-US" dirty="0">
                <a:ea typeface="黑体"/>
              </a:rPr>
              <a:t> </a:t>
            </a:r>
            <a:r>
              <a:rPr lang="en-US" altLang="zh-CN" dirty="0">
                <a:ea typeface="黑体"/>
              </a:rPr>
              <a:t>less</a:t>
            </a:r>
            <a:r>
              <a:rPr lang="zh-CN" altLang="en-US" dirty="0">
                <a:ea typeface="黑体"/>
              </a:rPr>
              <a:t> </a:t>
            </a:r>
            <a:r>
              <a:rPr lang="en-US" altLang="zh-CN" dirty="0">
                <a:ea typeface="黑体"/>
              </a:rPr>
              <a:t>polluted</a:t>
            </a:r>
            <a:r>
              <a:rPr lang="zh-CN" altLang="en-US" dirty="0">
                <a:ea typeface="黑体"/>
              </a:rPr>
              <a:t> </a:t>
            </a:r>
            <a:r>
              <a:rPr lang="en-US" altLang="zh-CN" dirty="0">
                <a:ea typeface="黑体"/>
              </a:rPr>
              <a:t>by</a:t>
            </a:r>
            <a:r>
              <a:rPr lang="zh-CN" altLang="en-US" dirty="0">
                <a:ea typeface="黑体"/>
              </a:rPr>
              <a:t> </a:t>
            </a:r>
            <a:r>
              <a:rPr lang="en-US" altLang="zh-CN" dirty="0">
                <a:ea typeface="黑体"/>
              </a:rPr>
              <a:t>experimental</a:t>
            </a:r>
            <a:r>
              <a:rPr lang="zh-CN" altLang="en-US" dirty="0">
                <a:ea typeface="黑体"/>
              </a:rPr>
              <a:t> </a:t>
            </a:r>
            <a:r>
              <a:rPr lang="en-US" altLang="zh-CN" dirty="0">
                <a:ea typeface="黑体"/>
              </a:rPr>
              <a:t>effects</a:t>
            </a:r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4044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4C3C19-8CE7-1F6A-64E7-D1F167324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Beauty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charm</a:t>
            </a:r>
            <a:r>
              <a:rPr kumimoji="1" lang="zh-CN" altLang="en-US" dirty="0"/>
              <a:t> </a:t>
            </a:r>
            <a:r>
              <a:rPr kumimoji="1" lang="en-US" altLang="zh-CN" dirty="0"/>
              <a:t>baryon</a:t>
            </a:r>
            <a:r>
              <a:rPr kumimoji="1" lang="zh-CN" altLang="en-US" dirty="0"/>
              <a:t> </a:t>
            </a:r>
            <a:r>
              <a:rPr kumimoji="1" lang="en-US" altLang="zh-CN" dirty="0"/>
              <a:t>decay</a:t>
            </a:r>
            <a:r>
              <a:rPr kumimoji="1" lang="zh-CN" altLang="en-US" dirty="0"/>
              <a:t> </a:t>
            </a:r>
            <a:r>
              <a:rPr kumimoji="1" lang="en-US" altLang="zh-CN" dirty="0"/>
              <a:t>parameters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BEBE078-AC28-7F97-480D-187D894A3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9</a:t>
            </a:fld>
            <a:endParaRPr kumimoji="1" lang="zh-CN" altLang="en-US" dirty="0"/>
          </a:p>
        </p:txBody>
      </p:sp>
      <p:pic>
        <p:nvPicPr>
          <p:cNvPr id="5" name="Picture 40" descr="lhcblogo">
            <a:extLst>
              <a:ext uri="{FF2B5EF4-FFF2-40B4-BE49-F238E27FC236}">
                <a16:creationId xmlns:a16="http://schemas.microsoft.com/office/drawing/2014/main" id="{F01D5F04-9AA1-31A7-FD4D-A7E37BA0D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000" y="-30159"/>
            <a:ext cx="963753" cy="663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内容占位符 2">
                <a:extLst>
                  <a:ext uri="{FF2B5EF4-FFF2-40B4-BE49-F238E27FC236}">
                    <a16:creationId xmlns:a16="http://schemas.microsoft.com/office/drawing/2014/main" id="{FFB63415-DDDB-65DD-02F0-B061FC516A2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3825" y="681038"/>
                <a:ext cx="5636419" cy="1703347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zh-CN" dirty="0"/>
                  <a:t>Simultaneous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angular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analysis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of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6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d</a:t>
                </a:r>
                <a:r>
                  <a:rPr kumimoji="1" lang="en-US" altLang="zh-CN" sz="2400" dirty="0"/>
                  <a:t>ecays</a:t>
                </a:r>
              </a:p>
              <a:p>
                <a:pPr marL="575996" lvl="1" indent="0">
                  <a:buNone/>
                </a:pPr>
                <a:r>
                  <a:rPr kumimoji="1" lang="en-US" altLang="zh-CN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kumimoji="1" lang="en-US" altLang="zh-CN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US" altLang="zh-CN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kumimoji="1"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kumimoji="1" lang="en-US" altLang="zh-CN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kumimoji="1"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kumimoji="1" lang="en-US" altLang="zh-CN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kumimoji="1" lang="en-US" altLang="zh-CN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kumimoji="1"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kumimoji="1" lang="en-US" altLang="zh-CN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kumimoji="1" lang="en-US" altLang="zh-CN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kumimoji="1" lang="en-US" altLang="zh-CN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kumimoji="1" lang="en-US" altLang="zh-CN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d>
                  </m:oMath>
                </a14:m>
                <a:r>
                  <a:rPr kumimoji="1" lang="en-US" altLang="zh-CN" dirty="0">
                    <a:solidFill>
                      <a:srgbClr val="C00000"/>
                    </a:solidFill>
                  </a:rPr>
                  <a:t> </a:t>
                </a:r>
                <a:endParaRPr kumimoji="1" lang="en-US" altLang="zh-CN" dirty="0"/>
              </a:p>
              <a:p>
                <a:pPr marL="575996" lvl="1" indent="0">
                  <a:buNone/>
                </a:pPr>
                <a:r>
                  <a:rPr kumimoji="1" lang="zh-CN" altLang="en-US" dirty="0"/>
                  <a:t>  </a:t>
                </a:r>
                <a:r>
                  <a:rPr kumimoji="1" lang="en-US" altLang="zh-CN" dirty="0"/>
                  <a:t> with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kumimoji="1" lang="en-US" altLang="zh-CN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kumimoji="1" lang="en-US" altLang="zh-CN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kumimoji="1" lang="en-US" altLang="zh-CN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Λ</m:t>
                    </m:r>
                    <m:r>
                      <a:rPr kumimoji="1" lang="en-US" altLang="zh-CN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kumimoji="1"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kumimoji="1" lang="en-US" altLang="zh-CN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dirty="0">
                    <a:solidFill>
                      <a:srgbClr val="C00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Λ</m:t>
                    </m:r>
                    <m:r>
                      <a:rPr kumimoji="1" lang="en-US" altLang="zh-CN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zh-CN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kumimoji="1" lang="en-US" altLang="zh-CN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kumimoji="1"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kumimoji="1" lang="en-US" altLang="zh-CN" dirty="0"/>
              </a:p>
              <a:p>
                <a:pPr marL="342895" lvl="1" indent="0">
                  <a:buNone/>
                </a:pPr>
                <a:r>
                  <a:rPr kumimoji="1" lang="zh-CN" altLang="en-US" dirty="0"/>
                  <a:t>       </a:t>
                </a:r>
                <a:r>
                  <a:rPr kumimoji="1" lang="en-US" altLang="zh-CN" dirty="0"/>
                  <a:t> </a:t>
                </a:r>
                <a:r>
                  <a:rPr kumimoji="1" lang="zh-CN" altLang="en-US" dirty="0"/>
                  <a:t>  </a:t>
                </a:r>
                <a:r>
                  <a:rPr kumimoji="1" lang="en-US" altLang="zh-CN" dirty="0"/>
                  <a:t>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kumimoji="1" lang="en-US" altLang="zh-CN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kumimoji="1" lang="en-US" altLang="zh-CN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zh-CN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sSubSup>
                      <m:sSubSupPr>
                        <m:ctrlPr>
                          <a:rPr kumimoji="1"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kumimoji="1" lang="en-US" altLang="zh-CN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kumimoji="1" lang="en-US" altLang="zh-CN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endParaRPr kumimoji="1" lang="en-US" altLang="zh-CN" dirty="0"/>
              </a:p>
            </p:txBody>
          </p:sp>
        </mc:Choice>
        <mc:Fallback xmlns="">
          <p:sp>
            <p:nvSpPr>
              <p:cNvPr id="6" name="内容占位符 2">
                <a:extLst>
                  <a:ext uri="{FF2B5EF4-FFF2-40B4-BE49-F238E27FC236}">
                    <a16:creationId xmlns:a16="http://schemas.microsoft.com/office/drawing/2014/main" id="{FFB63415-DDDB-65DD-02F0-B061FC516A2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3825" y="681038"/>
                <a:ext cx="5636419" cy="1703347"/>
              </a:xfrm>
              <a:blipFill>
                <a:blip r:embed="rId3"/>
                <a:stretch>
                  <a:fillRect l="-1348" t="-5185" r="-44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>
            <a:extLst>
              <a:ext uri="{FF2B5EF4-FFF2-40B4-BE49-F238E27FC236}">
                <a16:creationId xmlns:a16="http://schemas.microsoft.com/office/drawing/2014/main" id="{27BD2E3C-F225-AF39-5708-AABC717206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352" y="2636796"/>
            <a:ext cx="4703999" cy="278654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C38E117-6F09-5888-64A6-4FFC304B6E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8100" y="1363312"/>
            <a:ext cx="6312385" cy="4633559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5DCD4940-47BB-CCDE-0CEE-BAEA5124E140}"/>
              </a:ext>
            </a:extLst>
          </p:cNvPr>
          <p:cNvSpPr txBox="1"/>
          <p:nvPr/>
        </p:nvSpPr>
        <p:spPr>
          <a:xfrm>
            <a:off x="7002684" y="775504"/>
            <a:ext cx="1933543" cy="30777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r>
              <a:rPr lang="en-US" altLang="zh-CN" sz="1400" kern="0" dirty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PRL 133 (2024) 261804</a:t>
            </a:r>
          </a:p>
        </p:txBody>
      </p:sp>
    </p:spTree>
    <p:extLst>
      <p:ext uri="{BB962C8B-B14F-4D97-AF65-F5344CB8AC3E}">
        <p14:creationId xmlns:p14="http://schemas.microsoft.com/office/powerpoint/2010/main" val="36684681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  <a:ln>
          <a:solidFill>
            <a:schemeClr val="bg1"/>
          </a:solidFill>
        </a:ln>
        <a:effectLst>
          <a:outerShdw blurRad="50800" dist="38100" algn="l" rotWithShape="0">
            <a:prstClr val="black">
              <a:alpha val="0"/>
            </a:prstClr>
          </a:outerShdw>
          <a:softEdge rad="12700"/>
        </a:effectLst>
      </a:spPr>
      <a:bodyPr wrap="square">
        <a:spAutoFit/>
      </a:bodyPr>
      <a:lstStyle>
        <a:defPPr algn="l">
          <a:defRPr sz="2000" dirty="0" smtClean="0"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70731</TotalTime>
  <Words>2094</Words>
  <Application>Microsoft Macintosh PowerPoint</Application>
  <PresentationFormat>自定义</PresentationFormat>
  <Paragraphs>448</Paragraphs>
  <Slides>39</Slides>
  <Notes>8</Notes>
  <HiddenSlides>3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51" baseType="lpstr">
      <vt:lpstr>DengXian</vt:lpstr>
      <vt:lpstr>黑体</vt:lpstr>
      <vt:lpstr>KaiTi</vt:lpstr>
      <vt:lpstr>Microsoft YaHei</vt:lpstr>
      <vt:lpstr>Arial</vt:lpstr>
      <vt:lpstr>Calibri</vt:lpstr>
      <vt:lpstr>Cambria Math</vt:lpstr>
      <vt:lpstr>Courier New</vt:lpstr>
      <vt:lpstr>Helvetica</vt:lpstr>
      <vt:lpstr>Times New Roman</vt:lpstr>
      <vt:lpstr>Wingdings</vt:lpstr>
      <vt:lpstr>Office Theme</vt:lpstr>
      <vt:lpstr>LHCb实验重子CP破坏进展</vt:lpstr>
      <vt:lpstr>LHCb experiment</vt:lpstr>
      <vt:lpstr>LHCb data</vt:lpstr>
      <vt:lpstr>Brief history of CP violation </vt:lpstr>
      <vt:lpstr>Direct CP violation for beauty mesons </vt:lpstr>
      <vt:lpstr>PowerPoint 演示文稿</vt:lpstr>
      <vt:lpstr>Long list of efforts by LHCb</vt:lpstr>
      <vt:lpstr>CP violation with decay parameters</vt:lpstr>
      <vt:lpstr>Beauty and charm baryon decay parameters</vt:lpstr>
      <vt:lpstr>P and CP violation</vt:lpstr>
      <vt:lpstr>More parameters for Λ_c^+→Λh^+ decays</vt:lpstr>
      <vt:lpstr>Crucial to control systematics</vt:lpstr>
      <vt:lpstr>CP violation in Λ_b^0→ph^- decays</vt:lpstr>
      <vt:lpstr>CP asymmetry in Λ_b^0→Λh_1^+ h_2^- decays </vt:lpstr>
      <vt:lpstr>Local CP asymmetry for Λ_b^0→ΛK^+ K^-</vt:lpstr>
      <vt:lpstr>More local CP asymmetries</vt:lpstr>
      <vt:lpstr>Study of Λ_b^0→pK^- π^+ π^- decays with Run 1+2</vt:lpstr>
      <vt:lpstr>Raw yield asymmetry of Λ_b^0→pK^- π^+ π^- </vt:lpstr>
      <vt:lpstr>Corrections for experimental bias</vt:lpstr>
      <vt:lpstr>Systematic uncertainties</vt:lpstr>
      <vt:lpstr>First observation of CP violation</vt:lpstr>
      <vt:lpstr>CP asymmetry in resonance regions 1</vt:lpstr>
      <vt:lpstr>CP asymmetry in resonance regions 2</vt:lpstr>
      <vt:lpstr>CP asymmetry in resonance regions 3</vt:lpstr>
      <vt:lpstr>CP asymmetry in resonance regions 4</vt:lpstr>
      <vt:lpstr>What does it tell us</vt:lpstr>
      <vt:lpstr>CP violation in future</vt:lpstr>
      <vt:lpstr>Backup slides</vt:lpstr>
      <vt:lpstr>PowerPoint 演示文稿</vt:lpstr>
      <vt:lpstr>Global analysis of CKM mechanism (4 parameters)</vt:lpstr>
      <vt:lpstr>Identification of charged hadrons</vt:lpstr>
      <vt:lpstr>Predictions?</vt:lpstr>
      <vt:lpstr>Why CP violation so small</vt:lpstr>
      <vt:lpstr>              Decay parameters and CPV in hyperons</vt:lpstr>
      <vt:lpstr>             Decay parameters and CPV in charm baryons</vt:lpstr>
      <vt:lpstr>CKM matrix up to λ^6</vt:lpstr>
      <vt:lpstr>LHCb Upgrade II sensitivities</vt:lpstr>
      <vt:lpstr>More information for decay paramerters</vt:lpstr>
      <vt:lpstr>First observation of CP violation in baryons by LHCb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Yanxi Zhang</dc:creator>
  <cp:lastModifiedBy>yanxi zhang</cp:lastModifiedBy>
  <cp:revision>1978</cp:revision>
  <cp:lastPrinted>2025-04-09T06:43:12Z</cp:lastPrinted>
  <dcterms:created xsi:type="dcterms:W3CDTF">2015-12-03T12:56:11Z</dcterms:created>
  <dcterms:modified xsi:type="dcterms:W3CDTF">2025-04-18T15:38:10Z</dcterms:modified>
</cp:coreProperties>
</file>