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25" r:id="rId2"/>
    <p:sldId id="2819" r:id="rId3"/>
    <p:sldId id="2529" r:id="rId4"/>
    <p:sldId id="2771" r:id="rId5"/>
    <p:sldId id="2767" r:id="rId6"/>
    <p:sldId id="2768" r:id="rId7"/>
    <p:sldId id="2663" r:id="rId8"/>
    <p:sldId id="2821" r:id="rId9"/>
    <p:sldId id="2718" r:id="rId10"/>
    <p:sldId id="2728" r:id="rId11"/>
    <p:sldId id="2729" r:id="rId12"/>
    <p:sldId id="2732" r:id="rId13"/>
    <p:sldId id="2733" r:id="rId14"/>
    <p:sldId id="2813" r:id="rId15"/>
    <p:sldId id="2815" r:id="rId16"/>
    <p:sldId id="2816" r:id="rId17"/>
    <p:sldId id="2740" r:id="rId18"/>
    <p:sldId id="2748" r:id="rId19"/>
    <p:sldId id="2750" r:id="rId20"/>
    <p:sldId id="2751" r:id="rId21"/>
    <p:sldId id="2752" r:id="rId22"/>
    <p:sldId id="2820" r:id="rId23"/>
    <p:sldId id="2817" r:id="rId24"/>
    <p:sldId id="2719" r:id="rId25"/>
    <p:sldId id="2363" r:id="rId26"/>
    <p:sldId id="2524" r:id="rId27"/>
    <p:sldId id="2722" r:id="rId28"/>
    <p:sldId id="2660" r:id="rId29"/>
    <p:sldId id="2760" r:id="rId30"/>
    <p:sldId id="2761" r:id="rId31"/>
    <p:sldId id="2734" r:id="rId32"/>
    <p:sldId id="2735" r:id="rId33"/>
    <p:sldId id="2737" r:id="rId34"/>
    <p:sldId id="2770" r:id="rId35"/>
    <p:sldId id="2772" r:id="rId36"/>
    <p:sldId id="2773" r:id="rId37"/>
    <p:sldId id="2774" r:id="rId38"/>
    <p:sldId id="2791" r:id="rId39"/>
    <p:sldId id="2790" r:id="rId40"/>
    <p:sldId id="2792" r:id="rId41"/>
    <p:sldId id="2693" r:id="rId42"/>
    <p:sldId id="2356" r:id="rId43"/>
    <p:sldId id="2694" r:id="rId44"/>
    <p:sldId id="2698" r:id="rId45"/>
    <p:sldId id="2700" r:id="rId46"/>
    <p:sldId id="2701" r:id="rId47"/>
  </p:sldIdLst>
  <p:sldSz cx="12192000" cy="6858000"/>
  <p:notesSz cx="7315200" cy="96012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D3F"/>
    <a:srgbClr val="FFC319"/>
    <a:srgbClr val="F2B300"/>
    <a:srgbClr val="CC9900"/>
    <a:srgbClr val="FFFF99"/>
    <a:srgbClr val="FFFFCC"/>
    <a:srgbClr val="00FFFF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974" autoAdjust="0"/>
  </p:normalViewPr>
  <p:slideViewPr>
    <p:cSldViewPr>
      <p:cViewPr varScale="1">
        <p:scale>
          <a:sx n="115" d="100"/>
          <a:sy n="115" d="100"/>
        </p:scale>
        <p:origin x="101" y="8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25+5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8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7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24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" y="-1278447"/>
            <a:ext cx="12192000" cy="104241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1" y="1671639"/>
            <a:ext cx="102616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1" y="3125788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title footer_Blue_646.jp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94500"/>
            <a:ext cx="12192000" cy="63500"/>
          </a:xfrm>
          <a:prstGeom prst="rect">
            <a:avLst/>
          </a:prstGeom>
          <a:gradFill flip="none" rotWithShape="0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1067274" cy="106680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53964" y="228600"/>
            <a:ext cx="13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NANJING</a:t>
            </a:r>
            <a:r>
              <a:rPr kumimoji="1" lang="zh-CN" altLang="en-US" sz="1800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 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240506" y="515035"/>
            <a:ext cx="181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="1" dirty="0">
                <a:solidFill>
                  <a:schemeClr val="accent1">
                    <a:lumMod val="50000"/>
                  </a:schemeClr>
                </a:solidFill>
                <a:latin typeface="Adobe Hebrew" charset="0"/>
                <a:ea typeface="Adobe Hebrew" charset="0"/>
                <a:cs typeface="Adobe Hebrew" charset="0"/>
              </a:rPr>
              <a:t>UNIVERSITY</a:t>
            </a:r>
            <a:endParaRPr kumimoji="1" lang="zh-CN" altLang="en-US" b="1" dirty="0">
              <a:solidFill>
                <a:schemeClr val="accent1">
                  <a:lumMod val="50000"/>
                </a:schemeClr>
              </a:solidFill>
              <a:latin typeface="Adobe Hebrew" charset="0"/>
              <a:ea typeface="Adobe Hebrew" charset="0"/>
              <a:cs typeface="Adobe Hebrew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684" y="6611938"/>
            <a:ext cx="452331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5400" y="6629400"/>
            <a:ext cx="4704744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88358" y="6629400"/>
            <a:ext cx="4394201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4699"/>
            <a:ext cx="12192000" cy="5303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631" y="1018446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7110" y="6505575"/>
            <a:ext cx="27961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1" y="6307138"/>
            <a:ext cx="792268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489701"/>
            <a:ext cx="51223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hyperlink" Target="http://inp.nju.edu.c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pl.iphy.ac.cn/10.1088/0256-307X/40/4/041201#1" TargetMode="External"/><Relationship Id="rId7" Type="http://schemas.openxmlformats.org/officeDocument/2006/relationships/image" Target="../media/image111.png"/><Relationship Id="rId2" Type="http://schemas.openxmlformats.org/officeDocument/2006/relationships/hyperlink" Target="https://inspirehep.net/literature/2632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iopscience.iop.org/journal/0256-307X/page/Express_Lett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2768352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pirehep.net/literature/279083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q=http%3A%2F%2Fcpc.ihep.ac.cn%2Farticle%2Fdoi%2F10.1088%2F1674-1137%2F44%2F8%2F083102&amp;sa=D&amp;sntz=1&amp;usg=AFQjCNG6FBW7FVAvE_kugoNC2xYymh1WmA" TargetMode="External"/><Relationship Id="rId3" Type="http://schemas.openxmlformats.org/officeDocument/2006/relationships/image" Target="../media/image69.png"/><Relationship Id="rId7" Type="http://schemas.openxmlformats.org/officeDocument/2006/relationships/hyperlink" Target="http://www.google.com/url?q=http%3A%2F%2Finspirehep.net%2Frecord%2F1771514%3Fln%3Den&amp;sa=D&amp;sntz=1&amp;usg=AFQjCNET20BeXjPH93dCyyROC0b_FEzg6w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hyperlink" Target="https://inspirehep.net/literature/2637736" TargetMode="External"/><Relationship Id="rId4" Type="http://schemas.openxmlformats.org/officeDocument/2006/relationships/hyperlink" Target="http://inspirehep.net/record/1504060?ln=en" TargetMode="External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03/PhysRevD.93.074017" TargetMode="External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physletb.2024.138823" TargetMode="External"/><Relationship Id="rId5" Type="http://schemas.openxmlformats.org/officeDocument/2006/relationships/hyperlink" Target="https://inspirehep.net/literature/2784400" TargetMode="External"/><Relationship Id="rId4" Type="http://schemas.openxmlformats.org/officeDocument/2006/relationships/image" Target="../media/image6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0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2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pirehep.net/literature/2790831" TargetMode="External"/><Relationship Id="rId5" Type="http://schemas.openxmlformats.org/officeDocument/2006/relationships/image" Target="../media/image610.png"/><Relationship Id="rId4" Type="http://schemas.openxmlformats.org/officeDocument/2006/relationships/image" Target="../media/image6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60.png"/><Relationship Id="rId4" Type="http://schemas.openxmlformats.org/officeDocument/2006/relationships/image" Target="../media/image7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inp.nju.edu.cn/Publications/Bytime/20230216/i238578.html" TargetMode="External"/><Relationship Id="rId7" Type="http://schemas.openxmlformats.org/officeDocument/2006/relationships/image" Target="../media/image69.jpe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hyperlink" Target="https://cpl.iphy.ac.cn/10.1088/0256-307X/40/4/041201#1" TargetMode="External"/><Relationship Id="rId4" Type="http://schemas.openxmlformats.org/officeDocument/2006/relationships/hyperlink" Target="https://inspirehep.net/literature/263276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80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43667-B58F-8B39-241F-D64152A6F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2388"/>
            <a:ext cx="12191999" cy="58288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737192"/>
            <a:ext cx="12202082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700" i="1" dirty="0">
              <a:ln w="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2509838" y="1447801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09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6172200" y="4916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solidFill>
                  <a:schemeClr val="bg1"/>
                </a:solidFill>
              </a:rPr>
              <a:t>Craig Roberts … </a:t>
            </a: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http://inp.nju.edu.cn/</a:t>
            </a:r>
            <a:endParaRPr lang="en-US" sz="2000" kern="0" dirty="0">
              <a:solidFill>
                <a:schemeClr val="bg1"/>
              </a:solidFill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0CD000EE-0D0D-4F96-8253-6D55DF13EF80}"/>
              </a:ext>
            </a:extLst>
          </p:cNvPr>
          <p:cNvSpPr txBox="1">
            <a:spLocks/>
          </p:cNvSpPr>
          <p:nvPr/>
        </p:nvSpPr>
        <p:spPr bwMode="auto">
          <a:xfrm>
            <a:off x="1" y="1692556"/>
            <a:ext cx="12191999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72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Perspective on Hadron Gravitational Form Factors</a:t>
            </a:r>
            <a:endParaRPr lang="en-US" sz="6600" b="1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52EF143-E305-4E80-8CCC-B91CAC053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A91752-E202-4C64-B120-5810F17E0440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515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EDF0-5618-E4CF-8E55-2599F3EF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0972800" cy="1143000"/>
          </a:xfrm>
        </p:spPr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Pseudoscalar Meson </a:t>
            </a:r>
            <a:b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Electromagnetic Form Factors </a:t>
            </a:r>
            <a:b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AU" sz="2800" dirty="0"/>
              <a:t>Hard QCD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E26231-AD99-0774-C03E-E13C5C548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47800"/>
                <a:ext cx="10972800" cy="4648200"/>
              </a:xfrm>
            </p:spPr>
            <p:txBody>
              <a:bodyPr/>
              <a:lstStyle/>
              <a:p>
                <a:r>
                  <a:rPr lang="en-US" dirty="0"/>
                  <a:t>Delivered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dirty="0"/>
                  <a:t> years ago … positive-charge pseudoscalar meson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constituted from valence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quarks: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QCD running coupling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is pseudoscalar meson's leptonic decay constant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meson’s leading parton distribution amplitude (DA) – like a quantum field theory wave function – evaluated at the hard scale of the interaction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E26231-AD99-0774-C03E-E13C5C548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47800"/>
                <a:ext cx="10972800" cy="4648200"/>
              </a:xfrm>
              <a:blipFill>
                <a:blip r:embed="rId2"/>
                <a:stretch>
                  <a:fillRect l="-611" t="-919" b="-41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C42C-68B6-2809-3336-3C314AC9B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C049-F4B4-D9CC-D130-3164CB11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F42E6-4C18-7B95-2418-E2122A93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8B849-EAF2-57D3-C225-A4AEEACE4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30" y="2171700"/>
            <a:ext cx="5463540" cy="2476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89F712-763A-472D-4C60-000909DA31B5}"/>
              </a:ext>
            </a:extLst>
          </p:cNvPr>
          <p:cNvSpPr/>
          <p:nvPr/>
        </p:nvSpPr>
        <p:spPr bwMode="auto">
          <a:xfrm>
            <a:off x="3276600" y="2171700"/>
            <a:ext cx="5522385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B8781D-B3A4-AF9A-9012-66DB0F6D0289}"/>
              </a:ext>
            </a:extLst>
          </p:cNvPr>
          <p:cNvSpPr txBox="1"/>
          <p:nvPr/>
        </p:nvSpPr>
        <p:spPr>
          <a:xfrm>
            <a:off x="5486400" y="165948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chemeClr val="accent6">
                    <a:lumMod val="50000"/>
                  </a:schemeClr>
                </a:solidFill>
              </a:rPr>
              <a:t>G. P. Lepage, S. J. Brodsky, Phys. Lett. B 87 (1979) 359–365. </a:t>
            </a:r>
          </a:p>
          <a:p>
            <a:r>
              <a:rPr lang="en-AU" sz="1600" dirty="0">
                <a:solidFill>
                  <a:schemeClr val="accent6">
                    <a:lumMod val="50000"/>
                  </a:schemeClr>
                </a:solidFill>
              </a:rPr>
              <a:t>A. V. Efremov, A. V. </a:t>
            </a:r>
            <a:r>
              <a:rPr lang="en-AU" sz="1600" dirty="0" err="1">
                <a:solidFill>
                  <a:schemeClr val="accent6">
                    <a:lumMod val="50000"/>
                  </a:schemeClr>
                </a:solidFill>
              </a:rPr>
              <a:t>Radyushkin</a:t>
            </a:r>
            <a:r>
              <a:rPr lang="en-AU" sz="1600" dirty="0">
                <a:solidFill>
                  <a:schemeClr val="accent6">
                    <a:lumMod val="50000"/>
                  </a:schemeClr>
                </a:solidFill>
              </a:rPr>
              <a:t>, Phys. Lett. B 94 (1980) 245–250.</a:t>
            </a:r>
          </a:p>
          <a:p>
            <a:r>
              <a:rPr lang="en-AU" sz="1600" dirty="0">
                <a:solidFill>
                  <a:schemeClr val="accent6">
                    <a:lumMod val="50000"/>
                  </a:schemeClr>
                </a:solidFill>
              </a:rPr>
              <a:t>G. P. Lepage, S. J. Brodsky, </a:t>
            </a:r>
            <a:r>
              <a:rPr lang="en-AU" sz="1600" i="1" dirty="0">
                <a:solidFill>
                  <a:schemeClr val="accent6">
                    <a:lumMod val="50000"/>
                  </a:schemeClr>
                </a:solidFill>
              </a:rPr>
              <a:t>Exclusive Processes </a:t>
            </a:r>
          </a:p>
          <a:p>
            <a:r>
              <a:rPr lang="en-AU" sz="1600" i="1" dirty="0">
                <a:solidFill>
                  <a:schemeClr val="accent6">
                    <a:lumMod val="50000"/>
                  </a:schemeClr>
                </a:solidFill>
              </a:rPr>
              <a:t>in Perturbative Quantum Chromodynamics</a:t>
            </a:r>
            <a:r>
              <a:rPr lang="en-AU" sz="1600" dirty="0">
                <a:solidFill>
                  <a:schemeClr val="accent6">
                    <a:lumMod val="50000"/>
                  </a:schemeClr>
                </a:solidFill>
              </a:rPr>
              <a:t>, Phys. Rev. D 22 (1980) 2157–2198. </a:t>
            </a:r>
          </a:p>
        </p:txBody>
      </p:sp>
    </p:spTree>
    <p:extLst>
      <p:ext uri="{BB962C8B-B14F-4D97-AF65-F5344CB8AC3E}">
        <p14:creationId xmlns:p14="http://schemas.microsoft.com/office/powerpoint/2010/main" val="1956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2ABF9-511E-ECEE-4207-ED7934D1B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60" y="716865"/>
            <a:ext cx="5463540" cy="247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034D25-6412-BBC4-7DD5-0FFB3B8D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Hard QCD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08CCC-F66C-52C3-BA97-D6742D11F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dirty="0"/>
                  <a:t>Hard QCD prediction is remarkable.</a:t>
                </a:r>
              </a:p>
              <a:p>
                <a:pPr lvl="1"/>
                <a:r>
                  <a:rPr lang="en-US" sz="2200" dirty="0"/>
                  <a:t>beyond some momentum scale, the meson form factor is precisely known</a:t>
                </a:r>
              </a:p>
              <a:p>
                <a:pPr lvl="2"/>
                <a:r>
                  <a:rPr lang="en-US" sz="2200" dirty="0"/>
                  <a:t>magnitude (</a:t>
                </a:r>
                <a:r>
                  <a:rPr lang="en-US" sz="2200" dirty="0" err="1"/>
                  <a:t>normalisation</a:t>
                </a:r>
                <a:r>
                  <a:rPr lang="en-US" sz="2200" dirty="0"/>
                  <a:t>) is set by meson leptonic decay constant, which is an order parameter for dynamical chiral symmetry breaking (DCSB) – a corollary of EHM</a:t>
                </a:r>
              </a:p>
              <a:p>
                <a:pPr lvl="2"/>
                <a:r>
                  <a:rPr lang="en-US" sz="2200" dirty="0"/>
                  <a:t>and scaling violations are apparent,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dependence determined by that of the running coupling and evolution of the DA</a:t>
                </a:r>
              </a:p>
              <a:p>
                <a:pPr lvl="1"/>
                <a:r>
                  <a:rPr lang="en-US" sz="2200" dirty="0"/>
                  <a:t>Analogous proton equation – magnitude (normalization) is not known</a:t>
                </a:r>
              </a:p>
              <a:p>
                <a:r>
                  <a:rPr lang="en-US" dirty="0"/>
                  <a:t>On domain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right-hand side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outstanding issues:</a:t>
                </a:r>
              </a:p>
              <a:p>
                <a:pPr lvl="1"/>
                <a:r>
                  <a:rPr lang="en-US" dirty="0"/>
                  <a:t>what is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which scaling violations become apparent?</a:t>
                </a:r>
              </a:p>
              <a:p>
                <a:pPr lvl="1"/>
                <a:r>
                  <a:rPr lang="en-US" dirty="0"/>
                  <a:t>and what is pointwise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at scales for which terrestrial experiments are possible?</a:t>
                </a:r>
              </a:p>
              <a:p>
                <a:r>
                  <a:rPr lang="en-US" dirty="0"/>
                  <a:t>These questions can only be answered using a nonperturbative approach to QCD.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08CCC-F66C-52C3-BA97-D6742D11F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3"/>
                <a:stretch>
                  <a:fillRect l="-611" t="-943" r="-722" b="-99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0DE07-B4C8-D060-BFD7-BC234CBC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7B04-7D51-C509-F2DC-0623EE20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D234C-5747-2426-006B-F40F1397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456A6-1A75-0EDA-4E6A-26CBB6D6BA04}"/>
              </a:ext>
            </a:extLst>
          </p:cNvPr>
          <p:cNvSpPr/>
          <p:nvPr/>
        </p:nvSpPr>
        <p:spPr bwMode="auto">
          <a:xfrm>
            <a:off x="6324600" y="728586"/>
            <a:ext cx="5522385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2EFD-7232-A299-C5FA-23CEB444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152400"/>
            <a:ext cx="8153399" cy="1143000"/>
          </a:xfrm>
        </p:spPr>
        <p:txBody>
          <a:bodyPr/>
          <a:lstStyle/>
          <a:p>
            <a:r>
              <a:rPr lang="en-AU" sz="2800" dirty="0"/>
              <a:t>Pion Form Factor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2458" y="762000"/>
                <a:ext cx="5271942" cy="5287964"/>
              </a:xfrm>
            </p:spPr>
            <p:txBody>
              <a:bodyPr/>
              <a:lstStyle/>
              <a:p>
                <a:r>
                  <a:rPr lang="en-US" dirty="0"/>
                  <a:t>QCD continuum Schwinger function method predictions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– purple curve</a:t>
                </a:r>
              </a:p>
              <a:p>
                <a:pPr lvl="1"/>
                <a:r>
                  <a:rPr lang="en-US" dirty="0"/>
                  <a:t>Charge radius agrees with experiment: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fm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dependence matches that suggested by </a:t>
                </a:r>
                <a:r>
                  <a:rPr lang="en-US" dirty="0" err="1"/>
                  <a:t>JLab</a:t>
                </a:r>
                <a:r>
                  <a:rPr lang="en-US" dirty="0"/>
                  <a:t> precision measurements [Horn:2007ug, Huber:2008id] (gold symbols</a:t>
                </a:r>
                <a:r>
                  <a:rPr lang="en-US" sz="2200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2458" y="762000"/>
                <a:ext cx="5271942" cy="5287964"/>
              </a:xfrm>
              <a:blipFill>
                <a:blip r:embed="rId2"/>
                <a:stretch>
                  <a:fillRect l="-1272" t="-8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F82C-DEA5-5A8C-92E6-D93416F7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C97EF-CC71-F2F1-9E7B-B99E7016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1F5D-3675-4029-016C-54ADC835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A graph of a function and a graph of a function&#10;&#10;Description automatically generated">
            <a:extLst>
              <a:ext uri="{FF2B5EF4-FFF2-40B4-BE49-F238E27FC236}">
                <a16:creationId xmlns:a16="http://schemas.microsoft.com/office/drawing/2014/main" id="{8A127E2E-8BB4-1341-8C74-D16DB382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2420"/>
            <a:ext cx="3735131" cy="5943600"/>
          </a:xfrm>
          <a:prstGeom prst="rect">
            <a:avLst/>
          </a:prstGeom>
        </p:spPr>
      </p:pic>
      <p:pic>
        <p:nvPicPr>
          <p:cNvPr id="7" name="Picture 6" descr="A diagram of a graph&#10;&#10;AI-generated content may be incorrect.">
            <a:extLst>
              <a:ext uri="{FF2B5EF4-FFF2-40B4-BE49-F238E27FC236}">
                <a16:creationId xmlns:a16="http://schemas.microsoft.com/office/drawing/2014/main" id="{2D3C87E4-9236-12AE-36A4-81AACD968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705"/>
            <a:ext cx="2971800" cy="2266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A6737-7F83-2F32-FF23-786A45C5DFE8}"/>
              </a:ext>
            </a:extLst>
          </p:cNvPr>
          <p:cNvSpPr txBox="1"/>
          <p:nvPr/>
        </p:nvSpPr>
        <p:spPr>
          <a:xfrm>
            <a:off x="116031" y="1250723"/>
            <a:ext cx="751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meson 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BCF8D-B680-A1B7-A480-7DF4D3CD0E41}"/>
              </a:ext>
            </a:extLst>
          </p:cNvPr>
          <p:cNvSpPr txBox="1"/>
          <p:nvPr/>
        </p:nvSpPr>
        <p:spPr>
          <a:xfrm>
            <a:off x="2542449" y="1308843"/>
            <a:ext cx="886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meson 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26EB7-2AF0-DFA0-BEE4-9D5B9DFC05DD}"/>
              </a:ext>
            </a:extLst>
          </p:cNvPr>
          <p:cNvSpPr txBox="1"/>
          <p:nvPr/>
        </p:nvSpPr>
        <p:spPr>
          <a:xfrm>
            <a:off x="76200" y="797817"/>
            <a:ext cx="14894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008000"/>
                </a:solidFill>
              </a:rPr>
              <a:t>dressed (quasiparticle)</a:t>
            </a:r>
          </a:p>
          <a:p>
            <a:r>
              <a:rPr lang="en-AU" sz="1100" i="1" dirty="0">
                <a:solidFill>
                  <a:srgbClr val="008000"/>
                </a:solidFill>
              </a:rPr>
              <a:t>quark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D7170-5046-18F5-0BE9-70CDB5BFEDE9}"/>
              </a:ext>
            </a:extLst>
          </p:cNvPr>
          <p:cNvSpPr txBox="1"/>
          <p:nvPr/>
        </p:nvSpPr>
        <p:spPr>
          <a:xfrm>
            <a:off x="2057400" y="1007448"/>
            <a:ext cx="1701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rgbClr val="C00000"/>
                </a:solidFill>
              </a:rPr>
              <a:t>Meson Bethe-Salpeter </a:t>
            </a:r>
          </a:p>
          <a:p>
            <a:r>
              <a:rPr lang="en-AU" sz="1100" i="1" dirty="0">
                <a:solidFill>
                  <a:srgbClr val="C00000"/>
                </a:solidFill>
              </a:rPr>
              <a:t>amplitude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DD22B8-6B70-16B0-6E20-44B0A4BF4E2B}"/>
              </a:ext>
            </a:extLst>
          </p:cNvPr>
          <p:cNvSpPr txBox="1"/>
          <p:nvPr/>
        </p:nvSpPr>
        <p:spPr>
          <a:xfrm>
            <a:off x="1938193" y="422919"/>
            <a:ext cx="1222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>
                <a:solidFill>
                  <a:schemeClr val="accent6">
                    <a:lumMod val="50000"/>
                  </a:schemeClr>
                </a:solidFill>
              </a:rPr>
              <a:t>dressed photon-</a:t>
            </a:r>
          </a:p>
          <a:p>
            <a:r>
              <a:rPr lang="en-AU" sz="1100" i="1" dirty="0">
                <a:solidFill>
                  <a:schemeClr val="accent6">
                    <a:lumMod val="50000"/>
                  </a:schemeClr>
                </a:solidFill>
              </a:rPr>
              <a:t>quark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836455-3AA0-8EC9-696F-96A1BF33951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2743" y="3505200"/>
                <a:ext cx="8153399" cy="2740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 kern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i="1" kern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AU" kern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kern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kern="0" dirty="0"/>
              </a:p>
              <a:p>
                <a:pPr lvl="1"/>
                <a:r>
                  <a:rPr lang="en-US" i="1" kern="0" dirty="0"/>
                  <a:t>cf</a:t>
                </a:r>
                <a:r>
                  <a:rPr lang="en-US" kern="0" dirty="0"/>
                  <a:t>. phenomenological – much loved, much used – vector meson dominance (VMD) result = dot-dashed red </a:t>
                </a:r>
              </a:p>
              <a:p>
                <a:pPr lvl="2"/>
                <a:r>
                  <a:rPr lang="en-US" sz="2000" kern="0" dirty="0"/>
                  <a:t>this curve begins to deviate significantly from data and CSM prediction at upper bound of available </a:t>
                </a:r>
                <a:r>
                  <a:rPr lang="en-US" sz="2000" kern="0" dirty="0" err="1"/>
                  <a:t>JLab</a:t>
                </a:r>
                <a:r>
                  <a:rPr lang="en-US" sz="2000" kern="0" dirty="0"/>
                  <a:t> measurements</a:t>
                </a:r>
              </a:p>
              <a:p>
                <a:pPr lvl="2"/>
                <a:r>
                  <a:rPr lang="en-US" sz="2000" kern="0" dirty="0"/>
                  <a:t>precision of </a:t>
                </a:r>
                <a:r>
                  <a:rPr lang="en-US" sz="2000" kern="0" dirty="0" err="1"/>
                  <a:t>lQCD</a:t>
                </a:r>
                <a:r>
                  <a:rPr lang="en-US" sz="2000" kern="0" dirty="0"/>
                  <a:t> (grey triangles) is insufficient to distinguish between VMD estimate and CSM prediction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4836455-3AA0-8EC9-696F-96A1BF33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2743" y="3505200"/>
                <a:ext cx="8153399" cy="2740820"/>
              </a:xfrm>
              <a:prstGeom prst="rect">
                <a:avLst/>
              </a:prstGeom>
              <a:blipFill>
                <a:blip r:embed="rId5"/>
                <a:stretch>
                  <a:fillRect l="-823" t="-8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780EFF7-5F87-C376-1BD1-36DECC34CB4F}"/>
              </a:ext>
            </a:extLst>
          </p:cNvPr>
          <p:cNvSpPr/>
          <p:nvPr/>
        </p:nvSpPr>
        <p:spPr bwMode="auto">
          <a:xfrm>
            <a:off x="8077200" y="3276600"/>
            <a:ext cx="3915834" cy="30916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5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2EFD-7232-A299-C5FA-23CEB44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Pion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36636"/>
                <a:ext cx="7848600" cy="5287964"/>
              </a:xfrm>
            </p:spPr>
            <p:txBody>
              <a:bodyPr/>
              <a:lstStyle/>
              <a:p>
                <a:r>
                  <a:rPr lang="en-US" dirty="0"/>
                  <a:t>Salient feature of CSM predictions is existence of maximum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which occurs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b="0" dirty="0"/>
              </a:p>
              <a:p>
                <a:r>
                  <a:rPr lang="en-US" dirty="0"/>
                  <a:t>Thereafter, scaling violation apparent, </a:t>
                </a:r>
              </a:p>
              <a:p>
                <a:pPr marL="0" indent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falls steadily toward zero as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 consistent with hard QCD prediction</a:t>
                </a:r>
              </a:p>
              <a:p>
                <a:r>
                  <a:rPr lang="en-US" dirty="0"/>
                  <a:t>Any model that expresses VMD must exhibit opposite trend, </a:t>
                </a:r>
                <a:r>
                  <a:rPr lang="en-US" i="1" dirty="0"/>
                  <a:t>viz</a:t>
                </a:r>
                <a:r>
                  <a:rPr lang="en-US" dirty="0"/>
                  <a:t>. result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which rises steadily with increasing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without inflection, toward finite ultraviolet limit.</a:t>
                </a:r>
              </a:p>
              <a:p>
                <a:r>
                  <a:rPr lang="en-US" dirty="0"/>
                  <a:t>Today: lattice-QCD (grey triangles) reach and precision are inadequate to see breakaway from VMD and scaling violation</a:t>
                </a: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green point</a:t>
                </a:r>
                <a:r>
                  <a:rPr lang="en-US" dirty="0"/>
                  <a:t> farthest reach of anticipated </a:t>
                </a:r>
                <a:r>
                  <a:rPr lang="en-US" dirty="0" err="1"/>
                  <a:t>JLab</a:t>
                </a:r>
                <a:r>
                  <a:rPr lang="en-US" dirty="0"/>
                  <a:t> data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200" dirty="0" err="1"/>
                  <a:t>JLab</a:t>
                </a:r>
                <a:r>
                  <a:rPr lang="en-US" sz="2200" dirty="0"/>
                  <a:t> is potentially capable of seeing breakaway from VMD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black asterisks</a:t>
                </a:r>
                <a:r>
                  <a:rPr lang="en-US" dirty="0"/>
                  <a:t> – with anticipated reach and precision,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                        EIC will see scaling violation</a:t>
                </a:r>
              </a:p>
              <a:p>
                <a:endParaRPr lang="en-US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336BC5-69F2-7C26-D1D6-DDB7E2794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36636"/>
                <a:ext cx="7848600" cy="5287964"/>
              </a:xfrm>
              <a:blipFill>
                <a:blip r:embed="rId2"/>
                <a:stretch>
                  <a:fillRect l="-854" t="-806" r="-1165" b="-17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F82C-DEA5-5A8C-92E6-D93416F7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C97EF-CC71-F2F1-9E7B-B99E7016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01F5D-3675-4029-016C-54ADC835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A graph of a function and a graph of a function&#10;&#10;Description automatically generated">
            <a:extLst>
              <a:ext uri="{FF2B5EF4-FFF2-40B4-BE49-F238E27FC236}">
                <a16:creationId xmlns:a16="http://schemas.microsoft.com/office/drawing/2014/main" id="{8A127E2E-8BB4-1341-8C74-D16DB382C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2420"/>
            <a:ext cx="37351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32E55-6846-E872-DA32-194F5F4B0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Hadron Gravitational Form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A97A0-FB0D-4705-6B4D-83B5F2C7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437"/>
            <a:ext cx="10972800" cy="4525963"/>
          </a:xfrm>
        </p:spPr>
        <p:txBody>
          <a:bodyPr/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Forces inside hadrons: pressure, surface tension, mechanical radius, and all that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M. V. Polyakov, P. Schweitzer, Int. J. Mod. Phys. A  33 (2018) 26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“The physics related to the form factors of the energy momentum tensor spans a wide spectrum of problems, and includes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gravitational physics,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hard exclusive reactions,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hadronic decays of heavy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quarkonia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and the physics of exotic hadrons described as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hadroquarkonia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400050" lvl="1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It also provides access to the “last global unknown property:” the D (pressure) term.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B37D6-F9EC-EC5F-6136-73F992A7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A7855-54CC-138F-082F-DDAE4E9D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A644-6BA0-46CA-0B98-5ED4CBEB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7EBC-6E89-AE0F-D023-17F88561D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Pion and kaon gravitational form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6B485-622B-7328-DA55-7D9C6B40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914401"/>
            <a:ext cx="6086265" cy="5211764"/>
          </a:xfrm>
        </p:spPr>
        <p:txBody>
          <a:bodyPr/>
          <a:lstStyle/>
          <a:p>
            <a:r>
              <a:rPr lang="en-AU" dirty="0"/>
              <a:t>Precisely same framework as used for electromagnetic form factors of these mesons</a:t>
            </a:r>
          </a:p>
          <a:p>
            <a:pPr lvl="1"/>
            <a:r>
              <a:rPr lang="en-AU" sz="2200" dirty="0"/>
              <a:t>Prediction and Unification</a:t>
            </a:r>
          </a:p>
          <a:p>
            <a:r>
              <a:rPr lang="en-AU" dirty="0"/>
              <a:t>Need graviton-quark vertex … made available by analysis in </a:t>
            </a:r>
            <a:r>
              <a:rPr lang="en-AU" i="1" dirty="0"/>
              <a:t>Pion and kaon electromagnetic and gravitational form factors</a:t>
            </a:r>
            <a:r>
              <a:rPr lang="en-AU" dirty="0"/>
              <a:t>, Yin-Zhen Xu (</a:t>
            </a:r>
            <a:r>
              <a:rPr lang="ja-JP" altLang="en-US" dirty="0"/>
              <a:t>徐胤禛</a:t>
            </a:r>
            <a:r>
              <a:rPr lang="en-US" altLang="ja-JP" dirty="0"/>
              <a:t>) </a:t>
            </a:r>
            <a:r>
              <a:rPr lang="en-US" altLang="ja-JP" i="1" dirty="0"/>
              <a:t>et al</a:t>
            </a:r>
            <a:r>
              <a:rPr lang="en-US" altLang="ja-JP" dirty="0"/>
              <a:t>.</a:t>
            </a:r>
            <a:r>
              <a:rPr lang="en-AU" dirty="0"/>
              <a:t>,  e-Print: 2311.14832 [hep-</a:t>
            </a:r>
            <a:r>
              <a:rPr lang="en-AU" dirty="0" err="1"/>
              <a:t>ph</a:t>
            </a:r>
            <a:r>
              <a:rPr lang="en-AU" dirty="0"/>
              <a:t>], Eur. Phys. J. C 84 (2024) 2, 191/1-13</a:t>
            </a:r>
          </a:p>
          <a:p>
            <a:r>
              <a:rPr lang="en-AU" dirty="0"/>
              <a:t>In-meson expectation value of EM tensor – gravitational current: 2 objective (measurable) form factors …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573E7-0AFD-1644-CDFC-DCFD90D8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0EF4E-E033-9948-DC89-76399F1D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C455A-BA7B-4CAF-E851-DD041D72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A diagram of a structure&#10;&#10;AI-generated content may be incorrect.">
            <a:extLst>
              <a:ext uri="{FF2B5EF4-FFF2-40B4-BE49-F238E27FC236}">
                <a16:creationId xmlns:a16="http://schemas.microsoft.com/office/drawing/2014/main" id="{839CE93C-10FF-1500-FB2A-4EB716DB5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465" y="1981200"/>
            <a:ext cx="3162574" cy="2263336"/>
          </a:xfrm>
          <a:prstGeom prst="rect">
            <a:avLst/>
          </a:prstGeom>
        </p:spPr>
      </p:pic>
      <p:pic>
        <p:nvPicPr>
          <p:cNvPr id="10" name="Picture 9" descr="A group of letters and numbers&#10;&#10;AI-generated content may be incorrect.">
            <a:extLst>
              <a:ext uri="{FF2B5EF4-FFF2-40B4-BE49-F238E27FC236}">
                <a16:creationId xmlns:a16="http://schemas.microsoft.com/office/drawing/2014/main" id="{21277C8D-13A4-E4D3-6620-636244787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20655"/>
            <a:ext cx="6567393" cy="10991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58BF76-7678-FE48-541B-ACF85955D4A0}"/>
              </a:ext>
            </a:extLst>
          </p:cNvPr>
          <p:cNvCxnSpPr>
            <a:cxnSpLocks/>
          </p:cNvCxnSpPr>
          <p:nvPr/>
        </p:nvCxnSpPr>
        <p:spPr bwMode="auto">
          <a:xfrm flipH="1">
            <a:off x="8686800" y="4783667"/>
            <a:ext cx="762000" cy="6942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FA681F-E36E-921F-F4C4-1E6EEFF7C521}"/>
                  </a:ext>
                </a:extLst>
              </p:cNvPr>
              <p:cNvSpPr txBox="1"/>
              <p:nvPr/>
            </p:nvSpPr>
            <p:spPr>
              <a:xfrm>
                <a:off x="9377819" y="4504907"/>
                <a:ext cx="2737981" cy="97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rgbClr val="C00000"/>
                    </a:solidFill>
                  </a:rPr>
                  <a:t>Vanishes owing to energy-momentum conservation: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d>
                      <m:dPr>
                        <m:ctrlP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A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FA681F-E36E-921F-F4C4-1E6EEFF7C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819" y="4504907"/>
                <a:ext cx="2737981" cy="973023"/>
              </a:xfrm>
              <a:prstGeom prst="rect">
                <a:avLst/>
              </a:prstGeom>
              <a:blipFill>
                <a:blip r:embed="rId4"/>
                <a:stretch>
                  <a:fillRect l="-1778" t="-3750" b="-6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32A36F2-9762-394E-AAEF-6297ECDA40B2}"/>
              </a:ext>
            </a:extLst>
          </p:cNvPr>
          <p:cNvSpPr txBox="1"/>
          <p:nvPr/>
        </p:nvSpPr>
        <p:spPr>
          <a:xfrm>
            <a:off x="5628215" y="4659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8000"/>
                </a:solidFill>
              </a:rPr>
              <a:t>mass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45B0A-B114-144A-209C-8C98D36DFFB0}"/>
              </a:ext>
            </a:extLst>
          </p:cNvPr>
          <p:cNvSpPr txBox="1"/>
          <p:nvPr/>
        </p:nvSpPr>
        <p:spPr>
          <a:xfrm>
            <a:off x="6248400" y="5802868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pressure</a:t>
            </a:r>
          </a:p>
        </p:txBody>
      </p:sp>
      <p:pic>
        <p:nvPicPr>
          <p:cNvPr id="19" name="Picture 18" descr="A diagram of a diagram of a diagram&#10;&#10;AI-generated content may be incorrect.">
            <a:extLst>
              <a:ext uri="{FF2B5EF4-FFF2-40B4-BE49-F238E27FC236}">
                <a16:creationId xmlns:a16="http://schemas.microsoft.com/office/drawing/2014/main" id="{0BF2E1AE-A322-37AB-6E27-409D1899E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752156"/>
            <a:ext cx="2511187" cy="50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0FA2-18F3-686A-5EF6-AF5E9AA61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Meson Gravitational Form Factors</a:t>
            </a:r>
            <a:b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AU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53A91-73E8-07CB-554B-EB045F00C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114800"/>
            <a:ext cx="6858000" cy="16671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Calculations reveal that each meson’s mass radius is smaller than its charge radius, matching available empirical inferences</a:t>
            </a:r>
          </a:p>
          <a:p>
            <a:pPr lvl="1">
              <a:spcBef>
                <a:spcPts val="0"/>
              </a:spcBef>
            </a:pPr>
            <a:r>
              <a:rPr lang="en-AU" sz="1800" b="0" i="1" dirty="0">
                <a:solidFill>
                  <a:srgbClr val="212121"/>
                </a:solidFill>
                <a:effectLst/>
              </a:rPr>
              <a:t>Empirical Determination of the Pion Mass Distribution</a:t>
            </a:r>
            <a:r>
              <a:rPr lang="en-AU" sz="1800" b="0" i="0" dirty="0">
                <a:solidFill>
                  <a:srgbClr val="212121"/>
                </a:solidFill>
                <a:effectLst/>
              </a:rPr>
              <a:t>, 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AU" b="0" i="0" dirty="0">
                <a:solidFill>
                  <a:srgbClr val="212121"/>
                </a:solidFill>
                <a:effectLst/>
              </a:rPr>
              <a:t>Y-Z. Xu (</a:t>
            </a:r>
            <a:r>
              <a:rPr lang="ja-JP" altLang="en-US" b="0" i="0" dirty="0">
                <a:solidFill>
                  <a:srgbClr val="212121"/>
                </a:solidFill>
                <a:effectLst/>
              </a:rPr>
              <a:t>徐胤禛</a:t>
            </a:r>
            <a:r>
              <a:rPr lang="en-US" altLang="ja-JP" b="0" i="0" dirty="0">
                <a:solidFill>
                  <a:srgbClr val="212121"/>
                </a:solidFill>
                <a:effectLst/>
              </a:rPr>
              <a:t>) et al.</a:t>
            </a:r>
            <a:r>
              <a:rPr lang="en-AU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AU" b="0" i="0" u="sng" strike="noStrike" dirty="0">
                <a:effectLst/>
                <a:hlinkClick r:id="rId2"/>
              </a:rPr>
              <a:t>e-Print: 2302.07361 [hep-</a:t>
            </a:r>
            <a:r>
              <a:rPr lang="en-AU" b="0" i="0" u="sng" strike="noStrike" dirty="0" err="1">
                <a:effectLst/>
                <a:hlinkClick r:id="rId2"/>
              </a:rPr>
              <a:t>ph</a:t>
            </a:r>
            <a:r>
              <a:rPr lang="en-AU" b="0" i="0" u="sng" strike="noStrike" dirty="0">
                <a:effectLst/>
                <a:hlinkClick r:id="rId2"/>
              </a:rPr>
              <a:t>]</a:t>
            </a:r>
            <a:r>
              <a:rPr lang="en-AU" b="0" i="0" dirty="0">
                <a:solidFill>
                  <a:srgbClr val="212121"/>
                </a:solidFill>
                <a:effectLst/>
              </a:rPr>
              <a:t>, </a:t>
            </a:r>
            <a:r>
              <a:rPr lang="en-AU" b="0" i="0" u="sng" strike="noStrike" dirty="0">
                <a:effectLst/>
                <a:hlinkClick r:id="rId3"/>
              </a:rPr>
              <a:t>Chin. Phys. Lett. </a:t>
            </a:r>
            <a:r>
              <a:rPr lang="en-AU" b="0" i="1" u="sng" strike="noStrike" dirty="0">
                <a:effectLst/>
                <a:hlinkClick r:id="rId3"/>
              </a:rPr>
              <a:t>Express</a:t>
            </a:r>
            <a:r>
              <a:rPr lang="en-AU" b="0" i="0" u="sng" strike="noStrike" dirty="0">
                <a:effectLst/>
                <a:hlinkClick r:id="rId3"/>
              </a:rPr>
              <a:t> </a:t>
            </a:r>
            <a:r>
              <a:rPr lang="en-AU" b="1" i="0" u="sng" strike="noStrike" dirty="0">
                <a:effectLst/>
                <a:hlinkClick r:id="rId3"/>
              </a:rPr>
              <a:t>40</a:t>
            </a:r>
            <a:r>
              <a:rPr lang="en-AU" b="0" i="0" u="sng" strike="noStrike" dirty="0">
                <a:effectLst/>
                <a:hlinkClick r:id="rId3"/>
              </a:rPr>
              <a:t> (2023) 041201/1-7</a:t>
            </a:r>
            <a:r>
              <a:rPr lang="en-AU" b="0" i="0" dirty="0">
                <a:solidFill>
                  <a:srgbClr val="212121"/>
                </a:solidFill>
                <a:effectLst/>
              </a:rPr>
              <a:t>. </a:t>
            </a:r>
            <a:r>
              <a:rPr lang="en-AU" b="0" i="0" u="sng" strike="noStrike" dirty="0">
                <a:effectLst/>
                <a:hlinkClick r:id="rId4"/>
              </a:rPr>
              <a:t>Express Letter</a:t>
            </a:r>
            <a:r>
              <a:rPr lang="en-AU" b="0" i="0" dirty="0">
                <a:solidFill>
                  <a:srgbClr val="212121"/>
                </a:solidFill>
                <a:effectLst/>
              </a:rPr>
              <a:t>. 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8504A-A527-6834-A36A-8357AD1F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0B7F-9723-0952-1661-9993F9AE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1823-5E37-CA66-C022-88475919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E0BE2-C6E1-BCAF-15C1-95EE85631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0" y="228600"/>
            <a:ext cx="3708663" cy="4751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FA8098-FA47-E2DB-BE17-5404D48197DC}"/>
              </a:ext>
            </a:extLst>
          </p:cNvPr>
          <p:cNvSpPr txBox="1"/>
          <p:nvPr/>
        </p:nvSpPr>
        <p:spPr>
          <a:xfrm>
            <a:off x="7514166" y="5200471"/>
            <a:ext cx="4677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Bound states; so, pressure integrates to zero (von Laue, 1911)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Zero in pressure near maximum in shear force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Kaon more compact; so, pressure higher</a:t>
            </a:r>
          </a:p>
        </p:txBody>
      </p:sp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D66BAF6-1CCE-1FCF-FB4C-8A80BD55A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24568"/>
            <a:ext cx="4730705" cy="321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B9E891-B24E-905D-6DC5-13AF74BAAC99}"/>
                  </a:ext>
                </a:extLst>
              </p:cNvPr>
              <p:cNvSpPr txBox="1"/>
              <p:nvPr/>
            </p:nvSpPr>
            <p:spPr>
              <a:xfrm>
                <a:off x="4683761" y="1000035"/>
                <a:ext cx="4074585" cy="2831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sz="2000" dirty="0">
                    <a:solidFill>
                      <a:srgbClr val="002060"/>
                    </a:solidFill>
                  </a:rPr>
                  <a:t> is the pressure form factor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AU" sz="2000" dirty="0">
                    <a:solidFill>
                      <a:srgbClr val="002060"/>
                    </a:solidFill>
                  </a:rPr>
                  <a:t>Provides access to pressure and shear-force distributions within the meson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2000" dirty="0">
                    <a:solidFill>
                      <a:srgbClr val="002060"/>
                    </a:solidFill>
                  </a:rPr>
                  <a:t>Meson core pressures are more than an order of magnitude greater than those in neutron stars.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A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B9E891-B24E-905D-6DC5-13AF74BAA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61" y="1000035"/>
                <a:ext cx="4074585" cy="2831544"/>
              </a:xfrm>
              <a:prstGeom prst="rect">
                <a:avLst/>
              </a:prstGeom>
              <a:blipFill>
                <a:blip r:embed="rId7"/>
                <a:stretch>
                  <a:fillRect l="-1345" t="-1075" r="-7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5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002E-2611-7D1D-8C5F-A2F9BAE8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Nucleon as a Bound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2375-F2BA-F8AD-1AD5-30F0E3F42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en-US" dirty="0"/>
              <a:t>Nucleon bound-state problem can be addressed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in any approach that provides access to the three-quark six-point Schwinger function</a:t>
            </a:r>
          </a:p>
          <a:p>
            <a:pPr lvl="1"/>
            <a:r>
              <a:rPr lang="en-US" sz="2200" dirty="0"/>
              <a:t>Using CSMs, one begins with the Poincaré-invariant </a:t>
            </a:r>
            <a:r>
              <a:rPr lang="en-US" sz="2200" dirty="0" err="1"/>
              <a:t>Faddeev</a:t>
            </a:r>
            <a:r>
              <a:rPr lang="en-US" sz="2200" dirty="0"/>
              <a:t> equation</a:t>
            </a:r>
          </a:p>
          <a:p>
            <a:pPr lvl="1"/>
            <a:r>
              <a:rPr lang="en-US" sz="2200" dirty="0"/>
              <a:t>Today, there are 3 people in the world who can solve this problem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Only one (</a:t>
            </a:r>
            <a:r>
              <a:rPr lang="ja-JP" altLang="en-US" sz="18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姚照千</a:t>
            </a:r>
            <a:r>
              <a:rPr lang="en-US" sz="2200" dirty="0"/>
              <a:t>) can handle systems with non-degenerate valence quark </a:t>
            </a:r>
            <a:r>
              <a:rPr lang="en-US" sz="2200" dirty="0" err="1"/>
              <a:t>flavours</a:t>
            </a:r>
            <a:endParaRPr lang="en-US" sz="2200" dirty="0"/>
          </a:p>
          <a:p>
            <a:r>
              <a:rPr lang="en-US" dirty="0"/>
              <a:t>The analysis to be described used </a:t>
            </a:r>
            <a:r>
              <a:rPr lang="en-US" u="sng" dirty="0"/>
              <a:t>precisely</a:t>
            </a:r>
            <a:r>
              <a:rPr lang="en-US" dirty="0"/>
              <a:t> the same approach (approximation and interaction) as that employed for pion and kaon electromagnetic form factors</a:t>
            </a:r>
          </a:p>
          <a:p>
            <a:pPr lvl="1"/>
            <a:r>
              <a:rPr lang="en-US" sz="2200" dirty="0"/>
              <a:t>Thus, one arrives at unifying set of parameter-free predictions for all pion and kaon and nucleon elastic electromagnetic and gravitational form factors and their species separations to large values of momentum transfer</a:t>
            </a:r>
          </a:p>
          <a:p>
            <a:pPr lvl="1"/>
            <a:r>
              <a:rPr lang="en-US" sz="2200" dirty="0"/>
              <a:t>All predictions link observables directly with fundamental QCD Schwinger functions and thereby expose novel expressions of emergent phenomena in QCD.</a:t>
            </a:r>
          </a:p>
          <a:p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03137-3686-D578-C7C3-309D2519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61B7B-B52A-0617-BF69-8865CB54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230B2-F860-A4BF-1FE4-C6CEFC22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A yellow circle with black symbols and arrows&#10;&#10;Description automatically generated">
            <a:extLst>
              <a:ext uri="{FF2B5EF4-FFF2-40B4-BE49-F238E27FC236}">
                <a16:creationId xmlns:a16="http://schemas.microsoft.com/office/drawing/2014/main" id="{B2184649-7581-B24B-9111-DB5E6057D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55" y="255384"/>
            <a:ext cx="4437647" cy="1392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E9A7F-DE38-DE2F-7C8E-91114B4E6B4A}"/>
              </a:ext>
            </a:extLst>
          </p:cNvPr>
          <p:cNvSpPr txBox="1"/>
          <p:nvPr/>
        </p:nvSpPr>
        <p:spPr>
          <a:xfrm>
            <a:off x="643688" y="724621"/>
            <a:ext cx="5604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Nucleon charge and magnetisation distributions: flavour separation and zeroes, </a:t>
            </a:r>
          </a:p>
          <a:p>
            <a:r>
              <a:rPr lang="en-AU" sz="12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Zhao-Qian Yao (</a:t>
            </a:r>
            <a:r>
              <a:rPr lang="ja-JP" altLang="en-US" sz="12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姚照千</a:t>
            </a:r>
            <a:r>
              <a:rPr lang="en-US" altLang="ja-JP" sz="1200" b="0" i="0" u="sng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  <a:r>
              <a:rPr lang="en-US" altLang="ja-JP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,</a:t>
            </a:r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 </a:t>
            </a:r>
            <a:r>
              <a:rPr lang="en-AU" sz="1200" b="0" i="0" u="sng" strike="noStrike" dirty="0">
                <a:solidFill>
                  <a:srgbClr val="0066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2403.08088 [hep-</a:t>
            </a:r>
            <a:r>
              <a:rPr lang="en-AU" sz="1200" b="0" i="0" u="sng" strike="noStrike" dirty="0" err="1">
                <a:solidFill>
                  <a:srgbClr val="0066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2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, Fund. Res. (2025) in press.</a:t>
            </a:r>
            <a:endParaRPr lang="en-AU" sz="1200" b="0" i="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13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circuit&#10;&#10;Description automatically generated">
            <a:extLst>
              <a:ext uri="{FF2B5EF4-FFF2-40B4-BE49-F238E27FC236}">
                <a16:creationId xmlns:a16="http://schemas.microsoft.com/office/drawing/2014/main" id="{0B626ABA-3FD9-E446-4BC4-C72CD57DF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69" y="762000"/>
            <a:ext cx="8192262" cy="21658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37E8A-2FAE-5D6D-17E4-F6C5A363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89236"/>
            <a:ext cx="10972800" cy="3611564"/>
          </a:xfrm>
        </p:spPr>
        <p:txBody>
          <a:bodyPr/>
          <a:lstStyle/>
          <a:p>
            <a:r>
              <a:rPr lang="en-AU" dirty="0"/>
              <a:t>Current … complementing solution of </a:t>
            </a:r>
            <a:r>
              <a:rPr lang="en-AU" dirty="0" err="1"/>
              <a:t>Faddeev</a:t>
            </a:r>
            <a:r>
              <a:rPr lang="en-AU" dirty="0"/>
              <a:t> equation, then all elements are known</a:t>
            </a:r>
            <a:endParaRPr lang="en-AU" b="0" i="0" dirty="0">
              <a:solidFill>
                <a:srgbClr val="212121"/>
              </a:solidFill>
              <a:effectLst/>
            </a:endParaRPr>
          </a:p>
          <a:p>
            <a:r>
              <a:rPr lang="en-AU" dirty="0"/>
              <a:t>Current … </a:t>
            </a:r>
          </a:p>
        </p:txBody>
      </p:sp>
      <p:pic>
        <p:nvPicPr>
          <p:cNvPr id="10" name="Picture 9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55FD4D67-EA58-41CE-35B1-6DFD7DAA8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64164"/>
            <a:ext cx="5943601" cy="15429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9E0CC-5A01-A5AE-43CC-B47C0723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Nucleon Gravitational Form Factors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3518-F747-7D0A-B563-9DC94C78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CFAC-C5D3-19AC-A807-7A0E7B43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46364-DF37-0FC2-7978-2C1EBF48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21B29-D70A-75C8-6184-8DA364F0E452}"/>
                  </a:ext>
                </a:extLst>
              </p:cNvPr>
              <p:cNvSpPr txBox="1"/>
              <p:nvPr/>
            </p:nvSpPr>
            <p:spPr>
              <a:xfrm>
                <a:off x="7488941" y="3492984"/>
                <a:ext cx="4631268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/>
                  <a:t> mass distribution form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AU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/>
                  <a:t> spin distribution form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AU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/>
                  <a:t> pressure distribution form factor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AU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A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421B29-D70A-75C8-6184-8DA364F0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941" y="3492984"/>
                <a:ext cx="4631268" cy="2215991"/>
              </a:xfrm>
              <a:prstGeom prst="rect">
                <a:avLst/>
              </a:prstGeom>
              <a:blipFill>
                <a:blip r:embed="rId4"/>
                <a:stretch>
                  <a:fillRect l="-1186" t="-1648" r="-10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AAAE04-43BD-A86F-9E97-99ED8F014A03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3600" y="5031969"/>
            <a:ext cx="1828800" cy="389622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5E86A3-D99B-BB07-7BAC-B0FF9334C9E0}"/>
              </a:ext>
            </a:extLst>
          </p:cNvPr>
          <p:cNvSpPr txBox="1"/>
          <p:nvPr/>
        </p:nvSpPr>
        <p:spPr>
          <a:xfrm>
            <a:off x="498758" y="5323717"/>
            <a:ext cx="6990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Last unknown/unmeasured global property of nucleon</a:t>
            </a:r>
          </a:p>
        </p:txBody>
      </p:sp>
    </p:spTree>
    <p:extLst>
      <p:ext uri="{BB962C8B-B14F-4D97-AF65-F5344CB8AC3E}">
        <p14:creationId xmlns:p14="http://schemas.microsoft.com/office/powerpoint/2010/main" val="12527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50815BF-781F-A712-5887-3B671F752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2400"/>
            <a:ext cx="2927753" cy="6535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472F7-CDC9-381E-F4B0-40796001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Predicted GFFs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19741-FC29-D550-ECA2-A1DBBBEC64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696200" cy="4525963"/>
              </a:xfrm>
            </p:spPr>
            <p:txBody>
              <a:bodyPr/>
              <a:lstStyle/>
              <a:p>
                <a:r>
                  <a:rPr lang="en-AU" dirty="0"/>
                  <a:t>Solid curves … CSM </a:t>
                </a:r>
                <a:r>
                  <a:rPr lang="en-AU" dirty="0" err="1"/>
                  <a:t>predicitions</a:t>
                </a:r>
                <a:endParaRPr lang="en-AU" dirty="0"/>
              </a:p>
              <a:p>
                <a:r>
                  <a:rPr lang="en-AU" dirty="0"/>
                  <a:t>Points </a:t>
                </a:r>
                <a:r>
                  <a:rPr lang="en-AU" dirty="0" err="1"/>
                  <a:t>lQCD</a:t>
                </a:r>
                <a:r>
                  <a:rPr lang="en-AU" dirty="0"/>
                  <a:t> results [Hackett:2023rif]</a:t>
                </a:r>
              </a:p>
              <a:p>
                <a:pPr lvl="1"/>
                <a:r>
                  <a:rPr lang="en-AU" sz="2200" dirty="0"/>
                  <a:t>Agreement within (large) lattice uncertainties</a:t>
                </a:r>
              </a:p>
              <a:p>
                <a:r>
                  <a:rPr lang="en-AU" dirty="0"/>
                  <a:t>Symmetry-preserving character of CSM analysis is evident in values of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2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AU" sz="2200" dirty="0"/>
              </a:p>
              <a:p>
                <a:r>
                  <a:rPr lang="en-AU" dirty="0"/>
                  <a:t>With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dirty="0"/>
                  <a:t>, confirm that the anomalous gravitomagnetic moment of a spin-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dirty="0"/>
                  <a:t> system is zero [Kobzarev:1962wt, Teryaev:1999su, Brodsky:2000ii].  </a:t>
                </a:r>
              </a:p>
              <a:p>
                <a:r>
                  <a:rPr lang="en-AU" dirty="0"/>
                  <a:t>nucleon “D-term” … prediction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19741-FC29-D550-ECA2-A1DBBBEC64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696200" cy="4525963"/>
              </a:xfrm>
              <a:blipFill>
                <a:blip r:embed="rId3"/>
                <a:stretch>
                  <a:fillRect l="-1029" t="-943" r="-1267" b="-55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0C1B-658D-DC10-1FCB-6CC09762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A6BFF-09F9-2DC0-28A6-218AFB58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2BC7-F443-3594-B1EF-4142827E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199A-AAF0-4631-8CD2-395E5D3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Quantum Chromodynamics</a:t>
            </a:r>
            <a:endParaRPr lang="en-US" sz="36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C43E0-7D22-41DD-8F87-6BF712CCD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19400"/>
            <a:ext cx="10972800" cy="1298730"/>
          </a:xfrm>
        </p:spPr>
        <p:txBody>
          <a:bodyPr/>
          <a:lstStyle/>
          <a:p>
            <a:r>
              <a:rPr lang="en-GB" sz="2400" dirty="0"/>
              <a:t>One-line Lagrangian – expressed in terms of gluon and quark </a:t>
            </a:r>
            <a:r>
              <a:rPr lang="en-GB" sz="2400" dirty="0" err="1"/>
              <a:t>partons</a:t>
            </a:r>
            <a:endParaRPr lang="en-GB" sz="2400" dirty="0"/>
          </a:p>
          <a:p>
            <a:r>
              <a:rPr lang="en-GB" sz="2400" dirty="0"/>
              <a:t>Which are NOT the degrees-of-freedom measured in detectors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6B03F-AADC-48DA-95DC-C1B86C5A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DCD6-022C-4D11-9E22-165645ED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28AE9-9621-4A65-92B3-83A0E585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156142-CF87-4D81-B1EA-69DD5856667B}"/>
                  </a:ext>
                </a:extLst>
              </p:cNvPr>
              <p:cNvSpPr/>
              <p:nvPr/>
            </p:nvSpPr>
            <p:spPr>
              <a:xfrm>
                <a:off x="1897864" y="914400"/>
                <a:ext cx="8049684" cy="16002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𝑖𝑔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𝑎𝑏𝑐</m:t>
                          </m:r>
                        </m:sup>
                      </m:sSup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24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4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F156142-CF87-4D81-B1EA-69DD58566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64" y="914400"/>
                <a:ext cx="8049684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B5EC7D6-0986-49FD-A61A-7F0B0301BBF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657600"/>
                <a:ext cx="10972800" cy="1298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sz="2800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Questions</a:t>
                </a:r>
              </a:p>
              <a:p>
                <a:r>
                  <a:rPr lang="en-GB" sz="2400" kern="0" dirty="0"/>
                  <a:t>What are the (asymptotic) detectable degrees-of-freedom?</a:t>
                </a:r>
              </a:p>
              <a:p>
                <a:r>
                  <a:rPr lang="en-GB" sz="2400" kern="0" dirty="0"/>
                  <a:t>How are they built from the Lagrangian degrees-of-freedom? </a:t>
                </a:r>
              </a:p>
              <a:p>
                <a:r>
                  <a:rPr lang="en-GB" sz="2400" kern="0" dirty="0"/>
                  <a:t>Is QCD really the theory of strong interactions?</a:t>
                </a:r>
              </a:p>
              <a:p>
                <a:r>
                  <a:rPr lang="en-GB" sz="2400" kern="0" dirty="0"/>
                  <a:t>Is QCD really a theory … or just another EFT?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GB" sz="2400" kern="0" dirty="0"/>
                  <a:t>  	   </a:t>
                </a:r>
                <a14:m>
                  <m:oMath xmlns:m="http://schemas.openxmlformats.org/officeDocument/2006/math">
                    <m:r>
                      <a:rPr lang="en-GB" sz="2400" b="0" i="1" kern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kern="0" dirty="0"/>
                  <a:t> Implications far beyond Standard Model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B5EC7D6-0986-49FD-A61A-7F0B0301B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657600"/>
                <a:ext cx="10972800" cy="1298730"/>
              </a:xfrm>
              <a:prstGeom prst="rect">
                <a:avLst/>
              </a:prstGeom>
              <a:blipFill>
                <a:blip r:embed="rId3"/>
                <a:stretch>
                  <a:fillRect l="-1333" t="-5164" b="-1140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BE065D3-8549-DB8B-A885-92967A9DE0F3}"/>
              </a:ext>
            </a:extLst>
          </p:cNvPr>
          <p:cNvSpPr txBox="1"/>
          <p:nvPr/>
        </p:nvSpPr>
        <p:spPr>
          <a:xfrm>
            <a:off x="7943163" y="3664226"/>
            <a:ext cx="3974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Gluon and Quark Confinement</a:t>
            </a:r>
          </a:p>
        </p:txBody>
      </p:sp>
    </p:spTree>
    <p:extLst>
      <p:ext uri="{BB962C8B-B14F-4D97-AF65-F5344CB8AC3E}">
        <p14:creationId xmlns:p14="http://schemas.microsoft.com/office/powerpoint/2010/main" val="21933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F25932-3438-2E4A-F7EB-59E3AAF352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GFF Species Decomposition (scale 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b="1" i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0F25932-3438-2E4A-F7EB-59E3AAF352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t="-5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F2A768-8728-EA28-F40B-CB44E8F4D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092277" cy="4525963"/>
              </a:xfrm>
            </p:spPr>
            <p:txBody>
              <a:bodyPr/>
              <a:lstStyle/>
              <a:p>
                <a:r>
                  <a:rPr lang="en-AU" dirty="0"/>
                  <a:t>Considering light quarks alone: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0;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=−1.73(5)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Inference from available DVCS data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DVCS</m:t>
                          </m:r>
                        </m:sub>
                        <m:sup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0;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=−1.63(29)</m:t>
                      </m:r>
                    </m:oMath>
                  </m:oMathPara>
                </a14:m>
                <a:endParaRPr lang="en-AU" dirty="0"/>
              </a:p>
              <a:p>
                <a:r>
                  <a:rPr lang="en-AU" dirty="0"/>
                  <a:t>CSM prediction is also in pointwise agreement with curve inferred from that data … see figure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F2A768-8728-EA28-F40B-CB44E8F4D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092277" cy="4525963"/>
              </a:xfrm>
              <a:blipFill>
                <a:blip r:embed="rId3"/>
                <a:stretch>
                  <a:fillRect l="-1317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F96D4-5637-46EE-7AC6-C1BEEAAA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2CCC-8A4C-2CC6-2281-182F64F0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18E8D-4649-F134-9678-E5D53149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A graph of a normalized curve&#10;&#10;Description automatically generated with medium confidence">
            <a:extLst>
              <a:ext uri="{FF2B5EF4-FFF2-40B4-BE49-F238E27FC236}">
                <a16:creationId xmlns:a16="http://schemas.microsoft.com/office/drawing/2014/main" id="{2A9D3936-3891-4FFC-4359-39D2C1B86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77" y="990600"/>
            <a:ext cx="603504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0EFB9C-CA89-5160-C393-3446B91B549F}"/>
              </a:ext>
            </a:extLst>
          </p:cNvPr>
          <p:cNvSpPr txBox="1"/>
          <p:nvPr/>
        </p:nvSpPr>
        <p:spPr>
          <a:xfrm>
            <a:off x="6017683" y="5493603"/>
            <a:ext cx="5945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BEG: Inference from existing DVCS data</a:t>
            </a:r>
          </a:p>
          <a:p>
            <a:r>
              <a:rPr lang="en-US" sz="1600" dirty="0"/>
              <a:t>V. D. Burkert, L. </a:t>
            </a:r>
            <a:r>
              <a:rPr lang="en-US" sz="1600" dirty="0" err="1"/>
              <a:t>Elouadrhiri</a:t>
            </a:r>
            <a:r>
              <a:rPr lang="en-US" sz="1600" dirty="0"/>
              <a:t>, F.-X. </a:t>
            </a:r>
            <a:r>
              <a:rPr lang="en-US" sz="1600" dirty="0" err="1"/>
              <a:t>Girod</a:t>
            </a:r>
            <a:r>
              <a:rPr lang="en-US" sz="1600" dirty="0"/>
              <a:t>, </a:t>
            </a:r>
            <a:r>
              <a:rPr lang="en-US" sz="1600" i="1" dirty="0"/>
              <a:t>The pressure</a:t>
            </a:r>
          </a:p>
          <a:p>
            <a:r>
              <a:rPr lang="en-US" sz="1600" i="1" dirty="0"/>
              <a:t>distribution inside the proton</a:t>
            </a:r>
            <a:r>
              <a:rPr lang="en-US" sz="1600" dirty="0"/>
              <a:t>, Nature 557 (7705) (2018) pp. 396–399.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6156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CD8735-7BCA-0DCA-08F4-A59C34D8C5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GFF Species Decomposition (scale dependent,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𝜻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AU" b="1" i="0" smtClean="0">
                        <a:latin typeface="Cambria Math" panose="02040503050406030204" pitchFamily="18" charset="0"/>
                      </a:rPr>
                      <m:t>𝐆𝐞𝐕</m:t>
                    </m:r>
                  </m:oMath>
                </a14:m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CD8735-7BCA-0DCA-08F4-A59C34D8C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t="-53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6AECA-2649-E6C0-F910-EE660E8CC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059084" cy="4525963"/>
              </a:xfrm>
            </p:spPr>
            <p:txBody>
              <a:bodyPr/>
              <a:lstStyle/>
              <a:p>
                <a:r>
                  <a:rPr lang="en-US" dirty="0"/>
                  <a:t>CSM prediction – species decomposition, </a:t>
                </a:r>
              </a:p>
              <a:p>
                <a:pPr marL="0" indent="0">
                  <a:buNone/>
                </a:pPr>
                <a:r>
                  <a:rPr lang="en-US" dirty="0"/>
                  <a:t>      for each form factor: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latin typeface="Cambria Math" panose="02040503050406030204" pitchFamily="18" charset="0"/>
                                </a:rPr>
                                <m:t>glue</m:t>
                              </m:r>
                            </m:sup>
                          </m:sSup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AU" b="0" i="0" smtClean="0">
                                  <a:latin typeface="Cambria Math" panose="02040503050406030204" pitchFamily="18" charset="0"/>
                                </a:rPr>
                                <m:t>quark</m:t>
                              </m:r>
                            </m:sup>
                          </m:sSup>
                          <m:d>
                            <m:d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</m:d>
                        </m:den>
                      </m:f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AU" b="0" i="0" smtClean="0">
                          <a:latin typeface="Cambria Math" panose="02040503050406030204" pitchFamily="18" charset="0"/>
                        </a:rPr>
                        <m:t>constant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constant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71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namely, the ratio of </a:t>
                </a:r>
                <a:r>
                  <a:rPr lang="en-US" dirty="0" err="1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glue:quark</a:t>
                </a:r>
                <a:r>
                  <a:rPr lang="en-US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contributions is the same</a:t>
                </a:r>
              </a:p>
              <a:p>
                <a:pPr marL="0" indent="0">
                  <a:buNone/>
                </a:pPr>
                <a:r>
                  <a:rPr lang="en-US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-independent number for each form factor</a:t>
                </a:r>
              </a:p>
              <a:p>
                <a:pPr marL="0" indent="0">
                  <a:buNone/>
                </a:pPr>
                <a:r>
                  <a:rPr lang="en-US" dirty="0"/>
                  <a:t>     Important to test this prediction</a:t>
                </a:r>
              </a:p>
              <a:p>
                <a:r>
                  <a:rPr lang="en-US" dirty="0" err="1"/>
                  <a:t>lQCD</a:t>
                </a:r>
                <a:r>
                  <a:rPr lang="en-US" dirty="0"/>
                  <a:t> results … see figure</a:t>
                </a:r>
              </a:p>
              <a:p>
                <a:pPr lvl="1"/>
                <a:r>
                  <a:rPr lang="en-US" sz="2200" dirty="0"/>
                  <a:t>Consistent with prediction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200" smtClean="0">
                            <a:latin typeface="Cambria Math" panose="02040503050406030204" pitchFamily="18" charset="0"/>
                          </a:rPr>
                          <m:t>constant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lQCD</m:t>
                        </m:r>
                      </m:sub>
                    </m:sSub>
                    <m:d>
                      <m:dPr>
                        <m:ctrlPr>
                          <a:rPr lang="en-AU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i="1">
                                <a:latin typeface="Cambria Math" panose="020405030504060302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96AECA-2649-E6C0-F910-EE660E8CC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059084" cy="4525963"/>
              </a:xfrm>
              <a:blipFill>
                <a:blip r:embed="rId3"/>
                <a:stretch>
                  <a:fillRect l="-1382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9F2A-F7D2-1E10-320F-D4B26E93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0B4A9-2958-1CF6-8E07-CBAC7D3D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7AAB6-3569-68AC-15F5-C7ADA9FC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67F35D-0080-C557-1A54-A2C71F1B5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8913" y="1346361"/>
            <a:ext cx="4544121" cy="39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4FC9988C-E1FF-E003-C83E-4D10813F3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42391"/>
            <a:ext cx="3810000" cy="6064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1E2D7F-7F8F-1AA2-A60B-CAB5FFA0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Proton Pressure Profiles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B418A-1CCF-FBFD-19E7-C6D729C792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8773"/>
                <a:ext cx="7922684" cy="5135564"/>
              </a:xfrm>
            </p:spPr>
            <p:txBody>
              <a:bodyPr/>
              <a:lstStyle/>
              <a:p>
                <a:r>
                  <a:rPr lang="en-US" dirty="0"/>
                  <a:t>Pressure and shear-force density profiles: determined by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proton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pion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Pion (</a:t>
                </a:r>
                <a:r>
                  <a:rPr lang="en-US" dirty="0">
                    <a:solidFill>
                      <a:srgbClr val="00B050"/>
                    </a:solidFill>
                  </a:rPr>
                  <a:t>green</a:t>
                </a:r>
                <a:r>
                  <a:rPr lang="en-US" dirty="0"/>
                  <a:t>) peak values are roughly twice those in the proton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200" dirty="0"/>
                  <a:t>Expected because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sz="2200" dirty="0"/>
                  <a:t>pressures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sz="2200" dirty="0"/>
                  <a:t>similar interior QCD dynamics + more compact object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2200" dirty="0"/>
                  <a:t>    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b="0" dirty="0"/>
                  <a:t> &amp;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≈2</m:t>
                    </m:r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AU" sz="2200" dirty="0"/>
              </a:p>
              <a:p>
                <a:pPr marL="457200" indent="-457200"/>
                <a:r>
                  <a:rPr lang="en-AU" sz="2400" dirty="0"/>
                  <a:t>Scale is order-of-magnitude greater than neutron star core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mass</m:t>
                        </m:r>
                      </m:sub>
                    </m:sSub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=0.81</m:t>
                    </m:r>
                    <m:d>
                      <m:d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AU" sz="2400" dirty="0"/>
                  <a:t> 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panose="02040503050406030204" pitchFamily="18" charset="0"/>
                          </a:rPr>
                          <m:t>ech</m:t>
                        </m:r>
                      </m:sub>
                    </m:sSub>
                    <m:r>
                      <a:rPr lang="en-AU" sz="24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72</m:t>
                    </m:r>
                    <m:d>
                      <m:d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b>
                      <m:sSubPr>
                        <m:ctrlPr>
                          <a:rPr lang="en-A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endParaRPr lang="en-AU" sz="2400" dirty="0"/>
              </a:p>
              <a:p>
                <a:pPr marL="457200" indent="-457200"/>
                <a:r>
                  <a:rPr lang="en-AU" sz="2400" dirty="0"/>
                  <a:t>Species decomposition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2400" dirty="0"/>
                  <a:t>)</a:t>
                </a:r>
              </a:p>
              <a:p>
                <a:pPr marL="857250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mass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=0.62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r>
                      <a:rPr lang="en-AU" sz="22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mass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=0.52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endParaRPr lang="en-AU" sz="2200" dirty="0"/>
              </a:p>
              <a:p>
                <a:pPr marL="857250" lvl="1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mech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=0.55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r>
                      <a:rPr lang="en-AU" sz="22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AU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mech</m:t>
                        </m:r>
                      </m:sub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=0.47</m:t>
                    </m:r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200" b="0" i="0" smtClean="0">
                            <a:latin typeface="Cambria Math" panose="02040503050406030204" pitchFamily="18" charset="0"/>
                          </a:rPr>
                          <m:t>ch</m:t>
                        </m:r>
                      </m:sub>
                    </m:sSub>
                  </m:oMath>
                </a14:m>
                <a:endParaRPr lang="en-AU" sz="2200" dirty="0"/>
              </a:p>
              <a:p>
                <a:pPr marL="457200" indent="-457200"/>
                <a:r>
                  <a:rPr lang="en-AU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No existing experiment provides objective information on </a:t>
                </a:r>
                <a:r>
                  <a:rPr lang="en-US" sz="2400" i="1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glue contributions to proton GFFs</a:t>
                </a:r>
                <a:endParaRPr lang="en-AU" sz="2400" i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B418A-1CCF-FBFD-19E7-C6D729C792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8773"/>
                <a:ext cx="7922684" cy="5135564"/>
              </a:xfrm>
              <a:blipFill>
                <a:blip r:embed="rId3"/>
                <a:stretch>
                  <a:fillRect l="-1231" t="-830" r="-846" b="-1233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F6CEA-D38F-1022-9136-75B1AF80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092F2-E45D-F8EF-2940-C1F5AE4E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FA5C-761F-28C4-1211-C3C7F4C4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43008-EE85-347A-1016-8AE7EBF2114B}"/>
              </a:ext>
            </a:extLst>
          </p:cNvPr>
          <p:cNvSpPr txBox="1"/>
          <p:nvPr/>
        </p:nvSpPr>
        <p:spPr>
          <a:xfrm>
            <a:off x="6078331" y="6255026"/>
            <a:ext cx="512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J/</a:t>
            </a:r>
            <a:r>
              <a:rPr lang="el-GR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ψ </a:t>
            </a:r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photoproduction: threshold to very high energy, 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Lin Tang (</a:t>
            </a:r>
            <a:r>
              <a:rPr lang="ja-JP" altLang="en-US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唐淋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US" altLang="ja-JP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altLang="ja-JP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.,</a:t>
            </a:r>
            <a:endParaRPr lang="en-AU" altLang="ja-JP" sz="1200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AU" sz="1200" b="0" i="0" u="sng" strike="noStrike" dirty="0">
                <a:effectLst/>
                <a:latin typeface="Open Sans" panose="020B0606030504020204" pitchFamily="34" charset="0"/>
                <a:hlinkClick r:id="rId4"/>
              </a:rPr>
              <a:t>e-Print: 2405.17675 [hep-</a:t>
            </a:r>
            <a:r>
              <a:rPr lang="en-AU" sz="1200" b="0" i="0" u="sng" strike="noStrike" dirty="0" err="1">
                <a:effectLst/>
                <a:latin typeface="Open Sans" panose="020B0606030504020204" pitchFamily="34" charset="0"/>
                <a:hlinkClick r:id="rId4"/>
              </a:rPr>
              <a:t>ph</a:t>
            </a:r>
            <a:r>
              <a:rPr lang="en-AU" sz="1200" b="0" i="0" u="sng" strike="noStrike" dirty="0">
                <a:effectLst/>
                <a:latin typeface="Open Sans" panose="020B0606030504020204" pitchFamily="34" charset="0"/>
                <a:hlinkClick r:id="rId4"/>
              </a:rPr>
              <a:t>]</a:t>
            </a:r>
            <a:r>
              <a:rPr lang="en-AU" sz="1200" b="0" i="1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Phys. Lett. B </a:t>
            </a:r>
            <a:r>
              <a:rPr lang="en-AU" sz="1200" b="1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856</a:t>
            </a:r>
            <a:r>
              <a:rPr lang="en-AU" sz="12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 (2024) 138904/1-7</a:t>
            </a:r>
            <a:r>
              <a:rPr lang="en-AU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2303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A912-E089-8D06-8A8C-33DC023A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Electron Ion Collider</a:t>
            </a:r>
          </a:p>
        </p:txBody>
      </p:sp>
      <p:pic>
        <p:nvPicPr>
          <p:cNvPr id="8" name="Content Placeholder 7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48B9480A-D6BE-13CF-26BE-ECA3375E9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5173"/>
            <a:ext cx="7010400" cy="298547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A7D22-8CC6-7043-49D8-A93BB802D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34AB3-D001-97E7-5F00-BCBC1867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2C14B-ED32-2148-B4EE-F82EFB85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" name="Picture 9" descr="A poster of a nuclear explosion&#10;&#10;AI-generated content may be incorrect.">
            <a:extLst>
              <a:ext uri="{FF2B5EF4-FFF2-40B4-BE49-F238E27FC236}">
                <a16:creationId xmlns:a16="http://schemas.microsoft.com/office/drawing/2014/main" id="{FC9BB5A5-CDD8-9463-A417-72AB8465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323" y="381001"/>
            <a:ext cx="2541581" cy="36524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DD01CD-9F66-672F-5FD0-12649428CE2F}"/>
              </a:ext>
            </a:extLst>
          </p:cNvPr>
          <p:cNvSpPr txBox="1">
            <a:spLocks/>
          </p:cNvSpPr>
          <p:nvPr/>
        </p:nvSpPr>
        <p:spPr bwMode="auto">
          <a:xfrm>
            <a:off x="228600" y="4038600"/>
            <a:ext cx="11486304" cy="18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kern="0" dirty="0"/>
              <a:t>Now </a:t>
            </a:r>
            <a:r>
              <a:rPr lang="en-US" kern="0" dirty="0" err="1"/>
              <a:t>available:unified</a:t>
            </a:r>
            <a:r>
              <a:rPr lang="en-US" kern="0" dirty="0"/>
              <a:t> set of empirically benchmarked, parameter-free predictions for …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kern="0" dirty="0"/>
              <a:t>               pion, kaon, proton, neutron elastic electromagnetic and gravitational form factors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kern="0" dirty="0"/>
              <a:t>               and their species decompositions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kern="0" dirty="0"/>
              <a:t>               with direct connections to three pillars of emergent hadron mass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kern="0" dirty="0"/>
              <a:t>Also … </a:t>
            </a:r>
            <a:r>
              <a:rPr lang="en-US" sz="2200" i="1" kern="0" dirty="0"/>
              <a:t>ab initio</a:t>
            </a:r>
            <a:r>
              <a:rPr lang="en-US" sz="2200" kern="0" dirty="0"/>
              <a:t> predictions for pion and kaon structure functions</a:t>
            </a:r>
          </a:p>
          <a:p>
            <a:r>
              <a:rPr lang="en-US" kern="0" dirty="0"/>
              <a:t>Next step … nucleon structure function predictions with equal QCD fidelity </a:t>
            </a:r>
          </a:p>
        </p:txBody>
      </p:sp>
    </p:spTree>
    <p:extLst>
      <p:ext uri="{BB962C8B-B14F-4D97-AF65-F5344CB8AC3E}">
        <p14:creationId xmlns:p14="http://schemas.microsoft.com/office/powerpoint/2010/main" val="21473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26D0408-B3D7-7C1F-A52A-349A9C2D0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0080" y="4842056"/>
            <a:ext cx="2371837" cy="179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489BF-1885-FACA-F1D3-F17BA819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9282"/>
            <a:ext cx="10972800" cy="1143000"/>
          </a:xfrm>
        </p:spPr>
        <p:txBody>
          <a:bodyPr/>
          <a:lstStyle/>
          <a:p>
            <a:pPr algn="ctr"/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Synergy of Experiment, Phenomenology, Theory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611B-04B0-2DFA-F045-06F05679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CA04A-3E5C-E67C-50F8-42521A0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ADA8-A0CC-FD7F-640E-1A78C4F9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83790A-A5DE-2FF4-CE80-3BD6F86F9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4788032"/>
            <a:ext cx="2319676" cy="152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8DD0C96-612F-0A8D-A987-12EA0D81A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25" y="4721261"/>
            <a:ext cx="2157633" cy="16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51F80-079B-D591-60E3-4B67D1A5C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11582400" cy="4678363"/>
              </a:xfrm>
            </p:spPr>
            <p:txBody>
              <a:bodyPr/>
              <a:lstStyle/>
              <a:p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Continuum strong interaction theory is maturing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Expanding array of parameter-free predictions for the nucleon – yes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And all the other hadrons whose properties express the full meaning of QCD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Structure of Nature’s most fundamental Nambu-Goldstone bosons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Structure of baryons, e.g., </a:t>
                </a:r>
              </a:p>
              <a:p>
                <a:pPr marL="914400" lvl="2" indent="0">
                  <a:buNone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17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7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17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-dependence of nucleon resonance transition form factors</a:t>
                </a:r>
              </a:p>
              <a:p>
                <a:pPr lvl="3">
                  <a:buFont typeface="Wingdings" panose="05000000000000000000" pitchFamily="2" charset="2"/>
                  <a:buChar char="ü"/>
                </a:pPr>
                <a:r>
                  <a:rPr lang="en-AU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Spectrum is insufficient – many models give same spectrum, but transition form factors discriminate between pictures.</a:t>
                </a:r>
              </a:p>
              <a:p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Understanding how QCD’s simplicity explains the emergence of hadron mass and structure requires investment in facilities that can deliver precision data on much more than one of Nature’s hadrons.</a:t>
                </a:r>
                <a:endParaRPr lang="en-AU" sz="1700" i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AMBER@CERN, EIC, </a:t>
                </a:r>
                <a:r>
                  <a:rPr lang="en-US" sz="1700" i="1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EicC</a:t>
                </a: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STCF, CEPC, JLab22, </a:t>
                </a:r>
                <a:r>
                  <a:rPr lang="en-US" sz="1700" i="1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LHeC</a:t>
                </a: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QCD@FAIR could …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Deliver precise structure data on a wide range of hadrons with distinctly different quantum numbers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700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Thereby move Science into a new realm of understanding. </a:t>
                </a:r>
              </a:p>
              <a:p>
                <a:pPr marL="0" indent="0">
                  <a:buNone/>
                </a:pPr>
                <a:r>
                  <a:rPr lang="en-AU" sz="2400" i="1" dirty="0">
                    <a:ln w="0"/>
                    <a:solidFill>
                      <a:srgbClr val="CC99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				</a:t>
                </a:r>
                <a:endParaRPr lang="en-AU" sz="1800" b="0" i="0" dirty="0">
                  <a:solidFill>
                    <a:srgbClr val="21212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51F80-079B-D591-60E3-4B67D1A5C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11582400" cy="4678363"/>
              </a:xfrm>
              <a:blipFill>
                <a:blip r:embed="rId6"/>
                <a:stretch>
                  <a:fillRect l="-368" t="-6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B6B4C4-CDDD-3A4B-84C5-393E168FD8AE}"/>
              </a:ext>
            </a:extLst>
          </p:cNvPr>
          <p:cNvSpPr txBox="1"/>
          <p:nvPr/>
        </p:nvSpPr>
        <p:spPr>
          <a:xfrm>
            <a:off x="666750" y="54529"/>
            <a:ext cx="108584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 sz="26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Gather all pieces of the puzzle … Reveal the source of Nature’s basic mass-scale</a:t>
            </a:r>
            <a:endParaRPr lang="en-AU" sz="2600" i="1" u="none" strike="noStrike" dirty="0">
              <a:ln w="0"/>
              <a:solidFill>
                <a:srgbClr val="CC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2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E8E5-0DE0-4CA6-9BED-FFB571FA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Lucida Calligraphy" panose="03010101010101010101" pitchFamily="66" charset="0"/>
              </a:rPr>
              <a:t>Emergent Hadron Mass</a:t>
            </a:r>
            <a:endParaRPr lang="en-US" sz="3600" dirty="0">
              <a:latin typeface="Lucida Calligraphy" panose="03010101010101010101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29C17-0B57-4AE6-AF15-BF19AB78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2837"/>
            <a:ext cx="10972800" cy="4906963"/>
          </a:xfrm>
        </p:spPr>
        <p:txBody>
          <a:bodyPr/>
          <a:lstStyle/>
          <a:p>
            <a:r>
              <a:rPr lang="en-GB" dirty="0"/>
              <a:t>QCD is unique amongst known fundamental theories of natural phenomena</a:t>
            </a:r>
          </a:p>
          <a:p>
            <a:pPr lvl="1"/>
            <a:r>
              <a:rPr lang="en-GB" dirty="0"/>
              <a:t>The degrees-of-freedom used to express the scale-free Lagrangian are not directly observable</a:t>
            </a:r>
          </a:p>
          <a:p>
            <a:pPr lvl="1"/>
            <a:r>
              <a:rPr lang="en-GB" dirty="0"/>
              <a:t>Massless gauge bosons become massive, with no “human” interference</a:t>
            </a:r>
          </a:p>
          <a:p>
            <a:pPr lvl="1"/>
            <a:r>
              <a:rPr lang="en-GB" dirty="0"/>
              <a:t>Gluon mass ensures a stable, infrared completion of the theory through the appearance of a running coupling that saturates at infrared momenta, being everywhere finite</a:t>
            </a:r>
          </a:p>
          <a:p>
            <a:pPr lvl="1"/>
            <a:r>
              <a:rPr lang="en-GB" dirty="0"/>
              <a:t>Massless fermions become massive, producing</a:t>
            </a:r>
          </a:p>
          <a:p>
            <a:pPr lvl="2"/>
            <a:r>
              <a:rPr lang="en-GB" sz="1800" dirty="0"/>
              <a:t>Massive baryons and simultaneously Massless mesons</a:t>
            </a:r>
            <a:endParaRPr lang="en-GB" dirty="0"/>
          </a:p>
          <a:p>
            <a:r>
              <a:rPr lang="en-GB" dirty="0"/>
              <a:t>These emergent features of QCD are expressed in every strong interaction observable </a:t>
            </a:r>
          </a:p>
          <a:p>
            <a:r>
              <a:rPr lang="en-GB" dirty="0"/>
              <a:t>They can also be revealed via </a:t>
            </a:r>
          </a:p>
          <a:p>
            <a:pPr marL="0" indent="0">
              <a:buNone/>
            </a:pPr>
            <a:r>
              <a:rPr lang="en-GB" dirty="0"/>
              <a:t>	EHM interference with Nature’s other known source of mass = Higgs</a:t>
            </a:r>
          </a:p>
          <a:p>
            <a:r>
              <a:rPr lang="en-GB" dirty="0"/>
              <a:t>We are capable of building facilities that can validate these concepts, proving QCD to be </a:t>
            </a:r>
          </a:p>
          <a:p>
            <a:pPr marL="0" indent="0">
              <a:buNone/>
            </a:pPr>
            <a:r>
              <a:rPr lang="en-GB" dirty="0"/>
              <a:t>	the 1</a:t>
            </a:r>
            <a:r>
              <a:rPr lang="en-GB" baseline="30000" dirty="0"/>
              <a:t>st</a:t>
            </a:r>
            <a:r>
              <a:rPr lang="en-GB" dirty="0"/>
              <a:t> well-defined four-dimensional quantum field theory ever contemplated</a:t>
            </a:r>
          </a:p>
          <a:p>
            <a:r>
              <a:rPr lang="en-GB" sz="2400" i="1" dirty="0">
                <a:ln w="0"/>
                <a:solidFill>
                  <a:srgbClr val="CC99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may open doors that lead far beyond the Standard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DEE3-DD42-4279-90D5-E4197773D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23D8-7BC2-4A95-86AA-EAEE4597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7D389-08F4-43E2-90D3-45707F9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612A037-A7C6-46CD-8D18-73BDF4453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48926"/>
            <a:ext cx="1908200" cy="1081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BE19F9-0B70-40DB-9819-B8018308456D}"/>
              </a:ext>
            </a:extLst>
          </p:cNvPr>
          <p:cNvSpPr txBox="1"/>
          <p:nvPr/>
        </p:nvSpPr>
        <p:spPr>
          <a:xfrm>
            <a:off x="10299700" y="-54597"/>
            <a:ext cx="189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Grant no. 12135007</a:t>
            </a:r>
          </a:p>
        </p:txBody>
      </p:sp>
    </p:spTree>
    <p:extLst>
      <p:ext uri="{BB962C8B-B14F-4D97-AF65-F5344CB8AC3E}">
        <p14:creationId xmlns:p14="http://schemas.microsoft.com/office/powerpoint/2010/main" val="8208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9182C5-1322-44D4-91BC-47473B87C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r="107"/>
          <a:stretch/>
        </p:blipFill>
        <p:spPr>
          <a:xfrm>
            <a:off x="-2514600" y="-624348"/>
            <a:ext cx="14760319" cy="8320548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10732E4-5BBD-4113-A693-2E1503151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C0B3A-C260-4769-AA8B-9E4BBF81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5600" y="6580276"/>
            <a:ext cx="5638800" cy="2280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Craig Roberts: cdroberts@nju.edu.cn  466 .. 25/04/19 ..."Perspective on Hadron Gravitational Form Factors"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64BA72D-9585-437C-8DE2-CD2B3FDC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49053BDB-9D74-4523-ABF4-4C7DC5E3548F}"/>
              </a:ext>
            </a:extLst>
          </p:cNvPr>
          <p:cNvSpPr txBox="1">
            <a:spLocks/>
          </p:cNvSpPr>
          <p:nvPr/>
        </p:nvSpPr>
        <p:spPr bwMode="auto">
          <a:xfrm>
            <a:off x="4648200" y="2710706"/>
            <a:ext cx="10948441" cy="16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8800" b="1" dirty="0">
                <a:solidFill>
                  <a:schemeClr val="bg1"/>
                </a:solidFill>
                <a:latin typeface="Freestyle Script" panose="030804020302050B0404" pitchFamily="66" charset="0"/>
              </a:rPr>
              <a:t>Thankyou</a:t>
            </a:r>
            <a:endParaRPr lang="en-GB" sz="8800" kern="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F6F65-3EFB-CFCE-403B-560CD6F0DC5A}"/>
              </a:ext>
            </a:extLst>
          </p:cNvPr>
          <p:cNvSpPr txBox="1"/>
          <p:nvPr/>
        </p:nvSpPr>
        <p:spPr>
          <a:xfrm>
            <a:off x="2210841" y="1371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theories of many things,</a:t>
            </a:r>
          </a:p>
          <a:p>
            <a:r>
              <a:rPr lang="en-AU" sz="4400" i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But is there a theory of everything?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6E2DF-07C9-59CF-5D81-1950486F5C4A}"/>
                  </a:ext>
                </a:extLst>
              </p:cNvPr>
              <p:cNvSpPr/>
              <p:nvPr/>
            </p:nvSpPr>
            <p:spPr bwMode="auto">
              <a:xfrm>
                <a:off x="7524136" y="457200"/>
                <a:ext cx="3657600" cy="946785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80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800" dirty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Brush Script MT" panose="03060802040406070304" pitchFamily="66" charset="0"/>
                            </a:rPr>
                            <m:t>L</m:t>
                          </m:r>
                        </m:e>
                        <m:sub>
                          <m:r>
                            <a:rPr lang="en-GB" sz="4800" i="1" smtClean="0">
                              <a:ln w="0"/>
                              <a:solidFill>
                                <a:srgbClr val="FFFF00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𝑁𝑎𝑡𝑢𝑟𝑒</m:t>
                          </m:r>
                        </m:sub>
                      </m:sSub>
                      <m:r>
                        <a:rPr lang="en-GB" sz="4800" i="1" smtClean="0">
                          <a:ln w="0"/>
                          <a:solidFill>
                            <a:srgbClr val="FFFF0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6E2DF-07C9-59CF-5D81-1950486F5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4136" y="457200"/>
                <a:ext cx="3657600" cy="946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55574EB-886D-CFD4-8103-BE6E337AF0B1}"/>
              </a:ext>
            </a:extLst>
          </p:cNvPr>
          <p:cNvSpPr txBox="1"/>
          <p:nvPr/>
        </p:nvSpPr>
        <p:spPr>
          <a:xfrm>
            <a:off x="190216" y="65782"/>
            <a:ext cx="5905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Can’t build a Theory of Everything </a:t>
            </a:r>
          </a:p>
          <a:p>
            <a:r>
              <a:rPr lang="en-US" sz="32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before status of QCD is decided</a:t>
            </a:r>
          </a:p>
        </p:txBody>
      </p:sp>
    </p:spTree>
    <p:extLst>
      <p:ext uri="{BB962C8B-B14F-4D97-AF65-F5344CB8AC3E}">
        <p14:creationId xmlns:p14="http://schemas.microsoft.com/office/powerpoint/2010/main" val="27085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urple animal with a swirly design&#10;&#10;AI-generated content may be incorrect.">
            <a:extLst>
              <a:ext uri="{FF2B5EF4-FFF2-40B4-BE49-F238E27FC236}">
                <a16:creationId xmlns:a16="http://schemas.microsoft.com/office/drawing/2014/main" id="{653EEC03-9288-5AC5-36BE-B4BC00815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56" y="227013"/>
            <a:ext cx="6059487" cy="6059487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7175288-C07C-DEBB-5A8B-675D83EC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82948" y="6576392"/>
            <a:ext cx="4487026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4A464-4EB0-CA4B-2FB5-4C299913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82AE225-E270-42C1-086E-95F0B104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10126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7152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655166" y="6619863"/>
            <a:ext cx="4486940" cy="381000"/>
          </a:xfrm>
        </p:spPr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6B2BD-1CDC-4CBC-9778-C4D73AEF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556" y="75407"/>
            <a:ext cx="1574444" cy="15744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C6CC6C-178B-41C0-9DE7-DEAF020F3007}"/>
              </a:ext>
            </a:extLst>
          </p:cNvPr>
          <p:cNvSpPr txBox="1"/>
          <p:nvPr/>
        </p:nvSpPr>
        <p:spPr>
          <a:xfrm>
            <a:off x="381000" y="1417990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This is where we live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892F5-F9AE-EE93-4105-3F7C8F2BE30F}"/>
              </a:ext>
            </a:extLst>
          </p:cNvPr>
          <p:cNvSpPr txBox="1"/>
          <p:nvPr/>
        </p:nvSpPr>
        <p:spPr>
          <a:xfrm>
            <a:off x="7502766" y="1602656"/>
            <a:ext cx="47917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Asymptotic Freedom</a:t>
            </a:r>
          </a:p>
          <a:p>
            <a:r>
              <a:rPr lang="en-AU" sz="28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Interaction becomes weaker </a:t>
            </a:r>
          </a:p>
          <a:p>
            <a:r>
              <a:rPr lang="en-AU" sz="28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as energy grows</a:t>
            </a:r>
          </a:p>
          <a:p>
            <a:r>
              <a:rPr lang="en-AU" sz="28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(as charges get closer together)</a:t>
            </a:r>
          </a:p>
        </p:txBody>
      </p:sp>
    </p:spTree>
    <p:extLst>
      <p:ext uri="{BB962C8B-B14F-4D97-AF65-F5344CB8AC3E}">
        <p14:creationId xmlns:p14="http://schemas.microsoft.com/office/powerpoint/2010/main" val="33092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82C8C5-E26E-4187-B9D0-FD1FF121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231391"/>
            <a:ext cx="5737572" cy="4344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D5C43-333B-49A0-B653-5068C8D0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 independent </a:t>
            </a:r>
            <a:b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effective charge = running coupling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D5552-ACE1-4296-920F-17131EB81A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6172200" cy="4525963"/>
              </a:xfrm>
            </p:spPr>
            <p:txBody>
              <a:bodyPr/>
              <a:lstStyle/>
              <a:p>
                <a:r>
                  <a:rPr lang="en-GB" dirty="0"/>
                  <a:t>Modern theory – exploiting pinch technique and background field method – enables unique QCD analogue of</a:t>
                </a:r>
              </a:p>
              <a:p>
                <a:pPr marL="0" indent="0">
                  <a:buNone/>
                </a:pPr>
                <a:r>
                  <a:rPr lang="en-GB" dirty="0"/>
                  <a:t>       “Gell-Mann – Low” </a:t>
                </a:r>
              </a:p>
              <a:p>
                <a:pPr marL="400050" lvl="1" indent="0">
                  <a:buNone/>
                </a:pPr>
                <a:r>
                  <a:rPr lang="en-GB" sz="2200" dirty="0"/>
                  <a:t>running charge to be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GB" sz="2200" dirty="0"/>
                  <a:t>    rigorously defined and calculated</a:t>
                </a:r>
              </a:p>
              <a:p>
                <a:r>
                  <a:rPr lang="en-GB" dirty="0"/>
                  <a:t>Analysis of QCD’s gauge sector </a:t>
                </a:r>
              </a:p>
              <a:p>
                <a:pPr marL="400050" lvl="1" indent="0">
                  <a:buNone/>
                </a:pPr>
                <a:r>
                  <a:rPr lang="en-GB" sz="2200" dirty="0"/>
                  <a:t>	        yields a  </a:t>
                </a:r>
                <a:r>
                  <a:rPr lang="en-GB" sz="2200" i="1" dirty="0">
                    <a:solidFill>
                      <a:srgbClr val="0000FF"/>
                    </a:solidFill>
                  </a:rPr>
                  <a:t>parameter-free prediction</a:t>
                </a:r>
              </a:p>
              <a:p>
                <a:r>
                  <a:rPr lang="en-GB" dirty="0"/>
                  <a:t>N.B. Qualitative change in </a:t>
                </a:r>
                <a:r>
                  <a:rPr lang="en-GB" i="1" dirty="0"/>
                  <a:t>α̂</a:t>
                </a:r>
                <a:r>
                  <a:rPr lang="en-GB" i="1" baseline="-25000" dirty="0"/>
                  <a:t>PI</a:t>
                </a:r>
                <a:r>
                  <a:rPr lang="en-GB" dirty="0"/>
                  <a:t>(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GB" dirty="0"/>
                  <a:t>) at </a:t>
                </a:r>
                <a:r>
                  <a:rPr lang="en-GB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GB" dirty="0"/>
                  <a:t>≈ ½ </a:t>
                </a:r>
                <a:r>
                  <a:rPr lang="en-GB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GB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GB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dirty="0"/>
                  <a:t>No Landau Pole</a:t>
                </a:r>
                <a:endParaRPr lang="en-GB" i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GB" dirty="0"/>
                  <a:t>Below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dirty="0"/>
                  <a:t>interactions become scale independent, just as they were in the Lagrangian; so, QCD becomes practically conformal again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D5552-ACE1-4296-920F-17131EB81A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6172200" cy="4525963"/>
              </a:xfrm>
              <a:blipFill>
                <a:blip r:embed="rId3"/>
                <a:stretch>
                  <a:fillRect l="-1283" t="-943" r="-1579" b="-122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DF46-5741-4D85-ABAA-739F12F7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3A21-161E-4E4A-A56E-F5EFF8648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4CE32-E62C-400D-894C-6700F2C1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413D1-7F5A-46CF-9AE9-45C2B8655E80}"/>
              </a:ext>
            </a:extLst>
          </p:cNvPr>
          <p:cNvSpPr txBox="1"/>
          <p:nvPr/>
        </p:nvSpPr>
        <p:spPr>
          <a:xfrm>
            <a:off x="6879377" y="5334000"/>
            <a:ext cx="531262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pPr>
              <a:spcAft>
                <a:spcPts val="300"/>
              </a:spcAft>
            </a:pP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Daniele Binosi </a:t>
            </a:r>
            <a:r>
              <a:rPr lang="en-GB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 al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., </a:t>
            </a:r>
            <a:r>
              <a:rPr lang="en-GB" sz="1100" dirty="0">
                <a:hlinkClick r:id="rId4"/>
              </a:rPr>
              <a:t>arXiv:1612.04835 [</a:t>
            </a:r>
            <a:r>
              <a:rPr lang="en-GB" sz="1100" dirty="0" err="1">
                <a:hlinkClick r:id="rId4"/>
              </a:rPr>
              <a:t>nucl-th</a:t>
            </a:r>
            <a:r>
              <a:rPr lang="en-GB" sz="1100" dirty="0">
                <a:hlinkClick r:id="rId4"/>
              </a:rPr>
              <a:t>]</a:t>
            </a:r>
            <a:r>
              <a:rPr lang="en-GB" sz="1100" dirty="0"/>
              <a:t>, </a:t>
            </a:r>
            <a:r>
              <a:rPr lang="en-GB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determination of the QCD effective charge α</a:t>
            </a:r>
            <a:r>
              <a:rPr lang="en-US" sz="11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g1</a:t>
            </a:r>
            <a:r>
              <a:rPr lang="en-US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(Q). </a:t>
            </a:r>
          </a:p>
          <a:p>
            <a:pPr>
              <a:spcAft>
                <a:spcPts val="300"/>
              </a:spcAft>
            </a:pP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A.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; V. Burkert; J.-P. Chen; W.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Korsch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Particles 5 (2022) 171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100" b="0" i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QCD Running Couplings and Effective Charges, </a:t>
            </a:r>
            <a:r>
              <a:rPr lang="en-AU" sz="11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Alexandre </a:t>
            </a:r>
            <a:r>
              <a:rPr lang="en-AU" sz="11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Deur</a:t>
            </a:r>
            <a:r>
              <a:rPr lang="en-AU" sz="11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, Stanley J. Brodsky and Craig Roberts,  </a:t>
            </a:r>
            <a:r>
              <a:rPr lang="en-AU" sz="1100" b="0" i="0" u="sng" strike="noStrike" dirty="0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2303.00723 [hep-</a:t>
            </a:r>
            <a:r>
              <a:rPr lang="en-AU" sz="1100" b="0" i="0" u="sng" strike="noStrike" dirty="0" err="1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100" b="0" i="0" u="sng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Prog. Part. </a:t>
            </a:r>
            <a:r>
              <a:rPr lang="en-US" sz="11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134</a:t>
            </a:r>
            <a:r>
              <a:rPr lang="en-US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(2024) 104081</a:t>
            </a:r>
            <a:endParaRPr lang="en-AU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857808-0FD9-4E33-9248-3D46C6710FBF}"/>
              </a:ext>
            </a:extLst>
          </p:cNvPr>
          <p:cNvCxnSpPr>
            <a:cxnSpLocks/>
          </p:cNvCxnSpPr>
          <p:nvPr/>
        </p:nvCxnSpPr>
        <p:spPr>
          <a:xfrm flipV="1">
            <a:off x="4572000" y="1691814"/>
            <a:ext cx="2827424" cy="234678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4508A3-EC3B-426C-A66D-1B9B2B3C4340}"/>
              </a:ext>
            </a:extLst>
          </p:cNvPr>
          <p:cNvSpPr/>
          <p:nvPr/>
        </p:nvSpPr>
        <p:spPr bwMode="auto">
          <a:xfrm rot="20529003">
            <a:off x="6030619" y="4037545"/>
            <a:ext cx="3766567" cy="880372"/>
          </a:xfrm>
          <a:custGeom>
            <a:avLst/>
            <a:gdLst>
              <a:gd name="connsiteX0" fmla="*/ 0 w 3872753"/>
              <a:gd name="connsiteY0" fmla="*/ 0 h 998423"/>
              <a:gd name="connsiteX1" fmla="*/ 2390588 w 3872753"/>
              <a:gd name="connsiteY1" fmla="*/ 998070 h 998423"/>
              <a:gd name="connsiteX2" fmla="*/ 3872753 w 3872753"/>
              <a:gd name="connsiteY2" fmla="*/ 89647 h 99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753" h="998423">
                <a:moveTo>
                  <a:pt x="0" y="0"/>
                </a:moveTo>
                <a:cubicBezTo>
                  <a:pt x="872564" y="491564"/>
                  <a:pt x="1745129" y="983129"/>
                  <a:pt x="2390588" y="998070"/>
                </a:cubicBezTo>
                <a:cubicBezTo>
                  <a:pt x="3036047" y="1013011"/>
                  <a:pt x="3454400" y="551329"/>
                  <a:pt x="3872753" y="89647"/>
                </a:cubicBezTo>
              </a:path>
            </a:pathLst>
          </a:cu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9D4E01-C9B4-42D7-85B1-8944A6C8C416}"/>
              </a:ext>
            </a:extLst>
          </p:cNvPr>
          <p:cNvCxnSpPr/>
          <p:nvPr/>
        </p:nvCxnSpPr>
        <p:spPr bwMode="auto">
          <a:xfrm flipH="1">
            <a:off x="9560166" y="1282131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372EA4F-77CB-432D-B7FC-3F0E73A9F83B}"/>
              </a:ext>
            </a:extLst>
          </p:cNvPr>
          <p:cNvSpPr txBox="1"/>
          <p:nvPr/>
        </p:nvSpPr>
        <p:spPr>
          <a:xfrm>
            <a:off x="0" y="101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  </a:t>
            </a:r>
            <a:r>
              <a:rPr lang="en-US" sz="1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orkshop</a:t>
            </a:r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Dyson-Schwinger Equations in Modern Mathematics </a:t>
            </a:r>
          </a:p>
          <a:p>
            <a:r>
              <a:rPr lang="en-US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and Physics (DSEMP2014) Trento, Italy, September 22-26, 2014</a:t>
            </a: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D0ED629-7C57-4718-A4FF-AC2B5C899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56536"/>
            <a:ext cx="1128713" cy="424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2B9436-79FD-E64D-4846-9C28D2D0E2AC}"/>
              </a:ext>
            </a:extLst>
          </p:cNvPr>
          <p:cNvSpPr txBox="1"/>
          <p:nvPr/>
        </p:nvSpPr>
        <p:spPr>
          <a:xfrm>
            <a:off x="0" y="562722"/>
            <a:ext cx="5648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Effective charge from lattice QCD</a:t>
            </a:r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, Zhu-Fang Cui, </a:t>
            </a:r>
            <a:r>
              <a:rPr lang="en-US" sz="11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Jin</a:t>
            </a:r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-Li Zhang et al., </a:t>
            </a:r>
          </a:p>
          <a:p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NJU-INP 014/19, </a:t>
            </a:r>
            <a:r>
              <a:rPr lang="en-US" sz="1100" i="1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7"/>
              </a:rPr>
              <a:t>arXiv:1912.08232 [hep-</a:t>
            </a:r>
            <a:r>
              <a:rPr lang="en-US" sz="1100" i="1" u="none" strike="noStrik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7"/>
              </a:rPr>
              <a:t>ph</a:t>
            </a:r>
            <a:r>
              <a:rPr lang="en-US" sz="1100" i="1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7"/>
              </a:rPr>
              <a:t>]</a:t>
            </a:r>
            <a:r>
              <a:rPr lang="en-US" sz="11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</a:rPr>
              <a:t>, </a:t>
            </a:r>
            <a:r>
              <a:rPr lang="en-US" sz="1100" i="1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/>
                <a:hlinkClick r:id="rId8"/>
              </a:rPr>
              <a:t>Chin. Phys. C 44 (2020) 083102/1-10</a:t>
            </a:r>
            <a:endParaRPr lang="en-US" sz="11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377304-6237-423A-97E5-C366A65E4AD3}"/>
                  </a:ext>
                </a:extLst>
              </p:cNvPr>
              <p:cNvSpPr txBox="1"/>
              <p:nvPr/>
            </p:nvSpPr>
            <p:spPr>
              <a:xfrm>
                <a:off x="0" y="957590"/>
                <a:ext cx="155380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1100" b="1" i="1" smtClean="0">
                        <a:latin typeface="Cambria Math" panose="02040503050406030204" pitchFamily="18" charset="0"/>
                      </a:rPr>
                      <m:t>𝟐𝟔𝟐𝟒</m:t>
                    </m:r>
                  </m:oMath>
                </a14:m>
                <a:r>
                  <a:rPr lang="en-GB" sz="1100" b="1" dirty="0"/>
                  <a:t> total downloads</a:t>
                </a:r>
                <a:endParaRPr lang="en-US" sz="11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377304-6237-423A-97E5-C366A65E4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57590"/>
                <a:ext cx="1553803" cy="261610"/>
              </a:xfrm>
              <a:prstGeom prst="rect">
                <a:avLst/>
              </a:prstGeom>
              <a:blipFill>
                <a:blip r:embed="rId9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7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2D85DA-0C46-42AA-90F8-20215465D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410" y="2851944"/>
            <a:ext cx="5138190" cy="33202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61F4E2-B5BD-4BD5-AB28-6CA2621B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Emergence of Hadron Mass</a:t>
            </a: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B0E5E-0B89-46CE-98E5-F04F289DD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4525963"/>
          </a:xfrm>
        </p:spPr>
        <p:txBody>
          <a:bodyPr/>
          <a:lstStyle/>
          <a:p>
            <a:r>
              <a:rPr lang="en-GB" dirty="0"/>
              <a:t>Standard Model of Particle Physics has one obvious mass-generating mechanism</a:t>
            </a:r>
          </a:p>
          <a:p>
            <a:pPr marL="0" indent="0">
              <a:buNone/>
            </a:pPr>
            <a:r>
              <a:rPr lang="en-GB" dirty="0"/>
              <a:t>	 = </a:t>
            </a:r>
            <a:r>
              <a:rPr lang="en-GB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Higgs Boson</a:t>
            </a:r>
            <a:r>
              <a:rPr lang="en-GB" dirty="0"/>
              <a:t> … impacts are critical to evolution of Universe as we know it</a:t>
            </a:r>
          </a:p>
          <a:p>
            <a:r>
              <a:rPr lang="en-GB" dirty="0"/>
              <a:t>However, Higgs boson alone is responsible for just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∼ 1%</a:t>
            </a:r>
            <a:r>
              <a:rPr lang="en-GB" dirty="0"/>
              <a:t> of the visible mass in the Universe</a:t>
            </a:r>
          </a:p>
          <a:p>
            <a:r>
              <a:rPr lang="en-GB" dirty="0"/>
              <a:t>Proton mass budget … only 9 MeV/939 MeV is directly from Higgs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5C809-E115-47CD-AED7-951724E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AD908-BD9D-44D0-8688-D5EF6B8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125A2-CE7D-4950-BC19-09139BD6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488F52-8C5B-4843-9056-259E268257DD}"/>
              </a:ext>
            </a:extLst>
          </p:cNvPr>
          <p:cNvCxnSpPr>
            <a:cxnSpLocks/>
          </p:cNvCxnSpPr>
          <p:nvPr/>
        </p:nvCxnSpPr>
        <p:spPr bwMode="auto">
          <a:xfrm>
            <a:off x="8632553" y="2636747"/>
            <a:ext cx="1654447" cy="283219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55C524-63D1-45C2-BFAB-B6445F812F6D}"/>
              </a:ext>
            </a:extLst>
          </p:cNvPr>
          <p:cNvSpPr txBox="1">
            <a:spLocks/>
          </p:cNvSpPr>
          <p:nvPr/>
        </p:nvSpPr>
        <p:spPr bwMode="auto">
          <a:xfrm>
            <a:off x="609600" y="3200400"/>
            <a:ext cx="6019800" cy="268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Evidently, Nature has another very effective mechanism for producing mass:</a:t>
            </a:r>
          </a:p>
          <a:p>
            <a:pPr marL="0" indent="0">
              <a:buNone/>
            </a:pPr>
            <a:r>
              <a:rPr lang="en-GB" kern="0" dirty="0"/>
              <a:t>	</a:t>
            </a:r>
            <a:r>
              <a:rPr lang="en-GB" sz="24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Emergent Hadron Mass (EHM)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200" kern="0" dirty="0"/>
              <a:t>Alone, it produces </a:t>
            </a:r>
            <a:r>
              <a:rPr lang="en-GB" sz="2200" kern="0" dirty="0">
                <a:solidFill>
                  <a:srgbClr val="0000FF"/>
                </a:solidFill>
              </a:rPr>
              <a:t>94%</a:t>
            </a:r>
            <a:r>
              <a:rPr lang="en-GB" sz="2200" kern="0" dirty="0"/>
              <a:t> of the proton’s mass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200" kern="0" dirty="0"/>
              <a:t>Remaining </a:t>
            </a:r>
            <a:r>
              <a:rPr lang="en-GB" sz="2200" kern="0" dirty="0">
                <a:solidFill>
                  <a:srgbClr val="FF6600"/>
                </a:solidFill>
              </a:rPr>
              <a:t>5%</a:t>
            </a:r>
            <a:r>
              <a:rPr lang="en-GB" sz="2200" kern="0" dirty="0"/>
              <a:t> is generated by constructive interference between EHM and Higgs-boson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B2374F-5515-4531-80E0-18BEA5DC8638}"/>
              </a:ext>
            </a:extLst>
          </p:cNvPr>
          <p:cNvCxnSpPr/>
          <p:nvPr/>
        </p:nvCxnSpPr>
        <p:spPr bwMode="auto">
          <a:xfrm>
            <a:off x="5562600" y="4648200"/>
            <a:ext cx="22123" cy="2212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9DD77D-3E94-4269-BD3B-A5128859D669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1476" y="4548552"/>
            <a:ext cx="609600" cy="7620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66E41FD-865A-49D7-A6BB-9D7E197FD782}"/>
              </a:ext>
            </a:extLst>
          </p:cNvPr>
          <p:cNvCxnSpPr>
            <a:cxnSpLocks/>
          </p:cNvCxnSpPr>
          <p:nvPr/>
        </p:nvCxnSpPr>
        <p:spPr bwMode="auto">
          <a:xfrm flipV="1">
            <a:off x="6541476" y="5591175"/>
            <a:ext cx="4050324" cy="20594"/>
          </a:xfrm>
          <a:prstGeom prst="straightConnector1">
            <a:avLst/>
          </a:prstGeom>
          <a:noFill/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D378812-666D-1BDA-6C99-F7001D91CE01}"/>
              </a:ext>
            </a:extLst>
          </p:cNvPr>
          <p:cNvSpPr txBox="1"/>
          <p:nvPr/>
        </p:nvSpPr>
        <p:spPr>
          <a:xfrm>
            <a:off x="10287000" y="29718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Decomposition 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gauge invariant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Poincaré invariant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14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scale invariant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873F1-7835-58FD-2967-6021CBF4F0D9}"/>
              </a:ext>
            </a:extLst>
          </p:cNvPr>
          <p:cNvSpPr txBox="1">
            <a:spLocks/>
          </p:cNvSpPr>
          <p:nvPr/>
        </p:nvSpPr>
        <p:spPr bwMode="auto">
          <a:xfrm>
            <a:off x="745605" y="5762098"/>
            <a:ext cx="6019800" cy="55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GB" sz="2400" i="1" kern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the origin of EHM?</a:t>
            </a:r>
            <a:endParaRPr lang="en-US" sz="2400" i="1" kern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3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E0ED-119B-DF1E-76EB-BAFBCE99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Process-independent Effective Charge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A2FB-89F3-6313-DD95-8CBCBC4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08" y="1568580"/>
            <a:ext cx="3149092" cy="3003420"/>
          </a:xfrm>
        </p:spPr>
        <p:txBody>
          <a:bodyPr/>
          <a:lstStyle/>
          <a:p>
            <a:r>
              <a:rPr lang="en-AU" dirty="0"/>
              <a:t>Most-read article in the May issue of </a:t>
            </a:r>
            <a:r>
              <a:rPr lang="en-AU" dirty="0" err="1"/>
              <a:t>SciAm</a:t>
            </a:r>
            <a:endParaRPr lang="en-AU" dirty="0"/>
          </a:p>
          <a:p>
            <a:r>
              <a:rPr lang="en-AU" dirty="0"/>
              <a:t>Translated into Chinese, French, German, Italian</a:t>
            </a:r>
          </a:p>
          <a:p>
            <a:r>
              <a:rPr lang="en-AU" dirty="0"/>
              <a:t>Cover story on Chinese and German editions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67621-41D8-2206-C9CE-AD7F4F79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F674C-43D6-2BBD-7089-B5064DCD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0D8E3-4C7B-E590-C0C0-9AB5648E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A close-up of a book cover&#10;&#10;Description automatically generated">
            <a:extLst>
              <a:ext uri="{FF2B5EF4-FFF2-40B4-BE49-F238E27FC236}">
                <a16:creationId xmlns:a16="http://schemas.microsoft.com/office/drawing/2014/main" id="{8FB451FD-2F23-A4DB-A221-5548EB0E3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94" y="1227241"/>
            <a:ext cx="5324192" cy="3434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9F4AF-B5F9-3A28-E6DD-E4FFAFDA8ECF}"/>
              </a:ext>
            </a:extLst>
          </p:cNvPr>
          <p:cNvSpPr txBox="1"/>
          <p:nvPr/>
        </p:nvSpPr>
        <p:spPr>
          <a:xfrm>
            <a:off x="6698974" y="1232003"/>
            <a:ext cx="1113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May 2024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C00C43A-69C3-DD28-F0CB-7B09235B7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64" y="304800"/>
            <a:ext cx="256794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F54E2-D0A5-6E3A-E7B1-350114916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52" y="3432141"/>
            <a:ext cx="2280575" cy="3100740"/>
          </a:xfrm>
          <a:prstGeom prst="rect">
            <a:avLst/>
          </a:prstGeom>
        </p:spPr>
      </p:pic>
      <p:pic>
        <p:nvPicPr>
          <p:cNvPr id="11" name="Picture 10" descr="A magazine cover with a picture of planets&#10;&#10;Description automatically generated">
            <a:extLst>
              <a:ext uri="{FF2B5EF4-FFF2-40B4-BE49-F238E27FC236}">
                <a16:creationId xmlns:a16="http://schemas.microsoft.com/office/drawing/2014/main" id="{465C6F4A-0099-1AC2-4506-A4FFEF886D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263" y="1564792"/>
            <a:ext cx="2285589" cy="300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FB686F-E7C5-79DC-CBC1-84DC03F71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3" y="4629770"/>
            <a:ext cx="2208613" cy="9328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E62978-F9DB-D42C-D58A-D5FC0A5A842C}"/>
              </a:ext>
            </a:extLst>
          </p:cNvPr>
          <p:cNvSpPr txBox="1"/>
          <p:nvPr/>
        </p:nvSpPr>
        <p:spPr>
          <a:xfrm>
            <a:off x="8162517" y="4876800"/>
            <a:ext cx="3953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SciAm</a:t>
            </a:r>
            <a:r>
              <a:rPr lang="en-US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 one of the Top-5 popular science magazines in the world.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International circulation that exceeds 10,000,000 readers per month in subscriptions and millions more via social media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1EDF3-FC53-EC57-AC81-FFE065AA819F}"/>
              </a:ext>
            </a:extLst>
          </p:cNvPr>
          <p:cNvSpPr txBox="1"/>
          <p:nvPr/>
        </p:nvSpPr>
        <p:spPr>
          <a:xfrm>
            <a:off x="609600" y="753969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https://1drv.ms/b/s%21Apbnb6VLY1RplPRdL0J4Wm-tlzQd-Q?e=hdZxHH</a:t>
            </a:r>
          </a:p>
        </p:txBody>
      </p:sp>
    </p:spTree>
    <p:extLst>
      <p:ext uri="{BB962C8B-B14F-4D97-AF65-F5344CB8AC3E}">
        <p14:creationId xmlns:p14="http://schemas.microsoft.com/office/powerpoint/2010/main" val="10573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FEC-1E0B-5A45-2BD6-A80FC03B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Charged kaon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7793240" cy="4525963"/>
              </a:xfrm>
            </p:spPr>
            <p:txBody>
              <a:bodyPr/>
              <a:lstStyle/>
              <a:p>
                <a:r>
                  <a:rPr lang="en-US" dirty="0"/>
                  <a:t>CSM predictions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– purple curve</a:t>
                </a:r>
              </a:p>
              <a:p>
                <a:pPr lvl="1"/>
                <a:r>
                  <a:rPr lang="en-US" sz="2200" dirty="0"/>
                  <a:t>Precise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data are lacking, so no comparison with experiment is made  </a:t>
                </a:r>
              </a:p>
              <a:p>
                <a:pPr lvl="1"/>
                <a:r>
                  <a:rPr lang="en-US" sz="2200" dirty="0"/>
                  <a:t>Predicted charge radius is commensurate with available empirical estimates: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sz="2200" dirty="0"/>
                  <a:t>fm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exhibits maximum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≃4.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      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falls steadily toward zero as</a:t>
                </a:r>
              </a:p>
              <a:p>
                <a:pPr marL="0" indent="0">
                  <a:buNone/>
                </a:pPr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m:rPr>
                                <m:sty m:val="p"/>
                              </m:rPr>
                              <a:rPr lang="en-AU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⁡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≈1.1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consistent with hard QCD prediction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7793240" cy="4525963"/>
              </a:xfrm>
              <a:blipFill>
                <a:blip r:embed="rId2"/>
                <a:stretch>
                  <a:fillRect l="-861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BE2C1-BB0D-E1DA-1606-FC00ABD3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7D6C-B19B-A44B-1129-B5134CE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075-BDCB-E9D9-FE86-0C22CD1A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A8302-5FA8-3DF9-1B93-43565095B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840" y="302420"/>
            <a:ext cx="3693451" cy="594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C4DA5-AE94-8917-593F-F297FACE8D25}"/>
              </a:ext>
            </a:extLst>
          </p:cNvPr>
          <p:cNvSpPr txBox="1"/>
          <p:nvPr/>
        </p:nvSpPr>
        <p:spPr>
          <a:xfrm>
            <a:off x="5639802" y="72520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75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FFEC-1E0B-5A45-2BD6-A80FC03B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Charged kaon form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1437"/>
                <a:ext cx="7793240" cy="4525963"/>
              </a:xfrm>
            </p:spPr>
            <p:txBody>
              <a:bodyPr/>
              <a:lstStyle/>
              <a:p>
                <a:r>
                  <a:rPr lang="en-US" sz="2200" dirty="0"/>
                  <a:t>VMD result = dot-dashed red </a:t>
                </a:r>
              </a:p>
              <a:p>
                <a:pPr lvl="1"/>
                <a:r>
                  <a:rPr lang="en-US" sz="2200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2200" dirty="0"/>
                  <a:t>, notable that, with increasing mass of the meson involved, position at which VMD curve separates from CSM prediction moves to smaller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Considering anticipated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reach (</a:t>
                </a:r>
                <a:r>
                  <a:rPr lang="en-US" sz="2200" dirty="0">
                    <a:solidFill>
                      <a:srgbClr val="008000"/>
                    </a:solidFill>
                  </a:rPr>
                  <a:t>green points</a:t>
                </a:r>
                <a:r>
                  <a:rPr lang="en-US" sz="2200" dirty="0"/>
                  <a:t>), </a:t>
                </a:r>
                <a:r>
                  <a:rPr lang="en-US" sz="2200" dirty="0" err="1"/>
                  <a:t>JLab</a:t>
                </a:r>
                <a:r>
                  <a:rPr lang="en-US" sz="2200" dirty="0"/>
                  <a:t> experiments [E12-09-011] may be expected to confirm this breakaway</a:t>
                </a:r>
              </a:p>
              <a:p>
                <a:r>
                  <a:rPr lang="en-US" dirty="0"/>
                  <a:t>On the other hand, discovery of scaling violation in charged kaon form factor may require a machine with EIC capabilities</a:t>
                </a:r>
                <a:endParaRPr lang="en-US" sz="2200" dirty="0"/>
              </a:p>
              <a:p>
                <a:r>
                  <a:rPr lang="en-US" dirty="0"/>
                  <a:t>Existing lattice-QCD results (grey triangles) are insensitive to scaling violation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b="0" i="0" smtClean="0"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lQCD</a:t>
                </a:r>
                <a:r>
                  <a:rPr lang="en-US" dirty="0"/>
                  <a:t> results are consistent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E9A644-43A3-DF41-22E1-E01A59920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1437"/>
                <a:ext cx="7793240" cy="4525963"/>
              </a:xfrm>
              <a:blipFill>
                <a:blip r:embed="rId2"/>
                <a:stretch>
                  <a:fillRect l="-861" t="-9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BE2C1-BB0D-E1DA-1606-FC00ABD3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B7D6C-B19B-A44B-1129-B5134CE6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075-BDCB-E9D9-FE86-0C22CD1A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A8302-5FA8-3DF9-1B93-43565095B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840" y="302420"/>
            <a:ext cx="3693451" cy="594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C4DA5-AE94-8917-593F-F297FACE8D25}"/>
              </a:ext>
            </a:extLst>
          </p:cNvPr>
          <p:cNvSpPr txBox="1"/>
          <p:nvPr/>
        </p:nvSpPr>
        <p:spPr>
          <a:xfrm>
            <a:off x="5639802" y="725203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49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A22F42-26F0-30FC-503A-05E698FB17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AU" dirty="0"/>
                  <a:t>Summary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sub>
                    </m:sSub>
                    <m:d>
                      <m:dPr>
                        <m:ctrlPr>
                          <a:rPr lang="en-A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AU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AU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p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A22F42-26F0-30FC-503A-05E698FB1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000" t="-37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B8787-DFEE-5719-DAB7-8B1529E6B0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chemeClr val="tx2">
                        <a:lumMod val="75000"/>
                      </a:schemeClr>
                    </a:solidFill>
                  </a:rPr>
                  <a:t>Predictions also for flavour separation and neutral kaon form factors</a:t>
                </a:r>
              </a:p>
              <a:p>
                <a:pPr lvl="1"/>
                <a:r>
                  <a:rPr lang="en-AU" sz="2200" dirty="0">
                    <a:solidFill>
                      <a:schemeClr val="tx2">
                        <a:lumMod val="75000"/>
                      </a:schemeClr>
                    </a:solidFill>
                  </a:rPr>
                  <a:t>Possibly accessible at EIC and </a:t>
                </a:r>
                <a:r>
                  <a:rPr lang="en-AU" sz="2200" dirty="0" err="1">
                    <a:solidFill>
                      <a:schemeClr val="tx2">
                        <a:lumMod val="75000"/>
                      </a:schemeClr>
                    </a:solidFill>
                  </a:rPr>
                  <a:t>EicC</a:t>
                </a:r>
                <a:endParaRPr lang="en-AU" sz="22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CSM analysis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sz="2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AU" sz="22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 has maximum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AU" sz="22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≈5</m:t>
                    </m:r>
                    <m:r>
                      <m:rPr>
                        <m:sty m:val="p"/>
                      </m:rPr>
                      <a:rPr lang="en-AU" sz="22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2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AU" sz="22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200" b="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So … </a:t>
                </a:r>
              </a:p>
              <a:p>
                <a:pPr lvl="2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proposed experiments are capable of locating the peak</a:t>
                </a:r>
              </a:p>
              <a:p>
                <a:pPr lvl="2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can, potentially, provide quantitative information on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AU" sz="22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Crucial steps toward ultimate verification of hard QCD prediction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           (perhaps seen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AU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AU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, but this is controversial – </a:t>
                </a:r>
                <a:r>
                  <a:rPr lang="en-AU" u="sng" dirty="0">
                    <a:hlinkClick r:id="rId3"/>
                  </a:rPr>
                  <a:t>Phys. Rev. D</a:t>
                </a:r>
                <a:r>
                  <a:rPr lang="en-AU" b="1" u="sng" dirty="0">
                    <a:hlinkClick r:id="rId3"/>
                  </a:rPr>
                  <a:t>93</a:t>
                </a:r>
                <a:r>
                  <a:rPr lang="en-AU" u="sng" dirty="0">
                    <a:hlinkClick r:id="rId3"/>
                  </a:rPr>
                  <a:t> (2016) 074017/1-9</a:t>
                </a:r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2200" dirty="0">
                    <a:solidFill>
                      <a:schemeClr val="tx2">
                        <a:lumMod val="75000"/>
                      </a:schemeClr>
                    </a:solidFill>
                  </a:rPr>
                  <a:t>Connecting hard scattering of leptons from mesons to expressions of emergent hadron mass, via QCD effective charge and meson leptonic decay constant</a:t>
                </a:r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B8787-DFEE-5719-DAB7-8B1529E6B0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22" t="-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D85C-57D5-B42C-23DC-B8B73768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F70A5-84AC-5017-41E1-4BF1A26C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E1EE-C113-E95B-6DDB-9ABB6678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B833E-3DE2-1D4B-0D7D-A33FEF819F68}"/>
              </a:ext>
            </a:extLst>
          </p:cNvPr>
          <p:cNvSpPr txBox="1"/>
          <p:nvPr/>
        </p:nvSpPr>
        <p:spPr>
          <a:xfrm>
            <a:off x="629653" y="855475"/>
            <a:ext cx="515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Onset of scaling violation in pion and kaon elastic electromagnetic form factors</a:t>
            </a:r>
          </a:p>
          <a:p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Zhao-Qian Yao (</a:t>
            </a:r>
            <a:r>
              <a:rPr lang="ja-JP" altLang="en-US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姚照千</a:t>
            </a:r>
            <a:r>
              <a:rPr lang="en-US" altLang="ja-JP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), 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Daniele Binosi and Craig D. Roberts, NJU-INP 087/24 </a:t>
            </a:r>
          </a:p>
          <a:p>
            <a:r>
              <a:rPr lang="en-AU" sz="1200" b="0" i="0" u="sng" strike="noStrike" dirty="0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2405.04681 [hep-</a:t>
            </a:r>
            <a:r>
              <a:rPr lang="en-AU" sz="1200" b="0" i="0" u="sng" strike="noStrike" dirty="0" err="1">
                <a:solidFill>
                  <a:srgbClr val="0066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AU" sz="1200" b="0" i="1" dirty="0">
                <a:solidFill>
                  <a:schemeClr val="tx2">
                    <a:lumMod val="75000"/>
                  </a:schemeClr>
                </a:solidFill>
                <a:effectLst/>
              </a:rPr>
              <a:t>, </a:t>
            </a:r>
            <a:r>
              <a:rPr lang="en-AU" sz="1200" b="0" i="0" u="sng" strike="noStrike" dirty="0">
                <a:solidFill>
                  <a:schemeClr val="tx2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Phys. Lett. B 855 (2024) 138823/1-7</a:t>
            </a:r>
            <a:r>
              <a:rPr lang="en-AU" sz="12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  <a:endParaRPr lang="en-A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F838EA-4951-6EEA-DDC1-2224E4EB2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1" y="3352800"/>
            <a:ext cx="3352800" cy="2538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8E6FD-F92E-8937-B20B-DB40F73C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29419"/>
            <a:ext cx="11049000" cy="695643"/>
          </a:xfrm>
        </p:spPr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All-orders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1"/>
                <a:ext cx="6629400" cy="2938302"/>
              </a:xfrm>
            </p:spPr>
            <p:txBody>
              <a:bodyPr/>
              <a:lstStyle/>
              <a:p>
                <a:r>
                  <a:rPr lang="en-US" b="1" dirty="0"/>
                  <a:t>P1</a:t>
                </a:r>
                <a:r>
                  <a:rPr lang="en-US" dirty="0"/>
                  <a:t> – </a:t>
                </a:r>
                <a:r>
                  <a:rPr lang="en-US" i="1" dirty="0"/>
                  <a:t>In the context of Refs. [73, 74], there exists at least one effective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, which, when used to integrate the leading-order perturbative DGLAP equations, defines an evolution scheme for parton DFs that is all-orders exact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CSM Process-Independent charge serves this purpose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E189D-21CE-B974-3198-84ABC8A0C9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1"/>
                <a:ext cx="6629400" cy="2938302"/>
              </a:xfrm>
              <a:blipFill>
                <a:blip r:embed="rId3"/>
                <a:stretch>
                  <a:fillRect l="-1011" t="-1452" r="-1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438D-8762-E9FC-C2D4-6FC9B00C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65E1-A2DE-384F-3574-F369B116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524B1-8E1B-CB2E-87EC-91B8EB69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70EC263-9431-98E2-1E89-9DEB696F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83" y="4223861"/>
            <a:ext cx="5869517" cy="2169319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45B03DD-A44E-AA6C-C6B2-BE9B95D75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93005"/>
            <a:ext cx="4495800" cy="3910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Wingdings" pitchFamily="2" charset="2"/>
                  <a:buChar char="Ø"/>
                  <a:defRPr sz="220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20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•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Char char="–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600">
                    <a:solidFill>
                      <a:schemeClr val="tx2">
                        <a:lumMod val="75000"/>
                      </a:schemeClr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Font typeface="Arial" charset="0"/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Hadron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i="1" kern="0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AU" i="1" kern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 marL="400050" lvl="1" indent="0">
                  <a:buNone/>
                </a:pPr>
                <a:r>
                  <a:rPr lang="en-US" sz="2200" i="1" kern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Scale at which all properties of a given hadron are carried by valence degrees-of-freedom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6CA0EA7-71B8-4B33-F8C7-CFCDB026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81303"/>
                <a:ext cx="3352800" cy="2938302"/>
              </a:xfrm>
              <a:prstGeom prst="rect">
                <a:avLst/>
              </a:prstGeom>
              <a:blipFill>
                <a:blip r:embed="rId6"/>
                <a:stretch>
                  <a:fillRect l="-2545" t="-1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7990E74-EA70-2FB4-A411-06587E1B78E6}"/>
              </a:ext>
            </a:extLst>
          </p:cNvPr>
          <p:cNvSpPr txBox="1"/>
          <p:nvPr/>
        </p:nvSpPr>
        <p:spPr>
          <a:xfrm>
            <a:off x="0" y="0"/>
            <a:ext cx="589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75000"/>
                  </a:schemeClr>
                </a:solidFill>
              </a:rPr>
              <a:t>All-Orders Evolution of Parton Distributions: Principle, Practice, and Predictions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Pei-Lin Yin (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尹佩林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), NJU-INP 075/23, e-Print: 2306.03274 [hep-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ph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682DF-40E1-BBC9-3769-D1880CD4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ECDF58-9460-6A40-9BA9-2E98B936D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5236"/>
                <a:ext cx="10972800" cy="5059364"/>
              </a:xfrm>
            </p:spPr>
            <p:txBody>
              <a:bodyPr/>
              <a:lstStyle/>
              <a:p>
                <a:r>
                  <a:rPr lang="en-US" u="sng" dirty="0"/>
                  <a:t>Principle</a:t>
                </a:r>
                <a:r>
                  <a:rPr lang="en-US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Hadron scale,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is rigorously defined in connection with a Grunberg charge, in terms of which leading-order DGLAP evolution is promoted to the status of an all-orders exact procedure.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The AO scheme is not a model, and neither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Instead, the AO approach, involving and defining</a:t>
                </a:r>
                <a:r>
                  <a:rPr lang="en-AU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is complete by definition. </a:t>
                </a:r>
              </a:p>
              <a:p>
                <a:r>
                  <a:rPr lang="en-US" dirty="0"/>
                  <a:t>As explained by Grunberg, there is always an effective (process-dependent) effective charge for which the AO propositions are true. 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Consequently, there is no room for doubt about the existence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  </a:t>
                </a:r>
              </a:p>
              <a:p>
                <a:r>
                  <a:rPr lang="en-US" dirty="0"/>
                  <a:t>Crucially, such a Grunberg effective charge is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consistent with the renormalization group;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renormalization scheme independent;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everywhere analytic and finite;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and supplies an infrared completion of any standard running coupling.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ECDF58-9460-6A40-9BA9-2E98B936D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5236"/>
                <a:ext cx="10972800" cy="5059364"/>
              </a:xfrm>
              <a:blipFill>
                <a:blip r:embed="rId2"/>
                <a:stretch>
                  <a:fillRect l="-611" t="-843" r="-11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CFF8-9535-9917-8F66-EDF190A5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6B25F-3031-1229-79B5-1EBAF70C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ABCC-ABD3-3958-743F-8C1E0162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1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5BFFA-6026-BE50-55EE-C40D15E21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0D64-91FF-4855-BE43-9B32FC24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FEE5-D288-24EC-E054-07DCEE5D8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5236"/>
                <a:ext cx="10972800" cy="5059364"/>
              </a:xfrm>
            </p:spPr>
            <p:txBody>
              <a:bodyPr/>
              <a:lstStyle/>
              <a:p>
                <a:r>
                  <a:rPr lang="en-AU" dirty="0">
                    <a:solidFill>
                      <a:schemeClr val="accent6">
                        <a:lumMod val="50000"/>
                      </a:schemeClr>
                    </a:solidFill>
                  </a:rPr>
                  <a:t>C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</a:rPr>
                  <a:t>rucially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, such a Grunberg effective charge is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consistent with the renormalization group;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renormalization scheme independent;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everywhere analytic and finite;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and supplies an infrared completion of any standard running coupling.</a:t>
                </a:r>
                <a:r>
                  <a:rPr lang="en-US" dirty="0"/>
                  <a:t>  </a:t>
                </a:r>
              </a:p>
              <a:p>
                <a:r>
                  <a:rPr lang="en-US" dirty="0"/>
                  <a:t>These features entail that all calculations of a DF at a scale within a domain of </a:t>
                </a:r>
                <a:r>
                  <a:rPr lang="en-US" dirty="0" err="1"/>
                  <a:t>pQCD</a:t>
                </a:r>
                <a:r>
                  <a:rPr lang="en-US" dirty="0"/>
                  <a:t> applicability are compatible with this effective charge.  </a:t>
                </a:r>
              </a:p>
              <a:p>
                <a:r>
                  <a:rPr lang="en-US" dirty="0"/>
                  <a:t>Moreover, and especially important, is the fact that one does not need to know the pointwise form of the effective charge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dirty="0"/>
                  <a:t> </a:t>
                </a:r>
                <a:r>
                  <a:rPr lang="en-US" sz="2400" dirty="0"/>
                  <a:t>Its existence alone is sufficient to deliver 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2400" dirty="0"/>
                  <a:t>	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400" dirty="0"/>
                  <a:t> and all attendant consequences</a:t>
                </a: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US" sz="2400" i="1" dirty="0"/>
                  <a:t>N.B</a:t>
                </a:r>
                <a:r>
                  <a:rPr lang="en-US" sz="2400" dirty="0"/>
                  <a:t>. glue and sea DFs are identically zero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FEE5-D288-24EC-E054-07DCEE5D8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5236"/>
                <a:ext cx="10972800" cy="5059364"/>
              </a:xfrm>
              <a:blipFill>
                <a:blip r:embed="rId2"/>
                <a:stretch>
                  <a:fillRect l="-611" t="-8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9E382-59E1-E0DD-1EE4-E4296017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59CF7-2B7F-88B7-D50F-AD27761A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A3D68-0747-B4FA-95DF-247A4B38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BB23E-448A-38C6-6416-7FCCF84EB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8944-A26A-D79D-61B0-09280D7CD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AO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DA240-206D-C458-8A94-29D6F9A6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5236"/>
            <a:ext cx="10972800" cy="5059364"/>
          </a:xfrm>
        </p:spPr>
        <p:txBody>
          <a:bodyPr/>
          <a:lstStyle/>
          <a:p>
            <a:r>
              <a:rPr lang="en-US" dirty="0"/>
              <a:t>The potential issue with a Grunberg effective charge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that reference to a specific process may make it globally useless </a:t>
            </a:r>
          </a:p>
          <a:p>
            <a:r>
              <a:rPr lang="en-US" dirty="0"/>
              <a:t>We know that is not the case</a:t>
            </a:r>
          </a:p>
          <a:p>
            <a:pPr lvl="1"/>
            <a:r>
              <a:rPr lang="en-US" sz="2200" dirty="0"/>
              <a:t>The class of process-dependent (Grunberg) charges,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defined in connection with the AO scheme,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may be characterized by our unique, predicted process-independent effective charge</a:t>
            </a:r>
            <a:endParaRPr lang="en-US" dirty="0"/>
          </a:p>
          <a:p>
            <a:r>
              <a:rPr lang="en-US" dirty="0"/>
              <a:t>Thus far, the AO class of charges – in particular, our PI charge – has served in the same form for all known parton DFs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Namely, for a large array of structure functions and fragmentation processes.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This is a very broad domain of applicability for one single Grunberg charge. 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BDF3-2BDC-C75B-2E97-9033C4F00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7AA2C-DE12-635C-3804-C1AB7A1C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46D67-1B12-16D8-FD6F-C0BF6DEE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52963-7147-32C4-6D79-6289BBD276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4400" y="381000"/>
            <a:ext cx="3352800" cy="25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67986-2EE2-7AB4-3BC1-536FF128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74C17-A75F-DE90-C39B-D4DFB19C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Gravitational Form Factors</a:t>
            </a:r>
            <a:b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Mass, Spin, Pressure Distributions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56C9-631D-F3F3-D08C-CB9C22470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AU" dirty="0"/>
              <a:t>Prediction built from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AU" sz="2200" dirty="0"/>
              <a:t>Zhao-Qian’s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83F6B-DD9B-487C-EAB6-E4273D83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EA49-C399-B446-7B7C-2ED26FF5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34183-EB29-831A-220D-8C8E1684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9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032F1C9F-E81C-CBCE-7131-F79B62406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7619"/>
            <a:ext cx="5142050" cy="679797"/>
          </a:xfrm>
          <a:prstGeom prst="rect">
            <a:avLst/>
          </a:prstGeom>
        </p:spPr>
      </p:pic>
      <p:pic>
        <p:nvPicPr>
          <p:cNvPr id="12" name="Picture 11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E496CE54-C99F-2473-A840-536B5615A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504191" cy="3863595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B40FCF40-3D0D-BB30-2EC6-C3E4BE682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77271"/>
            <a:ext cx="3844517" cy="33813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B77325-B35D-F833-6FDC-43784E6F1635}"/>
              </a:ext>
            </a:extLst>
          </p:cNvPr>
          <p:cNvSpPr txBox="1"/>
          <p:nvPr/>
        </p:nvSpPr>
        <p:spPr>
          <a:xfrm>
            <a:off x="4304365" y="1295400"/>
            <a:ext cx="423003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Lattice results in left panel from [Hackett:2023rif]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Authors acknowledge these are first results.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Statistical errors are very large.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Results on only one lattice spacing &amp; one lattice volume are available.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Only one unphysical pion mass is used.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 err="1"/>
              <a:t>Renormalisation</a:t>
            </a:r>
            <a:r>
              <a:rPr lang="en-US" sz="1600" dirty="0"/>
              <a:t> scheme is not gauge invariant and </a:t>
            </a:r>
            <a:r>
              <a:rPr lang="en-US" sz="1600" dirty="0" err="1"/>
              <a:t>renormalisataion</a:t>
            </a:r>
            <a:r>
              <a:rPr lang="en-US" sz="1600" dirty="0"/>
              <a:t> constants were calculated on a different lattice from the one used to compute the GFFs.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No other computed observable is available on the lattice setup the authors used.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/>
              <a:t>Follows, </a:t>
            </a:r>
            <a:r>
              <a:rPr lang="en-US" sz="1600" i="1" dirty="0"/>
              <a:t>inter alia</a:t>
            </a:r>
            <a:r>
              <a:rPr lang="en-US" sz="1600" dirty="0"/>
              <a:t>, that the systematic errors on [Hackett:2023rif] are completely unknown and therefore uncontrolled.  </a:t>
            </a:r>
          </a:p>
          <a:p>
            <a:r>
              <a:rPr lang="en-US" dirty="0"/>
              <a:t>Hence, no one can know whether it is better to agree or disagree with the </a:t>
            </a:r>
            <a:r>
              <a:rPr lang="en-US" dirty="0" err="1"/>
              <a:t>lQCD</a:t>
            </a:r>
            <a:r>
              <a:rPr lang="en-US" dirty="0"/>
              <a:t> results – Nevertheless, authors claimed “benchmark for future”</a:t>
            </a:r>
            <a:endParaRPr lang="en-AU" dirty="0"/>
          </a:p>
          <a:p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0E839C-2E19-0A37-40F9-27E94013924E}"/>
                  </a:ext>
                </a:extLst>
              </p:cNvPr>
              <p:cNvSpPr txBox="1"/>
              <p:nvPr/>
            </p:nvSpPr>
            <p:spPr>
              <a:xfrm>
                <a:off x="8798985" y="1246274"/>
                <a:ext cx="35006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/>
                  <a:t>CSM prediction (parameter-free) in precise agreement with inference from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AU" sz="1600" dirty="0"/>
                  <a:t> scattering data [Cao:2024zlf]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0E839C-2E19-0A37-40F9-27E940139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85" y="1246274"/>
                <a:ext cx="3500602" cy="830997"/>
              </a:xfrm>
              <a:prstGeom prst="rect">
                <a:avLst/>
              </a:prstGeom>
              <a:blipFill>
                <a:blip r:embed="rId5"/>
                <a:stretch>
                  <a:fillRect l="-870" t="-2190" b="-80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1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1DEB3-2AB0-BA9B-AA0F-90BEE609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Gravitational Form Factors</a:t>
            </a:r>
            <a:b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Mass, Spin, Pressure Distributions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96CB-8663-43C4-0073-D9C7EC65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AU" dirty="0"/>
              <a:t>Prediction built from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AU" sz="2200" dirty="0"/>
              <a:t>Zhao-Qian’s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FB4AB-4A33-A00E-6169-3E3E85B5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C9F-8086-1A30-2F29-BD1D3F27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C817-25E4-AF42-8AEB-6A8949C4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" name="Picture 9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0092BE46-E640-D851-6436-405F931E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7619"/>
            <a:ext cx="5142050" cy="679797"/>
          </a:xfrm>
          <a:prstGeom prst="rect">
            <a:avLst/>
          </a:prstGeom>
        </p:spPr>
      </p:pic>
      <p:pic>
        <p:nvPicPr>
          <p:cNvPr id="12" name="Picture 11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CC4C12C4-B9B6-141D-AEFA-B63783E4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504191" cy="3863595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C2B719DC-8281-1770-8644-37E529D4B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77271"/>
            <a:ext cx="3844517" cy="33813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730FDD-5779-1A99-DB80-BA1B7FF91CFF}"/>
              </a:ext>
            </a:extLst>
          </p:cNvPr>
          <p:cNvSpPr txBox="1"/>
          <p:nvPr/>
        </p:nvSpPr>
        <p:spPr>
          <a:xfrm>
            <a:off x="4304365" y="1889879"/>
            <a:ext cx="42300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CSM results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Systematic errors considered and controlled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Statistical errors associated with numerical algorithms small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/>
              <a:t>Parameter-free unification of nucleon gravitational form factors with data-consistent predictions for pion, kaon, and nucleon electromagnetic form factors [Yao:2024drm, Yao:2024uej]</a:t>
            </a:r>
          </a:p>
          <a:p>
            <a:r>
              <a:rPr lang="en-US" dirty="0"/>
              <a:t>CSM predictions are fully benchmarked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9ABF4D-B244-5E0A-FCFB-99883021D781}"/>
                  </a:ext>
                </a:extLst>
              </p:cNvPr>
              <p:cNvSpPr txBox="1"/>
              <p:nvPr/>
            </p:nvSpPr>
            <p:spPr>
              <a:xfrm>
                <a:off x="8798985" y="1246274"/>
                <a:ext cx="35006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/>
                  <a:t>CSM prediction (parameter-free) in precise agreement with inference from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AU" sz="1600" dirty="0"/>
                  <a:t> scattering data [Cao:2024zlf]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9ABF4D-B244-5E0A-FCFB-99883021D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85" y="1246274"/>
                <a:ext cx="3500602" cy="830997"/>
              </a:xfrm>
              <a:prstGeom prst="rect">
                <a:avLst/>
              </a:prstGeom>
              <a:blipFill>
                <a:blip r:embed="rId5"/>
                <a:stretch>
                  <a:fillRect l="-870" t="-2190" b="-80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6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9412A-754B-2D96-8C01-3FAF6F5D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lack, nature, night sky&#10;&#10;Description automatically generated">
            <a:extLst>
              <a:ext uri="{FF2B5EF4-FFF2-40B4-BE49-F238E27FC236}">
                <a16:creationId xmlns:a16="http://schemas.microsoft.com/office/drawing/2014/main" id="{2F163F4B-D0AA-42EF-A3AE-3F1F85E5C2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 b="42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016BA92-AE0D-E82A-82FD-CEA2650F4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2FF8D-97C8-B8B3-07F5-5AA0078C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7269534-6032-5FFB-C6C6-F5C96223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D274345-7102-9BA2-D32F-670E16B63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62200"/>
            <a:ext cx="5010150" cy="3907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2A662-B330-FBA8-316A-339650D85254}"/>
              </a:ext>
            </a:extLst>
          </p:cNvPr>
          <p:cNvSpPr txBox="1"/>
          <p:nvPr/>
        </p:nvSpPr>
        <p:spPr>
          <a:xfrm>
            <a:off x="4826469" y="6333254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the Beginning…</a:t>
            </a:r>
          </a:p>
        </p:txBody>
      </p:sp>
    </p:spTree>
    <p:extLst>
      <p:ext uri="{BB962C8B-B14F-4D97-AF65-F5344CB8AC3E}">
        <p14:creationId xmlns:p14="http://schemas.microsoft.com/office/powerpoint/2010/main" val="32625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CEA9B-ACF9-AFC8-508E-C1516F694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507E-C560-D4DB-7CC9-7831324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Gravitational Form Factors</a:t>
            </a:r>
            <a:b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AU" sz="28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Mass, Spin, Pressure Distributions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BCF8F-3FCA-C6F4-8298-42AAF1B7B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525963"/>
          </a:xfrm>
        </p:spPr>
        <p:txBody>
          <a:bodyPr/>
          <a:lstStyle/>
          <a:p>
            <a:r>
              <a:rPr lang="en-AU" dirty="0"/>
              <a:t>Prediction built from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AU" sz="2200" dirty="0"/>
              <a:t>Zhao-Qian’s results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A4856-9856-6545-831B-81EC1E80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4DE7A-3A11-43D4-F3CA-3A2A98F6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CA67-2637-36B7-7777-EDEC0AD7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" name="Picture 9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AB1891AF-6827-2E66-2087-B803CB47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7619"/>
            <a:ext cx="5142050" cy="679797"/>
          </a:xfrm>
          <a:prstGeom prst="rect">
            <a:avLst/>
          </a:prstGeom>
        </p:spPr>
      </p:pic>
      <p:pic>
        <p:nvPicPr>
          <p:cNvPr id="12" name="Picture 11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69FB8DC5-B7B0-F5AF-AD2C-6B9E898FF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504191" cy="3863595"/>
          </a:xfrm>
          <a:prstGeom prst="rect">
            <a:avLst/>
          </a:prstGeom>
        </p:spPr>
      </p:pic>
      <p:pic>
        <p:nvPicPr>
          <p:cNvPr id="14" name="Picture 13" descr="A graph of a function&#10;&#10;Description automatically generated">
            <a:extLst>
              <a:ext uri="{FF2B5EF4-FFF2-40B4-BE49-F238E27FC236}">
                <a16:creationId xmlns:a16="http://schemas.microsoft.com/office/drawing/2014/main" id="{6CEDF129-3300-9093-0DC5-3D7BEFD0D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077271"/>
            <a:ext cx="3844517" cy="33813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096C46-CE86-9204-A948-41A18F61AEBF}"/>
                  </a:ext>
                </a:extLst>
              </p:cNvPr>
              <p:cNvSpPr txBox="1"/>
              <p:nvPr/>
            </p:nvSpPr>
            <p:spPr>
              <a:xfrm>
                <a:off x="8798985" y="1246274"/>
                <a:ext cx="35006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/>
                  <a:t>CSM prediction (parameter-free) in precise agreement with inference from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AU" sz="1600" b="0" i="1" smtClean="0"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AU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AU" sz="1600" dirty="0"/>
                  <a:t> scattering data [Cao:2024zlf]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096C46-CE86-9204-A948-41A18F61A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985" y="1246274"/>
                <a:ext cx="3500602" cy="830997"/>
              </a:xfrm>
              <a:prstGeom prst="rect">
                <a:avLst/>
              </a:prstGeom>
              <a:blipFill>
                <a:blip r:embed="rId5"/>
                <a:stretch>
                  <a:fillRect l="-870" t="-2190" b="-80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26DFEE-F4D6-F44E-7411-C38B6B670F5F}"/>
              </a:ext>
            </a:extLst>
          </p:cNvPr>
          <p:cNvSpPr txBox="1"/>
          <p:nvPr/>
        </p:nvSpPr>
        <p:spPr>
          <a:xfrm>
            <a:off x="4215342" y="1524000"/>
            <a:ext cx="4319058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u="sng" dirty="0"/>
              <a:t>My position</a:t>
            </a:r>
            <a:r>
              <a:rPr lang="en-AU" dirty="0"/>
              <a:t>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dirty="0"/>
              <a:t>Breadths of application &amp; success of the parameter-free framework employed suggest that predictions delivered should serve as benchmarks for future phenomenology and theory. 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dirty="0"/>
              <a:t>No improvement on CSM study can be anticipated before lattice-QCD analyses have simultaneously delivered infinite-volume, continuum-limit, carefully </a:t>
            </a:r>
            <a:r>
              <a:rPr lang="en-US" dirty="0" err="1"/>
              <a:t>renormalised</a:t>
            </a:r>
            <a:r>
              <a:rPr lang="en-US" dirty="0"/>
              <a:t>, physical pion mass studies of all physical properties discussed, </a:t>
            </a:r>
            <a:r>
              <a:rPr lang="en-US" i="1" dirty="0"/>
              <a:t>viz</a:t>
            </a:r>
            <a:r>
              <a:rPr lang="en-US" dirty="0"/>
              <a:t>. pion, kaon, nucleon electromagnetic and gravitational FFs.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dirty="0"/>
              <a:t>CSM predictions are truly setting the standard against which future calculations/inferences should be judged</a:t>
            </a:r>
          </a:p>
        </p:txBody>
      </p:sp>
    </p:spTree>
    <p:extLst>
      <p:ext uri="{BB962C8B-B14F-4D97-AF65-F5344CB8AC3E}">
        <p14:creationId xmlns:p14="http://schemas.microsoft.com/office/powerpoint/2010/main" val="22474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E7A14-B903-4F08-BFA5-AB71A70E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4142" y="4282247"/>
            <a:ext cx="7821084" cy="18899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6000" i="1" dirty="0">
                <a:ln/>
                <a:solidFill>
                  <a:schemeClr val="accent3"/>
                </a:solidFill>
              </a:rPr>
              <a:t>Photoproduction of heavy vector mesons</a:t>
            </a:r>
            <a:endParaRPr lang="en-US" sz="6000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1BF165-AA29-4011-B880-9F5C20034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D006-3878-41F0-8269-1B794FDD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30E09-5CE1-4256-92FB-EA6A852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89B8-7578-49C7-B8F4-89C2E364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4A7292F-4B1D-8A2F-AB58-15AFC2D62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84" y="322262"/>
            <a:ext cx="4343400" cy="3720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49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E86DEC-23D5-4C52-A10B-E35C37B48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6" y="3502640"/>
            <a:ext cx="3332794" cy="2854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30E3B-63EE-4248-B32D-0753011F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ctr"/>
            <a: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Measurements</a:t>
            </a:r>
            <a:br>
              <a:rPr lang="en-GB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the mass of the nucleon arise?</a:t>
            </a:r>
            <a:br>
              <a:rPr lang="en-US" sz="36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sz="36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7"/>
                <a:ext cx="8458200" cy="4525963"/>
              </a:xfrm>
            </p:spPr>
            <p:txBody>
              <a:bodyPr/>
              <a:lstStyle/>
              <a:p>
                <a:r>
                  <a:rPr lang="en-US" dirty="0"/>
                  <a:t>Once considered viable … 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2200" dirty="0"/>
                  <a:t>Electromagnetic process 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 sz="2200" b="0" i="0" smtClean="0">
                        <a:latin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sz="2200" dirty="0"/>
                  <a:t>)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marL="800100" lvl="2" indent="0">
                  <a:spcBef>
                    <a:spcPts val="0"/>
                  </a:spcBef>
                  <a:buFont typeface="Wingdings" pitchFamily="2" charset="2"/>
                  <a:buNone/>
                  <a:defRPr/>
                </a:pPr>
                <a:r>
                  <a:rPr lang="en-US" sz="2200" dirty="0"/>
                  <a:t>to access purely hadronic process … </a:t>
                </a:r>
                <a14:m>
                  <m:oMath xmlns:m="http://schemas.openxmlformats.org/officeDocument/2006/math"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632E62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endParaRPr lang="en-GB" sz="2200" b="0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But … </a:t>
                </a:r>
              </a:p>
              <a:p>
                <a:pPr lvl="1"/>
                <a:r>
                  <a:rPr lang="en-US" sz="1600" i="1" dirty="0"/>
                  <a:t>Deciphering the mechanism of near-threshold J/</a:t>
                </a:r>
                <a:r>
                  <a:rPr lang="el-GR" sz="1600" i="1" dirty="0"/>
                  <a:t>ψ </a:t>
                </a:r>
                <a:r>
                  <a:rPr lang="en-US" sz="1600" i="1" dirty="0"/>
                  <a:t>photoproduction</a:t>
                </a:r>
                <a:r>
                  <a:rPr lang="en-US" sz="1600" dirty="0"/>
                  <a:t>, M.-L. Du, V. </a:t>
                </a:r>
                <a:r>
                  <a:rPr lang="en-US" sz="1600" dirty="0" err="1"/>
                  <a:t>Baru</a:t>
                </a:r>
                <a:r>
                  <a:rPr lang="en-US" sz="1600" dirty="0"/>
                  <a:t>, F.-K. Guo </a:t>
                </a:r>
                <a:r>
                  <a:rPr lang="en-US" sz="1600" i="1" dirty="0"/>
                  <a:t>et al</a:t>
                </a:r>
                <a:r>
                  <a:rPr lang="en-US" sz="1600" dirty="0"/>
                  <a:t>., Eur. Phys. J. C </a:t>
                </a:r>
                <a:r>
                  <a:rPr lang="en-US" sz="1600" b="1" dirty="0"/>
                  <a:t>80</a:t>
                </a:r>
                <a:r>
                  <a:rPr lang="en-US" sz="1600" dirty="0"/>
                  <a:t>, 1053 (2020) </a:t>
                </a:r>
              </a:p>
              <a:p>
                <a:pPr lvl="1"/>
                <a:r>
                  <a:rPr lang="en-US" sz="1600" i="1" dirty="0"/>
                  <a:t>Vector-meson production and vector meson dominance</a:t>
                </a:r>
                <a:r>
                  <a:rPr lang="en-US" sz="1600" dirty="0"/>
                  <a:t>, Yin-Zhen Xu</a:t>
                </a:r>
                <a:r>
                  <a:rPr lang="en-US" altLang="ja-JP" sz="1600" dirty="0"/>
                  <a:t>, </a:t>
                </a:r>
                <a:r>
                  <a:rPr lang="en-US" sz="1600" dirty="0"/>
                  <a:t>Si-Yang Chen</a:t>
                </a:r>
                <a:r>
                  <a:rPr lang="en-US" altLang="ja-JP" sz="1600" dirty="0"/>
                  <a:t>, </a:t>
                </a:r>
                <a:r>
                  <a:rPr lang="en-US" sz="1600" dirty="0"/>
                  <a:t>Zhao-Qian Yao</a:t>
                </a:r>
                <a:r>
                  <a:rPr lang="en-US" altLang="ja-JP" sz="1600" dirty="0"/>
                  <a:t> </a:t>
                </a:r>
                <a:r>
                  <a:rPr lang="en-US" altLang="ja-JP" sz="1600" i="1" dirty="0"/>
                  <a:t>et al</a:t>
                </a:r>
                <a:r>
                  <a:rPr lang="en-US" altLang="ja-JP" sz="1600" dirty="0"/>
                  <a:t>.</a:t>
                </a:r>
                <a:r>
                  <a:rPr lang="en-US" sz="1600" dirty="0"/>
                  <a:t>, Eur. Phys. J. C </a:t>
                </a:r>
                <a:r>
                  <a:rPr lang="en-US" sz="1600" b="1" dirty="0"/>
                  <a:t>81</a:t>
                </a:r>
                <a:r>
                  <a:rPr lang="en-US" sz="1600" dirty="0"/>
                  <a:t> (2021) 895/1-11 </a:t>
                </a:r>
              </a:p>
              <a:p>
                <a:pPr lvl="1"/>
                <a:r>
                  <a:rPr lang="en-US" sz="1600" i="1" dirty="0"/>
                  <a:t>Near threshold heavy quarkonium photoproduction at large momentum transfer</a:t>
                </a:r>
                <a:r>
                  <a:rPr lang="en-US" sz="1600" dirty="0"/>
                  <a:t>, P. Sun, X.-B. Tong, F. Yuan, Phys. Rev. D </a:t>
                </a:r>
                <a:r>
                  <a:rPr lang="en-US" sz="1600" b="1" dirty="0"/>
                  <a:t>105</a:t>
                </a:r>
                <a:r>
                  <a:rPr lang="en-US" sz="1600" dirty="0"/>
                  <a:t> (2022) 5, 054032</a:t>
                </a:r>
              </a:p>
              <a:p>
                <a:r>
                  <a:rPr lang="en-US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There is no objective, model-independent means by which to connect </a:t>
                </a:r>
                <a14:m>
                  <m:oMath xmlns:m="http://schemas.openxmlformats.org/officeDocument/2006/math"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GB" sz="2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20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with </a:t>
                </a:r>
                <a14:m>
                  <m:oMath xmlns:m="http://schemas.openxmlformats.org/officeDocument/2006/math"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r>
                  <a:rPr lang="en-GB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Hence, vector meson photoproduction 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GB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does not provide a path to the QCD trace anomaly</a:t>
                </a: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GB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(or anything else)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D0E390-A68A-45D7-BD62-121D2865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7"/>
                <a:ext cx="8458200" cy="4525963"/>
              </a:xfrm>
              <a:blipFill>
                <a:blip r:embed="rId3"/>
                <a:stretch>
                  <a:fillRect l="-1009" t="-943" r="-1657" b="-10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B6F40-4ED1-45F6-A4BB-F67E97D5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B14C-9203-4E4B-A580-0C96B935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C80A0-A77F-477B-8D3A-70798A22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455F3A-F867-4715-8D8D-2651F25AA28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AU" sz="3200" dirty="0"/>
                  <a:t> photoproduction:</a:t>
                </a:r>
                <a:br>
                  <a:rPr lang="en-AU" sz="3200" dirty="0"/>
                </a:br>
                <a:r>
                  <a:rPr lang="en-AU" sz="3200" dirty="0"/>
                  <a:t>   from threshold to very high energies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6455F3A-F867-4715-8D8D-2651F25AA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952" b="-106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5E52F-2D7F-073E-5DF1-F39FB34AA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Some modern proposals for reaction model:</a:t>
                </a:r>
              </a:p>
              <a:p>
                <a:pPr lvl="1"/>
                <a:r>
                  <a:rPr lang="en-AU" sz="2200" dirty="0"/>
                  <a:t>GPD treatment – </a:t>
                </a:r>
                <a:r>
                  <a:rPr lang="en-US" sz="2200" dirty="0"/>
                  <a:t>gain access to in-proton gluon gravitational form factors</a:t>
                </a:r>
              </a:p>
              <a:p>
                <a:pPr lvl="1"/>
                <a:r>
                  <a:rPr lang="en-US" sz="2200" dirty="0"/>
                  <a:t>Coupled channels treatment – </a:t>
                </a:r>
                <a14:m>
                  <m:oMath xmlns:m="http://schemas.openxmlformats.org/officeDocument/2006/math">
                    <m:r>
                      <a:rPr lang="en-AU" sz="2200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m:rPr>
                        <m:lit/>
                      </m:rP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200" b="0" i="0" smtClean="0">
                        <a:latin typeface="Cambria Math" panose="02040503050406030204" pitchFamily="18" charset="0"/>
                      </a:rPr>
                      <m:t>rescattering</m:t>
                    </m:r>
                  </m:oMath>
                </a14:m>
                <a:r>
                  <a:rPr lang="en-AU" sz="2200" dirty="0"/>
                  <a:t> </a:t>
                </a:r>
              </a:p>
              <a:p>
                <a:pPr lvl="2"/>
                <a:r>
                  <a:rPr lang="en-US" sz="2000" dirty="0"/>
                  <a:t>S. Sakinah, T. S. H. Lee, H.-M. Choi, </a:t>
                </a:r>
                <a:r>
                  <a:rPr lang="en-US" sz="2000" i="1" dirty="0"/>
                  <a:t>Dynamical Model of J/Ψ photoproduction on the nucleon</a:t>
                </a:r>
                <a:r>
                  <a:rPr lang="en-US" sz="2000" dirty="0"/>
                  <a:t> – arXiv:2403.01958 [</a:t>
                </a:r>
                <a:r>
                  <a:rPr lang="en-US" sz="2000" dirty="0" err="1"/>
                  <a:t>nucl-th</a:t>
                </a:r>
                <a:r>
                  <a:rPr lang="en-US" sz="2000" dirty="0"/>
                  <a:t>] </a:t>
                </a:r>
                <a:r>
                  <a:rPr lang="en-AU" sz="2000" dirty="0">
                    <a:highlight>
                      <a:srgbClr val="FFFFFF"/>
                    </a:highlight>
                    <a:latin typeface="-apple-system"/>
                  </a:rPr>
                  <a:t>Phys. Rev. C </a:t>
                </a:r>
                <a:r>
                  <a:rPr lang="en-AU" sz="2000" b="1" dirty="0">
                    <a:highlight>
                      <a:srgbClr val="FFFFFF"/>
                    </a:highlight>
                    <a:latin typeface="-apple-system"/>
                  </a:rPr>
                  <a:t>109</a:t>
                </a:r>
                <a:r>
                  <a:rPr lang="en-AU" sz="2000" dirty="0">
                    <a:highlight>
                      <a:srgbClr val="FFFFFF"/>
                    </a:highlight>
                    <a:latin typeface="-apple-system"/>
                  </a:rPr>
                  <a:t> (2024) 6, 065204</a:t>
                </a:r>
                <a:endParaRPr lang="en-US" sz="2000" dirty="0"/>
              </a:p>
              <a:p>
                <a:pPr lvl="2"/>
                <a:r>
                  <a:rPr lang="en-US" sz="2000" dirty="0"/>
                  <a:t>Suggestion = Final state interactions dominate cross-section near-threshold, so obscuring any connection with in-proton gluon distributions and/or gluon gravitational form factors.</a:t>
                </a:r>
                <a:endParaRPr lang="en-AU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AU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200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AU" sz="22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2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AU" sz="2200" dirty="0"/>
              </a:p>
              <a:p>
                <a:pPr lvl="2"/>
                <a:r>
                  <a:rPr lang="en-AU" sz="2000" dirty="0"/>
                  <a:t>Lin Tang (</a:t>
                </a:r>
                <a:r>
                  <a:rPr lang="ja-JP" altLang="en-US" sz="2000" dirty="0"/>
                  <a:t>唐淋</a:t>
                </a:r>
                <a:r>
                  <a:rPr lang="en-AU" sz="2000" dirty="0"/>
                  <a:t>) </a:t>
                </a:r>
                <a:r>
                  <a:rPr lang="en-AU" sz="2000" i="1" dirty="0"/>
                  <a:t>et al</a:t>
                </a:r>
                <a:r>
                  <a:rPr lang="en-AU" sz="2000" dirty="0"/>
                  <a:t>. NJU-INP 089/24</a:t>
                </a:r>
              </a:p>
              <a:p>
                <a:pPr lvl="2"/>
                <a:r>
                  <a:rPr lang="en-US" sz="2000" dirty="0"/>
                  <a:t>Exposes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content of the dressed photon</a:t>
                </a:r>
              </a:p>
              <a:p>
                <a:pPr lvl="2"/>
                <a:r>
                  <a:rPr lang="en-US" sz="2000" dirty="0"/>
                  <a:t>Couples the intermediate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system to </a:t>
                </a:r>
              </a:p>
              <a:p>
                <a:pPr marL="914400" lvl="2" indent="0">
                  <a:buNone/>
                </a:pPr>
                <a:r>
                  <a:rPr lang="en-US" sz="2000" dirty="0"/>
                  <a:t>    proton’s valence quarks via Pomeron exchange</a:t>
                </a: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5E52F-2D7F-073E-5DF1-F39FB34AA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943" r="-1056" b="-4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CF80-C3A4-B756-F76B-BD12559F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F97B-5857-79F4-F01D-337902E7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EEB3-6B7C-6DB7-AA6C-40A7013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 descr="A diagram of a physical model&#10;&#10;Description automatically generated">
            <a:extLst>
              <a:ext uri="{FF2B5EF4-FFF2-40B4-BE49-F238E27FC236}">
                <a16:creationId xmlns:a16="http://schemas.microsoft.com/office/drawing/2014/main" id="{857DC17D-CD31-8BBB-66A2-5C560CC17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15477"/>
            <a:ext cx="3619500" cy="2058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EA7EB2-DA6C-6539-217D-0CD1BE9035E9}"/>
              </a:ext>
            </a:extLst>
          </p:cNvPr>
          <p:cNvCxnSpPr/>
          <p:nvPr/>
        </p:nvCxnSpPr>
        <p:spPr bwMode="auto">
          <a:xfrm>
            <a:off x="1371600" y="2236304"/>
            <a:ext cx="8534400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D98431-1CDF-128D-978B-EAB6AE64B45D}"/>
                  </a:ext>
                </a:extLst>
              </p:cNvPr>
              <p:cNvSpPr txBox="1"/>
              <p:nvPr/>
            </p:nvSpPr>
            <p:spPr>
              <a:xfrm>
                <a:off x="8763000" y="1126413"/>
                <a:ext cx="3048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rgbClr val="C00000"/>
                    </a:solidFill>
                  </a:rPr>
                  <a:t>If GPD scheme valid at all, then only very near threshold.</a:t>
                </a:r>
              </a:p>
              <a:p>
                <a:r>
                  <a:rPr lang="en-AU" dirty="0">
                    <a:solidFill>
                      <a:srgbClr val="C0000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AU" dirty="0">
                    <a:solidFill>
                      <a:srgbClr val="C00000"/>
                    </a:solidFill>
                  </a:rPr>
                  <a:t> unification impossible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D98431-1CDF-128D-978B-EAB6AE64B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1126413"/>
                <a:ext cx="3048000" cy="923330"/>
              </a:xfrm>
              <a:prstGeom prst="rect">
                <a:avLst/>
              </a:prstGeom>
              <a:blipFill>
                <a:blip r:embed="rId5"/>
                <a:stretch>
                  <a:fillRect l="-1800" t="-3974" r="-400" b="-9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1F9BDA1-5A86-6F27-F3B4-E7D5485B77E9}"/>
              </a:ext>
            </a:extLst>
          </p:cNvPr>
          <p:cNvSpPr txBox="1"/>
          <p:nvPr/>
        </p:nvSpPr>
        <p:spPr>
          <a:xfrm>
            <a:off x="7162800" y="18825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J/</a:t>
            </a:r>
            <a:r>
              <a:rPr lang="el-GR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ψ </a:t>
            </a:r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photoproduction: threshold to very high energy, 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Lin Tang (</a:t>
            </a:r>
            <a:r>
              <a:rPr lang="ja-JP" altLang="en-US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唐淋</a:t>
            </a:r>
            <a:r>
              <a:rPr lang="en-US" altLang="ja-JP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), 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Yi-Xuan Yang (</a:t>
            </a:r>
            <a:r>
              <a:rPr lang="ja-JP" altLang="en-US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杨逸轩</a:t>
            </a:r>
            <a:r>
              <a:rPr lang="en-US" altLang="ja-JP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), 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Zhu-Fang Cui (</a:t>
            </a:r>
            <a:r>
              <a:rPr lang="ja-JP" altLang="en-US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崔著钫</a:t>
            </a:r>
            <a:r>
              <a:rPr lang="en-US" altLang="ja-JP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) 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and Craig D. Roberts, NJU-INP 089/24, </a:t>
            </a:r>
            <a:r>
              <a:rPr lang="en-AU" sz="1200" b="0" i="0" u="sng" strike="noStrike" dirty="0">
                <a:solidFill>
                  <a:srgbClr val="0066FF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e-Print: 2405.17675 [hep-</a:t>
            </a:r>
            <a:r>
              <a:rPr lang="en-AU" sz="1200" b="0" i="0" u="sng" strike="noStrike" dirty="0" err="1">
                <a:solidFill>
                  <a:srgbClr val="0066FF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</a:t>
            </a:r>
            <a:r>
              <a:rPr lang="en-AU" sz="1200" b="0" i="0" u="sng" strike="noStrike" dirty="0">
                <a:solidFill>
                  <a:schemeClr val="accent1">
                    <a:lumMod val="75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r>
              <a:rPr lang="en-AU" sz="12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, 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Phys. Lett. B </a:t>
            </a:r>
            <a:r>
              <a:rPr lang="en-AU" sz="12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856</a:t>
            </a:r>
            <a:r>
              <a:rPr lang="en-AU" sz="1200" b="0" i="0" dirty="0">
                <a:solidFill>
                  <a:schemeClr val="accent1">
                    <a:lumMod val="75000"/>
                  </a:schemeClr>
                </a:solidFill>
                <a:effectLst/>
              </a:rPr>
              <a:t> (2024) 138904/1-7 </a:t>
            </a:r>
          </a:p>
        </p:txBody>
      </p:sp>
    </p:spTree>
    <p:extLst>
      <p:ext uri="{BB962C8B-B14F-4D97-AF65-F5344CB8AC3E}">
        <p14:creationId xmlns:p14="http://schemas.microsoft.com/office/powerpoint/2010/main" val="3994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CCA938-B7A1-ACF3-D983-13CFF5546C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73050"/>
                <a:ext cx="6095999" cy="1479550"/>
              </a:xfrm>
            </p:spPr>
            <p:txBody>
              <a:bodyPr wrap="square"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AU" dirty="0"/>
                  <a:t> photoproduction: </a:t>
                </a:r>
                <a:br>
                  <a:rPr lang="en-AU" dirty="0"/>
                </a:br>
                <a:r>
                  <a:rPr lang="en-AU" dirty="0"/>
                  <a:t>    threshold differential cross-section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CCA938-B7A1-ACF3-D983-13CFF5546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3050"/>
                <a:ext cx="6095999" cy="1479550"/>
              </a:xfrm>
              <a:blipFill>
                <a:blip r:embed="rId2"/>
                <a:stretch>
                  <a:fillRect t="-3704" r="-6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1868CAD-CA11-1725-3DC8-AC5FFF792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738" y="1589324"/>
            <a:ext cx="6613656" cy="412692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DEE25-2E8F-D36C-3B9D-5FEA7886E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E8E5-F55F-86A7-9E1A-DE099A25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058B-AD72-D157-5D6D-3FA51933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1" y="6307138"/>
            <a:ext cx="7922684" cy="228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16646-6BE2-0EF0-DDE0-CA7D97B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1" y="6489701"/>
            <a:ext cx="512233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AEF1562-32DD-CB91-9AA1-DC4D3C84B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864" y="1282330"/>
                <a:ext cx="4157132" cy="4525963"/>
              </a:xfrm>
            </p:spPr>
            <p:txBody>
              <a:bodyPr/>
              <a:lstStyle/>
              <a:p>
                <a:r>
                  <a:rPr lang="en-AU" sz="2000" dirty="0"/>
                  <a:t>GPD model (dotted blue) </a:t>
                </a:r>
              </a:p>
              <a:p>
                <a:pPr lvl="1"/>
                <a:r>
                  <a:rPr lang="en-AU" sz="2000" dirty="0"/>
                  <a:t>overfitting issue</a:t>
                </a:r>
              </a:p>
              <a:p>
                <a:pPr lvl="1"/>
                <a:r>
                  <a:rPr lang="en-AU" sz="2000" dirty="0"/>
                  <a:t>concave differential cross-section with max. at low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AU" sz="2000" b="0" dirty="0"/>
              </a:p>
              <a:p>
                <a:pPr lvl="1"/>
                <a:r>
                  <a:rPr lang="en-AU" sz="2000" dirty="0"/>
                  <a:t>trying to reconcile </a:t>
                </a:r>
                <a:r>
                  <a:rPr lang="en-AU" sz="2000" dirty="0" err="1"/>
                  <a:t>GlueX</a:t>
                </a:r>
                <a:r>
                  <a:rPr lang="en-AU" sz="2000" dirty="0"/>
                  <a:t> and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AU" sz="2000" dirty="0"/>
                  <a:t>-007 data (some tension) </a:t>
                </a:r>
              </a:p>
              <a:p>
                <a:pPr lvl="1"/>
                <a:r>
                  <a:rPr lang="en-AU" sz="2000" dirty="0"/>
                  <a:t>all other reaction models produce convex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AU" sz="2000" dirty="0"/>
              </a:p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sz="2000" dirty="0"/>
                  <a:t> rescattering</a:t>
                </a:r>
              </a:p>
              <a:p>
                <a:pPr lvl="1"/>
                <a:r>
                  <a:rPr lang="en-AU" sz="2000" dirty="0"/>
                  <a:t>dashed </a:t>
                </a:r>
                <a:r>
                  <a:rPr lang="en-AU" sz="2000" dirty="0">
                    <a:solidFill>
                      <a:srgbClr val="008000"/>
                    </a:solidFill>
                  </a:rPr>
                  <a:t>green</a:t>
                </a:r>
                <a:r>
                  <a:rPr lang="en-AU" sz="2000" dirty="0"/>
                  <a:t>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AU" sz="2000" dirty="0"/>
              </a:p>
              <a:p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quark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loop</m:t>
                    </m:r>
                  </m:oMath>
                </a14:m>
                <a:endParaRPr lang="en-AU" sz="2000" dirty="0"/>
              </a:p>
              <a:p>
                <a:pPr lvl="1"/>
                <a:r>
                  <a:rPr lang="en-AU" sz="2000" dirty="0"/>
                  <a:t>solid </a:t>
                </a:r>
                <a:r>
                  <a:rPr lang="en-AU" sz="2000" dirty="0">
                    <a:solidFill>
                      <a:schemeClr val="accent1">
                        <a:lumMod val="75000"/>
                      </a:schemeClr>
                    </a:solidFill>
                  </a:rPr>
                  <a:t>purple</a:t>
                </a:r>
                <a:r>
                  <a:rPr lang="en-AU" sz="2000" dirty="0"/>
                  <a:t> –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AU" sz="2000" dirty="0"/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AEF1562-32DD-CB91-9AA1-DC4D3C84B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864" y="1282330"/>
                <a:ext cx="4157132" cy="4525963"/>
              </a:xfrm>
              <a:blipFill>
                <a:blip r:embed="rId4"/>
                <a:stretch>
                  <a:fillRect l="-1320" t="-673" b="-13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1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CCA938-B7A1-ACF3-D983-13CFF5546C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9600" y="273050"/>
                <a:ext cx="7696200" cy="1479550"/>
              </a:xfrm>
            </p:spPr>
            <p:txBody>
              <a:bodyPr wrap="square" anchor="t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AU" dirty="0"/>
                  <a:t> photoproduction: </a:t>
                </a:r>
                <a:br>
                  <a:rPr lang="en-AU" dirty="0"/>
                </a:br>
                <a:r>
                  <a:rPr lang="en-AU" dirty="0"/>
                  <a:t>    total cross-section, threshold to high-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CCA938-B7A1-ACF3-D983-13CFF5546C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600" y="273050"/>
                <a:ext cx="7696200" cy="1479550"/>
              </a:xfrm>
              <a:blipFill>
                <a:blip r:embed="rId2"/>
                <a:stretch>
                  <a:fillRect t="-37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1868CAD-CA11-1725-3DC8-AC5FFF792A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611" y="1603899"/>
            <a:ext cx="6441910" cy="409777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DEE25-2E8F-D36C-3B9D-5FEA7886E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419600"/>
          </a:xfrm>
        </p:spPr>
        <p:txBody>
          <a:bodyPr wrap="square" anchor="t">
            <a:normAutofit/>
          </a:bodyPr>
          <a:lstStyle/>
          <a:p>
            <a:r>
              <a:rPr lang="en-AU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E8E5-F55F-86A7-9E1A-DE099A25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3357" y="6596148"/>
            <a:ext cx="4868025" cy="2286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.     7th Heavy Flavor Physics and QCD Conference 2025/4/18-22 Nanjing         (25)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058B-AD72-D157-5D6D-3FA51933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6301" y="6307138"/>
            <a:ext cx="7922684" cy="2286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16646-6BE2-0EF0-DDE0-CA7D97B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801" y="6489701"/>
            <a:ext cx="512233" cy="3651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87034D8C-3CB4-402A-BC46-2AB14C0FE90A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AEF1562-32DD-CB91-9AA1-DC4D3C84B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864" y="1282330"/>
                <a:ext cx="4157132" cy="4525963"/>
              </a:xfrm>
            </p:spPr>
            <p:txBody>
              <a:bodyPr/>
              <a:lstStyle/>
              <a:p>
                <a:r>
                  <a:rPr lang="en-AU" sz="2000" dirty="0"/>
                  <a:t>GPD model (dotted blue) </a:t>
                </a:r>
              </a:p>
              <a:p>
                <a:pPr lvl="1"/>
                <a:r>
                  <a:rPr lang="en-AU" sz="2000" dirty="0"/>
                  <a:t>Inapplicable on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en-AU" sz="2000" dirty="0"/>
                  <a:t> GeV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AU" sz="2000" dirty="0"/>
                  <a:t> undefined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sz="2000" dirty="0"/>
                  <a:t> rescattering</a:t>
                </a:r>
              </a:p>
              <a:p>
                <a:pPr lvl="1"/>
                <a:r>
                  <a:rPr lang="en-AU" sz="2000" dirty="0"/>
                  <a:t>dashed </a:t>
                </a:r>
                <a:r>
                  <a:rPr lang="en-AU" sz="2000" dirty="0">
                    <a:solidFill>
                      <a:srgbClr val="008000"/>
                    </a:solidFill>
                  </a:rPr>
                  <a:t>green</a:t>
                </a:r>
                <a:r>
                  <a:rPr lang="en-AU" sz="2000" dirty="0"/>
                  <a:t> </a:t>
                </a:r>
              </a:p>
              <a:p>
                <a:pPr lvl="2"/>
                <a:r>
                  <a:rPr lang="en-AU" sz="2000" b="0" dirty="0"/>
                  <a:t>ZEUS+H1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=2.1</m:t>
                    </m:r>
                  </m:oMath>
                </a14:m>
                <a:endParaRPr lang="en-AU" sz="2000" dirty="0"/>
              </a:p>
              <a:p>
                <a:pPr lvl="2"/>
                <a:r>
                  <a:rPr lang="en-AU" sz="2000" b="0" dirty="0"/>
                  <a:t>H1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 b="0" i="0" smtClean="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=1.6</m:t>
                    </m:r>
                  </m:oMath>
                </a14:m>
                <a:endParaRPr lang="en-AU" sz="2000" dirty="0"/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quark</m:t>
                    </m:r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000" b="0" i="0" smtClean="0">
                        <a:latin typeface="Cambria Math" panose="02040503050406030204" pitchFamily="18" charset="0"/>
                      </a:rPr>
                      <m:t>loop</m:t>
                    </m:r>
                  </m:oMath>
                </a14:m>
                <a:endParaRPr lang="en-AU" sz="2000" dirty="0"/>
              </a:p>
              <a:p>
                <a:pPr lvl="1"/>
                <a:r>
                  <a:rPr lang="en-AU" sz="2000" dirty="0"/>
                  <a:t>solid </a:t>
                </a:r>
                <a:r>
                  <a:rPr lang="en-AU" sz="2000" dirty="0">
                    <a:solidFill>
                      <a:schemeClr val="accent1">
                        <a:lumMod val="75000"/>
                      </a:schemeClr>
                    </a:solidFill>
                  </a:rPr>
                  <a:t>purple</a:t>
                </a:r>
                <a:r>
                  <a:rPr lang="en-AU" sz="2000" dirty="0"/>
                  <a:t> </a:t>
                </a:r>
              </a:p>
              <a:p>
                <a:pPr lvl="2"/>
                <a:r>
                  <a:rPr lang="en-AU" sz="2000" dirty="0"/>
                  <a:t>ZEUS +H1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3.5</m:t>
                    </m:r>
                  </m:oMath>
                </a14:m>
                <a:endParaRPr lang="en-AU" sz="2000" dirty="0"/>
              </a:p>
              <a:p>
                <a:pPr lvl="2"/>
                <a:r>
                  <a:rPr lang="en-AU" sz="2000" dirty="0"/>
                  <a:t>H1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dof</m:t>
                        </m:r>
                      </m:sub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endParaRPr lang="en-AU" sz="2000" dirty="0"/>
              </a:p>
              <a:p>
                <a:endParaRPr lang="en-AU" sz="24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AEF1562-32DD-CB91-9AA1-DC4D3C84B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864" y="1282330"/>
                <a:ext cx="4157132" cy="4525963"/>
              </a:xfrm>
              <a:blipFill>
                <a:blip r:embed="rId4"/>
                <a:stretch>
                  <a:fillRect l="-1320" t="-6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E2E249-DD8F-C433-E3D0-EDE1815BB449}"/>
                  </a:ext>
                </a:extLst>
              </p:cNvPr>
              <p:cNvSpPr txBox="1"/>
              <p:nvPr/>
            </p:nvSpPr>
            <p:spPr>
              <a:xfrm>
                <a:off x="7924800" y="685800"/>
                <a:ext cx="3394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>
                    <a:solidFill>
                      <a:srgbClr val="C00000"/>
                    </a:solidFill>
                  </a:rPr>
                  <a:t>Reported ZEUS uncertainty in W is large, but uncertainty in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AU" dirty="0">
                    <a:solidFill>
                      <a:srgbClr val="C00000"/>
                    </a:solidFill>
                  </a:rPr>
                  <a:t> is small</a:t>
                </a:r>
              </a:p>
              <a:p>
                <a:r>
                  <a:rPr lang="en-AU" dirty="0">
                    <a:solidFill>
                      <a:srgbClr val="C00000"/>
                    </a:solidFill>
                  </a:rPr>
                  <a:t>Distorts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E2E249-DD8F-C433-E3D0-EDE1815BB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685800"/>
                <a:ext cx="3394520" cy="923330"/>
              </a:xfrm>
              <a:prstGeom prst="rect">
                <a:avLst/>
              </a:prstGeom>
              <a:blipFill>
                <a:blip r:embed="rId5"/>
                <a:stretch>
                  <a:fillRect l="-1436" t="-3974" r="-2334" b="-92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5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795061-8687-1F85-4F0B-E6232EA1F0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32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AU" sz="3200" dirty="0"/>
                  <a:t> photoproduction:</a:t>
                </a:r>
                <a:br>
                  <a:rPr lang="en-AU" sz="3200" dirty="0"/>
                </a:br>
                <a:r>
                  <a:rPr lang="en-AU" sz="3200" dirty="0"/>
                  <a:t>   from threshold to very high energies</a:t>
                </a:r>
                <a:endParaRPr lang="en-AU" sz="2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3795061-8687-1F85-4F0B-E6232EA1F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952" b="-106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3D99-BB67-0E12-3940-A36EA9747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9067800" cy="4935538"/>
              </a:xfrm>
            </p:spPr>
            <p:txBody>
              <a:bodyPr/>
              <a:lstStyle/>
              <a:p>
                <a:r>
                  <a:rPr lang="en-US" dirty="0"/>
                  <a:t>Two reaction models provide viable unification</a:t>
                </a:r>
              </a:p>
              <a:p>
                <a:pPr lvl="1"/>
                <a:r>
                  <a:rPr lang="en-US" sz="2200" dirty="0"/>
                  <a:t>differential and total cross-section data</a:t>
                </a:r>
              </a:p>
              <a:p>
                <a:r>
                  <a:rPr lang="en-US" dirty="0"/>
                  <a:t>GPD model does NOT</a:t>
                </a:r>
              </a:p>
              <a:p>
                <a:pPr lvl="1"/>
                <a:r>
                  <a:rPr lang="en-US" sz="2200" dirty="0"/>
                  <a:t>Premature to connect γ + p → J/ψ + p photoproduction data with anything derived from/connected with GPDs</a:t>
                </a:r>
              </a:p>
              <a:p>
                <a:pPr lvl="1"/>
                <a:r>
                  <a:rPr lang="en-US" sz="2200" dirty="0"/>
                  <a:t>Theory predicts that proton mass radius &lt; proton charge radius – see </a:t>
                </a:r>
                <a:r>
                  <a:rPr lang="en-AU" sz="2000" b="0" i="1" dirty="0">
                    <a:solidFill>
                      <a:srgbClr val="212121"/>
                    </a:solidFill>
                    <a:effectLst/>
                  </a:rPr>
                  <a:t>Empirical Determination of the Pion Mass Distribution</a:t>
                </a:r>
                <a:r>
                  <a:rPr lang="en-AU" sz="2000" b="0" i="0" dirty="0">
                    <a:solidFill>
                      <a:srgbClr val="212121"/>
                    </a:solidFill>
                    <a:effectLst/>
                  </a:rPr>
                  <a:t>, </a:t>
                </a:r>
                <a:r>
                  <a:rPr lang="en-AU" sz="1800" b="0" i="0" dirty="0">
                    <a:solidFill>
                      <a:srgbClr val="212121"/>
                    </a:solidFill>
                    <a:effectLst/>
                  </a:rPr>
                  <a:t>Y-Z. Xu (</a:t>
                </a:r>
                <a:r>
                  <a:rPr lang="ja-JP" altLang="en-US" sz="1800" b="0" i="0" dirty="0">
                    <a:solidFill>
                      <a:srgbClr val="212121"/>
                    </a:solidFill>
                    <a:effectLst/>
                  </a:rPr>
                  <a:t>徐胤禛</a:t>
                </a:r>
                <a:r>
                  <a:rPr lang="en-US" altLang="ja-JP" sz="1800" b="0" i="0" dirty="0">
                    <a:solidFill>
                      <a:srgbClr val="212121"/>
                    </a:solidFill>
                    <a:effectLst/>
                  </a:rPr>
                  <a:t>) </a:t>
                </a:r>
                <a:r>
                  <a:rPr lang="en-US" altLang="ja-JP" sz="1800" b="0" i="1" dirty="0">
                    <a:solidFill>
                      <a:srgbClr val="212121"/>
                    </a:solidFill>
                    <a:effectLst/>
                  </a:rPr>
                  <a:t>et al</a:t>
                </a:r>
                <a:r>
                  <a:rPr lang="en-US" altLang="ja-JP" sz="1800" b="0" i="0" dirty="0">
                    <a:solidFill>
                      <a:srgbClr val="212121"/>
                    </a:solidFill>
                    <a:effectLst/>
                  </a:rPr>
                  <a:t>.,</a:t>
                </a:r>
                <a:r>
                  <a:rPr lang="en-AU" sz="1800" b="0" i="0" dirty="0">
                    <a:solidFill>
                      <a:srgbClr val="212121"/>
                    </a:solidFill>
                    <a:effectLst/>
                  </a:rPr>
                  <a:t> </a:t>
                </a:r>
                <a:r>
                  <a:rPr lang="en-AU" sz="1800" b="0" i="0" u="sng" strike="noStrike" dirty="0">
                    <a:effectLst/>
                    <a:hlinkClick r:id="rId3"/>
                  </a:rPr>
                  <a:t>NJU-INP 070/23</a:t>
                </a:r>
                <a:r>
                  <a:rPr lang="en-AU" sz="1800" b="0" i="0" dirty="0">
                    <a:solidFill>
                      <a:srgbClr val="212121"/>
                    </a:solidFill>
                    <a:effectLst/>
                  </a:rPr>
                  <a:t>, </a:t>
                </a:r>
                <a:r>
                  <a:rPr lang="en-AU" sz="1800" b="0" i="0" u="sng" strike="noStrike" dirty="0">
                    <a:effectLst/>
                    <a:hlinkClick r:id="rId4"/>
                  </a:rPr>
                  <a:t>e-Print: 2302.07361 [hep-</a:t>
                </a:r>
                <a:r>
                  <a:rPr lang="en-AU" sz="1800" b="0" i="0" u="sng" strike="noStrike" dirty="0" err="1">
                    <a:effectLst/>
                    <a:hlinkClick r:id="rId4"/>
                  </a:rPr>
                  <a:t>ph</a:t>
                </a:r>
                <a:r>
                  <a:rPr lang="en-AU" sz="1800" b="0" i="0" u="sng" strike="noStrike" dirty="0">
                    <a:effectLst/>
                    <a:hlinkClick r:id="rId4"/>
                  </a:rPr>
                  <a:t>]</a:t>
                </a:r>
                <a:r>
                  <a:rPr lang="en-AU" sz="1800" b="0" i="0" dirty="0">
                    <a:solidFill>
                      <a:srgbClr val="212121"/>
                    </a:solidFill>
                    <a:effectLst/>
                  </a:rPr>
                  <a:t>, </a:t>
                </a:r>
                <a:r>
                  <a:rPr lang="en-AU" sz="1800" b="0" i="0" u="sng" strike="noStrike" dirty="0">
                    <a:effectLst/>
                    <a:hlinkClick r:id="rId5"/>
                  </a:rPr>
                  <a:t>Chin. Phys. Lett. </a:t>
                </a:r>
                <a:r>
                  <a:rPr lang="en-AU" sz="1800" b="0" i="1" u="sng" strike="noStrike" dirty="0">
                    <a:effectLst/>
                    <a:hlinkClick r:id="rId5"/>
                  </a:rPr>
                  <a:t>Express</a:t>
                </a:r>
                <a:r>
                  <a:rPr lang="en-AU" sz="1800" b="0" i="0" u="sng" strike="noStrike" dirty="0">
                    <a:effectLst/>
                    <a:hlinkClick r:id="rId5"/>
                  </a:rPr>
                  <a:t> </a:t>
                </a:r>
                <a:r>
                  <a:rPr lang="en-AU" sz="1800" b="1" i="0" u="sng" strike="noStrike" dirty="0">
                    <a:effectLst/>
                    <a:hlinkClick r:id="rId5"/>
                  </a:rPr>
                  <a:t>40</a:t>
                </a:r>
                <a:r>
                  <a:rPr lang="en-AU" sz="1800" b="0" i="0" u="sng" strike="noStrike" dirty="0">
                    <a:effectLst/>
                    <a:hlinkClick r:id="rId5"/>
                  </a:rPr>
                  <a:t> (2023) 041201/1-7</a:t>
                </a:r>
                <a:r>
                  <a:rPr lang="en-AU" sz="1800" b="0" i="0" dirty="0">
                    <a:solidFill>
                      <a:srgbClr val="212121"/>
                    </a:solidFill>
                    <a:effectLst/>
                  </a:rPr>
                  <a:t>.</a:t>
                </a:r>
                <a:endParaRPr lang="en-US" sz="2200" dirty="0"/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Best description of data is provided by CSM reaction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dependence of quark loop is important to differential cross-section near threshold</a:t>
                </a:r>
              </a:p>
              <a:p>
                <a:pPr lvl="1"/>
                <a:r>
                  <a:rPr lang="en-US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Photoproduction probes quark structure of </a:t>
                </a:r>
                <a14:m>
                  <m:oMath xmlns:m="http://schemas.openxmlformats.org/officeDocument/2006/math">
                    <m:r>
                      <a:rPr lang="en-AU" sz="22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AU" sz="22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sz="22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AU" sz="22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sz="2200" i="1">
                        <a:ln w="0"/>
                        <a:solidFill>
                          <a:srgbClr val="FF0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2200" u="sng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not</a:t>
                </a:r>
                <a:r>
                  <a:rPr lang="en-US" sz="22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glue in proton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3D99-BB67-0E12-3940-A36EA9747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9067800" cy="4935538"/>
              </a:xfrm>
              <a:blipFill>
                <a:blip r:embed="rId6"/>
                <a:stretch>
                  <a:fillRect l="-739" t="-864" r="-134" b="-14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7234-7E35-31CE-5568-572CF95F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7EED5-7BFF-2D62-0F39-9FD4516C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3600-F2AF-DB6C-5566-D56201B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 descr="A diagram of a physical model&#10;&#10;Description automatically generated">
            <a:extLst>
              <a:ext uri="{FF2B5EF4-FFF2-40B4-BE49-F238E27FC236}">
                <a16:creationId xmlns:a16="http://schemas.microsoft.com/office/drawing/2014/main" id="{83D68328-47EB-4D66-A846-DA23B286F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34" y="568401"/>
            <a:ext cx="3619500" cy="205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1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03EC-CBF2-41E0-9F83-DE9B30B6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Ancient History</a:t>
            </a:r>
            <a:endParaRPr lang="en-US" sz="32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45 years ago </a:t>
                </a:r>
              </a:p>
              <a:p>
                <a:pPr marL="400050" lvl="1" indent="0">
                  <a:buNone/>
                </a:pP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Dynamical mass generation in continuum quantum chromodynamics,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J.M. Cornwall, Phys. Rev. D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</a:rPr>
                  <a:t>26 (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1981) 1453 … </a:t>
                </a:r>
                <a14:m>
                  <m:oMath xmlns:m="http://schemas.openxmlformats.org/officeDocument/2006/math">
                    <m:r>
                      <a:rPr lang="en-AU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1100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citations </a:t>
                </a: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Owing to strong self-interactions, gluon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partons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gluon quasiparticles,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	described by a mass function that is large at infrared momenta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D4CE-A8F9-4B06-8C67-BCF7DCD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176-565E-4537-98CA-9812B2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EFA2-3997-479D-8C21-94B4D8B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DE46E9F2-A2FF-4232-90C8-C5C91296B0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782909" y="2332892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73176-5E4C-4EEF-BC48-8F9E8067F3E7}"/>
              </a:ext>
            </a:extLst>
          </p:cNvPr>
          <p:cNvSpPr txBox="1"/>
          <p:nvPr/>
        </p:nvSpPr>
        <p:spPr>
          <a:xfrm>
            <a:off x="9584812" y="183407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1342-9569-4E83-9190-49D1B9C2871F}"/>
              </a:ext>
            </a:extLst>
          </p:cNvPr>
          <p:cNvSpPr txBox="1"/>
          <p:nvPr/>
        </p:nvSpPr>
        <p:spPr>
          <a:xfrm>
            <a:off x="9614164" y="3655175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94B5-E572-4E68-BB93-B3D343F0F9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" y="3657600"/>
            <a:ext cx="4034633" cy="264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5B9A6-F3B7-44A2-8757-5B481C8A3BF0}"/>
              </a:ext>
            </a:extLst>
          </p:cNvPr>
          <p:cNvSpPr txBox="1"/>
          <p:nvPr/>
        </p:nvSpPr>
        <p:spPr>
          <a:xfrm>
            <a:off x="2598585" y="4458809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2FE2-BF44-4A81-A5E4-5B9ABE40CC45}"/>
              </a:ext>
            </a:extLst>
          </p:cNvPr>
          <p:cNvSpPr txBox="1"/>
          <p:nvPr/>
        </p:nvSpPr>
        <p:spPr>
          <a:xfrm>
            <a:off x="5213083" y="4009129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8402-6667-4B6D-81E6-D21AB5F5984F}"/>
              </a:ext>
            </a:extLst>
          </p:cNvPr>
          <p:cNvSpPr txBox="1"/>
          <p:nvPr/>
        </p:nvSpPr>
        <p:spPr>
          <a:xfrm>
            <a:off x="8610600" y="4572000"/>
            <a:ext cx="3626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fact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theory and lattice simulations agree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Empirical verification?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16605-3F79-1189-F485-D504D81D5C84}"/>
                  </a:ext>
                </a:extLst>
              </p:cNvPr>
              <p:cNvSpPr txBox="1"/>
              <p:nvPr/>
            </p:nvSpPr>
            <p:spPr>
              <a:xfrm>
                <a:off x="249565" y="3810000"/>
                <a:ext cx="360035" cy="60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C16605-3F79-1189-F485-D504D81D5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" y="3810000"/>
                <a:ext cx="360035" cy="6088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96CA1E-735E-9551-9169-06E6D016EA5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013" y="3906155"/>
            <a:ext cx="358642" cy="208256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1BD30C-B992-E87E-09C3-C545CE85BF40}"/>
                  </a:ext>
                </a:extLst>
              </p:cNvPr>
              <p:cNvSpPr txBox="1"/>
              <p:nvPr/>
            </p:nvSpPr>
            <p:spPr>
              <a:xfrm>
                <a:off x="3260760" y="846247"/>
                <a:ext cx="5905848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Cornwall’s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400" i="0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i="0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g</m:t>
                        </m:r>
                      </m:sub>
                    </m:sSub>
                    <m:r>
                      <a:rPr lang="en-AU" sz="2400" i="0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=0.5</m:t>
                    </m:r>
                    <m:d>
                      <m:dPr>
                        <m:ctrlPr>
                          <a:rPr lang="en-AU" sz="240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0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m:rPr>
                        <m:sty m:val="p"/>
                      </m:rPr>
                      <a:rPr lang="en-AU" sz="2400" i="0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GeV</m:t>
                    </m:r>
                    <m:r>
                      <a:rPr lang="en-AU" sz="2400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AU" sz="2400" dirty="0">
                  <a:ln w="0"/>
                  <a:solidFill>
                    <a:srgbClr val="008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1BD30C-B992-E87E-09C3-C545CE85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60" y="846247"/>
                <a:ext cx="5905848" cy="613886"/>
              </a:xfrm>
              <a:prstGeom prst="rect">
                <a:avLst/>
              </a:prstGeom>
              <a:blipFill>
                <a:blip r:embed="rId7"/>
                <a:stretch>
                  <a:fillRect l="-1961" b="-158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03EC-CBF2-41E0-9F83-DE9B30B6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Ancient History</a:t>
            </a:r>
            <a:endParaRPr lang="en-US" sz="36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More than 40 years ago </a:t>
                </a:r>
              </a:p>
              <a:p>
                <a:pPr marL="400050" lvl="1" indent="0">
                  <a:buNone/>
                </a:pPr>
                <a:r>
                  <a:rPr lang="en-US" sz="2200" i="1" dirty="0">
                    <a:solidFill>
                      <a:schemeClr val="accent1">
                        <a:lumMod val="50000"/>
                      </a:schemeClr>
                    </a:solidFill>
                  </a:rPr>
                  <a:t>Dynamical mass generation in continuum quantum chromodynamics, 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J.M. Cornwall, Phys. Rev. D </a:t>
                </a:r>
                <a:r>
                  <a:rPr lang="en-US" sz="2200" b="1" dirty="0">
                    <a:solidFill>
                      <a:schemeClr val="accent1">
                        <a:lumMod val="50000"/>
                      </a:schemeClr>
                    </a:solidFill>
                  </a:rPr>
                  <a:t>26 (</a:t>
                </a:r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1981) 1453 …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∼1050</m:t>
                    </m:r>
                  </m:oMath>
                </a14:m>
                <a:r>
                  <a:rPr lang="en-US" sz="2200" dirty="0">
                    <a:solidFill>
                      <a:schemeClr val="accent1">
                        <a:lumMod val="50000"/>
                      </a:schemeClr>
                    </a:solidFill>
                  </a:rPr>
                  <a:t> citations </a:t>
                </a:r>
              </a:p>
              <a:p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Owing to strong self-interactions, gluon </a:t>
                </a:r>
                <a:r>
                  <a:rPr lang="en-US" sz="24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partons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 gluon quasiparticles,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	described by a mass function that is large at infrared momenta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1F72F-3358-490B-95EC-44A85623D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1D4CE-A8F9-4B06-8C67-BCF7DCD9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E176-565E-4537-98CA-9812B2D0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EFA2-3997-479D-8C21-94B4D8B8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3gluon4gluon.gif">
            <a:extLst>
              <a:ext uri="{FF2B5EF4-FFF2-40B4-BE49-F238E27FC236}">
                <a16:creationId xmlns:a16="http://schemas.microsoft.com/office/drawing/2014/main" id="{DE46E9F2-A2FF-4232-90C8-C5C91296B0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782909" y="2332892"/>
            <a:ext cx="3294183" cy="121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873176-5E4C-4EEF-BC48-8F9E8067F3E7}"/>
              </a:ext>
            </a:extLst>
          </p:cNvPr>
          <p:cNvSpPr txBox="1"/>
          <p:nvPr/>
        </p:nvSpPr>
        <p:spPr>
          <a:xfrm>
            <a:off x="9584812" y="1834072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3-gluon vertex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01342-9569-4E83-9190-49D1B9C2871F}"/>
              </a:ext>
            </a:extLst>
          </p:cNvPr>
          <p:cNvSpPr txBox="1"/>
          <p:nvPr/>
        </p:nvSpPr>
        <p:spPr>
          <a:xfrm>
            <a:off x="9614164" y="3655175"/>
            <a:ext cx="153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4-gluon vertex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C094B5-E572-4E68-BB93-B3D343F0F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1" y="3657600"/>
            <a:ext cx="4034633" cy="264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75B9A6-F3B7-44A2-8757-5B481C8A3BF0}"/>
              </a:ext>
            </a:extLst>
          </p:cNvPr>
          <p:cNvSpPr txBox="1"/>
          <p:nvPr/>
        </p:nvSpPr>
        <p:spPr>
          <a:xfrm>
            <a:off x="2598585" y="4458809"/>
            <a:ext cx="169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Gluon propagator … </a:t>
            </a:r>
            <a:r>
              <a:rPr lang="en-US" sz="1600" dirty="0">
                <a:solidFill>
                  <a:srgbClr val="0070C0"/>
                </a:solidFill>
              </a:rPr>
              <a:t>c</a:t>
            </a:r>
            <a:r>
              <a:rPr lang="en-GB" sz="1600" dirty="0" err="1">
                <a:solidFill>
                  <a:srgbClr val="0070C0"/>
                </a:solidFill>
              </a:rPr>
              <a:t>ontinuum</a:t>
            </a:r>
            <a:r>
              <a:rPr lang="en-GB" sz="1600" dirty="0">
                <a:solidFill>
                  <a:srgbClr val="0070C0"/>
                </a:solidFill>
              </a:rPr>
              <a:t> and lattice QCD agree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432FE2-BF44-4A81-A5E4-5B9ABE40CC45}"/>
              </a:ext>
            </a:extLst>
          </p:cNvPr>
          <p:cNvSpPr txBox="1"/>
          <p:nvPr/>
        </p:nvSpPr>
        <p:spPr>
          <a:xfrm>
            <a:off x="5213083" y="4009129"/>
            <a:ext cx="3626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8000"/>
                </a:solidFill>
              </a:rPr>
              <a:t>Truly </a:t>
            </a:r>
            <a:r>
              <a:rPr lang="en-GB" u="sng" dirty="0">
                <a:solidFill>
                  <a:srgbClr val="008000"/>
                </a:solidFill>
              </a:rPr>
              <a:t>mass from nothing</a:t>
            </a:r>
            <a:r>
              <a:rPr lang="en-GB" i="1" dirty="0">
                <a:solidFill>
                  <a:srgbClr val="008000"/>
                </a:solidFill>
              </a:rPr>
              <a:t> </a:t>
            </a:r>
          </a:p>
          <a:p>
            <a:r>
              <a:rPr lang="en-GB" i="1" dirty="0">
                <a:solidFill>
                  <a:srgbClr val="008000"/>
                </a:solidFill>
              </a:rPr>
              <a:t>An interacting theory, written in terms of massless gluon fields, produces dressed gluon fields that are characterised by a mass function that is large at infrared momenta </a:t>
            </a:r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B8402-6667-4B6D-81E6-D21AB5F5984F}"/>
              </a:ext>
            </a:extLst>
          </p:cNvPr>
          <p:cNvSpPr txBox="1"/>
          <p:nvPr/>
        </p:nvSpPr>
        <p:spPr>
          <a:xfrm>
            <a:off x="8612773" y="4572000"/>
            <a:ext cx="362611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QCD fact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theory and lattice simulations agree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Empirical verification?</a:t>
            </a:r>
            <a:endParaRPr lang="en-US" sz="2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37A9E7-EB8D-2B1A-9405-ECF06E752954}"/>
              </a:ext>
            </a:extLst>
          </p:cNvPr>
          <p:cNvSpPr txBox="1"/>
          <p:nvPr/>
        </p:nvSpPr>
        <p:spPr>
          <a:xfrm>
            <a:off x="3559646" y="1289802"/>
            <a:ext cx="5029200" cy="5170646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means</a:t>
            </a:r>
          </a:p>
          <a:p>
            <a:pPr algn="ctr"/>
            <a:r>
              <a:rPr lang="en-GB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Gluons are massive via Schwinger Mechanism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30E93-E9BD-B01B-D084-7B566C129759}"/>
                  </a:ext>
                </a:extLst>
              </p:cNvPr>
              <p:cNvSpPr txBox="1"/>
              <p:nvPr/>
            </p:nvSpPr>
            <p:spPr>
              <a:xfrm>
                <a:off x="249565" y="3849988"/>
                <a:ext cx="360035" cy="608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230E93-E9BD-B01B-D084-7B566C129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5" y="3849988"/>
                <a:ext cx="360035" cy="608821"/>
              </a:xfrm>
              <a:prstGeom prst="rect">
                <a:avLst/>
              </a:prstGeom>
              <a:blipFill>
                <a:blip r:embed="rId5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82EF29-FC6B-B204-76D5-5892A8A575DE}"/>
              </a:ext>
            </a:extLst>
          </p:cNvPr>
          <p:cNvCxnSpPr>
            <a:cxnSpLocks/>
          </p:cNvCxnSpPr>
          <p:nvPr/>
        </p:nvCxnSpPr>
        <p:spPr bwMode="auto">
          <a:xfrm flipV="1">
            <a:off x="644013" y="3946143"/>
            <a:ext cx="358642" cy="208256"/>
          </a:xfrm>
          <a:prstGeom prst="straightConnector1">
            <a:avLst/>
          </a:prstGeom>
          <a:ln w="19050">
            <a:solidFill>
              <a:srgbClr val="0099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D79ECB-B1CB-4F02-9175-46388628B7C1}"/>
              </a:ext>
            </a:extLst>
          </p:cNvPr>
          <p:cNvSpPr txBox="1"/>
          <p:nvPr/>
        </p:nvSpPr>
        <p:spPr>
          <a:xfrm>
            <a:off x="152400" y="165954"/>
            <a:ext cx="312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D. Binosi, </a:t>
            </a:r>
            <a:r>
              <a:rPr lang="en-AU" sz="1300" i="1" dirty="0">
                <a:solidFill>
                  <a:schemeClr val="accent6">
                    <a:lumMod val="75000"/>
                  </a:schemeClr>
                </a:solidFill>
              </a:rPr>
              <a:t>Emergent Hadron Mass in Strong Dynamics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, Few Body Syst. </a:t>
            </a:r>
            <a:r>
              <a:rPr lang="en-AU" sz="1300" b="1" dirty="0">
                <a:solidFill>
                  <a:schemeClr val="accent6">
                    <a:lumMod val="75000"/>
                  </a:schemeClr>
                </a:solidFill>
              </a:rPr>
              <a:t>63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 (2022) 42.</a:t>
            </a:r>
          </a:p>
          <a:p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M. N. Ferreira, J. </a:t>
            </a:r>
            <a:r>
              <a:rPr lang="en-AU" sz="130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AU" sz="1300" i="1" dirty="0">
                <a:solidFill>
                  <a:schemeClr val="accent6">
                    <a:lumMod val="75000"/>
                  </a:schemeClr>
                </a:solidFill>
              </a:rPr>
              <a:t>Gauge Sector Dynamics in QCD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, Particles </a:t>
            </a:r>
            <a:r>
              <a:rPr lang="en-AU" sz="13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AU" sz="1300" dirty="0">
                <a:solidFill>
                  <a:schemeClr val="accent6">
                    <a:lumMod val="75000"/>
                  </a:schemeClr>
                </a:solidFill>
              </a:rPr>
              <a:t> (1) (2023) 312–363.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0D2A55-B48F-0999-87C2-D9F71F0AB204}"/>
                  </a:ext>
                </a:extLst>
              </p:cNvPr>
              <p:cNvSpPr txBox="1"/>
              <p:nvPr/>
            </p:nvSpPr>
            <p:spPr>
              <a:xfrm>
                <a:off x="3631287" y="843419"/>
                <a:ext cx="5592621" cy="506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>
                    <a:ln w="0"/>
                    <a:solidFill>
                      <a:srgbClr val="008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Today’s best estimate: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40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AU" sz="2400" b="0" i="0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RGI</m:t>
                        </m:r>
                      </m:sup>
                    </m:sSubSup>
                    <m:r>
                      <a:rPr lang="en-AU" sz="240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=0.</m:t>
                    </m:r>
                    <m:r>
                      <a:rPr lang="en-AU" sz="2400" b="0" i="1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43</m:t>
                    </m:r>
                    <m:d>
                      <m:dPr>
                        <m:ctrlPr>
                          <a:rPr lang="en-AU" sz="240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n w="0"/>
                            <a:solidFill>
                              <a:srgbClr val="008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AU" sz="2400" i="0" smtClean="0">
                        <a:ln w="0"/>
                        <a:solidFill>
                          <a:srgbClr val="00800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endParaRPr lang="en-AU" sz="2400" dirty="0">
                  <a:ln w="0"/>
                  <a:solidFill>
                    <a:srgbClr val="008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0D2A55-B48F-0999-87C2-D9F71F0AB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87" y="843419"/>
                <a:ext cx="5592621" cy="506292"/>
              </a:xfrm>
              <a:prstGeom prst="rect">
                <a:avLst/>
              </a:prstGeom>
              <a:blipFill>
                <a:blip r:embed="rId6"/>
                <a:stretch>
                  <a:fillRect l="-2072" t="-7229" b="-289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48A149E-9145-5D67-B5C8-A0DF27250451}"/>
              </a:ext>
            </a:extLst>
          </p:cNvPr>
          <p:cNvSpPr txBox="1"/>
          <p:nvPr/>
        </p:nvSpPr>
        <p:spPr>
          <a:xfrm>
            <a:off x="39167" y="1373585"/>
            <a:ext cx="3520479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Gauge Invariance and Mass</a:t>
            </a:r>
            <a:r>
              <a:rPr lang="en-US" sz="1600" dirty="0"/>
              <a:t>, </a:t>
            </a:r>
          </a:p>
          <a:p>
            <a:r>
              <a:rPr lang="en-US" sz="1600" dirty="0"/>
              <a:t>J. S. Schwinger</a:t>
            </a:r>
          </a:p>
          <a:p>
            <a:r>
              <a:rPr lang="en-US" sz="1600" dirty="0"/>
              <a:t>Phys. Rev. 125 (1962) 397-398</a:t>
            </a:r>
          </a:p>
          <a:p>
            <a:r>
              <a:rPr lang="en-US" sz="1600" i="1" dirty="0">
                <a:ln w="0"/>
                <a:solidFill>
                  <a:srgbClr val="008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 is argued that the gauge invariance of a vector field does not necessarily imply zero mass for an associated particle if the current vector coupling is sufficiently strong.</a:t>
            </a:r>
            <a:endParaRPr lang="en-US" sz="1600" i="1" dirty="0">
              <a:solidFill>
                <a:srgbClr val="008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075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6330205-1B06-484C-BAF6-D925AA608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3363875"/>
            <a:ext cx="3962400" cy="300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FC7954-E2E9-4BAD-8822-8AAA182F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Basics</a:t>
            </a:r>
            <a:endParaRPr lang="en-US" sz="44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E27CE-2842-4F01-8A5E-FC6016E49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6637"/>
            <a:ext cx="7186131" cy="4525963"/>
          </a:xfrm>
        </p:spPr>
        <p:txBody>
          <a:bodyPr/>
          <a:lstStyle/>
          <a:p>
            <a:r>
              <a:rPr lang="en-GB" dirty="0"/>
              <a:t>Absent Higgs boson couplings,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        QCD Lagrangian is scale invariant … yet … 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2200" dirty="0"/>
              <a:t>Massless gluons become massive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2200" dirty="0"/>
              <a:t>A momentum-dependent, IR saturating charge is produced</a:t>
            </a:r>
          </a:p>
          <a:p>
            <a:pPr marL="800100" lvl="1">
              <a:buFont typeface="Wingdings" panose="05000000000000000000" pitchFamily="2" charset="2"/>
              <a:buChar char="ü"/>
            </a:pPr>
            <a:r>
              <a:rPr lang="en-US" sz="2200" dirty="0"/>
              <a:t>Massless quarks become massive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1E6A-84E8-41AC-AE0A-97EF0356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975F-D009-452C-89E8-42390092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9FE4-EB73-43B5-9651-AA0616A8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92C55D-2CEC-4AF0-85E8-9FC69F7FF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160" y="322262"/>
            <a:ext cx="4005065" cy="2629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5BDA307-F8E5-4F17-A460-94533575D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8" y="3419175"/>
            <a:ext cx="3691853" cy="279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1D16D8-1757-A5D9-4BC4-0A0A299EF490}"/>
              </a:ext>
            </a:extLst>
          </p:cNvPr>
          <p:cNvSpPr txBox="1"/>
          <p:nvPr/>
        </p:nvSpPr>
        <p:spPr>
          <a:xfrm>
            <a:off x="5867400" y="3192627"/>
            <a:ext cx="158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Three pillars of EHM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60660-4D51-86AF-7082-9850A81AEA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25518" y="4267200"/>
            <a:ext cx="3370282" cy="381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F4DEC-FDD3-1643-9AA2-1A3AB4CB958B}"/>
                  </a:ext>
                </a:extLst>
              </p:cNvPr>
              <p:cNvSpPr txBox="1"/>
              <p:nvPr/>
            </p:nvSpPr>
            <p:spPr>
              <a:xfrm>
                <a:off x="4360915" y="4518713"/>
                <a:ext cx="40797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3×</m:t>
                    </m:r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AU" sz="240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sets the scale of the proton mass. 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Meson-loops provide </a:t>
                </a:r>
                <a14:m>
                  <m:oMath xmlns:m="http://schemas.openxmlformats.org/officeDocument/2006/math"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% quantum corrections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F4DEC-FDD3-1643-9AA2-1A3AB4CB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915" y="4518713"/>
                <a:ext cx="4079769" cy="1569660"/>
              </a:xfrm>
              <a:prstGeom prst="rect">
                <a:avLst/>
              </a:prstGeom>
              <a:blipFill>
                <a:blip r:embed="rId5"/>
                <a:stretch>
                  <a:fillRect l="-2388" t="-3488" b="-96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8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26C48-BF33-7F94-B7CB-D5AF83F63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92416F-4C83-E30D-C1AD-7F3C801473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3939" y="2362201"/>
            <a:ext cx="2529422" cy="1916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95A4A-9329-C3DC-FBCF-328D32FF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EHM Basics</a:t>
            </a:r>
            <a:endParaRPr lang="en-US" sz="4400" b="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8EEB-7B2C-B5A7-C4F6-F231FFC4D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6237"/>
            <a:ext cx="5874339" cy="4525963"/>
          </a:xfrm>
        </p:spPr>
        <p:txBody>
          <a:bodyPr/>
          <a:lstStyle/>
          <a:p>
            <a:r>
              <a:rPr lang="en-US" dirty="0"/>
              <a:t>EHM is expressed in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EVERY strong interaction observable</a:t>
            </a:r>
          </a:p>
          <a:p>
            <a:r>
              <a:rPr lang="en-US" dirty="0"/>
              <a:t>Challenge to Theory = </a:t>
            </a:r>
          </a:p>
          <a:p>
            <a:pPr marL="800100" lvl="2" indent="0">
              <a:buNone/>
            </a:pPr>
            <a:r>
              <a:rPr lang="en-US" sz="2200" dirty="0"/>
              <a:t>Elucidate all observable consequences of these phenomena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and highlight the paths to measuring them</a:t>
            </a:r>
          </a:p>
          <a:p>
            <a:r>
              <a:rPr lang="en-US" dirty="0"/>
              <a:t>Challenge to Experiment = </a:t>
            </a:r>
          </a:p>
          <a:p>
            <a:pPr marL="800100" lvl="2" indent="0">
              <a:buNone/>
            </a:pPr>
            <a:r>
              <a:rPr lang="en-US" sz="2200" dirty="0"/>
              <a:t>Test the theory predictions so that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200" dirty="0"/>
              <a:t>the boundaries of the Standard Model can finally be drawn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1D507-8706-A139-64B4-F79336B0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DD8F-30CB-7B35-55AE-947DBCBF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1A8CE-4090-AC56-1B90-6A6F04CC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6BE570-8027-F4BF-567B-72BFD1874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57" y="365198"/>
            <a:ext cx="2539082" cy="166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39DE3E2A-99FC-AECE-9368-F029C1F03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72" y="2650776"/>
            <a:ext cx="2627903" cy="198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D1AEAB-2CCC-6F58-2A81-CD1579BE032D}"/>
              </a:ext>
            </a:extLst>
          </p:cNvPr>
          <p:cNvSpPr txBox="1"/>
          <p:nvPr/>
        </p:nvSpPr>
        <p:spPr>
          <a:xfrm>
            <a:off x="8008206" y="1138955"/>
            <a:ext cx="158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Three pillars of EHM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ECAC49-0CE6-E75A-ADC2-64387F3BC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9144000" y="3269306"/>
            <a:ext cx="679595" cy="183609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B27578-34F2-D5F4-87A6-BA2A7CB12ED8}"/>
                  </a:ext>
                </a:extLst>
              </p:cNvPr>
              <p:cNvSpPr txBox="1"/>
              <p:nvPr/>
            </p:nvSpPr>
            <p:spPr>
              <a:xfrm>
                <a:off x="8112231" y="5105400"/>
                <a:ext cx="40797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AU" sz="240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sets the scale of the proton mass.  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Meson-loops provide </a:t>
                </a:r>
                <a14:m>
                  <m:oMath xmlns:m="http://schemas.openxmlformats.org/officeDocument/2006/math">
                    <m:r>
                      <a:rPr lang="en-AU" sz="240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AU" sz="24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% quantum corrections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0F4DEC-FDD3-1643-9AA2-1A3AB4CB9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231" y="5105400"/>
                <a:ext cx="4079769" cy="1569660"/>
              </a:xfrm>
              <a:prstGeom prst="rect">
                <a:avLst/>
              </a:prstGeom>
              <a:blipFill>
                <a:blip r:embed="rId5"/>
                <a:stretch>
                  <a:fillRect l="-2541" t="-3502" b="-101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1235B4F-1050-0058-B2C9-4A2E66AE86D2}"/>
              </a:ext>
            </a:extLst>
          </p:cNvPr>
          <p:cNvSpPr txBox="1"/>
          <p:nvPr/>
        </p:nvSpPr>
        <p:spPr>
          <a:xfrm>
            <a:off x="3862019" y="235803"/>
            <a:ext cx="4491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Can’t build a Theory of Everything </a:t>
            </a:r>
          </a:p>
          <a:p>
            <a:r>
              <a:rPr lang="en-US" sz="2400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before status of QCD is decided</a:t>
            </a:r>
          </a:p>
        </p:txBody>
      </p:sp>
    </p:spTree>
    <p:extLst>
      <p:ext uri="{BB962C8B-B14F-4D97-AF65-F5344CB8AC3E}">
        <p14:creationId xmlns:p14="http://schemas.microsoft.com/office/powerpoint/2010/main" val="37466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FE9331F0-F991-E05D-B2A8-ABB9FC41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14" y="1829021"/>
            <a:ext cx="2084153" cy="1904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14E51A-62C3-4064-B659-E1F166D9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84" y="4462906"/>
            <a:ext cx="11353800" cy="17224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sz="5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Charting EHM using</a:t>
            </a:r>
            <a:br>
              <a:rPr lang="en-GB" sz="5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sz="5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 Intensity, High Luminosity Facilities</a:t>
            </a:r>
            <a:endParaRPr lang="en-US" sz="5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1B66B-D257-4D41-AAD7-7619FAD58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E95F3-F296-482C-851F-DEB8AEB8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.     7th Heavy Flavor Physics and QCD Conference 2025/4/18-22 Nanjing         (25)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8E5C-8E63-4A6C-BB9E-E554DE3E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Roberts: cdroberts@nju.edu.cn  466 .. 25/04/19 ..."Perspective on Hadron Gravitational Form Factors"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E8C02-7B8D-41C7-AAA8-915D0E21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EAC3B3-0B82-477C-85FE-B10D6C4B7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5" y="243661"/>
            <a:ext cx="4396925" cy="955853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D4564C8-3F0B-4FF3-A972-8FECA559F6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26" y="1825870"/>
            <a:ext cx="2005657" cy="1939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E8F698-EEDE-4E0A-95B6-CE61D51F5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52" y="1513227"/>
            <a:ext cx="2844800" cy="2741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CC4FD71F-7B4B-F1CC-5595-9B7D8C523C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01" y="1394776"/>
            <a:ext cx="1733884" cy="2455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FC47032-569E-4DE5-B22D-327AFF9CCB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00" y="286795"/>
            <a:ext cx="3429565" cy="956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499FCEA-375E-F3AF-EE3D-B9F4D16CE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481" y="239876"/>
            <a:ext cx="2275038" cy="113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30A473D-A07F-C10F-8DFD-AAC60A9A04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53" y="2144318"/>
            <a:ext cx="2575961" cy="1320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22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38937</TotalTime>
  <Words>6688</Words>
  <Application>Microsoft Office PowerPoint</Application>
  <PresentationFormat>Widescreen</PresentationFormat>
  <Paragraphs>623</Paragraphs>
  <Slides>46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Adobe Hebrew</vt:lpstr>
      <vt:lpstr>Algerian</vt:lpstr>
      <vt:lpstr>-apple-system</vt:lpstr>
      <vt:lpstr>Arial</vt:lpstr>
      <vt:lpstr>Brush Script MT</vt:lpstr>
      <vt:lpstr>Calibri</vt:lpstr>
      <vt:lpstr>Cambria Math</vt:lpstr>
      <vt:lpstr>Freestyle Script</vt:lpstr>
      <vt:lpstr>Lucida Calligraphy</vt:lpstr>
      <vt:lpstr>Lucida Handwriting</vt:lpstr>
      <vt:lpstr>Open Sans</vt:lpstr>
      <vt:lpstr>Times New Roman</vt:lpstr>
      <vt:lpstr>Trebuchet MS</vt:lpstr>
      <vt:lpstr>Wingdings</vt:lpstr>
      <vt:lpstr>blue_2007</vt:lpstr>
      <vt:lpstr> </vt:lpstr>
      <vt:lpstr>Quantum Chromodynamics</vt:lpstr>
      <vt:lpstr>Emergence of Hadron Mass</vt:lpstr>
      <vt:lpstr>PowerPoint Presentation</vt:lpstr>
      <vt:lpstr>Ancient History</vt:lpstr>
      <vt:lpstr>Ancient History</vt:lpstr>
      <vt:lpstr>EHM Basics</vt:lpstr>
      <vt:lpstr>EHM Basics</vt:lpstr>
      <vt:lpstr>Charting EHM using High Intensity, High Luminosity Facilities</vt:lpstr>
      <vt:lpstr>Pseudoscalar Meson  Electromagnetic Form Factors  Hard QCD Prediction</vt:lpstr>
      <vt:lpstr>Hard QCD Prediction</vt:lpstr>
      <vt:lpstr>Pion Form Factor</vt:lpstr>
      <vt:lpstr>Pion Form Factor</vt:lpstr>
      <vt:lpstr>Hadron Gravitational Form Factors</vt:lpstr>
      <vt:lpstr>Pion and kaon gravitational form factors</vt:lpstr>
      <vt:lpstr>Meson Gravitational Form Factors </vt:lpstr>
      <vt:lpstr>Nucleon as a Bound State</vt:lpstr>
      <vt:lpstr>Nucleon Gravitational Form Factors</vt:lpstr>
      <vt:lpstr>Predicted GFFs</vt:lpstr>
      <vt:lpstr>GFF Species Decomposition (scale dependent, ζ_2=2GeV)</vt:lpstr>
      <vt:lpstr>GFF Species Decomposition (scale dependent, ζ_2=2GeV)</vt:lpstr>
      <vt:lpstr>Proton Pressure Profiles</vt:lpstr>
      <vt:lpstr>Electron Ion Collider</vt:lpstr>
      <vt:lpstr>Synergy of Experiment, Phenomenology, Theory</vt:lpstr>
      <vt:lpstr>Emergent Hadron Mass</vt:lpstr>
      <vt:lpstr>PowerPoint Presentation</vt:lpstr>
      <vt:lpstr>PowerPoint Presentation</vt:lpstr>
      <vt:lpstr>QCD’s Running Coupling</vt:lpstr>
      <vt:lpstr>Process independent  effective charge = running coupling</vt:lpstr>
      <vt:lpstr>Process-independent Effective Charge</vt:lpstr>
      <vt:lpstr>Charged kaon form factor</vt:lpstr>
      <vt:lpstr>Charged kaon form factor</vt:lpstr>
      <vt:lpstr>Summary F_π (Q^2 ) &amp; F_K (Q^2 )</vt:lpstr>
      <vt:lpstr>All-orders evolution</vt:lpstr>
      <vt:lpstr>AO Evolution</vt:lpstr>
      <vt:lpstr>AO Evolution</vt:lpstr>
      <vt:lpstr>AO Evolution</vt:lpstr>
      <vt:lpstr>Gravitational Form Factors Mass, Spin, Pressure Distributions</vt:lpstr>
      <vt:lpstr>Gravitational Form Factors Mass, Spin, Pressure Distributions</vt:lpstr>
      <vt:lpstr>Gravitational Form Factors Mass, Spin, Pressure Distributions</vt:lpstr>
      <vt:lpstr>Photoproduction of heavy vector mesons</vt:lpstr>
      <vt:lpstr>EHM Measurements How does the mass of the nucleon arise? </vt:lpstr>
      <vt:lpstr>J/ψ photoproduction:    from threshold to very high energies</vt:lpstr>
      <vt:lpstr>J/ψ photoproduction:      threshold differential cross-section</vt:lpstr>
      <vt:lpstr>J/ψ photoproduction:      total cross-section, threshold to high-W</vt:lpstr>
      <vt:lpstr>J/ψ photoproduction:    from threshold to very high energies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Craig Roberts</dc:creator>
  <cp:lastModifiedBy>Craig Roberts</cp:lastModifiedBy>
  <cp:revision>1429</cp:revision>
  <cp:lastPrinted>2020-11-23T07:46:17Z</cp:lastPrinted>
  <dcterms:created xsi:type="dcterms:W3CDTF">2020-11-23T03:31:27Z</dcterms:created>
  <dcterms:modified xsi:type="dcterms:W3CDTF">2025-04-18T03:26:58Z</dcterms:modified>
</cp:coreProperties>
</file>