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38"/>
  </p:notesMasterIdLst>
  <p:handoutMasterIdLst>
    <p:handoutMasterId r:id="rId39"/>
  </p:handoutMasterIdLst>
  <p:sldIdLst>
    <p:sldId id="5010" r:id="rId3"/>
    <p:sldId id="2874" r:id="rId4"/>
    <p:sldId id="2751" r:id="rId5"/>
    <p:sldId id="2752" r:id="rId6"/>
    <p:sldId id="2503" r:id="rId7"/>
    <p:sldId id="2850" r:id="rId8"/>
    <p:sldId id="5008" r:id="rId9"/>
    <p:sldId id="2753" r:id="rId10"/>
    <p:sldId id="2721" r:id="rId11"/>
    <p:sldId id="2725" r:id="rId12"/>
    <p:sldId id="2732" r:id="rId13"/>
    <p:sldId id="2845" r:id="rId14"/>
    <p:sldId id="5031" r:id="rId15"/>
    <p:sldId id="5032" r:id="rId16"/>
    <p:sldId id="5012" r:id="rId17"/>
    <p:sldId id="2817" r:id="rId18"/>
    <p:sldId id="2827" r:id="rId19"/>
    <p:sldId id="5028" r:id="rId20"/>
    <p:sldId id="2818" r:id="rId21"/>
    <p:sldId id="5029" r:id="rId22"/>
    <p:sldId id="5030" r:id="rId23"/>
    <p:sldId id="5024" r:id="rId24"/>
    <p:sldId id="5025" r:id="rId25"/>
    <p:sldId id="5016" r:id="rId26"/>
    <p:sldId id="5017" r:id="rId27"/>
    <p:sldId id="5026" r:id="rId28"/>
    <p:sldId id="5027" r:id="rId29"/>
    <p:sldId id="2744" r:id="rId30"/>
    <p:sldId id="2839" r:id="rId31"/>
    <p:sldId id="2773" r:id="rId32"/>
    <p:sldId id="2831" r:id="rId33"/>
    <p:sldId id="2735" r:id="rId34"/>
    <p:sldId id="2847" r:id="rId35"/>
    <p:sldId id="2734" r:id="rId36"/>
    <p:sldId id="2723" r:id="rId37"/>
  </p:sldIdLst>
  <p:sldSz cx="12192000" cy="6858000"/>
  <p:notesSz cx="6797675" cy="9928225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5010"/>
            <p14:sldId id="2874"/>
            <p14:sldId id="2751"/>
            <p14:sldId id="2752"/>
            <p14:sldId id="2503"/>
            <p14:sldId id="2850"/>
            <p14:sldId id="5008"/>
            <p14:sldId id="2753"/>
            <p14:sldId id="2721"/>
            <p14:sldId id="2725"/>
            <p14:sldId id="2732"/>
            <p14:sldId id="2845"/>
            <p14:sldId id="5031"/>
            <p14:sldId id="5032"/>
            <p14:sldId id="5012"/>
          </p14:sldIdLst>
        </p14:section>
        <p14:section name="无标题节" id="{1EF0D668-6969-46E2-8FDE-F967F503A337}">
          <p14:sldIdLst>
            <p14:sldId id="2817"/>
            <p14:sldId id="2827"/>
            <p14:sldId id="5028"/>
            <p14:sldId id="2818"/>
            <p14:sldId id="5029"/>
            <p14:sldId id="5030"/>
            <p14:sldId id="5024"/>
            <p14:sldId id="5025"/>
            <p14:sldId id="5016"/>
            <p14:sldId id="5017"/>
            <p14:sldId id="5026"/>
            <p14:sldId id="5027"/>
            <p14:sldId id="2744"/>
            <p14:sldId id="2839"/>
            <p14:sldId id="2773"/>
            <p14:sldId id="2831"/>
            <p14:sldId id="2735"/>
            <p14:sldId id="2847"/>
            <p14:sldId id="2734"/>
            <p14:sldId id="27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3E7"/>
    <a:srgbClr val="0000FF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33" autoAdjust="0"/>
    <p:restoredTop sz="96065" autoAdjust="0"/>
  </p:normalViewPr>
  <p:slideViewPr>
    <p:cSldViewPr snapToGrid="0">
      <p:cViewPr varScale="1">
        <p:scale>
          <a:sx n="90" d="100"/>
          <a:sy n="90" d="100"/>
        </p:scale>
        <p:origin x="96" y="1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951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522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919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1687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9167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the same plot, the difference between the free and scattering wave functions squared ∆ ≡ r 2 (|</a:t>
            </a:r>
            <a:r>
              <a:rPr lang="en-US" altLang="zh-CN" dirty="0" err="1"/>
              <a:t>ψl</a:t>
            </a:r>
            <a:r>
              <a:rPr lang="en-US" altLang="zh-CN" dirty="0"/>
              <a:t>=0| 2 − |</a:t>
            </a:r>
            <a:r>
              <a:rPr lang="en-US" altLang="zh-CN" dirty="0" err="1"/>
              <a:t>jl</a:t>
            </a:r>
            <a:r>
              <a:rPr lang="en-US" altLang="zh-CN" dirty="0"/>
              <a:t>=0| 2 ) in Eq. (7) is also shown as the blue solid line. Panels (a3–d3): Correlation function as a function of the relative momentum k.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845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083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散射实验是研究相互作用的主要实验方法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最成功的例子是卢瑟福散射实验，其揭示原子的核式结构模型，至今仍然是研究强相互作用的</a:t>
            </a:r>
            <a:r>
              <a:rPr lang="zh-CN" alt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基本手段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例如核子散射实验，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散射数据是开展高精度核力研究的坚实基础。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然而，对于不稳定了强子，传统的散射实验非常困难。短寿命的强子，很难</a:t>
            </a:r>
            <a:r>
              <a:rPr kumimoji="1"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产生大量炮弹粒子，也无法制作固定靶。</a:t>
            </a: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例如，超子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核子的散射数据只有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个，这也进一步制约了核物理、天体物理领域的发展。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284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111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34435" y="1268416"/>
            <a:ext cx="11523133" cy="5184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8904" indent="-276225" algn="l" defTabSz="792956" rtl="0" eaLnBrk="0" fontAlgn="base" hangingPunct="0">
              <a:spcBef>
                <a:spcPts val="450"/>
              </a:spcBef>
              <a:spcAft>
                <a:spcPts val="0"/>
              </a:spcAft>
              <a:buClr>
                <a:srgbClr val="3670D1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944166" indent="-60722" algn="l" defTabSz="792956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670D1"/>
              </a:buClr>
              <a:buFont typeface="Wingdings 2" pitchFamily="18" charset="2"/>
              <a:buChar char="¡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>
              <a:defRPr>
                <a:latin typeface="黑体" pitchFamily="49" charset="-122"/>
                <a:ea typeface="黑体" pitchFamily="49" charset="-122"/>
              </a:defRPr>
            </a:lvl4pPr>
            <a:lvl5pPr>
              <a:defRPr>
                <a:latin typeface="黑体" pitchFamily="49" charset="-122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035641" y="6492449"/>
            <a:ext cx="2290617" cy="37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467A9-C1E9-5C42-8258-6D975FC76E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1967-2D8B-40D3-B5B9-9AAB73B25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64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2025/4/19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0.png"/><Relationship Id="rId3" Type="http://schemas.openxmlformats.org/officeDocument/2006/relationships/tags" Target="../tags/tag4.xml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7.png"/><Relationship Id="rId10" Type="http://schemas.openxmlformats.org/officeDocument/2006/relationships/image" Target="../media/image44.png"/><Relationship Id="rId4" Type="http://schemas.openxmlformats.org/officeDocument/2006/relationships/tags" Target="../tags/tag5.xml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rxiv.org/abs/2404.18607" TargetMode="External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1270.png"/><Relationship Id="rId4" Type="http://schemas.openxmlformats.org/officeDocument/2006/relationships/image" Target="../media/image11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9.png"/><Relationship Id="rId5" Type="http://schemas.openxmlformats.org/officeDocument/2006/relationships/image" Target="../media/image81.png"/><Relationship Id="rId10" Type="http://schemas.openxmlformats.org/officeDocument/2006/relationships/image" Target="../media/image173.png"/><Relationship Id="rId4" Type="http://schemas.openxmlformats.org/officeDocument/2006/relationships/image" Target="../media/image80.png"/><Relationship Id="rId9" Type="http://schemas.openxmlformats.org/officeDocument/2006/relationships/image" Target="../media/image1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87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89.png"/><Relationship Id="rId10" Type="http://schemas.openxmlformats.org/officeDocument/2006/relationships/image" Target="../media/image184.png"/><Relationship Id="rId4" Type="http://schemas.openxmlformats.org/officeDocument/2006/relationships/image" Target="../media/image88.png"/><Relationship Id="rId9" Type="http://schemas.openxmlformats.org/officeDocument/2006/relationships/image" Target="../media/image1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tags" Target="../tags/tag8.xml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9.png"/><Relationship Id="rId10" Type="http://schemas.openxmlformats.org/officeDocument/2006/relationships/image" Target="../media/image95.png"/><Relationship Id="rId4" Type="http://schemas.openxmlformats.org/officeDocument/2006/relationships/tags" Target="../tags/tag9.xml"/><Relationship Id="rId9" Type="http://schemas.openxmlformats.org/officeDocument/2006/relationships/image" Target="../media/image94.png"/><Relationship Id="rId14" Type="http://schemas.openxmlformats.org/officeDocument/2006/relationships/image" Target="../media/image19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image" Target="../media/image114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9.wmf"/><Relationship Id="rId17" Type="http://schemas.openxmlformats.org/officeDocument/2006/relationships/image" Target="../media/image111.wmf"/><Relationship Id="rId2" Type="http://schemas.openxmlformats.org/officeDocument/2006/relationships/slideLayout" Target="../slideLayouts/slideLayout1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12.png"/><Relationship Id="rId15" Type="http://schemas.openxmlformats.org/officeDocument/2006/relationships/image" Target="../media/image110.wmf"/><Relationship Id="rId10" Type="http://schemas.openxmlformats.org/officeDocument/2006/relationships/image" Target="../media/image108.wmf"/><Relationship Id="rId4" Type="http://schemas.openxmlformats.org/officeDocument/2006/relationships/image" Target="../media/image112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213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119.png"/><Relationship Id="rId5" Type="http://schemas.openxmlformats.org/officeDocument/2006/relationships/image" Target="../media/image216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121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9" Type="http://schemas.openxmlformats.org/officeDocument/2006/relationships/image" Target="../media/image262.pn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0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2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28.png"/><Relationship Id="rId5" Type="http://schemas.openxmlformats.org/officeDocument/2006/relationships/tags" Target="../tags/tag17.xml"/><Relationship Id="rId10" Type="http://schemas.openxmlformats.org/officeDocument/2006/relationships/image" Target="../media/image127.png"/><Relationship Id="rId4" Type="http://schemas.openxmlformats.org/officeDocument/2006/relationships/tags" Target="../tags/tag16.xml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26" Type="http://schemas.openxmlformats.org/officeDocument/2006/relationships/image" Target="../media/image54.png"/><Relationship Id="rId39" Type="http://schemas.openxmlformats.org/officeDocument/2006/relationships/image" Target="../media/image12.png"/><Relationship Id="rId21" Type="http://schemas.openxmlformats.org/officeDocument/2006/relationships/image" Target="../media/image49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50" Type="http://schemas.openxmlformats.org/officeDocument/2006/relationships/image" Target="../media/image76.png"/><Relationship Id="rId55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1" Type="http://schemas.openxmlformats.org/officeDocument/2006/relationships/image" Target="../media/image390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3" Type="http://schemas.openxmlformats.org/officeDocument/2006/relationships/image" Target="../media/image14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19" Type="http://schemas.openxmlformats.org/officeDocument/2006/relationships/image" Target="../media/image470.png"/><Relationship Id="rId31" Type="http://schemas.openxmlformats.org/officeDocument/2006/relationships/image" Target="../media/image580.png"/><Relationship Id="rId44" Type="http://schemas.openxmlformats.org/officeDocument/2006/relationships/image" Target="../media/image71.png"/><Relationship Id="rId52" Type="http://schemas.openxmlformats.org/officeDocument/2006/relationships/image" Target="../media/image12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331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70.png"/><Relationship Id="rId35" Type="http://schemas.openxmlformats.org/officeDocument/2006/relationships/image" Target="../media/image11.png"/><Relationship Id="rId43" Type="http://schemas.openxmlformats.org/officeDocument/2006/relationships/image" Target="../media/image70.png"/><Relationship Id="rId48" Type="http://schemas.openxmlformats.org/officeDocument/2006/relationships/image" Target="../media/image740.png"/><Relationship Id="rId56" Type="http://schemas.openxmlformats.org/officeDocument/2006/relationships/image" Target="../media/image17.GIF"/><Relationship Id="rId8" Type="http://schemas.openxmlformats.org/officeDocument/2006/relationships/image" Target="../media/image360.png"/><Relationship Id="rId51" Type="http://schemas.openxmlformats.org/officeDocument/2006/relationships/image" Target="../media/image77.png"/><Relationship Id="rId3" Type="http://schemas.openxmlformats.org/officeDocument/2006/relationships/image" Target="../media/image5.png"/><Relationship Id="rId12" Type="http://schemas.openxmlformats.org/officeDocument/2006/relationships/image" Target="../media/image400.png"/><Relationship Id="rId17" Type="http://schemas.openxmlformats.org/officeDocument/2006/relationships/image" Target="../media/image450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8.png"/><Relationship Id="rId41" Type="http://schemas.openxmlformats.org/officeDocument/2006/relationships/image" Target="../media/image68.png"/><Relationship Id="rId5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5" Type="http://schemas.openxmlformats.org/officeDocument/2006/relationships/image" Target="../media/image355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3.png"/><Relationship Id="rId49" Type="http://schemas.openxmlformats.org/officeDocument/2006/relationships/image" Target="../media/image7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claymath.org/millennium-problems/yang%E2%80%93mills-and-mass-gap" TargetMode="External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14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39.png"/><Relationship Id="rId5" Type="http://schemas.openxmlformats.org/officeDocument/2006/relationships/tags" Target="../tags/tag24.xml"/><Relationship Id="rId10" Type="http://schemas.openxmlformats.org/officeDocument/2006/relationships/image" Target="../media/image138.png"/><Relationship Id="rId4" Type="http://schemas.openxmlformats.org/officeDocument/2006/relationships/tags" Target="../tags/tag23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rxiv.org/abs/2504.0863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27.xml"/><Relationship Id="rId7" Type="http://schemas.openxmlformats.org/officeDocument/2006/relationships/image" Target="../media/image14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890.png"/><Relationship Id="rId26" Type="http://schemas.openxmlformats.org/officeDocument/2006/relationships/image" Target="../media/image540.png"/><Relationship Id="rId3" Type="http://schemas.openxmlformats.org/officeDocument/2006/relationships/image" Target="../media/image26.jpeg"/><Relationship Id="rId21" Type="http://schemas.openxmlformats.org/officeDocument/2006/relationships/image" Target="../media/image36.png"/><Relationship Id="rId7" Type="http://schemas.openxmlformats.org/officeDocument/2006/relationships/image" Target="../media/image741.png"/><Relationship Id="rId12" Type="http://schemas.openxmlformats.org/officeDocument/2006/relationships/image" Target="../media/image31.png"/><Relationship Id="rId17" Type="http://schemas.openxmlformats.org/officeDocument/2006/relationships/image" Target="../media/image880.png"/><Relationship Id="rId25" Type="http://schemas.openxmlformats.org/officeDocument/2006/relationships/image" Target="../media/image530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0.png"/><Relationship Id="rId20" Type="http://schemas.openxmlformats.org/officeDocument/2006/relationships/image" Target="../media/image35.jpg"/><Relationship Id="rId29" Type="http://schemas.openxmlformats.org/officeDocument/2006/relationships/image" Target="../media/image57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0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32" Type="http://schemas.openxmlformats.org/officeDocument/2006/relationships/image" Target="../media/image520.png"/><Relationship Id="rId5" Type="http://schemas.openxmlformats.org/officeDocument/2006/relationships/image" Target="../media/image581.png"/><Relationship Id="rId15" Type="http://schemas.openxmlformats.org/officeDocument/2006/relationships/image" Target="../media/image34.png"/><Relationship Id="rId23" Type="http://schemas.openxmlformats.org/officeDocument/2006/relationships/image" Target="../media/image38.jpeg"/><Relationship Id="rId28" Type="http://schemas.openxmlformats.org/officeDocument/2006/relationships/image" Target="../media/image560.png"/><Relationship Id="rId10" Type="http://schemas.openxmlformats.org/officeDocument/2006/relationships/image" Target="../media/image29.png"/><Relationship Id="rId19" Type="http://schemas.openxmlformats.org/officeDocument/2006/relationships/image" Target="../media/image900.png"/><Relationship Id="rId31" Type="http://schemas.openxmlformats.org/officeDocument/2006/relationships/image" Target="../media/image510.png"/><Relationship Id="rId4" Type="http://schemas.openxmlformats.org/officeDocument/2006/relationships/image" Target="../media/image471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550.png"/><Relationship Id="rId30" Type="http://schemas.openxmlformats.org/officeDocument/2006/relationships/image" Target="../media/image5800.png"/><Relationship Id="rId8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2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36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Recent progress in </a:t>
            </a:r>
            <a:r>
              <a:rPr lang="en-US" altLang="zh-CN" sz="4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Femtoscopic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studies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2FADC379-5C57-4B93-A2E0-2A587B15B2DA}"/>
              </a:ext>
            </a:extLst>
          </p:cNvPr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34986D-C88B-4276-A423-27E1A226981F}"/>
              </a:ext>
            </a:extLst>
          </p:cNvPr>
          <p:cNvSpPr txBox="1"/>
          <p:nvPr/>
        </p:nvSpPr>
        <p:spPr>
          <a:xfrm>
            <a:off x="0" y="19633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第七届全国重味物理和量子色动力学研讨会 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18—22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 中国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</a:t>
            </a:r>
          </a:p>
        </p:txBody>
      </p:sp>
    </p:spTree>
    <p:extLst>
      <p:ext uri="{BB962C8B-B14F-4D97-AF65-F5344CB8AC3E}">
        <p14:creationId xmlns:p14="http://schemas.microsoft.com/office/powerpoint/2010/main" val="7804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10427" y="1143500"/>
            <a:ext cx="5573422" cy="2665788"/>
            <a:chOff x="5469590" y="1262086"/>
            <a:chExt cx="5573422" cy="2665788"/>
          </a:xfrm>
        </p:grpSpPr>
        <p:sp>
          <p:nvSpPr>
            <p:cNvPr id="180" name="右箭头 179"/>
            <p:cNvSpPr/>
            <p:nvPr/>
          </p:nvSpPr>
          <p:spPr>
            <a:xfrm>
              <a:off x="8046318" y="2108161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469590" y="1262087"/>
              <a:ext cx="2555443" cy="2665787"/>
              <a:chOff x="4580219" y="1234675"/>
              <a:chExt cx="2555443" cy="2665787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5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5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5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6610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</a:t>
                </a: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equation</a:t>
                </a:r>
              </a:p>
            </p:txBody>
          </p:sp>
          <p:sp>
            <p:nvSpPr>
              <p:cNvPr id="185" name="文本框 184"/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/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715288" y="1262086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9" y="1284603"/>
            <a:ext cx="3922387" cy="2465998"/>
          </a:xfrm>
          <a:prstGeom prst="rect">
            <a:avLst/>
          </a:prstGeom>
        </p:spPr>
      </p:pic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683794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02600" y="4107714"/>
            <a:ext cx="3672000" cy="2671336"/>
            <a:chOff x="202600" y="4107714"/>
            <a:chExt cx="3672000" cy="2671336"/>
          </a:xfrm>
        </p:grpSpPr>
        <p:sp>
          <p:nvSpPr>
            <p:cNvPr id="209" name="矩形 208"/>
            <p:cNvSpPr/>
            <p:nvPr/>
          </p:nvSpPr>
          <p:spPr>
            <a:xfrm>
              <a:off x="202600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57" y="4837370"/>
              <a:ext cx="2857655" cy="5791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𝐬𝐚𝐦𝐞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same event distributions</a:t>
                  </a:r>
                </a:p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𝐦𝐢𝐱𝐞𝐝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mixed event distributions </a:t>
                  </a:r>
                  <a:br>
                    <a:rPr lang="en-US" altLang="zh-CN" sz="1100" dirty="0"/>
                  </a:br>
                  <a14:m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𝝃</m:t>
                      </m:r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corrections for experimental effects </a:t>
                  </a:r>
                  <a:endPara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232201" y="4147823"/>
              <a:ext cx="1861407" cy="570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326487" y="4100826"/>
            <a:ext cx="3672552" cy="2592000"/>
            <a:chOff x="8326487" y="4107714"/>
            <a:chExt cx="3672552" cy="2592000"/>
          </a:xfrm>
        </p:grpSpPr>
        <p:sp>
          <p:nvSpPr>
            <p:cNvPr id="46" name="矩形 45"/>
            <p:cNvSpPr/>
            <p:nvPr/>
          </p:nvSpPr>
          <p:spPr>
            <a:xfrm>
              <a:off x="8326487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312854" y="4685047"/>
              <a:ext cx="2686185" cy="1398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25" y="5362869"/>
              <a:ext cx="513718" cy="246121"/>
            </a:xfrm>
            <a:prstGeom prst="rect">
              <a:avLst/>
            </a:prstGeom>
          </p:spPr>
        </p:pic>
        <p:sp>
          <p:nvSpPr>
            <p:cNvPr id="72" name="左大括号 71"/>
            <p:cNvSpPr/>
            <p:nvPr/>
          </p:nvSpPr>
          <p:spPr>
            <a:xfrm>
              <a:off x="9147828" y="4874898"/>
              <a:ext cx="165256" cy="1232295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414788" y="4306161"/>
              <a:ext cx="1317990" cy="31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Properties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F56673-2B03-45B0-A342-620F8EBEA117}"/>
              </a:ext>
            </a:extLst>
          </p:cNvPr>
          <p:cNvGrpSpPr/>
          <p:nvPr/>
        </p:nvGrpSpPr>
        <p:grpSpPr>
          <a:xfrm>
            <a:off x="3990848" y="4100826"/>
            <a:ext cx="4192301" cy="2592000"/>
            <a:chOff x="3990848" y="4100826"/>
            <a:chExt cx="4192301" cy="2592000"/>
          </a:xfrm>
        </p:grpSpPr>
        <p:grpSp>
          <p:nvGrpSpPr>
            <p:cNvPr id="7" name="组合 6"/>
            <p:cNvGrpSpPr/>
            <p:nvPr/>
          </p:nvGrpSpPr>
          <p:grpSpPr>
            <a:xfrm>
              <a:off x="3990848" y="4100826"/>
              <a:ext cx="4104276" cy="2592000"/>
              <a:chOff x="3990848" y="4049455"/>
              <a:chExt cx="4104276" cy="2592000"/>
            </a:xfrm>
          </p:grpSpPr>
          <p:sp>
            <p:nvSpPr>
              <p:cNvPr id="59" name="文本框 58"/>
              <p:cNvSpPr txBox="1"/>
              <p:nvPr/>
            </p:nvSpPr>
            <p:spPr>
              <a:xfrm>
                <a:off x="6087843" y="5536212"/>
                <a:ext cx="2007281" cy="105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final-state interactions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quantum statistics effects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coupled-channel effects</a:t>
                </a: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3990848" y="4049455"/>
                <a:ext cx="4104000" cy="2592000"/>
                <a:chOff x="3990848" y="4049455"/>
                <a:chExt cx="4104000" cy="259200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7876" y="4859889"/>
                  <a:ext cx="3525333" cy="543825"/>
                </a:xfrm>
                <a:prstGeom prst="rect">
                  <a:avLst/>
                </a:prstGeom>
              </p:spPr>
            </p:pic>
            <p:sp>
              <p:nvSpPr>
                <p:cNvPr id="56" name="文本框 55"/>
                <p:cNvSpPr txBox="1"/>
                <p:nvPr/>
              </p:nvSpPr>
              <p:spPr>
                <a:xfrm>
                  <a:off x="4117505" y="4147822"/>
                  <a:ext cx="1723550" cy="570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Theo. description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Koonin–Pratt formula</a:t>
                  </a: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4739454" y="6104851"/>
                  <a:ext cx="139012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b="1" dirty="0" err="1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spacial</a:t>
                  </a:r>
                  <a:r>
                    <a:rPr lang="en-US" altLang="zh-CN" sz="11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structure </a:t>
                  </a:r>
                  <a:endParaRPr lang="zh-CN" altLang="en-US" sz="11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61" name="直接箭头连接符 60"/>
                <p:cNvCxnSpPr/>
                <p:nvPr/>
              </p:nvCxnSpPr>
              <p:spPr>
                <a:xfrm>
                  <a:off x="6944470" y="5335184"/>
                  <a:ext cx="0" cy="432000"/>
                </a:xfrm>
                <a:prstGeom prst="straightConnector1">
                  <a:avLst/>
                </a:prstGeom>
                <a:ln w="127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箭头连接符 62"/>
                <p:cNvCxnSpPr/>
                <p:nvPr/>
              </p:nvCxnSpPr>
              <p:spPr>
                <a:xfrm flipH="1">
                  <a:off x="5370427" y="5317415"/>
                  <a:ext cx="540000" cy="72000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矩形 44"/>
                <p:cNvSpPr/>
                <p:nvPr/>
              </p:nvSpPr>
              <p:spPr>
                <a:xfrm>
                  <a:off x="3990848" y="4049455"/>
                  <a:ext cx="4104000" cy="2592000"/>
                </a:xfrm>
                <a:prstGeom prst="rect">
                  <a:avLst/>
                </a:prstGeom>
                <a:solidFill>
                  <a:srgbClr val="00B050">
                    <a:alpha val="8000"/>
                  </a:srgbClr>
                </a:solidFill>
                <a:ln w="15875">
                  <a:solidFill>
                    <a:srgbClr val="004D9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1D2B577A-CF6D-4742-8F56-DDBA6AEDD967}"/>
                </a:ext>
              </a:extLst>
            </p:cNvPr>
            <p:cNvSpPr txBox="1"/>
            <p:nvPr/>
          </p:nvSpPr>
          <p:spPr>
            <a:xfrm flipH="1">
              <a:off x="5871254" y="4263688"/>
              <a:ext cx="2311895" cy="33855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800" i="1" dirty="0">
                  <a:solidFill>
                    <a:srgbClr val="00B050"/>
                  </a:solidFill>
                  <a:latin typeface="+mn-ea"/>
                </a:rPr>
                <a:t>S. E. Koonin, Phys. Lett. B 70 (1) (1977) 43 </a:t>
              </a:r>
            </a:p>
            <a:p>
              <a:pPr algn="r"/>
              <a:r>
                <a:rPr lang="en-US" altLang="zh-CN" sz="800" i="1" dirty="0">
                  <a:solidFill>
                    <a:srgbClr val="00B050"/>
                  </a:solidFill>
                  <a:latin typeface="+mn-ea"/>
                </a:rPr>
                <a:t>A. Ohnishi, Nucl. Phys. A </a:t>
              </a:r>
              <a:r>
                <a:rPr lang="en-US" altLang="zh-CN" sz="800" b="1" i="1" dirty="0">
                  <a:solidFill>
                    <a:srgbClr val="00B050"/>
                  </a:solidFill>
                  <a:latin typeface="+mn-ea"/>
                </a:rPr>
                <a:t>954 </a:t>
              </a:r>
              <a:r>
                <a:rPr lang="en-US" altLang="zh-CN" sz="800" i="1" dirty="0">
                  <a:solidFill>
                    <a:srgbClr val="00B050"/>
                  </a:solidFill>
                  <a:latin typeface="+mn-ea"/>
                </a:rPr>
                <a:t>(2016) 294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Reality is bit more complicated but understood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768ED1-D745-4279-B064-066621CD1048}"/>
              </a:ext>
            </a:extLst>
          </p:cNvPr>
          <p:cNvSpPr txBox="1"/>
          <p:nvPr/>
        </p:nvSpPr>
        <p:spPr>
          <a:xfrm>
            <a:off x="861108" y="5734274"/>
            <a:ext cx="5754656" cy="29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algn="just">
              <a:lnSpc>
                <a:spcPct val="120000"/>
              </a:lnSpc>
              <a:buClr>
                <a:srgbClr val="004D99"/>
              </a:buClr>
            </a:pPr>
            <a:r>
              <a:rPr lang="en-US" altLang="zh-CN" sz="1200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sz="1200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sz="1200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sz="1200" i="1" dirty="0">
                <a:solidFill>
                  <a:srgbClr val="00B050"/>
                </a:solidFill>
                <a:latin typeface="+mn-ea"/>
              </a:rPr>
              <a:t>Jun-Xu Lu and LSG*, PRD107(2023)074019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7DF0018-958A-4F87-807E-8FA6D901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2"/>
          <a:stretch/>
        </p:blipFill>
        <p:spPr>
          <a:xfrm>
            <a:off x="6908047" y="2125134"/>
            <a:ext cx="4920297" cy="33492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09FF0-09E1-4381-AC93-6B58C0DDC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4" y="2192399"/>
            <a:ext cx="6267220" cy="329403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A66BDA-5C18-4351-B9CF-08198B473A3E}"/>
              </a:ext>
            </a:extLst>
          </p:cNvPr>
          <p:cNvSpPr txBox="1"/>
          <p:nvPr/>
        </p:nvSpPr>
        <p:spPr>
          <a:xfrm>
            <a:off x="7116012" y="5689808"/>
            <a:ext cx="6281420" cy="29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algn="just">
              <a:lnSpc>
                <a:spcPct val="120000"/>
              </a:lnSpc>
              <a:buClr>
                <a:srgbClr val="004D99"/>
              </a:buClr>
            </a:pPr>
            <a:r>
              <a:rPr lang="en-US" altLang="zh-CN" sz="1200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sz="1200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sz="1200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sz="1200" i="1" dirty="0">
                <a:solidFill>
                  <a:srgbClr val="00B050"/>
                </a:solidFill>
                <a:latin typeface="+mn-ea"/>
              </a:rPr>
              <a:t>Ming-Zhu Liu, Jun-Xu Lu and LSG*, </a:t>
            </a:r>
            <a:r>
              <a:rPr lang="en-US" altLang="zh-CN" sz="1200" i="1" dirty="0">
                <a:solidFill>
                  <a:srgbClr val="00B050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2404.18607</a:t>
            </a:r>
            <a:r>
              <a:rPr lang="zh-CN" altLang="en-US" sz="1200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sz="12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0C3DE0-3B07-4C7F-9A47-CA2C2B05F570}"/>
              </a:ext>
            </a:extLst>
          </p:cNvPr>
          <p:cNvSpPr txBox="1"/>
          <p:nvPr/>
        </p:nvSpPr>
        <p:spPr>
          <a:xfrm flipH="1">
            <a:off x="861108" y="1575223"/>
            <a:ext cx="58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Repulsive, attractive, weakly bound, deeply bound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40162CF-F0CB-41D3-8884-A8DA73016035}"/>
              </a:ext>
            </a:extLst>
          </p:cNvPr>
          <p:cNvSpPr txBox="1"/>
          <p:nvPr/>
        </p:nvSpPr>
        <p:spPr>
          <a:xfrm flipH="1">
            <a:off x="7116010" y="1577351"/>
            <a:ext cx="507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Narrow resonance, broad resonance, virtual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5953F1-93B9-4C33-B6B4-101BEF6348DB}"/>
              </a:ext>
            </a:extLst>
          </p:cNvPr>
          <p:cNvSpPr txBox="1"/>
          <p:nvPr/>
        </p:nvSpPr>
        <p:spPr>
          <a:xfrm>
            <a:off x="506882" y="1456566"/>
            <a:ext cx="523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the well-known proton-proton interaction to calibrate the source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6FDB2-1142-463E-B8C8-809B48F4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85" y="1456566"/>
            <a:ext cx="4922655" cy="46086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27DA38-9483-4BFA-956A-BAB45215EC20}"/>
              </a:ext>
            </a:extLst>
          </p:cNvPr>
          <p:cNvSpPr txBox="1"/>
          <p:nvPr/>
        </p:nvSpPr>
        <p:spPr>
          <a:xfrm>
            <a:off x="7366001" y="6065224"/>
            <a:ext cx="3406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ALICE, PLB, 811 (2020) 135849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/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nary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/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CFs involving short-lived resonances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𝝉</m:t>
                    </m:r>
                    <m:r>
                      <a:rPr lang="en-US" altLang="zh-CN" sz="2000" b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1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𝟏𝐟𝐦</m:t>
                    </m:r>
                  </m:oMath>
                </a14:m>
                <a:r>
                  <a:rPr lang="en-US" altLang="zh-CN" sz="20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)—Resonance Source Model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blipFill>
                <a:blip r:embed="rId4"/>
                <a:stretch>
                  <a:fillRect l="-966" t="-5172" r="-1395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/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zh-CN" sz="1800">
                                          <a:effectLst/>
                                          <a:latin typeface="Georgia" panose="02040502050405020303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core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1800" i="1">
                                          <a:effectLst/>
                                          <a:latin typeface="等线" panose="02010600030101010101" pitchFamily="2" charset="-122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exp</m:t>
                      </m:r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Sup>
                                <m:sSub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zh-CN" sz="1800">
                                      <a:effectLst/>
                                      <a:latin typeface="Georgia" panose="02040502050405020303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core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1800" i="1">
                                      <a:effectLst/>
                                      <a:latin typeface="等线" panose="02010600030101010101" pitchFamily="2" charset="-122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SLR</m:t>
                      </m:r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B91583E0-0464-4EC8-A3F6-CDA23C8B0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268" y="5152763"/>
            <a:ext cx="2508751" cy="1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855CFB-7DBA-4B51-8193-B9D1C63D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A83AFD-EAD7-483A-886A-F715A48F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625" y="1250998"/>
            <a:ext cx="8791875" cy="4872277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A3F9DA86-0DD1-4324-939B-A945C8DB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4572826-274B-4B2B-87F9-0ABE8A414A08}"/>
              </a:ext>
            </a:extLst>
          </p:cNvPr>
          <p:cNvSpPr txBox="1"/>
          <p:nvPr/>
        </p:nvSpPr>
        <p:spPr>
          <a:xfrm>
            <a:off x="2833258" y="62545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Lingxiao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Wang1 and Jiaxing Zhao, 2411.16343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1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E1625-E05E-48B3-8619-63BEE283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89" y="-98012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Other domestic works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4BB839-9433-43FC-ABFE-3289A8E9F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0" y="1433739"/>
            <a:ext cx="1104999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K-Lambda and N*(1535):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Si-Wei Liu, Ju-Jun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2503.22453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Sigma*(1430):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Hai-Peng Li, Chu-Wen Xiao, Wei-Hong Liang, Jia-Jun Wu, En Wang et al, 2409.05787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P-Omega: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Ye Yan, Qi Huang,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Youchang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Yang,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Hongxia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Huang,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Jialun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2408.15493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N*(1535):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Hai-Peng Li, Jing Song, Wei-Hong Liang, R. Molina, E. Oset, 2311.14365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B86147-474C-4BFB-9BBB-341B6B43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EFT potentials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lQCD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phaseshifts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58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1" y="1258122"/>
            <a:ext cx="5174832" cy="292749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>
            <a:fillRect/>
          </a:stretch>
        </p:blipFill>
        <p:spPr>
          <a:xfrm>
            <a:off x="6128680" y="1100565"/>
            <a:ext cx="5765358" cy="189072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>
            <a:fillRect/>
          </a:stretch>
        </p:blipFill>
        <p:spPr>
          <a:xfrm>
            <a:off x="6128680" y="4206940"/>
            <a:ext cx="5769745" cy="1353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/>
            </p:nvSpPr>
            <p:spPr>
              <a:xfrm flipH="1">
                <a:off x="5691963" y="3086057"/>
                <a:ext cx="6088663" cy="83099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narrow structure around 6.9 GeV — X(6900)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broad structure just above twice the </a:t>
                </a:r>
                <a14:m>
                  <m:oMath xmlns:m="http://schemas.openxmlformats.org/officeDocument/2006/math"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mass</a:t>
                </a:r>
              </a:p>
            </p:txBody>
          </p:sp>
        </mc:Choice>
        <mc:Fallback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91963" y="3086057"/>
                <a:ext cx="6088663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8" t="-71" r="2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/>
          <p:cNvSpPr txBox="1"/>
          <p:nvPr/>
        </p:nvSpPr>
        <p:spPr>
          <a:xfrm flipH="1">
            <a:off x="5422604" y="5758266"/>
            <a:ext cx="6088663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X(6900) and a broad structure at threshold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resonance structure at about 7.2 GeV</a:t>
            </a:r>
          </a:p>
        </p:txBody>
      </p:sp>
      <p:pic>
        <p:nvPicPr>
          <p:cNvPr id="30" name="图片 29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94" y="4206940"/>
            <a:ext cx="2340000" cy="2651060"/>
          </a:xfrm>
          <a:prstGeom prst="rect">
            <a:avLst/>
          </a:prstGeom>
        </p:spPr>
      </p:pic>
      <p:pic>
        <p:nvPicPr>
          <p:cNvPr id="32" name="图片 31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8" y="4206940"/>
            <a:ext cx="2340000" cy="2651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2006428" y="5094594"/>
                <a:ext cx="98456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</a:rPr>
                  <a:t>Di-</a:t>
                </a:r>
                <a:r>
                  <a:rPr lang="en-US" altLang="zh-CN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428" y="5094594"/>
                <a:ext cx="984565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47" t="-169" r="15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/>
              <p:cNvSpPr txBox="1"/>
              <p:nvPr/>
            </p:nvSpPr>
            <p:spPr>
              <a:xfrm>
                <a:off x="4027958" y="5094594"/>
                <a:ext cx="14631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+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(2S)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958" y="5094594"/>
                <a:ext cx="1463138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10" t="-169" r="17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/>
          <p:cNvCxnSpPr/>
          <p:nvPr/>
        </p:nvCxnSpPr>
        <p:spPr>
          <a:xfrm>
            <a:off x="4027958" y="5652890"/>
            <a:ext cx="2068042" cy="74788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3917109" y="5348241"/>
            <a:ext cx="110849" cy="503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216470" y="308318"/>
            <a:ext cx="1171118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Tetracharm</a:t>
            </a:r>
            <a:r>
              <a:rPr lang="en-US" altLang="zh-CN" sz="3200" dirty="0"/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states —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LHCb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&amp; ATLAS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" y="1250561"/>
            <a:ext cx="4917875" cy="372547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8"/>
          <a:stretch>
            <a:fillRect/>
          </a:stretch>
        </p:blipFill>
        <p:spPr>
          <a:xfrm>
            <a:off x="6128679" y="1190846"/>
            <a:ext cx="5775463" cy="1566531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 flipH="1">
            <a:off x="5563359" y="3178315"/>
            <a:ext cx="5651947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X(6900) structure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new structure X(6600) and X(7100)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179533" y="5110720"/>
            <a:ext cx="10374514" cy="1552349"/>
            <a:chOff x="1151179" y="4968953"/>
            <a:chExt cx="9509732" cy="107514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2"/>
            <a:stretch>
              <a:fillRect/>
            </a:stretch>
          </p:blipFill>
          <p:spPr>
            <a:xfrm>
              <a:off x="1155844" y="4968953"/>
              <a:ext cx="9505067" cy="446564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36"/>
            <a:stretch>
              <a:fillRect/>
            </a:stretch>
          </p:blipFill>
          <p:spPr>
            <a:xfrm>
              <a:off x="1151179" y="5415517"/>
              <a:ext cx="9505067" cy="628583"/>
            </a:xfrm>
            <a:prstGeom prst="rect">
              <a:avLst/>
            </a:prstGeom>
          </p:spPr>
        </p:pic>
      </p:grpSp>
      <p:sp>
        <p:nvSpPr>
          <p:cNvPr id="31" name="椭圆 30"/>
          <p:cNvSpPr/>
          <p:nvPr/>
        </p:nvSpPr>
        <p:spPr>
          <a:xfrm>
            <a:off x="5648319" y="5054002"/>
            <a:ext cx="1431851" cy="17472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232066" y="5054002"/>
            <a:ext cx="1431851" cy="17472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6364244" y="4203142"/>
            <a:ext cx="2297747" cy="85105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32" idx="0"/>
          </p:cNvCxnSpPr>
          <p:nvPr/>
        </p:nvCxnSpPr>
        <p:spPr>
          <a:xfrm flipH="1" flipV="1">
            <a:off x="10136372" y="4203142"/>
            <a:ext cx="811620" cy="85086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 rot="20341713">
            <a:off x="6881204" y="4497061"/>
            <a:ext cx="1999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 structure 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216470" y="308318"/>
            <a:ext cx="1171118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Tetracharm</a:t>
            </a:r>
            <a:r>
              <a:rPr lang="en-US" altLang="zh-CN" sz="3200" dirty="0"/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states — CMS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1233317"/>
            <a:ext cx="4917875" cy="2737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4021367"/>
            <a:ext cx="4917875" cy="27374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8" y="1027761"/>
            <a:ext cx="5805408" cy="123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decipher the nature of possible state near the </a:t>
                </a:r>
                <a14:m>
                  <m:oMath xmlns:m="http://schemas.openxmlformats.org/officeDocument/2006/math"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-pair threshold ? </a:t>
                </a:r>
                <a:endParaRPr kumimoji="1"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blipFill rotWithShape="1">
                <a:blip r:embed="rId6"/>
                <a:stretch>
                  <a:fillRect l="-3" t="-6" r="2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82" y="2987778"/>
            <a:ext cx="3088232" cy="7295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13" y="4515109"/>
            <a:ext cx="2491001" cy="92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blipFill rotWithShape="1">
                <a:blip r:embed="rId9"/>
                <a:stretch>
                  <a:fillRect l="-13" t="-137" r="7" b="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𝟑𝟕𝟕𝟎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blipFill rotWithShape="1">
                <a:blip r:embed="rId10"/>
                <a:stretch>
                  <a:fillRect l="-12" t="-116" r="3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resonance 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blipFill rotWithShape="1">
                <a:blip r:embed="rId11"/>
                <a:stretch>
                  <a:fillRect l="-439" t="-1020" r="-412" b="-942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  <a:endParaRPr lang="zh-CN" altLang="en-US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blipFill rotWithShape="1">
                <a:blip r:embed="rId12"/>
                <a:stretch>
                  <a:fillRect l="-439" t="-1335" r="-412" b="-122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/>
          <p:cNvCxnSpPr/>
          <p:nvPr/>
        </p:nvCxnSpPr>
        <p:spPr>
          <a:xfrm>
            <a:off x="8995722" y="337734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995722" y="501121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/>
              <p:cNvSpPr txBox="1"/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Tetracharm</a:t>
                </a:r>
                <a:r>
                  <a:rPr lang="en-US" altLang="zh-CN" sz="3200" dirty="0"/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states — near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threshold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7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  <a:blipFill rotWithShape="1">
                <a:blip r:embed="rId13"/>
                <a:stretch>
                  <a:fillRect l="-5" t="-16804" r="4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8" y="1773418"/>
            <a:ext cx="2453001" cy="16082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598" y="2234623"/>
            <a:ext cx="1004644" cy="12219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369646" y="1773418"/>
            <a:ext cx="2447260" cy="1604514"/>
            <a:chOff x="2447532" y="3420373"/>
            <a:chExt cx="2447260" cy="160451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532" y="3420373"/>
              <a:ext cx="2447260" cy="160451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451" y="3865761"/>
              <a:ext cx="1004644" cy="12219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476250" y="3630718"/>
            <a:ext cx="1022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Identical neutral mesons (J=1) correlation function 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9381" y="3331882"/>
            <a:ext cx="844770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Taken from X.-K. Dong, V. Baru, F.-K. Guo, C.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Hanhart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and  A.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Nefediev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Phys. Rev. Lett. 126, 132001 (2021) 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 r="22879" b="61235"/>
          <a:stretch>
            <a:fillRect/>
          </a:stretch>
        </p:blipFill>
        <p:spPr>
          <a:xfrm>
            <a:off x="901960" y="1628739"/>
            <a:ext cx="5791806" cy="66249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593276" y="391813"/>
            <a:ext cx="2874416" cy="1608277"/>
            <a:chOff x="274" y="5191423"/>
            <a:chExt cx="2874416" cy="160827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" y="5191423"/>
              <a:ext cx="2452998" cy="160827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47" y="5652627"/>
              <a:ext cx="1592943" cy="12219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0" r="18726" b="380"/>
          <a:stretch>
            <a:fillRect/>
          </a:stretch>
        </p:blipFill>
        <p:spPr>
          <a:xfrm>
            <a:off x="901960" y="2313319"/>
            <a:ext cx="5791806" cy="975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Strength of potential from double J/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spectrum 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blipFill rotWithShape="1">
                <a:blip r:embed="rId14"/>
                <a:stretch>
                  <a:fillRect t="-89" r="5" b="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/>
        </p:nvSpPr>
        <p:spPr>
          <a:xfrm>
            <a:off x="6617216" y="1952503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Resonant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617215" y="2653742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Bound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617215" y="2955228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Virtual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109420"/>
            <a:ext cx="8702226" cy="1881392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158364" y="69411"/>
            <a:ext cx="1317083" cy="34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X(6200)</a:t>
            </a:r>
          </a:p>
        </p:txBody>
      </p:sp>
      <p:sp>
        <p:nvSpPr>
          <p:cNvPr id="24" name="标注: 弯曲线形(带边框和强调线) 45"/>
          <p:cNvSpPr/>
          <p:nvPr/>
        </p:nvSpPr>
        <p:spPr>
          <a:xfrm rot="16200000">
            <a:off x="3128321" y="5087836"/>
            <a:ext cx="592747" cy="117464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5344"/>
              <a:gd name="adj6" fmla="val -56234"/>
            </a:avLst>
          </a:prstGeom>
          <a:noFill/>
          <a:ln>
            <a:solidFill>
              <a:srgbClr val="0D6F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00115" y="6255072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Quantum Statistic (QS) effect</a:t>
            </a:r>
          </a:p>
        </p:txBody>
      </p:sp>
      <p:sp>
        <p:nvSpPr>
          <p:cNvPr id="26" name="标注: 弯曲线形(带边框和强调线) 47"/>
          <p:cNvSpPr/>
          <p:nvPr/>
        </p:nvSpPr>
        <p:spPr>
          <a:xfrm rot="16200000">
            <a:off x="6734530" y="2957565"/>
            <a:ext cx="592747" cy="547374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362"/>
              <a:gd name="adj6" fmla="val -47863"/>
            </a:avLst>
          </a:prstGeom>
          <a:noFill/>
          <a:ln>
            <a:solidFill>
              <a:srgbClr val="0D6F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906301" y="6249900"/>
            <a:ext cx="513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Final State Interaction (FSI) effect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996995" y="3870222"/>
            <a:ext cx="3601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Spatial part of wave function</a:t>
            </a:r>
          </a:p>
          <a:p>
            <a:pPr algn="ctr"/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Symmetric (for 1S0, 5S2)</a:t>
            </a:r>
          </a:p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Anti-symmetric (for 3S1)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EFT potentials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lQCD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phaseshifts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Preliminary</a:t>
                </a:r>
                <a:r>
                  <a:rPr lang="en-US" altLang="zh-CN" sz="3200" b="1" dirty="0"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𝑱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-pair 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83" y="1370567"/>
            <a:ext cx="5263244" cy="37527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2" y="1370568"/>
            <a:ext cx="5263243" cy="3752739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>
          <a:xfrm>
            <a:off x="1532710" y="5291097"/>
            <a:ext cx="3293615" cy="1288680"/>
          </a:xfrm>
          <a:prstGeom prst="roundRect">
            <a:avLst/>
          </a:prstGeom>
          <a:solidFill>
            <a:srgbClr val="3385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Typical low-momentum features of different pole positions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4826325" y="5618417"/>
            <a:ext cx="1423555" cy="310474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826325" y="5928891"/>
            <a:ext cx="2162536" cy="0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4846216" y="5928891"/>
            <a:ext cx="3273724" cy="329018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92766" y="2600605"/>
            <a:ext cx="4342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Attraction:</a:t>
            </a:r>
          </a:p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resonant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virtual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bound state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678313" y="5744224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resonant state &gt; </a:t>
            </a:r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F7733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700722" y="6041770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virtual state &gt; </a:t>
            </a:r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73E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828203" y="5433751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bound state &lt; </a:t>
            </a:r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84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EFT potentials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𝐉</m:t>
                    </m:r>
                    <m:r>
                      <a:rPr lang="en-US" altLang="zh-CN" sz="28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𝑵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with </a:t>
                </a:r>
                <a:r>
                  <a:rPr lang="en-US" altLang="zh-CN" sz="2800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lQCD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phaseshifts</a:t>
                </a:r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8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688" y="1118492"/>
            <a:ext cx="3415392" cy="192921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Charmonium-nucleon Interaction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250" y="1112298"/>
            <a:ext cx="96126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sz="2400" b="1" dirty="0">
                <a:solidFill>
                  <a:srgbClr val="2D81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suppression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Predominant multiple-gluon exchanges at low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76250" y="4111755"/>
                <a:ext cx="6235446" cy="1076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Hidden-charm pentaquark states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 observed by LHCb</a:t>
                </a:r>
              </a:p>
              <a:p>
                <a:pPr lvl="1"/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	—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(4312),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(4440)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(4457)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4111755"/>
                <a:ext cx="6235446" cy="1076325"/>
              </a:xfrm>
              <a:prstGeom prst="rect">
                <a:avLst/>
              </a:prstGeom>
              <a:blipFill>
                <a:blip r:embed="rId5"/>
                <a:stretch>
                  <a:fillRect l="-1271" t="-4545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8523025" y="3047702"/>
            <a:ext cx="347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Taken from Bing Wu’s report on “East Asian Workshop on Exotic Hadrons 2024”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6250" y="5737992"/>
            <a:ext cx="6589014" cy="1013912"/>
            <a:chOff x="476250" y="4876148"/>
            <a:chExt cx="6589014" cy="1013912"/>
          </a:xfrm>
        </p:grpSpPr>
        <p:sp>
          <p:nvSpPr>
            <p:cNvPr id="4" name="文本框 3"/>
            <p:cNvSpPr txBox="1"/>
            <p:nvPr/>
          </p:nvSpPr>
          <p:spPr>
            <a:xfrm>
              <a:off x="476250" y="4876148"/>
              <a:ext cx="6589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In-medium properties of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charmonia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30839" y="5366840"/>
              <a:ext cx="2670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A. </a:t>
              </a:r>
              <a:r>
                <a:rPr lang="en-US" altLang="zh-CN" sz="1400" i="1" dirty="0" err="1">
                  <a:solidFill>
                    <a:srgbClr val="00B050"/>
                  </a:solidFill>
                  <a:latin typeface="+mn-ea"/>
                </a:rPr>
                <a:t>Sibirtsev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 and M. B. Voloshin, </a:t>
              </a:r>
            </a:p>
            <a:p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Phys. Rev. D 71, 076005 (2005)</a:t>
              </a:r>
              <a:endParaRPr lang="zh-CN" altLang="en-US" sz="1400" i="1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00887" y="5366840"/>
              <a:ext cx="2670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CN" sz="1400" i="1" dirty="0">
                  <a:solidFill>
                    <a:srgbClr val="00B050"/>
                  </a:solidFill>
                  <a:latin typeface="+mn-ea"/>
                </a:rPr>
                <a:t>N. Brambilla et al., </a:t>
              </a:r>
            </a:p>
            <a:p>
              <a:r>
                <a:rPr lang="fr-FR" altLang="zh-CN" sz="1400" i="1" dirty="0">
                  <a:solidFill>
                    <a:srgbClr val="00B050"/>
                  </a:solidFill>
                  <a:latin typeface="+mn-ea"/>
                </a:rPr>
                <a:t>Eur. Phys. J. C 74, 2981 (2014)</a:t>
              </a:r>
              <a:endParaRPr lang="zh-CN" altLang="en-US" sz="1400" i="1" dirty="0">
                <a:solidFill>
                  <a:srgbClr val="00B050"/>
                </a:solidFill>
                <a:latin typeface="+mn-ea"/>
              </a:endParaRPr>
            </a:p>
          </p:txBody>
        </p:sp>
      </p:grp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43990" y="5281930"/>
          <a:ext cx="3719195" cy="518160"/>
        </p:xfrm>
        <a:graphic>
          <a:graphicData uri="http://schemas.openxmlformats.org/drawingml/2006/table">
            <a:tbl>
              <a:tblPr/>
              <a:tblGrid>
                <a:gridCol w="371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b-NO" altLang="zh-CN" sz="1400" i="1" dirty="0">
                          <a:solidFill>
                            <a:srgbClr val="00B050"/>
                          </a:solidFill>
                          <a:latin typeface="+mn-ea"/>
                        </a:rPr>
                        <a:t>LHCb Collaboration, PRL 115 (2015) 072001</a:t>
                      </a:r>
                    </a:p>
                    <a:p>
                      <a:r>
                        <a:rPr lang="nb-NO" altLang="zh-CN" sz="1400" i="1" dirty="0">
                          <a:solidFill>
                            <a:srgbClr val="00B050"/>
                          </a:solidFill>
                          <a:latin typeface="+mn-ea"/>
                          <a:sym typeface="+mn-ea"/>
                        </a:rPr>
                        <a:t>LHCb Collaboration, PRL 122 (2019) 222001</a:t>
                      </a:r>
                      <a:endParaRPr lang="nb-NO" altLang="zh-CN" sz="1400" i="1" dirty="0">
                        <a:solidFill>
                          <a:srgbClr val="00B050"/>
                        </a:solidFill>
                        <a:latin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直接连接符 23"/>
          <p:cNvCxnSpPr/>
          <p:nvPr/>
        </p:nvCxnSpPr>
        <p:spPr>
          <a:xfrm>
            <a:off x="1790375" y="5146301"/>
            <a:ext cx="239757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71319" y="5146301"/>
            <a:ext cx="116618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31656" y="1855124"/>
            <a:ext cx="274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altLang="zh-CN" sz="1400" i="1" dirty="0">
                <a:solidFill>
                  <a:srgbClr val="00B050"/>
                </a:solidFill>
                <a:latin typeface="+mn-ea"/>
              </a:rPr>
              <a:t>S. </a:t>
            </a:r>
            <a:r>
              <a:rPr lang="nn-NO" altLang="zh-CN" sz="1400" b="1" i="1" dirty="0">
                <a:solidFill>
                  <a:srgbClr val="C00000"/>
                </a:solidFill>
                <a:latin typeface="+mn-ea"/>
              </a:rPr>
              <a:t>O</a:t>
            </a:r>
            <a:r>
              <a:rPr lang="nn-NO" altLang="zh-CN" sz="1400" i="1" dirty="0">
                <a:solidFill>
                  <a:srgbClr val="00B050"/>
                </a:solidFill>
                <a:latin typeface="+mn-ea"/>
              </a:rPr>
              <a:t>kubo, Phys. Lett. 5, 165 (1963)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0839" y="2667470"/>
            <a:ext cx="391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J. </a:t>
            </a:r>
            <a:r>
              <a:rPr lang="en-US" altLang="zh-CN" sz="1400" b="1" i="1" dirty="0">
                <a:solidFill>
                  <a:srgbClr val="2D81C5"/>
                </a:solidFill>
                <a:latin typeface="+mn-ea"/>
              </a:rPr>
              <a:t>I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izuka, Prog. Theor. Phys. Suppl. 37, 21 (1966)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30839" y="2157178"/>
            <a:ext cx="679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G. </a:t>
            </a:r>
            <a:r>
              <a:rPr lang="en-US" altLang="zh-CN" sz="1400" b="1" i="1" dirty="0">
                <a:solidFill>
                  <a:srgbClr val="FFC000"/>
                </a:solidFill>
                <a:latin typeface="+mn-ea"/>
              </a:rPr>
              <a:t>Z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weig, “An SU(3) model for strong interaction symmetry and its breaking. Version 2,” </a:t>
            </a:r>
          </a:p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DEVELOPMENTS IN THE QUARK THEORY  OF HADRONS. VOL. 1. 1964 - 1978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370" y="4627880"/>
            <a:ext cx="1693545" cy="112903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476250" y="3010667"/>
            <a:ext cx="9612630" cy="1049813"/>
            <a:chOff x="476250" y="2564038"/>
            <a:chExt cx="9612630" cy="1049813"/>
          </a:xfrm>
        </p:grpSpPr>
        <p:grpSp>
          <p:nvGrpSpPr>
            <p:cNvPr id="31" name="组合 30"/>
            <p:cNvGrpSpPr/>
            <p:nvPr/>
          </p:nvGrpSpPr>
          <p:grpSpPr>
            <a:xfrm>
              <a:off x="476250" y="2564038"/>
              <a:ext cx="9612630" cy="1044680"/>
              <a:chOff x="476250" y="2096941"/>
              <a:chExt cx="9612630" cy="1044680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930839" y="2833844"/>
                <a:ext cx="28242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altLang="zh-CN" sz="1400" i="1" dirty="0">
                    <a:solidFill>
                      <a:srgbClr val="00B050"/>
                    </a:solidFill>
                    <a:latin typeface="+mn-ea"/>
                  </a:rPr>
                  <a:t>Y. Hatta et al., JHEP 12 (2018) 008 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76250" y="2096941"/>
                <a:ext cx="961263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Nucleon mass origin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kern="1200" dirty="0">
                    <a:solidFill>
                      <a:srgbClr val="00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Gluon trace anomaly contribution to the nucleon mass</a:t>
                </a:r>
                <a:endParaRPr lang="zh-CN" altLang="zh-CN" sz="2800" dirty="0">
                  <a:effectLst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4714250" y="3306074"/>
              <a:ext cx="3304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altLang="zh-CN" sz="1400" i="1" dirty="0">
                  <a:solidFill>
                    <a:srgbClr val="00B050"/>
                  </a:solidFill>
                  <a:latin typeface="+mn-ea"/>
                </a:rPr>
                <a:t>X.-D. Ji, Phys. Rev. Lett. 74, 1071 (1995) 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256" y="3659657"/>
            <a:ext cx="2727543" cy="305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 l="9183"/>
          <a:stretch>
            <a:fillRect/>
          </a:stretch>
        </p:blipFill>
        <p:spPr>
          <a:xfrm>
            <a:off x="6851904" y="3745387"/>
            <a:ext cx="2804403" cy="2962656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rcRect l="-973" t="10975" r="91244" b="20791"/>
          <a:stretch>
            <a:fillRect/>
          </a:stretch>
        </p:blipFill>
        <p:spPr>
          <a:xfrm rot="5400000">
            <a:off x="8103897" y="2646317"/>
            <a:ext cx="300414" cy="2021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251" y="3630718"/>
            <a:ext cx="612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Phase shifts to correlation functions 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Charmonium-nucleon p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hase shifts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from HAL QCD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74131" y="2831433"/>
            <a:ext cx="496435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Lyu, Takumi Doi , Tetsuo </a:t>
            </a:r>
            <a:r>
              <a:rPr lang="en-US" altLang="zh-CN" sz="1600" i="1" dirty="0" err="1">
                <a:solidFill>
                  <a:srgbClr val="00B050"/>
                </a:solidFill>
                <a:latin typeface="+mn-ea"/>
              </a:rPr>
              <a:t>Hatsuda</a:t>
            </a:r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, and Takuya Sugiura, </a:t>
            </a:r>
          </a:p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Phys. Lett. B 860 (2025) 139178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 shifts for J/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89" r="5" b="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948" y="1586307"/>
            <a:ext cx="4203607" cy="2060001"/>
          </a:xfrm>
          <a:prstGeom prst="rect">
            <a:avLst/>
          </a:prstGeom>
        </p:spPr>
      </p:pic>
      <p:graphicFrame>
        <p:nvGraphicFramePr>
          <p:cNvPr id="32" name="对象 31"/>
          <p:cNvGraphicFramePr>
            <a:graphicFrameLocks noChangeAspect="1"/>
          </p:cNvGraphicFramePr>
          <p:nvPr/>
        </p:nvGraphicFramePr>
        <p:xfrm>
          <a:off x="470154" y="4102765"/>
          <a:ext cx="474980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AxMath" r:id="rId7" imgW="914400" imgH="914400" progId="Equation.AxMath">
                  <p:embed/>
                </p:oleObj>
              </mc:Choice>
              <mc:Fallback>
                <p:oleObj name="AxMath" r:id="rId7" imgW="914400" imgH="914400" progId="Equation.AxMath">
                  <p:embed/>
                  <p:pic>
                    <p:nvPicPr>
                      <p:cNvPr id="32" name="对象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154" y="4102765"/>
                        <a:ext cx="474980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/>
        </p:nvGraphicFramePr>
        <p:xfrm>
          <a:off x="470154" y="5257565"/>
          <a:ext cx="40767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AxMath" r:id="rId9" imgW="914400" imgH="914400" progId="Equation.AxMath">
                  <p:embed/>
                </p:oleObj>
              </mc:Choice>
              <mc:Fallback>
                <p:oleObj name="AxMath" r:id="rId9" imgW="914400" imgH="914400" progId="Equation.AxMath">
                  <p:embed/>
                  <p:pic>
                    <p:nvPicPr>
                      <p:cNvPr id="39" name="对象 3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0154" y="5257565"/>
                        <a:ext cx="40767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>
            <a:graphicFrameLocks noChangeAspect="1"/>
          </p:cNvGraphicFramePr>
          <p:nvPr/>
        </p:nvGraphicFramePr>
        <p:xfrm>
          <a:off x="470154" y="6055560"/>
          <a:ext cx="31623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AxMath" r:id="rId11" imgW="914400" imgH="914400" progId="Equation.AxMath">
                  <p:embed/>
                </p:oleObj>
              </mc:Choice>
              <mc:Fallback>
                <p:oleObj name="AxMath" r:id="rId11" imgW="914400" imgH="914400" progId="Equation.AxMath">
                  <p:embed/>
                  <p:pic>
                    <p:nvPicPr>
                      <p:cNvPr id="40" name="对象 3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0154" y="6055560"/>
                        <a:ext cx="31623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直接箭头连接符 42"/>
          <p:cNvCxnSpPr/>
          <p:nvPr/>
        </p:nvCxnSpPr>
        <p:spPr>
          <a:xfrm flipV="1">
            <a:off x="4619421" y="5237097"/>
            <a:ext cx="2362182" cy="116761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4631788" y="5632215"/>
            <a:ext cx="2653338" cy="97039"/>
          </a:xfrm>
          <a:prstGeom prst="straightConnector1">
            <a:avLst/>
          </a:prstGeom>
          <a:ln w="25400">
            <a:solidFill>
              <a:srgbClr val="004D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5355" y="1203325"/>
            <a:ext cx="4534535" cy="141986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9771888" y="5591784"/>
            <a:ext cx="24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evaluated with</a:t>
            </a:r>
          </a:p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gaussian source</a:t>
            </a:r>
          </a:p>
        </p:txBody>
      </p:sp>
      <p:graphicFrame>
        <p:nvGraphicFramePr>
          <p:cNvPr id="58" name="对象 57"/>
          <p:cNvGraphicFramePr>
            <a:graphicFrameLocks noChangeAspect="1"/>
          </p:cNvGraphicFramePr>
          <p:nvPr/>
        </p:nvGraphicFramePr>
        <p:xfrm>
          <a:off x="7341892" y="5545677"/>
          <a:ext cx="3492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AxMath" r:id="rId14" imgW="914400" imgH="914400" progId="Equation.AxMath">
                  <p:embed/>
                </p:oleObj>
              </mc:Choice>
              <mc:Fallback>
                <p:oleObj name="AxMath" r:id="rId14" imgW="914400" imgH="914400" progId="Equation.AxMath">
                  <p:embed/>
                  <p:pic>
                    <p:nvPicPr>
                      <p:cNvPr id="58" name="对象 5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41892" y="5545677"/>
                        <a:ext cx="3492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/>
          <p:cNvGraphicFramePr>
            <a:graphicFrameLocks noChangeAspect="1"/>
          </p:cNvGraphicFramePr>
          <p:nvPr/>
        </p:nvGraphicFramePr>
        <p:xfrm>
          <a:off x="7096633" y="4972862"/>
          <a:ext cx="3587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AxMath" r:id="rId16" imgW="914400" imgH="914400" progId="Equation.AxMath">
                  <p:embed/>
                </p:oleObj>
              </mc:Choice>
              <mc:Fallback>
                <p:oleObj name="AxMath" r:id="rId16" imgW="914400" imgH="914400" progId="Equation.AxMath">
                  <p:embed/>
                  <p:pic>
                    <p:nvPicPr>
                      <p:cNvPr id="60" name="对象 5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96633" y="4972862"/>
                        <a:ext cx="35877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J/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-proton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7" y="1594582"/>
            <a:ext cx="4858512" cy="4670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573" y="1594582"/>
            <a:ext cx="4868116" cy="4670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251523" y="6346740"/>
                <a:ext cx="4342761" cy="459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Attraction: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>
                            <a:solidFill>
                              <a:srgbClr val="FAD26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>
                            <a:solidFill>
                              <a:srgbClr val="FAD26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𝟒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sPre>
                    <m:r>
                      <a:rPr lang="en-US" altLang="zh-CN" sz="2000" b="1" i="1">
                        <a:solidFill>
                          <a:srgbClr val="FAD26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000" b="1" dirty="0">
                    <a:solidFill>
                      <a:srgbClr val="F7733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 smtClean="0">
                            <a:solidFill>
                              <a:srgbClr val="AD95C2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 smtClean="0">
                            <a:solidFill>
                              <a:srgbClr val="AD95C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sPre>
                  </m:oMath>
                </a14:m>
                <a:endParaRPr lang="en-US" altLang="zh-CN" sz="2000" b="1" dirty="0">
                  <a:solidFill>
                    <a:srgbClr val="0084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523" y="6346740"/>
                <a:ext cx="4342761" cy="459357"/>
              </a:xfrm>
              <a:prstGeom prst="rect">
                <a:avLst/>
              </a:prstGeom>
              <a:blipFill>
                <a:blip r:embed="rId6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4D8D3A0-C549-0BE6-0248-57D25C88DAD7}"/>
              </a:ext>
            </a:extLst>
          </p:cNvPr>
          <p:cNvSpPr/>
          <p:nvPr/>
        </p:nvSpPr>
        <p:spPr>
          <a:xfrm>
            <a:off x="3759885" y="1143472"/>
            <a:ext cx="755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Zhi-Wei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Duo-Lun Ge, Jun-Xu Lu, Ming-Zhu Liu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2504.04853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 descr="\documentclass{article}&#10;\usepackage{amsmath}&#10;\pagestyle{empty}&#10;\begin{document}&#10;&#10;$C_{\rm avg}(k)=1/3~C_{^2S_{1/2}}(k)+2/3~C_{^4S_{3/2}}(k)$&#10;&#10;&#10;\end{document}" title="IguanaTex Bitmap Display">
            <a:extLst>
              <a:ext uri="{FF2B5EF4-FFF2-40B4-BE49-F238E27FC236}">
                <a16:creationId xmlns:a16="http://schemas.microsoft.com/office/drawing/2014/main" id="{0EF11642-B311-2EC6-9E67-1F3D89351E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91" y="6398825"/>
            <a:ext cx="4432762" cy="301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79" y="1549708"/>
            <a:ext cx="4857250" cy="4673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5"/>
                <a:stretch>
                  <a:fillRect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573" y="1549708"/>
            <a:ext cx="4895574" cy="4673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142423" y="6334799"/>
                <a:ext cx="434276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Attraction: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&lt; 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J/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𝚿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en-US" altLang="zh-CN" sz="2000" b="1" dirty="0">
                  <a:solidFill>
                    <a:srgbClr val="0084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423" y="6334799"/>
                <a:ext cx="4342761" cy="400110"/>
              </a:xfrm>
              <a:prstGeom prst="rect">
                <a:avLst/>
              </a:prstGeom>
              <a:blipFill>
                <a:blip r:embed="rId7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6449573" y="6334799"/>
            <a:ext cx="5302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LL model: not suitable for </a:t>
            </a:r>
            <a:r>
              <a:rPr lang="en-US" altLang="zh-CN" sz="2000" b="1" dirty="0">
                <a:solidFill>
                  <a:srgbClr val="2D81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small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source</a:t>
            </a:r>
            <a:endParaRPr lang="en-US" altLang="zh-CN" sz="2000" b="1" dirty="0">
              <a:solidFill>
                <a:srgbClr val="0084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8782" y="916803"/>
            <a:ext cx="1298578" cy="667676"/>
          </a:xfrm>
          <a:prstGeom prst="rect">
            <a:avLst/>
          </a:prstGeom>
          <a:noFill/>
          <a:ln w="19050">
            <a:solidFill>
              <a:srgbClr val="2D8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\documentclass{article}&#10;\usepackage{amsmath}&#10;\pagestyle{empty}&#10;\begin{document}&#10;&#10;\begin{align}\label{Eq:LL}&#10;  C_{\rm LL}(k)=1&amp;+\frac{\left|f(k)\right|^2}{2R^2}+\frac{2{\rm Re}f(k)}{\sqrt{\pi}R}F_1(x)-\frac{{\rm Im}f(k)}{R}F_2(x)\nonumber\\&#10;  &amp;-\frac{\left|f(k)\right|^2}{4\sqrt{\pi}R^3}r_{\rm eff}\nonumber&#10;\end{align}&#10;&#10;&#10;\end{document}" title="IguanaTex Bitmap Display">
            <a:extLst>
              <a:ext uri="{FF2B5EF4-FFF2-40B4-BE49-F238E27FC236}">
                <a16:creationId xmlns:a16="http://schemas.microsoft.com/office/drawing/2014/main" id="{E5E6647A-D717-1EDE-809C-CAA4D096B3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73" y="327235"/>
            <a:ext cx="5302302" cy="1238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outlook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/>
              <p:cNvSpPr txBox="1"/>
              <p:nvPr/>
            </p:nvSpPr>
            <p:spPr>
              <a:xfrm>
                <a:off x="439575" y="1166615"/>
                <a:ext cx="10605707" cy="286796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 offers high-precision tests of the strong interaction between pairs of (un)stable particles and can be valuable to decipher the nature of the many exotic hadrons discovered so far.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000" b="1" i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0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000" b="1" i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functions can be used to decipher the nature of possible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𝑿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𝟔𝟐𝟎𝟎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-proton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-proton correlation functions can unveil valuable insights into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charmonium-nucleon interaction</a:t>
                </a:r>
              </a:p>
            </p:txBody>
          </p:sp>
        </mc:Choice>
        <mc:Fallback xmlns="">
          <p:sp>
            <p:nvSpPr>
              <p:cNvPr id="85" name="文本框 1 1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75" y="1166615"/>
                <a:ext cx="10605707" cy="2867965"/>
              </a:xfrm>
              <a:prstGeom prst="rect">
                <a:avLst/>
              </a:prstGeom>
              <a:blipFill>
                <a:blip r:embed="rId3"/>
                <a:stretch>
                  <a:fillRect l="-747" t="-425" r="-1782" b="-276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1 1 1">
            <a:extLst>
              <a:ext uri="{FF2B5EF4-FFF2-40B4-BE49-F238E27FC236}">
                <a16:creationId xmlns:a16="http://schemas.microsoft.com/office/drawing/2014/main" id="{8CE1CC7A-A121-4D15-91A0-B8CCD948ED90}"/>
              </a:ext>
            </a:extLst>
          </p:cNvPr>
          <p:cNvSpPr txBox="1"/>
          <p:nvPr/>
        </p:nvSpPr>
        <p:spPr>
          <a:xfrm>
            <a:off x="439574" y="4153133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two-hadron correlations involving s, c, b quarks studied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9B8F3C-AEBD-4B5D-A08F-1C744845226A}"/>
              </a:ext>
            </a:extLst>
          </p:cNvPr>
          <p:cNvGrpSpPr>
            <a:grpSpLocks noChangeAspect="1"/>
          </p:cNvGrpSpPr>
          <p:nvPr/>
        </p:nvGrpSpPr>
        <p:grpSpPr>
          <a:xfrm>
            <a:off x="7733259" y="4885269"/>
            <a:ext cx="2599462" cy="1816110"/>
            <a:chOff x="7502201" y="598404"/>
            <a:chExt cx="4173773" cy="291600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AA1A715-4153-4300-8BC7-14D0026CA7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48" name="Group 34">
                <a:extLst>
                  <a:ext uri="{FF2B5EF4-FFF2-40B4-BE49-F238E27FC236}">
                    <a16:creationId xmlns:a16="http://schemas.microsoft.com/office/drawing/2014/main" id="{2997752C-0D1E-44E2-AAB5-4DB91FFBC1E4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0" name="Freeform 9">
                  <a:extLst>
                    <a:ext uri="{FF2B5EF4-FFF2-40B4-BE49-F238E27FC236}">
                      <a16:creationId xmlns:a16="http://schemas.microsoft.com/office/drawing/2014/main" id="{0E5C10F4-3363-40E7-8503-385DBB0429FE}"/>
                    </a:ext>
                  </a:extLst>
                </p:cNvPr>
                <p:cNvSpPr/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1" name="Freeform 10">
                  <a:extLst>
                    <a:ext uri="{FF2B5EF4-FFF2-40B4-BE49-F238E27FC236}">
                      <a16:creationId xmlns:a16="http://schemas.microsoft.com/office/drawing/2014/main" id="{139A051E-11EC-419D-A629-0056471C52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9FAA7DAC-AF14-461C-B4B8-B7FC5F1C47F7}"/>
                      </a:ext>
                    </a:extLst>
                  </p:cNvPr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4B868798-B6A9-49B6-A564-3E9600C0C8C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44" name="Group 34">
                <a:extLst>
                  <a:ext uri="{FF2B5EF4-FFF2-40B4-BE49-F238E27FC236}">
                    <a16:creationId xmlns:a16="http://schemas.microsoft.com/office/drawing/2014/main" id="{71556D4D-87FF-4713-8311-E836C6047B63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46" name="Freeform 9">
                  <a:extLst>
                    <a:ext uri="{FF2B5EF4-FFF2-40B4-BE49-F238E27FC236}">
                      <a16:creationId xmlns:a16="http://schemas.microsoft.com/office/drawing/2014/main" id="{CDF627DF-FDA2-45B0-B08B-7D9ED4539BC8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>
                  <a:extLst>
                    <a:ext uri="{FF2B5EF4-FFF2-40B4-BE49-F238E27FC236}">
                      <a16:creationId xmlns:a16="http://schemas.microsoft.com/office/drawing/2014/main" id="{17C3A38D-1A05-4528-BE59-9B26A03ED6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99AFFAF-F78F-4EA2-8193-9BC5262EB5E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B725B1C-A86C-48CC-B635-0350F45290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40" name="Group 34">
                <a:extLst>
                  <a:ext uri="{FF2B5EF4-FFF2-40B4-BE49-F238E27FC236}">
                    <a16:creationId xmlns:a16="http://schemas.microsoft.com/office/drawing/2014/main" id="{8D1E21CD-F153-4C5F-8368-6CADCADFF93D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2" name="Freeform 9">
                  <a:extLst>
                    <a:ext uri="{FF2B5EF4-FFF2-40B4-BE49-F238E27FC236}">
                      <a16:creationId xmlns:a16="http://schemas.microsoft.com/office/drawing/2014/main" id="{60F6B548-15D2-4EDF-A925-48869A6B509B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3" name="Freeform 10">
                  <a:extLst>
                    <a:ext uri="{FF2B5EF4-FFF2-40B4-BE49-F238E27FC236}">
                      <a16:creationId xmlns:a16="http://schemas.microsoft.com/office/drawing/2014/main" id="{E6300555-C397-4C4F-AC92-C34108C93A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E4DA666B-1F63-4BF8-9268-36CE567402C8}"/>
                      </a:ext>
                    </a:extLst>
                  </p:cNvPr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A060B47-4AF4-461A-97D1-5CD5AFB6E807}"/>
                </a:ext>
              </a:extLst>
            </p:cNvPr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36" name="Group 34">
                <a:extLst>
                  <a:ext uri="{FF2B5EF4-FFF2-40B4-BE49-F238E27FC236}">
                    <a16:creationId xmlns:a16="http://schemas.microsoft.com/office/drawing/2014/main" id="{6EA3B222-CE4E-4481-B7A4-190FAB859A50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8" name="Freeform 9">
                  <a:extLst>
                    <a:ext uri="{FF2B5EF4-FFF2-40B4-BE49-F238E27FC236}">
                      <a16:creationId xmlns:a16="http://schemas.microsoft.com/office/drawing/2014/main" id="{DA6DB8EA-A011-4AAA-836B-58EC37FDD9FC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9" name="Freeform 10">
                  <a:extLst>
                    <a:ext uri="{FF2B5EF4-FFF2-40B4-BE49-F238E27FC236}">
                      <a16:creationId xmlns:a16="http://schemas.microsoft.com/office/drawing/2014/main" id="{5ADC9623-2AFB-446D-B572-2EC9F14133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A6DD316B-EB24-414F-B960-A5FDFE0A7DD9}"/>
                      </a:ext>
                    </a:extLst>
                  </p:cNvPr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F264842-1EF0-42E3-91CC-303AE23A37AC}"/>
                </a:ext>
              </a:extLst>
            </p:cNvPr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2" name="Group 34">
                <a:extLst>
                  <a:ext uri="{FF2B5EF4-FFF2-40B4-BE49-F238E27FC236}">
                    <a16:creationId xmlns:a16="http://schemas.microsoft.com/office/drawing/2014/main" id="{6833F292-B7FD-40CC-8ABF-70323270E9D4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4" name="Freeform 9">
                  <a:extLst>
                    <a:ext uri="{FF2B5EF4-FFF2-40B4-BE49-F238E27FC236}">
                      <a16:creationId xmlns:a16="http://schemas.microsoft.com/office/drawing/2014/main" id="{980BF7DD-B84E-4D59-9870-493F84EB0671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5" name="Freeform 10">
                  <a:extLst>
                    <a:ext uri="{FF2B5EF4-FFF2-40B4-BE49-F238E27FC236}">
                      <a16:creationId xmlns:a16="http://schemas.microsoft.com/office/drawing/2014/main" id="{0CA4515F-DFF8-4D68-B8FE-D0D9F67945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0E980BA4-7F89-497A-A2B7-F59D7EC7F41A}"/>
                      </a:ext>
                    </a:extLst>
                  </p:cNvPr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8F1E9AE-83C6-4822-BAF1-5AE3CFE14C6D}"/>
                </a:ext>
              </a:extLst>
            </p:cNvPr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8" name="Group 34">
                <a:extLst>
                  <a:ext uri="{FF2B5EF4-FFF2-40B4-BE49-F238E27FC236}">
                    <a16:creationId xmlns:a16="http://schemas.microsoft.com/office/drawing/2014/main" id="{DF86C317-CEB2-4D27-BE3D-5CB576841258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8603204C-654C-47CA-B070-BEA5E4454517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1D79E4E0-991F-4432-9F4A-E86C48E475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97655542-EB05-4F55-AFBB-196B4E0534EE}"/>
                      </a:ext>
                    </a:extLst>
                  </p:cNvPr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98A4CD5-E5D8-48FA-85BB-32E8939E5FD8}"/>
                </a:ext>
              </a:extLst>
            </p:cNvPr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24" name="Group 34">
                <a:extLst>
                  <a:ext uri="{FF2B5EF4-FFF2-40B4-BE49-F238E27FC236}">
                    <a16:creationId xmlns:a16="http://schemas.microsoft.com/office/drawing/2014/main" id="{BFF1586D-6766-4824-8CFF-E262AB12BA7F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B0B2EEA0-B808-4200-B197-58F004EFDD1E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A2040996-11F5-47F8-9070-E3C7245744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B2476C94-B902-4AAD-82DB-7BC46449D57E}"/>
                      </a:ext>
                    </a:extLst>
                  </p:cNvPr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C9878EB-891E-4CBB-A9A8-2B3D3FB6EA87}"/>
                </a:ext>
              </a:extLst>
            </p:cNvPr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20" name="Group 34">
                <a:extLst>
                  <a:ext uri="{FF2B5EF4-FFF2-40B4-BE49-F238E27FC236}">
                    <a16:creationId xmlns:a16="http://schemas.microsoft.com/office/drawing/2014/main" id="{8FF785FA-E7B3-4EAF-828E-9E41AC14DAB2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2" name="Freeform 9">
                  <a:extLst>
                    <a:ext uri="{FF2B5EF4-FFF2-40B4-BE49-F238E27FC236}">
                      <a16:creationId xmlns:a16="http://schemas.microsoft.com/office/drawing/2014/main" id="{D3CBEFBB-F047-4748-8415-C61E63A43CC3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AC377494-0947-4DFF-ADE1-8BC6DAA91E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674F5254-10FC-4A4A-AFF9-222FBC1AD63D}"/>
                      </a:ext>
                    </a:extLst>
                  </p:cNvPr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7547275-8A3C-43FE-8960-FF89D8E9C5B9}"/>
                </a:ext>
              </a:extLst>
            </p:cNvPr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16" name="Group 34">
                <a:extLst>
                  <a:ext uri="{FF2B5EF4-FFF2-40B4-BE49-F238E27FC236}">
                    <a16:creationId xmlns:a16="http://schemas.microsoft.com/office/drawing/2014/main" id="{F6EFAC5F-30BD-474D-98FD-517B3BCD38D1}"/>
                  </a:ext>
                </a:extLst>
              </p:cNvPr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08CDE559-964E-4EA2-9B1D-A7855AFE5E23}"/>
                    </a:ext>
                  </a:extLst>
                </p:cNvPr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465D83A1-2B79-4181-A45B-EF93AF6BCC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F298F436-F58C-4FFB-B655-67502FE1F543}"/>
                      </a:ext>
                    </a:extLst>
                  </p:cNvPr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6328813-2668-431E-9C63-DD6B5D825006}"/>
                  </a:ext>
                </a:extLst>
              </p:cNvPr>
              <p:cNvSpPr/>
              <p:nvPr/>
            </p:nvSpPr>
            <p:spPr>
              <a:xfrm>
                <a:off x="851580" y="5025293"/>
                <a:ext cx="6674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16328813-2668-431E-9C63-DD6B5D825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80" y="5025293"/>
                <a:ext cx="6674200" cy="1015663"/>
              </a:xfrm>
              <a:prstGeom prst="rect">
                <a:avLst/>
              </a:prstGeom>
              <a:blipFill>
                <a:blip r:embed="rId14"/>
                <a:stretch>
                  <a:fillRect l="-91" b="-3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88091" y="6028404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4" y="5307631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5" y="3603929"/>
            <a:ext cx="6412288" cy="1333611"/>
          </a:xfrm>
          <a:prstGeom prst="rect">
            <a:avLst/>
          </a:prstGeom>
        </p:spPr>
      </p:pic>
      <p:sp>
        <p:nvSpPr>
          <p:cNvPr id="7" name="文本框 1 1 1"/>
          <p:cNvSpPr txBox="1"/>
          <p:nvPr/>
        </p:nvSpPr>
        <p:spPr>
          <a:xfrm>
            <a:off x="592144" y="1145153"/>
            <a:ext cx="10605707" cy="22430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Precise measurement of many two-body correlation functions relevant to understanding the nature of many exotic hadrons</a:t>
            </a:r>
          </a:p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Measurement of 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202447" y="3902881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447" y="3902881"/>
                <a:ext cx="4279316" cy="648639"/>
              </a:xfrm>
              <a:prstGeom prst="rect">
                <a:avLst/>
              </a:prstGeom>
              <a:blipFill>
                <a:blip r:embed="rId4"/>
                <a:stretch>
                  <a:fillRect l="-143" r="-143" b="-65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圆角矩形 82"/>
          <p:cNvSpPr/>
          <p:nvPr/>
        </p:nvSpPr>
        <p:spPr>
          <a:xfrm>
            <a:off x="4721405" y="1256962"/>
            <a:ext cx="2596723" cy="807522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85" y="6321771"/>
            <a:ext cx="2254897" cy="22400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603004" y="4800086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758046" y="2900152"/>
            <a:ext cx="0" cy="38359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>
            <a:spLocks noChangeAspect="1"/>
          </p:cNvSpPr>
          <p:nvPr/>
        </p:nvSpPr>
        <p:spPr>
          <a:xfrm rot="10800000">
            <a:off x="2271325" y="4720170"/>
            <a:ext cx="179587" cy="159831"/>
          </a:xfrm>
          <a:prstGeom prst="ellips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>
            <a:spLocks noChangeAspect="1"/>
          </p:cNvSpPr>
          <p:nvPr/>
        </p:nvSpPr>
        <p:spPr>
          <a:xfrm rot="10800000">
            <a:off x="884544" y="4720170"/>
            <a:ext cx="179587" cy="1598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7" y="2900152"/>
            <a:ext cx="637011" cy="154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92" y="4725752"/>
            <a:ext cx="633971" cy="15695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8" y="2886036"/>
            <a:ext cx="1144797" cy="225963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 flipH="1" flipV="1">
            <a:off x="1124666" y="4750838"/>
            <a:ext cx="107752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22053" y="4259950"/>
            <a:ext cx="2135993" cy="30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stronger attraction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99744" y="4994243"/>
            <a:ext cx="949185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deeply bound state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835962" y="4994242"/>
            <a:ext cx="1050314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shallow bound state</a:t>
            </a:r>
            <a:endParaRPr lang="zh-CN" altLang="en-US" sz="1600" b="1" dirty="0">
              <a:solidFill>
                <a:srgbClr val="FF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701685" y="4835943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856727" y="2936008"/>
            <a:ext cx="0" cy="383595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>
            <a:spLocks noChangeAspect="1"/>
          </p:cNvSpPr>
          <p:nvPr/>
        </p:nvSpPr>
        <p:spPr>
          <a:xfrm rot="10800000">
            <a:off x="7711199" y="4756027"/>
            <a:ext cx="179587" cy="1598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68" y="2936008"/>
            <a:ext cx="637012" cy="1542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773" y="4761609"/>
            <a:ext cx="633971" cy="156956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 flipV="1">
            <a:off x="6916661" y="4750838"/>
            <a:ext cx="71834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858639" y="4318909"/>
            <a:ext cx="179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 attraction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5835" y="4993238"/>
            <a:ext cx="1050314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virtual</a:t>
            </a: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 rot="10800000">
            <a:off x="9246490" y="3835643"/>
            <a:ext cx="179587" cy="159831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弧形 54"/>
          <p:cNvSpPr/>
          <p:nvPr/>
        </p:nvSpPr>
        <p:spPr>
          <a:xfrm rot="5400000">
            <a:off x="8979258" y="1723492"/>
            <a:ext cx="1107685" cy="3284630"/>
          </a:xfrm>
          <a:prstGeom prst="arc">
            <a:avLst/>
          </a:prstGeom>
          <a:ln w="19050">
            <a:solidFill>
              <a:srgbClr val="00B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 rot="10800000">
            <a:off x="11085290" y="3189774"/>
            <a:ext cx="179587" cy="1598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8739643" y="4043694"/>
            <a:ext cx="1193279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resonant</a:t>
            </a:r>
          </a:p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4" y="2881255"/>
            <a:ext cx="1480787" cy="2259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9575129" y="3205493"/>
            <a:ext cx="1318960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weaker attraction</a:t>
            </a:r>
            <a:endParaRPr lang="zh-CN" altLang="en-US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3659" y="1250218"/>
            <a:ext cx="2596723" cy="807522"/>
            <a:chOff x="470215" y="1243751"/>
            <a:chExt cx="2596723" cy="807522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>
            <a:xfrm rot="10800000">
              <a:off x="104674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>
              <a:spLocks noChangeAspect="1"/>
            </p:cNvSpPr>
            <p:nvPr/>
          </p:nvSpPr>
          <p:spPr>
            <a:xfrm rot="10800000">
              <a:off x="194477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右箭头 77"/>
            <p:cNvSpPr/>
            <p:nvPr/>
          </p:nvSpPr>
          <p:spPr>
            <a:xfrm rot="10800000">
              <a:off x="641846" y="1384920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/>
          </p:nvSpPr>
          <p:spPr>
            <a:xfrm>
              <a:off x="2562192" y="1384919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70215" y="1243751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92524" y="1454864"/>
              <a:ext cx="13508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53792" y="1250218"/>
            <a:ext cx="2596723" cy="807522"/>
            <a:chOff x="8460664" y="1250218"/>
            <a:chExt cx="2596723" cy="807522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 rot="10800000">
              <a:off x="906293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 rot="10800000">
              <a:off x="996096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8460664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924758" y="1443412"/>
              <a:ext cx="1714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nonexistent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9816" y="1250218"/>
            <a:ext cx="2596723" cy="807522"/>
            <a:chOff x="4709816" y="1250218"/>
            <a:chExt cx="2596723" cy="807522"/>
          </a:xfrm>
        </p:grpSpPr>
        <p:sp>
          <p:nvSpPr>
            <p:cNvPr id="45" name="椭圆 44"/>
            <p:cNvSpPr>
              <a:spLocks noChangeAspect="1"/>
            </p:cNvSpPr>
            <p:nvPr/>
          </p:nvSpPr>
          <p:spPr>
            <a:xfrm rot="10800000">
              <a:off x="529599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 rot="10800000">
              <a:off x="619402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右箭头 52"/>
            <p:cNvSpPr/>
            <p:nvPr/>
          </p:nvSpPr>
          <p:spPr>
            <a:xfrm>
              <a:off x="4891096" y="1388248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右箭头 53"/>
            <p:cNvSpPr/>
            <p:nvPr/>
          </p:nvSpPr>
          <p:spPr>
            <a:xfrm rot="10800000">
              <a:off x="6811442" y="1388247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4709816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350933" y="1443412"/>
              <a:ext cx="1408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63659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>
            <a:off x="8853791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5816376" y="-3117395"/>
            <a:ext cx="557500" cy="11190763"/>
          </a:xfrm>
          <a:prstGeom prst="leftBrac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 rot="10800000" flipH="1">
            <a:off x="6811442" y="3926629"/>
            <a:ext cx="2304000" cy="828000"/>
          </a:xfrm>
          <a:prstGeom prst="bentConnector3">
            <a:avLst>
              <a:gd name="adj1" fmla="val -42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标题 1"/>
          <p:cNvSpPr>
            <a:spLocks noGrp="1"/>
          </p:cNvSpPr>
          <p:nvPr>
            <p:ph type="title"/>
          </p:nvPr>
        </p:nvSpPr>
        <p:spPr>
          <a:xfrm>
            <a:off x="122104" y="-108600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Classification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9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more exotic hadrons discovered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4166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131700" y="3664927"/>
            <a:ext cx="11938379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blipFill rotWithShape="1">
                <a:blip r:embed="rId4"/>
                <a:stretch>
                  <a:fillRect l="41" t="-28" r="15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638635" y="30748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366422" y="36937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blipFill rotWithShape="1">
                <a:blip r:embed="rId5"/>
                <a:stretch>
                  <a:fillRect l="-31" t="-181" r="31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465135" y="39536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6" y="47919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2" y="50186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073136" y="36915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533953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272233" y="33191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7782605" y="39600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  <a:blipFill rotWithShape="1">
                <a:blip r:embed="rId8"/>
                <a:stretch>
                  <a:fillRect l="-28" t="-159" r="47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  <a:blipFill rotWithShape="1">
                <a:blip r:embed="rId9"/>
                <a:stretch>
                  <a:fillRect l="-54" t="-98" r="3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  <a:blipFill rotWithShape="1">
                <a:blip r:embed="rId10"/>
                <a:stretch>
                  <a:fillRect l="-53" t="-181" r="29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  <a:blipFill rotWithShape="1">
                <a:blip r:embed="rId11"/>
                <a:stretch>
                  <a:fillRect l="-58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blipFill rotWithShape="1">
                <a:blip r:embed="rId12"/>
                <a:stretch>
                  <a:fillRect l="-7" t="-88" r="7" b="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281712" y="39394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520015" y="36960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9" y="23166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373166" y="36992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478408" y="30898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blipFill rotWithShape="1">
                <a:blip r:embed="rId14"/>
                <a:stretch>
                  <a:fillRect l="-33" t="-129" r="34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2621699" y="39376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blipFill rotWithShape="1">
                <a:blip r:embed="rId15"/>
                <a:stretch>
                  <a:fillRect l="-21" t="-84" r="22" b="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16544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185209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blipFill rotWithShape="1">
                <a:blip r:embed="rId17"/>
                <a:stretch>
                  <a:fillRect l="-47" t="-140" r="46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72" y="48599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408275" y="38950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95118" y="36989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blipFill rotWithShape="1">
                <a:blip r:embed="rId19"/>
                <a:stretch>
                  <a:fillRect l="-8" t="-209" r="9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直接箭头连接符 118"/>
          <p:cNvCxnSpPr/>
          <p:nvPr/>
        </p:nvCxnSpPr>
        <p:spPr>
          <a:xfrm flipH="1">
            <a:off x="3457329" y="31503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blipFill rotWithShape="1">
                <a:blip r:embed="rId20"/>
                <a:stretch>
                  <a:fillRect l="-53" t="-19" r="53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3646046" y="39246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blipFill rotWithShape="1">
                <a:blip r:embed="rId21"/>
                <a:stretch>
                  <a:fillRect l="-38" t="-75" r="39" b="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3892073" y="36966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blipFill rotWithShape="1">
                <a:blip r:embed="rId22"/>
                <a:stretch>
                  <a:fillRect l="-29" t="-11" r="28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37" y="24289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blipFill rotWithShape="1">
                <a:blip r:embed="rId23"/>
                <a:stretch>
                  <a:fillRect l="-33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2628758" y="32511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blipFill rotWithShape="1">
                <a:blip r:embed="rId24"/>
                <a:stretch>
                  <a:fillRect l="-8" t="-175" r="7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026976" y="36914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blipFill rotWithShape="1">
                <a:blip r:embed="rId25"/>
                <a:stretch>
                  <a:fillRect l="-1" t="-50" r="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338942" y="36911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6659841" y="30952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blipFill rotWithShape="1">
                <a:blip r:embed="rId26"/>
                <a:stretch>
                  <a:fillRect l="-54" t="-43" r="54" b="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515738" y="39381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blipFill rotWithShape="1">
                <a:blip r:embed="rId27"/>
                <a:stretch>
                  <a:fillRect l="-25" t="-183" r="25" b="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blipFill rotWithShape="1">
                <a:blip r:embed="rId28"/>
                <a:stretch>
                  <a:fillRect l="-33" t="-101" r="3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直接箭头连接符 137"/>
          <p:cNvCxnSpPr/>
          <p:nvPr/>
        </p:nvCxnSpPr>
        <p:spPr>
          <a:xfrm flipH="1">
            <a:off x="4090717" y="31142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blipFill rotWithShape="1">
                <a:blip r:embed="rId30"/>
                <a:stretch>
                  <a:fillRect l="-39" t="-3" r="39" b="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blipFill rotWithShape="1">
                <a:blip r:embed="rId31"/>
                <a:stretch>
                  <a:fillRect l="-8" t="-157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260462" y="39460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blipFill rotWithShape="1">
                <a:blip r:embed="rId32"/>
                <a:stretch>
                  <a:fillRect l="-40" t="-161" r="40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blipFill rotWithShape="1">
                <a:blip r:embed="rId33"/>
                <a:stretch>
                  <a:fillRect l="-29" t="-23" r="30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603936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5867676" y="30799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  <a:blipFill rotWithShape="1">
                <a:blip r:embed="rId34"/>
                <a:stretch>
                  <a:fillRect l="-11" r="50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06" y="21572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24" y="52703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5" y="21802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  <a:blipFill rotWithShape="1">
                <a:blip r:embed="rId36"/>
                <a:stretch>
                  <a:fillRect l="-54" t="-153" r="31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blipFill rotWithShape="1">
                <a:blip r:embed="rId37"/>
                <a:stretch>
                  <a:fillRect l="-41" t="-9" r="42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blipFill rotWithShape="1">
                <a:blip r:embed="rId38"/>
                <a:stretch>
                  <a:fillRect l="-40" t="-194" r="41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74" y="12282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272919" y="31620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426963" y="39642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blipFill rotWithShape="1">
                <a:blip r:embed="rId40"/>
                <a:stretch>
                  <a:fillRect l="-27" t="-59" r="28" b="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  <a:blipFill rotWithShape="1">
                <a:blip r:embed="rId41"/>
                <a:stretch>
                  <a:fillRect l="-7" t="-73" r="42" b="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blipFill rotWithShape="1">
                <a:blip r:embed="rId42"/>
                <a:stretch>
                  <a:fillRect l="-31" t="-83" r="32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4794707" y="30961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036213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blipFill rotWithShape="1">
                <a:blip r:embed="rId43"/>
                <a:stretch>
                  <a:fillRect l="-44" t="-95" r="4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图片 16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2067185"/>
            <a:ext cx="538687" cy="406153"/>
          </a:xfrm>
          <a:prstGeom prst="rect">
            <a:avLst/>
          </a:prstGeom>
        </p:spPr>
      </p:pic>
      <p:sp>
        <p:nvSpPr>
          <p:cNvPr id="169" name="文本框 168"/>
          <p:cNvSpPr txBox="1"/>
          <p:nvPr/>
        </p:nvSpPr>
        <p:spPr>
          <a:xfrm>
            <a:off x="1809544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/>
          <p:cNvCxnSpPr/>
          <p:nvPr/>
        </p:nvCxnSpPr>
        <p:spPr>
          <a:xfrm flipV="1">
            <a:off x="2036847" y="39454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/>
              <p:cNvSpPr txBox="1"/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blipFill rotWithShape="1">
                <a:blip r:embed="rId44"/>
                <a:stretch>
                  <a:fillRect l="-29" t="-41" r="29" b="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文本框 173"/>
          <p:cNvSpPr txBox="1"/>
          <p:nvPr/>
        </p:nvSpPr>
        <p:spPr>
          <a:xfrm>
            <a:off x="8955591" y="36870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9720241" y="36761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9213585" y="39246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/>
              <p:cNvSpPr txBox="1"/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blipFill rotWithShape="1">
                <a:blip r:embed="rId45"/>
                <a:stretch>
                  <a:fillRect l="-20" t="-45" r="20" b="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51265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/>
          <p:cNvCxnSpPr/>
          <p:nvPr/>
        </p:nvCxnSpPr>
        <p:spPr>
          <a:xfrm flipH="1">
            <a:off x="9949621" y="30639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/>
              <p:cNvSpPr txBox="1"/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blipFill rotWithShape="1">
                <a:blip r:embed="rId46"/>
                <a:stretch>
                  <a:fillRect l="-17" t="-83" r="17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0" y="53324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/>
          <p:cNvCxnSpPr/>
          <p:nvPr/>
        </p:nvCxnSpPr>
        <p:spPr>
          <a:xfrm flipV="1">
            <a:off x="9977743" y="39536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/>
              <p:cNvSpPr txBox="1"/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blipFill rotWithShape="1">
                <a:blip r:embed="rId48"/>
                <a:stretch>
                  <a:fillRect l="-54" t="-1" r="53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/>
              <p:cNvSpPr/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  <a:blipFill rotWithShape="1">
                <a:blip r:embed="rId49"/>
                <a:stretch>
                  <a:fillRect l="-6" r="41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blipFill rotWithShape="1">
                <a:blip r:embed="rId50"/>
                <a:stretch>
                  <a:fillRect l="-10" t="-38" r="11" b="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/>
          <p:cNvCxnSpPr/>
          <p:nvPr/>
        </p:nvCxnSpPr>
        <p:spPr>
          <a:xfrm flipH="1">
            <a:off x="9255830" y="33174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/>
              <p:cNvSpPr/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  <a:blipFill rotWithShape="1">
                <a:blip r:embed="rId51"/>
                <a:stretch>
                  <a:fillRect l="-18" t="-37" r="57" b="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8" y="2701059"/>
            <a:ext cx="538687" cy="406153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10503098" y="36823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2023</a:t>
            </a:r>
            <a:endParaRPr lang="zh-CN" altLang="en-US" sz="1350" dirty="0"/>
          </a:p>
        </p:txBody>
      </p:sp>
      <p:pic>
        <p:nvPicPr>
          <p:cNvPr id="1026" name="Picture 2" descr="ATLAS Collaboration | ATLAS Experiment at CERN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40" y="1735786"/>
            <a:ext cx="827524" cy="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直接箭头连接符 192"/>
          <p:cNvCxnSpPr/>
          <p:nvPr/>
        </p:nvCxnSpPr>
        <p:spPr>
          <a:xfrm flipH="1">
            <a:off x="10871833" y="3102323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MS Experiment · GitLab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36" y="5328034"/>
            <a:ext cx="808513" cy="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直接箭头连接符 193"/>
          <p:cNvCxnSpPr/>
          <p:nvPr/>
        </p:nvCxnSpPr>
        <p:spPr>
          <a:xfrm flipV="1">
            <a:off x="10985061" y="3960083"/>
            <a:ext cx="0" cy="696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10557733" y="4607585"/>
            <a:ext cx="87919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X(6600)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X(7100)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0432234" y="2584469"/>
            <a:ext cx="879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X(7200)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pic>
        <p:nvPicPr>
          <p:cNvPr id="118" name="Picture 4" descr="See the source image"/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" y="2366592"/>
            <a:ext cx="349780" cy="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1" y="4961401"/>
            <a:ext cx="501876" cy="3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5DB18-D016-4426-AC6F-7E5E29CD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47"/>
            <a:ext cx="12061371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understanding of the nonperturbative strong interaction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B0218F-F267-460F-A045-F9DA6EA3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51967-2D8B-40D3-B5B9-9AAB73B256E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FCC215-12F0-45D0-99F9-AA6A731E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76" y="1331079"/>
            <a:ext cx="3315247" cy="34004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239E77-D93B-4883-B1AD-9D7E359E5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7" y="1268416"/>
            <a:ext cx="5895599" cy="3583803"/>
          </a:xfrm>
          <a:prstGeom prst="rect">
            <a:avLst/>
          </a:prstGeom>
        </p:spPr>
      </p:pic>
      <p:pic>
        <p:nvPicPr>
          <p:cNvPr id="1026" name="Picture 2" descr="Clay Mathematics Institute">
            <a:extLst>
              <a:ext uri="{FF2B5EF4-FFF2-40B4-BE49-F238E27FC236}">
                <a16:creationId xmlns:a16="http://schemas.microsoft.com/office/drawing/2014/main" id="{03345A33-D496-4B40-B791-526756F6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" y="5241925"/>
            <a:ext cx="1428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C66F132-A73F-43BB-BBF9-CEAB555E46B2}"/>
              </a:ext>
            </a:extLst>
          </p:cNvPr>
          <p:cNvSpPr/>
          <p:nvPr/>
        </p:nvSpPr>
        <p:spPr>
          <a:xfrm>
            <a:off x="1945865" y="5114334"/>
            <a:ext cx="978309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500" dirty="0">
                <a:solidFill>
                  <a:srgbClr val="222222"/>
                </a:solidFill>
                <a:latin typeface="Lato"/>
              </a:rPr>
              <a:t>Millennium Problems</a:t>
            </a:r>
          </a:p>
          <a:p>
            <a:pPr fontAlgn="base"/>
            <a:r>
              <a:rPr lang="en-US" altLang="zh-CN" sz="2200" dirty="0">
                <a:solidFill>
                  <a:srgbClr val="0062A0"/>
                </a:solidFill>
                <a:latin typeface="inherit"/>
                <a:hlinkClick r:id="rId5"/>
              </a:rPr>
              <a:t>Yang–Mills and Mass Gap</a:t>
            </a:r>
            <a:endParaRPr lang="en-US" altLang="zh-CN" sz="2200" dirty="0">
              <a:solidFill>
                <a:srgbClr val="888888"/>
              </a:solidFill>
              <a:latin typeface="Lato"/>
            </a:endParaRPr>
          </a:p>
          <a:p>
            <a:pPr fontAlgn="base"/>
            <a:r>
              <a:rPr lang="en-US" altLang="zh-CN" dirty="0">
                <a:solidFill>
                  <a:srgbClr val="222222"/>
                </a:solidFill>
                <a:latin typeface="Lato"/>
              </a:rPr>
              <a:t>Experiment and computer simulations suggest the existence of a "mass gap" in the solution to the quantum versions of the Yang-Mills equations. But no proof of this property is known.</a:t>
            </a:r>
            <a:endParaRPr lang="en-US" altLang="zh-CN" b="0" i="0" dirty="0">
              <a:solidFill>
                <a:srgbClr val="222222"/>
              </a:solidFill>
              <a:effectLst/>
              <a:latin typeface="Lato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C60E546-DFCB-4DC0-8BCE-4FB55D31B2D8}"/>
              </a:ext>
            </a:extLst>
          </p:cNvPr>
          <p:cNvCxnSpPr/>
          <p:nvPr/>
        </p:nvCxnSpPr>
        <p:spPr>
          <a:xfrm>
            <a:off x="353961" y="4902479"/>
            <a:ext cx="1087693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8BFB6E1-DBE1-4861-8829-5808E8A7BE04}"/>
              </a:ext>
            </a:extLst>
          </p:cNvPr>
          <p:cNvSpPr txBox="1"/>
          <p:nvPr/>
        </p:nvSpPr>
        <p:spPr>
          <a:xfrm>
            <a:off x="8711298" y="851123"/>
            <a:ext cx="328006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</a:rPr>
              <a:t>Asymptotic Freedom</a:t>
            </a:r>
            <a:endParaRPr lang="zh-CN" altLang="en-US" sz="2800" b="1" dirty="0">
              <a:solidFill>
                <a:srgbClr val="0432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D2B563-8941-423E-8FC3-0254347B3264}"/>
              </a:ext>
            </a:extLst>
          </p:cNvPr>
          <p:cNvSpPr txBox="1"/>
          <p:nvPr/>
        </p:nvSpPr>
        <p:spPr>
          <a:xfrm>
            <a:off x="7349573" y="5051671"/>
            <a:ext cx="299428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highlight>
                  <a:srgbClr val="FFFF00"/>
                </a:highlight>
              </a:rPr>
              <a:t>Color Confinement</a:t>
            </a:r>
            <a:endParaRPr lang="zh-CN" altLang="en-US" sz="2800" b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07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471" y="1227844"/>
            <a:ext cx="11410670" cy="962029"/>
          </a:xfrm>
        </p:spPr>
        <p:txBody>
          <a:bodyPr/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can also perform inverse studies and extract hadron-hadron interaction from the exp. CF data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5360"/>
            <a:ext cx="5329122" cy="4140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65" y="3140061"/>
            <a:ext cx="4639322" cy="34104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2170" y="2203302"/>
            <a:ext cx="6259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Inverse problem in </a:t>
            </a:r>
            <a:r>
              <a:rPr lang="en-US" altLang="zh-CN" dirty="0" err="1"/>
              <a:t>femtoscopic</a:t>
            </a:r>
            <a:r>
              <a:rPr lang="en-US" altLang="zh-CN" dirty="0"/>
              <a:t> correlation functions: The </a:t>
            </a:r>
            <a:r>
              <a:rPr lang="en-US" altLang="zh-CN" dirty="0" err="1"/>
              <a:t>Tcc</a:t>
            </a:r>
            <a:r>
              <a:rPr lang="en-US" altLang="zh-CN" dirty="0"/>
              <a:t>(3875)+ state,</a:t>
            </a:r>
          </a:p>
          <a:p>
            <a:r>
              <a:rPr lang="en-US" altLang="zh-CN" dirty="0" err="1"/>
              <a:t>Albaladejo</a:t>
            </a:r>
            <a:r>
              <a:rPr lang="en-US" altLang="zh-CN" dirty="0"/>
              <a:t> , </a:t>
            </a:r>
            <a:r>
              <a:rPr lang="en-US" altLang="zh-CN" dirty="0" err="1"/>
              <a:t>Feijoo</a:t>
            </a:r>
            <a:r>
              <a:rPr lang="en-US" altLang="zh-CN" dirty="0"/>
              <a:t> , </a:t>
            </a:r>
            <a:r>
              <a:rPr lang="en-US" altLang="zh-CN" dirty="0" err="1"/>
              <a:t>Vidaña</a:t>
            </a:r>
            <a:r>
              <a:rPr lang="en-US" altLang="zh-CN" dirty="0"/>
              <a:t> , Nieves , and Oset, 2307.09873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3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1 1 4 1 2"/>
          <p:cNvSpPr txBox="1"/>
          <p:nvPr/>
        </p:nvSpPr>
        <p:spPr>
          <a:xfrm flipH="1">
            <a:off x="736242" y="5198560"/>
            <a:ext cx="4884666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Schrödinger equation</a:t>
            </a:r>
          </a:p>
        </p:txBody>
      </p:sp>
      <p:sp>
        <p:nvSpPr>
          <p:cNvPr id="32" name="文本框 1 1 4 1 1"/>
          <p:cNvSpPr txBox="1"/>
          <p:nvPr/>
        </p:nvSpPr>
        <p:spPr>
          <a:xfrm flipH="1">
            <a:off x="380502" y="4555183"/>
            <a:ext cx="5596147" cy="402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wave function</a:t>
            </a:r>
          </a:p>
        </p:txBody>
      </p:sp>
      <p:sp>
        <p:nvSpPr>
          <p:cNvPr id="33" name="文本框 1 1 4 2"/>
          <p:cNvSpPr txBox="1"/>
          <p:nvPr/>
        </p:nvSpPr>
        <p:spPr>
          <a:xfrm flipH="1">
            <a:off x="5859610" y="5198560"/>
            <a:ext cx="5596148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Lippmann-Schwinger equation</a:t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77" y="5906872"/>
            <a:ext cx="3018256" cy="79287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48" y="6166146"/>
            <a:ext cx="5013339" cy="2743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54" y="1665938"/>
            <a:ext cx="5519919" cy="8022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5" y="2572075"/>
            <a:ext cx="5529861" cy="488462"/>
          </a:xfrm>
          <a:prstGeom prst="rect">
            <a:avLst/>
          </a:prstGeom>
        </p:spPr>
      </p:pic>
      <p:sp>
        <p:nvSpPr>
          <p:cNvPr id="30" name="文本框 1 1 2"/>
          <p:cNvSpPr txBox="1"/>
          <p:nvPr/>
        </p:nvSpPr>
        <p:spPr>
          <a:xfrm flipH="1">
            <a:off x="380501" y="3142456"/>
            <a:ext cx="855417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Common static and spherical Gaussian source</a:t>
            </a:r>
          </a:p>
        </p:txBody>
      </p:sp>
      <p:sp>
        <p:nvSpPr>
          <p:cNvPr id="31" name="文本框 1 1 3"/>
          <p:cNvSpPr txBox="1"/>
          <p:nvPr/>
        </p:nvSpPr>
        <p:spPr>
          <a:xfrm flipH="1">
            <a:off x="754115" y="2553866"/>
            <a:ext cx="2540223" cy="424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 S-waves </a:t>
            </a:r>
          </a:p>
        </p:txBody>
      </p:sp>
      <p:sp>
        <p:nvSpPr>
          <p:cNvPr id="38" name="文本框 37"/>
          <p:cNvSpPr txBox="1"/>
          <p:nvPr/>
        </p:nvSpPr>
        <p:spPr>
          <a:xfrm flipH="1">
            <a:off x="8418185" y="1016787"/>
            <a:ext cx="343129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S. E. Koonin, Phys. Lett. B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70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 (1) (1977) 43 </a:t>
            </a:r>
          </a:p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A. Ohnishi, Nucl. Phys. A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954 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(2016) 294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27" y="3854385"/>
            <a:ext cx="5111980" cy="38258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0502" y="1162272"/>
            <a:ext cx="4856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Koonin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–Pratt (KP) formula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043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0D5E53-8D90-44EE-8548-A2B14780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9194"/>
            <a:ext cx="5625542" cy="51206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6394172" y="3999537"/>
            <a:ext cx="5507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 “providing compelling evidence for the presence of a common emission source for all hadrons in small collision systems at the LHC …”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8865438" y="386020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311.14527v1.</a:t>
            </a:r>
          </a:p>
        </p:txBody>
      </p:sp>
      <p:pic>
        <p:nvPicPr>
          <p:cNvPr id="1030" name="Picture 6" descr="Alice Members | ALICE Collaboration">
            <a:extLst>
              <a:ext uri="{FF2B5EF4-FFF2-40B4-BE49-F238E27FC236}">
                <a16:creationId xmlns:a16="http://schemas.microsoft.com/office/drawing/2014/main" id="{3D8DB915-82C8-4DC9-8376-12DCEE99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86" y="1019284"/>
            <a:ext cx="2136047" cy="28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C6D4876-00E4-4CC4-B929-424D146CB200}"/>
              </a:ext>
            </a:extLst>
          </p:cNvPr>
          <p:cNvSpPr txBox="1"/>
          <p:nvPr/>
        </p:nvSpPr>
        <p:spPr>
          <a:xfrm>
            <a:off x="3062177" y="6430236"/>
            <a:ext cx="488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Convention dependent, see, Ref.[</a:t>
            </a:r>
            <a:r>
              <a:rPr lang="zh-CN" altLang="en-US" b="0" i="0" dirty="0">
                <a:effectLst/>
                <a:latin typeface="-apple-system"/>
              </a:rPr>
              <a:t> </a:t>
            </a:r>
            <a:r>
              <a:rPr lang="en-US" altLang="zh-CN" b="0" i="0" u="none" strike="noStrike" dirty="0">
                <a:solidFill>
                  <a:srgbClr val="0050B3"/>
                </a:solidFill>
                <a:effectLst/>
                <a:latin typeface="-apple-system"/>
                <a:hlinkClick r:id="rId4"/>
              </a:rPr>
              <a:t>2504.08631</a:t>
            </a:r>
            <a:r>
              <a:rPr lang="zh-CN" altLang="en-US" b="0" i="0" dirty="0">
                <a:effectLst/>
                <a:latin typeface="-apple-system"/>
              </a:rPr>
              <a:t> </a:t>
            </a:r>
            <a:r>
              <a:rPr lang="en-US" altLang="zh-CN" dirty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60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 in the presence of bound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852725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89" y="4477243"/>
            <a:ext cx="1223624" cy="2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058656" y="14630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2"/>
          <a:stretch/>
        </p:blipFill>
        <p:spPr>
          <a:xfrm>
            <a:off x="414529" y="1186952"/>
            <a:ext cx="8253984" cy="5618504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in the presence of resonant and virtual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062188" y="1231392"/>
            <a:ext cx="5101" cy="5520041"/>
          </a:xfrm>
          <a:prstGeom prst="line">
            <a:avLst/>
          </a:prstGeom>
          <a:ln w="25400">
            <a:solidFill>
              <a:srgbClr val="0070C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988041" y="80310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71184" y="1702184"/>
            <a:ext cx="1728000" cy="905504"/>
            <a:chOff x="9387591" y="1810914"/>
            <a:chExt cx="1728000" cy="9055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1810914"/>
              <a:ext cx="1728000" cy="24076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2387275"/>
              <a:ext cx="1334857" cy="329143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9058656" y="42062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98" y="4682517"/>
            <a:ext cx="2212571" cy="431238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842511" y="2966254"/>
            <a:ext cx="785343" cy="92333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vs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0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77338" y="1182012"/>
            <a:ext cx="4060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7338" y="5156431"/>
            <a:ext cx="4891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Hua-Xing Chen, Wei Chen, Xiang Liu 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Shi-Lin Zhu</a:t>
            </a:r>
            <a:r>
              <a:rPr lang="en-GB" altLang="zh-CN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Rept.639 (2016) 1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Most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close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thresholds—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hadronic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EE2FC3-7A23-4BD0-BED8-1DDC6D91246B}"/>
              </a:ext>
            </a:extLst>
          </p:cNvPr>
          <p:cNvSpPr txBox="1"/>
          <p:nvPr/>
        </p:nvSpPr>
        <p:spPr>
          <a:xfrm>
            <a:off x="6577338" y="2525893"/>
            <a:ext cx="50337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F. Lebed, Ryan E. Mitchell,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S. Swanson, </a:t>
            </a:r>
          </a:p>
          <a:p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93 (2017) 143</a:t>
            </a:r>
          </a:p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706887-53D7-4C48-99C3-A49442DDB7C3}"/>
              </a:ext>
            </a:extLst>
          </p:cNvPr>
          <p:cNvSpPr txBox="1"/>
          <p:nvPr/>
        </p:nvSpPr>
        <p:spPr>
          <a:xfrm>
            <a:off x="6577338" y="3690830"/>
            <a:ext cx="46055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Atsushi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Hosaka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Toru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Iijima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Kenkichi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Miyabayashi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Yoshihide Sakai 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Shigehiro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Yasui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PTEP 2016 (2016) 062C01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D98E1-AC05-4850-9B2D-01D34A9C1FF2}"/>
              </a:ext>
            </a:extLst>
          </p:cNvPr>
          <p:cNvSpPr txBox="1"/>
          <p:nvPr/>
        </p:nvSpPr>
        <p:spPr>
          <a:xfrm>
            <a:off x="6771662" y="63521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591C98-8552-4EC5-88B3-97BD7CEFEC42}"/>
              </a:ext>
            </a:extLst>
          </p:cNvPr>
          <p:cNvSpPr txBox="1"/>
          <p:nvPr/>
        </p:nvSpPr>
        <p:spPr>
          <a:xfrm>
            <a:off x="1531917" y="3629915"/>
            <a:ext cx="9188923" cy="148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Directly measure two-hadron interactions.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 whether they can form molecules.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080B5A-B0B8-4CB8-9880-5C2BA708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4EFF65-E0B6-412F-8A2F-E6559F33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423443"/>
            <a:ext cx="9631119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9E64D53-4B5B-4D76-84D6-AC1763D99DE5}"/>
              </a:ext>
            </a:extLst>
          </p:cNvPr>
          <p:cNvSpPr/>
          <p:nvPr/>
        </p:nvSpPr>
        <p:spPr>
          <a:xfrm>
            <a:off x="0" y="700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立项依据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传统散射实验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11069855" y="6568757"/>
            <a:ext cx="55303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56293-5643-43D9-BCB5-229F1CB41529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9AAC38-1498-4350-B32E-7CD900CEAB18}"/>
              </a:ext>
            </a:extLst>
          </p:cNvPr>
          <p:cNvSpPr txBox="1"/>
          <p:nvPr/>
        </p:nvSpPr>
        <p:spPr>
          <a:xfrm>
            <a:off x="216470" y="1074533"/>
            <a:ext cx="1123235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37" y="2362662"/>
            <a:ext cx="1421942" cy="14249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13" y="2344089"/>
            <a:ext cx="1464496" cy="13917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71842" y="2389635"/>
            <a:ext cx="2917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scattering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8125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high-precision nuclear force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3743" y="2491154"/>
            <a:ext cx="4252219" cy="1606292"/>
            <a:chOff x="777380" y="2008471"/>
            <a:chExt cx="4700608" cy="17756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42" y="2008471"/>
              <a:ext cx="900434" cy="13506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6" y="2020090"/>
              <a:ext cx="2910367" cy="1341206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889714" y="3477935"/>
              <a:ext cx="358827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Rutherford Scattering Experiment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7380" y="3477935"/>
              <a:ext cx="168462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Ernest Rutherford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CBD7E162-E4EA-AD2F-DEE1-4D11AE1E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0" y="2167303"/>
            <a:ext cx="576063" cy="5722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文本框 50"/>
          <p:cNvSpPr txBox="1"/>
          <p:nvPr/>
        </p:nvSpPr>
        <p:spPr>
          <a:xfrm>
            <a:off x="216470" y="4236818"/>
            <a:ext cx="11158952" cy="45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45" indent="-360045">
              <a:lnSpc>
                <a:spcPts val="3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unstable particles, direct scattering experiments are impossible! </a:t>
            </a:r>
            <a:endParaRPr kumimoji="1"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6259" y="4906884"/>
            <a:ext cx="4680977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Difficult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get large quantity of beam particles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fixed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targets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available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t="-2128" r="-4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100000" t="-2128" r="-3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01058" t="-2128" r="-201587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99474" t="-2128" r="-100526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399474" t="-2128" r="-526" b="-1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5" name="文本框 54"/>
          <p:cNvSpPr txBox="1"/>
          <p:nvPr/>
        </p:nvSpPr>
        <p:spPr>
          <a:xfrm>
            <a:off x="5308185" y="5601639"/>
            <a:ext cx="617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Hyperon-nucleon low energy scattering, 35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308185" y="5953286"/>
            <a:ext cx="680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Hindering hyper-nuclear physics and neutron star studies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379903" y="2257096"/>
            <a:ext cx="6733671" cy="1701117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294203" y="4697089"/>
            <a:ext cx="6733671" cy="1662156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D052FEF7-F476-46AB-B415-DE0770050432}"/>
              </a:ext>
            </a:extLst>
          </p:cNvPr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9B156E8-BDA7-4F35-8C8C-AE024A23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35" y="2333316"/>
            <a:ext cx="1421942" cy="14249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12DF7E-1B8A-40A0-B4DD-6F524AC6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11" y="2314743"/>
            <a:ext cx="1464496" cy="13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7">
        <p:fade/>
      </p:transition>
    </mc:Choice>
    <mc:Fallback xmlns="">
      <p:transition spd="med" advTm="39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1" grpId="0"/>
      <p:bldP spid="52" grpId="0"/>
      <p:bldP spid="55" grpId="0"/>
      <p:bldP spid="56" grpId="0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/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0" name="标题 1"/>
          <p:cNvSpPr txBox="1"/>
          <p:nvPr/>
        </p:nvSpPr>
        <p:spPr>
          <a:xfrm>
            <a:off x="123040" y="308318"/>
            <a:ext cx="1114534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B481726-EB05-4428-AAD3-3F7B740D453E}"/>
              </a:ext>
            </a:extLst>
          </p:cNvPr>
          <p:cNvSpPr/>
          <p:nvPr/>
        </p:nvSpPr>
        <p:spPr>
          <a:xfrm>
            <a:off x="338668" y="4007226"/>
            <a:ext cx="11664146" cy="2561531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Picture 2" descr="See the source image">
            <a:extLst>
              <a:ext uri="{FF2B5EF4-FFF2-40B4-BE49-F238E27FC236}">
                <a16:creationId xmlns:a16="http://schemas.microsoft.com/office/drawing/2014/main" id="{4710A099-4B14-4B1A-81C9-F6586AC0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3947"/>
          <a:stretch/>
        </p:blipFill>
        <p:spPr bwMode="auto">
          <a:xfrm>
            <a:off x="1009217" y="1616514"/>
            <a:ext cx="2500528" cy="18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/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ja-JP" sz="1600" b="1" dirty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Symbol" panose="05050102010706020507" pitchFamily="18" charset="2"/>
                            </a:rPr>
                            <m:t>X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/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1" i="1" dirty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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/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blipFill>
                <a:blip r:embed="rId6"/>
                <a:stretch>
                  <a:fillRect r="-28571" b="-9231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/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1400" b="1" i="1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  <m:r>
                      <m:rPr>
                        <m:nor/>
                      </m:rPr>
                      <a:rPr lang="en-US" altLang="zh-CN" sz="1600" b="1" i="0" dirty="0" smtClean="0"/>
                      <m:t> </m:t>
                    </m:r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</m:oMath>
                </a14:m>
                <a:r>
                  <a:rPr lang="zh-CN" altLang="en-US" sz="1600" i="0" dirty="0"/>
                  <a:t> </a:t>
                </a: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8839B6E1-ACB1-4614-8BB0-4C1FFC3EE92D}"/>
              </a:ext>
            </a:extLst>
          </p:cNvPr>
          <p:cNvGrpSpPr>
            <a:grpSpLocks noChangeAspect="1"/>
          </p:cNvGrpSpPr>
          <p:nvPr/>
        </p:nvGrpSpPr>
        <p:grpSpPr>
          <a:xfrm>
            <a:off x="477851" y="4655216"/>
            <a:ext cx="10506250" cy="1384181"/>
            <a:chOff x="-666137" y="1521445"/>
            <a:chExt cx="11686359" cy="1539652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2312260-1BED-4A50-AD07-2E938E35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137" y="1521445"/>
              <a:ext cx="1729512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5C3896D-B257-4C51-89F4-4C334098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20" y="1532673"/>
              <a:ext cx="1983075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5AD12FA4-8638-46B3-A4A0-609252A9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763" y="1541584"/>
              <a:ext cx="2374420" cy="14546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90804EB-DBCE-4BF5-B1EF-8E30AE2B1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646" y="1547460"/>
              <a:ext cx="2147806" cy="14589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06CEBE0-3201-481D-99C9-AA213348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257" y="1565119"/>
              <a:ext cx="2819241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66D0685-775A-46B6-99DC-739DC1B3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230" y="1563376"/>
              <a:ext cx="1790393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C7D09E6-5825-41A7-BB3E-BE10965C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773" y="1580367"/>
              <a:ext cx="1781419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2546CC7-7550-4972-989B-E25F1A4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28" y="1603452"/>
              <a:ext cx="2014794" cy="145764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/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blipFill>
                <a:blip r:embed="rId1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/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sub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blipFill>
                <a:blip r:embed="rId17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/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0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/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4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blipFill>
                <a:blip r:embed="rId19"/>
                <a:stretch>
                  <a:fillRect b="-1071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文本框 62">
            <a:extLst>
              <a:ext uri="{FF2B5EF4-FFF2-40B4-BE49-F238E27FC236}">
                <a16:creationId xmlns:a16="http://schemas.microsoft.com/office/drawing/2014/main" id="{382D36D0-B294-47F2-893D-7B119F16251F}"/>
              </a:ext>
            </a:extLst>
          </p:cNvPr>
          <p:cNvSpPr txBox="1"/>
          <p:nvPr/>
        </p:nvSpPr>
        <p:spPr>
          <a:xfrm flipH="1">
            <a:off x="571274" y="6152796"/>
            <a:ext cx="114994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PLB 2019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09FDC9C-D89E-4C37-8DE5-4FF7B4695A03}"/>
              </a:ext>
            </a:extLst>
          </p:cNvPr>
          <p:cNvSpPr txBox="1"/>
          <p:nvPr/>
        </p:nvSpPr>
        <p:spPr>
          <a:xfrm flipH="1">
            <a:off x="1765060" y="6152796"/>
            <a:ext cx="1092493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3294F82-80F3-4B24-99B0-E7CEB5BFC96B}"/>
              </a:ext>
            </a:extLst>
          </p:cNvPr>
          <p:cNvSpPr txBox="1"/>
          <p:nvPr/>
        </p:nvSpPr>
        <p:spPr>
          <a:xfrm flipH="1">
            <a:off x="3019403" y="6152796"/>
            <a:ext cx="106505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D468BAF-E48B-41D5-899A-8544F2EEE870}"/>
              </a:ext>
            </a:extLst>
          </p:cNvPr>
          <p:cNvSpPr txBox="1"/>
          <p:nvPr/>
        </p:nvSpPr>
        <p:spPr>
          <a:xfrm flipH="1">
            <a:off x="4180425" y="6152796"/>
            <a:ext cx="1077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2021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F5844DF-05B3-406C-B7CC-D61644F68432}"/>
              </a:ext>
            </a:extLst>
          </p:cNvPr>
          <p:cNvSpPr txBox="1"/>
          <p:nvPr/>
        </p:nvSpPr>
        <p:spPr>
          <a:xfrm flipH="1">
            <a:off x="5350996" y="6152796"/>
            <a:ext cx="136503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2015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A8C8500-2A20-4768-84F3-8FCA9485A708}"/>
              </a:ext>
            </a:extLst>
          </p:cNvPr>
          <p:cNvSpPr txBox="1"/>
          <p:nvPr/>
        </p:nvSpPr>
        <p:spPr>
          <a:xfrm flipH="1">
            <a:off x="6808814" y="6152796"/>
            <a:ext cx="107559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2015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6612920-F04B-4564-95AB-5081F7914028}"/>
              </a:ext>
            </a:extLst>
          </p:cNvPr>
          <p:cNvSpPr txBox="1"/>
          <p:nvPr/>
        </p:nvSpPr>
        <p:spPr>
          <a:xfrm flipH="1">
            <a:off x="8206557" y="6152796"/>
            <a:ext cx="107770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2019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E315C84-0B27-471A-B71F-A8F4FF077E71}"/>
              </a:ext>
            </a:extLst>
          </p:cNvPr>
          <p:cNvSpPr txBox="1"/>
          <p:nvPr/>
        </p:nvSpPr>
        <p:spPr>
          <a:xfrm flipH="1">
            <a:off x="9421869" y="6152796"/>
            <a:ext cx="1438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2020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347E741-FDDB-4D90-BF8C-0A9169B69EF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9872" r="5850" b="6517"/>
          <a:stretch/>
        </p:blipFill>
        <p:spPr>
          <a:xfrm>
            <a:off x="4694112" y="1550803"/>
            <a:ext cx="2714394" cy="193229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05C910D5-087A-4D8D-955E-EA5707DFF6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02" y="991134"/>
            <a:ext cx="3239464" cy="411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63DCC2E-5D39-4577-B03C-3B67590D4E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1006865"/>
            <a:ext cx="457511" cy="45187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FFFFD4E-4720-4504-9F24-D8B35C487E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0" y="996484"/>
            <a:ext cx="2903418" cy="401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F61DC374-E961-46D1-93B8-78F9CF8034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07" y="1570930"/>
            <a:ext cx="2526704" cy="1939856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5CF7C4B2-D3FC-4FB3-B4A9-250D66F028DD}"/>
              </a:ext>
            </a:extLst>
          </p:cNvPr>
          <p:cNvGrpSpPr/>
          <p:nvPr/>
        </p:nvGrpSpPr>
        <p:grpSpPr>
          <a:xfrm>
            <a:off x="11282159" y="4236780"/>
            <a:ext cx="530696" cy="2237120"/>
            <a:chOff x="8489595" y="3750666"/>
            <a:chExt cx="530696" cy="2237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63A437A-446D-41A9-B6F0-4174543AE69E}"/>
                    </a:ext>
                  </a:extLst>
                </p:cNvPr>
                <p:cNvSpPr txBox="1"/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blipFill>
                  <a:blip r:embed="rId25"/>
                  <a:stretch>
                    <a:fillRect r="-88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4F083603-30BC-46A3-8158-722FDD04740C}"/>
                    </a:ext>
                  </a:extLst>
                </p:cNvPr>
                <p:cNvSpPr txBox="1"/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blipFill>
                  <a:blip r:embed="rId26"/>
                  <a:stretch>
                    <a:fillRect r="-9589"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CAF281F0-F168-4DED-975A-29BE92737BDE}"/>
                    </a:ext>
                  </a:extLst>
                </p:cNvPr>
                <p:cNvSpPr txBox="1"/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2259DC63-089B-44D7-8493-42053AA590F3}"/>
                    </a:ext>
                  </a:extLst>
                </p:cNvPr>
                <p:cNvSpPr txBox="1"/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𝛀𝛀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DC50E8BF-DB69-4F6B-A1FF-E9E5E61EF6FA}"/>
                    </a:ext>
                  </a:extLst>
                </p:cNvPr>
                <p:cNvSpPr txBox="1"/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𝒑𝑫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blipFill>
                  <a:blip r:embed="rId29"/>
                  <a:stretch>
                    <a:fillRect r="-5882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402AF7F8-333B-4878-8463-D5E807C7CBCE}"/>
                    </a:ext>
                  </a:extLst>
                </p:cNvPr>
                <p:cNvSpPr txBox="1"/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𝚵𝚵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D60D79F3-1C62-4DB8-9A2F-413B5ABF7F75}"/>
                    </a:ext>
                  </a:extLst>
                </p:cNvPr>
                <p:cNvSpPr txBox="1"/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𝒑𝒑𝒑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blipFill>
                  <a:blip r:embed="rId31"/>
                  <a:stretch>
                    <a:fillRect r="-23529" b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B9EE7F58-6191-4D34-ACDE-16DA12F61B9A}"/>
                    </a:ext>
                  </a:extLst>
                </p:cNvPr>
                <p:cNvSpPr txBox="1"/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</m:t>
                        </m:r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blipFill>
                  <a:blip r:embed="rId32"/>
                  <a:stretch>
                    <a:fillRect r="-27941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353C73F1-D751-4135-865B-2EC1E6D517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299" y="980546"/>
            <a:ext cx="3039956" cy="43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Abundant particles produced in AA,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and pp collisions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92*40"/>
  <p:tag name="TABLE_ENDDRAG_RECT" val="137*408*292*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2181.477"/>
  <p:tag name="LATEXADDIN" val="\documentclass{article}&#10;\usepackage{amsmath}&#10;\pagestyle{empty}&#10;\begin{document}&#10;&#10;$C_{\rm avg}(k)=1/3~C_{^2S_{1/2}}(k)+2/3~C_{^4S_{3/2}}(k)$&#10;&#10;&#10;\end{document}"/>
  <p:tag name="IGUANATEXSIZE" val="20"/>
  <p:tag name="IGUANATEXCURSOR" val="1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9.1639"/>
  <p:tag name="ORIGINALWIDTH" val="2950.881"/>
  <p:tag name="LATEXADDIN" val="\documentclass{article}&#10;\usepackage{amsmath}&#10;\pagestyle{empty}&#10;\begin{document}&#10;&#10;\begin{align}\label{Eq:LL}&#10;  C_{\rm LL}(k)=1&amp;+\frac{\left|f(k)\right|^2}{2R^2}+\frac{2{\rm Re}f(k)}{\sqrt{\pi}R}F_1(x)-\frac{{\rm Im}f(k)}{R}F_2(x)\nonumber\\&#10;  &amp;-\frac{\left|f(k)\right|^2}{4\sqrt{\pi}R^3}r_{\rm eff}\nonumber&#10;\end{align}&#10;&#10;&#10;\end{document}"/>
  <p:tag name="IGUANATEXSIZE" val="20"/>
  <p:tag name="IGUANATEXCURSOR" val="30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274.091"/>
  <p:tag name="LATEXADDIN" val="\documentclass{article}&#10;\usepackage{amsmath}&#10;\pagestyle{empty}&#10;\begin{document}&#10;$\boldsymbol{E={\rm pole}-m_1-m_2}$&#10;&#10;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64.6794"/>
  <p:tag name="LATEXADDIN" val="\documentclass{article}&#10;\usepackage{amsmath}&#10;\pagestyle{empty}&#10;\begin{document}&#10;$\boldsymbol{({\rm first~RS})}$&#10;&#10;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30.4087"/>
  <p:tag name="LATEXADDIN" val="\documentclass{article}&#10;\usepackage{amsmath}&#10;\pagestyle{empty}&#10;\begin{document}&#10;$\boldsymbol{({\rm second~RS})}$&#10;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2.79"/>
  <p:tag name="LATEXADDIN" val="\documentclass{article}&#10;\usepackage{amsmath}&#10;\usepackage{color,xcolor}&#10;\pagestyle{empty}&#10;\begin{document}&#10;\begin{align}&#10;  C(k)~=\int \textcolor{orange}{S_{12}(\boldsymbol{r})}~\textcolor{violet}{|\psi(\boldsymbol{k},\boldsymbol{r})|^2}~{\rm d}\boldsymbol{r}\nonumber&#10;\end{align}&#10;&#10;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.2235"/>
  <p:tag name="ORIGINALWIDTH" val="1088.864"/>
  <p:tag name="LATEXADDIN" val="\documentclass{article}&#10;\usepackage{amsmath}&#10;\pagestyle{empty}&#10;\begin{document}&#10;&#10;$\boldsymbol{f=\frac{1}{-\frac{1}{a_0}+\frac{r_{\rm eff}}{2}k^2-ik}}$&#10;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850.3937"/>
  <p:tag name="LATEXADDIN" val="\documentclass{article}&#10;\usepackage{amsmath}&#10;\pagestyle{empty}&#10;\begin{document}&#10;&#10;$\boldsymbol{V=a+b\cdot k^2}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656.9178"/>
  <p:tag name="LATEXADDIN" val="\documentclass{article}&#10;\usepackage{amsmath}&#10;\pagestyle{empty}&#10;\begin{document}&#10;&#10;$\boldsymbol{T=\frac{V}{1-V\cdot G}}$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5.2194"/>
  <p:tag name="LATEXADDIN" val="\documentclass{article}&#10;\usepackage{amsmath}&#10;\usepackage{color,xcolor}&#10;\pagestyle{empty}&#10;\begin{document}&#10;\begin{align}&#10;  C(k)\nonumber&#10;\end{align}&#10;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364.079"/>
  <p:tag name="LATEXADDIN" val="\documentclass{article}&#10;\usepackage{amsmath}&#10;\usepackage{color,xcolor}&#10;\pagestyle{empty}&#10;\begin{document}&#10;\begin{align}&#10;  C(k)~~=~~\xi(k)\frac{N_{\rm same}(k)}{N_{\rm mixed}(k)}\nonumber&#10;\end{align}&#10;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9.621"/>
  <p:tag name="LATEXADDIN" val="\documentclass{article}&#10;\usepackage{amsmath}&#10;\usepackage{color}&#10;\pagestyle{empty}&#10;\begin{document}&#10;\textcolor{red}{$\sqrt{s}=6184.68$~MeV}&#10;&#10;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3.8808"/>
  <p:tag name="ORIGINALWIDTH" val="3903.262"/>
  <p:tag name="LATEXADDIN" val="\documentclass{article}&#10;\usepackage{amsmath}&#10;\usepackage{color,xcolor}&#10;\pagestyle{empty}&#10;\begin{document}&#10;\begin{align}&#10;  \Psi_E(r,k)&amp;=\frac{1}{\sqrt{2}}\left[\Psi(r)+\Psi(-r)\right]=\sqrt{2}\left[\cos(\boldsymbol{k\cdot r})-j_0(kr)+\psi_0(r,k)\right]\nonumber\\&#10;  \Psi_O(r,k)&amp;=\frac{1}{\sqrt{2}}\left[\Psi(r)-\Psi(-r)\right]=\sqrt{2}i\sin(\boldsymbol{k\cdot r})\nonumber\\&#10;  C(k)&amp;=1+\frac{1}{3}e^{-4k^2R^2}+\textcolor{red}{\frac{4}{3}\int_0^\infty4\pi r^2{\rm d}r~S_{12}(r)~\left[|\psi_0(r,k)|^2-|j_0(kr)|^2\right]}\nonumber&#10;\end{align}&#10;&#10;&#10;&#10;&#10;\end{document}"/>
  <p:tag name="IGUANATEXSIZE" val="20"/>
  <p:tag name="IGUANATEXCURSOR" val="431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32.546"/>
  <p:tag name="LATEXADDIN" val="\documentclass{article}&#10;\usepackage{amsmath}&#10;\usepackage{color}&#10;\pagestyle{empty}&#10;\begin{document}&#10;\textcolor{red}{$\sqrt{s}=6201.98+i11.2305$~MeV}&#10;&#10;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9.621"/>
  <p:tag name="LATEXADDIN" val="\documentclass{article}&#10;\usepackage{amsmath}&#10;\usepackage{color}&#10;\pagestyle{empty}&#10;\begin{document}&#10;\textcolor{red}{$\sqrt{s}=6159.09$~MeV}&#10;&#10;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2384</Words>
  <Application>Microsoft Office PowerPoint</Application>
  <PresentationFormat>宽屏</PresentationFormat>
  <Paragraphs>364</Paragraphs>
  <Slides>35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9" baseType="lpstr">
      <vt:lpstr>-apple-system</vt:lpstr>
      <vt:lpstr>Helvetica Neue</vt:lpstr>
      <vt:lpstr>inherit</vt:lpstr>
      <vt:lpstr>sourcesans-regular</vt:lpstr>
      <vt:lpstr>等线</vt:lpstr>
      <vt:lpstr>黑体</vt:lpstr>
      <vt:lpstr>微软雅黑</vt:lpstr>
      <vt:lpstr>微软雅黑</vt:lpstr>
      <vt:lpstr>系统字体常规体</vt:lpstr>
      <vt:lpstr>Arial</vt:lpstr>
      <vt:lpstr>Arial Black</vt:lpstr>
      <vt:lpstr>Calibri</vt:lpstr>
      <vt:lpstr>Calibri Light</vt:lpstr>
      <vt:lpstr>Cambria Math</vt:lpstr>
      <vt:lpstr>Georgia</vt:lpstr>
      <vt:lpstr>Lato</vt:lpstr>
      <vt:lpstr>Roboto</vt:lpstr>
      <vt:lpstr>Symbol</vt:lpstr>
      <vt:lpstr>Times New Roman</vt:lpstr>
      <vt:lpstr>Wingdings</vt:lpstr>
      <vt:lpstr>Wingdings 2</vt:lpstr>
      <vt:lpstr>Office 主题</vt:lpstr>
      <vt:lpstr>1_Office 主题</vt:lpstr>
      <vt:lpstr>AxMath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Abundant particles produced in AA, pA, and pp collisions</vt:lpstr>
      <vt:lpstr>Femtoscopic correlation functions (CFs)</vt:lpstr>
      <vt:lpstr>PowerPoint 演示文稿</vt:lpstr>
      <vt:lpstr>Constraining the source function</vt:lpstr>
      <vt:lpstr>Constraining the source function</vt:lpstr>
      <vt:lpstr>Other domestic works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Classification of hadron-hadron interactions</vt:lpstr>
      <vt:lpstr>Better understanding of the nonperturbative strong interaction</vt:lpstr>
      <vt:lpstr>PowerPoint 演示文稿</vt:lpstr>
      <vt:lpstr>Femtoscopic correlation functions (CFs)</vt:lpstr>
      <vt:lpstr>Constraining the source function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1428</cp:revision>
  <dcterms:created xsi:type="dcterms:W3CDTF">2022-03-30T06:37:00Z</dcterms:created>
  <dcterms:modified xsi:type="dcterms:W3CDTF">2025-04-19T13:53:52Z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