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30"/>
  </p:notesMasterIdLst>
  <p:sldIdLst>
    <p:sldId id="256" r:id="rId2"/>
    <p:sldId id="329" r:id="rId3"/>
    <p:sldId id="349" r:id="rId4"/>
    <p:sldId id="341" r:id="rId5"/>
    <p:sldId id="363" r:id="rId6"/>
    <p:sldId id="294" r:id="rId7"/>
    <p:sldId id="295" r:id="rId8"/>
    <p:sldId id="356" r:id="rId9"/>
    <p:sldId id="298" r:id="rId10"/>
    <p:sldId id="360" r:id="rId11"/>
    <p:sldId id="364" r:id="rId12"/>
    <p:sldId id="359" r:id="rId13"/>
    <p:sldId id="352" r:id="rId14"/>
    <p:sldId id="353" r:id="rId15"/>
    <p:sldId id="361" r:id="rId16"/>
    <p:sldId id="330" r:id="rId17"/>
    <p:sldId id="318" r:id="rId18"/>
    <p:sldId id="320" r:id="rId19"/>
    <p:sldId id="346" r:id="rId20"/>
    <p:sldId id="350" r:id="rId21"/>
    <p:sldId id="351" r:id="rId22"/>
    <p:sldId id="354" r:id="rId23"/>
    <p:sldId id="355" r:id="rId24"/>
    <p:sldId id="357" r:id="rId25"/>
    <p:sldId id="358" r:id="rId26"/>
    <p:sldId id="328" r:id="rId27"/>
    <p:sldId id="281" r:id="rId28"/>
    <p:sldId id="36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44CCA-71F6-4982-B33F-702F2DC81B4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35CCB-0A2E-4CBD-98AB-7CA150D32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9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CCB-0A2E-4CBD-98AB-7CA150D3216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38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36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37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471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45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16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773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513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73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84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2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00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4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0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3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25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6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3500-C5B3-4CFC-B6BC-7A3D82B02154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idu.com/link?url=BuaTtVJWaaFsqJ8IQ73YLEGsMBirU8Q9_HBL1gmwqxiL6xFTsZhXjhj4AYRHjX6-1phmw6YOo-m_ieP-5XW7btcgS2TCkD6WSttt2YXUid7_cwW3tcj3dUi0O6B0CzMnGHj1d_zdvO4fqXcE-sAsx8-yQ2IxpmFZ-9CCrMffPQ9OhEfaJ28_ZfW729_QcTrawIXSMm9ck54Tapje3tYtrGSZGcHlAvMDlx-IMWpeXzNhsM-YyvYPlPkLEHkYOt2diLJqhOy-woLzaC73Le05NDGSeD24HLyAGsEKzkkq74mMK9AtuTgkFEn54Zg2bjgqsO5cPeeOc7vnXBvPr9y4P2UUwAE04nuEHhKFJ9p8NuIaZN02Z5VMKi8qmDdaRnOYNCFnZoAUK9-tlCcscvq-9KxirtW6SV_OPCMtEOeKNlLTPmXhlakKUKtAr0U98FgwTpit6yNPxjEhtXVm8lwuB45JVakiO1UdIan1pU4BztQb0tzaR7gXm4erKEK3ILZTodYp4ldzNWv6e72axhyzL0DPWJXKS4X9wf0NLn-z_AOXAtN2jvFLmYwgt-vuggcd1kEn3_b_fSafPFadbrnSIqa8QRCd-pv5_tB4MUveJYe&amp;click_t=1623741077562&amp;s_info=1280_645&amp;wd=&amp;eqid=ef9c32e5000355090000000560c8529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5980" y="1448118"/>
            <a:ext cx="10402784" cy="956651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Analytic 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Calculation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 QCD Corrections to Hard Exclusive Processes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4109" y="4272446"/>
            <a:ext cx="9888071" cy="2187731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Long-Bin Chen</a:t>
            </a: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 collaboration with</a:t>
            </a: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Wen Chen, Feng </a:t>
            </a:r>
            <a:r>
              <a:rPr lang="en-US" altLang="zh-CN" sz="20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Feng</a:t>
            </a:r>
            <a:r>
              <a:rPr lang="en-US" altLang="zh-CN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,Yu </a:t>
            </a:r>
            <a:r>
              <a:rPr lang="en-US" altLang="zh-CN" sz="20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Jia</a:t>
            </a:r>
            <a:r>
              <a:rPr lang="en-US" altLang="zh-CN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20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Siwei</a:t>
            </a:r>
            <a:r>
              <a:rPr lang="en-US" altLang="zh-CN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Hu</a:t>
            </a:r>
          </a:p>
          <a:p>
            <a:pPr algn="ctr"/>
            <a:endParaRPr lang="en-US" altLang="zh-CN" sz="2000" b="1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2025/4/20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632857" y="1080656"/>
            <a:ext cx="10230591" cy="1324113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54342" y="3099941"/>
            <a:ext cx="3387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arXiv:2407.21120</a:t>
            </a:r>
          </a:p>
          <a:p>
            <a:r>
              <a:rPr lang="en-US" altLang="zh-CN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arXiv:2406.19994</a:t>
            </a:r>
            <a:endParaRPr lang="zh-CN" alt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形 2">
            <a:extLst>
              <a:ext uri="{FF2B5EF4-FFF2-40B4-BE49-F238E27FC236}">
                <a16:creationId xmlns:a16="http://schemas.microsoft.com/office/drawing/2014/main" id="{1B7C1F2F-2D6E-4DBB-AF6D-F4A887E2E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798" y="66311"/>
            <a:ext cx="551274" cy="723075"/>
          </a:xfrm>
          <a:prstGeom prst="rect">
            <a:avLst/>
          </a:prstGeom>
        </p:spPr>
      </p:pic>
      <p:pic>
        <p:nvPicPr>
          <p:cNvPr id="8" name="图形 3">
            <a:extLst>
              <a:ext uri="{FF2B5EF4-FFF2-40B4-BE49-F238E27FC236}">
                <a16:creationId xmlns:a16="http://schemas.microsoft.com/office/drawing/2014/main" id="{535F9831-B422-D4B0-0FD9-8424489ED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4245" y="257377"/>
            <a:ext cx="1505651" cy="3384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398" y="165001"/>
            <a:ext cx="706033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第七届全国重味物理与量子色动力学研讨会</a:t>
            </a:r>
          </a:p>
        </p:txBody>
      </p:sp>
    </p:spTree>
    <p:extLst>
      <p:ext uri="{BB962C8B-B14F-4D97-AF65-F5344CB8AC3E}">
        <p14:creationId xmlns:p14="http://schemas.microsoft.com/office/powerpoint/2010/main" val="26655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126" y="2901482"/>
            <a:ext cx="8915400" cy="820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34" y="4200406"/>
            <a:ext cx="11580772" cy="20255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217" y="1399914"/>
            <a:ext cx="10441441" cy="10229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76969" y="409433"/>
            <a:ext cx="188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</a:rPr>
              <a:t>Matching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371" y="1419368"/>
            <a:ext cx="10847027" cy="45509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60728" y="655093"/>
            <a:ext cx="364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Renormalization Factor</a:t>
            </a:r>
            <a:endParaRPr lang="zh-CN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0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040484" y="5747551"/>
            <a:ext cx="6560541" cy="729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Feynman Diagrams(about 2000)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22" y="1872417"/>
            <a:ext cx="7666408" cy="660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58" y="484113"/>
            <a:ext cx="10349551" cy="775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65" y="3114268"/>
            <a:ext cx="10076242" cy="247173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254758" y="1464860"/>
            <a:ext cx="11846257" cy="36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8770" y="69971"/>
            <a:ext cx="583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Convolution: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36" y="3736035"/>
            <a:ext cx="8891526" cy="13343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67" y="2224537"/>
            <a:ext cx="8461475" cy="1424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711" y="213315"/>
            <a:ext cx="7438035" cy="18952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368" y="5127181"/>
            <a:ext cx="10298474" cy="10494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21" y="6263771"/>
            <a:ext cx="11605727" cy="5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20682" y="101809"/>
            <a:ext cx="432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short distance coefficients: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918" y="67114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Kaon FFs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64" y="1450575"/>
            <a:ext cx="8322560" cy="8452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67" y="2378311"/>
            <a:ext cx="9029354" cy="9440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05" y="638956"/>
            <a:ext cx="11034095" cy="6438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789" y="3479844"/>
            <a:ext cx="9488940" cy="3300501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723122" y="3363686"/>
            <a:ext cx="11137178" cy="411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784" y="36502"/>
            <a:ext cx="7788892" cy="15810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85409" y="4385648"/>
            <a:ext cx="2419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Zeta function and rational number appear.</a:t>
            </a:r>
          </a:p>
          <a:p>
            <a:endParaRPr lang="en-US" altLang="zh-CN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Validated numerically by </a:t>
            </a:r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cubature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19366" y="513181"/>
            <a:ext cx="263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 short-distance </a:t>
            </a:r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 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83801" y="1689907"/>
            <a:ext cx="8700899" cy="16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801" y="1838660"/>
            <a:ext cx="8602576" cy="497967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7620" y="123098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Proton FFs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86377" y="2401425"/>
            <a:ext cx="310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Agreed with </a:t>
            </a: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Huang, Shi, Wang and Zhao</a:t>
            </a: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: 2407.18724]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45138" y="570796"/>
            <a:ext cx="4912371" cy="62543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Methods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1645" y="2012149"/>
            <a:ext cx="10375590" cy="4788515"/>
          </a:xfrm>
        </p:spPr>
        <p:txBody>
          <a:bodyPr/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Diagrams and amplitudes : </a:t>
            </a:r>
            <a:r>
              <a:rPr lang="en-US" altLang="zh-CN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HepLib</a:t>
            </a:r>
            <a:r>
              <a:rPr lang="en-US" altLang="zh-CN" sz="1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Feng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FeynArts</a:t>
            </a:r>
            <a:endParaRPr lang="en-US" altLang="zh-CN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Fraction: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</a:t>
            </a: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Integrals Reduction: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smtClean="0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(Integration-By-Parts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endParaRPr lang="en-US" altLang="zh-CN" sz="2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Master Integrals Calculation: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Equations</a:t>
            </a: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Validations of analytic results for MIs: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AMFLOW, </a:t>
            </a:r>
            <a:r>
              <a:rPr lang="en-US" altLang="zh-CN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AmpRed</a:t>
            </a:r>
            <a:endParaRPr lang="en-US" altLang="zh-CN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Two-fold and Four-fold convolutions: 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Cubature, </a:t>
            </a:r>
            <a:r>
              <a:rPr lang="en-US" altLang="zh-CN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PolylogTool</a:t>
            </a:r>
            <a:endParaRPr lang="en-US" altLang="zh-CN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391739" y="426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264849" y="2775426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Feng 2012</a:t>
            </a:r>
            <a:endParaRPr lang="zh-CN" alt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39604" y="4631752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Liu, Ma 2022</a:t>
            </a:r>
            <a:endParaRPr lang="zh-CN" alt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61590" y="4631752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2024</a:t>
            </a:r>
            <a:endParaRPr lang="zh-CN" alt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030" y="3780429"/>
            <a:ext cx="1999954" cy="39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2871" y="2823149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Phenomenological </a:t>
            </a:r>
            <a:r>
              <a:rPr lang="en-US" altLang="zh-C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1303" y="197835"/>
            <a:ext cx="6078142" cy="72043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Leading-twist LCDA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325280" y="6061849"/>
                <a:ext cx="7457146" cy="56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 be calculated by Lattice QCD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80" y="6061849"/>
                <a:ext cx="7457146" cy="564001"/>
              </a:xfrm>
              <a:prstGeom prst="rect">
                <a:avLst/>
              </a:prstGeom>
              <a:blipFill>
                <a:blip r:embed="rId2"/>
                <a:stretch>
                  <a:fillRect t="-11828" b="-20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2307" y="3594789"/>
            <a:ext cx="7878424" cy="21084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002" y="1061097"/>
            <a:ext cx="7878424" cy="22176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48229" y="1973815"/>
            <a:ext cx="138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Twist-2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60731" y="4325609"/>
            <a:ext cx="138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Twist-3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3910" y="1973815"/>
            <a:ext cx="118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Kaon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8018" y="4325609"/>
            <a:ext cx="118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Nucleon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80561" y="6159183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华俊</a:t>
            </a:r>
            <a:r>
              <a:rPr lang="en-US" altLang="zh-CN" sz="2000" dirty="0" smtClean="0"/>
              <a:t>4.20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502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Charge Kaon FFs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30600" y="5465388"/>
            <a:ext cx="393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Space like FFs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taken form </a:t>
            </a:r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Ding </a:t>
            </a:r>
            <a:r>
              <a:rPr lang="en-US" altLang="zh-CN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et.al.</a:t>
            </a:r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zh-CN" dirty="0">
                <a:solidFill>
                  <a:srgbClr val="00B0F0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</a:rPr>
              <a:t>Phys. Rev. Lett. </a:t>
            </a:r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</a:rPr>
              <a:t>18</a:t>
            </a:r>
            <a:r>
              <a:rPr lang="zh-CN" altLang="zh-CN" dirty="0" smtClean="0">
                <a:solidFill>
                  <a:srgbClr val="00B0F0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</a:rPr>
              <a:t>, </a:t>
            </a:r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</a:rPr>
              <a:t>181902</a:t>
            </a:r>
            <a:r>
              <a:rPr lang="zh-CN" altLang="zh-CN" dirty="0" smtClean="0">
                <a:solidFill>
                  <a:srgbClr val="00B0F0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</a:rPr>
              <a:t> (</a:t>
            </a:r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</a:rPr>
              <a:t>2024</a:t>
            </a:r>
            <a:r>
              <a:rPr lang="zh-CN" altLang="zh-CN" dirty="0" smtClean="0">
                <a:solidFill>
                  <a:srgbClr val="00B0F0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</a:rPr>
              <a:t>) 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8546" y="5519515"/>
            <a:ext cx="308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like FFs, data taken from BESIII and 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BarBar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081" y="1467060"/>
            <a:ext cx="10817595" cy="37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9265" y="57343"/>
            <a:ext cx="8811411" cy="76708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Unveiling the inner structure of hadron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84" y="1691841"/>
            <a:ext cx="1587219" cy="1668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58" y="737441"/>
            <a:ext cx="2984618" cy="1977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143435" y="45876"/>
            <a:ext cx="2765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iscussing the concept and design of EIC detect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73" y="2939480"/>
            <a:ext cx="3007423" cy="16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BADDD4CF-017F-9640-B471-C078746A4009}"/>
              </a:ext>
            </a:extLst>
          </p:cNvPr>
          <p:cNvGrpSpPr>
            <a:grpSpLocks/>
          </p:cNvGrpSpPr>
          <p:nvPr/>
        </p:nvGrpSpPr>
        <p:grpSpPr bwMode="auto">
          <a:xfrm>
            <a:off x="4756755" y="915076"/>
            <a:ext cx="2679948" cy="1500947"/>
            <a:chOff x="6080502" y="1436231"/>
            <a:chExt cx="3024831" cy="1460269"/>
          </a:xfrm>
        </p:grpSpPr>
        <p:pic>
          <p:nvPicPr>
            <p:cNvPr id="10" name="图片 4">
              <a:extLst>
                <a:ext uri="{FF2B5EF4-FFF2-40B4-BE49-F238E27FC236}">
                  <a16:creationId xmlns:a16="http://schemas.microsoft.com/office/drawing/2014/main" id="{C5B91690-2E1F-2F4F-9629-90720D9F5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490856"/>
              <a:ext cx="3009333" cy="140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">
              <a:hlinkClick r:id="rId6"/>
              <a:extLst>
                <a:ext uri="{FF2B5EF4-FFF2-40B4-BE49-F238E27FC236}">
                  <a16:creationId xmlns:a16="http://schemas.microsoft.com/office/drawing/2014/main" id="{42256FCA-45A9-E947-9042-AEE949148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502" y="1436231"/>
              <a:ext cx="988047" cy="46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0F27EEC-26EB-55DE-BD1A-FA29C4038E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058" y="2619226"/>
            <a:ext cx="2598645" cy="20728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36856" y="5818044"/>
            <a:ext cx="9950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Understanding the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internal structure of nucleons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from quantum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chromodynamics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(QCD), the underlying theory of strong interaction, is the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challenge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faced by the contemporary hadron and nuclear physics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.--</a:t>
            </a:r>
            <a:r>
              <a:rPr lang="fr-FR" altLang="zh-CN" dirty="0">
                <a:latin typeface="Arial" panose="020B0604020202020204" pitchFamily="34" charset="0"/>
                <a:cs typeface="Arial" panose="020B0604020202020204" pitchFamily="34" charset="0"/>
              </a:rPr>
              <a:t>Eur. Phys. J. C83, 1125 (2023 </a:t>
            </a:r>
            <a:r>
              <a:rPr lang="fr-FR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9046" y="4822390"/>
            <a:ext cx="6404513" cy="86531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1744319" y="4722506"/>
            <a:ext cx="9670473" cy="92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7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Neutral Kaon FFs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24469" y="5732127"/>
            <a:ext cx="631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like FFs for neutral Kaon, </a:t>
            </a: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take from 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BESIII[</a:t>
            </a:r>
            <a:r>
              <a:rPr lang="nn-NO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Lett. 132,131901 (2024)]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047" y="1703197"/>
            <a:ext cx="10349652" cy="35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02477" y="49901"/>
            <a:ext cx="6696450" cy="796260"/>
          </a:xfrm>
        </p:spPr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SU(3) Flavor Breaking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ffects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00486" y="6259530"/>
            <a:ext cx="652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take from </a:t>
            </a:r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BESIII [</a:t>
            </a:r>
            <a:r>
              <a:rPr lang="nn-NO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nn-NO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Rev. Lett. </a:t>
            </a:r>
            <a:r>
              <a:rPr lang="nn-NO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132,131901 </a:t>
            </a:r>
            <a:r>
              <a:rPr lang="nn-NO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</a:t>
            </a:r>
            <a:r>
              <a:rPr lang="nn-NO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904" y="785499"/>
            <a:ext cx="7255062" cy="44546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04" y="5240154"/>
            <a:ext cx="7255062" cy="8746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59038" y="173353"/>
            <a:ext cx="1454178" cy="37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Kaon FFs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5579" y="5505770"/>
            <a:ext cx="3739752" cy="93086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Space like FFs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999141" y="655174"/>
                <a:ext cx="3553275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b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-Proton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41" y="655174"/>
                <a:ext cx="3553275" cy="576183"/>
              </a:xfrm>
              <a:prstGeom prst="rect">
                <a:avLst/>
              </a:prstGeom>
              <a:blipFill>
                <a:blip r:embed="rId3"/>
                <a:stretch>
                  <a:fillRect t="-7368" b="-2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74" y="1419368"/>
            <a:ext cx="11309232" cy="3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057857" y="5577625"/>
            <a:ext cx="3117151" cy="798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Time like FFs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800958" y="572172"/>
                <a:ext cx="3269417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b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-Proton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58" y="572172"/>
                <a:ext cx="3269417" cy="576183"/>
              </a:xfrm>
              <a:prstGeom prst="rect">
                <a:avLst/>
              </a:prstGeom>
              <a:blipFill>
                <a:blip r:embed="rId3"/>
                <a:stretch>
                  <a:fillRect t="-8511"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8" y="1257425"/>
            <a:ext cx="11810552" cy="41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4107526" y="595913"/>
                <a:ext cx="5366786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-Neutron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标题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07526" y="595913"/>
                <a:ext cx="5366786" cy="667683"/>
              </a:xfrm>
              <a:prstGeom prst="rect">
                <a:avLst/>
              </a:prstGeom>
              <a:blipFill>
                <a:blip r:embed="rId3"/>
                <a:stretch>
                  <a:fillRect t="-12844" b="-33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 txBox="1">
            <a:spLocks/>
          </p:cNvSpPr>
          <p:nvPr/>
        </p:nvSpPr>
        <p:spPr>
          <a:xfrm>
            <a:off x="4921043" y="5532685"/>
            <a:ext cx="3739752" cy="930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Space like FFs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1312" y="1557403"/>
            <a:ext cx="11327649" cy="39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625606" y="593446"/>
                <a:ext cx="7888555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-Neutron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标题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25606" y="593446"/>
                <a:ext cx="7888555" cy="667683"/>
              </a:xfrm>
              <a:prstGeom prst="rect">
                <a:avLst/>
              </a:prstGeom>
              <a:blipFill>
                <a:blip r:embed="rId2"/>
                <a:stretch>
                  <a:fillRect t="-11818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 txBox="1">
            <a:spLocks/>
          </p:cNvSpPr>
          <p:nvPr/>
        </p:nvSpPr>
        <p:spPr>
          <a:xfrm>
            <a:off x="5027917" y="5908839"/>
            <a:ext cx="2801348" cy="500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 like FFs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029" y="1569493"/>
            <a:ext cx="11757459" cy="40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7991" y="430305"/>
            <a:ext cx="2554456" cy="57793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80757" y="1575147"/>
            <a:ext cx="9594824" cy="3880773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EM form factors for kaon have been calculated up to NNLO QCD corrections.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EM form factors for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baryon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have been calculated up to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NLO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QCD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corrections after 50 years.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matching kernel have been obtained analytically.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QCD corrections turn out to be positive and significant.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Extend to more exclusive processes…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with PMC [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Rep.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 Phys. 78 (2015)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126201]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32239" y="2809348"/>
            <a:ext cx="5400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/>
              <a:t>Thanks</a:t>
            </a:r>
            <a:r>
              <a:rPr lang="zh-CN" altLang="en-US" sz="7200" b="1" dirty="0" smtClean="0"/>
              <a:t>！</a:t>
            </a:r>
            <a:endParaRPr lang="en-US" altLang="zh-CN" sz="7200" b="1" dirty="0" smtClean="0"/>
          </a:p>
        </p:txBody>
      </p:sp>
    </p:spTree>
    <p:extLst>
      <p:ext uri="{BB962C8B-B14F-4D97-AF65-F5344CB8AC3E}">
        <p14:creationId xmlns:p14="http://schemas.microsoft.com/office/powerpoint/2010/main" val="20672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 to Experimental </a:t>
            </a:r>
            <a:r>
              <a:rPr lang="en-US" altLang="zh-CN" dirty="0" err="1" smtClean="0"/>
              <a:t>mesurement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624" y="2387928"/>
            <a:ext cx="72294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607360" y="969544"/>
            <a:ext cx="9670473" cy="92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43318" y="171046"/>
            <a:ext cx="10183906" cy="709857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FFs: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Probing the internal structure of hadrons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6902" y="1297560"/>
            <a:ext cx="59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Form Factors for mesons and baryons: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812" y="4861422"/>
            <a:ext cx="3121485" cy="886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4" y="2705538"/>
            <a:ext cx="9601200" cy="12287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09" y="1775574"/>
            <a:ext cx="10943459" cy="88228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41075" y="4011908"/>
            <a:ext cx="173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</a:rPr>
              <a:t>Dirac FF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69311" y="3981943"/>
            <a:ext cx="110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</a:rPr>
              <a:t>Pauli FF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10128" y="5967456"/>
            <a:ext cx="1045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FFs describe the distributions of electric charge and magnetization inside the hadron, key roles to probes the internal structure of hadron.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39921" y="3899713"/>
            <a:ext cx="44854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Like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altLang="zh-CN" sz="1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Hofstaders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pioneering work in mid-50s</a:t>
            </a:r>
          </a:p>
          <a:p>
            <a:endParaRPr lang="en-US" altLang="zh-CN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r>
              <a:rPr lang="en-US" altLang="zh-CN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Q^2 up to 30GeV^2 in early 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48 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(1993)</a:t>
            </a:r>
            <a:endParaRPr lang="en-US" altLang="zh-CN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EIC</a:t>
            </a:r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Q^2 up to 40-50 GeV^2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arXiv:2208.14575</a:t>
            </a:r>
            <a:endParaRPr lang="zh-CN" alt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63747" y="4160485"/>
            <a:ext cx="3402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Like</a:t>
            </a: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BESIII, 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BarBar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Belle II, STCF   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5361" y="99223"/>
            <a:ext cx="612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Probing baryon and meson EM Form Factors</a:t>
            </a:r>
            <a:endParaRPr lang="zh-CN" alt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31" y="1132639"/>
            <a:ext cx="5504589" cy="26448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21874" y="5525058"/>
            <a:ext cx="4625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Q^2 up to 40GeV^2 in </a:t>
            </a:r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D88 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072009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(2013)</a:t>
            </a:r>
            <a:endParaRPr lang="en-US" altLang="zh-CN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627" y="551705"/>
            <a:ext cx="3994813" cy="3289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8" y="4044726"/>
            <a:ext cx="1158660" cy="1671401"/>
          </a:xfrm>
          <a:prstGeom prst="rect">
            <a:avLst/>
          </a:prstGeom>
        </p:spPr>
      </p:pic>
      <p:pic>
        <p:nvPicPr>
          <p:cNvPr id="11" name="Picture 21" descr="https://upload.wikimedia.org/wikipedia/en/6/6a/Nobel_medal.png">
            <a:extLst>
              <a:ext uri="{FF2B5EF4-FFF2-40B4-BE49-F238E27FC236}">
                <a16:creationId xmlns:a16="http://schemas.microsoft.com/office/drawing/2014/main" id="{B57B1698-C98C-DB4A-9AA4-A6D2F7AC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01" y="4717089"/>
            <a:ext cx="639924" cy="64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136589" y="4899149"/>
            <a:ext cx="85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1961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88490" y="4909940"/>
            <a:ext cx="311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王雅迪</a:t>
            </a:r>
            <a:r>
              <a:rPr lang="en-US" altLang="zh-CN" dirty="0" smtClean="0"/>
              <a:t>4.19       </a:t>
            </a:r>
            <a:r>
              <a:rPr lang="zh-CN" altLang="en-US" dirty="0" smtClean="0"/>
              <a:t>黄</a:t>
            </a:r>
            <a:r>
              <a:rPr lang="zh-CN" altLang="en-US" dirty="0"/>
              <a:t>光顺</a:t>
            </a:r>
            <a:r>
              <a:rPr lang="en-US" altLang="zh-CN" dirty="0" smtClean="0"/>
              <a:t>4.19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51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7737" y="239486"/>
            <a:ext cx="10402294" cy="63974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6400" b="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zh-CN" sz="8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</a:t>
            </a:r>
            <a:r>
              <a:rPr lang="en-US" altLang="zh-CN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on EMFFs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meson dominance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PLB43,191 (1973); PRD69,054022 (2004); NCA109, 241 (1996); CPL41, 021302 (2024);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constitute quark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PRD44, 229 (1991); PRD73, 114021 (2006); PLB671, 153 (2009);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cloudy bag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PRD24, 216 (1981); PRD28, 2848 (1983); PRC46, 1077 (1992);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Dyson-Schwinger equation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CTP58, 79 (2012); PRL111, 101803 (2013); FBS55, 1185(2014);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light-front Hamiltonian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PRD102, 016008 (2020);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 perturbation theory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EPJA26, 1 (2005); PRC86, 065206 (2012);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light-cone sum rule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PRD65, 074011 (2002); PRD78, 033009 (2008); PRD88, 114021 (2013);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QCD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PRD84, 074507 (2011); PRD83, 094502 (2011); PRD96, 114509 (2017);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PRD92, 054511 (2015); PRD100, 014509 (2019); PRD101, 014507 (2020);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dispersive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NPA596, 367 (1996); PRC75, 035202 (2007); ……</a:t>
            </a: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5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01180" y="5896895"/>
            <a:ext cx="310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ERBL evolution equations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41561" y="33602"/>
            <a:ext cx="9385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Factorization:</a:t>
            </a:r>
          </a:p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Q^2, Collinear Factorization 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zh-CN" sz="1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Lepage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Brodsky, </a:t>
            </a:r>
            <a:r>
              <a:rPr lang="en-US" altLang="zh-CN" sz="1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Efremov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zh-CN" sz="1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Radyushkin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Duncan, Mueller)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939" y="1480692"/>
            <a:ext cx="9161984" cy="878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40" y="2308292"/>
            <a:ext cx="9161984" cy="8696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168" y="5408572"/>
            <a:ext cx="5893485" cy="12047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3307" y="3492057"/>
            <a:ext cx="7707258" cy="166813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0553" y="4002154"/>
            <a:ext cx="2312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definition of Tiwst-3 LCDA for baryon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01016" y="3325766"/>
            <a:ext cx="11343284" cy="46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363200" y="5696840"/>
            <a:ext cx="1792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Phys. Rev. </a:t>
            </a:r>
            <a:r>
              <a:rPr lang="en-US" altLang="zh-CN" sz="1200" dirty="0" smtClean="0"/>
              <a:t>D</a:t>
            </a:r>
          </a:p>
          <a:p>
            <a:r>
              <a:rPr lang="en-US" altLang="zh-CN" sz="1200" dirty="0" smtClean="0"/>
              <a:t>22 , 2157 (1980)</a:t>
            </a:r>
          </a:p>
          <a:p>
            <a:r>
              <a:rPr lang="en-US" altLang="zh-CN" sz="1200" dirty="0" smtClean="0"/>
              <a:t>Phys</a:t>
            </a:r>
            <a:r>
              <a:rPr lang="en-US" altLang="zh-CN" sz="1200" dirty="0"/>
              <a:t>. Rev. D</a:t>
            </a:r>
          </a:p>
          <a:p>
            <a:r>
              <a:rPr lang="en-US" altLang="zh-CN" sz="1200" dirty="0"/>
              <a:t>78 , 033009 </a:t>
            </a:r>
            <a:r>
              <a:rPr lang="en-US" altLang="zh-CN" sz="1200" dirty="0" smtClean="0"/>
              <a:t>(2008)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340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752" y="77583"/>
            <a:ext cx="8596668" cy="49216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Hard Kernel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375" y="2325794"/>
            <a:ext cx="8915400" cy="124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106" y="799379"/>
            <a:ext cx="6150581" cy="797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533178" y="1891590"/>
            <a:ext cx="45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Pertubative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Expansion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28084" y="4231814"/>
            <a:ext cx="769441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  <a:ea typeface="Menlo"/>
              </a:rPr>
              <a:t>Leading Order EMFFs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2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Unicode MS" panose="020B0604020202020204" pitchFamily="34" charset="-122"/>
                <a:ea typeface="Menlo"/>
              </a:rPr>
              <a:t>G. P. Lepage and S. J. Brodsky, Phys. Rev. Lett. 43, 545 - 549 (1979)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Unicode MS" panose="020B0604020202020204" pitchFamily="34" charset="-122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Unicode MS" panose="020B0604020202020204" pitchFamily="34" charset="-122"/>
                <a:ea typeface="Menlo"/>
              </a:rPr>
              <a:t>G. P. Lepage and S. J. Brodsky, Phys. Rev. D22, 2157 (1980)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Unicode MS" panose="020B0604020202020204" pitchFamily="34" charset="-122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Unicode MS" panose="020B0604020202020204" pitchFamily="34" charset="-122"/>
                <a:ea typeface="Menlo"/>
              </a:rPr>
              <a:t>V. L. Chernyak, A. R. Zhitnitsky and V. G. Serbo, JETP Lett. 26, 594 (1977)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Unicode MS" panose="020B0604020202020204" pitchFamily="34" charset="-122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Unicode MS" panose="020B0604020202020204" pitchFamily="34" charset="-122"/>
                <a:ea typeface="Menlo"/>
              </a:rPr>
              <a:t> V. L. Chernyak and A. R. Zhitnitsky, Phys. Rept. 112, 173 (1984)</a:t>
            </a:r>
            <a:r>
              <a:rPr kumimoji="0" lang="zh-CN" altLang="zh-CN" sz="105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</a:rPr>
              <a:t> </a:t>
            </a:r>
            <a:endParaRPr kumimoji="0" lang="zh-CN" altLang="zh-CN" sz="4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1708" y="3647350"/>
            <a:ext cx="112293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87991" y="372720"/>
            <a:ext cx="8911687" cy="747118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EMFF in </a:t>
            </a:r>
            <a:r>
              <a:rPr lang="en-US" altLang="zh-CN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pQCD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baryon FFs</a:t>
            </a:r>
            <a:endParaRPr lang="zh-CN" alt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107" y="1373615"/>
            <a:ext cx="3716345" cy="436889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145" y="1373614"/>
            <a:ext cx="6723800" cy="47497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196372" y="5763917"/>
            <a:ext cx="399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Promotionsgesuch eingereicht am: 18.06.2014</a:t>
            </a:r>
          </a:p>
          <a:p>
            <a:r>
              <a:rPr lang="de-DE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Die Arbeit wurde angeleitet von: Prof. Dr. V. Braun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42254" y="140431"/>
            <a:ext cx="836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Perturbative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matching in KM scheme</a:t>
            </a:r>
            <a:endParaRPr lang="en-US" altLang="zh-CN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Krankl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A. </a:t>
            </a:r>
            <a:r>
              <a:rPr lang="en-US" altLang="zh-CN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Manashov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Phys. Lett. B </a:t>
            </a:r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703,519-523 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(2011)</a:t>
            </a:r>
            <a:endParaRPr lang="zh-CN" alt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12" y="900026"/>
            <a:ext cx="10740425" cy="10545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28" y="3592337"/>
            <a:ext cx="8777075" cy="12696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58" y="5380707"/>
            <a:ext cx="10435332" cy="12332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254" y="2141646"/>
            <a:ext cx="7916146" cy="861876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5067869" y="2088918"/>
            <a:ext cx="1820926" cy="1033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23432" y="3614031"/>
            <a:ext cx="2880527" cy="1247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8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2399</TotalTime>
  <Words>902</Words>
  <Application>Microsoft Office PowerPoint</Application>
  <PresentationFormat>宽屏</PresentationFormat>
  <Paragraphs>134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 Unicode MS</vt:lpstr>
      <vt:lpstr>Menlo</vt:lpstr>
      <vt:lpstr>Montserrat</vt:lpstr>
      <vt:lpstr>等线</vt:lpstr>
      <vt:lpstr>黑体</vt:lpstr>
      <vt:lpstr>幼圆</vt:lpstr>
      <vt:lpstr>Arial</vt:lpstr>
      <vt:lpstr>Cambria Math</vt:lpstr>
      <vt:lpstr>Century Gothic</vt:lpstr>
      <vt:lpstr>Wingdings</vt:lpstr>
      <vt:lpstr>Wingdings 3</vt:lpstr>
      <vt:lpstr>丝状</vt:lpstr>
      <vt:lpstr>Analytic Calculation for QCD Corrections to Hard Exclusive Processes</vt:lpstr>
      <vt:lpstr>Unveiling the inner structure of hadron</vt:lpstr>
      <vt:lpstr>EM FFs: Probing the internal structure of hadrons</vt:lpstr>
      <vt:lpstr>PowerPoint 演示文稿</vt:lpstr>
      <vt:lpstr>PowerPoint 演示文稿</vt:lpstr>
      <vt:lpstr>PowerPoint 演示文稿</vt:lpstr>
      <vt:lpstr>Hard Kernel</vt:lpstr>
      <vt:lpstr>Status of EMFF in pQCD  for baryon FFs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Calculation Methods</vt:lpstr>
      <vt:lpstr>Phenomenological Exploration</vt:lpstr>
      <vt:lpstr>Leading-twist LCDA</vt:lpstr>
      <vt:lpstr>Charge Kaon FFs</vt:lpstr>
      <vt:lpstr>Neutral Kaon FFs</vt:lpstr>
      <vt:lpstr>SU(3) Flavor Breaking Effects</vt:lpstr>
      <vt:lpstr>Space like FFs </vt:lpstr>
      <vt:lpstr>PowerPoint 演示文稿</vt:lpstr>
      <vt:lpstr>Q^4 F_1^n (Q^2)-Neutron</vt:lpstr>
      <vt:lpstr>Q^4 F_1^n (Q^2)-Neutron</vt:lpstr>
      <vt:lpstr>Conclusion</vt:lpstr>
      <vt:lpstr>PowerPoint 演示文稿</vt:lpstr>
      <vt:lpstr>Relate to Experimental mesurement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longbin chen</dc:creator>
  <cp:lastModifiedBy>longbin chen</cp:lastModifiedBy>
  <cp:revision>308</cp:revision>
  <dcterms:created xsi:type="dcterms:W3CDTF">2017-11-08T04:59:49Z</dcterms:created>
  <dcterms:modified xsi:type="dcterms:W3CDTF">2025-04-19T14:33:19Z</dcterms:modified>
</cp:coreProperties>
</file>