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8.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9.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273" r:id="rId2"/>
    <p:sldId id="591" r:id="rId3"/>
    <p:sldId id="280" r:id="rId4"/>
    <p:sldId id="649" r:id="rId5"/>
    <p:sldId id="650" r:id="rId6"/>
    <p:sldId id="651" r:id="rId7"/>
    <p:sldId id="597" r:id="rId8"/>
    <p:sldId id="313" r:id="rId9"/>
    <p:sldId id="616" r:id="rId10"/>
    <p:sldId id="583" r:id="rId11"/>
    <p:sldId id="600" r:id="rId12"/>
    <p:sldId id="605" r:id="rId13"/>
    <p:sldId id="603" r:id="rId14"/>
    <p:sldId id="617" r:id="rId15"/>
    <p:sldId id="594" r:id="rId16"/>
    <p:sldId id="588" r:id="rId17"/>
    <p:sldId id="607" r:id="rId18"/>
    <p:sldId id="608" r:id="rId19"/>
    <p:sldId id="609" r:id="rId20"/>
    <p:sldId id="611" r:id="rId21"/>
    <p:sldId id="613" r:id="rId22"/>
    <p:sldId id="614" r:id="rId23"/>
    <p:sldId id="644" r:id="rId24"/>
    <p:sldId id="646" r:id="rId25"/>
    <p:sldId id="647" r:id="rId26"/>
    <p:sldId id="648" r:id="rId27"/>
    <p:sldId id="582" r:id="rId28"/>
    <p:sldId id="585" r:id="rId29"/>
    <p:sldId id="586" r:id="rId30"/>
    <p:sldId id="589" r:id="rId31"/>
    <p:sldId id="642" r:id="rId32"/>
    <p:sldId id="592" r:id="rId33"/>
    <p:sldId id="596" r:id="rId34"/>
  </p:sldIdLst>
  <p:sldSz cx="12192000" cy="6858000"/>
  <p:notesSz cx="6858000" cy="9144000"/>
  <p:custDataLst>
    <p:tags r:id="rId37"/>
  </p:custDataLst>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欢迎" id="{E75E278A-FF0E-49A4-B170-79828D63BBAD}">
          <p14:sldIdLst>
            <p14:sldId id="273"/>
            <p14:sldId id="591"/>
            <p14:sldId id="280"/>
            <p14:sldId id="649"/>
            <p14:sldId id="650"/>
            <p14:sldId id="651"/>
            <p14:sldId id="597"/>
            <p14:sldId id="313"/>
            <p14:sldId id="616"/>
            <p14:sldId id="583"/>
            <p14:sldId id="600"/>
            <p14:sldId id="605"/>
            <p14:sldId id="603"/>
            <p14:sldId id="617"/>
            <p14:sldId id="594"/>
            <p14:sldId id="588"/>
            <p14:sldId id="607"/>
            <p14:sldId id="608"/>
            <p14:sldId id="609"/>
            <p14:sldId id="611"/>
            <p14:sldId id="613"/>
            <p14:sldId id="614"/>
            <p14:sldId id="644"/>
            <p14:sldId id="646"/>
            <p14:sldId id="647"/>
            <p14:sldId id="648"/>
            <p14:sldId id="582"/>
            <p14:sldId id="585"/>
            <p14:sldId id="586"/>
            <p14:sldId id="589"/>
            <p14:sldId id="642"/>
            <p14:sldId id="592"/>
            <p14:sldId id="59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BB9"/>
    <a:srgbClr val="C2000F"/>
    <a:srgbClr val="EBEBEB"/>
    <a:srgbClr val="F8F8F8"/>
    <a:srgbClr val="D24726"/>
    <a:srgbClr val="D2B4A6"/>
    <a:srgbClr val="734F29"/>
    <a:srgbClr val="DD462F"/>
    <a:srgbClr val="AEB785"/>
    <a:srgbClr val="EFD5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65" autoAdjust="0"/>
    <p:restoredTop sz="88969" autoAdjust="0"/>
  </p:normalViewPr>
  <p:slideViewPr>
    <p:cSldViewPr snapToGrid="0" showGuides="1">
      <p:cViewPr varScale="1">
        <p:scale>
          <a:sx n="112" d="100"/>
          <a:sy n="112" d="100"/>
        </p:scale>
        <p:origin x="224" y="320"/>
      </p:cViewPr>
      <p:guideLst>
        <p:guide orient="horz" pos="2160"/>
        <p:guide pos="3840"/>
      </p:guideLst>
    </p:cSldViewPr>
  </p:slideViewPr>
  <p:outlineViewPr>
    <p:cViewPr>
      <p:scale>
        <a:sx n="33" d="100"/>
        <a:sy n="33" d="100"/>
      </p:scale>
      <p:origin x="0" y="-2896"/>
    </p:cViewPr>
  </p:outlineViewPr>
  <p:notesTextViewPr>
    <p:cViewPr>
      <p:scale>
        <a:sx n="1" d="1"/>
        <a:sy n="1" d="1"/>
      </p:scale>
      <p:origin x="0" y="0"/>
    </p:cViewPr>
  </p:notesTextViewPr>
  <p:notesViewPr>
    <p:cSldViewPr snapToGrid="0">
      <p:cViewPr varScale="1">
        <p:scale>
          <a:sx n="91" d="100"/>
          <a:sy n="91" d="100"/>
        </p:scale>
        <p:origin x="288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44022C-5079-4642-AC6E-7894F9978BBA}" type="datetime2">
              <a:rPr lang="zh-CN" altLang="en-US" smtClean="0">
                <a:latin typeface="Microsoft YaHei UI" panose="020B0503020204020204" pitchFamily="34" charset="-122"/>
                <a:ea typeface="Microsoft YaHei UI" panose="020B0503020204020204" pitchFamily="34" charset="-122"/>
              </a:rPr>
              <a:t>2025年4月20日 Sunday</a:t>
            </a:fld>
            <a:endParaRPr lang="zh-CN" altLang="en-US" dirty="0">
              <a:latin typeface="Microsoft YaHei UI" panose="020B0503020204020204" pitchFamily="34" charset="-122"/>
              <a:ea typeface="Microsoft YaHei UI"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Microsoft YaHei UI" panose="020B0503020204020204" pitchFamily="34" charset="-122"/>
              <a:ea typeface="Microsoft YaHei UI"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BE3BD5-D202-4020-A93E-A1AA1A84DE69}" type="slidenum">
              <a:rPr lang="en-US" altLang="zh-CN" smtClean="0">
                <a:latin typeface="Microsoft YaHei UI" panose="020B0503020204020204" pitchFamily="34" charset="-122"/>
                <a:ea typeface="Microsoft YaHei UI" panose="020B0503020204020204" pitchFamily="34" charset="-122"/>
              </a:rPr>
              <a:t>‹#›</a:t>
            </a:fld>
            <a:endParaRPr lang="zh-CN" alt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3:37:38"/>
    </inkml:context>
    <inkml:brush xml:id="br0">
      <inkml:brushProperty name="width" value="0.05" units="cm"/>
      <inkml:brushProperty name="height" value="0.05" units="cm"/>
    </inkml:brush>
  </inkml:definitions>
  <inkml:trace contextRef="#ctx0" brushRef="#br0">997 34 24575,'-53'0'0,"25"0"0,-46 0 0,43 0 0,-18 0 0,14-6 0,11 5 0,-1-8 0,4 2 0,0 2 0,-5 0 0,12 5 0,-4 0 0,4 0 0,-5 0 0,0 0 0,1 0 0,-8 0 0,10 0 0,-9 0 0,14 0 0,-6 0 0,-5 0 0,-6 0 0,0 0 0,-5 0 0,5 0 0,0 0 0,2 0 0,7 0 0,1 0 0,-8 0 0,5 0 0,0 0 0,7 0 0,5 0 0,-1 0 0,1 0 0,0 8 0,-1 10 0,0 2 0,4 6 0,-4-1 0,4 3 0,-1 0 0,-2-6 0,8-9 0,-3-4 0,4 4 0,0-3 0,0 4 0,0-5 0,0 0 0,0 0 0,0 0 0,0 0 0,4 5 0,1-8 0,8 10 0,-3-10 0,3 7 0,1-8 0,-4 4 0,3-4 0,-4 0 0,0 3 0,1-7 0,-1 3 0,0-4 0,-4 4 0,7 1 0,-6 0 0,7-1 0,-3-4 0,-1 0 0,0 0 0,0 0 0,0 0 0,4 0 0,-2 0 0,13 0 0,-7 0 0,8 0 0,-6 0 0,-5 0 0,4 0 0,-8 0 0,3 0 0,-4 0 0,0 0 0,4 4 0,2-3 0,11 3 0,-6-4 0,6 0 0,-12 0 0,3 0 0,-6-4 0,6 3 0,-3-7 0,1 7 0,2-7 0,-3 2 0,1 1 0,-2-3 0,-4 7 0,0-7 0,0 7 0,0-8 0,1 8 0,-5-7 0,3 7 0,1-7 0,1 3 0,7-5 0,-6 1 0,2 0 0,-8 0 0,3-1 0,-3 1 0,4 0 0,-4-1 0,4 1 0,-8 0 0,7 0 0,-7-1 0,7 1 0,-7 0 0,3-1 0,0 5 0,-3-3 0,3 3 0,-4-5 0,0-3 0,0 3 0,0-4 0,0 5 0,0 0 0,0-1 0,0 1 0,0 0 0,0 0 0,-4 3 0,3 2 0,-3 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3:37:45"/>
    </inkml:context>
    <inkml:brush xml:id="br0">
      <inkml:brushProperty name="width" value="0.05" units="cm"/>
      <inkml:brushProperty name="height" value="0.05" units="cm"/>
    </inkml:brush>
  </inkml:definitions>
  <inkml:trace contextRef="#ctx0" brushRef="#br0">0 76 24575,'35'0'0,"-8"-6"0,48 5 0,8-14 0,16 13 0,-17-7 0,-27 9 0,-29 0 0,-12 0 0,-1 0 0,-4 0 0,1 0 0,-1 0 0,4 0 0,-3 0 0,7 0 0,-2-5 0,3 4 0,1-7 0,-1 7 0,-4-3 0,4 4 0,-4 0 0,0 0 0,4 0 0,-8 0 0,7 0 0,-3 0 0,5 0 0,-1 0 0,8 0 0,-6 0 0,14 0 0,-14 0 0,6 4 0,-8-3 0,1 3 0,-1-4 0,1 0 0,6 0 0,17 7 0,-11-5 0,15 6 0,-25-8 0,12 0 0,-17 0 0,16 0 0,-15 0 0,16 0 0,-13 0 0,13 0 0,-5 0 0,7 0 0,-7 0 0,-2 0 0,-8-5 0,1 4 0,6-3 0,3 4 0,7 0 0,0 0 0,0 0 0,1 0 0,-1 0 0,13 0 0,-9 0 0,9 0 0,-12 0 0,-9 0 0,-1 0 0,-7 0 0,-1-4 0,-4 3 0,0-3 0,-1 4 0,-3 0 0,7 0 0,-2 0 0,3-4 0,1 3 0,6-3 0,-4 4 0,4 0 0,1 0 0,2 0 0,0 0 0,-2 0 0,-8 0 0,-4 0 0,4 0 0,-8 0 0,7 0 0,-2 0 0,3 0 0,8 0 0,2 0 0,7 0 0,0 0 0,-8 0 0,-1 0 0,0 0 0,-10 0 0,9 0 0,-3 0 0,-2 0 0,13 0 0,-12 0 0,5 0 0,-8 0 0,0-4 0,-3 2 0,-2-2 0,-4 4 0,4 0 0,-2 0 0,6 0 0,5 0 0,5 0 0,1 0 0,5 0 0,-5 0 0,7 0 0,-7 0 0,5 0 0,-5-5 0,7 4 0,-7-4 0,5 5 0,-5 0 0,-1 0 0,-1 0 0,-12 0 0,0 0 0,-9 0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3:37:50"/>
    </inkml:context>
    <inkml:brush xml:id="br0">
      <inkml:brushProperty name="width" value="0.05" units="cm"/>
      <inkml:brushProperty name="height" value="0.05" units="cm"/>
    </inkml:brush>
  </inkml:definitions>
  <inkml:trace contextRef="#ctx0" brushRef="#br0">214 1197 24575,'13'-13'0,"-3"3"0,15-5 0,-2 4 0,26-2 0,-11 0 0,52-5 0,-45 5 0,13 3 0,0 0 0,-13 3 0,7-3 0,-1 2 0,-17 6 0,53-15 0,-12 14 0,-14-5 0,5-2 0,-2 4 0,1 0 0,5-5 0,0 0 0,8 5 0,-2 1-217,-17-5 0,1 2 217,22 6 0,0 1 0,-24-3 0,0 0 0,20 4 0,-2 0 0,-25-4 0,1 1 0,27 2 0,2 0 0,-22-3 0,2 0 0,30 4 0,2 0 0,-25-4 0,-3 0 0,12 3 0,-3 0 0,25-8 0,-44 9 0,-1 0 0,42-8 0,-42 6 0,1 1 0,2-3 0,-1 0 0,0 3 0,1 2 0,11 0 0,0-2 0,-10-4 0,0 1 0,17 2 0,4 1 0,8-4 0,-3 1 0,-23 3 0,1 2 0,3-1 0,6 0 0,-6 0 0,-2-1 0,-3 2 0,18 3 0,2 0 0,-4-3 0,-2 0 0,-15 8 0,-2 0 0,8-7 0,-4-1 0,22 8 0,-8-9 0,-23 0 0,0 5 0,11-4 0,2 5 0,31-6 0,-41 0 0,3 0 0,11 0 0,1 0 0,-5 0 0,0 0 0,6 0 0,-2 0 434,30 0-434,-39 0 0,0 0 0,39 0 0,-36 0 0,0 0 0,36 0 0,-39-5 0,0 0 0,25 3 0,-30-7 0,0 0 0,41 7 0,-14-7 0,-3 9 0,0-8 0,-24 6 0,0-11 0,-22 12 0,-16-3 0,15-2 0,-16 5 0,17-9 0,-17 8 0,5-3 0,-8 1 0,-3-1 0,8 0 0,-8-4 0,3 4 0,-4-8 0,1 2 0,-1-6 0,0 7 0,6-15 0,-4 8 0,9-9 0,-9 0 0,2 10 0,-1-16 0,-7 15 0,0-5 0,-1 9 0,-3 0 0,4-2 0,-5-11 0,0 6 0,0-2 0,0 8 0,0 1 0,-5 3 0,-4-8 0,-26 5 0,-24-15 0,-23 8 0,34 2 0,0 0 0,-35-2 0,18-4 0,16 10 0,14 2 0,7 1 0,-19 5 0,-12-7 0,4 11 0,-34-6 0,20-1 0,-27 7 0,13-7 0,-10 9 0,38 0 0,-1 1 0,-5-2 0,10-4 0,-1 0 0,-5 4 0,-2 0 0,-3-9 0,4 1 0,-11 7 0,-10-14 0,27 9 0,10-2 0,16 0 0,12 4 0,-4 0 0,4-3 0,-5 2 0,1-3 0,-1 4 0,4-3 0,-10 7 0,9-4 0,-17 5 0,-9-7 0,-23 5 0,-31-14 0,33 14 0,-1 1 0,7-4 0,-2 1 0,-18 3 0,3 2 0,-15-1 0,29 0 0,0 0 0,-22 0 0,-14 0 0,35 0 0,-2 0 0,0-1 0,-4 2-379,-18 4 1,0 0 378,17-4 0,2 1 0,-9 8 0,0 0 0,10-9 0,3 0 0,11 7 0,-1 1 0,-7-9 0,-1 1 0,3 8 0,4 0 0,-23-2 0,-3 4 0,1 0 0,12-3 0,-5-3 0,-5 0 0,19 0 0,1 0 0,-2-4 0,0 1 0,-5 3 0,2-1 0,-35-4 0,14 0 0,-11 0 0,24 0 0,17 0 0,-2 0 0,-45 10 0,36-9 0,-1 0 0,7 4 0,1-1 378,1-3 1,1-2-379,-42 1 0,13 0 0,18 0 0,2 0 0,25 0 0,-11 0 0,0 0 0,10 0 0,-9 0 0,-15 0 0,8 0 0,-24 0 0,34 0 0,-2 0 0,6 0 0,2-5 0,-23 4 0,-4-4 0,10 5 0,-33 0 0,34 0 0,-11 0 0,17 0 0,14 0 0,11 0 0,-8 0 0,15 0 0,-4 0 0,3 0 0,8 0 0,-4 0 0,5 0 0,-4 0 0,-2 8 0,-11-1 0,-2 8 0,-7-4 0,7 0 0,6-1 0,5-5 0,2 3 0,1-7 0,0 7 0,5-2 0,0 3 0,-1-4 0,5 3 0,-3-7 0,7 7 0,-7-3 0,3 4 0,-1 0 0,-2 5 0,3 0 0,-5 12 0,4-10 0,-4 16 0,8-8 0,-3 3 0,1-1 0,3-7 0,-3-1 0,4-4 0,0 4 0,0-4 0,4 5 0,-3-5 0,3-1 0,0-4 0,1 4 0,8 2 0,-3-1 0,8-1 0,-4 1 0,12-3 0,-10-2 0,16 2 0,-15-6 0,16 6 0,-17-5 0,16 4 0,-8-9 0,3 9 0,-1-9 0,-11 3 0,-2-4 0,-4 4 0,4-3 0,9 3 0,-6-4 0,5 0 0,-12 0 0,0 0 0,4 0 0,2 0 0,10 5 0,-8-4 0,15 5 0,-9-1 0,1-4 0,-3 4 0,-12-5 0,0 0 0,12 5 0,2-3 0,26 3 0,3 3 0,4 0 0,37 5 0,-22 0 0,-4 1 0,2 2 0,-18-6 0,-34-1 0,-9-8 0,-7 3 0,3-4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3:38:01"/>
    </inkml:context>
    <inkml:brush xml:id="br0">
      <inkml:brushProperty name="width" value="0.08571" units="cm"/>
      <inkml:brushProperty name="height" value="0.08571" units="cm"/>
    </inkml:brush>
  </inkml:definitions>
  <inkml:trace contextRef="#ctx0" brushRef="#br0">0 0 8027,'0'0'0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3:42:08"/>
    </inkml:context>
    <inkml:brush xml:id="br0">
      <inkml:brushProperty name="width" value="0.05" units="cm"/>
      <inkml:brushProperty name="height" value="0.05" units="cm"/>
      <inkml:brushProperty name="color" value="#E71224"/>
    </inkml:brush>
  </inkml:definitions>
  <inkml:trace contextRef="#ctx0" brushRef="#br0">170 473 24575,'26'5'0,"15"-3"0,-2 3 0,9-5 0,-20 0 0,-2 0 0,0 0 0,1 0 0,22 0 0,-11 0 0,38 0 0,-21 0 0,24 0 0,0 0 0,4 0 0,13 0 0,-14 0 0,11 0 0,-38 0 0,21 0 0,-24 0 0,13 0 0,-13 0 0,-3 0 0,0 0 0,-11 5 0,3-4 0,6 4 0,-23-5 0,22 0 0,-29 0 0,3 0 0,-6 0 0,0 0 0,0 0 0,4 4 0,-4-3 0,4 4 0,8-5 0,2 5 0,0-4 0,18 4 0,-15-5 0,32 0 0,-11 0 0,13 0 0,14 9 0,-10-7 0,-4 11 0,-2-11 0,-11 3 0,13-5 0,14 8 0,-10-6 0,10 7 0,-27-9 0,10 0 0,-10 0 0,27 0 0,4 0 0,-14 0 0,-7 0 0,-35 0 0,7 0 0,-7 0 0,8 0 0,14 0 0,-18 0 0,29 0 0,-28 0 0,16 0 0,1 0 0,-11 0 0,11 0 0,-14 0 0,0 5 0,-7-4 0,5 5 0,-5-6 0,0 0 0,-3 0 0,15 0 0,-9 5 0,17-4 0,-20 4 0,-2-5 0,-8 0 0,1 0 0,-1 4 0,-3-3 0,-2 3 0,0-4 0,-3 0 0,4 0 0,-1 0 0,-3 0 0,7 0 0,-6 0 0,6 0 0,-7 0 0,3 0 0,1-4 0,-4 3 0,15-8 0,-9 3 0,17 0 0,-13-2 0,14 7 0,-14-7 0,2 7 0,-9-4 0,-4 5 0,8-4 0,-1 3 0,6-3 0,-4 4 0,-3 0 0,-2 0 0,-4-4 0,0 3 0,0-3 0,1 4 0,-1 0 0,0 0 0,4 0 0,-3-4 0,4 3 0,-5-3 0,4-1 0,-3 4 0,3-3 0,1 4 0,-8-4 0,6 3 0,-3-3 0,5 0 0,5 3 0,-1-7 0,8 1 0,2-3 0,7-2 0,-7 1 0,18 5 0,-15-4 0,11 5 0,-17-5 0,-6 0 0,-1 5 0,-3-3 0,-6 3 0,3-5 0,-6 1 0,7 0 0,-4-1 0,5 1 0,-8 0 0,6 4 0,-7-4 0,0 4 0,3-4 0,-3 0 0,0-1 0,4 5 0,-8-3 0,3 3 0,0 0 0,-3-8 0,3 7 0,-4-7 0,0 3 0,0 1 0,0 0 0,-4 0 0,3-1 0,-8 1 0,4 4 0,0-3 0,-7 6 0,1-6 0,-15 2 0,-2 1 0,-7-6 0,-14 2 0,11-3 0,-4 3 0,-5-3 0,16 5 0,-31-9 0,23 9 0,-23-8 0,31 13 0,-43-14 0,26 14 0,-32-14 0,40 14 0,6-5 0,24 7 0,-3 0 0,2 0 0,-6 0 0,2 0 0,-3 0 0,-1 0 0,1 0 0,-1 0 0,-7 0 0,6 0 0,-14 0 0,6 0 0,-7 0 0,0 0 0,-14 0 0,-3 0 0,-41 0 0,-6 0 0,37 0 0,-2 0 0,-8 0 0,4 0 0,-22 0 0,24 0 0,2 0 0,6 0 0,5 0 0,-1 0 0,-15 0 0,-10 0 0,13 7 0,14-5 0,11 5 0,-6-7 0,16 0 0,-32 0 0,25 0 0,-24 8 0,-4-7 0,-3 7 0,-10-1 0,26-5 0,-9 12 0,31-12 0,-9 10 0,26-11 0,-4 3 0,-3-4 0,4 0 0,-15 0 0,8 0 0,-25 7 0,-3-5 0,-14 12 0,14-12 0,4 5 0,-1-7 0,-3 8 0,-1-7 0,5 7 0,-1-8 0,10 0 0,-2 0 0,7 0 0,14 0 0,-6 0 0,0 0 0,-2 0 0,-21 0 0,-3 0 0,-27 0 0,23 0 0,-33 0 0,20 0 0,-27 0 0,34 0 0,2-6 0,39 5 0,-12-4 0,13 5 0,-6 0 0,7-4 0,0 3 0,1-3 0,3 4 0,2 0 0,0 0 0,2 0 0,-14 0 0,2 0 0,-26 0 0,-3 0 0,-14-8 0,14 6 0,-11-5 0,25 7 0,-4 0 0,16 0 0,0 0 0,6 0 0,-2 0 0,-3 0 0,13 0 0,-13 0 0,15 0 0,-8 0 0,8 0 0,-4 0 0,5 0 0,0 8 0,4 2 0,-5 16 0,9 17 0,-4-15 0,5 8 0,-4-22 0,3 0 0,-4 0 0,5-1 0,4 0 0,-3 2 0,4-1 0,-1 3 0,1-2 0,0-1 0,3-1 0,-3 0 0,4 2 0,0-5 0,18 20 0,-2-19 0,9 16 0,-12-17 0,-5-1 0,-2-4 0,-1-1 0,-1-4 0,0 0 0,-2 0 0,2 0 0,-4 0 0,0 0 0,0 0 0,0 0 0,-4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3:43:00"/>
    </inkml:context>
    <inkml:brush xml:id="br0">
      <inkml:brushProperty name="width" value="0.05" units="cm"/>
      <inkml:brushProperty name="height" value="0.05" units="cm"/>
      <inkml:brushProperty name="color" value="#E71224"/>
    </inkml:brush>
  </inkml:definitions>
  <inkml:trace contextRef="#ctx0" brushRef="#br0">3529 657 24575,'-29'-19'0,"-35"-17"0,18 12 0,-7-2-4916,-28-12 1,-5-2 4170,-2-1 0,-2 0 745,22 12 0,-1 1 0,1-1 1095,-20-11 1,2 1-1096,8 10 0,2 1 0,12 1 0,2 3 902,12 7 0,1 3-902,-5-2 0,2 3 0,-17 3 0,3-4 6516,-10 13-6516,21-11 810,-38 10-810,37-11 0,-33 12 0,54-4 0,-25 5 0,32 0 0,-7 0 0,-14 7 0,-17 3 0,11 5 0,-35 3 0,35 4 0,2-8 0,0 3 0,-12 24 0,-26-3 0,27 13 0,-7-4 0,-1-1 0,1-2 0,0 0 0,0 2 0,12-3 0,-22 10 0,21-10 0,0-3 0,8-2 0,18-5 0,3-2 0,2 3 0,13-8 0,4 13 0,6 6 0,-7 7 0,12 10 0,-8-31 0,8 16 0,-4-6 0,5-3 0,0 11 0,0 0 0,0-18 0,0 16 0,0-27 0,0 6 0,6 0 0,-5-6 0,9 13 0,-8-13 0,3 14 0,0-7 0,4 22 0,-2-11 0,4 4 0,-5-9 0,-1-13 0,1 2 0,-2-5 0,2 5 0,-1-2 0,0 27 0,-1-23 0,-3 23 0,4-27 0,-1 6 0,-3-12 0,3 11 0,0-9 0,-3 10 0,3-12 0,1 11 0,0-9 0,7 17 0,-7-5 0,4 0 0,-2 5 0,2-13 0,8 14 0,0-7 0,4 1 0,0-2 0,11 6 0,-11-10 0,19 12 0,-6-1 0,-5-9 0,24 14 0,-22-16 0,10 0 0,-19-11 0,-13-3 0,-1-7 0,-2 7 0,7 1 0,27 23 0,-15-13 0,27 12 0,-25-20 0,1 4 0,19-1 0,-16 7 0,58 7 0,-30-5 0,-2-4 0,5 1 0,-13-5 0,1 0 0,20 6 0,0 2 0,-11-3 0,-2 0 0,5-3 0,-1-1 0,-5-1 0,-2-2 0,32 5 0,6-6 0,-40 0 0,-3-6 0,-14 1 0,-8-2 0,-1-5 0,0 5 0,2-3 0,0 3 0,5-5 0,-5 0 0,20 0 0,4 0 0,14 0 0,-1 0 0,-13-4 0,2-2 0,-3 0 0,1 0 0,10-1 0,2 2 0,-1-1 0,-3 2 0,39 4 0,-43 0 0,-2 0 0,28 0 0,-3 0 0,-13 0 0,13 0 0,-10 0 0,23 0 0,-36 0 0,19 0 0,-9 0 0,3 0 0,10 0 0,0 0 0,3 0 0,14 0 0,0 0 0,-42 0 0,1 0 0,2 0 0,-1 0 0,1 0 0,-1 0 0,40 0 0,-36 0 0,-1 0 0,30 0 0,-28 0 0,2 0 0,-2 0 0,1 0 0,2 0 0,1 0 0,1 0 0,-2 0 0,-7 0 0,-4 0 0,26 0 0,-14 0 0,1-7 0,-1 5 0,-13-5 0,24 7 0,-41 0 0,38 0 0,-42 0 0,45 0 0,-21 0 0,24 0 0,-27 0 0,38 0 0,-18 0 0,-17 0 0,-1 0 0,15 0 0,20 0 0,-20 0 0,27 0 0,-14-8 0,-3 6 0,-13-12 0,-1 12 0,-20-10 0,15 4 0,-36 2 0,23-7 0,-20 7 0,1-5 0,-2 1 0,0-1 0,-6-2 0,13 0 0,-5-2 0,7 3 0,0-5 0,14 2 0,17-14 0,-11 7 0,7-3 0,-8-13 0,12 1 0,-22 8 0,0 0 0,17-7 0,18-16 0,-33 27 0,3-13 0,-2 11 0,-31 12 0,5-5 0,-12 6 0,-4-5 0,7-20 0,-11 7 0,14-30 0,-13 31 0,5-16 0,-7 27 0,0-6 0,0 0 0,0-16 0,0 4 0,0-4 0,-5 9 0,-4-9 0,2 4 0,-8-25 0,6 11 0,-5 0 0,0 3 0,7 21 0,-2 7 0,8 3 0,-9-4 0,5 2 0,-5-2 0,4 4 0,-6 4 0,6-5 0,-8 5 0,-1-11 0,0 13 0,-2-13 0,-3 3 0,5 1 0,-19-18 0,4 20 0,-11-15 0,13 18 0,-5-7 0,12 8 0,-1 3 0,9 4 0,8 3 0,-4 0 0,4-4 0,-8 4 0,-2-4 0,-3 0 0,-1 3 0,1-2 0,-1 3 0,0-4 0,5-1 0,-11 0 0,9 0 0,-18-1 0,-7-9 0,-11 4 0,-14-15 0,-13 11 0,10 3 0,3 3 0,4 6 0,23-5 0,-10 5 0,1-5 0,-4 4 0,-28-17 0,-16 5 0,40 6 0,-1 1 0,8 4 0,-1 1 0,-10-2 0,1 1 0,-27 1 0,31-1 0,0 2 0,-41 6 0,0-16 0,0 16 0,13-14 0,4 7 0,27 0 0,3-4 0,14 12 0,7-4 0,2 5 0,0-5 0,6 3 0,-6-3 0,7 5 0,5 0 0,0 0 0,5-4 0,-5 3 0,4-3 0,-15-1 0,1 3 0,-11-8 0,-27 0 0,-7 2 0,15-1 0,-2 1 0,-30 5 0,33-6 0,0 0 0,-16 7 0,-24-6 0,11 8 0,28-4 0,-2-2 0,7 1 0,-1-1 0,-12 1 0,1-1 0,11-3 0,1 1 0,-47-2 0,16-7 0,15 7 0,20 3 0,-2 7 0,19-5 0,0 3 0,2-7 0,8 8 0,-1-3 0,5 4 0,-11-5 0,8 3 0,-29-3 0,14 5 0,-44 0 0,7 9 0,0-7 0,-20 15 0,34-15 0,-4 10 0,24-11 0,21 7 0,1-7 0,3 3 0,0 9 0,15 32 0,1-13 0,7 16 0,-3-34 0,-1-5 0,0 0 0,0-4 0,-4-13 0,-1-4 0,-4-6 0,0 4 0,0 5 0,0 0 0,0-1 0,-4 5 0,3-3 0,-7 7 0,7-7 0,-8 7 0,8-4 0,-3 5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03:43:02"/>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0T14:32:11.442"/>
    </inkml:context>
    <inkml:brush xml:id="br0">
      <inkml:brushProperty name="width" value="0.07938" units="cm"/>
      <inkml:brushProperty name="height" value="0.07938" units="cm"/>
      <inkml:brushProperty name="color" value="#2F5597"/>
    </inkml:brush>
  </inkml:definitions>
  <inkml:trace contextRef="#ctx0" brushRef="#br0">2404 76 24575,'12'44'0,"-7"-17"0,9 34 0,-13-31 0,5 7 0,-3-16 0,-2 5 0,2-5 0,-3 1 0,4 9 0,0-13 0,1 5 0,-2-13 0,0 0 0,-2 1 0,5 3 0,-5 0 0,2-3 0,0 3 0,-2-3 0,2 0 0,-3 2 0,3-5 0,-2 5 0,2 4 0,-3 4 0,0 6 0,0 0 0,0 0 0,0-9 0,0 1 0,-3-11 0,2 2 0,-6 0 0,7 1 0,-3 4 0,-1-1 0,0 6 0,-1-5 0,-3 11 0,7-11 0,-7 11 0,4-11 0,-1 5 0,-1-9 0,5-1 0,-5 1 0,5-4 0,-5 4 0,5 5 0,-6-4 0,3 8 0,-3-6 0,-1 6 0,1-5 0,2 5 0,-2 0 0,3-4 0,-4 4 0,4-6 0,-3-3 0,3 8 0,-4-7 0,3 5 0,-1-4 0,5-2 0,-5 3 0,2 0 0,-4 6 0,0 2 0,0-4 0,-1 6 0,0-5 0,0 8 0,0 0 0,1-9 0,3 6 0,-1-11 0,1 12 0,1-3 0,-4 5 0,4-6 0,-1 5 0,-1-11 0,5 5 0,-6 0 0,2-8 0,1 13 0,0-16 0,1 10 0,2-11 0,-5 5 0,2-5 0,0 6 0,1-7 0,0 7 0,-1-6 0,0 5 0,1-5 0,-1 2 0,1 0 0,-5 1 0,4 3 0,-5 0 0,4 1 0,-2-1 0,1 0 0,2-3 0,-3 2 0,3-5 0,-3 5 0,3-2 0,-4 9 0,0 2 0,0-4 0,3 1 0,-2-3 0,2 6 0,-3-1 0,0-1 0,0-6 0,1 0 0,0-3 0,-1 8 0,1-6 0,-1 6 0,-4 1 0,-2 2 0,1-1 0,-2-1 0,7-9 0,-2 2 0,6-5 0,-3 5 0,3-5 0,-3 5 0,0-5 0,0 2 0,0-3 0,0 4 0,0-7 0,0 6 0,-1-3 0,1 1 0,0-1 0,-3 2 0,2-4 0,-6 8 0,-2-4 0,0 1 0,-10 3 0,10-5 0,-3 7 0,-1-2 0,-2 3 0,-5 2 0,6-1 0,1-5 0,0 4 0,-16 8 0,5-7 0,-20 9 0,21-12 0,-2-4 0,7 3 0,3-5 0,-15 9 0,7-7 0,-7 6 0,9-7 0,-9 2 0,-3 0 0,0 0 0,-8 1 0,8-1 0,-21 3 0,8-2 0,2 0 0,20-2 0,5-1 0,5 3 0,-6-2 0,-11 4 0,14-5 0,-6-3 0,15 0 0,1-2 0,0 3 0,0 0 0,-1 0 0,4 0 0,-2 0 0,2 0 0,-1-3 0,2 3 0,3-3 0,-3-1 0,2 4 0,-6 0 0,6 1 0,-5 2 0,5-3 0,-2 0 0,3 0 0,-1 3 0,1-2 0,-3 2 0,2-3 0,-2 3 0,3-2 0,-1 5 0,-2-2 0,-1 4 0,-1 4 0,-2-6 0,6 3 0,-3-6 0,1 1 0,1 9 0,-1-5 0,-2 2 0,8-7 0,-9 0 0,11-2 0,-7 2 0,2 1 0,2-4 0,-5 4 0,6-1 0,-6-2 0,2 5 0,-2-5 0,3 2 0,0-3 0,3 0 0,-3-3 0,7 2 0,-7-2 0,3 6 0,-3 1 0,3 0 0,-2-1 0,2 1 0,0 0 0,-3-1 0,4 4 0,-5-3 0,4 9 0,-3 1 0,3-3 0,-4 1 0,1-8 0,-1 9 0,4-4 0,-3 3 0,3-4 0,-4-4 0,1 2 0,3-2 0,1 3 0,3 0 0,0 0 0,0-3 0,0 0 0,-3-1 0,2-2 0,-2 5 0,3-5 0,0 11 0,-3-10 0,2 16 0,-2-13 0,3 14 0,0-11 0,0 11 0,-3-14 0,2 13 0,-2-7 0,3 3 0,0 5 0,0-10 0,0 3 0,0 1 0,4 2 0,-3-1 0,3 4 0,-4-9 0,0 4 0,0-6 0,0 0 0,0 6 0,0-4 0,0 9 0,3-9 0,2 9 0,-1-3 0,4 5 0,-7 0 0,6-6 0,-7-1 0,4-6 0,-4 0 0,0 6 0,4 1 0,-3-3 0,3 7 0,-4-7 0,4 9 0,-3-6 0,3 5 0,-1-14 0,-3 13 0,4-16 0,-4 16 0,0-7 0,3 4 0,-3-3 0,9 12 0,-7-7 0,3 7 0,-2-11 0,-2 0 0,2 1 0,0 0 0,-2-1 0,2-6 0,-3 6 0,4 2 0,1 5 0,0 0 0,7 0 0,-6 0 0,6-6 0,-3 4 0,3-3 0,0-1 0,6 5 0,-7-14 0,6 13 0,-9-13 0,9 14 0,-8-5 0,7 0 0,-3 5 0,2-11 0,-3 5 0,2-6 0,3-2 0,-2 2 0,5-6 0,0 4 0,1 0 0,0-3 0,15 11 0,-1-3 0,15 2 0,0 0 0,1-7 0,-1 1 0,11 0 0,-8 0 0,18 1 0,-8 0 0,0 0 0,-12-6 0,-4 3 0,-7-10 0,11 11 0,-11-11 0,7 10 0,-7-4 0,0 0 0,8 4 0,-18-9 0,17 3 0,-17-1 0,2-3 0,14 10 0,-25-10 0,35 12 0,-21-12 0,15 10 0,0-10 0,1 11 0,-1-11 0,0 5 0,1-6 0,-1 0 0,0 0 0,1 0 0,9 0 0,4 0 0,9 0 0,1 0 0,0 0 0,-11 0 0,8 0 0,3 0 0,-8 0 0,25 0 0,-25 0 0,8 0 0,-3 0 0,-8 0 0,21 0 0,13 0 0,-36 0 0,-1 0 0,-9 0 0,0 0 0,7 0 0,0 0 0,39 0 0,-42 0 0,0 0 0,34 0 0,3 0 0,-39 0 0,18-7 0,-18 5 0,18-11 0,-7 12 0,-11-6 0,5 7 0,-18 0 0,0 0 0,-3 0 0,11 0 0,15-7 0,-7 5 0,33-12 0,-23 12 0,10-11 0,-20 12 0,1 1 0,14-6 0,13 6 0,-16 0 0,-15 0 0,11 0 0,-4-6 0,1 5 0,2-5 0,11 0 0,10 4 0,3-4 0,-11 6 0,5 0 0,-7 0 0,2 0 0,19 0 0,-30 0 0,17 0 0,-8 0 0,2 0 0,8 0 0,-11 0 0,-9 0 0,-3 0 0,-22-4 0,20 3 0,-17-4 0,8 5 0,-12 0 0,-11 0 0,-6 0 0,15-5 0,-2 3 0,17-3 0,9 5 0,4 0 0,-11 0 0,15 0 0,-36 0 0,16 0 0,-21-4 0,-9 3 0,7-7 0,-7 7 0,9-3 0,10 4 0,-7-4 0,18 3 0,-24-3 0,22-2 0,-12-1 0,16 0 0,1-5 0,-11 7 0,7-7 0,-7-5 0,0 5 0,29-8 0,-34 6 0,43-2 0,-45 3 0,25-6 0,-18 6 0,20-19 0,-17 17 0,19-25 0,-37 28 0,29-28 0,-15 12 0,5-5 0,2-5 0,-3 6 0,-14 4 0,5 0 0,-18 8 0,-4 8 0,8-24 0,-3 5 0,14-14 0,-8 7 0,2 11 0,1-3 0,2 3 0,12-21 0,-7 2 0,9-18 0,-6 0 0,10-20 0,8 5 0,-24 29 0,-1 2 0,18-22 0,-18 18 0,-1-2 0,19-27 0,-21 27 0,0-1 0,3 5 0,0 0 0,1-4 0,-1-2 0,-3 1 0,0 0 0,4-1 0,0-1 0,0-8 0,0 1 0,-4 13 0,-1 0 0,5-9 0,-1 2 0,11-29 0,4 3 0,-13 10 0,5 0 0,-14 11 0,12-8 0,-17 18 0,17-18 0,-22 28 0,11-5 0,-13 21 0,2 5 0,-8 3 0,4-1 0,-7 4 0,6-10 0,0-6 0,2 3 0,1-3 0,-5 12 0,2 0 0,-6-1 0,6-1 0,-2-4 0,-1 11 0,0-11 0,-4-6 0,0 3 0,0-3 0,0-4 0,0 12 0,0-14 0,0 1 0,0-3 0,0 0 0,0 2 0,0 1 0,-4 7 0,3-18 0,-7 18 0,3-7 0,0 16 0,-3-5 0,7 4 0,-3-5 0,4 0 0,0 6 0,0-15 0,-4 17 0,4-27 0,-9 12 0,7-17 0,-9 1 0,10-1 0,-11 1 0,11 10 0,-5-8 0,2 18 0,3-7 0,-3 10 0,-1-11 0,-1 8 0,-4-1 0,-8-16 0,8 21 0,-10-33 0,11 30 0,-2-9 0,2 11 0,-2 6 0,5 1 0,-4 5 0,6 1 0,0-6 0,1 4 0,3-4 0,-3 9 0,2-2 0,-2 5 0,3-6 0,0 7 0,0-7 0,0 3 0,0-3 0,0 3 0,0-3 0,0 3 0,0-3 0,0-1 0,0 4 0,-4-8 0,3 10 0,-3-16 0,4 16 0,0-11 0,-3 9 0,2-3 0,-5 0 0,2 3 0,-3-3 0,0 6 0,3-2 0,-6 3 0,5-4 0,-8 3 0,-4-3 0,1 7 0,-9-8 0,-7 4 0,-8-12 0,0 11 0,-19-9 0,6 10 0,-20-7 0,-1 1 0,10 5 0,-7-4 0,8 5 0,-21-7 0,7 6 0,-17-5 0,17 12 0,-7-5 0,21 7 0,2 0 0,21 0 0,-18 0 0,25 0 0,-35 0 0,25-6 0,-28 5 0,-3-5 0,-13 6 0,11 0 0,-6 0 0,40-4 0,-27 3 0,16-3 0,-21 4 0,-10 0 0,8 0 0,24 0 0,-1 0 0,-2 0 0,-1 0 0,-9 1 0,-3-2 0,-15-2 0,0-2 0,13 0 0,1 0 0,-7-1 0,0 1 0,4 1 0,2 1 0,7 2 0,0 2 0,-13-1 0,0 0 0,14 0 0,0 0 0,-8 0 0,-1 0 0,3 0 0,2 0 0,9 0 0,1 0 0,-3 0 0,2 0 0,-19 0 0,13 0 0,4 0 0,19 0 0,-10 0 0,-1 0 0,-9 0 0,6 0 0,-17 0 0,18 0 0,-18 0 0,34 0 0,-30 0 0,9 0 0,-29 7 0,1-5 0,2 5 0,20-7 0,-28 0 0,13 0 0,-18 0 0,13 0 0,-11 0 0,26 0 0,-23 0 0,29 0 0,-1 0 0,-7 6 0,18-4 0,-28 4 0,25-6 0,-26 0 0,19 0 0,0 0 0,2 0 0,10 0 0,1 0 0,-11 0 0,-2 0 0,-1 0 0,14 0 0,12 0 0,11 0 0,0 0 0,0 0 0,0 0 0,0 0 0,-11 0 0,-2 0 0,-10 0 0,10 0 0,-8 0 0,8 0 0,-11 0 0,1 0 0,15 0 0,-11 0 0,28 0 0,-18 0 0,20 0 0,-4 0 0,0 0 0,7 0 0,-6 0 0,11 0 0,-5 0 0,5 0 0,-6 0 0,6 0 0,-2 0 0,3 0 0,0 0 0,-3 0 0,-2 0 0,-2 0 0,3 0 0,-2 0 0,1 0 0,1 0 0,1 0 0,3 0 0,0 0 0,0 0 0,-4 0 0,3 0 0,-2 0 0,0 0 0,2 0 0,-6 3 0,3-2 0,0 2 0,1 0 0,3-2 0,3 2 0,1-3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8T11:52:08"/>
    </inkml:context>
    <inkml:brush xml:id="br0">
      <inkml:brushProperty name="width" value="0.05" units="cm"/>
      <inkml:brushProperty name="height" value="0.05" units="cm"/>
    </inkml:brush>
  </inkml:definitions>
  <inkml:trace contextRef="#ctx0" brushRef="#br0">0 1 24575,'9'0'0,"-1"0"0,1 0 0,-5 0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70747F27-0AFF-49DE-ABD2-AA502995B8AE}" type="datetime2">
              <a:rPr lang="zh-CN" altLang="en-US" smtClean="0"/>
              <a:t>2025年4月20日 Sunday</a:t>
            </a:fld>
            <a:endParaRPr 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US" dirty="0"/>
              <a:t>单击此处编辑母版文本样式</a:t>
            </a:r>
          </a:p>
          <a:p>
            <a:pPr lvl="1" rtl="0"/>
            <a:r>
              <a:rPr lang="en-US" dirty="0"/>
              <a:t>第二级</a:t>
            </a:r>
          </a:p>
          <a:p>
            <a:pPr lvl="2" rtl="0"/>
            <a:r>
              <a:rPr lang="en-US" dirty="0"/>
              <a:t>第三级</a:t>
            </a:r>
          </a:p>
          <a:p>
            <a:pPr lvl="3" rtl="0"/>
            <a:r>
              <a:rPr lang="en-US" dirty="0"/>
              <a:t>第四级</a:t>
            </a:r>
          </a:p>
          <a:p>
            <a:pPr lvl="4" rtl="0"/>
            <a:r>
              <a:rPr 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DF61EA0F-A667-4B49-8422-0062BC55E249}" type="slidenum">
              <a:rPr lang="en-US" smtClean="0"/>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nspirehep.net/literature/171115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rtlCol="0"/>
          <a:lstStyle/>
          <a:p>
            <a:pPr rtl="0"/>
            <a:endParaRPr lang="zh-CN" altLang="en-US" dirty="0"/>
          </a:p>
        </p:txBody>
      </p:sp>
      <p:sp>
        <p:nvSpPr>
          <p:cNvPr id="4" name="灯片编号占位符 3"/>
          <p:cNvSpPr>
            <a:spLocks noGrp="1"/>
          </p:cNvSpPr>
          <p:nvPr>
            <p:ph type="sldNum" sz="quarter" idx="10"/>
          </p:nvPr>
        </p:nvSpPr>
        <p:spPr/>
        <p:txBody>
          <a:bodyPr rtlCol="0"/>
          <a:lstStyle/>
          <a:p>
            <a:pPr rtl="0"/>
            <a:fld id="{DF61EA0F-A667-4B49-8422-0062BC55E249}" type="slidenum">
              <a:rPr lang="en-US" altLang="zh-CN" smtClean="0"/>
              <a:t>1</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olidFill>
                  <a:srgbClr val="000000"/>
                </a:solidFill>
                <a:effectLst/>
                <a:latin typeface="Helvetica" pitchFamily="2" charset="0"/>
              </a:rPr>
              <a:t>早在 </a:t>
            </a:r>
            <a:r>
              <a:rPr lang="en-US" altLang="zh-CN" dirty="0">
                <a:solidFill>
                  <a:srgbClr val="000000"/>
                </a:solidFill>
                <a:effectLst/>
                <a:latin typeface="Times New Roman" panose="02020603050405020304" pitchFamily="18" charset="0"/>
              </a:rPr>
              <a:t>1964 </a:t>
            </a:r>
            <a:r>
              <a:rPr lang="zh-CN" altLang="en-US" dirty="0">
                <a:solidFill>
                  <a:srgbClr val="000000"/>
                </a:solidFill>
                <a:effectLst/>
                <a:latin typeface="Helvetica" pitchFamily="2" charset="0"/>
              </a:rPr>
              <a:t>年，</a:t>
            </a:r>
            <a:r>
              <a:rPr lang="en-US" altLang="zh-CN" dirty="0">
                <a:solidFill>
                  <a:srgbClr val="000000"/>
                </a:solidFill>
                <a:effectLst/>
                <a:latin typeface="Times New Roman" panose="02020603050405020304" pitchFamily="18" charset="0"/>
              </a:rPr>
              <a:t>Gell-Mann </a:t>
            </a:r>
            <a:r>
              <a:rPr lang="zh-CN" altLang="en-US" dirty="0">
                <a:solidFill>
                  <a:srgbClr val="000000"/>
                </a:solidFill>
                <a:effectLst/>
                <a:latin typeface="Helvetica" pitchFamily="2" charset="0"/>
              </a:rPr>
              <a:t>等人就已利用粒子物理夸克模型预言了由两个重</a:t>
            </a:r>
          </a:p>
          <a:p>
            <a:r>
              <a:rPr lang="zh-CN" altLang="en-US" dirty="0">
                <a:solidFill>
                  <a:srgbClr val="000000"/>
                </a:solidFill>
                <a:effectLst/>
                <a:latin typeface="Helvetica" pitchFamily="2" charset="0"/>
              </a:rPr>
              <a:t>夸克（</a:t>
            </a:r>
            <a:r>
              <a:rPr lang="en-US" altLang="zh-CN" dirty="0">
                <a:solidFill>
                  <a:srgbClr val="000000"/>
                </a:solidFill>
                <a:effectLst/>
                <a:latin typeface="Times New Roman" panose="02020603050405020304" pitchFamily="18" charset="0"/>
              </a:rPr>
              <a:t>b </a:t>
            </a:r>
            <a:r>
              <a:rPr lang="zh-CN" altLang="en-US" dirty="0">
                <a:solidFill>
                  <a:srgbClr val="000000"/>
                </a:solidFill>
                <a:effectLst/>
                <a:latin typeface="Helvetica" pitchFamily="2" charset="0"/>
              </a:rPr>
              <a:t>或 </a:t>
            </a:r>
            <a:r>
              <a:rPr lang="en-US" altLang="zh-CN" dirty="0">
                <a:solidFill>
                  <a:srgbClr val="000000"/>
                </a:solidFill>
                <a:effectLst/>
                <a:latin typeface="Times New Roman" panose="02020603050405020304" pitchFamily="18" charset="0"/>
              </a:rPr>
              <a:t>c</a:t>
            </a:r>
            <a:r>
              <a:rPr lang="zh-CN" altLang="en-US" dirty="0">
                <a:solidFill>
                  <a:srgbClr val="000000"/>
                </a:solidFill>
                <a:effectLst/>
                <a:latin typeface="Helvetica" pitchFamily="2" charset="0"/>
              </a:rPr>
              <a:t>）和一个轻夸克构成的双重重子态的存在</a:t>
            </a:r>
            <a:r>
              <a:rPr lang="en-US" altLang="zh-CN" dirty="0">
                <a:solidFill>
                  <a:srgbClr val="000000"/>
                </a:solidFill>
                <a:effectLst/>
                <a:latin typeface="Helvetica" pitchFamily="2" charset="0"/>
              </a:rPr>
              <a:t>.</a:t>
            </a:r>
            <a:endParaRPr lang="zh-CN" altLang="en-US" dirty="0">
              <a:solidFill>
                <a:srgbClr val="000000"/>
              </a:solidFill>
              <a:effectLst/>
              <a:latin typeface="Helvetica" pitchFamily="2" charset="0"/>
            </a:endParaRPr>
          </a:p>
          <a:p>
            <a:r>
              <a:rPr lang="zh-CN" altLang="en-US" dirty="0">
                <a:solidFill>
                  <a:srgbClr val="000000"/>
                </a:solidFill>
                <a:effectLst/>
                <a:latin typeface="Helvetica" pitchFamily="2" charset="0"/>
              </a:rPr>
              <a:t>到 </a:t>
            </a:r>
            <a:r>
              <a:rPr lang="en-US" altLang="zh-CN" dirty="0">
                <a:solidFill>
                  <a:srgbClr val="000000"/>
                </a:solidFill>
                <a:effectLst/>
                <a:latin typeface="Times New Roman" panose="02020603050405020304" pitchFamily="18" charset="0"/>
              </a:rPr>
              <a:t>2017 </a:t>
            </a:r>
            <a:r>
              <a:rPr lang="zh-CN" altLang="en-US" dirty="0">
                <a:solidFill>
                  <a:srgbClr val="000000"/>
                </a:solidFill>
                <a:effectLst/>
                <a:latin typeface="Helvetica" pitchFamily="2" charset="0"/>
              </a:rPr>
              <a:t>年欧洲</a:t>
            </a:r>
            <a:r>
              <a:rPr lang="en-US" altLang="zh-CN" dirty="0" err="1">
                <a:solidFill>
                  <a:srgbClr val="000000"/>
                </a:solidFill>
                <a:effectLst/>
                <a:latin typeface="Times New Roman" panose="02020603050405020304" pitchFamily="18" charset="0"/>
              </a:rPr>
              <a:t>LHCb</a:t>
            </a:r>
            <a:r>
              <a:rPr lang="en-US" altLang="zh-CN" dirty="0">
                <a:solidFill>
                  <a:srgbClr val="000000"/>
                </a:solidFill>
                <a:effectLst/>
                <a:latin typeface="Times New Roman" panose="02020603050405020304" pitchFamily="18" charset="0"/>
              </a:rPr>
              <a:t> </a:t>
            </a:r>
            <a:r>
              <a:rPr lang="zh-CN" altLang="en-US" dirty="0">
                <a:solidFill>
                  <a:srgbClr val="000000"/>
                </a:solidFill>
                <a:effectLst/>
                <a:latin typeface="Helvetica" pitchFamily="2" charset="0"/>
              </a:rPr>
              <a:t>实验组，才在双重重子态的探测方面取得了突破性的进展。</a:t>
            </a:r>
          </a:p>
          <a:p>
            <a:endParaRPr kumimoji="1" lang="zh-CN" altLang="en-US" dirty="0"/>
          </a:p>
        </p:txBody>
      </p:sp>
      <p:sp>
        <p:nvSpPr>
          <p:cNvPr id="4" name="灯片编号占位符 3"/>
          <p:cNvSpPr>
            <a:spLocks noGrp="1"/>
          </p:cNvSpPr>
          <p:nvPr>
            <p:ph type="sldNum" sz="quarter" idx="5"/>
          </p:nvPr>
        </p:nvSpPr>
        <p:spPr/>
        <p:txBody>
          <a:bodyPr/>
          <a:lstStyle/>
          <a:p>
            <a:fld id="{DF61EA0F-A667-4B49-8422-0062BC55E249}" type="slidenum">
              <a:rPr lang="en-US" smtClean="0"/>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r>
              <a:rPr kumimoji="1" lang="en-US" altLang="zh-CN" dirty="0"/>
              <a:t>1. </a:t>
            </a:r>
            <a:r>
              <a:rPr lang="en-US" altLang="zh-CN" b="0" i="0" u="none" strike="noStrike" dirty="0">
                <a:solidFill>
                  <a:srgbClr val="40A9FF"/>
                </a:solidFill>
                <a:effectLst/>
                <a:highlight>
                  <a:srgbClr val="FFFFFF"/>
                </a:highlight>
                <a:latin typeface="-apple-system"/>
                <a:hlinkClick r:id="rId3"/>
              </a:rPr>
              <a:t>Ab initio three-loop calculation</a:t>
            </a:r>
            <a:r>
              <a:rPr lang="en-US" altLang="zh-CN" b="0" i="0" u="none" strike="noStrike" dirty="0">
                <a:solidFill>
                  <a:srgbClr val="40A9FF"/>
                </a:solidFill>
                <a:effectLst/>
                <a:highlight>
                  <a:srgbClr val="FFFFFF"/>
                </a:highlight>
                <a:latin typeface="-apple-system"/>
              </a:rPr>
              <a:t> </a:t>
            </a:r>
            <a:r>
              <a:rPr lang="en-US" altLang="zh-CN" b="0" i="1" dirty="0" err="1">
                <a:effectLst/>
                <a:highlight>
                  <a:srgbClr val="FFFFFF"/>
                </a:highlight>
                <a:latin typeface="-apple-system"/>
              </a:rPr>
              <a:t>Phys.Rev.D</a:t>
            </a:r>
            <a:r>
              <a:rPr lang="en-US" altLang="zh-CN" b="0" i="0" dirty="0">
                <a:effectLst/>
                <a:highlight>
                  <a:srgbClr val="FFFFFF"/>
                </a:highlight>
                <a:latin typeface="-apple-system"/>
              </a:rPr>
              <a:t> 99 (2019) 5, 056013</a:t>
            </a:r>
          </a:p>
          <a:p>
            <a:r>
              <a:rPr lang="en-US" altLang="zh-CN" b="0" i="0" dirty="0">
                <a:effectLst/>
                <a:highlight>
                  <a:srgbClr val="FFFFFF"/>
                </a:highlight>
                <a:latin typeface="-apple-system"/>
              </a:rPr>
              <a:t> </a:t>
            </a:r>
            <a:r>
              <a:rPr kumimoji="1" lang="en-US" altLang="zh-CN" dirty="0">
                <a:solidFill>
                  <a:srgbClr val="FFFFFF"/>
                </a:solidFill>
                <a:highlight>
                  <a:srgbClr val="323639"/>
                </a:highlight>
                <a:latin typeface="system-ui"/>
              </a:rPr>
              <a:t>2.</a:t>
            </a:r>
            <a:r>
              <a:rPr lang="en-US" altLang="zh-CN" dirty="0"/>
              <a:t> in factorization and pole model approaches . Sharma and R. </a:t>
            </a:r>
            <a:r>
              <a:rPr lang="en-US" altLang="zh-CN" dirty="0" err="1"/>
              <a:t>Dhir</a:t>
            </a:r>
            <a:r>
              <a:rPr lang="en-US" altLang="zh-CN" dirty="0"/>
              <a:t>, Phys. Rev. D 96, 113006 (2017).</a:t>
            </a:r>
            <a:endParaRPr kumimoji="1" lang="en-US" altLang="zh-CN" dirty="0">
              <a:solidFill>
                <a:srgbClr val="FFFFFF"/>
              </a:solidFill>
              <a:highlight>
                <a:srgbClr val="323639"/>
              </a:highlight>
              <a:latin typeface="system-ui"/>
            </a:endParaRPr>
          </a:p>
          <a:p>
            <a:r>
              <a:rPr kumimoji="1" lang="zh-CN" altLang="en-US" dirty="0">
                <a:solidFill>
                  <a:srgbClr val="FFFFFF"/>
                </a:solidFill>
                <a:highlight>
                  <a:srgbClr val="323639"/>
                </a:highlight>
                <a:latin typeface="system-ui"/>
              </a:rPr>
              <a:t> </a:t>
            </a:r>
            <a:r>
              <a:rPr kumimoji="1" lang="en-US" altLang="zh-CN" dirty="0">
                <a:solidFill>
                  <a:srgbClr val="FFFFFF"/>
                </a:solidFill>
                <a:highlight>
                  <a:srgbClr val="323639"/>
                </a:highlight>
                <a:latin typeface="system-ui"/>
              </a:rPr>
              <a:t>   </a:t>
            </a:r>
            <a:r>
              <a:rPr lang="en-US" altLang="zh-CN" dirty="0"/>
              <a:t>the pole model and the factorization hypothesis. </a:t>
            </a:r>
            <a:r>
              <a:rPr kumimoji="1" lang="en-US" altLang="zh-CN" dirty="0">
                <a:solidFill>
                  <a:srgbClr val="FFFFFF"/>
                </a:solidFill>
                <a:highlight>
                  <a:srgbClr val="323639"/>
                </a:highlight>
                <a:latin typeface="system-ui"/>
              </a:rPr>
              <a:t> </a:t>
            </a:r>
            <a:r>
              <a:rPr lang="en-US" altLang="zh-CN" dirty="0"/>
              <a:t>R. </a:t>
            </a:r>
            <a:r>
              <a:rPr lang="en-US" altLang="zh-CN" dirty="0" err="1"/>
              <a:t>Dhir</a:t>
            </a:r>
            <a:r>
              <a:rPr lang="en-US" altLang="zh-CN" dirty="0"/>
              <a:t> and N. Sharma, Eur. Phys. J. C 78, 743 (2018).</a:t>
            </a:r>
          </a:p>
          <a:p>
            <a:r>
              <a:rPr kumimoji="1" lang="en-US" altLang="zh-CN" dirty="0"/>
              <a:t>3.</a:t>
            </a:r>
            <a:r>
              <a:rPr kumimoji="1" lang="zh-CN" altLang="en-US" dirty="0"/>
              <a:t> </a:t>
            </a:r>
            <a:r>
              <a:rPr lang="en-US" altLang="zh-CN" dirty="0"/>
              <a:t>final-state interactions (FSIs) L. J. Jiang, B. He and R. H. Li, Eur. Phys. J. C 78, 961 (2018).</a:t>
            </a:r>
          </a:p>
          <a:p>
            <a:r>
              <a:rPr kumimoji="1" lang="en-US" altLang="zh-CN" dirty="0"/>
              <a:t>4.</a:t>
            </a:r>
            <a:r>
              <a:rPr kumimoji="1" lang="zh-CN" altLang="en-US" dirty="0"/>
              <a:t> </a:t>
            </a:r>
            <a:r>
              <a:rPr lang="en-US" altLang="zh-CN" dirty="0"/>
              <a:t>in the light-front approach  W. Wang, F. S. Yu and Z. X. Zhao, Eur. Phys. J. C 77, 781 (2017).</a:t>
            </a:r>
          </a:p>
          <a:p>
            <a:r>
              <a:rPr kumimoji="1" lang="en-US" altLang="zh-CN" dirty="0"/>
              <a:t>5.</a:t>
            </a:r>
            <a:r>
              <a:rPr kumimoji="1" lang="zh-CN" altLang="en-US" dirty="0"/>
              <a:t> </a:t>
            </a:r>
            <a:r>
              <a:rPr lang="en-US" altLang="zh-CN" dirty="0"/>
              <a:t>the </a:t>
            </a:r>
            <a:r>
              <a:rPr lang="en-US" altLang="zh-CN" dirty="0" err="1"/>
              <a:t>rescattering</a:t>
            </a:r>
            <a:r>
              <a:rPr lang="en-US" altLang="zh-CN" dirty="0"/>
              <a:t> mechanism. F. S. Yu, H. Y. Jiang, R. H. Li, C. D. </a:t>
            </a:r>
            <a:r>
              <a:rPr lang="en-US" altLang="zh-CN" dirty="0" err="1"/>
              <a:t>L¨u</a:t>
            </a:r>
            <a:r>
              <a:rPr lang="en-US" altLang="zh-CN" dirty="0"/>
              <a:t>, W. Wang and Z. X. Zhao, Chin. Phys. C 42, 051001 (2018).</a:t>
            </a:r>
          </a:p>
          <a:p>
            <a:r>
              <a:rPr lang="en-US" altLang="zh-CN" dirty="0"/>
              <a:t>6.</a:t>
            </a:r>
            <a:r>
              <a:rPr lang="zh-CN" altLang="en-US" dirty="0"/>
              <a:t> </a:t>
            </a:r>
            <a:r>
              <a:rPr lang="en-US" altLang="zh-CN" dirty="0"/>
              <a:t>V. V. Kiselev and A. K. </a:t>
            </a:r>
            <a:r>
              <a:rPr lang="en-US" altLang="zh-CN" dirty="0" err="1"/>
              <a:t>Likhoded</a:t>
            </a:r>
            <a:r>
              <a:rPr lang="en-US" altLang="zh-CN" dirty="0"/>
              <a:t>, Phys. </a:t>
            </a:r>
            <a:r>
              <a:rPr lang="en-US" altLang="zh-CN" dirty="0" err="1"/>
              <a:t>Usp</a:t>
            </a:r>
            <a:r>
              <a:rPr lang="en-US" altLang="zh-CN" dirty="0"/>
              <a:t>. 45, 455 (2002) [</a:t>
            </a:r>
            <a:r>
              <a:rPr lang="en-US" altLang="zh-CN" dirty="0" err="1"/>
              <a:t>Usp</a:t>
            </a:r>
            <a:r>
              <a:rPr lang="en-US" altLang="zh-CN" dirty="0"/>
              <a:t>. </a:t>
            </a:r>
            <a:r>
              <a:rPr lang="en-US" altLang="zh-CN" dirty="0" err="1"/>
              <a:t>Fiz</a:t>
            </a:r>
            <a:r>
              <a:rPr lang="en-US" altLang="zh-CN" dirty="0"/>
              <a:t>. </a:t>
            </a:r>
            <a:r>
              <a:rPr lang="en-US" altLang="zh-CN" dirty="0" err="1"/>
              <a:t>Nauk</a:t>
            </a:r>
            <a:r>
              <a:rPr lang="en-US" altLang="zh-CN" dirty="0"/>
              <a:t> 172, 497 (2002)]; A. V. </a:t>
            </a:r>
            <a:r>
              <a:rPr lang="en-US" altLang="zh-CN" dirty="0" err="1"/>
              <a:t>Berezhnoy</a:t>
            </a:r>
            <a:r>
              <a:rPr lang="en-US" altLang="zh-CN" dirty="0"/>
              <a:t>, A. K. </a:t>
            </a:r>
            <a:r>
              <a:rPr lang="en-US" altLang="zh-CN" dirty="0" err="1"/>
              <a:t>Likhoded</a:t>
            </a:r>
            <a:r>
              <a:rPr lang="en-US" altLang="zh-CN" dirty="0"/>
              <a:t> and A. V. </a:t>
            </a:r>
            <a:r>
              <a:rPr lang="en-US" altLang="zh-CN" dirty="0" err="1"/>
              <a:t>Luchinsky</a:t>
            </a:r>
            <a:r>
              <a:rPr lang="en-US" altLang="zh-CN" dirty="0"/>
              <a:t>, Phys. Rev. D 98, 113004 (2018).</a:t>
            </a:r>
            <a:endParaRPr kumimoji="1" lang="zh-CN" altLang="en-US" dirty="0"/>
          </a:p>
          <a:p>
            <a:endParaRPr kumimoji="1" lang="zh-CN" altLang="en-US" dirty="0"/>
          </a:p>
        </p:txBody>
      </p:sp>
      <p:sp>
        <p:nvSpPr>
          <p:cNvPr id="4" name="灯片编号占位符 3"/>
          <p:cNvSpPr>
            <a:spLocks noGrp="1"/>
          </p:cNvSpPr>
          <p:nvPr>
            <p:ph type="sldNum" sz="quarter" idx="5"/>
          </p:nvPr>
        </p:nvSpPr>
        <p:spPr/>
        <p:txBody>
          <a:bodyPr/>
          <a:lstStyle/>
          <a:p>
            <a:fld id="{DF61EA0F-A667-4B49-8422-0062BC55E249}" type="slidenum">
              <a:rPr lang="en-US" smtClean="0"/>
              <a:t>11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 </a:t>
            </a:r>
            <a:r>
              <a:rPr lang="en-US" altLang="zh-CN" dirty="0" err="1"/>
              <a:t>LHCb</a:t>
            </a:r>
            <a:r>
              <a:rPr lang="en-US" altLang="zh-CN" dirty="0"/>
              <a:t> collaboration, Measurement of the lifetime of the doubly charmed baryon </a:t>
            </a:r>
            <a:r>
              <a:rPr lang="el-GR" altLang="zh-CN" dirty="0"/>
              <a:t>Ξ ++ </a:t>
            </a:r>
            <a:r>
              <a:rPr lang="en-US" altLang="zh-CN" dirty="0"/>
              <a:t>cc , Phys. Rev. Lett. 121 (2018) 052002 [arXiv:1806.02744] [INSPIRE].</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2. </a:t>
            </a:r>
            <a:r>
              <a:rPr lang="en-US" altLang="zh-CN" dirty="0" err="1"/>
              <a:t>Lovro</a:t>
            </a:r>
            <a:r>
              <a:rPr lang="en-US" altLang="zh-CN" dirty="0"/>
              <a:t> </a:t>
            </a:r>
            <a:r>
              <a:rPr lang="en-US" altLang="zh-CN" dirty="0" err="1"/>
              <a:t>Dulibić</a:t>
            </a:r>
            <a:r>
              <a:rPr lang="en-US" altLang="zh-CN" dirty="0"/>
              <a:t>, James </a:t>
            </a:r>
            <a:r>
              <a:rPr lang="en-US" altLang="zh-CN" dirty="0" err="1"/>
              <a:t>Gratrex</a:t>
            </a:r>
            <a:r>
              <a:rPr lang="en-US" altLang="zh-CN" dirty="0"/>
              <a:t>, </a:t>
            </a:r>
            <a:r>
              <a:rPr lang="en-US" altLang="zh-CN" dirty="0" err="1"/>
              <a:t>Blaženka</a:t>
            </a:r>
            <a:r>
              <a:rPr lang="en-US" altLang="zh-CN" dirty="0"/>
              <a:t> </a:t>
            </a:r>
            <a:r>
              <a:rPr lang="en-US" altLang="zh-CN" dirty="0" err="1"/>
              <a:t>Melić</a:t>
            </a:r>
            <a:r>
              <a:rPr lang="en-US" altLang="zh-CN" dirty="0"/>
              <a:t> and Ivan </a:t>
            </a:r>
            <a:r>
              <a:rPr lang="en-US" altLang="zh-CN" dirty="0" err="1"/>
              <a:t>Nišandžić</a:t>
            </a:r>
            <a:r>
              <a:rPr lang="en-US" altLang="zh-CN" dirty="0"/>
              <a:t>, Revisiting lifetimes of doubly charmed baryons,</a:t>
            </a:r>
            <a:r>
              <a:rPr kumimoji="1" lang="en-US" altLang="zh-CN" sz="1200" dirty="0"/>
              <a:t> JHEP</a:t>
            </a:r>
            <a:r>
              <a:rPr kumimoji="1" lang="zh-CN" altLang="en-US" sz="1200" dirty="0"/>
              <a:t> </a:t>
            </a:r>
            <a:r>
              <a:rPr kumimoji="1" lang="en-US" altLang="zh-CN" sz="1200" dirty="0"/>
              <a:t>07(2023)061</a:t>
            </a:r>
            <a:endParaRPr kumimoji="1" lang="zh-CN" altLang="en-US" sz="1200" dirty="0"/>
          </a:p>
          <a:p>
            <a:r>
              <a:rPr kumimoji="1" lang="en-US" altLang="zh-CN" dirty="0"/>
              <a:t>3.</a:t>
            </a:r>
            <a:r>
              <a:rPr lang="en-US" altLang="zh-CN" dirty="0"/>
              <a:t> V.V. Kiselev, A.K. </a:t>
            </a:r>
            <a:r>
              <a:rPr lang="en-US" altLang="zh-CN" dirty="0" err="1"/>
              <a:t>Likhoded</a:t>
            </a:r>
            <a:r>
              <a:rPr lang="en-US" altLang="zh-CN" dirty="0"/>
              <a:t> and A.I. Onishchenko, Lifetimes of doubly charmed baryons: </a:t>
            </a:r>
            <a:r>
              <a:rPr lang="el-GR" altLang="zh-CN" dirty="0"/>
              <a:t>Ξ + </a:t>
            </a:r>
            <a:r>
              <a:rPr lang="en-US" altLang="zh-CN" dirty="0"/>
              <a:t>cc and </a:t>
            </a:r>
            <a:r>
              <a:rPr lang="el-GR" altLang="zh-CN" dirty="0"/>
              <a:t>Ξ ++ </a:t>
            </a:r>
            <a:r>
              <a:rPr lang="en-US" altLang="zh-CN" dirty="0"/>
              <a:t>cc , Phys. Rev. D 60 (1999) 014007 [hep-</a:t>
            </a:r>
            <a:r>
              <a:rPr lang="en-US" altLang="zh-CN" dirty="0" err="1"/>
              <a:t>ph</a:t>
            </a:r>
            <a:r>
              <a:rPr lang="en-US" altLang="zh-CN" dirty="0"/>
              <a:t>/9807354] [INSPIRE]. [14] A.K. </a:t>
            </a:r>
            <a:r>
              <a:rPr lang="en-US" altLang="zh-CN" dirty="0" err="1"/>
              <a:t>Likhoded</a:t>
            </a:r>
            <a:r>
              <a:rPr lang="en-US" altLang="zh-CN" dirty="0"/>
              <a:t> and A.I. Onishchenko, Lifetimes of doubly heavy baryons, hep-</a:t>
            </a:r>
            <a:r>
              <a:rPr lang="en-US" altLang="zh-CN" dirty="0" err="1"/>
              <a:t>ph</a:t>
            </a:r>
            <a:r>
              <a:rPr lang="en-US" altLang="zh-CN" dirty="0"/>
              <a:t>/9912425 [INSPIRE].</a:t>
            </a:r>
          </a:p>
          <a:p>
            <a:r>
              <a:rPr lang="en-US" altLang="zh-CN" dirty="0"/>
              <a:t>4. B. </a:t>
            </a:r>
            <a:r>
              <a:rPr lang="en-US" altLang="zh-CN" dirty="0" err="1"/>
              <a:t>Guberina</a:t>
            </a:r>
            <a:r>
              <a:rPr lang="en-US" altLang="zh-CN" dirty="0"/>
              <a:t>, B. </a:t>
            </a:r>
            <a:r>
              <a:rPr lang="en-US" altLang="zh-CN" dirty="0" err="1"/>
              <a:t>Melić</a:t>
            </a:r>
            <a:r>
              <a:rPr lang="en-US" altLang="zh-CN" dirty="0"/>
              <a:t> and H. </a:t>
            </a:r>
            <a:r>
              <a:rPr lang="en-US" altLang="zh-CN" dirty="0" err="1"/>
              <a:t>Stefancic</a:t>
            </a:r>
            <a:r>
              <a:rPr lang="en-US" altLang="zh-CN" dirty="0"/>
              <a:t>, Inclusive decays and lifetimes of doubly charmed baryons, Eur. Phys. J. C 9 (1999) 213 [hep-</a:t>
            </a:r>
            <a:r>
              <a:rPr lang="en-US" altLang="zh-CN" dirty="0" err="1"/>
              <a:t>ph</a:t>
            </a:r>
            <a:r>
              <a:rPr lang="en-US" altLang="zh-CN" dirty="0"/>
              <a:t>/9901323] [INSPIRE]. </a:t>
            </a:r>
          </a:p>
          <a:p>
            <a:r>
              <a:rPr lang="en-US" altLang="zh-CN" dirty="0"/>
              <a:t>[16] B. </a:t>
            </a:r>
            <a:r>
              <a:rPr lang="en-US" altLang="zh-CN" dirty="0" err="1"/>
              <a:t>Guberina</a:t>
            </a:r>
            <a:r>
              <a:rPr lang="en-US" altLang="zh-CN" dirty="0"/>
              <a:t>, B. </a:t>
            </a:r>
            <a:r>
              <a:rPr lang="en-US" altLang="zh-CN" dirty="0" err="1"/>
              <a:t>Melić</a:t>
            </a:r>
            <a:r>
              <a:rPr lang="en-US" altLang="zh-CN" dirty="0"/>
              <a:t> and H. </a:t>
            </a:r>
            <a:r>
              <a:rPr lang="en-US" altLang="zh-CN" dirty="0" err="1"/>
              <a:t>Stefancic</a:t>
            </a:r>
            <a:r>
              <a:rPr lang="en-US" altLang="zh-CN" dirty="0"/>
              <a:t>, Inclusive decays and lifetimes of doubly charmed baryons, in the proceedings of the 17th Autumn School: QCD: Perturbative or Nonperturbative? (AUTUMN 99), Lisbon, Portugal, September 29-October 4, 1999, p. 363–368 [hep-</a:t>
            </a:r>
            <a:r>
              <a:rPr lang="en-US" altLang="zh-CN" dirty="0" err="1"/>
              <a:t>ph</a:t>
            </a:r>
            <a:r>
              <a:rPr lang="en-US" altLang="zh-CN" dirty="0"/>
              <a:t>/9911241] [INSPIRE]. </a:t>
            </a:r>
          </a:p>
          <a:p>
            <a:r>
              <a:rPr lang="en-US" altLang="zh-CN" dirty="0"/>
              <a:t>[17] V.V. Kiselev and A.K. </a:t>
            </a:r>
            <a:r>
              <a:rPr lang="en-US" altLang="zh-CN" dirty="0" err="1"/>
              <a:t>Likhoded</a:t>
            </a:r>
            <a:r>
              <a:rPr lang="en-US" altLang="zh-CN" dirty="0"/>
              <a:t>, Baryons with two heavy quarks, Phys. </a:t>
            </a:r>
            <a:r>
              <a:rPr lang="en-US" altLang="zh-CN" dirty="0" err="1"/>
              <a:t>Usp</a:t>
            </a:r>
            <a:r>
              <a:rPr lang="en-US" altLang="zh-CN" dirty="0"/>
              <a:t>. 45 (2002) 455 [hep-</a:t>
            </a:r>
            <a:r>
              <a:rPr lang="en-US" altLang="zh-CN" dirty="0" err="1"/>
              <a:t>ph</a:t>
            </a:r>
            <a:r>
              <a:rPr lang="en-US" altLang="zh-CN" dirty="0"/>
              <a:t>/0103169] [INSPIRE].</a:t>
            </a:r>
          </a:p>
          <a:p>
            <a:r>
              <a:rPr lang="en-US" altLang="zh-CN" dirty="0"/>
              <a:t>[18] C.-H. Chang, T. Li, X.-Q. Li and Y.-M. Wang, Lifetime of doubly charmed baryons, </a:t>
            </a:r>
            <a:r>
              <a:rPr lang="en-US" altLang="zh-CN" dirty="0" err="1"/>
              <a:t>Commun</a:t>
            </a:r>
            <a:r>
              <a:rPr lang="en-US" altLang="zh-CN" dirty="0"/>
              <a:t>. </a:t>
            </a:r>
            <a:r>
              <a:rPr lang="en-US" altLang="zh-CN" dirty="0" err="1"/>
              <a:t>Theor</a:t>
            </a:r>
            <a:r>
              <a:rPr lang="en-US" altLang="zh-CN" dirty="0"/>
              <a:t>. Phys. 49 (2008) 993 [arXiv:0704.0016] [INSPIRE].</a:t>
            </a:r>
          </a:p>
          <a:p>
            <a:r>
              <a:rPr lang="en-US" altLang="zh-CN" dirty="0"/>
              <a:t>[19] H.-Y. Cheng and Y.-L. Shi, Lifetimes of doubly charmed baryons, Phys. Rev. D 98 (2018) 113005 [arXiv:1809.08102] [INSPIRE].</a:t>
            </a:r>
          </a:p>
          <a:p>
            <a:r>
              <a:rPr lang="en-US" altLang="zh-CN" dirty="0"/>
              <a:t>[20] A.V. </a:t>
            </a:r>
            <a:r>
              <a:rPr lang="en-US" altLang="zh-CN" dirty="0" err="1"/>
              <a:t>Berezhnoy</a:t>
            </a:r>
            <a:r>
              <a:rPr lang="en-US" altLang="zh-CN" dirty="0"/>
              <a:t>, A.K. </a:t>
            </a:r>
            <a:r>
              <a:rPr lang="en-US" altLang="zh-CN" dirty="0" err="1"/>
              <a:t>Likhoded</a:t>
            </a:r>
            <a:r>
              <a:rPr lang="en-US" altLang="zh-CN" dirty="0"/>
              <a:t> and A.V. </a:t>
            </a:r>
            <a:r>
              <a:rPr lang="en-US" altLang="zh-CN" dirty="0" err="1"/>
              <a:t>Luchinsky</a:t>
            </a:r>
            <a:r>
              <a:rPr lang="en-US" altLang="zh-CN" dirty="0"/>
              <a:t>, Doubly heavy baryons at the LHC, Phys. Rev. D 98 (2018) 113004 [arXiv:1809.10058] [INSPIRE].</a:t>
            </a:r>
          </a:p>
          <a:p>
            <a:r>
              <a:rPr lang="en-US" altLang="zh-CN" dirty="0"/>
              <a:t>[54] M. </a:t>
            </a:r>
            <a:r>
              <a:rPr lang="en-US" altLang="zh-CN" dirty="0" err="1"/>
              <a:t>Karliner</a:t>
            </a:r>
            <a:r>
              <a:rPr lang="en-US" altLang="zh-CN" dirty="0"/>
              <a:t> and J.L. Rosner, Baryons with two heavy quarks: Masses, production, decays, and detection, Phys. Rev. D 90 (2014) 094007 [arXiv:1408.5877] [INSPIRE].</a:t>
            </a:r>
            <a:endParaRPr kumimoji="1" lang="zh-CN" altLang="en-US" dirty="0"/>
          </a:p>
        </p:txBody>
      </p:sp>
      <p:sp>
        <p:nvSpPr>
          <p:cNvPr id="4" name="灯片编号占位符 3"/>
          <p:cNvSpPr>
            <a:spLocks noGrp="1"/>
          </p:cNvSpPr>
          <p:nvPr>
            <p:ph type="sldNum" sz="quarter" idx="5"/>
          </p:nvPr>
        </p:nvSpPr>
        <p:spPr/>
        <p:txBody>
          <a:bodyPr/>
          <a:lstStyle/>
          <a:p>
            <a:fld id="{DF61EA0F-A667-4B49-8422-0062BC55E249}" type="slidenum">
              <a:rPr lang="en-US" smtClean="0"/>
              <a:t>12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同样是</a:t>
            </a:r>
            <a:r>
              <a:rPr kumimoji="1" lang="en-US" altLang="zh-CN" dirty="0"/>
              <a:t> QCD</a:t>
            </a:r>
            <a:r>
              <a:rPr kumimoji="1" lang="zh-CN" altLang="en-US" dirty="0"/>
              <a:t> 求和规则方法的计算，基于不同插入流的计算，计算结果相差一个量级。</a:t>
            </a:r>
            <a:endParaRPr kumimoji="1" lang="en-US" altLang="zh-CN" dirty="0"/>
          </a:p>
          <a:p>
            <a:r>
              <a:rPr lang="en-US" altLang="zh-CN" dirty="0"/>
              <a:t>To investigate any type of interaction/decay of the doubly heavy baryons, we need their exact value of the mass and residue. </a:t>
            </a:r>
            <a:endParaRPr kumimoji="1" lang="zh-CN" altLang="en-US" dirty="0"/>
          </a:p>
        </p:txBody>
      </p:sp>
      <p:sp>
        <p:nvSpPr>
          <p:cNvPr id="4" name="灯片编号占位符 3"/>
          <p:cNvSpPr>
            <a:spLocks noGrp="1"/>
          </p:cNvSpPr>
          <p:nvPr>
            <p:ph type="sldNum" sz="quarter" idx="5"/>
          </p:nvPr>
        </p:nvSpPr>
        <p:spPr/>
        <p:txBody>
          <a:bodyPr/>
          <a:lstStyle/>
          <a:p>
            <a:fld id="{DF61EA0F-A667-4B49-8422-0062BC55E249}" type="slidenum">
              <a:rPr lang="en-US" smtClean="0"/>
              <a:t>13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b="1" dirty="0">
                <a:solidFill>
                  <a:srgbClr val="FF0000"/>
                </a:solidFill>
                <a:latin typeface="Heiti SC Medium" charset="-122"/>
                <a:ea typeface="Heiti SC Medium" charset="-122"/>
                <a:cs typeface="Heiti SC Medium" charset="-122"/>
              </a:rPr>
              <a:t>强子跃迁矩阵元：所有</a:t>
            </a:r>
            <a:r>
              <a:rPr kumimoji="1" lang="en-US" altLang="zh-CN" b="1" dirty="0">
                <a:solidFill>
                  <a:srgbClr val="FF0000"/>
                </a:solidFill>
                <a:latin typeface="Heiti SC Medium" charset="-122"/>
                <a:ea typeface="Heiti SC Medium" charset="-122"/>
                <a:cs typeface="Heiti SC Medium" charset="-122"/>
              </a:rPr>
              <a:t>QCD </a:t>
            </a:r>
            <a:r>
              <a:rPr kumimoji="1" lang="zh-CN" altLang="en-US" b="1" dirty="0">
                <a:solidFill>
                  <a:srgbClr val="FF0000"/>
                </a:solidFill>
                <a:latin typeface="Heiti SC Medium" charset="-122"/>
                <a:ea typeface="Heiti SC Medium" charset="-122"/>
                <a:cs typeface="Heiti SC Medium" charset="-122"/>
              </a:rPr>
              <a:t>动力学</a:t>
            </a:r>
          </a:p>
          <a:p>
            <a:pPr rtl="0"/>
            <a:endParaRPr lang="zh-CN" altLang="en-ZA" dirty="0"/>
          </a:p>
        </p:txBody>
      </p:sp>
      <p:sp>
        <p:nvSpPr>
          <p:cNvPr id="4" name="灯片编号占位符 3"/>
          <p:cNvSpPr>
            <a:spLocks noGrp="1"/>
          </p:cNvSpPr>
          <p:nvPr>
            <p:ph type="sldNum" sz="quarter" idx="10"/>
          </p:nvPr>
        </p:nvSpPr>
        <p:spPr/>
        <p:txBody>
          <a:bodyPr rtlCol="0"/>
          <a:lstStyle/>
          <a:p>
            <a:pPr rtl="0"/>
            <a:fld id="{213BD131-499C-46F9-A30E-AFCC6C068DAF}" type="slidenum">
              <a:rPr lang="en-ZA" altLang="zh-CN" smtClean="0"/>
              <a:t>15</a:t>
            </a:fld>
            <a:endParaRPr lang="zh-CN" alt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多种参数化方案</a:t>
            </a:r>
          </a:p>
        </p:txBody>
      </p:sp>
      <p:sp>
        <p:nvSpPr>
          <p:cNvPr id="4" name="灯片编号占位符 3"/>
          <p:cNvSpPr>
            <a:spLocks noGrp="1"/>
          </p:cNvSpPr>
          <p:nvPr>
            <p:ph type="sldNum" sz="quarter" idx="5"/>
          </p:nvPr>
        </p:nvSpPr>
        <p:spPr/>
        <p:txBody>
          <a:bodyPr/>
          <a:lstStyle/>
          <a:p>
            <a:fld id="{DF61EA0F-A667-4B49-8422-0062BC55E249}" type="slidenum">
              <a:rPr lang="en-US" smtClean="0"/>
              <a:t>17</a:t>
            </a:fld>
            <a:endParaRPr lang="en-US" dirty="0"/>
          </a:p>
        </p:txBody>
      </p:sp>
    </p:spTree>
    <p:extLst>
      <p:ext uri="{BB962C8B-B14F-4D97-AF65-F5344CB8AC3E}">
        <p14:creationId xmlns:p14="http://schemas.microsoft.com/office/powerpoint/2010/main" val="1242403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dirty="0"/>
              <a:t>可用夸克模型的方法、求和规则方法计算，但计算过程困难，且无法系统计算给出充足的理论预言</a:t>
            </a:r>
          </a:p>
          <a:p>
            <a:endParaRPr kumimoji="1" lang="zh-CN" altLang="en-US" dirty="0"/>
          </a:p>
        </p:txBody>
      </p:sp>
      <p:sp>
        <p:nvSpPr>
          <p:cNvPr id="4" name="灯片编号占位符 3"/>
          <p:cNvSpPr>
            <a:spLocks noGrp="1"/>
          </p:cNvSpPr>
          <p:nvPr>
            <p:ph type="sldNum" sz="quarter" idx="5"/>
          </p:nvPr>
        </p:nvSpPr>
        <p:spPr/>
        <p:txBody>
          <a:bodyPr/>
          <a:lstStyle/>
          <a:p>
            <a:fld id="{86BF286A-81C9-C94A-92B0-5E17430D3C11}" type="slidenum">
              <a:rPr kumimoji="1" lang="zh-CN" altLang="en-US" smtClean="0"/>
              <a:t>28</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长方形 6"/>
          <p:cNvSpPr/>
          <p:nvPr userDrawn="1"/>
        </p:nvSpPr>
        <p:spPr>
          <a:xfrm>
            <a:off x="0" y="-1"/>
            <a:ext cx="12192000" cy="2659117"/>
          </a:xfrm>
          <a:prstGeom prst="rect">
            <a:avLst/>
          </a:prstGeom>
          <a:solidFill>
            <a:srgbClr val="132BB9"/>
          </a:solidFill>
          <a:ln>
            <a:solidFill>
              <a:srgbClr val="132B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noProof="0" dirty="0">
              <a:latin typeface="Microsoft YaHei UI" panose="020B0503020204020204" pitchFamily="34" charset="-122"/>
              <a:ea typeface="Microsoft YaHei UI" panose="020B0503020204020204" pitchFamily="3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长方形 6"/>
          <p:cNvSpPr/>
          <p:nvPr/>
        </p:nvSpPr>
        <p:spPr>
          <a:xfrm>
            <a:off x="0" y="0"/>
            <a:ext cx="12192000" cy="977462"/>
          </a:xfrm>
          <a:prstGeom prst="rect">
            <a:avLst/>
          </a:prstGeom>
          <a:solidFill>
            <a:srgbClr val="132BB9"/>
          </a:solidFill>
          <a:ln>
            <a:solidFill>
              <a:srgbClr val="132B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noProof="0" dirty="0">
              <a:latin typeface="Microsoft YaHei UI" panose="020B0503020204020204" pitchFamily="34" charset="-122"/>
              <a:ea typeface="Microsoft YaHei UI" panose="020B0503020204020204" pitchFamily="34" charset="-122"/>
            </a:endParaRPr>
          </a:p>
        </p:txBody>
      </p:sp>
      <p:sp>
        <p:nvSpPr>
          <p:cNvPr id="2" name="标题 1"/>
          <p:cNvSpPr>
            <a:spLocks noGrp="1"/>
          </p:cNvSpPr>
          <p:nvPr>
            <p:ph type="title"/>
          </p:nvPr>
        </p:nvSpPr>
        <p:spPr>
          <a:xfrm>
            <a:off x="352186" y="178676"/>
            <a:ext cx="8108642" cy="620109"/>
          </a:xfrm>
        </p:spPr>
        <p:txBody>
          <a:bodyPr rtlCol="0" anchor="b">
            <a:normAutofit/>
          </a:bodyPr>
          <a:lstStyle>
            <a:lvl1pPr>
              <a:defRPr sz="360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a:t>单击此处编辑母版标题样式</a:t>
            </a:r>
            <a:endParaRPr lang="en-US" dirty="0"/>
          </a:p>
        </p:txBody>
      </p:sp>
      <p:sp>
        <p:nvSpPr>
          <p:cNvPr id="3" name="内容占位符 2"/>
          <p:cNvSpPr>
            <a:spLocks noGrp="1"/>
          </p:cNvSpPr>
          <p:nvPr>
            <p:ph idx="1"/>
          </p:nvPr>
        </p:nvSpPr>
        <p:spPr>
          <a:xfrm>
            <a:off x="504497" y="1825625"/>
            <a:ext cx="11267089" cy="3913023"/>
          </a:xfrm>
        </p:spPr>
        <p:txBody>
          <a:bodyPr lIns="0" tIns="0" rIns="0" bIns="0" rtlCol="0">
            <a:normAutofit/>
          </a:bodyPr>
          <a:lstStyle>
            <a:lvl1pPr marL="0" indent="0">
              <a:lnSpc>
                <a:spcPct val="130000"/>
              </a:lnSpc>
              <a:spcBef>
                <a:spcPts val="500"/>
              </a:spcBef>
              <a:spcAft>
                <a:spcPts val="1000"/>
              </a:spcAft>
              <a:buNone/>
              <a:defRPr sz="1600" baseline="0">
                <a:solidFill>
                  <a:schemeClr val="tx1">
                    <a:lumMod val="65000"/>
                    <a:lumOff val="35000"/>
                  </a:schemeClr>
                </a:solidFill>
                <a:latin typeface="Microsoft YaHei UI" panose="020B0503020204020204" pitchFamily="34" charset="-122"/>
                <a:ea typeface="Microsoft YaHei UI" panose="020B0503020204020204" pitchFamily="34" charset="-122"/>
              </a:defRPr>
            </a:lvl1pPr>
            <a:lvl2pPr>
              <a:lnSpc>
                <a:spcPct val="130000"/>
              </a:lnSpc>
              <a:spcBef>
                <a:spcPts val="500"/>
              </a:spcBef>
              <a:spcAft>
                <a:spcPts val="1000"/>
              </a:spcAft>
              <a:defRPr sz="1400" baseline="0">
                <a:solidFill>
                  <a:schemeClr val="tx1">
                    <a:lumMod val="65000"/>
                    <a:lumOff val="35000"/>
                  </a:schemeClr>
                </a:solidFill>
                <a:latin typeface="Microsoft YaHei UI" panose="020B0503020204020204" pitchFamily="34" charset="-122"/>
                <a:ea typeface="Microsoft YaHei UI" panose="020B0503020204020204" pitchFamily="34" charset="-122"/>
              </a:defRPr>
            </a:lvl2pPr>
            <a:lvl3pPr>
              <a:lnSpc>
                <a:spcPct val="130000"/>
              </a:lnSpc>
              <a:spcAft>
                <a:spcPts val="1000"/>
              </a:spcAft>
              <a:defRPr sz="1200" baseline="0">
                <a:solidFill>
                  <a:schemeClr val="tx1">
                    <a:lumMod val="65000"/>
                    <a:lumOff val="35000"/>
                  </a:schemeClr>
                </a:solidFill>
                <a:latin typeface="Microsoft YaHei UI" panose="020B0503020204020204" pitchFamily="34" charset="-122"/>
                <a:ea typeface="Microsoft YaHei UI" panose="020B0503020204020204" pitchFamily="34" charset="-122"/>
              </a:defRPr>
            </a:lvl3pPr>
            <a:lvl4pPr>
              <a:lnSpc>
                <a:spcPct val="130000"/>
              </a:lnSpc>
              <a:spcAft>
                <a:spcPts val="1000"/>
              </a:spcAft>
              <a:defRPr sz="1100" baseline="0">
                <a:solidFill>
                  <a:schemeClr val="tx1">
                    <a:lumMod val="65000"/>
                    <a:lumOff val="35000"/>
                  </a:schemeClr>
                </a:solidFill>
                <a:latin typeface="Microsoft YaHei UI" panose="020B0503020204020204" pitchFamily="34" charset="-122"/>
                <a:ea typeface="Microsoft YaHei UI" panose="020B0503020204020204" pitchFamily="34" charset="-122"/>
              </a:defRPr>
            </a:lvl4pPr>
            <a:lvl5pPr>
              <a:lnSpc>
                <a:spcPct val="130000"/>
              </a:lnSpc>
              <a:spcAft>
                <a:spcPts val="1000"/>
              </a:spcAft>
              <a:defRPr sz="1100" baseline="0">
                <a:solidFill>
                  <a:schemeClr val="tx1">
                    <a:lumMod val="65000"/>
                    <a:lumOff val="35000"/>
                  </a:schemeClr>
                </a:solidFill>
                <a:latin typeface="Microsoft YaHei UI" panose="020B0503020204020204" pitchFamily="34" charset="-122"/>
                <a:ea typeface="Microsoft YaHei UI" panose="020B0503020204020204" pitchFamily="34" charset="-122"/>
              </a:defRPr>
            </a:lvl5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4" name="日期占位符 3"/>
          <p:cNvSpPr>
            <a:spLocks noGrp="1"/>
          </p:cNvSpPr>
          <p:nvPr>
            <p:ph type="dt" sz="half" idx="10"/>
          </p:nvPr>
        </p:nvSpPr>
        <p:spPr/>
        <p:txBody>
          <a:bodyPr rtlCol="0"/>
          <a:lstStyle>
            <a:lvl1pPr>
              <a:defRPr baseline="0">
                <a:solidFill>
                  <a:schemeClr val="tx1">
                    <a:lumMod val="65000"/>
                    <a:lumOff val="35000"/>
                  </a:schemeClr>
                </a:solidFill>
                <a:latin typeface="Microsoft YaHei UI" panose="020B0503020204020204" pitchFamily="34" charset="-122"/>
                <a:ea typeface="Microsoft YaHei UI" panose="020B0503020204020204" pitchFamily="34" charset="-122"/>
              </a:defRPr>
            </a:lvl1pPr>
          </a:lstStyle>
          <a:p>
            <a:fld id="{94B3CDE5-BC73-4849-8D92-CB00948283D7}" type="datetime2">
              <a:rPr lang="zh-CN" altLang="en-US" smtClean="0"/>
              <a:t>2025年4月20日 Sunday</a:t>
            </a:fld>
            <a:endParaRPr lang="en-US" dirty="0"/>
          </a:p>
        </p:txBody>
      </p:sp>
      <p:sp>
        <p:nvSpPr>
          <p:cNvPr id="5" name="页脚占位符 4"/>
          <p:cNvSpPr>
            <a:spLocks noGrp="1"/>
          </p:cNvSpPr>
          <p:nvPr>
            <p:ph type="ftr" sz="quarter" idx="11"/>
          </p:nvPr>
        </p:nvSpPr>
        <p:spPr/>
        <p:txBody>
          <a:bodyPr rtlCol="0"/>
          <a:lstStyle>
            <a:lvl1pPr>
              <a:defRPr baseline="0">
                <a:solidFill>
                  <a:schemeClr val="tx1">
                    <a:lumMod val="65000"/>
                    <a:lumOff val="35000"/>
                  </a:schemeClr>
                </a:solidFill>
                <a:latin typeface="Microsoft YaHei UI" panose="020B0503020204020204" pitchFamily="34" charset="-122"/>
                <a:ea typeface="Microsoft YaHei UI" panose="020B0503020204020204" pitchFamily="34" charset="-122"/>
              </a:defRPr>
            </a:lvl1pPr>
          </a:lstStyle>
          <a:p>
            <a:endParaRPr lang="en-US" dirty="0"/>
          </a:p>
        </p:txBody>
      </p:sp>
      <p:sp>
        <p:nvSpPr>
          <p:cNvPr id="6" name="灯片编号占位符 5"/>
          <p:cNvSpPr>
            <a:spLocks noGrp="1"/>
          </p:cNvSpPr>
          <p:nvPr>
            <p:ph type="sldNum" sz="quarter" idx="12"/>
          </p:nvPr>
        </p:nvSpPr>
        <p:spPr/>
        <p:txBody>
          <a:bodyPr rtlCol="0"/>
          <a:lstStyle>
            <a:lvl1pPr>
              <a:defRPr baseline="0">
                <a:solidFill>
                  <a:schemeClr val="tx1">
                    <a:lumMod val="65000"/>
                    <a:lumOff val="35000"/>
                  </a:schemeClr>
                </a:solidFill>
                <a:latin typeface="Microsoft YaHei UI" panose="020B0503020204020204" pitchFamily="34" charset="-122"/>
                <a:ea typeface="Microsoft YaHei UI" panose="020B0503020204020204" pitchFamily="34" charset="-122"/>
              </a:defRPr>
            </a:lvl1pPr>
          </a:lstStyle>
          <a:p>
            <a:fld id="{9860EDB8-5305-433F-BE41-D7A86D811DB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 3 栏内容（带图像）">
    <p:spTree>
      <p:nvGrpSpPr>
        <p:cNvPr id="1" name=""/>
        <p:cNvGrpSpPr/>
        <p:nvPr/>
      </p:nvGrpSpPr>
      <p:grpSpPr>
        <a:xfrm>
          <a:off x="0" y="0"/>
          <a:ext cx="0" cy="0"/>
          <a:chOff x="0" y="0"/>
          <a:chExt cx="0" cy="0"/>
        </a:xfrm>
      </p:grpSpPr>
      <p:sp>
        <p:nvSpPr>
          <p:cNvPr id="6" name="灯片编号占位符 5"/>
          <p:cNvSpPr>
            <a:spLocks noGrp="1"/>
          </p:cNvSpPr>
          <p:nvPr userDrawn="1">
            <p:ph type="sldNum" sz="quarter" idx="12"/>
          </p:nvPr>
        </p:nvSpPr>
        <p:spPr>
          <a:xfrm>
            <a:off x="8802413" y="6387084"/>
            <a:ext cx="3276600" cy="365125"/>
          </a:xfrm>
        </p:spPr>
        <p:txBody>
          <a:bodyPr rtlCol="0"/>
          <a:lstStyle>
            <a:lvl1pPr>
              <a:defRPr>
                <a:latin typeface="Microsoft YaHei UI" panose="020B0503020204020204" pitchFamily="34" charset="-122"/>
                <a:ea typeface="Microsoft YaHei UI" panose="020B0503020204020204" pitchFamily="34" charset="-122"/>
              </a:defRPr>
            </a:lvl1pPr>
          </a:lstStyle>
          <a:p>
            <a:fld id="{A204E297-2C47-40A4-842B-FD18E4874900}" type="slidenum">
              <a:rPr lang="en-US" altLang="zh-CN" noProof="0" smtClean="0"/>
              <a:t>‹#›</a:t>
            </a:fld>
            <a:endParaRPr lang="zh-CN" altLang="en-US" noProof="0" dirty="0"/>
          </a:p>
        </p:txBody>
      </p:sp>
      <p:sp>
        <p:nvSpPr>
          <p:cNvPr id="5" name="页脚占位符 4"/>
          <p:cNvSpPr>
            <a:spLocks noGrp="1"/>
          </p:cNvSpPr>
          <p:nvPr userDrawn="1">
            <p:ph type="ftr" sz="quarter" idx="11"/>
          </p:nvPr>
        </p:nvSpPr>
        <p:spPr>
          <a:xfrm>
            <a:off x="714711" y="6249606"/>
            <a:ext cx="639020" cy="320040"/>
          </a:xfrm>
        </p:spPr>
        <p:txBody>
          <a:bodyPr rtlCol="0"/>
          <a:lstStyle>
            <a:lvl1pPr>
              <a:defRPr>
                <a:latin typeface="Microsoft YaHei UI" panose="020B0503020204020204" pitchFamily="34" charset="-122"/>
                <a:ea typeface="Microsoft YaHei UI" panose="020B0503020204020204" pitchFamily="34" charset="-122"/>
              </a:defRPr>
            </a:lvl1pPr>
          </a:lstStyle>
          <a:p>
            <a:pPr algn="l"/>
            <a:r>
              <a:rPr lang="en-US" altLang="zh-CN" dirty="0"/>
              <a:t>CUMT</a:t>
            </a:r>
            <a:endParaRPr lang="zh-CN" altLang="en-US" dirty="0"/>
          </a:p>
        </p:txBody>
      </p:sp>
      <p:sp>
        <p:nvSpPr>
          <p:cNvPr id="32" name="内容占位符 3"/>
          <p:cNvSpPr>
            <a:spLocks noGrp="1"/>
          </p:cNvSpPr>
          <p:nvPr>
            <p:ph sz="half" idx="13" hasCustomPrompt="1"/>
          </p:nvPr>
        </p:nvSpPr>
        <p:spPr>
          <a:xfrm>
            <a:off x="714711" y="1441581"/>
            <a:ext cx="7092448" cy="4380162"/>
          </a:xfrm>
        </p:spPr>
        <p:txBody>
          <a:bodyPr rtlCol="0"/>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stStyle>
          <a:p>
            <a:pPr lvl="0" rtl="0"/>
            <a:r>
              <a:rPr lang="zh-CN" altLang="en-US" noProof="0"/>
              <a:t>编辑母版文本样式</a:t>
            </a:r>
          </a:p>
          <a:p>
            <a:pPr lvl="1" rtl="0"/>
            <a:r>
              <a:rPr lang="zh-CN" altLang="en-US" noProof="0"/>
              <a:t>第二级</a:t>
            </a:r>
          </a:p>
          <a:p>
            <a:pPr lvl="2" rtl="0"/>
            <a:r>
              <a:rPr lang="zh-CN" altLang="en-US" noProof="0"/>
              <a:t>第三级</a:t>
            </a:r>
          </a:p>
        </p:txBody>
      </p:sp>
      <p:cxnSp>
        <p:nvCxnSpPr>
          <p:cNvPr id="40" name="直接连接符​​(S) 39"/>
          <p:cNvCxnSpPr/>
          <p:nvPr userDrawn="1"/>
        </p:nvCxnSpPr>
        <p:spPr>
          <a:xfrm>
            <a:off x="4304027" y="2743200"/>
            <a:ext cx="0" cy="364490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S) 40"/>
          <p:cNvCxnSpPr/>
          <p:nvPr userDrawn="1"/>
        </p:nvCxnSpPr>
        <p:spPr>
          <a:xfrm>
            <a:off x="7890293" y="2743200"/>
            <a:ext cx="0" cy="364490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长方形 6"/>
          <p:cNvSpPr/>
          <p:nvPr userDrawn="1"/>
        </p:nvSpPr>
        <p:spPr>
          <a:xfrm>
            <a:off x="-10514" y="-16569"/>
            <a:ext cx="12192000" cy="1052827"/>
          </a:xfrm>
          <a:prstGeom prst="rect">
            <a:avLst/>
          </a:prstGeom>
          <a:solidFill>
            <a:srgbClr val="132BB9"/>
          </a:solidFill>
          <a:ln>
            <a:solidFill>
              <a:srgbClr val="132B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sz="1800" noProof="0" dirty="0">
              <a:latin typeface="Microsoft YaHei UI" panose="020B0503020204020204" pitchFamily="34" charset="-122"/>
              <a:ea typeface="Microsoft YaHei UI" panose="020B0503020204020204" pitchFamily="34" charset="-122"/>
            </a:endParaRPr>
          </a:p>
        </p:txBody>
      </p:sp>
      <p:sp>
        <p:nvSpPr>
          <p:cNvPr id="2" name="标题 1"/>
          <p:cNvSpPr>
            <a:spLocks noGrp="1"/>
          </p:cNvSpPr>
          <p:nvPr userDrawn="1">
            <p:ph type="title"/>
          </p:nvPr>
        </p:nvSpPr>
        <p:spPr>
          <a:xfrm>
            <a:off x="114742" y="1"/>
            <a:ext cx="7337090" cy="1036258"/>
          </a:xfrm>
        </p:spPr>
        <p:txBody>
          <a:bodyPr rtlCol="0"/>
          <a:lstStyle>
            <a:lvl1pPr>
              <a:defRPr>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a:t>
            </a:r>
          </a:p>
        </p:txBody>
      </p:sp>
      <p:pic>
        <p:nvPicPr>
          <p:cNvPr id="7" name="图片 6"/>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11006042" y="0"/>
            <a:ext cx="1216619" cy="103625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pPr rtl="0"/>
            <a:r>
              <a:rPr lang="zh-CN" altLang="en-US" noProof="0"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zh-CN" altLang="en-US" noProof="0" dirty="0"/>
              <a:t>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4" name="日期占位符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Microsoft YaHei UI" panose="020B0503020204020204" pitchFamily="34" charset="-122"/>
                <a:ea typeface="Microsoft YaHei UI" panose="020B0503020204020204" pitchFamily="34" charset="-122"/>
              </a:defRPr>
            </a:lvl1pPr>
          </a:lstStyle>
          <a:p>
            <a:fld id="{131E3292-D461-4042-A5EB-629C7A8279A7}" type="datetime2">
              <a:rPr lang="zh-CN" altLang="en-US" smtClean="0"/>
              <a:t>2025年4月20日 Sunday</a:t>
            </a:fld>
            <a:endParaRPr lang="zh-CN" altLang="en-US" dirty="0"/>
          </a:p>
        </p:txBody>
      </p:sp>
      <p:sp>
        <p:nvSpPr>
          <p:cNvPr id="5" name="页脚占位符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Microsoft YaHei UI" panose="020B0503020204020204" pitchFamily="34" charset="-122"/>
                <a:ea typeface="Microsoft YaHei UI"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Microsoft YaHei UI" panose="020B0503020204020204" pitchFamily="34" charset="-122"/>
                <a:ea typeface="Microsoft YaHei UI" panose="020B0503020204020204" pitchFamily="34" charset="-122"/>
              </a:defRPr>
            </a:lvl1pPr>
          </a:lstStyle>
          <a:p>
            <a:fld id="{9860EDB8-5305-433F-BE41-D7A86D811DB3}" type="slidenum">
              <a:rPr lang="en-US" altLang="zh-CN"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l" defTabSz="914400" rtl="0" eaLnBrk="1" latinLnBrk="0" hangingPunct="1">
        <a:spcBef>
          <a:spcPct val="0"/>
        </a:spcBef>
        <a:buNone/>
        <a:defRPr sz="4400" kern="1200">
          <a:solidFill>
            <a:schemeClr val="tx1"/>
          </a:solidFill>
          <a:latin typeface="Microsoft YaHei UI" panose="020B0503020204020204" pitchFamily="34" charset="-122"/>
          <a:ea typeface="Microsoft YaHei UI" panose="020B0503020204020204" pitchFamily="34" charset="-122"/>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133.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1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410.png"/><Relationship Id="rId18" Type="http://schemas.openxmlformats.org/officeDocument/2006/relationships/image" Target="../media/image440.png"/><Relationship Id="rId3" Type="http://schemas.openxmlformats.org/officeDocument/2006/relationships/image" Target="../media/image38.png"/><Relationship Id="rId21" Type="http://schemas.openxmlformats.org/officeDocument/2006/relationships/image" Target="../media/image42.png"/><Relationship Id="rId7" Type="http://schemas.openxmlformats.org/officeDocument/2006/relationships/image" Target="../media/image380.png"/><Relationship Id="rId12" Type="http://schemas.openxmlformats.org/officeDocument/2006/relationships/customXml" Target="../ink/ink4.xml"/><Relationship Id="rId17" Type="http://schemas.openxmlformats.org/officeDocument/2006/relationships/customXml" Target="../ink/ink6.xml"/><Relationship Id="rId2" Type="http://schemas.openxmlformats.org/officeDocument/2006/relationships/notesSlide" Target="../notesSlides/notesSlide4.xml"/><Relationship Id="rId16" Type="http://schemas.openxmlformats.org/officeDocument/2006/relationships/image" Target="../media/image430.png"/><Relationship Id="rId20" Type="http://schemas.openxmlformats.org/officeDocument/2006/relationships/image" Target="../media/image450.png"/><Relationship Id="rId1" Type="http://schemas.openxmlformats.org/officeDocument/2006/relationships/slideLayout" Target="../slideLayouts/slideLayout3.xml"/><Relationship Id="rId6" Type="http://schemas.openxmlformats.org/officeDocument/2006/relationships/customXml" Target="../ink/ink1.xml"/><Relationship Id="rId11" Type="http://schemas.openxmlformats.org/officeDocument/2006/relationships/image" Target="../media/image40.png"/><Relationship Id="rId5" Type="http://schemas.openxmlformats.org/officeDocument/2006/relationships/image" Target="../media/image40.jpeg"/><Relationship Id="rId15" Type="http://schemas.openxmlformats.org/officeDocument/2006/relationships/customXml" Target="../ink/ink5.xml"/><Relationship Id="rId10" Type="http://schemas.openxmlformats.org/officeDocument/2006/relationships/customXml" Target="../ink/ink3.xml"/><Relationship Id="rId19" Type="http://schemas.openxmlformats.org/officeDocument/2006/relationships/customXml" Target="../ink/ink7.xml"/><Relationship Id="rId4" Type="http://schemas.openxmlformats.org/officeDocument/2006/relationships/image" Target="../media/image39.png"/><Relationship Id="rId9" Type="http://schemas.openxmlformats.org/officeDocument/2006/relationships/image" Target="../media/image390.png"/><Relationship Id="rId1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3.xml"/><Relationship Id="rId5" Type="http://schemas.openxmlformats.org/officeDocument/2006/relationships/image" Target="../media/image47.jpeg"/><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5.png"/><Relationship Id="rId3" Type="http://schemas.openxmlformats.org/officeDocument/2006/relationships/image" Target="../media/image53.png"/><Relationship Id="rId7" Type="http://schemas.openxmlformats.org/officeDocument/2006/relationships/image" Target="../media/image50.png"/><Relationship Id="rId12"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9.png"/><Relationship Id="rId11" Type="http://schemas.openxmlformats.org/officeDocument/2006/relationships/customXml" Target="../ink/ink8.xml"/><Relationship Id="rId5" Type="http://schemas.openxmlformats.org/officeDocument/2006/relationships/image" Target="../media/image48.png"/><Relationship Id="rId10" Type="http://schemas.openxmlformats.org/officeDocument/2006/relationships/image" Target="../media/image53.jpeg"/><Relationship Id="rId4" Type="http://schemas.openxmlformats.org/officeDocument/2006/relationships/image" Target="../media/image540.png"/><Relationship Id="rId9" Type="http://schemas.openxmlformats.org/officeDocument/2006/relationships/image" Target="../media/image52.png"/><Relationship Id="rId1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58.png"/><Relationship Id="rId1" Type="http://schemas.openxmlformats.org/officeDocument/2006/relationships/slideLayout" Target="../slideLayouts/slideLayout3.xml"/><Relationship Id="rId5" Type="http://schemas.openxmlformats.org/officeDocument/2006/relationships/image" Target="../media/image59.jpeg"/><Relationship Id="rId4" Type="http://schemas.openxmlformats.org/officeDocument/2006/relationships/image" Target="../media/image58.jpeg"/></Relationships>
</file>

<file path=ppt/slides/_rels/slide17.xml.rels><?xml version="1.0" encoding="UTF-8" standalone="yes"?>
<Relationships xmlns="http://schemas.openxmlformats.org/package/2006/relationships"><Relationship Id="rId8" Type="http://schemas.openxmlformats.org/officeDocument/2006/relationships/hyperlink" Target="https://inspirehep.net/literature/1893459" TargetMode="External"/><Relationship Id="rId3" Type="http://schemas.openxmlformats.org/officeDocument/2006/relationships/image" Target="../media/image60.png"/><Relationship Id="rId7"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0" Type="http://schemas.openxmlformats.org/officeDocument/2006/relationships/image" Target="../media/image65.png"/><Relationship Id="rId4" Type="http://schemas.openxmlformats.org/officeDocument/2006/relationships/image" Target="../media/image61.png"/><Relationship Id="rId9" Type="http://schemas.openxmlformats.org/officeDocument/2006/relationships/image" Target="../media/image64.png"/></Relationships>
</file>

<file path=ppt/slides/_rels/slide1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image" Target="../media/image68.png"/><Relationship Id="rId1" Type="http://schemas.openxmlformats.org/officeDocument/2006/relationships/slideLayout" Target="../slideLayouts/slideLayout3.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1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4.png"/><Relationship Id="rId1" Type="http://schemas.openxmlformats.org/officeDocument/2006/relationships/slideLayout" Target="../slideLayouts/slideLayout3.xml"/><Relationship Id="rId6" Type="http://schemas.openxmlformats.org/officeDocument/2006/relationships/image" Target="../media/image85.png"/><Relationship Id="rId5" Type="http://schemas.openxmlformats.org/officeDocument/2006/relationships/image" Target="../media/image91.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s>
</file>

<file path=ppt/slides/_rels/slide2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0.png"/><Relationship Id="rId1" Type="http://schemas.openxmlformats.org/officeDocument/2006/relationships/slideLayout" Target="../slideLayouts/slideLayout3.xml"/><Relationship Id="rId4" Type="http://schemas.openxmlformats.org/officeDocument/2006/relationships/image" Target="../media/image93.png"/></Relationships>
</file>

<file path=ppt/slides/_rels/slide2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3.xml"/><Relationship Id="rId6" Type="http://schemas.openxmlformats.org/officeDocument/2006/relationships/image" Target="../media/image108.png"/><Relationship Id="rId5" Type="http://schemas.openxmlformats.org/officeDocument/2006/relationships/image" Target="../media/image97.png"/><Relationship Id="rId4" Type="http://schemas.openxmlformats.org/officeDocument/2006/relationships/image" Target="../media/image96.png"/></Relationships>
</file>

<file path=ppt/slides/_rels/slide2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3.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2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3.xml"/><Relationship Id="rId4" Type="http://schemas.openxmlformats.org/officeDocument/2006/relationships/image" Target="../media/image105.png"/></Relationships>
</file>

<file path=ppt/slides/_rels/slide2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3.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2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3.xml"/><Relationship Id="rId4" Type="http://schemas.openxmlformats.org/officeDocument/2006/relationships/image" Target="../media/image114.png"/></Relationships>
</file>

<file path=ppt/slides/_rels/slide2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3.xml"/><Relationship Id="rId5" Type="http://schemas.openxmlformats.org/officeDocument/2006/relationships/image" Target="../media/image118.png"/><Relationship Id="rId4" Type="http://schemas.openxmlformats.org/officeDocument/2006/relationships/image" Target="../media/image117.png"/></Relationships>
</file>

<file path=ppt/slides/_rels/slide28.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9.png"/><Relationship Id="rId4" Type="http://schemas.openxmlformats.org/officeDocument/2006/relationships/customXml" Target="../ink/ink9.xml"/><Relationship Id="rId9" Type="http://schemas.openxmlformats.org/officeDocument/2006/relationships/image" Target="../media/image120.png"/></Relationships>
</file>

<file path=ppt/slides/_rels/slide2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3.xml"/><Relationship Id="rId5" Type="http://schemas.openxmlformats.org/officeDocument/2006/relationships/image" Target="../media/image124.png"/><Relationship Id="rId4" Type="http://schemas.openxmlformats.org/officeDocument/2006/relationships/image" Target="../media/image123.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26.jpeg"/><Relationship Id="rId7" Type="http://schemas.openxmlformats.org/officeDocument/2006/relationships/image" Target="../media/image129.png"/><Relationship Id="rId2" Type="http://schemas.openxmlformats.org/officeDocument/2006/relationships/image" Target="../media/image125.png"/><Relationship Id="rId1" Type="http://schemas.openxmlformats.org/officeDocument/2006/relationships/slideLayout" Target="../slideLayouts/slideLayout3.xml"/><Relationship Id="rId6" Type="http://schemas.openxmlformats.org/officeDocument/2006/relationships/image" Target="../media/image128.png"/><Relationship Id="rId5" Type="http://schemas.openxmlformats.org/officeDocument/2006/relationships/image" Target="../media/image165.png"/><Relationship Id="rId4" Type="http://schemas.openxmlformats.org/officeDocument/2006/relationships/image" Target="../media/image127.png"/></Relationships>
</file>

<file path=ppt/slides/_rels/slide31.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inspirehep.net/literature?q=collaboration:FOCUS" TargetMode="Externa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hyperlink" Target="https://inspirehep.net/literature?q=collaboration:Belle" TargetMode="External"/><Relationship Id="rId5" Type="http://schemas.openxmlformats.org/officeDocument/2006/relationships/hyperlink" Target="https://inspirehep.net/literature?q=collaboration:LHCb" TargetMode="External"/><Relationship Id="rId4" Type="http://schemas.openxmlformats.org/officeDocument/2006/relationships/hyperlink" Target="https://inspirehep.net/literature?q=collaboration:BaBa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822361" y="1167063"/>
            <a:ext cx="7599744" cy="1451565"/>
          </a:xfrm>
        </p:spPr>
        <p:txBody>
          <a:bodyPr rtlCol="0">
            <a:normAutofit/>
          </a:bodyPr>
          <a:lstStyle/>
          <a:p>
            <a:r>
              <a:rPr lang="zh-CN" altLang="en-US" sz="4800" b="1" dirty="0">
                <a:solidFill>
                  <a:schemeClr val="bg1"/>
                </a:solidFill>
                <a:latin typeface="宋体" panose="02010600030101010101" pitchFamily="2" charset="-122"/>
                <a:ea typeface="宋体" panose="02010600030101010101" pitchFamily="2" charset="-122"/>
                <a:cs typeface="Times New Roman" panose="02020603050405020304" pitchFamily="18" charset="0"/>
              </a:rPr>
              <a:t>双重味重子的弱衰变</a:t>
            </a:r>
            <a:endParaRPr lang="en-US" sz="4600" dirty="0">
              <a:solidFill>
                <a:schemeClr val="bg1"/>
              </a:solidFill>
              <a:cs typeface="Arial" panose="020B0604020202020204" pitchFamily="34" charset="0"/>
            </a:endParaRPr>
          </a:p>
        </p:txBody>
      </p:sp>
      <p:sp>
        <p:nvSpPr>
          <p:cNvPr id="3" name="副标题 2"/>
          <p:cNvSpPr>
            <a:spLocks noGrp="1"/>
          </p:cNvSpPr>
          <p:nvPr>
            <p:ph type="subTitle" idx="4294967295"/>
          </p:nvPr>
        </p:nvSpPr>
        <p:spPr>
          <a:xfrm>
            <a:off x="1001720" y="4077730"/>
            <a:ext cx="9582736" cy="1964723"/>
          </a:xfrm>
          <a:noFill/>
        </p:spPr>
        <p:txBody>
          <a:bodyPr rtlCol="0">
            <a:normAutofit/>
          </a:bodyPr>
          <a:lstStyle/>
          <a:p>
            <a:pPr marL="0" indent="0" algn="r" rtl="0">
              <a:buNone/>
            </a:pPr>
            <a:r>
              <a:rPr lang="zh-CN" altLang="en-US" sz="2400" dirty="0">
                <a:cs typeface="Arial" panose="020B0604020202020204" pitchFamily="34" charset="0"/>
              </a:rPr>
              <a:t>胡晓会</a:t>
            </a:r>
            <a:endParaRPr lang="en-US" altLang="zh-CN" sz="2400" dirty="0">
              <a:cs typeface="Arial" panose="020B0604020202020204" pitchFamily="34" charset="0"/>
            </a:endParaRPr>
          </a:p>
          <a:p>
            <a:pPr marL="0" indent="0" algn="r" rtl="0">
              <a:buNone/>
            </a:pPr>
            <a:r>
              <a:rPr lang="zh-CN" altLang="en-US" sz="2400" dirty="0">
                <a:cs typeface="Arial" panose="020B0604020202020204" pitchFamily="34" charset="0"/>
              </a:rPr>
              <a:t> </a:t>
            </a:r>
            <a:r>
              <a:rPr lang="en-US" altLang="zh-CN" sz="2400" dirty="0">
                <a:cs typeface="Arial" panose="020B0604020202020204" pitchFamily="34" charset="0"/>
              </a:rPr>
              <a:t>2025.4.21</a:t>
            </a:r>
          </a:p>
          <a:p>
            <a:pPr marL="0" indent="0" algn="r" rtl="0">
              <a:buNone/>
            </a:pPr>
            <a:r>
              <a:rPr lang="zh-CN" altLang="en-US" sz="2400" dirty="0">
                <a:cs typeface="Arial" panose="020B0604020202020204" pitchFamily="34" charset="0"/>
              </a:rPr>
              <a:t>邮箱：</a:t>
            </a:r>
            <a:r>
              <a:rPr lang="en-US" altLang="zh-CN" sz="2400" dirty="0" err="1">
                <a:cs typeface="Arial" panose="020B0604020202020204" pitchFamily="34" charset="0"/>
              </a:rPr>
              <a:t>huxiaohui@cumt.edu.cn</a:t>
            </a:r>
            <a:endParaRPr lang="en-US" altLang="zh-CN" sz="2400" dirty="0">
              <a:cs typeface="Arial" panose="020B0604020202020204" pitchFamily="34" charset="0"/>
            </a:endParaRPr>
          </a:p>
          <a:p>
            <a:pPr marL="0" indent="0" algn="r">
              <a:buNone/>
            </a:pPr>
            <a:r>
              <a:rPr lang="zh-CN" altLang="en-US" sz="2000" dirty="0"/>
              <a:t>合作者：于福升、贾彩萍、邢晔、施瑀基</a:t>
            </a:r>
            <a:endParaRPr lang="zh-CN" altLang="en-US" sz="2400" dirty="0"/>
          </a:p>
          <a:p>
            <a:pPr marL="0" indent="0" algn="r" rtl="0">
              <a:buNone/>
            </a:pPr>
            <a:endParaRPr lang="en-US" altLang="zh-CN" sz="2400" dirty="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6160342" y="3183272"/>
            <a:ext cx="6031658" cy="1370831"/>
          </a:xfrm>
          <a:prstGeom prst="rect">
            <a:avLst/>
          </a:prstGeom>
        </p:spPr>
      </p:pic>
      <p:sp>
        <p:nvSpPr>
          <p:cNvPr id="2" name="标题 1"/>
          <p:cNvSpPr>
            <a:spLocks noGrp="1"/>
          </p:cNvSpPr>
          <p:nvPr>
            <p:ph type="title"/>
          </p:nvPr>
        </p:nvSpPr>
        <p:spPr/>
        <p:txBody>
          <a:bodyPr>
            <a:normAutofit/>
          </a:bodyPr>
          <a:lstStyle/>
          <a:p>
            <a:r>
              <a:rPr kumimoji="1" lang="zh-CN" altLang="en-US" dirty="0"/>
              <a:t>双粲重子的非轻弱衰变</a:t>
            </a:r>
          </a:p>
        </p:txBody>
      </p:sp>
      <p:pic>
        <p:nvPicPr>
          <p:cNvPr id="12" name="图片 11"/>
          <p:cNvPicPr>
            <a:picLocks noChangeAspect="1"/>
          </p:cNvPicPr>
          <p:nvPr/>
        </p:nvPicPr>
        <p:blipFill>
          <a:blip r:embed="rId3"/>
          <a:stretch>
            <a:fillRect/>
          </a:stretch>
        </p:blipFill>
        <p:spPr>
          <a:xfrm>
            <a:off x="127385" y="1382065"/>
            <a:ext cx="7772400" cy="1522555"/>
          </a:xfrm>
          <a:prstGeom prst="rect">
            <a:avLst/>
          </a:prstGeom>
        </p:spPr>
      </p:pic>
      <p:pic>
        <p:nvPicPr>
          <p:cNvPr id="14" name="图片 13"/>
          <p:cNvPicPr>
            <a:picLocks noChangeAspect="1"/>
          </p:cNvPicPr>
          <p:nvPr/>
        </p:nvPicPr>
        <p:blipFill>
          <a:blip r:embed="rId4"/>
          <a:stretch>
            <a:fillRect/>
          </a:stretch>
        </p:blipFill>
        <p:spPr>
          <a:xfrm>
            <a:off x="7340215" y="1531790"/>
            <a:ext cx="4724400" cy="863600"/>
          </a:xfrm>
          <a:custGeom>
            <a:avLst/>
            <a:gdLst>
              <a:gd name="connsiteX0" fmla="*/ 0 w 4724400"/>
              <a:gd name="connsiteY0" fmla="*/ 0 h 863600"/>
              <a:gd name="connsiteX1" fmla="*/ 685038 w 4724400"/>
              <a:gd name="connsiteY1" fmla="*/ 0 h 863600"/>
              <a:gd name="connsiteX2" fmla="*/ 1370076 w 4724400"/>
              <a:gd name="connsiteY2" fmla="*/ 0 h 863600"/>
              <a:gd name="connsiteX3" fmla="*/ 2055114 w 4724400"/>
              <a:gd name="connsiteY3" fmla="*/ 0 h 863600"/>
              <a:gd name="connsiteX4" fmla="*/ 2551176 w 4724400"/>
              <a:gd name="connsiteY4" fmla="*/ 0 h 863600"/>
              <a:gd name="connsiteX5" fmla="*/ 3047238 w 4724400"/>
              <a:gd name="connsiteY5" fmla="*/ 0 h 863600"/>
              <a:gd name="connsiteX6" fmla="*/ 3496056 w 4724400"/>
              <a:gd name="connsiteY6" fmla="*/ 0 h 863600"/>
              <a:gd name="connsiteX7" fmla="*/ 4039362 w 4724400"/>
              <a:gd name="connsiteY7" fmla="*/ 0 h 863600"/>
              <a:gd name="connsiteX8" fmla="*/ 4724400 w 4724400"/>
              <a:gd name="connsiteY8" fmla="*/ 0 h 863600"/>
              <a:gd name="connsiteX9" fmla="*/ 4724400 w 4724400"/>
              <a:gd name="connsiteY9" fmla="*/ 449072 h 863600"/>
              <a:gd name="connsiteX10" fmla="*/ 4724400 w 4724400"/>
              <a:gd name="connsiteY10" fmla="*/ 863600 h 863600"/>
              <a:gd name="connsiteX11" fmla="*/ 4086606 w 4724400"/>
              <a:gd name="connsiteY11" fmla="*/ 863600 h 863600"/>
              <a:gd name="connsiteX12" fmla="*/ 3590544 w 4724400"/>
              <a:gd name="connsiteY12" fmla="*/ 863600 h 863600"/>
              <a:gd name="connsiteX13" fmla="*/ 2999994 w 4724400"/>
              <a:gd name="connsiteY13" fmla="*/ 863600 h 863600"/>
              <a:gd name="connsiteX14" fmla="*/ 2456688 w 4724400"/>
              <a:gd name="connsiteY14" fmla="*/ 863600 h 863600"/>
              <a:gd name="connsiteX15" fmla="*/ 1866138 w 4724400"/>
              <a:gd name="connsiteY15" fmla="*/ 863600 h 863600"/>
              <a:gd name="connsiteX16" fmla="*/ 1181100 w 4724400"/>
              <a:gd name="connsiteY16" fmla="*/ 863600 h 863600"/>
              <a:gd name="connsiteX17" fmla="*/ 0 w 4724400"/>
              <a:gd name="connsiteY17" fmla="*/ 863600 h 863600"/>
              <a:gd name="connsiteX18" fmla="*/ 0 w 4724400"/>
              <a:gd name="connsiteY18" fmla="*/ 440436 h 863600"/>
              <a:gd name="connsiteX19" fmla="*/ 0 w 4724400"/>
              <a:gd name="connsiteY19" fmla="*/ 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24400" h="863600" fill="none" extrusionOk="0">
                <a:moveTo>
                  <a:pt x="0" y="0"/>
                </a:moveTo>
                <a:cubicBezTo>
                  <a:pt x="269138" y="-3310"/>
                  <a:pt x="430689" y="72613"/>
                  <a:pt x="685038" y="0"/>
                </a:cubicBezTo>
                <a:cubicBezTo>
                  <a:pt x="939387" y="-72613"/>
                  <a:pt x="1059012" y="17917"/>
                  <a:pt x="1370076" y="0"/>
                </a:cubicBezTo>
                <a:cubicBezTo>
                  <a:pt x="1681140" y="-17917"/>
                  <a:pt x="1738837" y="62232"/>
                  <a:pt x="2055114" y="0"/>
                </a:cubicBezTo>
                <a:cubicBezTo>
                  <a:pt x="2371391" y="-62232"/>
                  <a:pt x="2355650" y="42436"/>
                  <a:pt x="2551176" y="0"/>
                </a:cubicBezTo>
                <a:cubicBezTo>
                  <a:pt x="2746702" y="-42436"/>
                  <a:pt x="2881690" y="46423"/>
                  <a:pt x="3047238" y="0"/>
                </a:cubicBezTo>
                <a:cubicBezTo>
                  <a:pt x="3212786" y="-46423"/>
                  <a:pt x="3285735" y="19506"/>
                  <a:pt x="3496056" y="0"/>
                </a:cubicBezTo>
                <a:cubicBezTo>
                  <a:pt x="3706377" y="-19506"/>
                  <a:pt x="3772174" y="43007"/>
                  <a:pt x="4039362" y="0"/>
                </a:cubicBezTo>
                <a:cubicBezTo>
                  <a:pt x="4306550" y="-43007"/>
                  <a:pt x="4405602" y="14651"/>
                  <a:pt x="4724400" y="0"/>
                </a:cubicBezTo>
                <a:cubicBezTo>
                  <a:pt x="4771198" y="205470"/>
                  <a:pt x="4694719" y="253479"/>
                  <a:pt x="4724400" y="449072"/>
                </a:cubicBezTo>
                <a:cubicBezTo>
                  <a:pt x="4754081" y="644665"/>
                  <a:pt x="4712384" y="720319"/>
                  <a:pt x="4724400" y="863600"/>
                </a:cubicBezTo>
                <a:cubicBezTo>
                  <a:pt x="4555238" y="904106"/>
                  <a:pt x="4323842" y="823001"/>
                  <a:pt x="4086606" y="863600"/>
                </a:cubicBezTo>
                <a:cubicBezTo>
                  <a:pt x="3849370" y="904199"/>
                  <a:pt x="3711048" y="861838"/>
                  <a:pt x="3590544" y="863600"/>
                </a:cubicBezTo>
                <a:cubicBezTo>
                  <a:pt x="3470040" y="865362"/>
                  <a:pt x="3207793" y="825854"/>
                  <a:pt x="2999994" y="863600"/>
                </a:cubicBezTo>
                <a:cubicBezTo>
                  <a:pt x="2792195" y="901346"/>
                  <a:pt x="2604235" y="817980"/>
                  <a:pt x="2456688" y="863600"/>
                </a:cubicBezTo>
                <a:cubicBezTo>
                  <a:pt x="2309141" y="909220"/>
                  <a:pt x="2071299" y="800763"/>
                  <a:pt x="1866138" y="863600"/>
                </a:cubicBezTo>
                <a:cubicBezTo>
                  <a:pt x="1660977" y="926437"/>
                  <a:pt x="1395948" y="841695"/>
                  <a:pt x="1181100" y="863600"/>
                </a:cubicBezTo>
                <a:cubicBezTo>
                  <a:pt x="966252" y="885505"/>
                  <a:pt x="415956" y="762154"/>
                  <a:pt x="0" y="863600"/>
                </a:cubicBezTo>
                <a:cubicBezTo>
                  <a:pt x="-5958" y="693234"/>
                  <a:pt x="30641" y="632306"/>
                  <a:pt x="0" y="440436"/>
                </a:cubicBezTo>
                <a:cubicBezTo>
                  <a:pt x="-30641" y="248566"/>
                  <a:pt x="20727" y="164128"/>
                  <a:pt x="0" y="0"/>
                </a:cubicBezTo>
                <a:close/>
              </a:path>
              <a:path w="4724400" h="863600" stroke="0" extrusionOk="0">
                <a:moveTo>
                  <a:pt x="0" y="0"/>
                </a:moveTo>
                <a:cubicBezTo>
                  <a:pt x="167161" y="-31597"/>
                  <a:pt x="326469" y="12666"/>
                  <a:pt x="543306" y="0"/>
                </a:cubicBezTo>
                <a:cubicBezTo>
                  <a:pt x="760143" y="-12666"/>
                  <a:pt x="981454" y="42094"/>
                  <a:pt x="1181100" y="0"/>
                </a:cubicBezTo>
                <a:cubicBezTo>
                  <a:pt x="1380746" y="-42094"/>
                  <a:pt x="1636986" y="24764"/>
                  <a:pt x="1866138" y="0"/>
                </a:cubicBezTo>
                <a:cubicBezTo>
                  <a:pt x="2095290" y="-24764"/>
                  <a:pt x="2167862" y="57529"/>
                  <a:pt x="2362200" y="0"/>
                </a:cubicBezTo>
                <a:cubicBezTo>
                  <a:pt x="2556538" y="-57529"/>
                  <a:pt x="2734054" y="33274"/>
                  <a:pt x="3047238" y="0"/>
                </a:cubicBezTo>
                <a:cubicBezTo>
                  <a:pt x="3360422" y="-33274"/>
                  <a:pt x="3547725" y="72474"/>
                  <a:pt x="3732276" y="0"/>
                </a:cubicBezTo>
                <a:cubicBezTo>
                  <a:pt x="3916827" y="-72474"/>
                  <a:pt x="4229078" y="59351"/>
                  <a:pt x="4724400" y="0"/>
                </a:cubicBezTo>
                <a:cubicBezTo>
                  <a:pt x="4743385" y="126635"/>
                  <a:pt x="4705987" y="282229"/>
                  <a:pt x="4724400" y="414528"/>
                </a:cubicBezTo>
                <a:cubicBezTo>
                  <a:pt x="4742813" y="546827"/>
                  <a:pt x="4722896" y="752865"/>
                  <a:pt x="4724400" y="863600"/>
                </a:cubicBezTo>
                <a:cubicBezTo>
                  <a:pt x="4500422" y="898338"/>
                  <a:pt x="4257222" y="863501"/>
                  <a:pt x="4039362" y="863600"/>
                </a:cubicBezTo>
                <a:cubicBezTo>
                  <a:pt x="3821502" y="863699"/>
                  <a:pt x="3779382" y="856941"/>
                  <a:pt x="3543300" y="863600"/>
                </a:cubicBezTo>
                <a:cubicBezTo>
                  <a:pt x="3307218" y="870259"/>
                  <a:pt x="3206245" y="840947"/>
                  <a:pt x="2999994" y="863600"/>
                </a:cubicBezTo>
                <a:cubicBezTo>
                  <a:pt x="2793743" y="886253"/>
                  <a:pt x="2514007" y="862176"/>
                  <a:pt x="2314956" y="863600"/>
                </a:cubicBezTo>
                <a:cubicBezTo>
                  <a:pt x="2115905" y="865024"/>
                  <a:pt x="2008022" y="844007"/>
                  <a:pt x="1818894" y="863600"/>
                </a:cubicBezTo>
                <a:cubicBezTo>
                  <a:pt x="1629766" y="883193"/>
                  <a:pt x="1422659" y="811858"/>
                  <a:pt x="1322832" y="863600"/>
                </a:cubicBezTo>
                <a:cubicBezTo>
                  <a:pt x="1223005" y="915342"/>
                  <a:pt x="962338" y="829170"/>
                  <a:pt x="826770" y="863600"/>
                </a:cubicBezTo>
                <a:cubicBezTo>
                  <a:pt x="691202" y="898030"/>
                  <a:pt x="378322" y="766537"/>
                  <a:pt x="0" y="863600"/>
                </a:cubicBezTo>
                <a:cubicBezTo>
                  <a:pt x="-15974" y="674812"/>
                  <a:pt x="19399" y="617345"/>
                  <a:pt x="0" y="431800"/>
                </a:cubicBezTo>
                <a:cubicBezTo>
                  <a:pt x="-19399" y="246255"/>
                  <a:pt x="22353" y="196048"/>
                  <a:pt x="0" y="0"/>
                </a:cubicBezTo>
                <a:close/>
              </a:path>
            </a:pathLst>
          </a:custGeom>
          <a:ln w="38100">
            <a:solidFill>
              <a:srgbClr val="FF0000"/>
            </a:solidFill>
          </a:ln>
        </p:spPr>
      </p:pic>
      <p:sp>
        <p:nvSpPr>
          <p:cNvPr id="16" name="文本框 15"/>
          <p:cNvSpPr txBox="1"/>
          <p:nvPr/>
        </p:nvSpPr>
        <p:spPr>
          <a:xfrm>
            <a:off x="527658" y="4764857"/>
            <a:ext cx="3485927" cy="369332"/>
          </a:xfrm>
          <a:prstGeom prst="rect">
            <a:avLst/>
          </a:prstGeom>
          <a:noFill/>
        </p:spPr>
        <p:txBody>
          <a:bodyPr wrap="square">
            <a:spAutoFit/>
          </a:bodyPr>
          <a:lstStyle/>
          <a:p>
            <a:r>
              <a:rPr lang="en-US" altLang="zh-CN" b="0" i="1" dirty="0">
                <a:effectLst/>
                <a:highlight>
                  <a:srgbClr val="FFFFFF"/>
                </a:highlight>
                <a:latin typeface="-apple-system"/>
              </a:rPr>
              <a:t>Phys.</a:t>
            </a:r>
            <a:r>
              <a:rPr lang="zh-CN" altLang="en-US" b="0" i="1" dirty="0">
                <a:effectLst/>
                <a:highlight>
                  <a:srgbClr val="FFFFFF"/>
                </a:highlight>
                <a:latin typeface="-apple-system"/>
              </a:rPr>
              <a:t> </a:t>
            </a:r>
            <a:r>
              <a:rPr lang="en-US" altLang="zh-CN" b="0" i="1" dirty="0">
                <a:effectLst/>
                <a:highlight>
                  <a:srgbClr val="FFFFFF"/>
                </a:highlight>
                <a:latin typeface="-apple-system"/>
              </a:rPr>
              <a:t>Rev.</a:t>
            </a:r>
            <a:r>
              <a:rPr lang="zh-CN" altLang="en-US" b="0" i="1" dirty="0">
                <a:effectLst/>
                <a:highlight>
                  <a:srgbClr val="FFFFFF"/>
                </a:highlight>
                <a:latin typeface="-apple-system"/>
              </a:rPr>
              <a:t> </a:t>
            </a:r>
            <a:r>
              <a:rPr lang="en-US" altLang="zh-CN" b="0" i="1" dirty="0">
                <a:effectLst/>
                <a:highlight>
                  <a:srgbClr val="FFFFFF"/>
                </a:highlight>
                <a:latin typeface="-apple-system"/>
              </a:rPr>
              <a:t>D</a:t>
            </a:r>
            <a:r>
              <a:rPr lang="en-US" altLang="zh-CN" b="0" i="0" dirty="0">
                <a:effectLst/>
                <a:highlight>
                  <a:srgbClr val="FFFFFF"/>
                </a:highlight>
                <a:latin typeface="-apple-system"/>
              </a:rPr>
              <a:t> 107 (2023) 3, 034009</a:t>
            </a:r>
            <a:endParaRPr lang="zh-CN" altLang="en-US" dirty="0"/>
          </a:p>
        </p:txBody>
      </p:sp>
      <p:pic>
        <p:nvPicPr>
          <p:cNvPr id="19" name="图片 18"/>
          <p:cNvPicPr>
            <a:picLocks noChangeAspect="1"/>
          </p:cNvPicPr>
          <p:nvPr/>
        </p:nvPicPr>
        <p:blipFill>
          <a:blip r:embed="rId5"/>
          <a:stretch>
            <a:fillRect/>
          </a:stretch>
        </p:blipFill>
        <p:spPr>
          <a:xfrm>
            <a:off x="528359" y="3884574"/>
            <a:ext cx="2885071" cy="807820"/>
          </a:xfrm>
          <a:prstGeom prst="rect">
            <a:avLst/>
          </a:prstGeom>
        </p:spPr>
      </p:pic>
      <mc:AlternateContent xmlns:mc="http://schemas.openxmlformats.org/markup-compatibility/2006" xmlns:a14="http://schemas.microsoft.com/office/drawing/2010/main">
        <mc:Choice Requires="a14">
          <p:sp>
            <p:nvSpPr>
              <p:cNvPr id="20" name="文本框 19"/>
              <p:cNvSpPr txBox="1"/>
              <p:nvPr/>
            </p:nvSpPr>
            <p:spPr>
              <a:xfrm>
                <a:off x="3586149" y="4026193"/>
                <a:ext cx="11585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i="1" smtClean="0">
                          <a:latin typeface="Cambria Math" panose="02040503050406030204" pitchFamily="18" charset="0"/>
                          <a:ea typeface="Cambria Math" panose="02040503050406030204" pitchFamily="18" charset="0"/>
                        </a:rPr>
                        <m:t>ℛ</m:t>
                      </m:r>
                      <m:r>
                        <a:rPr kumimoji="1" lang="en-US" altLang="zh-CN" b="0" i="1" smtClean="0">
                          <a:latin typeface="Cambria Math" panose="02040503050406030204" pitchFamily="18" charset="0"/>
                          <a:ea typeface="Cambria Math" panose="02040503050406030204" pitchFamily="18" charset="0"/>
                        </a:rPr>
                        <m:t>=1.56</m:t>
                      </m:r>
                    </m:oMath>
                  </m:oMathPara>
                </a14:m>
                <a:endParaRPr kumimoji="1" lang="zh-CN" altLang="en-US" dirty="0"/>
              </a:p>
            </p:txBody>
          </p:sp>
        </mc:Choice>
        <mc:Fallback xmlns="">
          <p:sp>
            <p:nvSpPr>
              <p:cNvPr id="20" name="文本框 19"/>
              <p:cNvSpPr txBox="1">
                <a:spLocks noRot="1" noChangeAspect="1" noMove="1" noResize="1" noEditPoints="1" noAdjustHandles="1" noChangeArrowheads="1" noChangeShapeType="1" noTextEdit="1"/>
              </p:cNvSpPr>
              <p:nvPr/>
            </p:nvSpPr>
            <p:spPr>
              <a:xfrm>
                <a:off x="3586149" y="4026193"/>
                <a:ext cx="1158587" cy="369332"/>
              </a:xfrm>
              <a:prstGeom prst="rect">
                <a:avLst/>
              </a:prstGeom>
              <a:blipFill rotWithShape="1">
                <a:blip r:embed="rId6"/>
                <a:stretch>
                  <a:fillRect l="-26" t="-79" r="1" b="15"/>
                </a:stretch>
              </a:blipFill>
            </p:spPr>
            <p:txBody>
              <a:bodyPr/>
              <a:lstStyle/>
              <a:p>
                <a:r>
                  <a:rPr lang="zh-CN" altLang="en-US">
                    <a:noFill/>
                  </a:rPr>
                  <a:t> </a:t>
                </a:r>
              </a:p>
            </p:txBody>
          </p:sp>
        </mc:Fallback>
      </mc:AlternateContent>
      <p:pic>
        <p:nvPicPr>
          <p:cNvPr id="21" name="图片 20"/>
          <p:cNvPicPr>
            <a:picLocks noChangeAspect="1"/>
          </p:cNvPicPr>
          <p:nvPr/>
        </p:nvPicPr>
        <p:blipFill>
          <a:blip r:embed="rId7"/>
          <a:stretch>
            <a:fillRect/>
          </a:stretch>
        </p:blipFill>
        <p:spPr>
          <a:xfrm>
            <a:off x="1496780" y="5974405"/>
            <a:ext cx="2997200" cy="457200"/>
          </a:xfrm>
          <a:prstGeom prst="rect">
            <a:avLst/>
          </a:prstGeom>
        </p:spPr>
      </p:pic>
      <p:sp>
        <p:nvSpPr>
          <p:cNvPr id="23" name="文本框 22"/>
          <p:cNvSpPr txBox="1"/>
          <p:nvPr/>
        </p:nvSpPr>
        <p:spPr>
          <a:xfrm>
            <a:off x="5651657" y="6053935"/>
            <a:ext cx="3339304" cy="369332"/>
          </a:xfrm>
          <a:prstGeom prst="rect">
            <a:avLst/>
          </a:prstGeom>
          <a:noFill/>
        </p:spPr>
        <p:txBody>
          <a:bodyPr wrap="square">
            <a:spAutoFit/>
          </a:bodyPr>
          <a:lstStyle/>
          <a:p>
            <a:r>
              <a:rPr lang="en-US" altLang="zh-CN" b="0" i="1" dirty="0">
                <a:effectLst/>
                <a:highlight>
                  <a:srgbClr val="FFFFFF"/>
                </a:highlight>
                <a:latin typeface="-apple-system"/>
              </a:rPr>
              <a:t>Phys.</a:t>
            </a:r>
            <a:r>
              <a:rPr lang="zh-CN" altLang="en-US" b="0" i="1" dirty="0">
                <a:effectLst/>
                <a:highlight>
                  <a:srgbClr val="FFFFFF"/>
                </a:highlight>
                <a:latin typeface="-apple-system"/>
              </a:rPr>
              <a:t> </a:t>
            </a:r>
            <a:r>
              <a:rPr lang="en-US" altLang="zh-CN" b="0" i="1" dirty="0">
                <a:effectLst/>
                <a:highlight>
                  <a:srgbClr val="FFFFFF"/>
                </a:highlight>
                <a:latin typeface="-apple-system"/>
              </a:rPr>
              <a:t>Rev.</a:t>
            </a:r>
            <a:r>
              <a:rPr lang="zh-CN" altLang="en-US" b="0" i="1" dirty="0">
                <a:effectLst/>
                <a:highlight>
                  <a:srgbClr val="FFFFFF"/>
                </a:highlight>
                <a:latin typeface="-apple-system"/>
              </a:rPr>
              <a:t> </a:t>
            </a:r>
            <a:r>
              <a:rPr lang="en-US" altLang="zh-CN" b="0" i="1" dirty="0">
                <a:effectLst/>
                <a:highlight>
                  <a:srgbClr val="FFFFFF"/>
                </a:highlight>
                <a:latin typeface="-apple-system"/>
              </a:rPr>
              <a:t>D</a:t>
            </a:r>
            <a:r>
              <a:rPr lang="en-US" altLang="zh-CN" b="0" i="0" dirty="0">
                <a:effectLst/>
                <a:highlight>
                  <a:srgbClr val="FFFFFF"/>
                </a:highlight>
                <a:latin typeface="-apple-system"/>
              </a:rPr>
              <a:t> 106 (2022) 3, 034004</a:t>
            </a:r>
            <a:endParaRPr lang="zh-CN" altLang="en-US" dirty="0"/>
          </a:p>
        </p:txBody>
      </p:sp>
      <mc:AlternateContent xmlns:mc="http://schemas.openxmlformats.org/markup-compatibility/2006" xmlns:a14="http://schemas.microsoft.com/office/drawing/2010/main">
        <mc:Choice Requires="a14">
          <p:sp>
            <p:nvSpPr>
              <p:cNvPr id="25" name="文本框 24"/>
              <p:cNvSpPr txBox="1"/>
              <p:nvPr/>
            </p:nvSpPr>
            <p:spPr>
              <a:xfrm>
                <a:off x="351182" y="5412841"/>
                <a:ext cx="9561443" cy="441596"/>
              </a:xfrm>
              <a:prstGeom prst="rect">
                <a:avLst/>
              </a:prstGeom>
              <a:noFill/>
            </p:spPr>
            <p:txBody>
              <a:bodyPr wrap="square">
                <a:spAutoFit/>
              </a:bodyPr>
              <a:lstStyle/>
              <a:p>
                <a:r>
                  <a:rPr lang="en-US" altLang="zh-CN" dirty="0"/>
                  <a:t>W-exchange contribution to the decays </a:t>
                </a:r>
                <a14:m>
                  <m:oMath xmlns:m="http://schemas.openxmlformats.org/officeDocument/2006/math">
                    <m:sSubSup>
                      <m:sSubSupPr>
                        <m:ctrlPr>
                          <a:rPr lang="en-US" altLang="zh-CN" i="1" smtClean="0">
                            <a:latin typeface="Cambria Math" panose="02040503050406030204" pitchFamily="18" charset="0"/>
                          </a:rPr>
                        </m:ctrlPr>
                      </m:sSubSupPr>
                      <m:e>
                        <m:r>
                          <m:rPr>
                            <m:sty m:val="p"/>
                          </m:rPr>
                          <a:rPr lang="el-GR" altLang="zh-CN" i="1" smtClean="0">
                            <a:latin typeface="Cambria Math" panose="02040503050406030204" pitchFamily="18" charset="0"/>
                            <a:ea typeface="Cambria Math" panose="02040503050406030204" pitchFamily="18" charset="0"/>
                          </a:rPr>
                          <m:t>Ξ</m:t>
                        </m:r>
                      </m:e>
                      <m:sub>
                        <m:r>
                          <a:rPr lang="en-US" altLang="zh-CN" b="0" i="1" smtClean="0">
                            <a:latin typeface="Cambria Math" panose="02040503050406030204" pitchFamily="18" charset="0"/>
                          </a:rPr>
                          <m:t>𝑐𝑐</m:t>
                        </m:r>
                      </m:sub>
                      <m:sup>
                        <m:r>
                          <a:rPr lang="en-US" altLang="zh-CN" b="0" i="1" smtClean="0">
                            <a:latin typeface="Cambria Math" panose="02040503050406030204" pitchFamily="18" charset="0"/>
                          </a:rPr>
                          <m:t>++</m:t>
                        </m:r>
                      </m:sup>
                    </m:sSubSup>
                    <m:r>
                      <a:rPr lang="en-US" altLang="zh-CN" i="1" smtClean="0">
                        <a:latin typeface="Cambria Math" panose="02040503050406030204" pitchFamily="18" charset="0"/>
                        <a:ea typeface="Cambria Math" panose="02040503050406030204" pitchFamily="18" charset="0"/>
                      </a:rPr>
                      <m:t>→</m:t>
                    </m:r>
                    <m:sSubSup>
                      <m:sSubSupPr>
                        <m:ctrlPr>
                          <a:rPr lang="en-US" altLang="zh-CN" i="1" smtClean="0">
                            <a:latin typeface="Cambria Math" panose="02040503050406030204" pitchFamily="18" charset="0"/>
                            <a:ea typeface="Cambria Math" panose="02040503050406030204" pitchFamily="18" charset="0"/>
                          </a:rPr>
                        </m:ctrlPr>
                      </m:sSubSupPr>
                      <m:e>
                        <m:r>
                          <m:rPr>
                            <m:sty m:val="p"/>
                          </m:rPr>
                          <a:rPr lang="el-GR" altLang="zh-CN" i="1" smtClean="0">
                            <a:latin typeface="Cambria Math" panose="02040503050406030204" pitchFamily="18" charset="0"/>
                            <a:ea typeface="Cambria Math" panose="02040503050406030204" pitchFamily="18" charset="0"/>
                          </a:rPr>
                          <m:t>Ξ</m:t>
                        </m:r>
                      </m:e>
                      <m:sub>
                        <m:r>
                          <a:rPr lang="en-US" altLang="zh-CN" b="0" i="1" smtClean="0">
                            <a:latin typeface="Cambria Math" panose="02040503050406030204" pitchFamily="18" charset="0"/>
                            <a:ea typeface="Cambria Math" panose="02040503050406030204" pitchFamily="18" charset="0"/>
                          </a:rPr>
                          <m:t>𝑐</m:t>
                        </m:r>
                      </m:sub>
                      <m:sup>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m:t>
                            </m:r>
                          </m:e>
                        </m:d>
                        <m:r>
                          <a:rPr lang="en-US" altLang="zh-CN" b="0" i="1" smtClean="0">
                            <a:latin typeface="Cambria Math" panose="02040503050406030204" pitchFamily="18" charset="0"/>
                            <a:ea typeface="Cambria Math" panose="02040503050406030204" pitchFamily="18" charset="0"/>
                          </a:rPr>
                          <m:t>+</m:t>
                        </m:r>
                      </m:sup>
                    </m:sSubSup>
                    <m:sSup>
                      <m:sSupPr>
                        <m:ctrlPr>
                          <a:rPr lang="en-US" altLang="zh-CN" i="1" smtClean="0">
                            <a:latin typeface="Cambria Math" panose="02040503050406030204" pitchFamily="18" charset="0"/>
                            <a:ea typeface="Cambria Math" panose="02040503050406030204" pitchFamily="18" charset="0"/>
                          </a:rPr>
                        </m:ctrlPr>
                      </m:sSupPr>
                      <m:e>
                        <m:r>
                          <a:rPr lang="en-US" altLang="zh-CN" i="1" smtClean="0">
                            <a:latin typeface="Cambria Math" panose="02040503050406030204" pitchFamily="18" charset="0"/>
                            <a:ea typeface="Cambria Math" panose="02040503050406030204" pitchFamily="18" charset="0"/>
                          </a:rPr>
                          <m:t>𝜋</m:t>
                        </m:r>
                      </m:e>
                      <m:sup>
                        <m:r>
                          <a:rPr lang="en-US" altLang="zh-CN" b="0" i="1" smtClean="0">
                            <a:latin typeface="Cambria Math" panose="02040503050406030204" pitchFamily="18" charset="0"/>
                            <a:ea typeface="Cambria Math" panose="02040503050406030204" pitchFamily="18" charset="0"/>
                          </a:rPr>
                          <m:t>+</m:t>
                        </m:r>
                      </m:sup>
                    </m:sSup>
                  </m:oMath>
                </a14:m>
                <a:r>
                  <a:rPr lang="en-US" altLang="zh-CN" dirty="0"/>
                  <a:t>using light-cone sum rules</a:t>
                </a:r>
                <a:endParaRPr lang="zh-CN" altLang="en-US" dirty="0"/>
              </a:p>
            </p:txBody>
          </p:sp>
        </mc:Choice>
        <mc:Fallback xmlns="">
          <p:sp>
            <p:nvSpPr>
              <p:cNvPr id="25" name="文本框 24"/>
              <p:cNvSpPr txBox="1">
                <a:spLocks noRot="1" noChangeAspect="1" noMove="1" noResize="1" noEditPoints="1" noAdjustHandles="1" noChangeArrowheads="1" noChangeShapeType="1" noTextEdit="1"/>
              </p:cNvSpPr>
              <p:nvPr/>
            </p:nvSpPr>
            <p:spPr>
              <a:xfrm>
                <a:off x="351182" y="5412841"/>
                <a:ext cx="9561443" cy="441596"/>
              </a:xfrm>
              <a:prstGeom prst="rect">
                <a:avLst/>
              </a:prstGeom>
              <a:blipFill rotWithShape="1">
                <a:blip r:embed="rId8"/>
                <a:stretch>
                  <a:fillRect t="-23" r="3" b="8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p:cNvSpPr txBox="1"/>
              <p:nvPr/>
            </p:nvSpPr>
            <p:spPr>
              <a:xfrm>
                <a:off x="178875" y="3045361"/>
                <a:ext cx="5258098" cy="702180"/>
              </a:xfrm>
              <a:prstGeom prst="rect">
                <a:avLst/>
              </a:prstGeom>
              <a:noFill/>
            </p:spPr>
            <p:txBody>
              <a:bodyPr wrap="square">
                <a:spAutoFit/>
              </a:bodyPr>
              <a:lstStyle/>
              <a:p>
                <a:r>
                  <a:rPr lang="en-US" altLang="zh-CN" dirty="0"/>
                  <a:t>Doubly charmed baryon decays </a:t>
                </a:r>
                <a14:m>
                  <m:oMath xmlns:m="http://schemas.openxmlformats.org/officeDocument/2006/math">
                    <m:sSubSup>
                      <m:sSubSupPr>
                        <m:ctrlPr>
                          <a:rPr lang="en-US" altLang="zh-CN" i="1" smtClean="0">
                            <a:latin typeface="Cambria Math" panose="02040503050406030204" pitchFamily="18" charset="0"/>
                          </a:rPr>
                        </m:ctrlPr>
                      </m:sSubSupPr>
                      <m:e>
                        <m:r>
                          <m:rPr>
                            <m:sty m:val="p"/>
                          </m:rPr>
                          <a:rPr lang="el-GR" altLang="zh-CN" i="1" smtClean="0">
                            <a:latin typeface="Cambria Math" panose="02040503050406030204" pitchFamily="18" charset="0"/>
                            <a:ea typeface="Cambria Math" panose="02040503050406030204" pitchFamily="18" charset="0"/>
                          </a:rPr>
                          <m:t>Ξ</m:t>
                        </m:r>
                      </m:e>
                      <m:sub>
                        <m:r>
                          <a:rPr lang="en-US" altLang="zh-CN" b="0" i="1" smtClean="0">
                            <a:latin typeface="Cambria Math" panose="02040503050406030204" pitchFamily="18" charset="0"/>
                          </a:rPr>
                          <m:t>𝑐𝑐</m:t>
                        </m:r>
                      </m:sub>
                      <m:sup>
                        <m:r>
                          <a:rPr lang="en-US" altLang="zh-CN" b="0" i="1" smtClean="0">
                            <a:latin typeface="Cambria Math" panose="02040503050406030204" pitchFamily="18" charset="0"/>
                          </a:rPr>
                          <m:t>++</m:t>
                        </m:r>
                      </m:sup>
                    </m:sSubSup>
                    <m:r>
                      <a:rPr lang="en-US" altLang="zh-CN" i="1" smtClean="0">
                        <a:latin typeface="Cambria Math" panose="02040503050406030204" pitchFamily="18" charset="0"/>
                        <a:ea typeface="Cambria Math" panose="02040503050406030204" pitchFamily="18" charset="0"/>
                      </a:rPr>
                      <m:t>→</m:t>
                    </m:r>
                    <m:sSubSup>
                      <m:sSubSupPr>
                        <m:ctrlPr>
                          <a:rPr lang="en-US" altLang="zh-CN" i="1" smtClean="0">
                            <a:latin typeface="Cambria Math" panose="02040503050406030204" pitchFamily="18" charset="0"/>
                            <a:ea typeface="Cambria Math" panose="02040503050406030204" pitchFamily="18" charset="0"/>
                          </a:rPr>
                        </m:ctrlPr>
                      </m:sSubSupPr>
                      <m:e>
                        <m:r>
                          <m:rPr>
                            <m:sty m:val="p"/>
                          </m:rPr>
                          <a:rPr lang="el-GR" altLang="zh-CN" i="1" smtClean="0">
                            <a:latin typeface="Cambria Math" panose="02040503050406030204" pitchFamily="18" charset="0"/>
                            <a:ea typeface="Cambria Math" panose="02040503050406030204" pitchFamily="18" charset="0"/>
                          </a:rPr>
                          <m:t>Ξ</m:t>
                        </m:r>
                      </m:e>
                      <m:sub>
                        <m:r>
                          <a:rPr lang="en-US" altLang="zh-CN" b="0" i="1" smtClean="0">
                            <a:latin typeface="Cambria Math" panose="02040503050406030204" pitchFamily="18" charset="0"/>
                            <a:ea typeface="Cambria Math" panose="02040503050406030204" pitchFamily="18" charset="0"/>
                          </a:rPr>
                          <m:t>𝑐</m:t>
                        </m:r>
                      </m:sub>
                      <m:sup>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m:t>
                            </m:r>
                          </m:e>
                        </m:d>
                        <m:r>
                          <a:rPr lang="en-US" altLang="zh-CN" b="0" i="1" smtClean="0">
                            <a:latin typeface="Cambria Math" panose="02040503050406030204" pitchFamily="18" charset="0"/>
                            <a:ea typeface="Cambria Math" panose="02040503050406030204" pitchFamily="18" charset="0"/>
                          </a:rPr>
                          <m:t>+</m:t>
                        </m:r>
                      </m:sup>
                    </m:sSubSup>
                    <m:sSup>
                      <m:sSupPr>
                        <m:ctrlPr>
                          <a:rPr lang="en-US" altLang="zh-CN" i="1" smtClean="0">
                            <a:latin typeface="Cambria Math" panose="02040503050406030204" pitchFamily="18" charset="0"/>
                            <a:ea typeface="Cambria Math" panose="02040503050406030204" pitchFamily="18" charset="0"/>
                          </a:rPr>
                        </m:ctrlPr>
                      </m:sSupPr>
                      <m:e>
                        <m:r>
                          <a:rPr lang="en-US" altLang="zh-CN" i="1" smtClean="0">
                            <a:latin typeface="Cambria Math" panose="02040503050406030204" pitchFamily="18" charset="0"/>
                            <a:ea typeface="Cambria Math" panose="02040503050406030204" pitchFamily="18" charset="0"/>
                          </a:rPr>
                          <m:t>𝜋</m:t>
                        </m:r>
                      </m:e>
                      <m:sup>
                        <m:r>
                          <a:rPr lang="en-US" altLang="zh-CN" b="0" i="1" smtClean="0">
                            <a:latin typeface="Cambria Math" panose="02040503050406030204" pitchFamily="18" charset="0"/>
                            <a:ea typeface="Cambria Math" panose="02040503050406030204" pitchFamily="18" charset="0"/>
                          </a:rPr>
                          <m:t>+</m:t>
                        </m:r>
                      </m:sup>
                    </m:sSup>
                  </m:oMath>
                </a14:m>
                <a:r>
                  <a:rPr lang="en-US" altLang="zh-CN" dirty="0"/>
                  <a:t>in the quark model</a:t>
                </a:r>
                <a:endParaRPr lang="zh-CN" altLang="en-US" dirty="0"/>
              </a:p>
            </p:txBody>
          </p:sp>
        </mc:Choice>
        <mc:Fallback xmlns="">
          <p:sp>
            <p:nvSpPr>
              <p:cNvPr id="27" name="文本框 26"/>
              <p:cNvSpPr txBox="1">
                <a:spLocks noRot="1" noChangeAspect="1" noMove="1" noResize="1" noEditPoints="1" noAdjustHandles="1" noChangeArrowheads="1" noChangeShapeType="1" noTextEdit="1"/>
              </p:cNvSpPr>
              <p:nvPr/>
            </p:nvSpPr>
            <p:spPr>
              <a:xfrm>
                <a:off x="178875" y="3045361"/>
                <a:ext cx="5258098" cy="702180"/>
              </a:xfrm>
              <a:prstGeom prst="rect">
                <a:avLst/>
              </a:prstGeom>
              <a:blipFill rotWithShape="1">
                <a:blip r:embed="rId9"/>
                <a:stretch>
                  <a:fillRect l="-8" t="-76" r="2" b="58"/>
                </a:stretch>
              </a:blipFill>
            </p:spPr>
            <p:txBody>
              <a:bodyPr/>
              <a:lstStyle/>
              <a:p>
                <a:r>
                  <a:rPr lang="zh-CN" alt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half" idx="4294967295"/>
          </p:nvPr>
        </p:nvSpPr>
        <p:spPr>
          <a:xfrm>
            <a:off x="800894" y="1272989"/>
            <a:ext cx="9900057" cy="571048"/>
          </a:xfrm>
        </p:spPr>
        <p:txBody>
          <a:bodyPr>
            <a:normAutofit/>
          </a:bodyPr>
          <a:lstStyle/>
          <a:p>
            <a:pPr algn="l">
              <a:buFont typeface="Wingdings" panose="05000000000000000000" pitchFamily="2" charset="2"/>
              <a:buChar char="Ø"/>
            </a:pPr>
            <a:r>
              <a:rPr kumimoji="1" lang="zh-CN" altLang="en-US" dirty="0"/>
              <a:t>非轻弱衰变：</a:t>
            </a:r>
            <a:r>
              <a:rPr kumimoji="1" lang="en-US" altLang="zh-CN" dirty="0"/>
              <a:t>W exchange contribution </a:t>
            </a:r>
            <a:endParaRPr kumimoji="1" lang="zh-CN" altLang="en-US" dirty="0"/>
          </a:p>
        </p:txBody>
      </p:sp>
      <p:sp>
        <p:nvSpPr>
          <p:cNvPr id="11" name="标题 10"/>
          <p:cNvSpPr>
            <a:spLocks noGrp="1"/>
          </p:cNvSpPr>
          <p:nvPr>
            <p:ph type="title"/>
          </p:nvPr>
        </p:nvSpPr>
        <p:spPr/>
        <p:txBody>
          <a:bodyPr/>
          <a:lstStyle/>
          <a:p>
            <a:r>
              <a:rPr kumimoji="1" lang="zh-CN" altLang="en-US" dirty="0"/>
              <a:t>双粲重子弱衰变的研究</a:t>
            </a:r>
          </a:p>
        </p:txBody>
      </p:sp>
      <p:pic>
        <p:nvPicPr>
          <p:cNvPr id="4" name="图片 3"/>
          <p:cNvPicPr>
            <a:picLocks noChangeAspect="1"/>
          </p:cNvPicPr>
          <p:nvPr/>
        </p:nvPicPr>
        <p:blipFill>
          <a:blip r:embed="rId3"/>
          <a:stretch>
            <a:fillRect/>
          </a:stretch>
        </p:blipFill>
        <p:spPr>
          <a:xfrm>
            <a:off x="421190" y="1844036"/>
            <a:ext cx="9210174" cy="4899865"/>
          </a:xfrm>
          <a:prstGeom prst="rect">
            <a:avLst/>
          </a:prstGeom>
        </p:spPr>
      </p:pic>
      <p:sp>
        <p:nvSpPr>
          <p:cNvPr id="6" name="文本框 5"/>
          <p:cNvSpPr txBox="1"/>
          <p:nvPr/>
        </p:nvSpPr>
        <p:spPr>
          <a:xfrm>
            <a:off x="2555748" y="2203335"/>
            <a:ext cx="1354400" cy="369332"/>
          </a:xfrm>
          <a:prstGeom prst="rect">
            <a:avLst/>
          </a:prstGeom>
          <a:solidFill>
            <a:schemeClr val="accent2">
              <a:lumMod val="60000"/>
              <a:lumOff val="40000"/>
            </a:schemeClr>
          </a:solidFill>
        </p:spPr>
        <p:txBody>
          <a:bodyPr wrap="square" rtlCol="0">
            <a:spAutoFit/>
          </a:bodyPr>
          <a:lstStyle/>
          <a:p>
            <a:pPr algn="ctr"/>
            <a:r>
              <a:rPr kumimoji="1" lang="en-US" altLang="zh-CN" dirty="0"/>
              <a:t>TLC</a:t>
            </a:r>
            <a:endParaRPr kumimoji="1" lang="zh-CN" altLang="en-US" dirty="0"/>
          </a:p>
        </p:txBody>
      </p:sp>
      <p:sp>
        <p:nvSpPr>
          <p:cNvPr id="7" name="文本框 6"/>
          <p:cNvSpPr txBox="1"/>
          <p:nvPr/>
        </p:nvSpPr>
        <p:spPr>
          <a:xfrm>
            <a:off x="3974914" y="2203335"/>
            <a:ext cx="1228225" cy="369332"/>
          </a:xfrm>
          <a:prstGeom prst="rect">
            <a:avLst/>
          </a:prstGeom>
          <a:solidFill>
            <a:schemeClr val="accent2">
              <a:lumMod val="60000"/>
              <a:lumOff val="40000"/>
            </a:schemeClr>
          </a:solidFill>
        </p:spPr>
        <p:txBody>
          <a:bodyPr wrap="square" rtlCol="0">
            <a:spAutoFit/>
          </a:bodyPr>
          <a:lstStyle/>
          <a:p>
            <a:r>
              <a:rPr kumimoji="1" lang="en-US" altLang="zh-CN" dirty="0"/>
              <a:t>F and PM</a:t>
            </a:r>
            <a:endParaRPr kumimoji="1" lang="zh-CN" altLang="en-US" dirty="0"/>
          </a:p>
        </p:txBody>
      </p:sp>
      <p:sp>
        <p:nvSpPr>
          <p:cNvPr id="8" name="文本框 7"/>
          <p:cNvSpPr txBox="1"/>
          <p:nvPr/>
        </p:nvSpPr>
        <p:spPr>
          <a:xfrm>
            <a:off x="5157297" y="2210789"/>
            <a:ext cx="1087127" cy="369332"/>
          </a:xfrm>
          <a:prstGeom prst="rect">
            <a:avLst/>
          </a:prstGeom>
          <a:solidFill>
            <a:schemeClr val="accent2">
              <a:lumMod val="60000"/>
              <a:lumOff val="40000"/>
            </a:schemeClr>
          </a:solidFill>
        </p:spPr>
        <p:txBody>
          <a:bodyPr wrap="square" rtlCol="0">
            <a:spAutoFit/>
          </a:bodyPr>
          <a:lstStyle/>
          <a:p>
            <a:pPr algn="ctr"/>
            <a:r>
              <a:rPr kumimoji="1" lang="en-US" altLang="zh-CN" dirty="0"/>
              <a:t>FSIs</a:t>
            </a:r>
            <a:endParaRPr kumimoji="1" lang="zh-CN" altLang="en-US" dirty="0"/>
          </a:p>
        </p:txBody>
      </p:sp>
      <p:sp>
        <p:nvSpPr>
          <p:cNvPr id="9" name="文本框 8"/>
          <p:cNvSpPr txBox="1"/>
          <p:nvPr/>
        </p:nvSpPr>
        <p:spPr>
          <a:xfrm>
            <a:off x="6249243" y="2218243"/>
            <a:ext cx="1087127" cy="369332"/>
          </a:xfrm>
          <a:prstGeom prst="rect">
            <a:avLst/>
          </a:prstGeom>
          <a:solidFill>
            <a:schemeClr val="accent2">
              <a:lumMod val="60000"/>
              <a:lumOff val="40000"/>
            </a:schemeClr>
          </a:solidFill>
        </p:spPr>
        <p:txBody>
          <a:bodyPr wrap="square" rtlCol="0">
            <a:spAutoFit/>
          </a:bodyPr>
          <a:lstStyle/>
          <a:p>
            <a:pPr algn="ctr"/>
            <a:r>
              <a:rPr kumimoji="1" lang="en-US" altLang="zh-CN" dirty="0"/>
              <a:t>LFQM</a:t>
            </a:r>
            <a:endParaRPr kumimoji="1" lang="zh-CN" altLang="en-US" dirty="0"/>
          </a:p>
        </p:txBody>
      </p:sp>
      <p:sp>
        <p:nvSpPr>
          <p:cNvPr id="10" name="文本框 9"/>
          <p:cNvSpPr txBox="1"/>
          <p:nvPr/>
        </p:nvSpPr>
        <p:spPr>
          <a:xfrm>
            <a:off x="7326732" y="1948698"/>
            <a:ext cx="865479" cy="646331"/>
          </a:xfrm>
          <a:prstGeom prst="rect">
            <a:avLst/>
          </a:prstGeom>
          <a:solidFill>
            <a:schemeClr val="accent2">
              <a:lumMod val="60000"/>
              <a:lumOff val="40000"/>
            </a:schemeClr>
          </a:solidFill>
        </p:spPr>
        <p:txBody>
          <a:bodyPr wrap="square" rtlCol="0">
            <a:spAutoFit/>
          </a:bodyPr>
          <a:lstStyle/>
          <a:p>
            <a:pPr algn="ctr"/>
            <a:r>
              <a:rPr kumimoji="1" lang="en-US" altLang="zh-CN" dirty="0"/>
              <a:t>OT RM</a:t>
            </a:r>
            <a:endParaRPr kumimoji="1" lang="zh-CN" altLang="en-US" dirty="0"/>
          </a:p>
        </p:txBody>
      </p:sp>
      <p:sp>
        <p:nvSpPr>
          <p:cNvPr id="14" name="文本框 13"/>
          <p:cNvSpPr txBox="1"/>
          <p:nvPr/>
        </p:nvSpPr>
        <p:spPr>
          <a:xfrm>
            <a:off x="8193803" y="1844035"/>
            <a:ext cx="3766430" cy="4801314"/>
          </a:xfrm>
          <a:prstGeom prst="rect">
            <a:avLst/>
          </a:prstGeom>
          <a:solidFill>
            <a:schemeClr val="bg1"/>
          </a:solidFill>
        </p:spPr>
        <p:txBody>
          <a:bodyPr wrap="square" rtlCol="0">
            <a:spAutoFit/>
          </a:bodyPr>
          <a:lstStyle/>
          <a:p>
            <a:r>
              <a:rPr kumimoji="1" lang="en-US" altLang="zh-CN" sz="2400" dirty="0"/>
              <a:t>1. </a:t>
            </a:r>
            <a:r>
              <a:rPr kumimoji="1" lang="en-US" altLang="zh-CN" sz="2400" dirty="0">
                <a:solidFill>
                  <a:srgbClr val="FF0000"/>
                </a:solidFill>
              </a:rPr>
              <a:t>TLC: </a:t>
            </a:r>
            <a:r>
              <a:rPr lang="en-US" altLang="zh-CN" sz="2400" b="0" i="1" dirty="0">
                <a:effectLst/>
                <a:highlight>
                  <a:srgbClr val="FFFFFF"/>
                </a:highlight>
              </a:rPr>
              <a:t>Phys. Rev. D</a:t>
            </a:r>
            <a:r>
              <a:rPr lang="en-US" altLang="zh-CN" sz="2400" b="0" i="0" dirty="0">
                <a:effectLst/>
                <a:highlight>
                  <a:srgbClr val="FFFFFF"/>
                </a:highlight>
              </a:rPr>
              <a:t> 99 (2019) 5, 056013;</a:t>
            </a:r>
          </a:p>
          <a:p>
            <a:r>
              <a:rPr kumimoji="1" lang="en-US" altLang="zh-CN" sz="2400" dirty="0">
                <a:highlight>
                  <a:srgbClr val="FFFFFF"/>
                </a:highlight>
              </a:rPr>
              <a:t>2. </a:t>
            </a:r>
            <a:r>
              <a:rPr kumimoji="1" lang="en-US" altLang="zh-CN" sz="2400" dirty="0">
                <a:solidFill>
                  <a:srgbClr val="FF0000"/>
                </a:solidFill>
                <a:highlight>
                  <a:srgbClr val="FFFFFF"/>
                </a:highlight>
              </a:rPr>
              <a:t>F and PM: </a:t>
            </a:r>
          </a:p>
          <a:p>
            <a:r>
              <a:rPr lang="en-US" altLang="zh-CN" sz="2400" dirty="0"/>
              <a:t>Phys. Rev. D 96, 113006 (2017).</a:t>
            </a:r>
            <a:r>
              <a:rPr kumimoji="1" lang="en-US" altLang="zh-CN" sz="2400" dirty="0">
                <a:highlight>
                  <a:srgbClr val="FFFFFF"/>
                </a:highlight>
              </a:rPr>
              <a:t> </a:t>
            </a:r>
          </a:p>
          <a:p>
            <a:r>
              <a:rPr kumimoji="1" lang="en-US" altLang="zh-CN" sz="2400" dirty="0">
                <a:highlight>
                  <a:srgbClr val="FFFFFF"/>
                </a:highlight>
              </a:rPr>
              <a:t>3. </a:t>
            </a:r>
            <a:r>
              <a:rPr kumimoji="1" lang="en-US" altLang="zh-CN" sz="2400" dirty="0">
                <a:solidFill>
                  <a:srgbClr val="FF0000"/>
                </a:solidFill>
                <a:highlight>
                  <a:srgbClr val="FFFFFF"/>
                </a:highlight>
              </a:rPr>
              <a:t>FSIs:</a:t>
            </a:r>
          </a:p>
          <a:p>
            <a:r>
              <a:rPr kumimoji="1" lang="en-US" altLang="zh-CN" sz="2400" dirty="0">
                <a:highlight>
                  <a:srgbClr val="FFFFFF"/>
                </a:highlight>
              </a:rPr>
              <a:t> </a:t>
            </a:r>
            <a:r>
              <a:rPr lang="en-US" altLang="zh-CN" sz="2400" dirty="0"/>
              <a:t>Eur. Phys. J. C 78, 961 (2018).</a:t>
            </a:r>
          </a:p>
          <a:p>
            <a:r>
              <a:rPr lang="en-US" altLang="zh-CN" sz="2400" dirty="0"/>
              <a:t>4. </a:t>
            </a:r>
            <a:r>
              <a:rPr lang="en-US" altLang="zh-CN" sz="2400" dirty="0">
                <a:solidFill>
                  <a:srgbClr val="FF0000"/>
                </a:solidFill>
              </a:rPr>
              <a:t>LFQM: </a:t>
            </a:r>
            <a:r>
              <a:rPr lang="en-US" altLang="zh-CN" sz="2400" dirty="0"/>
              <a:t>Eur. Phys. J. C 77, 781 (2017).</a:t>
            </a:r>
          </a:p>
          <a:p>
            <a:r>
              <a:rPr lang="en-US" altLang="zh-CN" sz="2400" dirty="0"/>
              <a:t>5. </a:t>
            </a:r>
            <a:r>
              <a:rPr lang="en-US" altLang="zh-CN" sz="2400" dirty="0">
                <a:solidFill>
                  <a:srgbClr val="FF0000"/>
                </a:solidFill>
              </a:rPr>
              <a:t>OT RM:</a:t>
            </a:r>
            <a:r>
              <a:rPr lang="en-US" altLang="zh-CN" sz="2400" dirty="0"/>
              <a:t> Chin. Phys. C 42, 051001 (2018).</a:t>
            </a:r>
          </a:p>
          <a:p>
            <a:endParaRPr kumimoji="1"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241856" y="1492765"/>
            <a:ext cx="6557319" cy="4334669"/>
            <a:chOff x="241856" y="1492765"/>
            <a:chExt cx="6557319" cy="4334669"/>
          </a:xfrm>
        </p:grpSpPr>
        <p:pic>
          <p:nvPicPr>
            <p:cNvPr id="15" name="图片 14"/>
            <p:cNvPicPr>
              <a:picLocks noChangeAspect="1"/>
            </p:cNvPicPr>
            <p:nvPr/>
          </p:nvPicPr>
          <p:blipFill>
            <a:blip r:embed="rId3"/>
            <a:stretch>
              <a:fillRect/>
            </a:stretch>
          </p:blipFill>
          <p:spPr>
            <a:xfrm>
              <a:off x="241856" y="1492765"/>
              <a:ext cx="6557319" cy="4334669"/>
            </a:xfrm>
            <a:prstGeom prst="rect">
              <a:avLst/>
            </a:prstGeom>
          </p:spPr>
        </p:pic>
        <p:sp>
          <p:nvSpPr>
            <p:cNvPr id="21" name="文本框 20"/>
            <p:cNvSpPr txBox="1"/>
            <p:nvPr/>
          </p:nvSpPr>
          <p:spPr>
            <a:xfrm>
              <a:off x="1501508" y="1927655"/>
              <a:ext cx="1385316" cy="261610"/>
            </a:xfrm>
            <a:prstGeom prst="rect">
              <a:avLst/>
            </a:prstGeom>
            <a:solidFill>
              <a:srgbClr val="FFC000"/>
            </a:solidFill>
            <a:ln>
              <a:noFill/>
            </a:ln>
          </p:spPr>
          <p:txBody>
            <a:bodyPr wrap="none" rtlCol="0">
              <a:spAutoFit/>
            </a:bodyPr>
            <a:lstStyle/>
            <a:p>
              <a:r>
                <a:rPr kumimoji="1" lang="en-US" altLang="zh-CN" sz="1100" dirty="0"/>
                <a:t>JHEP</a:t>
              </a:r>
              <a:r>
                <a:rPr kumimoji="1" lang="zh-CN" altLang="en-US" sz="1100" dirty="0"/>
                <a:t> </a:t>
              </a:r>
              <a:r>
                <a:rPr kumimoji="1" lang="en-US" altLang="zh-CN" sz="1100" dirty="0"/>
                <a:t>07(2023)061</a:t>
              </a:r>
              <a:endParaRPr kumimoji="1" lang="zh-CN" altLang="en-US" sz="1100" dirty="0"/>
            </a:p>
          </p:txBody>
        </p:sp>
      </p:grpSp>
      <p:sp>
        <p:nvSpPr>
          <p:cNvPr id="11" name="标题 10"/>
          <p:cNvSpPr>
            <a:spLocks noGrp="1"/>
          </p:cNvSpPr>
          <p:nvPr>
            <p:ph type="title"/>
          </p:nvPr>
        </p:nvSpPr>
        <p:spPr/>
        <p:txBody>
          <a:bodyPr/>
          <a:lstStyle/>
          <a:p>
            <a:r>
              <a:rPr kumimoji="1" lang="zh-CN" altLang="en-US" dirty="0"/>
              <a:t>双粲味重子的寿命</a:t>
            </a:r>
          </a:p>
        </p:txBody>
      </p:sp>
      <p:sp>
        <p:nvSpPr>
          <p:cNvPr id="17" name="椭圆 16"/>
          <p:cNvSpPr/>
          <p:nvPr/>
        </p:nvSpPr>
        <p:spPr>
          <a:xfrm>
            <a:off x="5152768" y="4411362"/>
            <a:ext cx="259492" cy="29656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文本框 17"/>
          <p:cNvSpPr txBox="1"/>
          <p:nvPr/>
        </p:nvSpPr>
        <p:spPr>
          <a:xfrm>
            <a:off x="7896359" y="3488122"/>
            <a:ext cx="1834488" cy="369332"/>
          </a:xfrm>
          <a:prstGeom prst="rect">
            <a:avLst/>
          </a:prstGeom>
          <a:solidFill>
            <a:srgbClr val="FFC000"/>
          </a:solidFill>
        </p:spPr>
        <p:txBody>
          <a:bodyPr wrap="square" rtlCol="0">
            <a:spAutoFit/>
          </a:bodyPr>
          <a:lstStyle/>
          <a:p>
            <a:r>
              <a:rPr kumimoji="1" lang="zh-CN" altLang="en-US" dirty="0">
                <a:latin typeface="华文中宋" panose="02010600040101010101" pitchFamily="2" charset="-122"/>
                <a:ea typeface="华文中宋" panose="02010600040101010101" pitchFamily="2" charset="-122"/>
              </a:rPr>
              <a:t>唯一的实验数据</a:t>
            </a:r>
          </a:p>
        </p:txBody>
      </p:sp>
      <p:cxnSp>
        <p:nvCxnSpPr>
          <p:cNvPr id="20" name="直线箭头连接符 19"/>
          <p:cNvCxnSpPr>
            <a:stCxn id="17" idx="6"/>
          </p:cNvCxnSpPr>
          <p:nvPr/>
        </p:nvCxnSpPr>
        <p:spPr>
          <a:xfrm flipV="1">
            <a:off x="5412260" y="4065373"/>
            <a:ext cx="2434281" cy="494271"/>
          </a:xfrm>
          <a:prstGeom prst="straightConnector1">
            <a:avLst/>
          </a:prstGeom>
          <a:ln w="38100">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267930" y="1657178"/>
            <a:ext cx="3630435" cy="369332"/>
          </a:xfrm>
          <a:prstGeom prst="rect">
            <a:avLst/>
          </a:prstGeom>
          <a:noFill/>
        </p:spPr>
        <p:txBody>
          <a:bodyPr wrap="square">
            <a:spAutoFit/>
          </a:bodyPr>
          <a:lstStyle/>
          <a:p>
            <a:r>
              <a:rPr lang="en-US" altLang="zh-CN" dirty="0"/>
              <a:t>the heavy quark expansion (HQE)</a:t>
            </a:r>
            <a:endParaRPr lang="zh-CN" altLang="en-US" dirty="0"/>
          </a:p>
        </p:txBody>
      </p:sp>
      <p:pic>
        <p:nvPicPr>
          <p:cNvPr id="26" name="图片 25"/>
          <p:cNvPicPr>
            <a:picLocks noChangeAspect="1"/>
          </p:cNvPicPr>
          <p:nvPr/>
        </p:nvPicPr>
        <p:blipFill>
          <a:blip r:embed="rId4"/>
          <a:stretch>
            <a:fillRect/>
          </a:stretch>
        </p:blipFill>
        <p:spPr>
          <a:xfrm>
            <a:off x="7846541" y="4204043"/>
            <a:ext cx="3398616" cy="377624"/>
          </a:xfrm>
          <a:prstGeom prst="rect">
            <a:avLst/>
          </a:prstGeom>
          <a:ln>
            <a:solidFill>
              <a:srgbClr val="FF0000"/>
            </a:solidFill>
          </a:ln>
        </p:spPr>
      </p:pic>
      <p:sp>
        <p:nvSpPr>
          <p:cNvPr id="28" name="文本框 27"/>
          <p:cNvSpPr txBox="1"/>
          <p:nvPr/>
        </p:nvSpPr>
        <p:spPr>
          <a:xfrm>
            <a:off x="7413956" y="2162273"/>
            <a:ext cx="2699657" cy="369332"/>
          </a:xfrm>
          <a:prstGeom prst="rect">
            <a:avLst/>
          </a:prstGeom>
          <a:noFill/>
        </p:spPr>
        <p:txBody>
          <a:bodyPr wrap="square">
            <a:spAutoFit/>
          </a:bodyPr>
          <a:lstStyle/>
          <a:p>
            <a:r>
              <a:rPr lang="en-US" altLang="zh-CN" dirty="0"/>
              <a:t>dimension-7 contribution</a:t>
            </a:r>
            <a:endParaRPr lang="zh-CN" altLang="en-US" dirty="0"/>
          </a:p>
        </p:txBody>
      </p:sp>
      <p:pic>
        <p:nvPicPr>
          <p:cNvPr id="29" name="图片 28"/>
          <p:cNvPicPr>
            <a:picLocks noChangeAspect="1"/>
          </p:cNvPicPr>
          <p:nvPr/>
        </p:nvPicPr>
        <p:blipFill>
          <a:blip r:embed="rId5"/>
          <a:stretch>
            <a:fillRect/>
          </a:stretch>
        </p:blipFill>
        <p:spPr>
          <a:xfrm>
            <a:off x="7432147" y="2667368"/>
            <a:ext cx="3302000" cy="457200"/>
          </a:xfrm>
          <a:prstGeom prst="rect">
            <a:avLst/>
          </a:prstGeom>
        </p:spPr>
      </p:pic>
      <mc:AlternateContent xmlns:mc="http://schemas.openxmlformats.org/markup-compatibility/2006" xmlns:p14="http://schemas.microsoft.com/office/powerpoint/2010/main">
        <mc:Choice Requires="p14">
          <p:contentPart p14:bwMode="auto" r:id="rId6">
            <p14:nvContentPartPr>
              <p14:cNvPr id="31" name="墨迹 30"/>
              <p14:cNvContentPartPr/>
              <p14:nvPr/>
            </p14:nvContentPartPr>
            <p14:xfrm>
              <a:off x="1091246" y="3100686"/>
              <a:ext cx="358920" cy="144000"/>
            </p14:xfrm>
          </p:contentPart>
        </mc:Choice>
        <mc:Fallback xmlns="">
          <p:pic>
            <p:nvPicPr>
              <p:cNvPr id="31" name="墨迹 30"/>
            </p:nvPicPr>
            <p:blipFill>
              <a:blip r:embed="rId7"/>
            </p:blipFill>
            <p:spPr>
              <a:xfrm>
                <a:off x="1091246" y="3100686"/>
                <a:ext cx="358920" cy="144000"/>
              </a:xfrm>
              <a:prstGeom prst="rect"/>
            </p:spPr>
          </p:pic>
        </mc:Fallback>
      </mc:AlternateContent>
      <mc:AlternateContent xmlns:mc="http://schemas.openxmlformats.org/markup-compatibility/2006" xmlns:p14="http://schemas.microsoft.com/office/powerpoint/2010/main">
        <mc:Choice Requires="p14">
          <p:contentPart p14:bwMode="auto" r:id="rId8">
            <p14:nvContentPartPr>
              <p14:cNvPr id="32" name="墨迹 31"/>
              <p14:cNvContentPartPr/>
              <p14:nvPr/>
            </p14:nvContentPartPr>
            <p14:xfrm>
              <a:off x="1594886" y="3282126"/>
              <a:ext cx="1209960" cy="27360"/>
            </p14:xfrm>
          </p:contentPart>
        </mc:Choice>
        <mc:Fallback xmlns="">
          <p:pic>
            <p:nvPicPr>
              <p:cNvPr id="32" name="墨迹 31"/>
            </p:nvPicPr>
            <p:blipFill>
              <a:blip r:embed="rId9"/>
            </p:blipFill>
            <p:spPr>
              <a:xfrm>
                <a:off x="1594886" y="3282126"/>
                <a:ext cx="1209960" cy="27360"/>
              </a:xfrm>
              <a:prstGeom prst="rect"/>
            </p:spPr>
          </p:pic>
        </mc:Fallback>
      </mc:AlternateContent>
      <mc:AlternateContent xmlns:mc="http://schemas.openxmlformats.org/markup-compatibility/2006" xmlns:p14="http://schemas.microsoft.com/office/powerpoint/2010/main">
        <mc:Choice Requires="p14">
          <p:contentPart p14:bwMode="auto" r:id="rId10">
            <p14:nvContentPartPr>
              <p14:cNvPr id="33" name="墨迹 32"/>
              <p14:cNvContentPartPr/>
              <p14:nvPr/>
            </p14:nvContentPartPr>
            <p14:xfrm>
              <a:off x="7366406" y="2196006"/>
              <a:ext cx="2814120" cy="431280"/>
            </p14:xfrm>
          </p:contentPart>
        </mc:Choice>
        <mc:Fallback xmlns="">
          <p:pic>
            <p:nvPicPr>
              <p:cNvPr id="33" name="墨迹 32"/>
            </p:nvPicPr>
            <p:blipFill>
              <a:blip r:embed="rId11"/>
            </p:blipFill>
            <p:spPr>
              <a:xfrm>
                <a:off x="7366406" y="2196006"/>
                <a:ext cx="2814120" cy="431280"/>
              </a:xfrm>
              <a:prstGeom prst="rect"/>
            </p:spPr>
          </p:pic>
        </mc:Fallback>
      </mc:AlternateContent>
      <mc:AlternateContent xmlns:mc="http://schemas.openxmlformats.org/markup-compatibility/2006" xmlns:p14="http://schemas.microsoft.com/office/powerpoint/2010/main">
        <mc:Choice Requires="p14">
          <p:contentPart p14:bwMode="auto" r:id="rId12">
            <p14:nvContentPartPr>
              <p14:cNvPr id="34" name="墨迹 33"/>
              <p14:cNvContentPartPr/>
              <p14:nvPr/>
            </p14:nvContentPartPr>
            <p14:xfrm>
              <a:off x="8199446" y="5443566"/>
              <a:ext cx="360" cy="360"/>
            </p14:xfrm>
          </p:contentPart>
        </mc:Choice>
        <mc:Fallback xmlns="">
          <p:pic>
            <p:nvPicPr>
              <p:cNvPr id="34" name="墨迹 33"/>
            </p:nvPicPr>
            <p:blipFill>
              <a:blip r:embed="rId13"/>
            </p:blipFill>
            <p:spPr>
              <a:xfrm>
                <a:off x="8199446" y="5443566"/>
                <a:ext cx="360" cy="360"/>
              </a:xfrm>
              <a:prstGeom prst="rect"/>
            </p:spPr>
          </p:pic>
        </mc:Fallback>
      </mc:AlternateContent>
      <p:sp>
        <p:nvSpPr>
          <p:cNvPr id="37" name="文本框 36"/>
          <p:cNvSpPr txBox="1"/>
          <p:nvPr/>
        </p:nvSpPr>
        <p:spPr>
          <a:xfrm>
            <a:off x="7366406" y="5195047"/>
            <a:ext cx="3204028" cy="646331"/>
          </a:xfrm>
          <a:prstGeom prst="rect">
            <a:avLst/>
          </a:prstGeom>
          <a:noFill/>
        </p:spPr>
        <p:txBody>
          <a:bodyPr wrap="square">
            <a:spAutoFit/>
          </a:bodyPr>
          <a:lstStyle/>
          <a:p>
            <a:r>
              <a:rPr lang="en-US" altLang="zh-CN" dirty="0"/>
              <a:t>the simple non-relativistic harmonic oscillator model</a:t>
            </a:r>
            <a:endParaRPr lang="zh-CN" altLang="en-US" dirty="0"/>
          </a:p>
        </p:txBody>
      </p:sp>
      <p:pic>
        <p:nvPicPr>
          <p:cNvPr id="38" name="图片 37"/>
          <p:cNvPicPr>
            <a:picLocks noChangeAspect="1"/>
          </p:cNvPicPr>
          <p:nvPr/>
        </p:nvPicPr>
        <p:blipFill>
          <a:blip r:embed="rId14"/>
          <a:stretch>
            <a:fillRect/>
          </a:stretch>
        </p:blipFill>
        <p:spPr>
          <a:xfrm>
            <a:off x="5479347" y="6016743"/>
            <a:ext cx="6223149" cy="490671"/>
          </a:xfrm>
          <a:prstGeom prst="rect">
            <a:avLst/>
          </a:prstGeom>
        </p:spPr>
      </p:pic>
      <mc:AlternateContent xmlns:mc="http://schemas.openxmlformats.org/markup-compatibility/2006" xmlns:p14="http://schemas.microsoft.com/office/powerpoint/2010/main">
        <mc:Choice Requires="p14">
          <p:contentPart p14:bwMode="auto" r:id="rId15">
            <p14:nvContentPartPr>
              <p14:cNvPr id="39" name="墨迹 38"/>
              <p14:cNvContentPartPr/>
              <p14:nvPr/>
            </p14:nvContentPartPr>
            <p14:xfrm>
              <a:off x="1528286" y="2640246"/>
              <a:ext cx="1932480" cy="215640"/>
            </p14:xfrm>
          </p:contentPart>
        </mc:Choice>
        <mc:Fallback xmlns="">
          <p:pic>
            <p:nvPicPr>
              <p:cNvPr id="39" name="墨迹 38"/>
            </p:nvPicPr>
            <p:blipFill>
              <a:blip r:embed="rId16"/>
            </p:blipFill>
            <p:spPr>
              <a:xfrm>
                <a:off x="1528286" y="2640246"/>
                <a:ext cx="1932480" cy="215640"/>
              </a:xfrm>
              <a:prstGeom prst="rect"/>
            </p:spPr>
          </p:pic>
        </mc:Fallback>
      </mc:AlternateContent>
      <p:grpSp>
        <p:nvGrpSpPr>
          <p:cNvPr id="43" name="组合 42"/>
          <p:cNvGrpSpPr/>
          <p:nvPr/>
        </p:nvGrpSpPr>
        <p:grpSpPr>
          <a:xfrm>
            <a:off x="7242566" y="4897086"/>
            <a:ext cx="3388680" cy="1117080"/>
            <a:chOff x="7242566" y="4897086"/>
            <a:chExt cx="3388680" cy="1117080"/>
          </a:xfrm>
        </p:grpSpPr>
        <mc:AlternateContent xmlns:mc="http://schemas.openxmlformats.org/markup-compatibility/2006" xmlns:p14="http://schemas.microsoft.com/office/powerpoint/2010/main">
          <mc:Choice Requires="p14">
            <p:contentPart p14:bwMode="auto" r:id="rId17">
              <p14:nvContentPartPr>
                <p14:cNvPr id="41" name="墨迹 40"/>
                <p14:cNvContentPartPr/>
                <p14:nvPr/>
              </p14:nvContentPartPr>
              <p14:xfrm>
                <a:off x="7242566" y="4897086"/>
                <a:ext cx="3044160" cy="1117080"/>
              </p14:xfrm>
            </p:contentPart>
          </mc:Choice>
          <mc:Fallback xmlns="">
            <p:pic>
              <p:nvPicPr>
                <p:cNvPr id="41" name="墨迹 40"/>
              </p:nvPicPr>
              <p:blipFill>
                <a:blip r:embed="rId18"/>
              </p:blipFill>
              <p:spPr>
                <a:xfrm>
                  <a:off x="7242566" y="4897086"/>
                  <a:ext cx="3044160" cy="1117080"/>
                </a:xfrm>
                <a:prstGeom prst="rect"/>
              </p:spPr>
            </p:pic>
          </mc:Fallback>
        </mc:AlternateContent>
        <mc:AlternateContent xmlns:mc="http://schemas.openxmlformats.org/markup-compatibility/2006" xmlns:p14="http://schemas.microsoft.com/office/powerpoint/2010/main">
          <mc:Choice Requires="p14">
            <p:contentPart p14:bwMode="auto" r:id="rId19">
              <p14:nvContentPartPr>
                <p14:cNvPr id="42" name="墨迹 41"/>
                <p14:cNvContentPartPr/>
                <p14:nvPr/>
              </p14:nvContentPartPr>
              <p14:xfrm>
                <a:off x="10630886" y="5243766"/>
                <a:ext cx="360" cy="360"/>
              </p14:xfrm>
            </p:contentPart>
          </mc:Choice>
          <mc:Fallback xmlns="">
            <p:pic>
              <p:nvPicPr>
                <p:cNvPr id="42" name="墨迹 41"/>
              </p:nvPicPr>
              <p:blipFill>
                <a:blip r:embed="rId20"/>
              </p:blipFill>
              <p:spPr>
                <a:xfrm>
                  <a:off x="10630886" y="5243766"/>
                  <a:ext cx="360" cy="360"/>
                </a:xfrm>
                <a:prstGeom prst="rect"/>
              </p:spPr>
            </p:pic>
          </mc:Fallback>
        </mc:AlternateContent>
      </p:grpSp>
      <p:pic>
        <p:nvPicPr>
          <p:cNvPr id="45" name="图片 44"/>
          <p:cNvPicPr>
            <a:picLocks noChangeAspect="1"/>
          </p:cNvPicPr>
          <p:nvPr/>
        </p:nvPicPr>
        <p:blipFill>
          <a:blip r:embed="rId21"/>
          <a:stretch>
            <a:fillRect/>
          </a:stretch>
        </p:blipFill>
        <p:spPr>
          <a:xfrm>
            <a:off x="5282514" y="116401"/>
            <a:ext cx="6337300" cy="1257300"/>
          </a:xfrm>
          <a:prstGeom prst="rect">
            <a:avLst/>
          </a:prstGeom>
          <a:ln>
            <a:solidFill>
              <a:srgbClr val="C2000F"/>
            </a:solidFill>
          </a:ln>
        </p:spPr>
      </p:pic>
      <p:sp>
        <p:nvSpPr>
          <p:cNvPr id="46" name="文本框 45"/>
          <p:cNvSpPr txBox="1"/>
          <p:nvPr/>
        </p:nvSpPr>
        <p:spPr>
          <a:xfrm>
            <a:off x="345440" y="5350510"/>
            <a:ext cx="4558030" cy="1507490"/>
          </a:xfrm>
          <a:prstGeom prst="rect">
            <a:avLst/>
          </a:prstGeom>
          <a:noFill/>
        </p:spPr>
        <p:txBody>
          <a:bodyPr wrap="square">
            <a:noAutofit/>
          </a:bodyPr>
          <a:lstStyle/>
          <a:p>
            <a:pPr algn="l"/>
            <a:r>
              <a:rPr lang="en-US" altLang="zh-CN" b="1" i="1" dirty="0">
                <a:solidFill>
                  <a:srgbClr val="00B0F0"/>
                </a:solidFill>
                <a:effectLst/>
                <a:highlight>
                  <a:srgbClr val="FFFFFF"/>
                </a:highlight>
                <a:latin typeface="Times New Roman" panose="02020603050405020304" pitchFamily="18" charset="0"/>
                <a:cs typeface="Times New Roman" panose="02020603050405020304" pitchFamily="18" charset="0"/>
              </a:rPr>
              <a:t>LHCb</a:t>
            </a:r>
            <a:r>
              <a:rPr lang="en-US" altLang="zh-CN" sz="1600" b="0" i="1" dirty="0">
                <a:effectLst/>
                <a:highlight>
                  <a:srgbClr val="FFFFFF"/>
                </a:highlight>
                <a:latin typeface="Times New Roman" panose="02020603050405020304" pitchFamily="18" charset="0"/>
                <a:cs typeface="Times New Roman" panose="02020603050405020304" pitchFamily="18" charset="0"/>
              </a:rPr>
              <a:t>,  </a:t>
            </a:r>
          </a:p>
          <a:p>
            <a:pPr algn="l"/>
            <a:r>
              <a:rPr lang="en-US" altLang="zh-CN" sz="1600" b="0" i="1" dirty="0">
                <a:effectLst/>
                <a:highlight>
                  <a:srgbClr val="FFFFFF"/>
                </a:highlight>
                <a:latin typeface="Times New Roman" panose="02020603050405020304" pitchFamily="18" charset="0"/>
                <a:cs typeface="Times New Roman" panose="02020603050405020304" pitchFamily="18" charset="0"/>
              </a:rPr>
              <a:t>Phys.</a:t>
            </a:r>
            <a:r>
              <a:rPr lang="zh-CN" altLang="en-US" sz="1600" b="0" i="1" dirty="0">
                <a:effectLst/>
                <a:highlight>
                  <a:srgbClr val="FFFFFF"/>
                </a:highlight>
                <a:latin typeface="Times New Roman" panose="02020603050405020304" pitchFamily="18" charset="0"/>
                <a:cs typeface="Times New Roman" panose="02020603050405020304" pitchFamily="18" charset="0"/>
              </a:rPr>
              <a:t> </a:t>
            </a:r>
            <a:r>
              <a:rPr lang="en-US" altLang="zh-CN" sz="1600" b="0" i="1" dirty="0">
                <a:effectLst/>
                <a:highlight>
                  <a:srgbClr val="FFFFFF"/>
                </a:highlight>
                <a:latin typeface="Times New Roman" panose="02020603050405020304" pitchFamily="18" charset="0"/>
                <a:cs typeface="Times New Roman" panose="02020603050405020304" pitchFamily="18" charset="0"/>
              </a:rPr>
              <a:t>Rev.</a:t>
            </a:r>
            <a:r>
              <a:rPr lang="zh-CN" altLang="en-US" sz="1600" b="0" i="1" dirty="0">
                <a:effectLst/>
                <a:highlight>
                  <a:srgbClr val="FFFFFF"/>
                </a:highlight>
                <a:latin typeface="Times New Roman" panose="02020603050405020304" pitchFamily="18" charset="0"/>
                <a:cs typeface="Times New Roman" panose="02020603050405020304" pitchFamily="18" charset="0"/>
              </a:rPr>
              <a:t> </a:t>
            </a:r>
            <a:r>
              <a:rPr lang="en-US" altLang="zh-CN" sz="1600" b="0" i="1" dirty="0">
                <a:effectLst/>
                <a:highlight>
                  <a:srgbClr val="FFFFFF"/>
                </a:highlight>
                <a:latin typeface="Times New Roman" panose="02020603050405020304" pitchFamily="18" charset="0"/>
                <a:cs typeface="Times New Roman" panose="02020603050405020304" pitchFamily="18" charset="0"/>
              </a:rPr>
              <a:t>Lett.</a:t>
            </a:r>
            <a:r>
              <a:rPr lang="en-US" altLang="zh-CN" sz="1600" b="0" i="0" dirty="0">
                <a:effectLst/>
                <a:highlight>
                  <a:srgbClr val="FFFFFF"/>
                </a:highlight>
                <a:latin typeface="Times New Roman" panose="02020603050405020304" pitchFamily="18" charset="0"/>
                <a:cs typeface="Times New Roman" panose="02020603050405020304" pitchFamily="18" charset="0"/>
              </a:rPr>
              <a:t> 121 (2018) 5, 052002</a:t>
            </a:r>
          </a:p>
          <a:p>
            <a:pPr algn="l"/>
            <a:r>
              <a:rPr lang="en-US" altLang="zh-CN" b="1" dirty="0">
                <a:solidFill>
                  <a:srgbClr val="00B0F0"/>
                </a:solidFill>
                <a:highlight>
                  <a:srgbClr val="FFFFFF"/>
                </a:highlight>
                <a:latin typeface="Times New Roman" panose="02020603050405020304" pitchFamily="18" charset="0"/>
                <a:cs typeface="Times New Roman" panose="02020603050405020304" pitchFamily="18" charset="0"/>
              </a:rPr>
              <a:t>HQET</a:t>
            </a:r>
            <a:r>
              <a:rPr lang="en-US" altLang="zh-CN" sz="1600" dirty="0">
                <a:highlight>
                  <a:srgbClr val="FFFFFF"/>
                </a:highlight>
                <a:latin typeface="Times New Roman" panose="02020603050405020304" pitchFamily="18" charset="0"/>
                <a:cs typeface="Times New Roman" panose="02020603050405020304" pitchFamily="18" charset="0"/>
              </a:rPr>
              <a:t>,   </a:t>
            </a:r>
          </a:p>
          <a:p>
            <a:pPr algn="l"/>
            <a:r>
              <a:rPr lang="en-US" altLang="zh-CN" sz="1600" b="0" i="1" dirty="0">
                <a:effectLst/>
                <a:highlight>
                  <a:srgbClr val="FFFFFF"/>
                </a:highlight>
                <a:latin typeface="Times New Roman" panose="02020603050405020304" pitchFamily="18" charset="0"/>
                <a:cs typeface="Times New Roman" panose="02020603050405020304" pitchFamily="18" charset="0"/>
              </a:rPr>
              <a:t>JHEP</a:t>
            </a:r>
            <a:r>
              <a:rPr lang="en-US" altLang="zh-CN" sz="1600" b="0" i="0" dirty="0">
                <a:effectLst/>
                <a:highlight>
                  <a:srgbClr val="FFFFFF"/>
                </a:highlight>
                <a:latin typeface="Times New Roman" panose="02020603050405020304" pitchFamily="18" charset="0"/>
                <a:cs typeface="Times New Roman" panose="02020603050405020304" pitchFamily="18" charset="0"/>
              </a:rPr>
              <a:t> 07 (2023) 061,</a:t>
            </a:r>
            <a:r>
              <a:rPr lang="en-US" altLang="zh-CN" sz="1600" b="0" i="1" dirty="0">
                <a:effectLst/>
                <a:highlight>
                  <a:srgbClr val="FFFFFF"/>
                </a:highlight>
                <a:latin typeface="Times New Roman" panose="02020603050405020304" pitchFamily="18" charset="0"/>
                <a:cs typeface="Times New Roman" panose="02020603050405020304" pitchFamily="18" charset="0"/>
              </a:rPr>
              <a:t> Phys.</a:t>
            </a:r>
            <a:r>
              <a:rPr lang="zh-CN" altLang="en-US" sz="1600" b="0" i="1" dirty="0">
                <a:effectLst/>
                <a:highlight>
                  <a:srgbClr val="FFFFFF"/>
                </a:highlight>
                <a:latin typeface="Times New Roman" panose="02020603050405020304" pitchFamily="18" charset="0"/>
                <a:cs typeface="Times New Roman" panose="02020603050405020304" pitchFamily="18" charset="0"/>
              </a:rPr>
              <a:t> </a:t>
            </a:r>
            <a:r>
              <a:rPr lang="en-US" altLang="zh-CN" sz="1600" b="0" i="1" dirty="0">
                <a:effectLst/>
                <a:highlight>
                  <a:srgbClr val="FFFFFF"/>
                </a:highlight>
                <a:latin typeface="Times New Roman" panose="02020603050405020304" pitchFamily="18" charset="0"/>
                <a:cs typeface="Times New Roman" panose="02020603050405020304" pitchFamily="18" charset="0"/>
              </a:rPr>
              <a:t>Rev.</a:t>
            </a:r>
            <a:r>
              <a:rPr lang="zh-CN" altLang="en-US" sz="1600" b="0" i="1" dirty="0">
                <a:effectLst/>
                <a:highlight>
                  <a:srgbClr val="FFFFFF"/>
                </a:highlight>
                <a:latin typeface="Times New Roman" panose="02020603050405020304" pitchFamily="18" charset="0"/>
                <a:cs typeface="Times New Roman" panose="02020603050405020304" pitchFamily="18" charset="0"/>
              </a:rPr>
              <a:t> </a:t>
            </a:r>
            <a:r>
              <a:rPr lang="en-US" altLang="zh-CN" sz="1600" b="0" i="1" dirty="0">
                <a:effectLst/>
                <a:highlight>
                  <a:srgbClr val="FFFFFF"/>
                </a:highlight>
                <a:latin typeface="Times New Roman" panose="02020603050405020304" pitchFamily="18" charset="0"/>
                <a:cs typeface="Times New Roman" panose="02020603050405020304" pitchFamily="18" charset="0"/>
              </a:rPr>
              <a:t>D</a:t>
            </a:r>
            <a:r>
              <a:rPr lang="en-US" altLang="zh-CN" sz="1600" b="0" i="0" dirty="0">
                <a:effectLst/>
                <a:highlight>
                  <a:srgbClr val="FFFFFF"/>
                </a:highlight>
                <a:latin typeface="Times New Roman" panose="02020603050405020304" pitchFamily="18" charset="0"/>
                <a:cs typeface="Times New Roman" panose="02020603050405020304" pitchFamily="18" charset="0"/>
              </a:rPr>
              <a:t> 60 (1999) 014007, </a:t>
            </a:r>
            <a:r>
              <a:rPr lang="en-US" altLang="zh-CN" sz="1600" b="0" i="1" dirty="0">
                <a:effectLst/>
                <a:highlight>
                  <a:srgbClr val="FFFFFF"/>
                </a:highlight>
                <a:latin typeface="Times New Roman" panose="02020603050405020304" pitchFamily="18" charset="0"/>
                <a:cs typeface="Times New Roman" panose="02020603050405020304" pitchFamily="18" charset="0"/>
              </a:rPr>
              <a:t>Phys.</a:t>
            </a:r>
            <a:r>
              <a:rPr lang="zh-CN" altLang="en-US" sz="1600" b="0" i="1" dirty="0">
                <a:effectLst/>
                <a:highlight>
                  <a:srgbClr val="FFFFFF"/>
                </a:highlight>
                <a:latin typeface="Times New Roman" panose="02020603050405020304" pitchFamily="18" charset="0"/>
                <a:cs typeface="Times New Roman" panose="02020603050405020304" pitchFamily="18" charset="0"/>
              </a:rPr>
              <a:t> </a:t>
            </a:r>
            <a:r>
              <a:rPr lang="en-US" altLang="zh-CN" sz="1600" b="0" i="1" dirty="0">
                <a:effectLst/>
                <a:highlight>
                  <a:srgbClr val="FFFFFF"/>
                </a:highlight>
                <a:latin typeface="Times New Roman" panose="02020603050405020304" pitchFamily="18" charset="0"/>
                <a:cs typeface="Times New Roman" panose="02020603050405020304" pitchFamily="18" charset="0"/>
              </a:rPr>
              <a:t>Rev.</a:t>
            </a:r>
            <a:r>
              <a:rPr lang="zh-CN" altLang="en-US" sz="1600" b="0" i="1" dirty="0">
                <a:effectLst/>
                <a:highlight>
                  <a:srgbClr val="FFFFFF"/>
                </a:highlight>
                <a:latin typeface="Times New Roman" panose="02020603050405020304" pitchFamily="18" charset="0"/>
                <a:cs typeface="Times New Roman" panose="02020603050405020304" pitchFamily="18" charset="0"/>
              </a:rPr>
              <a:t> </a:t>
            </a:r>
            <a:r>
              <a:rPr lang="en-US" altLang="zh-CN" sz="1600" b="0" i="1" dirty="0">
                <a:effectLst/>
                <a:highlight>
                  <a:srgbClr val="FFFFFF"/>
                </a:highlight>
                <a:latin typeface="Times New Roman" panose="02020603050405020304" pitchFamily="18" charset="0"/>
                <a:cs typeface="Times New Roman" panose="02020603050405020304" pitchFamily="18" charset="0"/>
              </a:rPr>
              <a:t>D</a:t>
            </a:r>
            <a:r>
              <a:rPr lang="en-US" altLang="zh-CN" sz="1600" b="0" i="0" dirty="0">
                <a:effectLst/>
                <a:highlight>
                  <a:srgbClr val="FFFFFF"/>
                </a:highlight>
                <a:latin typeface="Times New Roman" panose="02020603050405020304" pitchFamily="18" charset="0"/>
                <a:cs typeface="Times New Roman" panose="02020603050405020304" pitchFamily="18" charset="0"/>
              </a:rPr>
              <a:t> 98 (2018) 11, 113005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3"/>
          </p:nvPr>
        </p:nvSpPr>
        <p:spPr/>
        <p:txBody>
          <a:bodyPr/>
          <a:lstStyle/>
          <a:p>
            <a:endParaRPr kumimoji="1" lang="zh-CN" altLang="en-US"/>
          </a:p>
        </p:txBody>
      </p:sp>
      <p:sp>
        <p:nvSpPr>
          <p:cNvPr id="6" name="内容占位符 5"/>
          <p:cNvSpPr>
            <a:spLocks noGrp="1"/>
          </p:cNvSpPr>
          <p:nvPr>
            <p:ph sz="half" idx="4294967295"/>
          </p:nvPr>
        </p:nvSpPr>
        <p:spPr>
          <a:xfrm>
            <a:off x="4387159" y="4147058"/>
            <a:ext cx="3420000" cy="460945"/>
          </a:xfrm>
        </p:spPr>
        <p:txBody>
          <a:bodyPr>
            <a:normAutofit lnSpcReduction="10000"/>
          </a:bodyPr>
          <a:lstStyle/>
          <a:p>
            <a:endParaRPr kumimoji="1" lang="zh-CN" altLang="en-US"/>
          </a:p>
        </p:txBody>
      </p:sp>
      <p:sp>
        <p:nvSpPr>
          <p:cNvPr id="9" name="图片占位符 8"/>
          <p:cNvSpPr>
            <a:spLocks noGrp="1"/>
          </p:cNvSpPr>
          <p:nvPr>
            <p:ph type="pic" sz="quarter" idx="4294967295"/>
          </p:nvPr>
        </p:nvSpPr>
        <p:spPr>
          <a:xfrm>
            <a:off x="4386327" y="3125086"/>
            <a:ext cx="844171" cy="844171"/>
          </a:xfrm>
        </p:spPr>
      </p:sp>
      <p:sp>
        <p:nvSpPr>
          <p:cNvPr id="10" name="图片占位符 9"/>
          <p:cNvSpPr>
            <a:spLocks noGrp="1"/>
          </p:cNvSpPr>
          <p:nvPr>
            <p:ph type="pic" sz="quarter" idx="4294967295"/>
          </p:nvPr>
        </p:nvSpPr>
        <p:spPr>
          <a:xfrm>
            <a:off x="7955931" y="3125086"/>
            <a:ext cx="844171" cy="844171"/>
          </a:xfrm>
        </p:spPr>
      </p:sp>
      <p:sp>
        <p:nvSpPr>
          <p:cNvPr id="11" name="标题 10"/>
          <p:cNvSpPr>
            <a:spLocks noGrp="1"/>
          </p:cNvSpPr>
          <p:nvPr>
            <p:ph type="title"/>
          </p:nvPr>
        </p:nvSpPr>
        <p:spPr/>
        <p:txBody>
          <a:bodyPr/>
          <a:lstStyle/>
          <a:p>
            <a:r>
              <a:rPr kumimoji="1" lang="zh-CN" altLang="en-US" dirty="0"/>
              <a:t>双重重子的衰变常数</a:t>
            </a:r>
          </a:p>
        </p:txBody>
      </p:sp>
      <p:pic>
        <p:nvPicPr>
          <p:cNvPr id="12" name="图片 11"/>
          <p:cNvPicPr>
            <a:picLocks noChangeAspect="1"/>
          </p:cNvPicPr>
          <p:nvPr/>
        </p:nvPicPr>
        <p:blipFill>
          <a:blip r:embed="rId3"/>
          <a:stretch>
            <a:fillRect/>
          </a:stretch>
        </p:blipFill>
        <p:spPr>
          <a:xfrm>
            <a:off x="551441" y="1287799"/>
            <a:ext cx="10371932" cy="5362915"/>
          </a:xfrm>
          <a:prstGeom prst="rect">
            <a:avLst/>
          </a:prstGeom>
        </p:spPr>
      </p:pic>
      <p:sp>
        <p:nvSpPr>
          <p:cNvPr id="13" name="文本框 12"/>
          <p:cNvSpPr txBox="1"/>
          <p:nvPr/>
        </p:nvSpPr>
        <p:spPr>
          <a:xfrm>
            <a:off x="2383879" y="1620201"/>
            <a:ext cx="8372353" cy="523220"/>
          </a:xfrm>
          <a:prstGeom prst="rect">
            <a:avLst/>
          </a:prstGeom>
          <a:solidFill>
            <a:srgbClr val="132BB9"/>
          </a:solidFill>
          <a:ln>
            <a:solidFill>
              <a:schemeClr val="accent5">
                <a:lumMod val="75000"/>
              </a:schemeClr>
            </a:solidFill>
          </a:ln>
        </p:spPr>
        <p:txBody>
          <a:bodyPr wrap="square" rtlCol="0">
            <a:spAutoFit/>
          </a:bodyPr>
          <a:lstStyle/>
          <a:p>
            <a:pPr algn="ctr"/>
            <a:r>
              <a:rPr kumimoji="1" lang="en-US" altLang="zh-CN" sz="2800" dirty="0">
                <a:solidFill>
                  <a:schemeClr val="bg1"/>
                </a:solidFill>
              </a:rPr>
              <a:t>QCD</a:t>
            </a:r>
            <a:r>
              <a:rPr kumimoji="1" lang="zh-CN" altLang="en-US" sz="2800" dirty="0">
                <a:solidFill>
                  <a:schemeClr val="bg1"/>
                </a:solidFill>
              </a:rPr>
              <a:t> </a:t>
            </a:r>
            <a:r>
              <a:rPr kumimoji="1" lang="en-US" altLang="zh-CN" sz="2800" dirty="0">
                <a:solidFill>
                  <a:schemeClr val="bg1"/>
                </a:solidFill>
              </a:rPr>
              <a:t>sum rules</a:t>
            </a:r>
            <a:endParaRPr kumimoji="1" lang="zh-CN" altLang="en-US" sz="2800" dirty="0">
              <a:solidFill>
                <a:schemeClr val="bg1"/>
              </a:solidFill>
            </a:endParaRPr>
          </a:p>
        </p:txBody>
      </p:sp>
      <p:sp>
        <p:nvSpPr>
          <p:cNvPr id="2" name="文本框 1"/>
          <p:cNvSpPr txBox="1"/>
          <p:nvPr/>
        </p:nvSpPr>
        <p:spPr>
          <a:xfrm>
            <a:off x="985887" y="1109456"/>
            <a:ext cx="8254366" cy="369332"/>
          </a:xfrm>
          <a:prstGeom prst="rect">
            <a:avLst/>
          </a:prstGeom>
          <a:noFill/>
        </p:spPr>
        <p:txBody>
          <a:bodyPr wrap="square" rtlCol="0">
            <a:spAutoFit/>
          </a:bodyPr>
          <a:lstStyle/>
          <a:p>
            <a:r>
              <a:rPr kumimoji="1" lang="zh-CN" altLang="en-US" dirty="0"/>
              <a:t>同样利用</a:t>
            </a:r>
            <a:r>
              <a:rPr kumimoji="1" lang="en-US" altLang="zh-CN" dirty="0"/>
              <a:t> QCD </a:t>
            </a:r>
            <a:r>
              <a:rPr kumimoji="1" lang="zh-CN" altLang="en-US" dirty="0"/>
              <a:t>求和规则方法，不同工作中插入流不同，得到的结果不相同。</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half" idx="13"/>
          </p:nvPr>
        </p:nvPicPr>
        <p:blipFill>
          <a:blip r:embed="rId2"/>
          <a:stretch>
            <a:fillRect/>
          </a:stretch>
        </p:blipFill>
        <p:spPr>
          <a:xfrm>
            <a:off x="7130515" y="4807518"/>
            <a:ext cx="3733800" cy="1587500"/>
          </a:xfrm>
          <a:prstGeom prst="rect">
            <a:avLst/>
          </a:prstGeom>
        </p:spPr>
      </p:pic>
      <p:sp>
        <p:nvSpPr>
          <p:cNvPr id="3" name="标题 2"/>
          <p:cNvSpPr>
            <a:spLocks noGrp="1"/>
          </p:cNvSpPr>
          <p:nvPr>
            <p:ph type="title"/>
          </p:nvPr>
        </p:nvSpPr>
        <p:spPr>
          <a:xfrm>
            <a:off x="126774" y="24063"/>
            <a:ext cx="10737742" cy="938462"/>
          </a:xfrm>
        </p:spPr>
        <p:txBody>
          <a:bodyPr>
            <a:normAutofit fontScale="90000"/>
          </a:bodyPr>
          <a:lstStyle/>
          <a:p>
            <a:r>
              <a:rPr kumimoji="1" lang="en-US" altLang="zh-CN" dirty="0"/>
              <a:t>Strong couplings of doubly heavy baryon</a:t>
            </a:r>
            <a:endParaRPr kumimoji="1" lang="zh-CN" altLang="en-US" dirty="0"/>
          </a:p>
        </p:txBody>
      </p:sp>
      <p:pic>
        <p:nvPicPr>
          <p:cNvPr id="4" name="图片 3"/>
          <p:cNvPicPr>
            <a:picLocks noChangeAspect="1"/>
          </p:cNvPicPr>
          <p:nvPr/>
        </p:nvPicPr>
        <p:blipFill>
          <a:blip r:embed="rId3"/>
          <a:stretch>
            <a:fillRect/>
          </a:stretch>
        </p:blipFill>
        <p:spPr>
          <a:xfrm>
            <a:off x="6970831" y="1090079"/>
            <a:ext cx="4804609" cy="3657830"/>
          </a:xfrm>
          <a:prstGeom prst="rect">
            <a:avLst/>
          </a:prstGeom>
        </p:spPr>
      </p:pic>
      <p:pic>
        <p:nvPicPr>
          <p:cNvPr id="6" name="图片 5"/>
          <p:cNvPicPr>
            <a:picLocks noChangeAspect="1"/>
          </p:cNvPicPr>
          <p:nvPr/>
        </p:nvPicPr>
        <p:blipFill>
          <a:blip r:embed="rId4"/>
          <a:stretch>
            <a:fillRect/>
          </a:stretch>
        </p:blipFill>
        <p:spPr>
          <a:xfrm>
            <a:off x="658396" y="1254605"/>
            <a:ext cx="5410200" cy="1524000"/>
          </a:xfrm>
          <a:prstGeom prst="rect">
            <a:avLst/>
          </a:prstGeom>
        </p:spPr>
      </p:pic>
      <p:pic>
        <p:nvPicPr>
          <p:cNvPr id="7" name="图片 6"/>
          <p:cNvPicPr>
            <a:picLocks noChangeAspect="1"/>
          </p:cNvPicPr>
          <p:nvPr/>
        </p:nvPicPr>
        <p:blipFill>
          <a:blip r:embed="rId5"/>
          <a:stretch>
            <a:fillRect/>
          </a:stretch>
        </p:blipFill>
        <p:spPr>
          <a:xfrm>
            <a:off x="658396" y="3070685"/>
            <a:ext cx="5740400" cy="3124200"/>
          </a:xfrm>
          <a:prstGeom prst="rect">
            <a:avLst/>
          </a:prstGeom>
        </p:spPr>
      </p:pic>
      <p:sp>
        <p:nvSpPr>
          <p:cNvPr id="9" name="文本框 8"/>
          <p:cNvSpPr txBox="1"/>
          <p:nvPr/>
        </p:nvSpPr>
        <p:spPr>
          <a:xfrm>
            <a:off x="658396" y="6278297"/>
            <a:ext cx="6160168" cy="369332"/>
          </a:xfrm>
          <a:prstGeom prst="rect">
            <a:avLst/>
          </a:prstGeom>
          <a:noFill/>
        </p:spPr>
        <p:txBody>
          <a:bodyPr wrap="square">
            <a:spAutoFit/>
          </a:bodyPr>
          <a:lstStyle/>
          <a:p>
            <a:r>
              <a:rPr lang="en-US" altLang="zh-CN" dirty="0"/>
              <a:t>T. M. </a:t>
            </a:r>
            <a:r>
              <a:rPr lang="en-US" altLang="zh-CN" dirty="0" err="1"/>
              <a:t>Aliev</a:t>
            </a:r>
            <a:r>
              <a:rPr lang="en-US" altLang="zh-CN" dirty="0"/>
              <a:t>, K. </a:t>
            </a:r>
            <a:r>
              <a:rPr lang="en-US" altLang="zh-CN" dirty="0" err="1"/>
              <a:t>Simsek</a:t>
            </a:r>
            <a:r>
              <a:rPr lang="en-US" altLang="zh-CN" dirty="0"/>
              <a:t>, Eur. Phys. J. C (2020) 80:976</a:t>
            </a:r>
            <a:endParaRPr lang="zh-CN" altLang="en-US" dirty="0"/>
          </a:p>
        </p:txBody>
      </p:sp>
      <p:sp>
        <p:nvSpPr>
          <p:cNvPr id="2" name="文本框 1"/>
          <p:cNvSpPr txBox="1"/>
          <p:nvPr/>
        </p:nvSpPr>
        <p:spPr>
          <a:xfrm>
            <a:off x="6165215" y="6395085"/>
            <a:ext cx="6026785" cy="333375"/>
          </a:xfrm>
          <a:prstGeom prst="rect">
            <a:avLst/>
          </a:prstGeom>
          <a:noFill/>
        </p:spPr>
        <p:txBody>
          <a:bodyPr wrap="square" rtlCol="0">
            <a:noAutofit/>
          </a:bodyPr>
          <a:lstStyle/>
          <a:p>
            <a:r>
              <a:rPr lang="zh-CN" altLang="en-US">
                <a:solidFill>
                  <a:srgbClr val="FF0000"/>
                </a:solidFill>
              </a:rPr>
              <a:t>缺少：双重味重子与单重味重子和重味介子之间的强耦合</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3552" y="255025"/>
            <a:ext cx="3434945" cy="525106"/>
          </a:xfrm>
        </p:spPr>
        <p:txBody>
          <a:bodyPr rtlCol="0">
            <a:normAutofit fontScale="90000"/>
          </a:bodyPr>
          <a:lstStyle/>
          <a:p>
            <a:pPr rtl="0"/>
            <a:r>
              <a:rPr lang="en-US" altLang="zh-CN" dirty="0"/>
              <a:t>weak decay</a:t>
            </a:r>
            <a:endParaRPr lang="zh-CN" altLang="en-US" dirty="0"/>
          </a:p>
        </p:txBody>
      </p:sp>
      <p:sp>
        <p:nvSpPr>
          <p:cNvPr id="20" name="矩形 19"/>
          <p:cNvSpPr/>
          <p:nvPr/>
        </p:nvSpPr>
        <p:spPr>
          <a:xfrm>
            <a:off x="2270554" y="1121975"/>
            <a:ext cx="1562911" cy="967444"/>
          </a:xfrm>
          <a:prstGeom prst="rect">
            <a:avLst/>
          </a:prstGeom>
          <a:noFill/>
          <a:ln w="28575">
            <a:solidFill>
              <a:srgbClr val="00B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37001" y="1272100"/>
            <a:ext cx="1569660" cy="369332"/>
          </a:xfrm>
          <a:prstGeom prst="rect">
            <a:avLst/>
          </a:prstGeom>
          <a:noFill/>
        </p:spPr>
        <p:txBody>
          <a:bodyPr wrap="none" rtlCol="0">
            <a:spAutoFit/>
          </a:bodyPr>
          <a:lstStyle/>
          <a:p>
            <a:r>
              <a:rPr kumimoji="1" lang="zh-CN" altLang="en-US" b="1" dirty="0">
                <a:solidFill>
                  <a:schemeClr val="accent3"/>
                </a:solidFill>
                <a:latin typeface="Heiti SC Medium" charset="-122"/>
                <a:ea typeface="Heiti SC Medium" charset="-122"/>
                <a:cs typeface="Heiti SC Medium" charset="-122"/>
              </a:rPr>
              <a:t>可以微扰计算</a:t>
            </a:r>
          </a:p>
        </p:txBody>
      </p:sp>
      <p:grpSp>
        <p:nvGrpSpPr>
          <p:cNvPr id="23" name="组合 22"/>
          <p:cNvGrpSpPr/>
          <p:nvPr/>
        </p:nvGrpSpPr>
        <p:grpSpPr>
          <a:xfrm>
            <a:off x="184309" y="1178190"/>
            <a:ext cx="3719990" cy="2373957"/>
            <a:chOff x="2104895" y="2153224"/>
            <a:chExt cx="3719990" cy="2373957"/>
          </a:xfrm>
        </p:grpSpPr>
        <p:sp>
          <p:nvSpPr>
            <p:cNvPr id="24" name="椭圆 23"/>
            <p:cNvSpPr/>
            <p:nvPr/>
          </p:nvSpPr>
          <p:spPr>
            <a:xfrm>
              <a:off x="2104895" y="3591699"/>
              <a:ext cx="353147" cy="927013"/>
            </a:xfrm>
            <a:prstGeom prst="ellips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flipV="1">
              <a:off x="2318501" y="3598381"/>
              <a:ext cx="168375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318501" y="4518712"/>
              <a:ext cx="334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2936508" y="3596764"/>
              <a:ext cx="447741" cy="0"/>
            </a:xfrm>
            <a:prstGeom prst="straightConnector1">
              <a:avLst/>
            </a:prstGeom>
            <a:ln w="38100">
              <a:solidFill>
                <a:schemeClr val="tx1"/>
              </a:solidFill>
              <a:headEnd type="none"/>
              <a:tailEnd type="stealth" w="lg" len="med"/>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5472085" y="3598381"/>
              <a:ext cx="352800" cy="928800"/>
            </a:xfrm>
            <a:prstGeom prst="ellipse">
              <a:avLst/>
            </a:prstGeom>
            <a:solidFill>
              <a:schemeClr val="accent3">
                <a:lumMod val="60000"/>
                <a:lumOff val="4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flipV="1">
              <a:off x="4002258" y="3598381"/>
              <a:ext cx="168375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406051" y="4373877"/>
              <a:ext cx="334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4620265" y="3593432"/>
              <a:ext cx="447741" cy="0"/>
            </a:xfrm>
            <a:prstGeom prst="straightConnector1">
              <a:avLst/>
            </a:prstGeom>
            <a:ln w="38100">
              <a:solidFill>
                <a:schemeClr val="accent1"/>
              </a:solidFill>
              <a:headEnd type="none"/>
              <a:tailEnd type="stealth" w="lg" len="med"/>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3737347" y="4373877"/>
              <a:ext cx="529821" cy="0"/>
            </a:xfrm>
            <a:prstGeom prst="straightConnector1">
              <a:avLst/>
            </a:prstGeom>
            <a:ln w="28575">
              <a:solidFill>
                <a:schemeClr val="tx1"/>
              </a:solidFill>
              <a:headEnd type="none"/>
              <a:tailEnd type="stealth" w="lg" len="med"/>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3737347" y="4518712"/>
              <a:ext cx="529821" cy="0"/>
            </a:xfrm>
            <a:prstGeom prst="straightConnector1">
              <a:avLst/>
            </a:prstGeom>
            <a:ln w="28575">
              <a:solidFill>
                <a:schemeClr val="tx1"/>
              </a:solidFill>
              <a:headEnd type="none"/>
              <a:tailEnd type="stealth" w="lg" len="med"/>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3963693" y="3562381"/>
              <a:ext cx="72000" cy="7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56"/>
            <p:cNvSpPr/>
            <p:nvPr/>
          </p:nvSpPr>
          <p:spPr>
            <a:xfrm>
              <a:off x="3946699" y="2880274"/>
              <a:ext cx="436189" cy="726332"/>
            </a:xfrm>
            <a:custGeom>
              <a:avLst/>
              <a:gdLst>
                <a:gd name="connsiteX0" fmla="*/ 76373 w 436189"/>
                <a:gd name="connsiteY0" fmla="*/ 726332 h 726332"/>
                <a:gd name="connsiteX1" fmla="*/ 5037 w 436189"/>
                <a:gd name="connsiteY1" fmla="*/ 518809 h 726332"/>
                <a:gd name="connsiteX2" fmla="*/ 199590 w 436189"/>
                <a:gd name="connsiteY2" fmla="*/ 512324 h 726332"/>
                <a:gd name="connsiteX3" fmla="*/ 134739 w 436189"/>
                <a:gd name="connsiteY3" fmla="*/ 317771 h 726332"/>
                <a:gd name="connsiteX4" fmla="*/ 303352 w 436189"/>
                <a:gd name="connsiteY4" fmla="*/ 317771 h 726332"/>
                <a:gd name="connsiteX5" fmla="*/ 277411 w 436189"/>
                <a:gd name="connsiteY5" fmla="*/ 175098 h 726332"/>
                <a:gd name="connsiteX6" fmla="*/ 433054 w 436189"/>
                <a:gd name="connsiteY6" fmla="*/ 142673 h 726332"/>
                <a:gd name="connsiteX7" fmla="*/ 381173 w 436189"/>
                <a:gd name="connsiteY7" fmla="*/ 0 h 72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189" h="726332">
                  <a:moveTo>
                    <a:pt x="76373" y="726332"/>
                  </a:moveTo>
                  <a:cubicBezTo>
                    <a:pt x="30437" y="640404"/>
                    <a:pt x="-15499" y="554477"/>
                    <a:pt x="5037" y="518809"/>
                  </a:cubicBezTo>
                  <a:cubicBezTo>
                    <a:pt x="25573" y="483141"/>
                    <a:pt x="177973" y="545830"/>
                    <a:pt x="199590" y="512324"/>
                  </a:cubicBezTo>
                  <a:cubicBezTo>
                    <a:pt x="221207" y="478818"/>
                    <a:pt x="117445" y="350196"/>
                    <a:pt x="134739" y="317771"/>
                  </a:cubicBezTo>
                  <a:cubicBezTo>
                    <a:pt x="152033" y="285345"/>
                    <a:pt x="279573" y="341550"/>
                    <a:pt x="303352" y="317771"/>
                  </a:cubicBezTo>
                  <a:cubicBezTo>
                    <a:pt x="327131" y="293992"/>
                    <a:pt x="255794" y="204281"/>
                    <a:pt x="277411" y="175098"/>
                  </a:cubicBezTo>
                  <a:cubicBezTo>
                    <a:pt x="299028" y="145915"/>
                    <a:pt x="415760" y="171856"/>
                    <a:pt x="433054" y="142673"/>
                  </a:cubicBezTo>
                  <a:cubicBezTo>
                    <a:pt x="450348" y="113490"/>
                    <a:pt x="390901" y="25941"/>
                    <a:pt x="381173"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箭头连接符 35"/>
            <p:cNvCxnSpPr/>
            <p:nvPr/>
          </p:nvCxnSpPr>
          <p:spPr>
            <a:xfrm flipV="1">
              <a:off x="4857764" y="2540972"/>
              <a:ext cx="360000" cy="144000"/>
            </a:xfrm>
            <a:prstGeom prst="straightConnector1">
              <a:avLst/>
            </a:prstGeom>
            <a:ln w="28575">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4354753" y="2496996"/>
              <a:ext cx="978764" cy="3759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V="1">
              <a:off x="4469459" y="2442300"/>
              <a:ext cx="360000" cy="324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4341120" y="2204359"/>
              <a:ext cx="745238" cy="67438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文本框 39"/>
                <p:cNvSpPr txBox="1"/>
                <p:nvPr/>
              </p:nvSpPr>
              <p:spPr>
                <a:xfrm>
                  <a:off x="5167701" y="2567604"/>
                  <a:ext cx="2733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a:solidFill>
                                  <a:schemeClr val="accent1"/>
                                </a:solidFill>
                                <a:latin typeface="Cambria Math" panose="02040503050406030204" pitchFamily="18" charset="0"/>
                              </a:rPr>
                            </m:ctrlPr>
                          </m:sSupPr>
                          <m:e>
                            <m:r>
                              <a:rPr lang="en-US" altLang="zh-CN" i="1">
                                <a:solidFill>
                                  <a:schemeClr val="accent1"/>
                                </a:solidFill>
                                <a:latin typeface="Cambria Math" panose="02040503050406030204" pitchFamily="18" charset="0"/>
                              </a:rPr>
                              <m:t>𝑙</m:t>
                            </m:r>
                          </m:e>
                          <m:sup>
                            <m:r>
                              <a:rPr lang="en-US" altLang="zh-CN" i="1">
                                <a:solidFill>
                                  <a:schemeClr val="accent1"/>
                                </a:solidFill>
                                <a:latin typeface="Cambria Math" panose="02040503050406030204" pitchFamily="18" charset="0"/>
                              </a:rPr>
                              <m:t>−</m:t>
                            </m:r>
                          </m:sup>
                        </m:sSup>
                      </m:oMath>
                    </m:oMathPara>
                  </a14:m>
                  <a:endParaRPr lang="zh-CN" altLang="en-US" dirty="0"/>
                </a:p>
              </p:txBody>
            </p:sp>
          </mc:Choice>
          <mc:Fallback xmlns="">
            <p:sp>
              <p:nvSpPr>
                <p:cNvPr id="40" name="文本框 39"/>
                <p:cNvSpPr txBox="1">
                  <a:spLocks noRot="1" noChangeAspect="1" noMove="1" noResize="1" noEditPoints="1" noAdjustHandles="1" noChangeArrowheads="1" noChangeShapeType="1" noTextEdit="1"/>
                </p:cNvSpPr>
                <p:nvPr/>
              </p:nvSpPr>
              <p:spPr>
                <a:xfrm>
                  <a:off x="5167701" y="2567604"/>
                  <a:ext cx="273345" cy="276999"/>
                </a:xfrm>
                <a:prstGeom prst="rect">
                  <a:avLst/>
                </a:prstGeom>
                <a:blipFill rotWithShape="1">
                  <a:blip r:embed="rId3"/>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5106958" y="2153224"/>
                  <a:ext cx="19245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i="1">
                                <a:solidFill>
                                  <a:schemeClr val="accent1"/>
                                </a:solidFill>
                                <a:latin typeface="Cambria Math" panose="02040503050406030204" pitchFamily="18" charset="0"/>
                              </a:rPr>
                            </m:ctrlPr>
                          </m:accPr>
                          <m:e>
                            <m:r>
                              <a:rPr lang="zh-CN" altLang="en-US" i="1">
                                <a:solidFill>
                                  <a:schemeClr val="accent1"/>
                                </a:solidFill>
                                <a:latin typeface="Cambria Math" panose="02040503050406030204" pitchFamily="18" charset="0"/>
                              </a:rPr>
                              <m:t>𝜐</m:t>
                            </m:r>
                          </m:e>
                        </m:acc>
                      </m:oMath>
                    </m:oMathPara>
                  </a14:m>
                  <a:endParaRPr lang="zh-CN" altLang="en-US" dirty="0"/>
                </a:p>
              </p:txBody>
            </p:sp>
          </mc:Choice>
          <mc:Fallback xmlns="">
            <p:sp>
              <p:nvSpPr>
                <p:cNvPr id="41" name="文本框 40"/>
                <p:cNvSpPr txBox="1">
                  <a:spLocks noRot="1" noChangeAspect="1" noMove="1" noResize="1" noEditPoints="1" noAdjustHandles="1" noChangeArrowheads="1" noChangeShapeType="1" noTextEdit="1"/>
                </p:cNvSpPr>
                <p:nvPr/>
              </p:nvSpPr>
              <p:spPr>
                <a:xfrm>
                  <a:off x="5106958" y="2153224"/>
                  <a:ext cx="192452" cy="276999"/>
                </a:xfrm>
                <a:prstGeom prst="rect">
                  <a:avLst/>
                </a:prstGeom>
                <a:blipFill rotWithShape="1">
                  <a:blip r:embed="rId4"/>
                </a:blipFill>
              </p:spPr>
              <p:txBody>
                <a:bodyPr/>
                <a:lstStyle/>
                <a:p>
                  <a:r>
                    <a:rPr lang="zh-CN" altLang="en-US">
                      <a:noFill/>
                    </a:rPr>
                    <a:t> </a:t>
                  </a:r>
                </a:p>
              </p:txBody>
            </p:sp>
          </mc:Fallback>
        </mc:AlternateContent>
      </p:grpSp>
      <mc:AlternateContent xmlns:mc="http://schemas.openxmlformats.org/markup-compatibility/2006">
        <mc:Choice xmlns:a14="http://schemas.microsoft.com/office/drawing/2010/main" Requires="a14">
          <p:sp>
            <p:nvSpPr>
              <p:cNvPr id="42" name="矩形 41"/>
              <p:cNvSpPr/>
              <p:nvPr/>
            </p:nvSpPr>
            <p:spPr>
              <a:xfrm>
                <a:off x="4319053" y="4747926"/>
                <a:ext cx="3120969" cy="1200329"/>
              </a:xfrm>
              <a:prstGeom prst="rect">
                <a:avLst/>
              </a:prstGeom>
            </p:spPr>
            <p:txBody>
              <a:bodyPr wrap="square">
                <a:spAutoFit/>
              </a:bodyPr>
              <a:lstStyle/>
              <a:p>
                <a:pPr marL="285750" indent="-285750">
                  <a:buFont typeface="Wingdings" panose="05000000000000000000" pitchFamily="2" charset="2"/>
                  <a:buChar char="ü"/>
                </a:pPr>
                <a:r>
                  <a:rPr lang="zh-CN" altLang="en-US" dirty="0"/>
                  <a:t>重子的半轻弱衰变过程可以用来精确测量 </a:t>
                </a:r>
                <a:r>
                  <a:rPr lang="en-US" altLang="zh-CN" dirty="0"/>
                  <a:t>CKM </a:t>
                </a:r>
                <a:r>
                  <a:rPr lang="zh-CN" altLang="en-US" dirty="0"/>
                  <a:t>矩阵元，例如</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𝑢𝑏</m:t>
                        </m:r>
                      </m:sub>
                    </m:sSub>
                  </m:oMath>
                </a14:m>
                <a:r>
                  <a:rPr lang="zh-CN" altLang="en-US" dirty="0"/>
                  <a:t>、</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𝑐𝑑</m:t>
                        </m:r>
                      </m:sub>
                    </m:sSub>
                  </m:oMath>
                </a14:m>
                <a:r>
                  <a:rPr lang="zh-CN" altLang="en-US" dirty="0"/>
                  <a:t> 等。</a:t>
                </a:r>
                <a:endParaRPr lang="en-US" altLang="zh-CN" dirty="0"/>
              </a:p>
              <a:p>
                <a:pPr marL="285750" indent="-285750">
                  <a:buFont typeface="Wingdings" panose="05000000000000000000" pitchFamily="2" charset="2"/>
                  <a:buChar char="ü"/>
                </a:pPr>
                <a:r>
                  <a:rPr lang="zh-CN" altLang="en-US" dirty="0"/>
                  <a:t>信号更为干净。</a:t>
                </a:r>
              </a:p>
            </p:txBody>
          </p:sp>
        </mc:Choice>
        <mc:Fallback>
          <p:sp>
            <p:nvSpPr>
              <p:cNvPr id="42" name="矩形 41"/>
              <p:cNvSpPr>
                <a:spLocks noRot="1" noChangeAspect="1" noMove="1" noResize="1" noEditPoints="1" noAdjustHandles="1" noChangeArrowheads="1" noChangeShapeType="1" noTextEdit="1"/>
              </p:cNvSpPr>
              <p:nvPr/>
            </p:nvSpPr>
            <p:spPr>
              <a:xfrm>
                <a:off x="4319053" y="4747926"/>
                <a:ext cx="3120969" cy="1200329"/>
              </a:xfrm>
              <a:prstGeom prst="rect">
                <a:avLst/>
              </a:prstGeom>
              <a:blipFill>
                <a:blip r:embed="rId5"/>
                <a:stretch>
                  <a:fillRect l="-1626" t="-2083" b="-5208"/>
                </a:stretch>
              </a:blipFill>
            </p:spPr>
            <p:txBody>
              <a:bodyPr/>
              <a:lstStyle/>
              <a:p>
                <a:r>
                  <a:rPr lang="zh-CN" altLang="en-US">
                    <a:noFill/>
                  </a:rPr>
                  <a:t> </a:t>
                </a:r>
              </a:p>
            </p:txBody>
          </p:sp>
        </mc:Fallback>
      </mc:AlternateContent>
      <p:sp>
        <p:nvSpPr>
          <p:cNvPr id="43" name="左大括号 42"/>
          <p:cNvSpPr/>
          <p:nvPr/>
        </p:nvSpPr>
        <p:spPr>
          <a:xfrm>
            <a:off x="3948497" y="1741848"/>
            <a:ext cx="352654" cy="2676646"/>
          </a:xfrm>
          <a:prstGeom prst="leftBrace">
            <a:avLst>
              <a:gd name="adj1" fmla="val 0"/>
              <a:gd name="adj2" fmla="val 49413"/>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文本框 43"/>
          <p:cNvSpPr txBox="1"/>
          <p:nvPr/>
        </p:nvSpPr>
        <p:spPr>
          <a:xfrm>
            <a:off x="4269709" y="2829886"/>
            <a:ext cx="1692613" cy="369332"/>
          </a:xfrm>
          <a:prstGeom prst="rect">
            <a:avLst/>
          </a:prstGeom>
          <a:noFill/>
        </p:spPr>
        <p:txBody>
          <a:bodyPr wrap="square" rtlCol="0">
            <a:spAutoFit/>
          </a:bodyPr>
          <a:lstStyle/>
          <a:p>
            <a:r>
              <a:rPr lang="zh-CN" altLang="en-US" b="1" dirty="0">
                <a:solidFill>
                  <a:srgbClr val="0000FF"/>
                </a:solidFill>
                <a:latin typeface="宋体" panose="02010600030101010101" pitchFamily="2" charset="-122"/>
                <a:ea typeface="宋体" panose="02010600030101010101" pitchFamily="2" charset="-122"/>
              </a:rPr>
              <a:t>光锥求和规则</a:t>
            </a:r>
          </a:p>
        </p:txBody>
      </p:sp>
      <p:sp>
        <p:nvSpPr>
          <p:cNvPr id="45" name="文本框 44"/>
          <p:cNvSpPr txBox="1"/>
          <p:nvPr/>
        </p:nvSpPr>
        <p:spPr>
          <a:xfrm>
            <a:off x="4367689" y="4217612"/>
            <a:ext cx="1737837" cy="369332"/>
          </a:xfrm>
          <a:prstGeom prst="rect">
            <a:avLst/>
          </a:prstGeom>
          <a:noFill/>
        </p:spPr>
        <p:txBody>
          <a:bodyPr wrap="square" rtlCol="0">
            <a:spAutoFit/>
          </a:bodyPr>
          <a:lstStyle/>
          <a:p>
            <a:r>
              <a:rPr lang="zh-CN" altLang="en-US" b="1" dirty="0">
                <a:solidFill>
                  <a:srgbClr val="0000FF"/>
                </a:solidFill>
                <a:latin typeface="宋体" panose="02010600030101010101" pitchFamily="2" charset="-122"/>
                <a:ea typeface="宋体" panose="02010600030101010101" pitchFamily="2" charset="-122"/>
              </a:rPr>
              <a:t>光前夸克模型</a:t>
            </a:r>
          </a:p>
        </p:txBody>
      </p:sp>
      <p:sp>
        <p:nvSpPr>
          <p:cNvPr id="46" name="文本框 45"/>
          <p:cNvSpPr txBox="1"/>
          <p:nvPr/>
        </p:nvSpPr>
        <p:spPr>
          <a:xfrm>
            <a:off x="4249634" y="1881093"/>
            <a:ext cx="1800493" cy="369332"/>
          </a:xfrm>
          <a:prstGeom prst="rect">
            <a:avLst/>
          </a:prstGeom>
          <a:noFill/>
        </p:spPr>
        <p:txBody>
          <a:bodyPr wrap="none" rtlCol="0">
            <a:spAutoFit/>
          </a:bodyPr>
          <a:lstStyle/>
          <a:p>
            <a:r>
              <a:rPr lang="zh-CN" altLang="en-US" dirty="0">
                <a:latin typeface="楷体" panose="02010609060101010101" pitchFamily="49" charset="-122"/>
                <a:ea typeface="楷体" panose="02010609060101010101" pitchFamily="49" charset="-122"/>
              </a:rPr>
              <a:t>衰变常数和质量</a:t>
            </a:r>
          </a:p>
        </p:txBody>
      </p:sp>
      <p:sp>
        <p:nvSpPr>
          <p:cNvPr id="47" name="文本框 46"/>
          <p:cNvSpPr txBox="1"/>
          <p:nvPr/>
        </p:nvSpPr>
        <p:spPr>
          <a:xfrm>
            <a:off x="4319053" y="1468410"/>
            <a:ext cx="1692613" cy="369332"/>
          </a:xfrm>
          <a:prstGeom prst="rect">
            <a:avLst/>
          </a:prstGeom>
          <a:noFill/>
        </p:spPr>
        <p:txBody>
          <a:bodyPr wrap="square" rtlCol="0">
            <a:spAutoFit/>
          </a:bodyPr>
          <a:lstStyle/>
          <a:p>
            <a:r>
              <a:rPr lang="en-US" altLang="zh-CN" b="1" dirty="0">
                <a:latin typeface="宋体" panose="02010600030101010101" pitchFamily="2" charset="-122"/>
                <a:ea typeface="宋体" panose="02010600030101010101" pitchFamily="2" charset="-122"/>
              </a:rPr>
              <a:t>QCD </a:t>
            </a:r>
            <a:r>
              <a:rPr lang="zh-CN" altLang="en-US" b="1" dirty="0">
                <a:latin typeface="宋体" panose="02010600030101010101" pitchFamily="2" charset="-122"/>
                <a:ea typeface="宋体" panose="02010600030101010101" pitchFamily="2" charset="-122"/>
              </a:rPr>
              <a:t>求和规则</a:t>
            </a:r>
          </a:p>
        </p:txBody>
      </p:sp>
      <p:sp>
        <p:nvSpPr>
          <p:cNvPr id="48" name="右箭头 3"/>
          <p:cNvSpPr/>
          <p:nvPr/>
        </p:nvSpPr>
        <p:spPr>
          <a:xfrm>
            <a:off x="5837854" y="2744172"/>
            <a:ext cx="828369" cy="37818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6708807" y="1813051"/>
            <a:ext cx="451273" cy="2033669"/>
          </a:xfrm>
          <a:prstGeom prst="rect">
            <a:avLst/>
          </a:prstGeom>
          <a:solidFill>
            <a:srgbClr val="FFFF00"/>
          </a:solidFill>
          <a:ln w="3175">
            <a:solidFill>
              <a:srgbClr val="FF0000"/>
            </a:solidFill>
          </a:ln>
          <a:effectLst>
            <a:glow rad="228600">
              <a:schemeClr val="accent6">
                <a:satMod val="175000"/>
                <a:alpha val="40000"/>
              </a:schemeClr>
            </a:glow>
          </a:effectLst>
        </p:spPr>
        <p:txBody>
          <a:bodyPr wrap="square" rtlCol="0">
            <a:spAutoFit/>
          </a:bodyPr>
          <a:lstStyle/>
          <a:p>
            <a:r>
              <a:rPr lang="zh-CN" altLang="en-US" dirty="0"/>
              <a:t>可靠的理论预言</a:t>
            </a:r>
          </a:p>
        </p:txBody>
      </p:sp>
      <p:sp>
        <p:nvSpPr>
          <p:cNvPr id="50" name="文本框 49"/>
          <p:cNvSpPr txBox="1"/>
          <p:nvPr/>
        </p:nvSpPr>
        <p:spPr>
          <a:xfrm>
            <a:off x="4561086" y="3521735"/>
            <a:ext cx="1109857" cy="369332"/>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形状因子</a:t>
            </a:r>
          </a:p>
        </p:txBody>
      </p:sp>
      <p:sp>
        <p:nvSpPr>
          <p:cNvPr id="51" name="上箭头 16"/>
          <p:cNvSpPr/>
          <p:nvPr/>
        </p:nvSpPr>
        <p:spPr>
          <a:xfrm>
            <a:off x="4948260" y="3912753"/>
            <a:ext cx="245222" cy="351644"/>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2">
            <a:extLst>
              <a:ext uri="{FF2B5EF4-FFF2-40B4-BE49-F238E27FC236}">
                <a16:creationId xmlns:a16="http://schemas.microsoft.com/office/drawing/2014/main" id="{4029ABAB-780D-6CA6-9BF7-93964B2D23F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424" y="1950274"/>
            <a:ext cx="893918" cy="52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9" name="椭圆 8">
                <a:extLst>
                  <a:ext uri="{FF2B5EF4-FFF2-40B4-BE49-F238E27FC236}">
                    <a16:creationId xmlns:a16="http://schemas.microsoft.com/office/drawing/2014/main" id="{C2CE55C7-C78D-3DD3-2015-33E4B285BE3F}"/>
                  </a:ext>
                </a:extLst>
              </p:cNvPr>
              <p:cNvSpPr/>
              <p:nvPr/>
            </p:nvSpPr>
            <p:spPr>
              <a:xfrm>
                <a:off x="3117178" y="6205159"/>
                <a:ext cx="2180557" cy="435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p>
                      <m:sSupPr>
                        <m:ctrlPr>
                          <a:rPr lang="en-US" altLang="zh-CN" i="1" dirty="0" smtClean="0">
                            <a:latin typeface="Cambria Math" panose="02040503050406030204" pitchFamily="18" charset="0"/>
                          </a:rPr>
                        </m:ctrlPr>
                      </m:sSupPr>
                      <m:e>
                        <m:r>
                          <a:rPr lang="en-US" altLang="zh-CN" i="1" dirty="0">
                            <a:latin typeface="Cambria Math" panose="02040503050406030204" pitchFamily="18" charset="0"/>
                          </a:rPr>
                          <m:t>1/2</m:t>
                        </m:r>
                      </m:e>
                      <m:sup>
                        <m:r>
                          <a:rPr lang="en-US" altLang="zh-CN" i="1" dirty="0">
                            <a:latin typeface="Cambria Math" panose="02040503050406030204" pitchFamily="18" charset="0"/>
                          </a:rPr>
                          <m:t>+</m:t>
                        </m:r>
                      </m:sup>
                    </m:sSup>
                    <m:r>
                      <a:rPr lang="en-US" altLang="zh-CN" i="1" smtClean="0">
                        <a:latin typeface="Cambria Math" panose="02040503050406030204" pitchFamily="18" charset="0"/>
                        <a:ea typeface="Cambria Math" panose="02040503050406030204" pitchFamily="18" charset="0"/>
                      </a:rPr>
                      <m:t>→</m:t>
                    </m:r>
                  </m:oMath>
                </a14:m>
                <a:r>
                  <a:rPr lang="en-US" altLang="zh-CN" dirty="0"/>
                  <a:t> </a:t>
                </a:r>
                <a14:m>
                  <m:oMath xmlns:m="http://schemas.openxmlformats.org/officeDocument/2006/math">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1/2</m:t>
                        </m:r>
                      </m:e>
                      <m:sup>
                        <m:r>
                          <a:rPr lang="en-US" altLang="zh-CN" i="1" dirty="0">
                            <a:latin typeface="Cambria Math" panose="02040503050406030204" pitchFamily="18" charset="0"/>
                          </a:rPr>
                          <m:t>+</m:t>
                        </m:r>
                      </m:sup>
                    </m:sSup>
                  </m:oMath>
                </a14:m>
                <a:endParaRPr lang="zh-CN" altLang="en-US" dirty="0"/>
              </a:p>
            </p:txBody>
          </p:sp>
        </mc:Choice>
        <mc:Fallback>
          <p:sp>
            <p:nvSpPr>
              <p:cNvPr id="9" name="椭圆 8">
                <a:extLst>
                  <a:ext uri="{FF2B5EF4-FFF2-40B4-BE49-F238E27FC236}">
                    <a16:creationId xmlns:a16="http://schemas.microsoft.com/office/drawing/2014/main" id="{C2CE55C7-C78D-3DD3-2015-33E4B285BE3F}"/>
                  </a:ext>
                </a:extLst>
              </p:cNvPr>
              <p:cNvSpPr>
                <a:spLocks noRot="1" noChangeAspect="1" noMove="1" noResize="1" noEditPoints="1" noAdjustHandles="1" noChangeArrowheads="1" noChangeShapeType="1" noTextEdit="1"/>
              </p:cNvSpPr>
              <p:nvPr/>
            </p:nvSpPr>
            <p:spPr>
              <a:xfrm>
                <a:off x="3117178" y="6205159"/>
                <a:ext cx="2180557" cy="435291"/>
              </a:xfrm>
              <a:prstGeom prst="ellipse">
                <a:avLst/>
              </a:prstGeom>
              <a:blipFill>
                <a:blip r:embed="rId7"/>
                <a:stretch>
                  <a:fillRect b="-555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椭圆 9">
                <a:extLst>
                  <a:ext uri="{FF2B5EF4-FFF2-40B4-BE49-F238E27FC236}">
                    <a16:creationId xmlns:a16="http://schemas.microsoft.com/office/drawing/2014/main" id="{7AE8DDA8-2567-EB5E-7C7B-2473F760A603}"/>
                  </a:ext>
                </a:extLst>
              </p:cNvPr>
              <p:cNvSpPr/>
              <p:nvPr/>
            </p:nvSpPr>
            <p:spPr>
              <a:xfrm>
                <a:off x="231552" y="6202782"/>
                <a:ext cx="2180557" cy="435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p>
                      <m:sSupPr>
                        <m:ctrlPr>
                          <a:rPr lang="en-US" altLang="zh-CN" i="1" dirty="0" smtClean="0">
                            <a:latin typeface="Cambria Math" panose="02040503050406030204" pitchFamily="18" charset="0"/>
                          </a:rPr>
                        </m:ctrlPr>
                      </m:sSupPr>
                      <m:e>
                        <m:r>
                          <a:rPr lang="en-US" altLang="zh-CN" i="1" dirty="0">
                            <a:latin typeface="Cambria Math" panose="02040503050406030204" pitchFamily="18" charset="0"/>
                          </a:rPr>
                          <m:t>1/2</m:t>
                        </m:r>
                      </m:e>
                      <m:sup>
                        <m:r>
                          <a:rPr lang="en-US" altLang="zh-CN" i="1" dirty="0">
                            <a:latin typeface="Cambria Math" panose="02040503050406030204" pitchFamily="18" charset="0"/>
                          </a:rPr>
                          <m:t>+</m:t>
                        </m:r>
                      </m:sup>
                    </m:sSup>
                    <m:r>
                      <a:rPr lang="en-US" altLang="zh-CN" i="1" smtClean="0">
                        <a:latin typeface="Cambria Math" panose="02040503050406030204" pitchFamily="18" charset="0"/>
                        <a:ea typeface="Cambria Math" panose="02040503050406030204" pitchFamily="18" charset="0"/>
                      </a:rPr>
                      <m:t>→</m:t>
                    </m:r>
                  </m:oMath>
                </a14:m>
                <a:r>
                  <a:rPr lang="en-US" altLang="zh-CN" dirty="0"/>
                  <a:t> </a:t>
                </a:r>
                <a14:m>
                  <m:oMath xmlns:m="http://schemas.openxmlformats.org/officeDocument/2006/math">
                    <m:sSup>
                      <m:sSupPr>
                        <m:ctrlPr>
                          <a:rPr lang="en-US" altLang="zh-CN" i="1" dirty="0">
                            <a:latin typeface="Cambria Math" panose="02040503050406030204" pitchFamily="18" charset="0"/>
                          </a:rPr>
                        </m:ctrlPr>
                      </m:sSupPr>
                      <m:e>
                        <m:r>
                          <a:rPr lang="en-US" altLang="zh-CN" b="0" i="1" dirty="0" smtClean="0">
                            <a:latin typeface="Cambria Math" panose="02040503050406030204" pitchFamily="18" charset="0"/>
                          </a:rPr>
                          <m:t>3</m:t>
                        </m:r>
                        <m:r>
                          <a:rPr lang="en-US" altLang="zh-CN" i="1" dirty="0">
                            <a:latin typeface="Cambria Math" panose="02040503050406030204" pitchFamily="18" charset="0"/>
                          </a:rPr>
                          <m:t>/2</m:t>
                        </m:r>
                      </m:e>
                      <m:sup>
                        <m:r>
                          <a:rPr lang="en-US" altLang="zh-CN" i="1" dirty="0">
                            <a:latin typeface="Cambria Math" panose="02040503050406030204" pitchFamily="18" charset="0"/>
                          </a:rPr>
                          <m:t>+</m:t>
                        </m:r>
                      </m:sup>
                    </m:sSup>
                  </m:oMath>
                </a14:m>
                <a:endParaRPr lang="zh-CN" altLang="en-US" dirty="0"/>
              </a:p>
            </p:txBody>
          </p:sp>
        </mc:Choice>
        <mc:Fallback>
          <p:sp>
            <p:nvSpPr>
              <p:cNvPr id="10" name="椭圆 9">
                <a:extLst>
                  <a:ext uri="{FF2B5EF4-FFF2-40B4-BE49-F238E27FC236}">
                    <a16:creationId xmlns:a16="http://schemas.microsoft.com/office/drawing/2014/main" id="{7AE8DDA8-2567-EB5E-7C7B-2473F760A603}"/>
                  </a:ext>
                </a:extLst>
              </p:cNvPr>
              <p:cNvSpPr>
                <a:spLocks noRot="1" noChangeAspect="1" noMove="1" noResize="1" noEditPoints="1" noAdjustHandles="1" noChangeArrowheads="1" noChangeShapeType="1" noTextEdit="1"/>
              </p:cNvSpPr>
              <p:nvPr/>
            </p:nvSpPr>
            <p:spPr>
              <a:xfrm>
                <a:off x="231552" y="6202782"/>
                <a:ext cx="2180557" cy="435291"/>
              </a:xfrm>
              <a:prstGeom prst="ellipse">
                <a:avLst/>
              </a:prstGeom>
              <a:blipFill>
                <a:blip r:embed="rId8"/>
                <a:stretch>
                  <a:fillRect b="-5556"/>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D04F4285-711C-C884-C958-51386B3D1D28}"/>
              </a:ext>
            </a:extLst>
          </p:cNvPr>
          <p:cNvSpPr txBox="1"/>
          <p:nvPr/>
        </p:nvSpPr>
        <p:spPr>
          <a:xfrm>
            <a:off x="7464815" y="269430"/>
            <a:ext cx="3669106" cy="369332"/>
          </a:xfrm>
          <a:prstGeom prst="rect">
            <a:avLst/>
          </a:prstGeom>
          <a:noFill/>
        </p:spPr>
        <p:txBody>
          <a:bodyPr wrap="square">
            <a:spAutoFit/>
          </a:bodyPr>
          <a:lstStyle/>
          <a:p>
            <a:pPr algn="l"/>
            <a:r>
              <a:rPr lang="en-US" altLang="zh-CN" b="0" i="1" dirty="0">
                <a:solidFill>
                  <a:schemeClr val="bg1"/>
                </a:solidFill>
                <a:effectLst/>
                <a:latin typeface="-apple-system"/>
              </a:rPr>
              <a:t>Phys.</a:t>
            </a:r>
            <a:r>
              <a:rPr lang="zh-CN" altLang="en-US" b="0" i="1" dirty="0">
                <a:solidFill>
                  <a:schemeClr val="bg1"/>
                </a:solidFill>
                <a:effectLst/>
                <a:latin typeface="-apple-system"/>
              </a:rPr>
              <a:t> </a:t>
            </a:r>
            <a:r>
              <a:rPr lang="en-US" altLang="zh-CN" b="0" i="1" dirty="0">
                <a:solidFill>
                  <a:schemeClr val="bg1"/>
                </a:solidFill>
                <a:effectLst/>
                <a:latin typeface="-apple-system"/>
              </a:rPr>
              <a:t>Rev.</a:t>
            </a:r>
            <a:r>
              <a:rPr lang="zh-CN" altLang="en-US" b="0" i="1" dirty="0">
                <a:solidFill>
                  <a:schemeClr val="bg1"/>
                </a:solidFill>
                <a:effectLst/>
                <a:latin typeface="-apple-system"/>
              </a:rPr>
              <a:t> </a:t>
            </a:r>
            <a:r>
              <a:rPr lang="en-US" altLang="zh-CN" b="0" i="1" dirty="0">
                <a:solidFill>
                  <a:schemeClr val="bg1"/>
                </a:solidFill>
                <a:effectLst/>
                <a:latin typeface="-apple-system"/>
              </a:rPr>
              <a:t>D</a:t>
            </a:r>
            <a:r>
              <a:rPr lang="en-US" altLang="zh-CN" b="0" i="0" dirty="0">
                <a:solidFill>
                  <a:schemeClr val="bg1"/>
                </a:solidFill>
                <a:effectLst/>
                <a:latin typeface="-apple-system"/>
              </a:rPr>
              <a:t> 107 (2023) 3, 036007</a:t>
            </a:r>
          </a:p>
        </p:txBody>
      </p:sp>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15AC0771-1917-2A82-14F3-FD5F283192BC}"/>
                  </a:ext>
                </a:extLst>
              </p:cNvPr>
              <p:cNvSpPr txBox="1"/>
              <p:nvPr/>
            </p:nvSpPr>
            <p:spPr>
              <a:xfrm>
                <a:off x="3127059" y="2278765"/>
                <a:ext cx="491061" cy="296556"/>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m:rPr>
                              <m:sty m:val="p"/>
                            </m:rPr>
                            <a:rPr kumimoji="1" lang="el-GR" altLang="zh-CN" i="1" smtClean="0">
                              <a:latin typeface="Cambria Math" panose="02040503050406030204" pitchFamily="18" charset="0"/>
                              <a:ea typeface="Cambria Math" panose="02040503050406030204" pitchFamily="18" charset="0"/>
                            </a:rPr>
                            <m:t>Ξ</m:t>
                          </m:r>
                        </m:e>
                        <m:sub>
                          <m:r>
                            <a:rPr kumimoji="1" lang="en-US" altLang="zh-CN" b="0" i="1" smtClean="0">
                              <a:latin typeface="Cambria Math" panose="02040503050406030204" pitchFamily="18" charset="0"/>
                            </a:rPr>
                            <m:t>𝑄</m:t>
                          </m:r>
                        </m:sub>
                      </m:sSub>
                    </m:oMath>
                  </m:oMathPara>
                </a14:m>
                <a:endParaRPr kumimoji="1" lang="zh-CN" altLang="en-US" dirty="0"/>
              </a:p>
            </p:txBody>
          </p:sp>
        </mc:Choice>
        <mc:Fallback>
          <p:sp>
            <p:nvSpPr>
              <p:cNvPr id="12" name="文本框 11">
                <a:extLst>
                  <a:ext uri="{FF2B5EF4-FFF2-40B4-BE49-F238E27FC236}">
                    <a16:creationId xmlns:a16="http://schemas.microsoft.com/office/drawing/2014/main" id="{15AC0771-1917-2A82-14F3-FD5F283192BC}"/>
                  </a:ext>
                </a:extLst>
              </p:cNvPr>
              <p:cNvSpPr txBox="1">
                <a:spLocks noRot="1" noChangeAspect="1" noMove="1" noResize="1" noEditPoints="1" noAdjustHandles="1" noChangeArrowheads="1" noChangeShapeType="1" noTextEdit="1"/>
              </p:cNvSpPr>
              <p:nvPr/>
            </p:nvSpPr>
            <p:spPr>
              <a:xfrm>
                <a:off x="3127059" y="2278765"/>
                <a:ext cx="491061" cy="296556"/>
              </a:xfrm>
              <a:prstGeom prst="rect">
                <a:avLst/>
              </a:prstGeom>
              <a:blipFill>
                <a:blip r:embed="rId9"/>
                <a:stretch>
                  <a:fillRect b="-25000"/>
                </a:stretch>
              </a:blipFill>
            </p:spPr>
            <p:txBody>
              <a:bodyPr/>
              <a:lstStyle/>
              <a:p>
                <a:r>
                  <a:rPr lang="zh-CN" altLang="en-US">
                    <a:noFill/>
                  </a:rPr>
                  <a:t> </a:t>
                </a:r>
              </a:p>
            </p:txBody>
          </p:sp>
        </mc:Fallback>
      </mc:AlternateContent>
      <p:pic>
        <p:nvPicPr>
          <p:cNvPr id="15" name="图片 14">
            <a:extLst>
              <a:ext uri="{FF2B5EF4-FFF2-40B4-BE49-F238E27FC236}">
                <a16:creationId xmlns:a16="http://schemas.microsoft.com/office/drawing/2014/main" id="{24896F7C-FEE2-B504-3D91-8359372E0B69}"/>
              </a:ext>
            </a:extLst>
          </p:cNvPr>
          <p:cNvPicPr>
            <a:picLocks noChangeAspect="1"/>
          </p:cNvPicPr>
          <p:nvPr/>
        </p:nvPicPr>
        <p:blipFill>
          <a:blip r:embed="rId10"/>
          <a:stretch>
            <a:fillRect/>
          </a:stretch>
        </p:blipFill>
        <p:spPr>
          <a:xfrm>
            <a:off x="7363364" y="1210740"/>
            <a:ext cx="4711100" cy="2205046"/>
          </a:xfrm>
          <a:prstGeom prst="rect">
            <a:avLst/>
          </a:prstGeom>
        </p:spPr>
      </p:pic>
      <p:sp>
        <p:nvSpPr>
          <p:cNvPr id="16" name="内容占位符 5">
            <a:extLst>
              <a:ext uri="{FF2B5EF4-FFF2-40B4-BE49-F238E27FC236}">
                <a16:creationId xmlns:a16="http://schemas.microsoft.com/office/drawing/2014/main" id="{9CA3AA97-347C-88BF-71F7-99B022E64F0B}"/>
              </a:ext>
            </a:extLst>
          </p:cNvPr>
          <p:cNvSpPr>
            <a:spLocks noGrp="1"/>
          </p:cNvSpPr>
          <p:nvPr>
            <p:ph sz="half" idx="13"/>
          </p:nvPr>
        </p:nvSpPr>
        <p:spPr>
          <a:xfrm>
            <a:off x="8363281" y="3749844"/>
            <a:ext cx="2128256" cy="266743"/>
          </a:xfrm>
          <a:custGeom>
            <a:avLst/>
            <a:gdLst>
              <a:gd name="connsiteX0" fmla="*/ 0 w 1319797"/>
              <a:gd name="connsiteY0" fmla="*/ 0 h 439834"/>
              <a:gd name="connsiteX1" fmla="*/ 466328 w 1319797"/>
              <a:gd name="connsiteY1" fmla="*/ 0 h 439834"/>
              <a:gd name="connsiteX2" fmla="*/ 919459 w 1319797"/>
              <a:gd name="connsiteY2" fmla="*/ 0 h 439834"/>
              <a:gd name="connsiteX3" fmla="*/ 1319797 w 1319797"/>
              <a:gd name="connsiteY3" fmla="*/ 0 h 439834"/>
              <a:gd name="connsiteX4" fmla="*/ 1319797 w 1319797"/>
              <a:gd name="connsiteY4" fmla="*/ 439834 h 439834"/>
              <a:gd name="connsiteX5" fmla="*/ 906261 w 1319797"/>
              <a:gd name="connsiteY5" fmla="*/ 439834 h 439834"/>
              <a:gd name="connsiteX6" fmla="*/ 466328 w 1319797"/>
              <a:gd name="connsiteY6" fmla="*/ 439834 h 439834"/>
              <a:gd name="connsiteX7" fmla="*/ 0 w 1319797"/>
              <a:gd name="connsiteY7" fmla="*/ 439834 h 439834"/>
              <a:gd name="connsiteX8" fmla="*/ 0 w 1319797"/>
              <a:gd name="connsiteY8" fmla="*/ 0 h 43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9797" h="439834" fill="none" extrusionOk="0">
                <a:moveTo>
                  <a:pt x="0" y="0"/>
                </a:moveTo>
                <a:cubicBezTo>
                  <a:pt x="187883" y="-54941"/>
                  <a:pt x="338793" y="24777"/>
                  <a:pt x="466328" y="0"/>
                </a:cubicBezTo>
                <a:cubicBezTo>
                  <a:pt x="593863" y="-24777"/>
                  <a:pt x="774838" y="44135"/>
                  <a:pt x="919459" y="0"/>
                </a:cubicBezTo>
                <a:cubicBezTo>
                  <a:pt x="1064080" y="-44135"/>
                  <a:pt x="1183449" y="10807"/>
                  <a:pt x="1319797" y="0"/>
                </a:cubicBezTo>
                <a:cubicBezTo>
                  <a:pt x="1328761" y="98350"/>
                  <a:pt x="1272075" y="327306"/>
                  <a:pt x="1319797" y="439834"/>
                </a:cubicBezTo>
                <a:cubicBezTo>
                  <a:pt x="1130210" y="489034"/>
                  <a:pt x="1037104" y="391405"/>
                  <a:pt x="906261" y="439834"/>
                </a:cubicBezTo>
                <a:cubicBezTo>
                  <a:pt x="775418" y="488263"/>
                  <a:pt x="605472" y="408690"/>
                  <a:pt x="466328" y="439834"/>
                </a:cubicBezTo>
                <a:cubicBezTo>
                  <a:pt x="327184" y="470978"/>
                  <a:pt x="131884" y="413734"/>
                  <a:pt x="0" y="439834"/>
                </a:cubicBezTo>
                <a:cubicBezTo>
                  <a:pt x="-30756" y="225210"/>
                  <a:pt x="4738" y="215393"/>
                  <a:pt x="0" y="0"/>
                </a:cubicBezTo>
                <a:close/>
              </a:path>
              <a:path w="1319797" h="439834" stroke="0" extrusionOk="0">
                <a:moveTo>
                  <a:pt x="0" y="0"/>
                </a:moveTo>
                <a:cubicBezTo>
                  <a:pt x="139377" y="-20163"/>
                  <a:pt x="243390" y="7909"/>
                  <a:pt x="426734" y="0"/>
                </a:cubicBezTo>
                <a:cubicBezTo>
                  <a:pt x="610078" y="-7909"/>
                  <a:pt x="633389" y="36275"/>
                  <a:pt x="827073" y="0"/>
                </a:cubicBezTo>
                <a:cubicBezTo>
                  <a:pt x="1020757" y="-36275"/>
                  <a:pt x="1131374" y="13225"/>
                  <a:pt x="1319797" y="0"/>
                </a:cubicBezTo>
                <a:cubicBezTo>
                  <a:pt x="1344340" y="141912"/>
                  <a:pt x="1289605" y="302450"/>
                  <a:pt x="1319797" y="439834"/>
                </a:cubicBezTo>
                <a:cubicBezTo>
                  <a:pt x="1198873" y="484752"/>
                  <a:pt x="1044133" y="393459"/>
                  <a:pt x="906261" y="439834"/>
                </a:cubicBezTo>
                <a:cubicBezTo>
                  <a:pt x="768389" y="486209"/>
                  <a:pt x="577519" y="438307"/>
                  <a:pt x="439932" y="439834"/>
                </a:cubicBezTo>
                <a:cubicBezTo>
                  <a:pt x="302345" y="441361"/>
                  <a:pt x="160264" y="394410"/>
                  <a:pt x="0" y="439834"/>
                </a:cubicBezTo>
                <a:cubicBezTo>
                  <a:pt x="-2625" y="277191"/>
                  <a:pt x="48554" y="96612"/>
                  <a:pt x="0" y="0"/>
                </a:cubicBezTo>
                <a:close/>
              </a:path>
            </a:pathLst>
          </a:custGeom>
          <a:ln w="38100">
            <a:solidFill>
              <a:schemeClr val="accent6">
                <a:lumMod val="60000"/>
                <a:lumOff val="40000"/>
              </a:schemeClr>
            </a:solidFill>
          </a:ln>
        </p:spPr>
        <p:txBody>
          <a:bodyPr rtlCol="0">
            <a:normAutofit fontScale="55000" lnSpcReduction="20000"/>
          </a:bodyPr>
          <a:lstStyle/>
          <a:p>
            <a:pPr rtl="0"/>
            <a:r>
              <a:rPr lang="zh-CN" altLang="en-US" dirty="0"/>
              <a:t>可因子化图贡献</a:t>
            </a:r>
          </a:p>
        </p:txBody>
      </p:sp>
      <p:sp>
        <p:nvSpPr>
          <p:cNvPr id="17" name="内容占位符 5">
            <a:extLst>
              <a:ext uri="{FF2B5EF4-FFF2-40B4-BE49-F238E27FC236}">
                <a16:creationId xmlns:a16="http://schemas.microsoft.com/office/drawing/2014/main" id="{3F706CD6-E420-11BD-7495-277F2113BBA5}"/>
              </a:ext>
            </a:extLst>
          </p:cNvPr>
          <p:cNvSpPr txBox="1"/>
          <p:nvPr/>
        </p:nvSpPr>
        <p:spPr>
          <a:xfrm>
            <a:off x="8363281" y="4189371"/>
            <a:ext cx="2366310" cy="322547"/>
          </a:xfrm>
          <a:custGeom>
            <a:avLst/>
            <a:gdLst>
              <a:gd name="connsiteX0" fmla="*/ 0 w 1210873"/>
              <a:gd name="connsiteY0" fmla="*/ 0 h 734015"/>
              <a:gd name="connsiteX1" fmla="*/ 427842 w 1210873"/>
              <a:gd name="connsiteY1" fmla="*/ 0 h 734015"/>
              <a:gd name="connsiteX2" fmla="*/ 855684 w 1210873"/>
              <a:gd name="connsiteY2" fmla="*/ 0 h 734015"/>
              <a:gd name="connsiteX3" fmla="*/ 1210873 w 1210873"/>
              <a:gd name="connsiteY3" fmla="*/ 0 h 734015"/>
              <a:gd name="connsiteX4" fmla="*/ 1210873 w 1210873"/>
              <a:gd name="connsiteY4" fmla="*/ 381688 h 734015"/>
              <a:gd name="connsiteX5" fmla="*/ 1210873 w 1210873"/>
              <a:gd name="connsiteY5" fmla="*/ 734015 h 734015"/>
              <a:gd name="connsiteX6" fmla="*/ 819357 w 1210873"/>
              <a:gd name="connsiteY6" fmla="*/ 734015 h 734015"/>
              <a:gd name="connsiteX7" fmla="*/ 427842 w 1210873"/>
              <a:gd name="connsiteY7" fmla="*/ 734015 h 734015"/>
              <a:gd name="connsiteX8" fmla="*/ 0 w 1210873"/>
              <a:gd name="connsiteY8" fmla="*/ 734015 h 734015"/>
              <a:gd name="connsiteX9" fmla="*/ 0 w 1210873"/>
              <a:gd name="connsiteY9" fmla="*/ 381688 h 734015"/>
              <a:gd name="connsiteX10" fmla="*/ 0 w 1210873"/>
              <a:gd name="connsiteY10" fmla="*/ 0 h 73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0873" h="734015" fill="none" extrusionOk="0">
                <a:moveTo>
                  <a:pt x="0" y="0"/>
                </a:moveTo>
                <a:cubicBezTo>
                  <a:pt x="131899" y="-28760"/>
                  <a:pt x="261224" y="49169"/>
                  <a:pt x="427842" y="0"/>
                </a:cubicBezTo>
                <a:cubicBezTo>
                  <a:pt x="594460" y="-49169"/>
                  <a:pt x="705417" y="51218"/>
                  <a:pt x="855684" y="0"/>
                </a:cubicBezTo>
                <a:cubicBezTo>
                  <a:pt x="1005951" y="-51218"/>
                  <a:pt x="1106855" y="37140"/>
                  <a:pt x="1210873" y="0"/>
                </a:cubicBezTo>
                <a:cubicBezTo>
                  <a:pt x="1214372" y="125277"/>
                  <a:pt x="1190187" y="194841"/>
                  <a:pt x="1210873" y="381688"/>
                </a:cubicBezTo>
                <a:cubicBezTo>
                  <a:pt x="1231559" y="568535"/>
                  <a:pt x="1192563" y="633923"/>
                  <a:pt x="1210873" y="734015"/>
                </a:cubicBezTo>
                <a:cubicBezTo>
                  <a:pt x="1018527" y="775222"/>
                  <a:pt x="942979" y="718539"/>
                  <a:pt x="819357" y="734015"/>
                </a:cubicBezTo>
                <a:cubicBezTo>
                  <a:pt x="695735" y="749491"/>
                  <a:pt x="564750" y="719275"/>
                  <a:pt x="427842" y="734015"/>
                </a:cubicBezTo>
                <a:cubicBezTo>
                  <a:pt x="290934" y="748755"/>
                  <a:pt x="116542" y="694843"/>
                  <a:pt x="0" y="734015"/>
                </a:cubicBezTo>
                <a:cubicBezTo>
                  <a:pt x="-6968" y="609109"/>
                  <a:pt x="16528" y="517140"/>
                  <a:pt x="0" y="381688"/>
                </a:cubicBezTo>
                <a:cubicBezTo>
                  <a:pt x="-16528" y="246236"/>
                  <a:pt x="33170" y="188548"/>
                  <a:pt x="0" y="0"/>
                </a:cubicBezTo>
                <a:close/>
              </a:path>
              <a:path w="1210873" h="734015" stroke="0" extrusionOk="0">
                <a:moveTo>
                  <a:pt x="0" y="0"/>
                </a:moveTo>
                <a:cubicBezTo>
                  <a:pt x="165080" y="-27606"/>
                  <a:pt x="274998" y="6202"/>
                  <a:pt x="367298" y="0"/>
                </a:cubicBezTo>
                <a:cubicBezTo>
                  <a:pt x="459598" y="-6202"/>
                  <a:pt x="646774" y="37496"/>
                  <a:pt x="746705" y="0"/>
                </a:cubicBezTo>
                <a:cubicBezTo>
                  <a:pt x="846636" y="-37496"/>
                  <a:pt x="1097164" y="31372"/>
                  <a:pt x="1210873" y="0"/>
                </a:cubicBezTo>
                <a:cubicBezTo>
                  <a:pt x="1212943" y="127255"/>
                  <a:pt x="1169953" y="238975"/>
                  <a:pt x="1210873" y="367008"/>
                </a:cubicBezTo>
                <a:cubicBezTo>
                  <a:pt x="1251793" y="495041"/>
                  <a:pt x="1181598" y="572723"/>
                  <a:pt x="1210873" y="734015"/>
                </a:cubicBezTo>
                <a:cubicBezTo>
                  <a:pt x="1041299" y="767825"/>
                  <a:pt x="917927" y="711908"/>
                  <a:pt x="783031" y="734015"/>
                </a:cubicBezTo>
                <a:cubicBezTo>
                  <a:pt x="648135" y="756122"/>
                  <a:pt x="578224" y="701723"/>
                  <a:pt x="415733" y="734015"/>
                </a:cubicBezTo>
                <a:cubicBezTo>
                  <a:pt x="253242" y="766307"/>
                  <a:pt x="91137" y="702540"/>
                  <a:pt x="0" y="734015"/>
                </a:cubicBezTo>
                <a:cubicBezTo>
                  <a:pt x="-34755" y="636443"/>
                  <a:pt x="28433" y="452872"/>
                  <a:pt x="0" y="352327"/>
                </a:cubicBezTo>
                <a:cubicBezTo>
                  <a:pt x="-28433" y="251782"/>
                  <a:pt x="13492" y="101784"/>
                  <a:pt x="0" y="0"/>
                </a:cubicBezTo>
                <a:close/>
              </a:path>
            </a:pathLst>
          </a:custGeom>
          <a:ln w="28575">
            <a:solidFill>
              <a:schemeClr val="accent1">
                <a:lumMod val="75000"/>
              </a:schemeClr>
            </a:solidFill>
          </a:ln>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1"/>
              </a:buClr>
              <a:buSzPct val="110000"/>
              <a:buFont typeface="Wingdings" panose="05000000000000000000" pitchFamily="2" charset="2"/>
              <a:buNone/>
              <a:defRPr sz="1800" kern="1200">
                <a:solidFill>
                  <a:schemeClr val="tx1"/>
                </a:solidFill>
                <a:effectLst/>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zh-CN" altLang="en-US" dirty="0"/>
              <a:t>不可因子化图贡献</a:t>
            </a:r>
          </a:p>
        </p:txBody>
      </p:sp>
      <mc:AlternateContent xmlns:mc="http://schemas.openxmlformats.org/markup-compatibility/2006">
        <mc:Choice xmlns:p14="http://schemas.microsoft.com/office/powerpoint/2010/main" Requires="p14">
          <p:contentPart p14:bwMode="auto" r:id="rId11">
            <p14:nvContentPartPr>
              <p14:cNvPr id="19" name="墨迹 18">
                <a:extLst>
                  <a:ext uri="{FF2B5EF4-FFF2-40B4-BE49-F238E27FC236}">
                    <a16:creationId xmlns:a16="http://schemas.microsoft.com/office/drawing/2014/main" id="{B57D93DE-A9D7-3FC5-67C7-834CF68D0418}"/>
                  </a:ext>
                </a:extLst>
              </p14:cNvPr>
              <p14:cNvContentPartPr/>
              <p14:nvPr/>
            </p14:nvContentPartPr>
            <p14:xfrm>
              <a:off x="8225602" y="1367590"/>
              <a:ext cx="0" cy="0"/>
            </p14:xfrm>
          </p:contentPart>
        </mc:Choice>
        <mc:Fallback>
          <p:pic>
            <p:nvPicPr>
              <p:cNvPr id="19" name="墨迹 18">
                <a:extLst>
                  <a:ext uri="{FF2B5EF4-FFF2-40B4-BE49-F238E27FC236}">
                    <a16:creationId xmlns:a16="http://schemas.microsoft.com/office/drawing/2014/main" id="{B57D93DE-A9D7-3FC5-67C7-834CF68D0418}"/>
                  </a:ext>
                </a:extLst>
              </p:cNvPr>
              <p:cNvPicPr/>
              <p:nvPr/>
            </p:nvPicPr>
            <p:blipFill>
              <a:blip r:embed="rId12"/>
              <a:stretch>
                <a:fillRect/>
              </a:stretch>
            </p:blipFill>
            <p:spPr>
              <a:xfrm>
                <a:off x="8225602" y="1367590"/>
                <a:ext cx="0" cy="0"/>
              </a:xfrm>
              <a:prstGeom prst="rect">
                <a:avLst/>
              </a:prstGeom>
            </p:spPr>
          </p:pic>
        </mc:Fallback>
      </mc:AlternateContent>
      <p:sp>
        <p:nvSpPr>
          <p:cNvPr id="52" name="椭圆 15">
            <a:extLst>
              <a:ext uri="{FF2B5EF4-FFF2-40B4-BE49-F238E27FC236}">
                <a16:creationId xmlns:a16="http://schemas.microsoft.com/office/drawing/2014/main" id="{726FEEB7-6D49-85F9-FEBA-8BBAF1E50EF4}"/>
              </a:ext>
            </a:extLst>
          </p:cNvPr>
          <p:cNvSpPr/>
          <p:nvPr/>
        </p:nvSpPr>
        <p:spPr>
          <a:xfrm>
            <a:off x="7464815" y="1343118"/>
            <a:ext cx="1466257" cy="968010"/>
          </a:xfrm>
          <a:custGeom>
            <a:avLst/>
            <a:gdLst>
              <a:gd name="connsiteX0" fmla="*/ 0 w 1466257"/>
              <a:gd name="connsiteY0" fmla="*/ 484005 h 968010"/>
              <a:gd name="connsiteX1" fmla="*/ 733129 w 1466257"/>
              <a:gd name="connsiteY1" fmla="*/ 0 h 968010"/>
              <a:gd name="connsiteX2" fmla="*/ 1466258 w 1466257"/>
              <a:gd name="connsiteY2" fmla="*/ 484005 h 968010"/>
              <a:gd name="connsiteX3" fmla="*/ 733129 w 1466257"/>
              <a:gd name="connsiteY3" fmla="*/ 968010 h 968010"/>
              <a:gd name="connsiteX4" fmla="*/ 0 w 1466257"/>
              <a:gd name="connsiteY4" fmla="*/ 484005 h 968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257" h="968010" extrusionOk="0">
                <a:moveTo>
                  <a:pt x="0" y="484005"/>
                </a:moveTo>
                <a:cubicBezTo>
                  <a:pt x="-89137" y="161715"/>
                  <a:pt x="243807" y="31687"/>
                  <a:pt x="733129" y="0"/>
                </a:cubicBezTo>
                <a:cubicBezTo>
                  <a:pt x="1179553" y="8743"/>
                  <a:pt x="1427612" y="217925"/>
                  <a:pt x="1466258" y="484005"/>
                </a:cubicBezTo>
                <a:cubicBezTo>
                  <a:pt x="1412883" y="803438"/>
                  <a:pt x="1120109" y="1067038"/>
                  <a:pt x="733129" y="968010"/>
                </a:cubicBezTo>
                <a:cubicBezTo>
                  <a:pt x="309898" y="957978"/>
                  <a:pt x="57783" y="778923"/>
                  <a:pt x="0" y="484005"/>
                </a:cubicBezTo>
                <a:close/>
              </a:path>
            </a:pathLst>
          </a:cu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53" name="直线箭头连接符 52">
            <a:extLst>
              <a:ext uri="{FF2B5EF4-FFF2-40B4-BE49-F238E27FC236}">
                <a16:creationId xmlns:a16="http://schemas.microsoft.com/office/drawing/2014/main" id="{58895B24-80EE-0FF8-34B2-744684D8A9BE}"/>
              </a:ext>
            </a:extLst>
          </p:cNvPr>
          <p:cNvCxnSpPr>
            <a:cxnSpLocks/>
            <a:stCxn id="52" idx="0"/>
            <a:endCxn id="16" idx="0"/>
          </p:cNvCxnSpPr>
          <p:nvPr/>
        </p:nvCxnSpPr>
        <p:spPr>
          <a:xfrm>
            <a:off x="7464815" y="1827123"/>
            <a:ext cx="898466" cy="1922721"/>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线箭头连接符 60">
            <a:extLst>
              <a:ext uri="{FF2B5EF4-FFF2-40B4-BE49-F238E27FC236}">
                <a16:creationId xmlns:a16="http://schemas.microsoft.com/office/drawing/2014/main" id="{EACBE971-6375-258A-AA92-B7885E3A4DD8}"/>
              </a:ext>
            </a:extLst>
          </p:cNvPr>
          <p:cNvCxnSpPr>
            <a:endCxn id="17" idx="4"/>
          </p:cNvCxnSpPr>
          <p:nvPr/>
        </p:nvCxnSpPr>
        <p:spPr>
          <a:xfrm flipH="1">
            <a:off x="10729591" y="3284621"/>
            <a:ext cx="676346" cy="1072475"/>
          </a:xfrm>
          <a:prstGeom prst="straightConnector1">
            <a:avLst/>
          </a:prstGeom>
          <a:ln w="38100">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62" name="文本框 61">
            <a:extLst>
              <a:ext uri="{FF2B5EF4-FFF2-40B4-BE49-F238E27FC236}">
                <a16:creationId xmlns:a16="http://schemas.microsoft.com/office/drawing/2014/main" id="{9D695696-423C-AF92-FFBB-E07D6F5BA9B1}"/>
              </a:ext>
            </a:extLst>
          </p:cNvPr>
          <p:cNvSpPr txBox="1"/>
          <p:nvPr/>
        </p:nvSpPr>
        <p:spPr>
          <a:xfrm>
            <a:off x="7363364" y="649578"/>
            <a:ext cx="3833495" cy="467995"/>
          </a:xfrm>
          <a:prstGeom prst="rect">
            <a:avLst/>
          </a:prstGeom>
          <a:noFill/>
        </p:spPr>
        <p:txBody>
          <a:bodyPr wrap="square">
            <a:noAutofit/>
          </a:bodyPr>
          <a:lstStyle/>
          <a:p>
            <a:pPr algn="l">
              <a:buFont typeface="Arial" panose="020B0604020202020204" pitchFamily="34" charset="0"/>
              <a:buChar char="•"/>
            </a:pPr>
            <a:r>
              <a:rPr lang="en-US" altLang="zh-CN" b="0" i="0" dirty="0">
                <a:solidFill>
                  <a:schemeClr val="bg1"/>
                </a:solidFill>
                <a:effectLst/>
                <a:latin typeface="Times New Roman" panose="02020603050405020304" pitchFamily="18" charset="0"/>
                <a:cs typeface="Times New Roman" panose="02020603050405020304" pitchFamily="18" charset="0"/>
              </a:rPr>
              <a:t>Phys. Rev. D 111 (2025) no.7, 076002</a:t>
            </a:r>
          </a:p>
        </p:txBody>
      </p:sp>
      <p:sp>
        <p:nvSpPr>
          <p:cNvPr id="63" name="内容占位符 5">
            <a:extLst>
              <a:ext uri="{FF2B5EF4-FFF2-40B4-BE49-F238E27FC236}">
                <a16:creationId xmlns:a16="http://schemas.microsoft.com/office/drawing/2014/main" id="{778FFB34-CC1E-33D1-D265-CFAEFC39AF9D}"/>
              </a:ext>
            </a:extLst>
          </p:cNvPr>
          <p:cNvSpPr txBox="1"/>
          <p:nvPr/>
        </p:nvSpPr>
        <p:spPr>
          <a:xfrm>
            <a:off x="7704222" y="6217562"/>
            <a:ext cx="3882520" cy="485231"/>
          </a:xfrm>
          <a:prstGeom prst="rect">
            <a:avLst/>
          </a:prstGeom>
          <a:ln>
            <a:solidFill>
              <a:schemeClr val="accent1">
                <a:lumMod val="75000"/>
              </a:schemeClr>
            </a:solidFill>
          </a:ln>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1"/>
              </a:buClr>
              <a:buSzPct val="110000"/>
              <a:buFont typeface="Wingdings" panose="05000000000000000000" pitchFamily="2" charset="2"/>
              <a:buNone/>
              <a:defRPr sz="1800" kern="1200">
                <a:solidFill>
                  <a:schemeClr val="tx1"/>
                </a:solidFill>
                <a:effectLst/>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zh-CN" altLang="en-US" dirty="0"/>
              <a:t>可观测物理量：衰变宽度，分支比</a:t>
            </a:r>
          </a:p>
        </p:txBody>
      </p:sp>
      <p:pic>
        <p:nvPicPr>
          <p:cNvPr id="64" name="图片 63">
            <a:extLst>
              <a:ext uri="{FF2B5EF4-FFF2-40B4-BE49-F238E27FC236}">
                <a16:creationId xmlns:a16="http://schemas.microsoft.com/office/drawing/2014/main" id="{D1C49E73-68BF-1C47-4235-99954C9E32A1}"/>
              </a:ext>
            </a:extLst>
          </p:cNvPr>
          <p:cNvPicPr>
            <a:picLocks noChangeAspect="1"/>
          </p:cNvPicPr>
          <p:nvPr/>
        </p:nvPicPr>
        <p:blipFill>
          <a:blip r:embed="rId13"/>
          <a:stretch>
            <a:fillRect/>
          </a:stretch>
        </p:blipFill>
        <p:spPr>
          <a:xfrm>
            <a:off x="184309" y="3801715"/>
            <a:ext cx="3873202" cy="2353606"/>
          </a:xfrm>
          <a:prstGeom prst="rect">
            <a:avLst/>
          </a:prstGeom>
        </p:spPr>
      </p:pic>
      <p:pic>
        <p:nvPicPr>
          <p:cNvPr id="65" name="图片 64">
            <a:extLst>
              <a:ext uri="{FF2B5EF4-FFF2-40B4-BE49-F238E27FC236}">
                <a16:creationId xmlns:a16="http://schemas.microsoft.com/office/drawing/2014/main" id="{692CFA42-F714-3660-422C-D64BD967E846}"/>
              </a:ext>
            </a:extLst>
          </p:cNvPr>
          <p:cNvPicPr>
            <a:picLocks noChangeAspect="1"/>
          </p:cNvPicPr>
          <p:nvPr/>
        </p:nvPicPr>
        <p:blipFill>
          <a:blip r:embed="rId14"/>
          <a:stretch>
            <a:fillRect/>
          </a:stretch>
        </p:blipFill>
        <p:spPr>
          <a:xfrm>
            <a:off x="7851086" y="4720494"/>
            <a:ext cx="3735656" cy="139917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输入参数</a:t>
            </a:r>
          </a:p>
        </p:txBody>
      </p:sp>
      <p:sp>
        <p:nvSpPr>
          <p:cNvPr id="13" name="文本框 12"/>
          <p:cNvSpPr txBox="1"/>
          <p:nvPr/>
        </p:nvSpPr>
        <p:spPr>
          <a:xfrm>
            <a:off x="491110" y="4113256"/>
            <a:ext cx="2057238" cy="523220"/>
          </a:xfrm>
          <a:prstGeom prst="rect">
            <a:avLst/>
          </a:prstGeom>
          <a:noFill/>
        </p:spPr>
        <p:txBody>
          <a:bodyPr wrap="square" rtlCol="0">
            <a:spAutoFit/>
          </a:bodyPr>
          <a:lstStyle/>
          <a:p>
            <a:r>
              <a:rPr kumimoji="1" lang="zh-CN" altLang="en-US" sz="2800" dirty="0"/>
              <a:t>强耦合常数</a:t>
            </a:r>
            <a:endParaRPr kumimoji="1" lang="en-US" altLang="zh-CN" sz="2800" dirty="0"/>
          </a:p>
        </p:txBody>
      </p:sp>
      <p:sp>
        <p:nvSpPr>
          <p:cNvPr id="15" name="文本框 14"/>
          <p:cNvSpPr txBox="1"/>
          <p:nvPr/>
        </p:nvSpPr>
        <p:spPr>
          <a:xfrm>
            <a:off x="471110" y="1351322"/>
            <a:ext cx="2231985" cy="523220"/>
          </a:xfrm>
          <a:prstGeom prst="rect">
            <a:avLst/>
          </a:prstGeom>
          <a:noFill/>
        </p:spPr>
        <p:txBody>
          <a:bodyPr wrap="square">
            <a:spAutoFit/>
          </a:bodyPr>
          <a:lstStyle/>
          <a:p>
            <a:r>
              <a:rPr kumimoji="1" lang="zh-CN" altLang="en-US" sz="2800" dirty="0"/>
              <a:t>粒子的质量</a:t>
            </a:r>
            <a:endParaRPr kumimoji="1" lang="en-US" altLang="zh-CN" sz="2800" dirty="0"/>
          </a:p>
        </p:txBody>
      </p:sp>
      <p:sp>
        <p:nvSpPr>
          <p:cNvPr id="17" name="文本框 16"/>
          <p:cNvSpPr txBox="1"/>
          <p:nvPr/>
        </p:nvSpPr>
        <p:spPr>
          <a:xfrm>
            <a:off x="471110" y="2853522"/>
            <a:ext cx="2446744" cy="830997"/>
          </a:xfrm>
          <a:prstGeom prst="rect">
            <a:avLst/>
          </a:prstGeom>
          <a:noFill/>
        </p:spPr>
        <p:txBody>
          <a:bodyPr wrap="square">
            <a:spAutoFit/>
          </a:bodyPr>
          <a:lstStyle/>
          <a:p>
            <a:r>
              <a:rPr kumimoji="1" lang="zh-CN" altLang="en-US" sz="2400" dirty="0"/>
              <a:t>双粲到单粲重子跃迁形状因子</a:t>
            </a:r>
            <a:endParaRPr kumimoji="1" lang="en-US" altLang="zh-CN" sz="2400" dirty="0"/>
          </a:p>
        </p:txBody>
      </p:sp>
      <p:sp>
        <p:nvSpPr>
          <p:cNvPr id="18" name="左大括号 17"/>
          <p:cNvSpPr/>
          <p:nvPr/>
        </p:nvSpPr>
        <p:spPr>
          <a:xfrm>
            <a:off x="3056061" y="1210930"/>
            <a:ext cx="151464" cy="774555"/>
          </a:xfrm>
          <a:custGeom>
            <a:avLst/>
            <a:gdLst>
              <a:gd name="connsiteX0" fmla="*/ 151464 w 151464"/>
              <a:gd name="connsiteY0" fmla="*/ 774555 h 774555"/>
              <a:gd name="connsiteX1" fmla="*/ 75732 w 151464"/>
              <a:gd name="connsiteY1" fmla="*/ 761934 h 774555"/>
              <a:gd name="connsiteX2" fmla="*/ 75732 w 151464"/>
              <a:gd name="connsiteY2" fmla="*/ 399899 h 774555"/>
              <a:gd name="connsiteX3" fmla="*/ 0 w 151464"/>
              <a:gd name="connsiteY3" fmla="*/ 387278 h 774555"/>
              <a:gd name="connsiteX4" fmla="*/ 75732 w 151464"/>
              <a:gd name="connsiteY4" fmla="*/ 374657 h 774555"/>
              <a:gd name="connsiteX5" fmla="*/ 75732 w 151464"/>
              <a:gd name="connsiteY5" fmla="*/ 12621 h 774555"/>
              <a:gd name="connsiteX6" fmla="*/ 151464 w 151464"/>
              <a:gd name="connsiteY6" fmla="*/ 0 h 774555"/>
              <a:gd name="connsiteX7" fmla="*/ 151464 w 151464"/>
              <a:gd name="connsiteY7" fmla="*/ 774555 h 774555"/>
              <a:gd name="connsiteX0-1" fmla="*/ 151464 w 151464"/>
              <a:gd name="connsiteY0-2" fmla="*/ 774555 h 774555"/>
              <a:gd name="connsiteX1-3" fmla="*/ 75732 w 151464"/>
              <a:gd name="connsiteY1-4" fmla="*/ 761934 h 774555"/>
              <a:gd name="connsiteX2-5" fmla="*/ 75732 w 151464"/>
              <a:gd name="connsiteY2-6" fmla="*/ 399899 h 774555"/>
              <a:gd name="connsiteX3-7" fmla="*/ 0 w 151464"/>
              <a:gd name="connsiteY3-8" fmla="*/ 387278 h 774555"/>
              <a:gd name="connsiteX4-9" fmla="*/ 75732 w 151464"/>
              <a:gd name="connsiteY4-10" fmla="*/ 374657 h 774555"/>
              <a:gd name="connsiteX5-11" fmla="*/ 75732 w 151464"/>
              <a:gd name="connsiteY5-12" fmla="*/ 12621 h 774555"/>
              <a:gd name="connsiteX6-13" fmla="*/ 151464 w 151464"/>
              <a:gd name="connsiteY6-14" fmla="*/ 0 h 7745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1464" h="774555" stroke="0" extrusionOk="0">
                <a:moveTo>
                  <a:pt x="151464" y="774555"/>
                </a:moveTo>
                <a:cubicBezTo>
                  <a:pt x="110504" y="774967"/>
                  <a:pt x="75581" y="768601"/>
                  <a:pt x="75732" y="761934"/>
                </a:cubicBezTo>
                <a:cubicBezTo>
                  <a:pt x="66010" y="690509"/>
                  <a:pt x="84890" y="553072"/>
                  <a:pt x="75732" y="399899"/>
                </a:cubicBezTo>
                <a:cubicBezTo>
                  <a:pt x="75326" y="392545"/>
                  <a:pt x="46058" y="388129"/>
                  <a:pt x="0" y="387278"/>
                </a:cubicBezTo>
                <a:cubicBezTo>
                  <a:pt x="41557" y="386474"/>
                  <a:pt x="75214" y="380528"/>
                  <a:pt x="75732" y="374657"/>
                </a:cubicBezTo>
                <a:cubicBezTo>
                  <a:pt x="65237" y="237215"/>
                  <a:pt x="98217" y="130003"/>
                  <a:pt x="75732" y="12621"/>
                </a:cubicBezTo>
                <a:cubicBezTo>
                  <a:pt x="76058" y="8266"/>
                  <a:pt x="114179" y="4595"/>
                  <a:pt x="151464" y="0"/>
                </a:cubicBezTo>
                <a:cubicBezTo>
                  <a:pt x="85058" y="364118"/>
                  <a:pt x="153322" y="614538"/>
                  <a:pt x="151464" y="774555"/>
                </a:cubicBezTo>
                <a:close/>
              </a:path>
              <a:path w="151464" h="774555" fill="none" extrusionOk="0">
                <a:moveTo>
                  <a:pt x="151464" y="774555"/>
                </a:moveTo>
                <a:cubicBezTo>
                  <a:pt x="110284" y="775248"/>
                  <a:pt x="76147" y="769973"/>
                  <a:pt x="75732" y="761934"/>
                </a:cubicBezTo>
                <a:cubicBezTo>
                  <a:pt x="58152" y="664194"/>
                  <a:pt x="107994" y="460981"/>
                  <a:pt x="75732" y="399899"/>
                </a:cubicBezTo>
                <a:cubicBezTo>
                  <a:pt x="73041" y="393031"/>
                  <a:pt x="40404" y="384500"/>
                  <a:pt x="0" y="387278"/>
                </a:cubicBezTo>
                <a:cubicBezTo>
                  <a:pt x="42468" y="386159"/>
                  <a:pt x="75592" y="381534"/>
                  <a:pt x="75732" y="374657"/>
                </a:cubicBezTo>
                <a:cubicBezTo>
                  <a:pt x="58431" y="321803"/>
                  <a:pt x="64171" y="88571"/>
                  <a:pt x="75732" y="12621"/>
                </a:cubicBezTo>
                <a:cubicBezTo>
                  <a:pt x="75087" y="7163"/>
                  <a:pt x="114978" y="-2732"/>
                  <a:pt x="151464" y="0"/>
                </a:cubicBezTo>
              </a:path>
              <a:path w="151464" h="774555" fill="none" stroke="0" extrusionOk="0">
                <a:moveTo>
                  <a:pt x="151464" y="774555"/>
                </a:moveTo>
                <a:cubicBezTo>
                  <a:pt x="109259" y="775457"/>
                  <a:pt x="75480" y="768668"/>
                  <a:pt x="75732" y="761934"/>
                </a:cubicBezTo>
                <a:cubicBezTo>
                  <a:pt x="85352" y="652048"/>
                  <a:pt x="106230" y="540320"/>
                  <a:pt x="75732" y="399899"/>
                </a:cubicBezTo>
                <a:cubicBezTo>
                  <a:pt x="69781" y="392009"/>
                  <a:pt x="41077" y="386879"/>
                  <a:pt x="0" y="387278"/>
                </a:cubicBezTo>
                <a:cubicBezTo>
                  <a:pt x="41962" y="386426"/>
                  <a:pt x="75287" y="381673"/>
                  <a:pt x="75732" y="374657"/>
                </a:cubicBezTo>
                <a:cubicBezTo>
                  <a:pt x="89351" y="277261"/>
                  <a:pt x="69849" y="75217"/>
                  <a:pt x="75732" y="12621"/>
                </a:cubicBezTo>
                <a:cubicBezTo>
                  <a:pt x="74263" y="5690"/>
                  <a:pt x="105948" y="-4804"/>
                  <a:pt x="151464" y="0"/>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0" name="文本框 19"/>
          <p:cNvSpPr txBox="1"/>
          <p:nvPr/>
        </p:nvSpPr>
        <p:spPr>
          <a:xfrm>
            <a:off x="3131796" y="1063703"/>
            <a:ext cx="1570611" cy="369332"/>
          </a:xfrm>
          <a:prstGeom prst="rect">
            <a:avLst/>
          </a:prstGeom>
          <a:noFill/>
        </p:spPr>
        <p:txBody>
          <a:bodyPr wrap="square">
            <a:spAutoFit/>
          </a:bodyPr>
          <a:lstStyle/>
          <a:p>
            <a:r>
              <a:rPr kumimoji="1" lang="zh-CN" altLang="en-US" sz="1800" dirty="0"/>
              <a:t>双粲味重子</a:t>
            </a:r>
            <a:endParaRPr kumimoji="1" lang="en-US" altLang="zh-CN" sz="1800" dirty="0"/>
          </a:p>
        </p:txBody>
      </p:sp>
      <p:sp>
        <p:nvSpPr>
          <p:cNvPr id="21" name="文本框 20"/>
          <p:cNvSpPr txBox="1"/>
          <p:nvPr/>
        </p:nvSpPr>
        <p:spPr>
          <a:xfrm>
            <a:off x="3169662" y="1420108"/>
            <a:ext cx="1570611" cy="369332"/>
          </a:xfrm>
          <a:prstGeom prst="rect">
            <a:avLst/>
          </a:prstGeom>
          <a:noFill/>
        </p:spPr>
        <p:txBody>
          <a:bodyPr wrap="square">
            <a:spAutoFit/>
          </a:bodyPr>
          <a:lstStyle/>
          <a:p>
            <a:r>
              <a:rPr kumimoji="1" lang="zh-CN" altLang="en-US" sz="1800" dirty="0"/>
              <a:t>单粲味重子</a:t>
            </a:r>
            <a:endParaRPr kumimoji="1" lang="en-US" altLang="zh-CN" sz="1800" dirty="0"/>
          </a:p>
        </p:txBody>
      </p:sp>
      <p:sp>
        <p:nvSpPr>
          <p:cNvPr id="22" name="文本框 21"/>
          <p:cNvSpPr txBox="1"/>
          <p:nvPr/>
        </p:nvSpPr>
        <p:spPr>
          <a:xfrm>
            <a:off x="3131794" y="1771588"/>
            <a:ext cx="2312530" cy="369333"/>
          </a:xfrm>
          <a:prstGeom prst="rect">
            <a:avLst/>
          </a:prstGeom>
          <a:noFill/>
        </p:spPr>
        <p:txBody>
          <a:bodyPr wrap="square">
            <a:spAutoFit/>
          </a:bodyPr>
          <a:lstStyle/>
          <a:p>
            <a:r>
              <a:rPr kumimoji="1" lang="zh-CN" altLang="en-US" dirty="0"/>
              <a:t>矢量介子和赝标介子</a:t>
            </a:r>
            <a:endParaRPr kumimoji="1" lang="en-US" altLang="zh-CN" sz="1800" dirty="0"/>
          </a:p>
        </p:txBody>
      </p:sp>
      <p:sp>
        <p:nvSpPr>
          <p:cNvPr id="23" name="文本框 22"/>
          <p:cNvSpPr txBox="1"/>
          <p:nvPr/>
        </p:nvSpPr>
        <p:spPr>
          <a:xfrm>
            <a:off x="3131793" y="2598003"/>
            <a:ext cx="2214847" cy="1200329"/>
          </a:xfrm>
          <a:prstGeom prst="rect">
            <a:avLst/>
          </a:prstGeom>
          <a:noFill/>
        </p:spPr>
        <p:txBody>
          <a:bodyPr wrap="square" rtlCol="0">
            <a:spAutoFit/>
          </a:bodyPr>
          <a:lstStyle/>
          <a:p>
            <a:r>
              <a:rPr kumimoji="1" lang="zh-CN" altLang="en-US" dirty="0"/>
              <a:t>多种理论方法计算：光前夸克模型</a:t>
            </a:r>
            <a:endParaRPr kumimoji="1" lang="en-US" altLang="zh-CN" dirty="0"/>
          </a:p>
          <a:p>
            <a:r>
              <a:rPr kumimoji="1" lang="zh-CN" altLang="en-US" dirty="0"/>
              <a:t>光锥求和规则</a:t>
            </a:r>
            <a:endParaRPr kumimoji="1" lang="en-US" altLang="zh-CN" dirty="0"/>
          </a:p>
          <a:p>
            <a:r>
              <a:rPr kumimoji="1" lang="en-US" altLang="zh-CN" dirty="0"/>
              <a:t> QCD </a:t>
            </a:r>
            <a:r>
              <a:rPr kumimoji="1" lang="zh-CN" altLang="en-US" dirty="0"/>
              <a:t>求和规则</a:t>
            </a:r>
          </a:p>
        </p:txBody>
      </p:sp>
      <p:sp>
        <p:nvSpPr>
          <p:cNvPr id="24" name="文本框 23"/>
          <p:cNvSpPr txBox="1"/>
          <p:nvPr/>
        </p:nvSpPr>
        <p:spPr>
          <a:xfrm>
            <a:off x="5520057" y="1771589"/>
            <a:ext cx="760427" cy="369332"/>
          </a:xfrm>
          <a:prstGeom prst="rect">
            <a:avLst/>
          </a:prstGeom>
          <a:noFill/>
        </p:spPr>
        <p:txBody>
          <a:bodyPr wrap="square" rtlCol="0">
            <a:spAutoFit/>
          </a:bodyPr>
          <a:lstStyle/>
          <a:p>
            <a:r>
              <a:rPr kumimoji="1" lang="en-US" altLang="zh-CN" dirty="0"/>
              <a:t>PDG</a:t>
            </a:r>
            <a:endParaRPr kumimoji="1" lang="zh-CN" altLang="en-US" dirty="0"/>
          </a:p>
        </p:txBody>
      </p:sp>
      <p:sp>
        <p:nvSpPr>
          <p:cNvPr id="25" name="文本框 24"/>
          <p:cNvSpPr txBox="1"/>
          <p:nvPr/>
        </p:nvSpPr>
        <p:spPr>
          <a:xfrm>
            <a:off x="4894618" y="1068627"/>
            <a:ext cx="2214847" cy="369332"/>
          </a:xfrm>
          <a:prstGeom prst="rect">
            <a:avLst/>
          </a:prstGeom>
          <a:noFill/>
        </p:spPr>
        <p:txBody>
          <a:bodyPr wrap="square" rtlCol="0">
            <a:spAutoFit/>
          </a:bodyPr>
          <a:lstStyle/>
          <a:p>
            <a:r>
              <a:rPr kumimoji="1" lang="zh-CN" altLang="en-US" dirty="0"/>
              <a:t>理论预言</a:t>
            </a:r>
          </a:p>
        </p:txBody>
      </p:sp>
      <p:sp>
        <p:nvSpPr>
          <p:cNvPr id="26" name="文本框 25"/>
          <p:cNvSpPr txBox="1"/>
          <p:nvPr/>
        </p:nvSpPr>
        <p:spPr>
          <a:xfrm>
            <a:off x="2650334" y="4190200"/>
            <a:ext cx="2793990" cy="369333"/>
          </a:xfrm>
          <a:prstGeom prst="rect">
            <a:avLst/>
          </a:prstGeom>
          <a:noFill/>
        </p:spPr>
        <p:txBody>
          <a:bodyPr wrap="square" rtlCol="0">
            <a:spAutoFit/>
          </a:bodyPr>
          <a:lstStyle/>
          <a:p>
            <a:r>
              <a:rPr kumimoji="1" lang="zh-CN" altLang="en-US" dirty="0"/>
              <a:t>部分有理论计算结果</a:t>
            </a:r>
          </a:p>
        </p:txBody>
      </p:sp>
      <mc:AlternateContent xmlns:mc="http://schemas.openxmlformats.org/markup-compatibility/2006" xmlns:a14="http://schemas.microsoft.com/office/drawing/2010/main">
        <mc:Choice Requires="a14">
          <p:sp>
            <p:nvSpPr>
              <p:cNvPr id="4" name="文本框 3"/>
              <p:cNvSpPr txBox="1"/>
              <p:nvPr/>
            </p:nvSpPr>
            <p:spPr>
              <a:xfrm>
                <a:off x="934437" y="4623844"/>
                <a:ext cx="5322880" cy="671018"/>
              </a:xfrm>
              <a:prstGeom prst="rect">
                <a:avLst/>
              </a:prstGeom>
              <a:noFill/>
            </p:spPr>
            <p:txBody>
              <a:bodyPr wrap="square">
                <a:spAutoFit/>
              </a:bodyPr>
              <a:lstStyle/>
              <a:p>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𝑔</m:t>
                        </m:r>
                      </m:e>
                      <m:sub>
                        <m:r>
                          <a:rPr lang="en-US" altLang="zh-CN" i="1" smtClean="0">
                            <a:latin typeface="Cambria Math" panose="02040503050406030204" pitchFamily="18" charset="0"/>
                            <a:ea typeface="Cambria Math" panose="02040503050406030204" pitchFamily="18" charset="0"/>
                          </a:rPr>
                          <m:t>𝜔𝜌𝜋</m:t>
                        </m:r>
                      </m:sub>
                    </m:sSub>
                    <m:r>
                      <a:rPr lang="en-US" altLang="zh-CN" b="0" i="1" smtClean="0">
                        <a:latin typeface="Cambria Math" panose="02040503050406030204" pitchFamily="18" charset="0"/>
                      </a:rPr>
                      <m:t>=11.6</m:t>
                    </m:r>
                  </m:oMath>
                </a14:m>
                <a:r>
                  <a:rPr lang="en-US" altLang="zh-CN" dirty="0"/>
                  <a:t>, Phys. Lett. B 648 (2007) 351–356.</a:t>
                </a:r>
              </a:p>
              <a:p>
                <a:endParaRPr lang="zh-CN" altLang="en-US" dirty="0"/>
              </a:p>
            </p:txBody>
          </p:sp>
        </mc:Choice>
        <mc:Fallback xmlns="">
          <p:sp>
            <p:nvSpPr>
              <p:cNvPr id="4" name="文本框 3"/>
              <p:cNvSpPr txBox="1">
                <a:spLocks noRot="1" noChangeAspect="1" noMove="1" noResize="1" noEditPoints="1" noAdjustHandles="1" noChangeArrowheads="1" noChangeShapeType="1" noTextEdit="1"/>
              </p:cNvSpPr>
              <p:nvPr/>
            </p:nvSpPr>
            <p:spPr>
              <a:xfrm>
                <a:off x="934437" y="4623844"/>
                <a:ext cx="5322880" cy="671018"/>
              </a:xfrm>
              <a:prstGeom prst="rect">
                <a:avLst/>
              </a:prstGeom>
              <a:blipFill rotWithShape="1">
                <a:blip r:embed="rId2"/>
                <a:stretch>
                  <a:fillRect l="-7" t="-61" r="1" b="35"/>
                </a:stretch>
              </a:blipFill>
            </p:spPr>
            <p:txBody>
              <a:bodyPr/>
              <a:lstStyle/>
              <a:p>
                <a:r>
                  <a:rPr lang="zh-CN" altLang="en-US">
                    <a:noFill/>
                  </a:rPr>
                  <a:t> </a:t>
                </a:r>
              </a:p>
            </p:txBody>
          </p:sp>
        </mc:Fallback>
      </mc:AlternateContent>
      <p:pic>
        <p:nvPicPr>
          <p:cNvPr id="5" name="图片 4"/>
          <p:cNvPicPr>
            <a:picLocks noChangeAspect="1"/>
          </p:cNvPicPr>
          <p:nvPr/>
        </p:nvPicPr>
        <p:blipFill>
          <a:blip r:embed="rId3"/>
          <a:stretch>
            <a:fillRect/>
          </a:stretch>
        </p:blipFill>
        <p:spPr>
          <a:xfrm>
            <a:off x="7451832" y="5258740"/>
            <a:ext cx="3797300" cy="914400"/>
          </a:xfrm>
          <a:prstGeom prst="rect">
            <a:avLst/>
          </a:prstGeom>
        </p:spPr>
      </p:pic>
      <p:sp>
        <p:nvSpPr>
          <p:cNvPr id="6" name="文本框 5"/>
          <p:cNvSpPr txBox="1"/>
          <p:nvPr/>
        </p:nvSpPr>
        <p:spPr>
          <a:xfrm>
            <a:off x="7323383" y="4518657"/>
            <a:ext cx="2446744" cy="861774"/>
          </a:xfrm>
          <a:prstGeom prst="rect">
            <a:avLst/>
          </a:prstGeom>
          <a:noFill/>
        </p:spPr>
        <p:txBody>
          <a:bodyPr wrap="square" rtlCol="0">
            <a:spAutoFit/>
          </a:bodyPr>
          <a:lstStyle/>
          <a:p>
            <a:r>
              <a:rPr kumimoji="1" lang="zh-CN" altLang="en-US" sz="3200" dirty="0"/>
              <a:t>衰变常数</a:t>
            </a:r>
            <a:endParaRPr kumimoji="1" lang="en-US" altLang="zh-CN" sz="3200" dirty="0"/>
          </a:p>
          <a:p>
            <a:endParaRPr kumimoji="1" lang="zh-CN" altLang="en-US" dirty="0"/>
          </a:p>
        </p:txBody>
      </p:sp>
      <p:pic>
        <p:nvPicPr>
          <p:cNvPr id="7" name="图片 6"/>
          <p:cNvPicPr>
            <a:picLocks noChangeAspect="1"/>
          </p:cNvPicPr>
          <p:nvPr/>
        </p:nvPicPr>
        <p:blipFill>
          <a:blip r:embed="rId4"/>
          <a:stretch>
            <a:fillRect/>
          </a:stretch>
        </p:blipFill>
        <p:spPr>
          <a:xfrm>
            <a:off x="491110" y="5147364"/>
            <a:ext cx="6418714" cy="1330948"/>
          </a:xfrm>
          <a:prstGeom prst="rect">
            <a:avLst/>
          </a:prstGeom>
        </p:spPr>
      </p:pic>
      <p:pic>
        <p:nvPicPr>
          <p:cNvPr id="8" name="图片 7"/>
          <p:cNvPicPr>
            <a:picLocks noChangeAspect="1"/>
          </p:cNvPicPr>
          <p:nvPr/>
        </p:nvPicPr>
        <p:blipFill>
          <a:blip r:embed="rId5"/>
          <a:stretch>
            <a:fillRect/>
          </a:stretch>
        </p:blipFill>
        <p:spPr>
          <a:xfrm>
            <a:off x="6289366" y="1509296"/>
            <a:ext cx="5644647" cy="2844993"/>
          </a:xfrm>
          <a:prstGeom prst="rect">
            <a:avLst/>
          </a:prstGeom>
        </p:spPr>
      </p:pic>
    </p:spTree>
    <p:extLst>
      <p:ext uri="{BB962C8B-B14F-4D97-AF65-F5344CB8AC3E}">
        <p14:creationId xmlns:p14="http://schemas.microsoft.com/office/powerpoint/2010/main" val="4179551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a:spLocks noGrp="1"/>
          </p:cNvSpPr>
          <p:nvPr>
            <p:ph type="title"/>
          </p:nvPr>
        </p:nvSpPr>
        <p:spPr>
          <a:xfrm>
            <a:off x="170696" y="37103"/>
            <a:ext cx="4389272" cy="939923"/>
          </a:xfrm>
        </p:spPr>
        <p:txBody>
          <a:bodyPr lIns="0" rIns="0" rtlCol="0"/>
          <a:lstStyle/>
          <a:p>
            <a:r>
              <a:rPr lang="zh-CN" altLang="en-US" sz="3200" dirty="0"/>
              <a:t>跃迁矩阵元：</a:t>
            </a:r>
          </a:p>
        </p:txBody>
      </p:sp>
      <p:pic>
        <p:nvPicPr>
          <p:cNvPr id="13" name="图片 12"/>
          <p:cNvPicPr>
            <a:picLocks noChangeAspect="1"/>
          </p:cNvPicPr>
          <p:nvPr/>
        </p:nvPicPr>
        <p:blipFill>
          <a:blip r:embed="rId3"/>
          <a:stretch>
            <a:fillRect/>
          </a:stretch>
        </p:blipFill>
        <p:spPr>
          <a:xfrm>
            <a:off x="3102289" y="1800532"/>
            <a:ext cx="6821852" cy="1264607"/>
          </a:xfrm>
          <a:prstGeom prst="rect">
            <a:avLst/>
          </a:prstGeom>
        </p:spPr>
      </p:pic>
      <p:pic>
        <p:nvPicPr>
          <p:cNvPr id="14" name="图片 13"/>
          <p:cNvPicPr>
            <a:picLocks noChangeAspect="1"/>
          </p:cNvPicPr>
          <p:nvPr/>
        </p:nvPicPr>
        <p:blipFill>
          <a:blip r:embed="rId4"/>
          <a:stretch>
            <a:fillRect/>
          </a:stretch>
        </p:blipFill>
        <p:spPr>
          <a:xfrm>
            <a:off x="3388152" y="3207956"/>
            <a:ext cx="7260971" cy="1254550"/>
          </a:xfrm>
          <a:prstGeom prst="rect">
            <a:avLst/>
          </a:prstGeom>
        </p:spPr>
      </p:pic>
      <p:pic>
        <p:nvPicPr>
          <p:cNvPr id="15" name="图片 14"/>
          <p:cNvPicPr>
            <a:picLocks noChangeAspect="1"/>
          </p:cNvPicPr>
          <p:nvPr/>
        </p:nvPicPr>
        <p:blipFill>
          <a:blip r:embed="rId5"/>
          <a:stretch>
            <a:fillRect/>
          </a:stretch>
        </p:blipFill>
        <p:spPr>
          <a:xfrm>
            <a:off x="170696" y="1165402"/>
            <a:ext cx="3277742" cy="539308"/>
          </a:xfrm>
          <a:prstGeom prst="rect">
            <a:avLst/>
          </a:prstGeom>
        </p:spPr>
      </p:pic>
      <p:cxnSp>
        <p:nvCxnSpPr>
          <p:cNvPr id="16" name="直接连接符 24"/>
          <p:cNvCxnSpPr/>
          <p:nvPr/>
        </p:nvCxnSpPr>
        <p:spPr>
          <a:xfrm flipV="1">
            <a:off x="3044705" y="1681263"/>
            <a:ext cx="7947866" cy="36751"/>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a:blip r:embed="rId6"/>
          <a:stretch>
            <a:fillRect/>
          </a:stretch>
        </p:blipFill>
        <p:spPr>
          <a:xfrm>
            <a:off x="3581499" y="1185517"/>
            <a:ext cx="8326487" cy="492517"/>
          </a:xfrm>
          <a:prstGeom prst="rect">
            <a:avLst/>
          </a:prstGeom>
        </p:spPr>
      </p:pic>
      <mc:AlternateContent xmlns:mc="http://schemas.openxmlformats.org/markup-compatibility/2006" xmlns:a14="http://schemas.microsoft.com/office/drawing/2010/main">
        <mc:Choice Requires="a14">
          <p:sp>
            <p:nvSpPr>
              <p:cNvPr id="18" name="内容占位符 5"/>
              <p:cNvSpPr txBox="1"/>
              <p:nvPr/>
            </p:nvSpPr>
            <p:spPr>
              <a:xfrm>
                <a:off x="1015643" y="1834598"/>
                <a:ext cx="1371903" cy="70218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ct val="30000"/>
                  </a:spcBef>
                  <a:buFont typeface="Arial" panose="020B0604020202020204" pitchFamily="34" charset="0"/>
                  <a:buNone/>
                  <a:defRPr sz="180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形状因子：</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𝐹</m:t>
                        </m:r>
                      </m:e>
                      <m:sub>
                        <m:r>
                          <a:rPr lang="en-US" altLang="zh-CN" i="1" dirty="0" smtClean="0">
                            <a:latin typeface="Cambria Math" panose="02040503050406030204" pitchFamily="18" charset="0"/>
                          </a:rPr>
                          <m:t>𝑖</m:t>
                        </m:r>
                      </m:sub>
                    </m:sSub>
                    <m:r>
                      <a:rPr lang="en-US" altLang="zh-CN" i="1" dirty="0" smtClean="0">
                        <a:latin typeface="Cambria Math" panose="02040503050406030204" pitchFamily="18" charset="0"/>
                      </a:rPr>
                      <m:t> </m:t>
                    </m:r>
                  </m:oMath>
                </a14:m>
                <a:r>
                  <a:rPr lang="en-US" altLang="zh-CN" dirty="0"/>
                  <a:t>,</a:t>
                </a:r>
                <a14:m>
                  <m:oMath xmlns:m="http://schemas.openxmlformats.org/officeDocument/2006/math">
                    <m:sSubSup>
                      <m:sSubSupPr>
                        <m:ctrlPr>
                          <a:rPr lang="en-US" altLang="zh-CN" i="1" dirty="0" smtClean="0">
                            <a:latin typeface="Cambria Math" panose="02040503050406030204" pitchFamily="18" charset="0"/>
                          </a:rPr>
                        </m:ctrlPr>
                      </m:sSubSupPr>
                      <m:e>
                        <m:r>
                          <a:rPr lang="en-US" altLang="zh-CN" i="1" dirty="0" smtClean="0">
                            <a:latin typeface="Cambria Math" panose="02040503050406030204" pitchFamily="18" charset="0"/>
                          </a:rPr>
                          <m:t>𝑓</m:t>
                        </m:r>
                      </m:e>
                      <m:sub>
                        <m:r>
                          <a:rPr lang="en-US" altLang="zh-CN" i="1" dirty="0" smtClean="0">
                            <a:latin typeface="Cambria Math" panose="02040503050406030204" pitchFamily="18" charset="0"/>
                          </a:rPr>
                          <m:t>𝑖</m:t>
                        </m:r>
                      </m:sub>
                      <m:sup>
                        <m:r>
                          <a:rPr lang="en-US" altLang="zh-CN" i="1" dirty="0" smtClean="0">
                            <a:latin typeface="Cambria Math" panose="02040503050406030204" pitchFamily="18" charset="0"/>
                          </a:rPr>
                          <m:t>′</m:t>
                        </m:r>
                      </m:sup>
                    </m:sSubSup>
                  </m:oMath>
                </a14:m>
                <a:r>
                  <a:rPr lang="en-US" altLang="zh-CN" dirty="0"/>
                  <a:t>,</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𝑓</m:t>
                        </m:r>
                      </m:e>
                      <m:sub>
                        <m:r>
                          <a:rPr lang="en-US" altLang="zh-CN" i="1" dirty="0" smtClean="0">
                            <a:latin typeface="Cambria Math" panose="02040503050406030204" pitchFamily="18" charset="0"/>
                          </a:rPr>
                          <m:t>𝑖</m:t>
                        </m:r>
                      </m:sub>
                    </m:sSub>
                  </m:oMath>
                </a14:m>
                <a:endParaRPr lang="zh-CN" altLang="en-US" dirty="0"/>
              </a:p>
            </p:txBody>
          </p:sp>
        </mc:Choice>
        <mc:Fallback xmlns="">
          <p:sp>
            <p:nvSpPr>
              <p:cNvPr id="18" name="内容占位符 5"/>
              <p:cNvSpPr txBox="1">
                <a:spLocks noRot="1" noChangeAspect="1" noMove="1" noResize="1" noEditPoints="1" noAdjustHandles="1" noChangeArrowheads="1" noChangeShapeType="1" noTextEdit="1"/>
              </p:cNvSpPr>
              <p:nvPr/>
            </p:nvSpPr>
            <p:spPr>
              <a:xfrm>
                <a:off x="1015643" y="1834598"/>
                <a:ext cx="1371903" cy="702180"/>
              </a:xfrm>
              <a:prstGeom prst="rect">
                <a:avLst/>
              </a:prstGeom>
              <a:blipFill rotWithShape="1">
                <a:blip r:embed="rId7"/>
                <a:stretch>
                  <a:fillRect l="-20" t="-12" r="42" b="84"/>
                </a:stretch>
              </a:blipFill>
            </p:spPr>
            <p:txBody>
              <a:bodyPr/>
              <a:lstStyle/>
              <a:p>
                <a:r>
                  <a:rPr lang="zh-CN" altLang="en-US">
                    <a:noFill/>
                  </a:rPr>
                  <a:t> </a:t>
                </a:r>
              </a:p>
            </p:txBody>
          </p:sp>
        </mc:Fallback>
      </mc:AlternateContent>
      <p:cxnSp>
        <p:nvCxnSpPr>
          <p:cNvPr id="19" name="直接连接符 33"/>
          <p:cNvCxnSpPr/>
          <p:nvPr/>
        </p:nvCxnSpPr>
        <p:spPr>
          <a:xfrm flipV="1">
            <a:off x="3044705" y="3048707"/>
            <a:ext cx="7947866" cy="3675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822375" y="4525488"/>
            <a:ext cx="6101766" cy="369332"/>
          </a:xfrm>
          <a:prstGeom prst="rect">
            <a:avLst/>
          </a:prstGeom>
          <a:noFill/>
        </p:spPr>
        <p:txBody>
          <a:bodyPr wrap="square">
            <a:spAutoFit/>
          </a:bodyPr>
          <a:lstStyle/>
          <a:p>
            <a:r>
              <a:rPr lang="en-US" altLang="zh-CN" b="0" i="0" u="sng" strike="noStrike" dirty="0">
                <a:effectLst/>
                <a:highlight>
                  <a:srgbClr val="FFFFFF"/>
                </a:highlight>
                <a:latin typeface="Times New Roman" panose="02020603050405020304" pitchFamily="18" charset="0"/>
                <a:cs typeface="Times New Roman" panose="02020603050405020304" pitchFamily="18" charset="0"/>
                <a:hlinkClick r:id="rId8"/>
              </a:rPr>
              <a:t>Endpoint relations for baryons</a:t>
            </a:r>
            <a:r>
              <a:rPr lang="en-US" altLang="zh-CN" u="sng" dirty="0">
                <a:highlight>
                  <a:srgbClr val="FFFFFF"/>
                </a:highlight>
                <a:latin typeface="Times New Roman" panose="02020603050405020304" pitchFamily="18" charset="0"/>
                <a:cs typeface="Times New Roman" panose="02020603050405020304" pitchFamily="18" charset="0"/>
              </a:rPr>
              <a:t>, </a:t>
            </a:r>
            <a:r>
              <a:rPr lang="en-US" altLang="zh-CN" b="0" i="1" dirty="0">
                <a:effectLst/>
                <a:highlight>
                  <a:srgbClr val="FFFFFF"/>
                </a:highlight>
                <a:latin typeface="-apple-system"/>
              </a:rPr>
              <a:t>JHEP</a:t>
            </a:r>
            <a:r>
              <a:rPr lang="en-US" altLang="zh-CN" b="0" i="0" dirty="0">
                <a:effectLst/>
                <a:highlight>
                  <a:srgbClr val="FFFFFF"/>
                </a:highlight>
                <a:latin typeface="-apple-system"/>
              </a:rPr>
              <a:t> 11 (2021) 073</a:t>
            </a:r>
            <a:endParaRPr lang="zh-CN" altLang="en-US" dirty="0"/>
          </a:p>
        </p:txBody>
      </p:sp>
      <p:pic>
        <p:nvPicPr>
          <p:cNvPr id="21" name="图片 20"/>
          <p:cNvPicPr>
            <a:picLocks noChangeAspect="1"/>
          </p:cNvPicPr>
          <p:nvPr/>
        </p:nvPicPr>
        <p:blipFill>
          <a:blip r:embed="rId9"/>
          <a:stretch>
            <a:fillRect/>
          </a:stretch>
        </p:blipFill>
        <p:spPr>
          <a:xfrm>
            <a:off x="1099913" y="5085382"/>
            <a:ext cx="9028109" cy="640114"/>
          </a:xfrm>
          <a:prstGeom prst="rect">
            <a:avLst/>
          </a:prstGeom>
        </p:spPr>
      </p:pic>
      <p:pic>
        <p:nvPicPr>
          <p:cNvPr id="22" name="图片 21"/>
          <p:cNvPicPr>
            <a:picLocks noChangeAspect="1"/>
          </p:cNvPicPr>
          <p:nvPr/>
        </p:nvPicPr>
        <p:blipFill>
          <a:blip r:embed="rId10"/>
          <a:stretch>
            <a:fillRect/>
          </a:stretch>
        </p:blipFill>
        <p:spPr>
          <a:xfrm>
            <a:off x="1099913" y="5892758"/>
            <a:ext cx="7096441" cy="661026"/>
          </a:xfrm>
          <a:prstGeom prst="rect">
            <a:avLst/>
          </a:prstGeom>
        </p:spPr>
      </p:pic>
      <p:pic>
        <p:nvPicPr>
          <p:cNvPr id="23" name="图片 22"/>
          <p:cNvPicPr>
            <a:picLocks noChangeAspect="1"/>
          </p:cNvPicPr>
          <p:nvPr/>
        </p:nvPicPr>
        <p:blipFill>
          <a:blip r:embed="rId11"/>
          <a:stretch>
            <a:fillRect/>
          </a:stretch>
        </p:blipFill>
        <p:spPr>
          <a:xfrm>
            <a:off x="367193" y="2704040"/>
            <a:ext cx="3081245" cy="160984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p:nvPr/>
        </p:nvSpPr>
        <p:spPr>
          <a:xfrm>
            <a:off x="268123" y="-1"/>
            <a:ext cx="3172909" cy="102820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bg1"/>
                </a:solidFill>
                <a:latin typeface="Microsoft YaHei UI" panose="020B0503020204020204" pitchFamily="34" charset="-122"/>
                <a:ea typeface="Microsoft YaHei UI" panose="020B0503020204020204" pitchFamily="34" charset="-122"/>
                <a:cs typeface="+mj-cs"/>
              </a:defRPr>
            </a:lvl1pPr>
          </a:lstStyle>
          <a:p>
            <a:r>
              <a:rPr lang="zh-CN" altLang="en-US" dirty="0"/>
              <a:t>螺旋度振幅</a:t>
            </a:r>
          </a:p>
        </p:txBody>
      </p:sp>
      <p:pic>
        <p:nvPicPr>
          <p:cNvPr id="13" name="图片 12"/>
          <p:cNvPicPr>
            <a:picLocks noChangeAspect="1"/>
          </p:cNvPicPr>
          <p:nvPr/>
        </p:nvPicPr>
        <p:blipFill>
          <a:blip r:embed="rId2"/>
          <a:stretch>
            <a:fillRect/>
          </a:stretch>
        </p:blipFill>
        <p:spPr>
          <a:xfrm>
            <a:off x="652436" y="2701968"/>
            <a:ext cx="5642919" cy="609942"/>
          </a:xfrm>
          <a:prstGeom prst="rect">
            <a:avLst/>
          </a:prstGeom>
        </p:spPr>
      </p:pic>
      <p:pic>
        <p:nvPicPr>
          <p:cNvPr id="14" name="图片 13"/>
          <p:cNvPicPr>
            <a:picLocks noChangeAspect="1"/>
          </p:cNvPicPr>
          <p:nvPr/>
        </p:nvPicPr>
        <p:blipFill>
          <a:blip r:embed="rId3"/>
          <a:stretch>
            <a:fillRect/>
          </a:stretch>
        </p:blipFill>
        <p:spPr>
          <a:xfrm>
            <a:off x="652436" y="3524438"/>
            <a:ext cx="6438694" cy="634413"/>
          </a:xfrm>
          <a:prstGeom prst="rect">
            <a:avLst/>
          </a:prstGeom>
        </p:spPr>
      </p:pic>
      <p:pic>
        <p:nvPicPr>
          <p:cNvPr id="15" name="图片 14"/>
          <p:cNvPicPr>
            <a:picLocks noChangeAspect="1"/>
          </p:cNvPicPr>
          <p:nvPr/>
        </p:nvPicPr>
        <p:blipFill>
          <a:blip r:embed="rId4"/>
          <a:stretch>
            <a:fillRect/>
          </a:stretch>
        </p:blipFill>
        <p:spPr>
          <a:xfrm>
            <a:off x="652436" y="4295697"/>
            <a:ext cx="4861972" cy="606827"/>
          </a:xfrm>
          <a:prstGeom prst="rect">
            <a:avLst/>
          </a:prstGeom>
        </p:spPr>
      </p:pic>
      <p:pic>
        <p:nvPicPr>
          <p:cNvPr id="16" name="图片 15"/>
          <p:cNvPicPr>
            <a:picLocks noChangeAspect="1"/>
          </p:cNvPicPr>
          <p:nvPr/>
        </p:nvPicPr>
        <p:blipFill>
          <a:blip r:embed="rId5"/>
          <a:stretch>
            <a:fillRect/>
          </a:stretch>
        </p:blipFill>
        <p:spPr>
          <a:xfrm>
            <a:off x="652436" y="4997911"/>
            <a:ext cx="1919699" cy="526426"/>
          </a:xfrm>
          <a:prstGeom prst="rect">
            <a:avLst/>
          </a:prstGeom>
        </p:spPr>
      </p:pic>
      <p:sp>
        <p:nvSpPr>
          <p:cNvPr id="17" name="箭头: 右 24"/>
          <p:cNvSpPr/>
          <p:nvPr/>
        </p:nvSpPr>
        <p:spPr>
          <a:xfrm>
            <a:off x="7341561" y="3006939"/>
            <a:ext cx="467909" cy="181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箭头: 右 25"/>
          <p:cNvSpPr/>
          <p:nvPr/>
        </p:nvSpPr>
        <p:spPr>
          <a:xfrm>
            <a:off x="7341559" y="5244327"/>
            <a:ext cx="467909" cy="181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箭头: 右 26"/>
          <p:cNvSpPr/>
          <p:nvPr/>
        </p:nvSpPr>
        <p:spPr>
          <a:xfrm>
            <a:off x="7341559" y="4498531"/>
            <a:ext cx="467909" cy="181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箭头: 右 27"/>
          <p:cNvSpPr/>
          <p:nvPr/>
        </p:nvSpPr>
        <p:spPr>
          <a:xfrm>
            <a:off x="7341561" y="3752735"/>
            <a:ext cx="467909" cy="181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6"/>
          <a:stretch>
            <a:fillRect/>
          </a:stretch>
        </p:blipFill>
        <p:spPr>
          <a:xfrm>
            <a:off x="8135687" y="2773640"/>
            <a:ext cx="2015439" cy="625481"/>
          </a:xfrm>
          <a:prstGeom prst="rect">
            <a:avLst/>
          </a:prstGeom>
        </p:spPr>
      </p:pic>
      <p:pic>
        <p:nvPicPr>
          <p:cNvPr id="22" name="图片 21"/>
          <p:cNvPicPr>
            <a:picLocks noChangeAspect="1"/>
          </p:cNvPicPr>
          <p:nvPr/>
        </p:nvPicPr>
        <p:blipFill>
          <a:blip r:embed="rId7"/>
          <a:stretch>
            <a:fillRect/>
          </a:stretch>
        </p:blipFill>
        <p:spPr>
          <a:xfrm>
            <a:off x="8025302" y="3504648"/>
            <a:ext cx="2401257" cy="677278"/>
          </a:xfrm>
          <a:prstGeom prst="rect">
            <a:avLst/>
          </a:prstGeom>
        </p:spPr>
      </p:pic>
      <p:pic>
        <p:nvPicPr>
          <p:cNvPr id="23" name="图片 22"/>
          <p:cNvPicPr>
            <a:picLocks noChangeAspect="1"/>
          </p:cNvPicPr>
          <p:nvPr/>
        </p:nvPicPr>
        <p:blipFill>
          <a:blip r:embed="rId8"/>
          <a:stretch>
            <a:fillRect/>
          </a:stretch>
        </p:blipFill>
        <p:spPr>
          <a:xfrm>
            <a:off x="7975615" y="4295697"/>
            <a:ext cx="2335581" cy="586772"/>
          </a:xfrm>
          <a:prstGeom prst="rect">
            <a:avLst/>
          </a:prstGeom>
        </p:spPr>
      </p:pic>
      <p:pic>
        <p:nvPicPr>
          <p:cNvPr id="24" name="图片 23"/>
          <p:cNvPicPr>
            <a:picLocks noChangeAspect="1"/>
          </p:cNvPicPr>
          <p:nvPr/>
        </p:nvPicPr>
        <p:blipFill>
          <a:blip r:embed="rId9"/>
          <a:stretch>
            <a:fillRect/>
          </a:stretch>
        </p:blipFill>
        <p:spPr>
          <a:xfrm>
            <a:off x="7860416" y="4946102"/>
            <a:ext cx="3415696" cy="763371"/>
          </a:xfrm>
          <a:prstGeom prst="rect">
            <a:avLst/>
          </a:prstGeom>
        </p:spPr>
      </p:pic>
      <p:pic>
        <p:nvPicPr>
          <p:cNvPr id="25" name="图片 24"/>
          <p:cNvPicPr>
            <a:picLocks noChangeAspect="1"/>
          </p:cNvPicPr>
          <p:nvPr/>
        </p:nvPicPr>
        <p:blipFill>
          <a:blip r:embed="rId10"/>
          <a:stretch>
            <a:fillRect/>
          </a:stretch>
        </p:blipFill>
        <p:spPr>
          <a:xfrm>
            <a:off x="2976199" y="5207006"/>
            <a:ext cx="4216385" cy="1650994"/>
          </a:xfrm>
          <a:prstGeom prst="rect">
            <a:avLst/>
          </a:prstGeom>
        </p:spPr>
      </p:pic>
      <p:pic>
        <p:nvPicPr>
          <p:cNvPr id="26" name="图片 25"/>
          <p:cNvPicPr>
            <a:picLocks noChangeAspect="1"/>
          </p:cNvPicPr>
          <p:nvPr/>
        </p:nvPicPr>
        <p:blipFill>
          <a:blip r:embed="rId11"/>
          <a:stretch>
            <a:fillRect/>
          </a:stretch>
        </p:blipFill>
        <p:spPr>
          <a:xfrm>
            <a:off x="4076079" y="1487123"/>
            <a:ext cx="6761622" cy="743710"/>
          </a:xfrm>
          <a:prstGeom prst="rect">
            <a:avLst/>
          </a:prstGeom>
        </p:spPr>
      </p:pic>
      <p:pic>
        <p:nvPicPr>
          <p:cNvPr id="27" name="图片 26"/>
          <p:cNvPicPr>
            <a:picLocks noChangeAspect="1"/>
          </p:cNvPicPr>
          <p:nvPr/>
        </p:nvPicPr>
        <p:blipFill>
          <a:blip r:embed="rId12"/>
          <a:stretch>
            <a:fillRect/>
          </a:stretch>
        </p:blipFill>
        <p:spPr>
          <a:xfrm>
            <a:off x="3956272" y="267041"/>
            <a:ext cx="7261101" cy="102820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a:off x="4047726" y="290038"/>
            <a:ext cx="6967487" cy="754689"/>
          </a:xfrm>
          <a:prstGeom prst="rect">
            <a:avLst/>
          </a:prstGeom>
        </p:spPr>
      </p:pic>
      <p:sp>
        <p:nvSpPr>
          <p:cNvPr id="13" name="标题 1"/>
          <p:cNvSpPr>
            <a:spLocks noGrp="1"/>
          </p:cNvSpPr>
          <p:nvPr>
            <p:ph type="title"/>
          </p:nvPr>
        </p:nvSpPr>
        <p:spPr>
          <a:xfrm>
            <a:off x="0" y="-33742"/>
            <a:ext cx="3783350" cy="1092579"/>
          </a:xfrm>
        </p:spPr>
        <p:txBody>
          <a:bodyPr/>
          <a:lstStyle/>
          <a:p>
            <a:r>
              <a:rPr lang="zh-CN" altLang="en-US" dirty="0"/>
              <a:t>强子层次</a:t>
            </a:r>
            <a:r>
              <a:rPr lang="en-US" altLang="zh-CN" dirty="0"/>
              <a:t>LCSR</a:t>
            </a:r>
            <a:endParaRPr lang="zh-CN" altLang="en-US" dirty="0"/>
          </a:p>
        </p:txBody>
      </p:sp>
      <p:sp>
        <p:nvSpPr>
          <p:cNvPr id="14" name="文本框 14"/>
          <p:cNvSpPr txBox="1">
            <a:spLocks noChangeArrowheads="1"/>
          </p:cNvSpPr>
          <p:nvPr/>
        </p:nvSpPr>
        <p:spPr bwMode="auto">
          <a:xfrm>
            <a:off x="1718992" y="1456284"/>
            <a:ext cx="1665429"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b="1">
                <a:solidFill>
                  <a:srgbClr val="000066"/>
                </a:solidFill>
                <a:latin typeface="Times New Roman" panose="02020603050405020304" pitchFamily="18" charset="0"/>
                <a:ea typeface="黑体" panose="02010609060101010101" charset="-122"/>
              </a:defRPr>
            </a:lvl1pPr>
            <a:lvl2pPr marL="742950" indent="-285750">
              <a:defRPr sz="2500" b="1">
                <a:solidFill>
                  <a:srgbClr val="000066"/>
                </a:solidFill>
                <a:latin typeface="Times New Roman" panose="02020603050405020304" pitchFamily="18" charset="0"/>
                <a:ea typeface="黑体" panose="02010609060101010101" charset="-122"/>
              </a:defRPr>
            </a:lvl2pPr>
            <a:lvl3pPr marL="1143000" indent="-228600">
              <a:defRPr sz="2500" b="1">
                <a:solidFill>
                  <a:srgbClr val="000066"/>
                </a:solidFill>
                <a:latin typeface="Times New Roman" panose="02020603050405020304" pitchFamily="18" charset="0"/>
                <a:ea typeface="黑体" panose="02010609060101010101" charset="-122"/>
              </a:defRPr>
            </a:lvl3pPr>
            <a:lvl4pPr marL="1600200" indent="-228600">
              <a:defRPr sz="2500" b="1">
                <a:solidFill>
                  <a:srgbClr val="000066"/>
                </a:solidFill>
                <a:latin typeface="Times New Roman" panose="02020603050405020304" pitchFamily="18" charset="0"/>
                <a:ea typeface="黑体" panose="02010609060101010101" charset="-122"/>
              </a:defRPr>
            </a:lvl4pPr>
            <a:lvl5pPr marL="2057400" indent="-228600">
              <a:defRPr sz="2500" b="1">
                <a:solidFill>
                  <a:srgbClr val="000066"/>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charset="-122"/>
              </a:defRPr>
            </a:lvl9pPr>
          </a:lstStyle>
          <a:p>
            <a:r>
              <a:rPr kumimoji="1" lang="zh-CN" altLang="en-US" dirty="0">
                <a:solidFill>
                  <a:srgbClr val="0000FF"/>
                </a:solidFill>
              </a:rPr>
              <a:t>插入正负宇称重子态完备集</a:t>
            </a:r>
          </a:p>
        </p:txBody>
      </p:sp>
      <p:pic>
        <p:nvPicPr>
          <p:cNvPr id="15"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1483" y="1989889"/>
            <a:ext cx="6122818" cy="9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9572" y="1300897"/>
            <a:ext cx="320833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标注 11"/>
          <p:cNvSpPr/>
          <p:nvPr/>
        </p:nvSpPr>
        <p:spPr>
          <a:xfrm>
            <a:off x="4761182" y="2079532"/>
            <a:ext cx="6783421" cy="723288"/>
          </a:xfrm>
          <a:prstGeom prst="wedgeRectCallout">
            <a:avLst>
              <a:gd name="adj1" fmla="val 20444"/>
              <a:gd name="adj2" fmla="val -226969"/>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5"/>
          <a:stretch>
            <a:fillRect/>
          </a:stretch>
        </p:blipFill>
        <p:spPr>
          <a:xfrm>
            <a:off x="1230732" y="3081621"/>
            <a:ext cx="10046867" cy="1772226"/>
          </a:xfrm>
          <a:prstGeom prst="rect">
            <a:avLst/>
          </a:prstGeom>
        </p:spPr>
      </p:pic>
      <p:pic>
        <p:nvPicPr>
          <p:cNvPr id="19" name="图片 18"/>
          <p:cNvPicPr>
            <a:picLocks noChangeAspect="1"/>
          </p:cNvPicPr>
          <p:nvPr/>
        </p:nvPicPr>
        <p:blipFill>
          <a:blip r:embed="rId6"/>
          <a:stretch>
            <a:fillRect/>
          </a:stretch>
        </p:blipFill>
        <p:spPr>
          <a:xfrm>
            <a:off x="3301303" y="4944956"/>
            <a:ext cx="7713910" cy="138166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zh-CN" altLang="en-US" dirty="0"/>
              <a:t>目录</a:t>
            </a:r>
          </a:p>
        </p:txBody>
      </p:sp>
      <p:sp>
        <p:nvSpPr>
          <p:cNvPr id="3" name="内容占位符 2"/>
          <p:cNvSpPr>
            <a:spLocks noGrp="1"/>
          </p:cNvSpPr>
          <p:nvPr>
            <p:ph idx="1"/>
          </p:nvPr>
        </p:nvSpPr>
        <p:spPr>
          <a:xfrm>
            <a:off x="504190" y="1825625"/>
            <a:ext cx="9385935" cy="4387215"/>
          </a:xfrm>
        </p:spPr>
        <p:txBody>
          <a:bodyPr>
            <a:normAutofit/>
          </a:bodyPr>
          <a:lstStyle/>
          <a:p>
            <a:pPr marL="457200" indent="-457200">
              <a:buFont typeface="Wingdings" panose="05000000000000000000" pitchFamily="2" charset="2"/>
              <a:buChar char="Ø"/>
            </a:pPr>
            <a:r>
              <a:rPr kumimoji="1" lang="zh-CN" altLang="en-US" sz="2800" dirty="0">
                <a:solidFill>
                  <a:srgbClr val="132BB9"/>
                </a:solidFill>
                <a:latin typeface="微软雅黑" panose="020B0503020204020204" pitchFamily="34" charset="-122"/>
                <a:ea typeface="微软雅黑" panose="020B0503020204020204" pitchFamily="34" charset="-122"/>
              </a:rPr>
              <a:t>研究动机：</a:t>
            </a:r>
            <a:r>
              <a:rPr kumimoji="1" lang="zh-CN" altLang="en-US" sz="2800" dirty="0">
                <a:solidFill>
                  <a:schemeClr val="tx1"/>
                </a:solidFill>
                <a:latin typeface="微软雅黑" panose="020B0503020204020204" pitchFamily="34" charset="-122"/>
                <a:ea typeface="微软雅黑" panose="020B0503020204020204" pitchFamily="34" charset="-122"/>
              </a:rPr>
              <a:t>实验现状和理论进展</a:t>
            </a:r>
            <a:endParaRPr kumimoji="1" lang="en-US" altLang="zh-CN" sz="2800" dirty="0">
              <a:solidFill>
                <a:schemeClr val="tx1"/>
              </a:solidFill>
              <a:latin typeface="微软雅黑" panose="020B0503020204020204" pitchFamily="34" charset="-122"/>
              <a:ea typeface="微软雅黑" panose="020B0503020204020204" pitchFamily="34" charset="-122"/>
            </a:endParaRPr>
          </a:p>
          <a:p>
            <a:pPr marL="457200" indent="-457200">
              <a:buFont typeface="Wingdings" panose="05000000000000000000" pitchFamily="2" charset="2"/>
              <a:buChar char="Ø"/>
            </a:pPr>
            <a:r>
              <a:rPr kumimoji="1" lang="zh-CN" altLang="en-US" sz="2800" dirty="0">
                <a:solidFill>
                  <a:srgbClr val="132BB9"/>
                </a:solidFill>
                <a:latin typeface="微软雅黑" panose="020B0503020204020204" pitchFamily="34" charset="-122"/>
                <a:ea typeface="微软雅黑" panose="020B0503020204020204" pitchFamily="34" charset="-122"/>
              </a:rPr>
              <a:t>研究内容：</a:t>
            </a:r>
            <a:r>
              <a:rPr kumimoji="1" lang="zh-CN" altLang="en-US" sz="2800" dirty="0">
                <a:solidFill>
                  <a:schemeClr val="tx1"/>
                </a:solidFill>
                <a:latin typeface="微软雅黑" panose="020B0503020204020204" pitchFamily="34" charset="-122"/>
                <a:ea typeface="微软雅黑" panose="020B0503020204020204" pitchFamily="34" charset="-122"/>
              </a:rPr>
              <a:t>双重重子弱衰变的研究</a:t>
            </a:r>
          </a:p>
          <a:p>
            <a:pPr marL="457200" indent="-457200">
              <a:buFont typeface="Wingdings" panose="05000000000000000000" pitchFamily="2" charset="2"/>
              <a:buChar char="Ø"/>
            </a:pPr>
            <a:r>
              <a:rPr kumimoji="1" lang="zh-CN" altLang="en-US" sz="2800" dirty="0">
                <a:solidFill>
                  <a:srgbClr val="132BB9"/>
                </a:solidFill>
                <a:latin typeface="微软雅黑" panose="020B0503020204020204" pitchFamily="34" charset="-122"/>
                <a:ea typeface="微软雅黑" panose="020B0503020204020204" pitchFamily="34" charset="-122"/>
              </a:rPr>
              <a:t>研究结果：</a:t>
            </a:r>
            <a:r>
              <a:rPr kumimoji="1" lang="zh-CN" altLang="en-US" sz="2800" dirty="0">
                <a:solidFill>
                  <a:schemeClr val="tx1"/>
                </a:solidFill>
                <a:latin typeface="微软雅黑" panose="020B0503020204020204" pitchFamily="34" charset="-122"/>
                <a:ea typeface="微软雅黑" panose="020B0503020204020204" pitchFamily="34" charset="-122"/>
              </a:rPr>
              <a:t>形状因子、强子耦合常数、可观测物理量</a:t>
            </a:r>
            <a:endParaRPr kumimoji="1" lang="en-US" altLang="zh-CN" sz="2800" dirty="0">
              <a:solidFill>
                <a:schemeClr val="tx1"/>
              </a:solidFill>
              <a:latin typeface="微软雅黑" panose="020B0503020204020204" pitchFamily="34" charset="-122"/>
              <a:ea typeface="微软雅黑" panose="020B0503020204020204" pitchFamily="34" charset="-122"/>
            </a:endParaRPr>
          </a:p>
          <a:p>
            <a:pPr marL="457200" indent="-457200">
              <a:buFont typeface="Wingdings" panose="05000000000000000000" pitchFamily="2" charset="2"/>
              <a:buChar char="Ø"/>
            </a:pPr>
            <a:r>
              <a:rPr kumimoji="1" lang="zh-CN" altLang="en-US" sz="2800" dirty="0">
                <a:solidFill>
                  <a:srgbClr val="132BB9"/>
                </a:solidFill>
                <a:latin typeface="微软雅黑" panose="020B0503020204020204" pitchFamily="34" charset="-122"/>
                <a:ea typeface="微软雅黑" panose="020B0503020204020204" pitchFamily="34" charset="-122"/>
              </a:rPr>
              <a:t>研究结论</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a:spLocks noGrp="1"/>
          </p:cNvSpPr>
          <p:nvPr>
            <p:ph type="title"/>
          </p:nvPr>
        </p:nvSpPr>
        <p:spPr>
          <a:xfrm>
            <a:off x="30662" y="-10806"/>
            <a:ext cx="3518912" cy="1069447"/>
          </a:xfrm>
        </p:spPr>
        <p:txBody>
          <a:bodyPr>
            <a:normAutofit fontScale="90000"/>
          </a:bodyPr>
          <a:lstStyle/>
          <a:p>
            <a:r>
              <a:rPr lang="zh-CN" altLang="en-US" dirty="0"/>
              <a:t>夸克强子对偶</a:t>
            </a:r>
          </a:p>
        </p:txBody>
      </p:sp>
      <p:cxnSp>
        <p:nvCxnSpPr>
          <p:cNvPr id="13" name="直线箭头连接符 6"/>
          <p:cNvCxnSpPr>
            <a:cxnSpLocks noChangeShapeType="1"/>
          </p:cNvCxnSpPr>
          <p:nvPr/>
        </p:nvCxnSpPr>
        <p:spPr bwMode="auto">
          <a:xfrm flipH="1">
            <a:off x="4289198" y="1280085"/>
            <a:ext cx="1241686" cy="973499"/>
          </a:xfrm>
          <a:prstGeom prst="straightConnector1">
            <a:avLst/>
          </a:prstGeom>
          <a:noFill/>
          <a:ln w="98425">
            <a:solidFill>
              <a:srgbClr val="00B0F0"/>
            </a:solidFill>
            <a:round/>
            <a:tailEnd type="triangle" w="med" len="med"/>
          </a:ln>
          <a:effectLst>
            <a:outerShdw dist="35921" dir="2700000" algn="ctr" rotWithShape="0">
              <a:schemeClr val="bg1"/>
            </a:outerShdw>
          </a:effectLst>
          <a:extLst>
            <a:ext uri="{909E8E84-426E-40DD-AFC4-6F175D3DCCD1}">
              <a14:hiddenFill xmlns:a14="http://schemas.microsoft.com/office/drawing/2010/main">
                <a:noFill/>
              </a14:hiddenFill>
            </a:ext>
          </a:extLst>
        </p:spPr>
      </p:cxnSp>
      <p:cxnSp>
        <p:nvCxnSpPr>
          <p:cNvPr id="14" name="直线箭头连接符 8"/>
          <p:cNvCxnSpPr>
            <a:cxnSpLocks noChangeShapeType="1"/>
            <a:endCxn id="16" idx="0"/>
          </p:cNvCxnSpPr>
          <p:nvPr/>
        </p:nvCxnSpPr>
        <p:spPr bwMode="auto">
          <a:xfrm>
            <a:off x="8372939" y="1108703"/>
            <a:ext cx="667387" cy="876896"/>
          </a:xfrm>
          <a:prstGeom prst="straightConnector1">
            <a:avLst/>
          </a:prstGeom>
          <a:noFill/>
          <a:ln w="98425">
            <a:solidFill>
              <a:srgbClr val="00B050"/>
            </a:solidFill>
            <a:round/>
            <a:tailEnd type="triangle" w="med" len="med"/>
          </a:ln>
          <a:effectLst>
            <a:outerShdw dist="35921" dir="2700000" algn="ctr" rotWithShape="0">
              <a:schemeClr val="bg1"/>
            </a:outerShdw>
          </a:effectLst>
          <a:extLst>
            <a:ext uri="{909E8E84-426E-40DD-AFC4-6F175D3DCCD1}">
              <a14:hiddenFill xmlns:a14="http://schemas.microsoft.com/office/drawing/2010/main">
                <a:noFill/>
              </a14:hiddenFill>
            </a:ext>
          </a:extLst>
        </p:spPr>
      </p:cxnSp>
      <p:sp>
        <p:nvSpPr>
          <p:cNvPr id="15" name="文本框 12"/>
          <p:cNvSpPr txBox="1">
            <a:spLocks noChangeArrowheads="1"/>
          </p:cNvSpPr>
          <p:nvPr/>
        </p:nvSpPr>
        <p:spPr bwMode="auto">
          <a:xfrm>
            <a:off x="3523205" y="2253584"/>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500" b="1">
                <a:solidFill>
                  <a:srgbClr val="000066"/>
                </a:solidFill>
                <a:latin typeface="Times New Roman" panose="02020603050405020304" pitchFamily="18" charset="0"/>
                <a:ea typeface="黑体" panose="02010609060101010101" charset="-122"/>
              </a:defRPr>
            </a:lvl1pPr>
            <a:lvl2pPr marL="742950" indent="-285750">
              <a:defRPr sz="2500" b="1">
                <a:solidFill>
                  <a:srgbClr val="000066"/>
                </a:solidFill>
                <a:latin typeface="Times New Roman" panose="02020603050405020304" pitchFamily="18" charset="0"/>
                <a:ea typeface="黑体" panose="02010609060101010101" charset="-122"/>
              </a:defRPr>
            </a:lvl2pPr>
            <a:lvl3pPr marL="1143000" indent="-228600">
              <a:defRPr sz="2500" b="1">
                <a:solidFill>
                  <a:srgbClr val="000066"/>
                </a:solidFill>
                <a:latin typeface="Times New Roman" panose="02020603050405020304" pitchFamily="18" charset="0"/>
                <a:ea typeface="黑体" panose="02010609060101010101" charset="-122"/>
              </a:defRPr>
            </a:lvl3pPr>
            <a:lvl4pPr marL="1600200" indent="-228600">
              <a:defRPr sz="2500" b="1">
                <a:solidFill>
                  <a:srgbClr val="000066"/>
                </a:solidFill>
                <a:latin typeface="Times New Roman" panose="02020603050405020304" pitchFamily="18" charset="0"/>
                <a:ea typeface="黑体" panose="02010609060101010101" charset="-122"/>
              </a:defRPr>
            </a:lvl4pPr>
            <a:lvl5pPr marL="2057400" indent="-228600">
              <a:defRPr sz="2500" b="1">
                <a:solidFill>
                  <a:srgbClr val="000066"/>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charset="-122"/>
              </a:defRPr>
            </a:lvl9pPr>
          </a:lstStyle>
          <a:p>
            <a:r>
              <a:rPr kumimoji="1" lang="zh-CN" altLang="en-US" sz="2800" dirty="0">
                <a:solidFill>
                  <a:srgbClr val="0070C0"/>
                </a:solidFill>
              </a:rPr>
              <a:t>强子层面</a:t>
            </a:r>
          </a:p>
        </p:txBody>
      </p:sp>
      <p:sp>
        <p:nvSpPr>
          <p:cNvPr id="16" name="文本框 13"/>
          <p:cNvSpPr txBox="1">
            <a:spLocks noChangeArrowheads="1"/>
          </p:cNvSpPr>
          <p:nvPr/>
        </p:nvSpPr>
        <p:spPr bwMode="auto">
          <a:xfrm>
            <a:off x="8189772" y="1985599"/>
            <a:ext cx="17011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500" b="1">
                <a:solidFill>
                  <a:srgbClr val="000066"/>
                </a:solidFill>
                <a:latin typeface="Times New Roman" panose="02020603050405020304" pitchFamily="18" charset="0"/>
                <a:ea typeface="黑体" panose="02010609060101010101" charset="-122"/>
              </a:defRPr>
            </a:lvl1pPr>
            <a:lvl2pPr marL="742950" indent="-285750">
              <a:defRPr sz="2500" b="1">
                <a:solidFill>
                  <a:srgbClr val="000066"/>
                </a:solidFill>
                <a:latin typeface="Times New Roman" panose="02020603050405020304" pitchFamily="18" charset="0"/>
                <a:ea typeface="黑体" panose="02010609060101010101" charset="-122"/>
              </a:defRPr>
            </a:lvl2pPr>
            <a:lvl3pPr marL="1143000" indent="-228600">
              <a:defRPr sz="2500" b="1">
                <a:solidFill>
                  <a:srgbClr val="000066"/>
                </a:solidFill>
                <a:latin typeface="Times New Roman" panose="02020603050405020304" pitchFamily="18" charset="0"/>
                <a:ea typeface="黑体" panose="02010609060101010101" charset="-122"/>
              </a:defRPr>
            </a:lvl3pPr>
            <a:lvl4pPr marL="1600200" indent="-228600">
              <a:defRPr sz="2500" b="1">
                <a:solidFill>
                  <a:srgbClr val="000066"/>
                </a:solidFill>
                <a:latin typeface="Times New Roman" panose="02020603050405020304" pitchFamily="18" charset="0"/>
                <a:ea typeface="黑体" panose="02010609060101010101" charset="-122"/>
              </a:defRPr>
            </a:lvl4pPr>
            <a:lvl5pPr marL="2057400" indent="-228600">
              <a:defRPr sz="2500" b="1">
                <a:solidFill>
                  <a:srgbClr val="000066"/>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charset="-122"/>
              </a:defRPr>
            </a:lvl9pPr>
          </a:lstStyle>
          <a:p>
            <a:r>
              <a:rPr kumimoji="1" lang="en-US" altLang="zh-CN" sz="2800" dirty="0">
                <a:solidFill>
                  <a:srgbClr val="00B050"/>
                </a:solidFill>
              </a:rPr>
              <a:t>QCD</a:t>
            </a:r>
            <a:r>
              <a:rPr kumimoji="1" lang="zh-CN" altLang="en-US" sz="2800" dirty="0">
                <a:solidFill>
                  <a:srgbClr val="00B050"/>
                </a:solidFill>
              </a:rPr>
              <a:t>层面</a:t>
            </a:r>
          </a:p>
        </p:txBody>
      </p:sp>
      <p:sp>
        <p:nvSpPr>
          <p:cNvPr id="17" name="文本框 16"/>
          <p:cNvSpPr txBox="1">
            <a:spLocks noChangeArrowheads="1"/>
          </p:cNvSpPr>
          <p:nvPr/>
        </p:nvSpPr>
        <p:spPr bwMode="auto">
          <a:xfrm>
            <a:off x="6209494" y="1663929"/>
            <a:ext cx="86226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b="1">
                <a:solidFill>
                  <a:srgbClr val="000066"/>
                </a:solidFill>
                <a:latin typeface="Times New Roman" panose="02020603050405020304" pitchFamily="18" charset="0"/>
                <a:ea typeface="黑体" panose="02010609060101010101" charset="-122"/>
              </a:defRPr>
            </a:lvl1pPr>
            <a:lvl2pPr marL="742950" indent="-285750">
              <a:defRPr sz="2500" b="1">
                <a:solidFill>
                  <a:srgbClr val="000066"/>
                </a:solidFill>
                <a:latin typeface="Times New Roman" panose="02020603050405020304" pitchFamily="18" charset="0"/>
                <a:ea typeface="黑体" panose="02010609060101010101" charset="-122"/>
              </a:defRPr>
            </a:lvl2pPr>
            <a:lvl3pPr marL="1143000" indent="-228600">
              <a:defRPr sz="2500" b="1">
                <a:solidFill>
                  <a:srgbClr val="000066"/>
                </a:solidFill>
                <a:latin typeface="Times New Roman" panose="02020603050405020304" pitchFamily="18" charset="0"/>
                <a:ea typeface="黑体" panose="02010609060101010101" charset="-122"/>
              </a:defRPr>
            </a:lvl3pPr>
            <a:lvl4pPr marL="1600200" indent="-228600">
              <a:defRPr sz="2500" b="1">
                <a:solidFill>
                  <a:srgbClr val="000066"/>
                </a:solidFill>
                <a:latin typeface="Times New Roman" panose="02020603050405020304" pitchFamily="18" charset="0"/>
                <a:ea typeface="黑体" panose="02010609060101010101" charset="-122"/>
              </a:defRPr>
            </a:lvl4pPr>
            <a:lvl5pPr marL="2057400" indent="-228600">
              <a:defRPr sz="2500" b="1">
                <a:solidFill>
                  <a:srgbClr val="000066"/>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sz="2500" b="1">
                <a:solidFill>
                  <a:srgbClr val="000066"/>
                </a:solidFill>
                <a:latin typeface="Times New Roman" panose="02020603050405020304" pitchFamily="18" charset="0"/>
                <a:ea typeface="黑体" panose="02010609060101010101" charset="-122"/>
              </a:defRPr>
            </a:lvl9pPr>
          </a:lstStyle>
          <a:p>
            <a:r>
              <a:rPr kumimoji="1" lang="en-US" altLang="zh-CN" sz="8800" dirty="0">
                <a:solidFill>
                  <a:srgbClr val="FF0000"/>
                </a:solidFill>
              </a:rPr>
              <a:t>=</a:t>
            </a:r>
            <a:endParaRPr kumimoji="1" lang="zh-CN" altLang="en-US" sz="8800" dirty="0">
              <a:solidFill>
                <a:srgbClr val="FF0000"/>
              </a:solidFill>
            </a:endParaRPr>
          </a:p>
        </p:txBody>
      </p:sp>
      <p:pic>
        <p:nvPicPr>
          <p:cNvPr id="18" name="图片 17"/>
          <p:cNvPicPr>
            <a:picLocks noChangeAspect="1"/>
          </p:cNvPicPr>
          <p:nvPr/>
        </p:nvPicPr>
        <p:blipFill>
          <a:blip r:embed="rId2"/>
          <a:stretch>
            <a:fillRect/>
          </a:stretch>
        </p:blipFill>
        <p:spPr>
          <a:xfrm>
            <a:off x="3657056" y="497146"/>
            <a:ext cx="7776606" cy="782939"/>
          </a:xfrm>
          <a:prstGeom prst="rect">
            <a:avLst/>
          </a:prstGeom>
        </p:spPr>
      </p:pic>
      <p:pic>
        <p:nvPicPr>
          <p:cNvPr id="19" name="图片 18"/>
          <p:cNvPicPr>
            <a:picLocks noChangeAspect="1"/>
          </p:cNvPicPr>
          <p:nvPr/>
        </p:nvPicPr>
        <p:blipFill>
          <a:blip r:embed="rId3"/>
          <a:stretch>
            <a:fillRect/>
          </a:stretch>
        </p:blipFill>
        <p:spPr>
          <a:xfrm>
            <a:off x="176894" y="2758548"/>
            <a:ext cx="6062763" cy="1069447"/>
          </a:xfrm>
          <a:prstGeom prst="rect">
            <a:avLst/>
          </a:prstGeom>
        </p:spPr>
      </p:pic>
      <p:pic>
        <p:nvPicPr>
          <p:cNvPr id="20" name="图片 19"/>
          <p:cNvPicPr>
            <a:picLocks noChangeAspect="1"/>
          </p:cNvPicPr>
          <p:nvPr/>
        </p:nvPicPr>
        <p:blipFill>
          <a:blip r:embed="rId4"/>
          <a:stretch>
            <a:fillRect/>
          </a:stretch>
        </p:blipFill>
        <p:spPr>
          <a:xfrm>
            <a:off x="1410063" y="3839642"/>
            <a:ext cx="4787160" cy="857443"/>
          </a:xfrm>
          <a:prstGeom prst="rect">
            <a:avLst/>
          </a:prstGeom>
        </p:spPr>
      </p:pic>
      <mc:AlternateContent xmlns:mc="http://schemas.openxmlformats.org/markup-compatibility/2006" xmlns:a14="http://schemas.microsoft.com/office/drawing/2010/main">
        <mc:Choice Requires="a14">
          <p:sp>
            <p:nvSpPr>
              <p:cNvPr id="21" name="文本框 20"/>
              <p:cNvSpPr txBox="1"/>
              <p:nvPr/>
            </p:nvSpPr>
            <p:spPr>
              <a:xfrm>
                <a:off x="6694986" y="2595082"/>
                <a:ext cx="5320120" cy="830997"/>
              </a:xfrm>
              <a:prstGeom prst="rect">
                <a:avLst/>
              </a:prstGeom>
              <a:noFill/>
            </p:spPr>
            <p:txBody>
              <a:bodyPr wrap="square" rtlCol="0">
                <a:spAutoFit/>
              </a:bodyPr>
              <a:lstStyle/>
              <a:p>
                <a:r>
                  <a:rPr kumimoji="1" lang="zh-CN" altLang="en-US" sz="1600" dirty="0">
                    <a:latin typeface="Heiti SC Light" charset="-122"/>
                    <a:ea typeface="Heiti SC Light" charset="-122"/>
                    <a:cs typeface="Heiti SC Light" charset="-122"/>
                  </a:rPr>
                  <a:t>在深欧区域 </a:t>
                </a:r>
                <a14:m>
                  <m:oMath xmlns:m="http://schemas.openxmlformats.org/officeDocument/2006/math">
                    <m:sSup>
                      <m:sSupPr>
                        <m:ctrlPr>
                          <a:rPr kumimoji="1" lang="en-US" altLang="zh-CN" sz="1600" i="1" smtClean="0">
                            <a:latin typeface="Cambria Math" panose="02040503050406030204" pitchFamily="18" charset="0"/>
                            <a:ea typeface="Heiti SC Light" charset="-122"/>
                            <a:cs typeface="Heiti SC Light" charset="-122"/>
                          </a:rPr>
                        </m:ctrlPr>
                      </m:sSupPr>
                      <m:e>
                        <m:r>
                          <a:rPr kumimoji="1" lang="en-US" altLang="zh-CN" sz="1600" b="0" i="1" smtClean="0">
                            <a:latin typeface="Cambria Math" panose="02040503050406030204" pitchFamily="18" charset="0"/>
                            <a:ea typeface="Heiti SC Light" charset="-122"/>
                            <a:cs typeface="Heiti SC Light" charset="-122"/>
                          </a:rPr>
                          <m:t>𝑞</m:t>
                        </m:r>
                      </m:e>
                      <m:sup>
                        <m:r>
                          <a:rPr kumimoji="1" lang="en-US" altLang="zh-CN" sz="1600" b="0" i="1" smtClean="0">
                            <a:latin typeface="Cambria Math" panose="02040503050406030204" pitchFamily="18" charset="0"/>
                            <a:ea typeface="Heiti SC Light" charset="-122"/>
                            <a:cs typeface="Heiti SC Light" charset="-122"/>
                          </a:rPr>
                          <m:t>2</m:t>
                        </m:r>
                      </m:sup>
                    </m:sSup>
                    <m:r>
                      <a:rPr kumimoji="1" lang="en-US" altLang="zh-CN" sz="1600" i="1" smtClean="0">
                        <a:latin typeface="Cambria Math" panose="02040503050406030204" pitchFamily="18" charset="0"/>
                        <a:ea typeface="Cambria Math" panose="02040503050406030204" pitchFamily="18" charset="0"/>
                        <a:cs typeface="Cambria Math" panose="02040503050406030204" pitchFamily="18" charset="0"/>
                      </a:rPr>
                      <m:t>≪</m:t>
                    </m:r>
                    <m:r>
                      <a:rPr kumimoji="1" lang="en-US" altLang="zh-CN" sz="1600" b="0" i="1" smtClean="0">
                        <a:latin typeface="Cambria Math" panose="02040503050406030204" pitchFamily="18" charset="0"/>
                        <a:ea typeface="Cambria Math" panose="02040503050406030204" pitchFamily="18" charset="0"/>
                        <a:cs typeface="Cambria Math" panose="02040503050406030204" pitchFamily="18" charset="0"/>
                      </a:rPr>
                      <m:t>0</m:t>
                    </m:r>
                  </m:oMath>
                </a14:m>
                <a:r>
                  <a:rPr kumimoji="1" lang="en-US" altLang="zh-CN" sz="1600" dirty="0">
                    <a:latin typeface="Heiti SC Light" charset="-122"/>
                    <a:ea typeface="Heiti SC Light" charset="-122"/>
                    <a:cs typeface="Heiti SC Light" charset="-122"/>
                  </a:rPr>
                  <a:t> </a:t>
                </a:r>
                <a:r>
                  <a:rPr kumimoji="1" lang="zh-CN" altLang="en-US" sz="1600" dirty="0">
                    <a:latin typeface="Heiti SC Light" charset="-122"/>
                    <a:ea typeface="Heiti SC Light" charset="-122"/>
                    <a:cs typeface="Heiti SC Light" charset="-122"/>
                  </a:rPr>
                  <a:t>用算符乘积展开</a:t>
                </a:r>
                <a:r>
                  <a:rPr kumimoji="1" lang="en-US" altLang="zh-CN" sz="1600" dirty="0">
                    <a:latin typeface="Heiti SC Light" charset="-122"/>
                    <a:ea typeface="Heiti SC Light" charset="-122"/>
                    <a:cs typeface="Heiti SC Light" charset="-122"/>
                  </a:rPr>
                  <a:t>(OPE)</a:t>
                </a:r>
                <a:r>
                  <a:rPr kumimoji="1" lang="zh-CN" altLang="en-US" sz="1600" dirty="0">
                    <a:latin typeface="Heiti SC Light" charset="-122"/>
                    <a:ea typeface="Heiti SC Light" charset="-122"/>
                    <a:cs typeface="Heiti SC Light" charset="-122"/>
                  </a:rPr>
                  <a:t>计算关联函数，</a:t>
                </a:r>
                <a:r>
                  <a:rPr lang="zh-CN" altLang="en-US" sz="1600" dirty="0"/>
                  <a:t>由于关联函数是洛伦兹不变量</a:t>
                </a:r>
                <a:r>
                  <a:rPr lang="en-US" altLang="zh-CN" sz="1600" dirty="0"/>
                  <a:t>                 </a:t>
                </a:r>
                <a:r>
                  <a:rPr kumimoji="1" lang="zh-CN" altLang="en-US" sz="1600" dirty="0">
                    <a:latin typeface="Heiti SC Light" charset="-122"/>
                    <a:ea typeface="Heiti SC Light" charset="-122"/>
                    <a:cs typeface="Heiti SC Light" charset="-122"/>
                  </a:rPr>
                  <a:t>和</a:t>
                </a:r>
                <a:r>
                  <a:rPr kumimoji="1" lang="en-US" altLang="zh-CN" sz="1600" dirty="0">
                    <a:latin typeface="Heiti SC Light" charset="-122"/>
                    <a:ea typeface="Heiti SC Light" charset="-122"/>
                    <a:cs typeface="Heiti SC Light" charset="-122"/>
                  </a:rPr>
                  <a:t>q^2 </a:t>
                </a:r>
                <a:r>
                  <a:rPr kumimoji="1" lang="zh-CN" altLang="en-US" sz="1600" dirty="0">
                    <a:latin typeface="Heiti SC Light" charset="-122"/>
                    <a:ea typeface="Heiti SC Light" charset="-122"/>
                    <a:cs typeface="Heiti SC Light" charset="-122"/>
                  </a:rPr>
                  <a:t>的函数，则可用色散积分将其和物理区域的关联函数联系起来：</a:t>
                </a:r>
              </a:p>
            </p:txBody>
          </p:sp>
        </mc:Choice>
        <mc:Fallback xmlns="">
          <p:sp>
            <p:nvSpPr>
              <p:cNvPr id="21" name="文本框 20"/>
              <p:cNvSpPr txBox="1">
                <a:spLocks noRot="1" noChangeAspect="1" noMove="1" noResize="1" noEditPoints="1" noAdjustHandles="1" noChangeArrowheads="1" noChangeShapeType="1" noTextEdit="1"/>
              </p:cNvSpPr>
              <p:nvPr/>
            </p:nvSpPr>
            <p:spPr>
              <a:xfrm>
                <a:off x="6694986" y="2595082"/>
                <a:ext cx="5320120" cy="830997"/>
              </a:xfrm>
              <a:prstGeom prst="rect">
                <a:avLst/>
              </a:prstGeom>
              <a:blipFill rotWithShape="1">
                <a:blip r:embed="rId5"/>
                <a:stretch>
                  <a:fillRect l="-3" t="-57" r="5" b="31"/>
                </a:stretch>
              </a:blipFill>
            </p:spPr>
            <p:txBody>
              <a:bodyPr/>
              <a:lstStyle/>
              <a:p>
                <a:r>
                  <a:rPr lang="zh-CN" altLang="en-US">
                    <a:noFill/>
                  </a:rPr>
                  <a:t> </a:t>
                </a:r>
              </a:p>
            </p:txBody>
          </p:sp>
        </mc:Fallback>
      </mc:AlternateContent>
      <p:sp>
        <p:nvSpPr>
          <p:cNvPr id="22" name="文本框 21"/>
          <p:cNvSpPr txBox="1"/>
          <p:nvPr/>
        </p:nvSpPr>
        <p:spPr>
          <a:xfrm>
            <a:off x="156181" y="4906525"/>
            <a:ext cx="3518912" cy="400110"/>
          </a:xfrm>
          <a:prstGeom prst="rect">
            <a:avLst/>
          </a:prstGeom>
          <a:noFill/>
        </p:spPr>
        <p:txBody>
          <a:bodyPr wrap="none" rtlCol="0">
            <a:spAutoFit/>
          </a:bodyPr>
          <a:lstStyle/>
          <a:p>
            <a:r>
              <a:rPr kumimoji="1" lang="zh-CN" altLang="en-US" sz="2000" dirty="0">
                <a:solidFill>
                  <a:srgbClr val="FF0000"/>
                </a:solidFill>
                <a:latin typeface="Heiti SC Light" charset="-122"/>
                <a:ea typeface="Heiti SC Light" charset="-122"/>
                <a:cs typeface="Heiti SC Light" charset="-122"/>
              </a:rPr>
              <a:t>利用夸克强子对偶消除发散：</a:t>
            </a:r>
          </a:p>
        </p:txBody>
      </p:sp>
      <p:pic>
        <p:nvPicPr>
          <p:cNvPr id="23" name="图片 22"/>
          <p:cNvPicPr>
            <a:picLocks noChangeAspect="1"/>
          </p:cNvPicPr>
          <p:nvPr/>
        </p:nvPicPr>
        <p:blipFill>
          <a:blip r:embed="rId6"/>
          <a:stretch>
            <a:fillRect/>
          </a:stretch>
        </p:blipFill>
        <p:spPr>
          <a:xfrm>
            <a:off x="7186689" y="3607115"/>
            <a:ext cx="4436385" cy="668348"/>
          </a:xfrm>
          <a:prstGeom prst="rect">
            <a:avLst/>
          </a:prstGeom>
        </p:spPr>
      </p:pic>
      <p:pic>
        <p:nvPicPr>
          <p:cNvPr id="24" name="图片 23"/>
          <p:cNvPicPr>
            <a:picLocks noChangeAspect="1"/>
          </p:cNvPicPr>
          <p:nvPr/>
        </p:nvPicPr>
        <p:blipFill>
          <a:blip r:embed="rId7"/>
          <a:stretch>
            <a:fillRect/>
          </a:stretch>
        </p:blipFill>
        <p:spPr>
          <a:xfrm>
            <a:off x="156181" y="5485376"/>
            <a:ext cx="5977894" cy="580477"/>
          </a:xfrm>
          <a:prstGeom prst="rect">
            <a:avLst/>
          </a:prstGeom>
        </p:spPr>
      </p:pic>
      <p:sp>
        <p:nvSpPr>
          <p:cNvPr id="25" name="文本框 24"/>
          <p:cNvSpPr txBox="1"/>
          <p:nvPr/>
        </p:nvSpPr>
        <p:spPr>
          <a:xfrm>
            <a:off x="7131776" y="4404760"/>
            <a:ext cx="4447643" cy="646331"/>
          </a:xfrm>
          <a:prstGeom prst="rect">
            <a:avLst/>
          </a:prstGeom>
          <a:noFill/>
        </p:spPr>
        <p:txBody>
          <a:bodyPr wrap="square">
            <a:spAutoFit/>
          </a:bodyPr>
          <a:lstStyle/>
          <a:p>
            <a:r>
              <a:rPr kumimoji="1" lang="zh-CN" altLang="en-US" b="1" dirty="0">
                <a:solidFill>
                  <a:srgbClr val="0070C0"/>
                </a:solidFill>
                <a:latin typeface="Heiti SC Light" charset="-122"/>
                <a:ea typeface="Heiti SC Light" charset="-122"/>
                <a:cs typeface="Heiti SC Light" charset="-122"/>
              </a:rPr>
              <a:t>仍需通过</a:t>
            </a:r>
            <a:r>
              <a:rPr kumimoji="1" lang="en-US" altLang="zh-CN" b="1" dirty="0" err="1">
                <a:solidFill>
                  <a:srgbClr val="0070C0"/>
                </a:solidFill>
                <a:latin typeface="Heiti SC Light" charset="-122"/>
                <a:ea typeface="Heiti SC Light" charset="-122"/>
                <a:cs typeface="Heiti SC Light" charset="-122"/>
              </a:rPr>
              <a:t>Borel</a:t>
            </a:r>
            <a:r>
              <a:rPr kumimoji="1" lang="zh-CN" altLang="en-US" b="1" dirty="0">
                <a:solidFill>
                  <a:srgbClr val="0070C0"/>
                </a:solidFill>
                <a:latin typeface="Heiti SC Light" charset="-122"/>
                <a:ea typeface="Heiti SC Light" charset="-122"/>
                <a:cs typeface="Heiti SC Light" charset="-122"/>
              </a:rPr>
              <a:t>变换压低高激发态的贡献，</a:t>
            </a:r>
            <a:endParaRPr kumimoji="1" lang="en-US" altLang="zh-CN" b="1" dirty="0">
              <a:solidFill>
                <a:srgbClr val="0070C0"/>
              </a:solidFill>
              <a:latin typeface="Heiti SC Light" charset="-122"/>
              <a:ea typeface="Heiti SC Light" charset="-122"/>
              <a:cs typeface="Heiti SC Light" charset="-122"/>
            </a:endParaRPr>
          </a:p>
          <a:p>
            <a:r>
              <a:rPr kumimoji="1" lang="zh-CN" altLang="en-US" b="1" dirty="0">
                <a:solidFill>
                  <a:srgbClr val="0070C0"/>
                </a:solidFill>
                <a:latin typeface="Heiti SC Light" charset="-122"/>
                <a:ea typeface="Heiti SC Light" charset="-122"/>
                <a:cs typeface="Heiti SC Light" charset="-122"/>
              </a:rPr>
              <a:t>同时提高</a:t>
            </a:r>
            <a:r>
              <a:rPr kumimoji="1" lang="en-US" altLang="zh-CN" b="1" dirty="0">
                <a:solidFill>
                  <a:srgbClr val="0070C0"/>
                </a:solidFill>
                <a:latin typeface="Heiti SC Light" charset="-122"/>
                <a:ea typeface="Heiti SC Light" charset="-122"/>
                <a:cs typeface="Heiti SC Light" charset="-122"/>
              </a:rPr>
              <a:t>OPE</a:t>
            </a:r>
            <a:r>
              <a:rPr kumimoji="1" lang="zh-CN" altLang="en-US" b="1" dirty="0">
                <a:solidFill>
                  <a:srgbClr val="0070C0"/>
                </a:solidFill>
                <a:latin typeface="Heiti SC Light" charset="-122"/>
                <a:ea typeface="Heiti SC Light" charset="-122"/>
                <a:cs typeface="Heiti SC Light" charset="-122"/>
              </a:rPr>
              <a:t>的收敛性。</a:t>
            </a:r>
          </a:p>
        </p:txBody>
      </p:sp>
      <p:pic>
        <p:nvPicPr>
          <p:cNvPr id="26" name="图片 25"/>
          <p:cNvPicPr>
            <a:picLocks noChangeAspect="1"/>
          </p:cNvPicPr>
          <p:nvPr/>
        </p:nvPicPr>
        <p:blipFill>
          <a:blip r:embed="rId8"/>
          <a:stretch>
            <a:fillRect/>
          </a:stretch>
        </p:blipFill>
        <p:spPr>
          <a:xfrm>
            <a:off x="7071754" y="5226102"/>
            <a:ext cx="4663973" cy="518548"/>
          </a:xfrm>
          <a:prstGeom prst="rect">
            <a:avLst/>
          </a:prstGeom>
        </p:spPr>
      </p:pic>
      <p:pic>
        <p:nvPicPr>
          <p:cNvPr id="27" name="图片 26"/>
          <p:cNvPicPr>
            <a:picLocks noChangeAspect="1"/>
          </p:cNvPicPr>
          <p:nvPr/>
        </p:nvPicPr>
        <p:blipFill>
          <a:blip r:embed="rId9"/>
          <a:stretch>
            <a:fillRect/>
          </a:stretch>
        </p:blipFill>
        <p:spPr>
          <a:xfrm>
            <a:off x="4204269" y="4554762"/>
            <a:ext cx="1711912" cy="703525"/>
          </a:xfrm>
          <a:prstGeom prst="rect">
            <a:avLst/>
          </a:prstGeom>
        </p:spPr>
      </p:pic>
      <p:cxnSp>
        <p:nvCxnSpPr>
          <p:cNvPr id="28" name="直接箭头连接符 5"/>
          <p:cNvCxnSpPr>
            <a:stCxn id="20" idx="2"/>
            <a:endCxn id="27" idx="1"/>
          </p:cNvCxnSpPr>
          <p:nvPr/>
        </p:nvCxnSpPr>
        <p:spPr>
          <a:xfrm>
            <a:off x="3803643" y="4697085"/>
            <a:ext cx="259259" cy="209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nvPicPr>
        <p:blipFill>
          <a:blip r:embed="rId10"/>
          <a:stretch>
            <a:fillRect/>
          </a:stretch>
        </p:blipFill>
        <p:spPr>
          <a:xfrm>
            <a:off x="6108097" y="4254624"/>
            <a:ext cx="831764" cy="225272"/>
          </a:xfrm>
          <a:prstGeom prst="rect">
            <a:avLst/>
          </a:prstGeom>
        </p:spPr>
      </p:pic>
      <p:pic>
        <p:nvPicPr>
          <p:cNvPr id="30" name="图片 29"/>
          <p:cNvPicPr>
            <a:picLocks noChangeAspect="1"/>
          </p:cNvPicPr>
          <p:nvPr/>
        </p:nvPicPr>
        <p:blipFill>
          <a:blip r:embed="rId10"/>
          <a:stretch>
            <a:fillRect/>
          </a:stretch>
        </p:blipFill>
        <p:spPr>
          <a:xfrm>
            <a:off x="9459749" y="2914472"/>
            <a:ext cx="862260" cy="24413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a:off x="3620112" y="236773"/>
            <a:ext cx="3598394" cy="1062511"/>
          </a:xfrm>
          <a:prstGeom prst="rect">
            <a:avLst/>
          </a:prstGeom>
        </p:spPr>
      </p:pic>
      <p:sp>
        <p:nvSpPr>
          <p:cNvPr id="13" name="标题 1"/>
          <p:cNvSpPr>
            <a:spLocks noGrp="1"/>
          </p:cNvSpPr>
          <p:nvPr>
            <p:ph type="title"/>
          </p:nvPr>
        </p:nvSpPr>
        <p:spPr>
          <a:xfrm>
            <a:off x="270147" y="142776"/>
            <a:ext cx="2629464" cy="780953"/>
          </a:xfrm>
        </p:spPr>
        <p:txBody>
          <a:bodyPr lIns="0" rIns="0" rtlCol="0">
            <a:normAutofit fontScale="90000"/>
          </a:bodyPr>
          <a:lstStyle/>
          <a:p>
            <a:pPr rtl="0"/>
            <a:r>
              <a:rPr lang="zh-CN" altLang="en-US" sz="3200" dirty="0"/>
              <a:t>形状因子的参数化方案：</a:t>
            </a:r>
          </a:p>
        </p:txBody>
      </p:sp>
      <p:pic>
        <p:nvPicPr>
          <p:cNvPr id="14" name="图片 13"/>
          <p:cNvPicPr>
            <a:picLocks noChangeAspect="1"/>
          </p:cNvPicPr>
          <p:nvPr/>
        </p:nvPicPr>
        <p:blipFill>
          <a:blip r:embed="rId3"/>
          <a:stretch>
            <a:fillRect/>
          </a:stretch>
        </p:blipFill>
        <p:spPr>
          <a:xfrm>
            <a:off x="703498" y="1512860"/>
            <a:ext cx="4925271" cy="5219610"/>
          </a:xfrm>
          <a:prstGeom prst="rect">
            <a:avLst/>
          </a:prstGeom>
        </p:spPr>
      </p:pic>
      <p:pic>
        <p:nvPicPr>
          <p:cNvPr id="15" name="图片 14"/>
          <p:cNvPicPr>
            <a:picLocks noChangeAspect="1"/>
          </p:cNvPicPr>
          <p:nvPr/>
        </p:nvPicPr>
        <p:blipFill>
          <a:blip r:embed="rId4"/>
          <a:stretch>
            <a:fillRect/>
          </a:stretch>
        </p:blipFill>
        <p:spPr>
          <a:xfrm>
            <a:off x="7195235" y="0"/>
            <a:ext cx="4996765" cy="662122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a:spLocks noGrp="1"/>
          </p:cNvSpPr>
          <p:nvPr>
            <p:ph type="title"/>
          </p:nvPr>
        </p:nvSpPr>
        <p:spPr>
          <a:xfrm>
            <a:off x="168052" y="24064"/>
            <a:ext cx="3710965" cy="974805"/>
          </a:xfrm>
        </p:spPr>
        <p:txBody>
          <a:bodyPr/>
          <a:lstStyle/>
          <a:p>
            <a:r>
              <a:rPr lang="zh-CN" altLang="en-US" dirty="0"/>
              <a:t>可观测物理量</a:t>
            </a:r>
          </a:p>
        </p:txBody>
      </p:sp>
      <p:pic>
        <p:nvPicPr>
          <p:cNvPr id="13" name="图片 12"/>
          <p:cNvPicPr>
            <a:picLocks noChangeAspect="1"/>
          </p:cNvPicPr>
          <p:nvPr/>
        </p:nvPicPr>
        <p:blipFill>
          <a:blip r:embed="rId2"/>
          <a:stretch>
            <a:fillRect/>
          </a:stretch>
        </p:blipFill>
        <p:spPr>
          <a:xfrm>
            <a:off x="4620757" y="94989"/>
            <a:ext cx="7379629" cy="4773726"/>
          </a:xfrm>
          <a:prstGeom prst="rect">
            <a:avLst/>
          </a:prstGeom>
        </p:spPr>
      </p:pic>
      <p:pic>
        <p:nvPicPr>
          <p:cNvPr id="14" name="图片 13"/>
          <p:cNvPicPr>
            <a:picLocks noChangeAspect="1"/>
          </p:cNvPicPr>
          <p:nvPr/>
        </p:nvPicPr>
        <p:blipFill>
          <a:blip r:embed="rId3"/>
          <a:stretch>
            <a:fillRect/>
          </a:stretch>
        </p:blipFill>
        <p:spPr>
          <a:xfrm>
            <a:off x="168052" y="5461686"/>
            <a:ext cx="8589378" cy="693254"/>
          </a:xfrm>
          <a:prstGeom prst="rect">
            <a:avLst/>
          </a:prstGeom>
        </p:spPr>
      </p:pic>
      <p:pic>
        <p:nvPicPr>
          <p:cNvPr id="15" name="图片 14"/>
          <p:cNvPicPr>
            <a:picLocks noChangeAspect="1"/>
          </p:cNvPicPr>
          <p:nvPr/>
        </p:nvPicPr>
        <p:blipFill>
          <a:blip r:embed="rId4"/>
          <a:stretch>
            <a:fillRect/>
          </a:stretch>
        </p:blipFill>
        <p:spPr>
          <a:xfrm>
            <a:off x="248139" y="4885494"/>
            <a:ext cx="7754879" cy="624722"/>
          </a:xfrm>
          <a:prstGeom prst="rect">
            <a:avLst/>
          </a:prstGeom>
        </p:spPr>
      </p:pic>
      <p:sp>
        <p:nvSpPr>
          <p:cNvPr id="16" name="矩形 15"/>
          <p:cNvSpPr/>
          <p:nvPr/>
        </p:nvSpPr>
        <p:spPr>
          <a:xfrm>
            <a:off x="4648099" y="4380238"/>
            <a:ext cx="7245656" cy="3707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5"/>
          <a:stretch>
            <a:fillRect/>
          </a:stretch>
        </p:blipFill>
        <p:spPr>
          <a:xfrm>
            <a:off x="447170" y="6269297"/>
            <a:ext cx="7359989" cy="444814"/>
          </a:xfrm>
          <a:prstGeom prst="rect">
            <a:avLst/>
          </a:prstGeom>
        </p:spPr>
      </p:pic>
      <mc:AlternateContent xmlns:mc="http://schemas.openxmlformats.org/markup-compatibility/2006" xmlns:a14="http://schemas.microsoft.com/office/drawing/2010/main">
        <mc:Choice Requires="a14">
          <p:sp>
            <p:nvSpPr>
              <p:cNvPr id="18" name="内容占位符 2"/>
              <p:cNvSpPr>
                <a:spLocks noGrp="1"/>
              </p:cNvSpPr>
              <p:nvPr>
                <p:ph sz="half" idx="4294967295"/>
              </p:nvPr>
            </p:nvSpPr>
            <p:spPr>
              <a:xfrm>
                <a:off x="168052" y="1347784"/>
                <a:ext cx="4271601" cy="2663328"/>
              </a:xfrm>
            </p:spPr>
            <p:txBody>
              <a:bodyPr>
                <a:normAutofit/>
              </a:bodyPr>
              <a:lstStyle/>
              <a:p>
                <a:pPr>
                  <a:buFont typeface="Wingdings" panose="05000000000000000000" pitchFamily="2" charset="2"/>
                  <a:buChar char="Ø"/>
                </a:pPr>
                <a:r>
                  <a:rPr lang="zh-CN" altLang="en-US" dirty="0">
                    <a:latin typeface="华文中宋" panose="02010600040101010101" pitchFamily="2" charset="-122"/>
                    <a:ea typeface="华文中宋" panose="02010600040101010101" pitchFamily="2" charset="-122"/>
                  </a:rPr>
                  <a:t>将形状因子代入就可以计算出可观测物理量，衰变宽度和分支比。</a:t>
                </a:r>
                <a:endParaRPr lang="en-US" altLang="zh-CN" dirty="0">
                  <a:latin typeface="华文中宋" panose="02010600040101010101" pitchFamily="2" charset="-122"/>
                  <a:ea typeface="华文中宋" panose="02010600040101010101" pitchFamily="2" charset="-122"/>
                </a:endParaRPr>
              </a:p>
              <a:p>
                <a:pPr>
                  <a:buFont typeface="Wingdings" panose="05000000000000000000" pitchFamily="2" charset="2"/>
                  <a:buChar char="Ø"/>
                </a:pPr>
                <a:r>
                  <a:rPr lang="zh-CN" altLang="en-US" dirty="0">
                    <a:latin typeface="华文中宋" panose="02010600040101010101" pitchFamily="2" charset="-122"/>
                    <a:ea typeface="华文中宋" panose="02010600040101010101" pitchFamily="2" charset="-122"/>
                  </a:rPr>
                  <a:t>利用</a:t>
                </a:r>
                <a:r>
                  <a:rPr lang="en-US" altLang="zh-CN" dirty="0">
                    <a:latin typeface="华文中宋" panose="02010600040101010101" pitchFamily="2" charset="-122"/>
                    <a:ea typeface="华文中宋" panose="02010600040101010101" pitchFamily="2" charset="-122"/>
                  </a:rPr>
                  <a:t>SU(3)</a:t>
                </a:r>
                <a:r>
                  <a:rPr lang="zh-CN" altLang="en-US" dirty="0">
                    <a:latin typeface="华文中宋" panose="02010600040101010101" pitchFamily="2" charset="-122"/>
                    <a:ea typeface="华文中宋" panose="02010600040101010101" pitchFamily="2" charset="-122"/>
                  </a:rPr>
                  <a:t>味道对称性，可以给出</a:t>
                </a:r>
                <a14:m>
                  <m:oMath xmlns:m="http://schemas.openxmlformats.org/officeDocument/2006/math">
                    <m:sSubSup>
                      <m:sSubSupPr>
                        <m:ctrlPr>
                          <a:rPr lang="en-US" altLang="zh-CN" i="1" smtClean="0">
                            <a:latin typeface="Cambria Math" panose="02040503050406030204" pitchFamily="18" charset="0"/>
                            <a:ea typeface="华文中宋" panose="02010600040101010101" pitchFamily="2" charset="-122"/>
                          </a:rPr>
                        </m:ctrlPr>
                      </m:sSubSupPr>
                      <m:e>
                        <m:r>
                          <m:rPr>
                            <m:sty m:val="p"/>
                          </m:rPr>
                          <a:rPr lang="el-GR" altLang="zh-CN" i="1" smtClean="0">
                            <a:latin typeface="Cambria Math" panose="02040503050406030204" pitchFamily="18" charset="0"/>
                            <a:ea typeface="Cambria Math" panose="02040503050406030204" pitchFamily="18" charset="0"/>
                          </a:rPr>
                          <m:t>Ω</m:t>
                        </m:r>
                      </m:e>
                      <m:sub>
                        <m:r>
                          <a:rPr lang="en-US" altLang="zh-CN" b="0" i="1" smtClean="0">
                            <a:latin typeface="Cambria Math" panose="02040503050406030204" pitchFamily="18" charset="0"/>
                            <a:ea typeface="华文中宋" panose="02010600040101010101" pitchFamily="2" charset="-122"/>
                          </a:rPr>
                          <m:t>𝑄𝑄</m:t>
                        </m:r>
                        <m:r>
                          <a:rPr lang="en-US" altLang="zh-CN" b="0" i="1" smtClean="0">
                            <a:latin typeface="Cambria Math" panose="02040503050406030204" pitchFamily="18" charset="0"/>
                            <a:ea typeface="华文中宋" panose="02010600040101010101" pitchFamily="2" charset="-122"/>
                          </a:rPr>
                          <m:t>′</m:t>
                        </m:r>
                      </m:sub>
                      <m:sup>
                        <m:r>
                          <a:rPr lang="en-US" altLang="zh-CN" b="0" i="1" smtClean="0">
                            <a:latin typeface="Cambria Math" panose="02040503050406030204" pitchFamily="18" charset="0"/>
                            <a:ea typeface="华文中宋" panose="02010600040101010101" pitchFamily="2" charset="-122"/>
                          </a:rPr>
                          <m:t>+</m:t>
                        </m:r>
                      </m:sup>
                    </m:sSubSup>
                    <m:r>
                      <a:rPr lang="en-US" altLang="zh-CN" i="1" smtClean="0">
                        <a:latin typeface="Cambria Math" panose="02040503050406030204" pitchFamily="18" charset="0"/>
                        <a:ea typeface="Cambria Math" panose="02040503050406030204" pitchFamily="18" charset="0"/>
                      </a:rPr>
                      <m:t>→</m:t>
                    </m:r>
                    <m:sSubSup>
                      <m:sSubSupPr>
                        <m:ctrlPr>
                          <a:rPr lang="en-US" altLang="zh-CN" i="1" smtClean="0">
                            <a:latin typeface="Cambria Math" panose="02040503050406030204" pitchFamily="18" charset="0"/>
                            <a:ea typeface="Cambria Math" panose="02040503050406030204" pitchFamily="18" charset="0"/>
                          </a:rPr>
                        </m:ctrlPr>
                      </m:sSubSupPr>
                      <m:e>
                        <m:r>
                          <m:rPr>
                            <m:sty m:val="p"/>
                          </m:rPr>
                          <a:rPr lang="el-GR" altLang="zh-CN" i="1" smtClean="0">
                            <a:latin typeface="Cambria Math" panose="02040503050406030204" pitchFamily="18" charset="0"/>
                            <a:ea typeface="Cambria Math" panose="02040503050406030204" pitchFamily="18" charset="0"/>
                          </a:rPr>
                          <m:t>Ξ</m:t>
                        </m:r>
                      </m:e>
                      <m:sub>
                        <m:r>
                          <a:rPr lang="en-US" altLang="zh-CN" b="0" i="1" smtClean="0">
                            <a:latin typeface="Cambria Math" panose="02040503050406030204" pitchFamily="18" charset="0"/>
                            <a:ea typeface="Cambria Math" panose="02040503050406030204" pitchFamily="18" charset="0"/>
                          </a:rPr>
                          <m:t>𝑄</m:t>
                        </m:r>
                        <m:r>
                          <a:rPr lang="en-US" altLang="zh-CN" b="0" i="1" smtClean="0">
                            <a:latin typeface="Cambria Math" panose="02040503050406030204" pitchFamily="18" charset="0"/>
                            <a:ea typeface="Cambria Math" panose="02040503050406030204" pitchFamily="18" charset="0"/>
                          </a:rPr>
                          <m:t>′</m:t>
                        </m:r>
                      </m:sub>
                      <m:sup>
                        <m:r>
                          <a:rPr lang="en-US" altLang="zh-CN" b="0" i="1" smtClean="0">
                            <a:latin typeface="Cambria Math" panose="02040503050406030204" pitchFamily="18" charset="0"/>
                            <a:ea typeface="Cambria Math" panose="02040503050406030204" pitchFamily="18" charset="0"/>
                          </a:rPr>
                          <m:t>′∗0</m:t>
                        </m:r>
                      </m:sup>
                    </m:sSubSup>
                    <m:sSup>
                      <m:sSupPr>
                        <m:ctrlPr>
                          <a:rPr lang="en-US" altLang="zh-CN"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𝑙</m:t>
                        </m:r>
                      </m:e>
                      <m:sup>
                        <m:r>
                          <a:rPr lang="en-US" altLang="zh-CN" b="0" i="1" smtClean="0">
                            <a:latin typeface="Cambria Math" panose="02040503050406030204" pitchFamily="18" charset="0"/>
                            <a:ea typeface="Cambria Math" panose="02040503050406030204" pitchFamily="18" charset="0"/>
                          </a:rPr>
                          <m:t>+</m:t>
                        </m:r>
                      </m:sup>
                    </m:sSup>
                    <m:acc>
                      <m:accPr>
                        <m:chr m:val="̅"/>
                        <m:ctrlPr>
                          <a:rPr lang="en-US" altLang="zh-CN" i="1" smtClean="0">
                            <a:latin typeface="Cambria Math" panose="02040503050406030204" pitchFamily="18" charset="0"/>
                            <a:ea typeface="Cambria Math" panose="02040503050406030204" pitchFamily="18" charset="0"/>
                          </a:rPr>
                        </m:ctrlPr>
                      </m:accPr>
                      <m:e>
                        <m:r>
                          <a:rPr lang="en-US" altLang="zh-CN" i="1" smtClean="0">
                            <a:latin typeface="Cambria Math" panose="02040503050406030204" pitchFamily="18" charset="0"/>
                            <a:ea typeface="Cambria Math" panose="02040503050406030204" pitchFamily="18" charset="0"/>
                          </a:rPr>
                          <m:t>𝜈</m:t>
                        </m:r>
                      </m:e>
                    </m:acc>
                  </m:oMath>
                </a14:m>
                <a:r>
                  <a:rPr lang="zh-CN" altLang="en-US" dirty="0">
                    <a:latin typeface="华文中宋" panose="02010600040101010101" pitchFamily="2" charset="-122"/>
                    <a:ea typeface="华文中宋" panose="02010600040101010101" pitchFamily="2" charset="-122"/>
                  </a:rPr>
                  <a:t>的衰变宽度。</a:t>
                </a:r>
                <a:endParaRPr lang="en-US" altLang="zh-CN" dirty="0">
                  <a:latin typeface="华文中宋" panose="02010600040101010101" pitchFamily="2" charset="-122"/>
                  <a:ea typeface="华文中宋" panose="02010600040101010101" pitchFamily="2" charset="-122"/>
                </a:endParaRPr>
              </a:p>
            </p:txBody>
          </p:sp>
        </mc:Choice>
        <mc:Fallback xmlns="">
          <p:sp>
            <p:nvSpPr>
              <p:cNvPr id="18" name="内容占位符 2"/>
              <p:cNvSpPr>
                <a:spLocks noRot="1" noChangeAspect="1" noMove="1" noResize="1" noEditPoints="1" noAdjustHandles="1" noChangeArrowheads="1" noChangeShapeType="1" noTextEdit="1"/>
              </p:cNvSpPr>
              <p:nvPr>
                <p:ph sz="half" idx="4294967295"/>
              </p:nvPr>
            </p:nvSpPr>
            <p:spPr>
              <a:xfrm>
                <a:off x="168052" y="1347784"/>
                <a:ext cx="4271601" cy="2663328"/>
              </a:xfrm>
              <a:blipFill rotWithShape="1">
                <a:blip r:embed="rId6"/>
                <a:stretch>
                  <a:fillRect l="-10" t="-12" r="9" b="17"/>
                </a:stretch>
              </a:blipFill>
            </p:spPr>
            <p:txBody>
              <a:bodyPr/>
              <a:lstStyle/>
              <a:p>
                <a:r>
                  <a:rPr lang="zh-CN" altLang="en-US">
                    <a:noFill/>
                  </a:rPr>
                  <a:t> </a:t>
                </a:r>
              </a:p>
            </p:txBody>
          </p:sp>
        </mc:Fallback>
      </mc:AlternateContent>
      <p:sp>
        <p:nvSpPr>
          <p:cNvPr id="20" name="矩形 19"/>
          <p:cNvSpPr/>
          <p:nvPr/>
        </p:nvSpPr>
        <p:spPr>
          <a:xfrm>
            <a:off x="4662106" y="2980626"/>
            <a:ext cx="7245656" cy="3707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814DDD31-E043-6229-6817-1F8D47EA9354}"/>
              </a:ext>
            </a:extLst>
          </p:cNvPr>
          <p:cNvSpPr txBox="1"/>
          <p:nvPr/>
        </p:nvSpPr>
        <p:spPr>
          <a:xfrm>
            <a:off x="8284934" y="4896875"/>
            <a:ext cx="4093745" cy="369332"/>
          </a:xfrm>
          <a:prstGeom prst="rect">
            <a:avLst/>
          </a:prstGeom>
          <a:noFill/>
        </p:spPr>
        <p:txBody>
          <a:bodyPr wrap="square">
            <a:spAutoFit/>
          </a:bodyPr>
          <a:lstStyle/>
          <a:p>
            <a:pPr algn="l"/>
            <a:r>
              <a:rPr lang="en-US" altLang="zh-CN" b="0" i="1" dirty="0">
                <a:effectLst/>
                <a:latin typeface="-apple-system"/>
              </a:rPr>
              <a:t>Phys.</a:t>
            </a:r>
            <a:r>
              <a:rPr lang="zh-CN" altLang="en-US" b="0" i="1" dirty="0">
                <a:effectLst/>
                <a:latin typeface="-apple-system"/>
              </a:rPr>
              <a:t> </a:t>
            </a:r>
            <a:r>
              <a:rPr lang="en-US" altLang="zh-CN" b="0" i="1" dirty="0">
                <a:effectLst/>
                <a:latin typeface="-apple-system"/>
              </a:rPr>
              <a:t>Rev.</a:t>
            </a:r>
            <a:r>
              <a:rPr lang="zh-CN" altLang="en-US" b="0" i="1" dirty="0">
                <a:effectLst/>
                <a:latin typeface="-apple-system"/>
              </a:rPr>
              <a:t> </a:t>
            </a:r>
            <a:r>
              <a:rPr lang="en-US" altLang="zh-CN" b="0" i="1" dirty="0">
                <a:effectLst/>
                <a:latin typeface="-apple-system"/>
              </a:rPr>
              <a:t>D</a:t>
            </a:r>
            <a:r>
              <a:rPr lang="en-US" altLang="zh-CN" b="0" i="0" dirty="0">
                <a:effectLst/>
                <a:latin typeface="-apple-system"/>
              </a:rPr>
              <a:t> 107 (2023) 3, 036007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sz="half" idx="13"/>
          </p:nvPr>
        </p:nvPicPr>
        <p:blipFill>
          <a:blip r:embed="rId2"/>
          <a:stretch>
            <a:fillRect/>
          </a:stretch>
        </p:blipFill>
        <p:spPr>
          <a:xfrm>
            <a:off x="1604010" y="1351915"/>
            <a:ext cx="6932930" cy="1539240"/>
          </a:xfrm>
          <a:prstGeom prst="rect">
            <a:avLst/>
          </a:prstGeom>
        </p:spPr>
      </p:pic>
      <p:sp>
        <p:nvSpPr>
          <p:cNvPr id="3" name="标题 2"/>
          <p:cNvSpPr>
            <a:spLocks noGrp="1"/>
          </p:cNvSpPr>
          <p:nvPr>
            <p:ph type="title"/>
          </p:nvPr>
        </p:nvSpPr>
        <p:spPr/>
        <p:txBody>
          <a:bodyPr/>
          <a:lstStyle/>
          <a:p>
            <a:r>
              <a:rPr lang="zh-CN" altLang="en-US"/>
              <a:t>强子耦合常数</a:t>
            </a:r>
          </a:p>
        </p:txBody>
      </p:sp>
      <p:pic>
        <p:nvPicPr>
          <p:cNvPr id="5" name="图片 4"/>
          <p:cNvPicPr>
            <a:picLocks noChangeAspect="1"/>
          </p:cNvPicPr>
          <p:nvPr/>
        </p:nvPicPr>
        <p:blipFill>
          <a:blip r:embed="rId3"/>
          <a:stretch>
            <a:fillRect/>
          </a:stretch>
        </p:blipFill>
        <p:spPr>
          <a:xfrm>
            <a:off x="2079625" y="3109595"/>
            <a:ext cx="2733675" cy="907415"/>
          </a:xfrm>
          <a:prstGeom prst="rect">
            <a:avLst/>
          </a:prstGeom>
          <a:ln>
            <a:solidFill>
              <a:srgbClr val="FF0000"/>
            </a:solidFill>
          </a:ln>
        </p:spPr>
      </p:pic>
      <p:sp>
        <p:nvSpPr>
          <p:cNvPr id="6" name="文本框 5"/>
          <p:cNvSpPr txBox="1"/>
          <p:nvPr/>
        </p:nvSpPr>
        <p:spPr>
          <a:xfrm>
            <a:off x="1061720" y="3256915"/>
            <a:ext cx="1366520" cy="403860"/>
          </a:xfrm>
          <a:prstGeom prst="rect">
            <a:avLst/>
          </a:prstGeom>
          <a:noFill/>
        </p:spPr>
        <p:txBody>
          <a:bodyPr wrap="square" rtlCol="0">
            <a:noAutofit/>
          </a:bodyPr>
          <a:lstStyle/>
          <a:p>
            <a:r>
              <a:rPr lang="zh-CN" altLang="en-US"/>
              <a:t>赝标流：</a:t>
            </a:r>
          </a:p>
        </p:txBody>
      </p:sp>
      <p:sp>
        <p:nvSpPr>
          <p:cNvPr id="7" name="文本框 6"/>
          <p:cNvSpPr txBox="1"/>
          <p:nvPr/>
        </p:nvSpPr>
        <p:spPr>
          <a:xfrm>
            <a:off x="1061720" y="3545840"/>
            <a:ext cx="1366520" cy="403860"/>
          </a:xfrm>
          <a:prstGeom prst="rect">
            <a:avLst/>
          </a:prstGeom>
          <a:noFill/>
        </p:spPr>
        <p:txBody>
          <a:bodyPr wrap="square" rtlCol="0">
            <a:noAutofit/>
          </a:bodyPr>
          <a:lstStyle/>
          <a:p>
            <a:r>
              <a:rPr lang="zh-CN" altLang="en-US"/>
              <a:t>矢量流：</a:t>
            </a:r>
          </a:p>
        </p:txBody>
      </p:sp>
      <p:cxnSp>
        <p:nvCxnSpPr>
          <p:cNvPr id="8" name="直接箭头连接符 7"/>
          <p:cNvCxnSpPr>
            <a:stCxn id="5" idx="0"/>
          </p:cNvCxnSpPr>
          <p:nvPr/>
        </p:nvCxnSpPr>
        <p:spPr>
          <a:xfrm flipV="1">
            <a:off x="3446780" y="2656205"/>
            <a:ext cx="2406015" cy="453390"/>
          </a:xfrm>
          <a:prstGeom prst="straightConnector1">
            <a:avLst/>
          </a:prstGeom>
          <a:ln w="28575">
            <a:solidFill>
              <a:srgbClr val="FF0000"/>
            </a:solidFill>
            <a:tailEnd type="arrow"/>
          </a:ln>
        </p:spPr>
        <p:style>
          <a:lnRef idx="2">
            <a:schemeClr val="accent1"/>
          </a:lnRef>
          <a:fillRef idx="0">
            <a:srgbClr val="FFFFFF"/>
          </a:fillRef>
          <a:effectRef idx="0">
            <a:srgbClr val="FFFFFF"/>
          </a:effectRef>
          <a:fontRef idx="minor">
            <a:schemeClr val="tx1"/>
          </a:fontRef>
        </p:style>
      </p:cxnSp>
      <p:pic>
        <p:nvPicPr>
          <p:cNvPr id="9" name="图片 8"/>
          <p:cNvPicPr>
            <a:picLocks noChangeAspect="1"/>
          </p:cNvPicPr>
          <p:nvPr/>
        </p:nvPicPr>
        <p:blipFill>
          <a:blip r:embed="rId4"/>
          <a:stretch>
            <a:fillRect/>
          </a:stretch>
        </p:blipFill>
        <p:spPr>
          <a:xfrm>
            <a:off x="6804025" y="3256915"/>
            <a:ext cx="3352800" cy="495300"/>
          </a:xfrm>
          <a:prstGeom prst="rect">
            <a:avLst/>
          </a:prstGeom>
          <a:ln>
            <a:solidFill>
              <a:srgbClr val="FF0000"/>
            </a:solidFill>
          </a:ln>
        </p:spPr>
      </p:pic>
      <p:cxnSp>
        <p:nvCxnSpPr>
          <p:cNvPr id="10" name="直接箭头连接符 9"/>
          <p:cNvCxnSpPr>
            <a:stCxn id="9" idx="0"/>
          </p:cNvCxnSpPr>
          <p:nvPr/>
        </p:nvCxnSpPr>
        <p:spPr>
          <a:xfrm flipH="1" flipV="1">
            <a:off x="6977380" y="2733675"/>
            <a:ext cx="1503045" cy="523240"/>
          </a:xfrm>
          <a:prstGeom prst="straightConnector1">
            <a:avLst/>
          </a:prstGeom>
          <a:ln w="28575">
            <a:solidFill>
              <a:srgbClr val="FF0000"/>
            </a:solidFill>
            <a:tailEnd type="arrow"/>
          </a:ln>
        </p:spPr>
        <p:style>
          <a:lnRef idx="2">
            <a:schemeClr val="accent1"/>
          </a:lnRef>
          <a:fillRef idx="0">
            <a:srgbClr val="FFFFFF"/>
          </a:fillRef>
          <a:effectRef idx="0">
            <a:srgbClr val="FFFFFF"/>
          </a:effectRef>
          <a:fontRef idx="minor">
            <a:schemeClr val="tx1"/>
          </a:fontRef>
        </p:style>
      </p:cxnSp>
      <p:pic>
        <p:nvPicPr>
          <p:cNvPr id="11" name="图片 10"/>
          <p:cNvPicPr>
            <a:picLocks noChangeAspect="1"/>
          </p:cNvPicPr>
          <p:nvPr/>
        </p:nvPicPr>
        <p:blipFill>
          <a:blip r:embed="rId5"/>
          <a:stretch>
            <a:fillRect/>
          </a:stretch>
        </p:blipFill>
        <p:spPr>
          <a:xfrm>
            <a:off x="2428240" y="4480560"/>
            <a:ext cx="6543675" cy="1028700"/>
          </a:xfrm>
          <a:prstGeom prst="rect">
            <a:avLst/>
          </a:prstGeom>
          <a:ln w="28575">
            <a:solidFill>
              <a:srgbClr val="7030A0"/>
            </a:solidFill>
            <a:prstDash val="lgDash"/>
          </a:ln>
        </p:spPr>
      </p:pic>
      <p:sp>
        <p:nvSpPr>
          <p:cNvPr id="12" name="文本框 11"/>
          <p:cNvSpPr txBox="1"/>
          <p:nvPr/>
        </p:nvSpPr>
        <p:spPr>
          <a:xfrm>
            <a:off x="773430" y="4561205"/>
            <a:ext cx="1489710" cy="942975"/>
          </a:xfrm>
          <a:prstGeom prst="rect">
            <a:avLst/>
          </a:prstGeom>
          <a:noFill/>
        </p:spPr>
        <p:txBody>
          <a:bodyPr wrap="square" rtlCol="0">
            <a:noAutofit/>
          </a:bodyPr>
          <a:lstStyle/>
          <a:p>
            <a:r>
              <a:rPr lang="zh-CN" altLang="en-US"/>
              <a:t>强子层次的有效拉式量：</a:t>
            </a:r>
          </a:p>
        </p:txBody>
      </p:sp>
      <p:pic>
        <p:nvPicPr>
          <p:cNvPr id="13" name="图片 12"/>
          <p:cNvPicPr>
            <a:picLocks noChangeAspect="1"/>
          </p:cNvPicPr>
          <p:nvPr/>
        </p:nvPicPr>
        <p:blipFill>
          <a:blip r:embed="rId6"/>
          <a:stretch>
            <a:fillRect/>
          </a:stretch>
        </p:blipFill>
        <p:spPr>
          <a:xfrm>
            <a:off x="3283585" y="5972810"/>
            <a:ext cx="5915025" cy="733425"/>
          </a:xfrm>
          <a:prstGeom prst="rect">
            <a:avLst/>
          </a:prstGeom>
        </p:spPr>
      </p:pic>
      <p:sp>
        <p:nvSpPr>
          <p:cNvPr id="14" name="文本框 13"/>
          <p:cNvSpPr txBox="1"/>
          <p:nvPr/>
        </p:nvSpPr>
        <p:spPr>
          <a:xfrm>
            <a:off x="396875" y="6090285"/>
            <a:ext cx="2696845" cy="368300"/>
          </a:xfrm>
          <a:prstGeom prst="rect">
            <a:avLst/>
          </a:prstGeom>
          <a:noFill/>
        </p:spPr>
        <p:txBody>
          <a:bodyPr wrap="square" rtlCol="0" anchor="t">
            <a:spAutoFit/>
          </a:bodyPr>
          <a:lstStyle/>
          <a:p>
            <a:r>
              <a:rPr lang="zh-CN" altLang="en-US">
                <a:sym typeface="+mn-ea"/>
              </a:rPr>
              <a:t>强子层次的求和规则：</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sz="half" idx="13"/>
          </p:nvPr>
        </p:nvPicPr>
        <p:blipFill>
          <a:blip r:embed="rId2"/>
          <a:stretch>
            <a:fillRect/>
          </a:stretch>
        </p:blipFill>
        <p:spPr>
          <a:xfrm>
            <a:off x="859790" y="1421765"/>
            <a:ext cx="7879715" cy="1909445"/>
          </a:xfrm>
          <a:prstGeom prst="rect">
            <a:avLst/>
          </a:prstGeom>
          <a:ln w="28575">
            <a:solidFill>
              <a:srgbClr val="00B050"/>
            </a:solidFill>
            <a:prstDash val="dashDot"/>
          </a:ln>
        </p:spPr>
      </p:pic>
      <p:sp>
        <p:nvSpPr>
          <p:cNvPr id="3" name="标题 2"/>
          <p:cNvSpPr>
            <a:spLocks noGrp="1"/>
          </p:cNvSpPr>
          <p:nvPr>
            <p:ph type="title"/>
          </p:nvPr>
        </p:nvSpPr>
        <p:spPr/>
        <p:txBody>
          <a:bodyPr/>
          <a:lstStyle/>
          <a:p>
            <a:r>
              <a:rPr lang="zh-CN" altLang="en-US"/>
              <a:t>夸克强子对偶</a:t>
            </a:r>
          </a:p>
        </p:txBody>
      </p:sp>
      <p:pic>
        <p:nvPicPr>
          <p:cNvPr id="5" name="图片 4"/>
          <p:cNvPicPr>
            <a:picLocks noChangeAspect="1"/>
          </p:cNvPicPr>
          <p:nvPr/>
        </p:nvPicPr>
        <p:blipFill>
          <a:blip r:embed="rId3"/>
          <a:stretch>
            <a:fillRect/>
          </a:stretch>
        </p:blipFill>
        <p:spPr>
          <a:xfrm>
            <a:off x="469900" y="4172585"/>
            <a:ext cx="5591175" cy="2028825"/>
          </a:xfrm>
          <a:prstGeom prst="rect">
            <a:avLst/>
          </a:prstGeom>
          <a:ln w="28575">
            <a:solidFill>
              <a:srgbClr val="C00000"/>
            </a:solidFill>
            <a:prstDash val="lgDash"/>
          </a:ln>
        </p:spPr>
      </p:pic>
      <p:sp>
        <p:nvSpPr>
          <p:cNvPr id="6" name="下箭头 5"/>
          <p:cNvSpPr/>
          <p:nvPr/>
        </p:nvSpPr>
        <p:spPr>
          <a:xfrm>
            <a:off x="3246120" y="3441700"/>
            <a:ext cx="436245" cy="620395"/>
          </a:xfrm>
          <a:prstGeom prst="downArrow">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4"/>
          <a:stretch>
            <a:fillRect/>
          </a:stretch>
        </p:blipFill>
        <p:spPr>
          <a:xfrm>
            <a:off x="6763385" y="3776980"/>
            <a:ext cx="5300980" cy="1176655"/>
          </a:xfrm>
          <a:prstGeom prst="rect">
            <a:avLst/>
          </a:prstGeom>
        </p:spPr>
      </p:pic>
      <p:sp>
        <p:nvSpPr>
          <p:cNvPr id="8" name="文本框 7"/>
          <p:cNvSpPr txBox="1"/>
          <p:nvPr/>
        </p:nvSpPr>
        <p:spPr>
          <a:xfrm>
            <a:off x="7192746" y="5826960"/>
            <a:ext cx="3459480" cy="432435"/>
          </a:xfrm>
          <a:prstGeom prst="rect">
            <a:avLst/>
          </a:prstGeom>
          <a:noFill/>
        </p:spPr>
        <p:txBody>
          <a:bodyPr wrap="square" rtlCol="0">
            <a:noAutofit/>
          </a:bodyPr>
          <a:lstStyle/>
          <a:p>
            <a:r>
              <a:rPr lang="zh-CN" altLang="en-US" dirty="0"/>
              <a:t>双重</a:t>
            </a:r>
            <a:r>
              <a:rPr lang="en-US" altLang="zh-CN" dirty="0" err="1"/>
              <a:t>borel</a:t>
            </a:r>
            <a:r>
              <a:rPr lang="en-US" altLang="zh-CN" dirty="0"/>
              <a:t> </a:t>
            </a:r>
            <a:r>
              <a:rPr lang="zh-CN" altLang="en-US" dirty="0"/>
              <a:t>变换和双重色散关系</a:t>
            </a:r>
          </a:p>
        </p:txBody>
      </p:sp>
      <p:sp>
        <p:nvSpPr>
          <p:cNvPr id="9" name="文本框 8">
            <a:extLst>
              <a:ext uri="{FF2B5EF4-FFF2-40B4-BE49-F238E27FC236}">
                <a16:creationId xmlns:a16="http://schemas.microsoft.com/office/drawing/2014/main" id="{F162093A-AE0B-9B15-91DE-3FC6E0B4C59C}"/>
              </a:ext>
            </a:extLst>
          </p:cNvPr>
          <p:cNvSpPr txBox="1"/>
          <p:nvPr/>
        </p:nvSpPr>
        <p:spPr>
          <a:xfrm>
            <a:off x="7072429" y="5076239"/>
            <a:ext cx="3936465" cy="646331"/>
          </a:xfrm>
          <a:prstGeom prst="rect">
            <a:avLst/>
          </a:prstGeom>
          <a:noFill/>
        </p:spPr>
        <p:txBody>
          <a:bodyPr wrap="square">
            <a:spAutoFit/>
          </a:bodyPr>
          <a:lstStyle/>
          <a:p>
            <a:r>
              <a:rPr lang="en-US" altLang="zh-CN" dirty="0"/>
              <a:t>A. </a:t>
            </a:r>
            <a:r>
              <a:rPr lang="en-US" altLang="zh-CN" dirty="0" err="1"/>
              <a:t>Khodjamirian</a:t>
            </a:r>
            <a:r>
              <a:rPr lang="en-US" altLang="zh-CN" dirty="0"/>
              <a:t>, C. Klein, T. Mannel and Y. M. Wang, </a:t>
            </a:r>
            <a:r>
              <a:rPr lang="en-US" altLang="zh-CN" b="0" i="1" dirty="0">
                <a:effectLst/>
                <a:latin typeface="-apple-system"/>
              </a:rPr>
              <a:t>JHEP</a:t>
            </a:r>
            <a:r>
              <a:rPr lang="en-US" altLang="zh-CN" b="0" i="0" dirty="0">
                <a:effectLst/>
                <a:latin typeface="-apple-system"/>
              </a:rPr>
              <a:t> 09 (2011) 106</a:t>
            </a: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sz="half" idx="13"/>
          </p:nvPr>
        </p:nvPicPr>
        <p:blipFill>
          <a:blip r:embed="rId2"/>
          <a:stretch>
            <a:fillRect/>
          </a:stretch>
        </p:blipFill>
        <p:spPr>
          <a:xfrm>
            <a:off x="518795" y="1414780"/>
            <a:ext cx="6653530" cy="2435860"/>
          </a:xfrm>
          <a:prstGeom prst="rect">
            <a:avLst/>
          </a:prstGeom>
        </p:spPr>
      </p:pic>
      <p:sp>
        <p:nvSpPr>
          <p:cNvPr id="3" name="标题 2"/>
          <p:cNvSpPr>
            <a:spLocks noGrp="1"/>
          </p:cNvSpPr>
          <p:nvPr>
            <p:ph type="title"/>
          </p:nvPr>
        </p:nvSpPr>
        <p:spPr/>
        <p:txBody>
          <a:bodyPr/>
          <a:lstStyle/>
          <a:p>
            <a:r>
              <a:rPr lang="en-US" altLang="zh-CN"/>
              <a:t>Borel </a:t>
            </a:r>
            <a:r>
              <a:rPr lang="zh-CN" altLang="en-US"/>
              <a:t>参数的取值</a:t>
            </a:r>
          </a:p>
        </p:txBody>
      </p:sp>
      <p:pic>
        <p:nvPicPr>
          <p:cNvPr id="5" name="图片 4"/>
          <p:cNvPicPr>
            <a:picLocks noChangeAspect="1"/>
          </p:cNvPicPr>
          <p:nvPr/>
        </p:nvPicPr>
        <p:blipFill>
          <a:blip r:embed="rId3"/>
          <a:stretch>
            <a:fillRect/>
          </a:stretch>
        </p:blipFill>
        <p:spPr>
          <a:xfrm>
            <a:off x="709295" y="4558665"/>
            <a:ext cx="5695950" cy="771525"/>
          </a:xfrm>
          <a:prstGeom prst="rect">
            <a:avLst/>
          </a:prstGeom>
          <a:ln>
            <a:solidFill>
              <a:srgbClr val="C2000F"/>
            </a:solidFill>
            <a:prstDash val="dash"/>
          </a:ln>
        </p:spPr>
      </p:pic>
      <p:sp>
        <p:nvSpPr>
          <p:cNvPr id="6" name="文本框 5"/>
          <p:cNvSpPr txBox="1"/>
          <p:nvPr/>
        </p:nvSpPr>
        <p:spPr>
          <a:xfrm>
            <a:off x="648335" y="4020820"/>
            <a:ext cx="4064000" cy="368300"/>
          </a:xfrm>
          <a:prstGeom prst="rect">
            <a:avLst/>
          </a:prstGeom>
          <a:noFill/>
        </p:spPr>
        <p:txBody>
          <a:bodyPr wrap="square" rtlCol="0">
            <a:spAutoFit/>
          </a:bodyPr>
          <a:lstStyle/>
          <a:p>
            <a:r>
              <a:rPr lang="zh-CN" altLang="en-US"/>
              <a:t>压低连续谱的贡献：</a:t>
            </a:r>
          </a:p>
        </p:txBody>
      </p:sp>
      <p:pic>
        <p:nvPicPr>
          <p:cNvPr id="7" name="图片 6"/>
          <p:cNvPicPr>
            <a:picLocks noChangeAspect="1"/>
          </p:cNvPicPr>
          <p:nvPr/>
        </p:nvPicPr>
        <p:blipFill>
          <a:blip r:embed="rId4"/>
          <a:stretch>
            <a:fillRect/>
          </a:stretch>
        </p:blipFill>
        <p:spPr>
          <a:xfrm>
            <a:off x="792480" y="5795645"/>
            <a:ext cx="2562225" cy="790575"/>
          </a:xfrm>
          <a:prstGeom prst="rect">
            <a:avLst/>
          </a:prstGeom>
        </p:spPr>
      </p:pic>
      <p:sp>
        <p:nvSpPr>
          <p:cNvPr id="8" name="文本框 7"/>
          <p:cNvSpPr txBox="1"/>
          <p:nvPr/>
        </p:nvSpPr>
        <p:spPr>
          <a:xfrm>
            <a:off x="648335" y="5405755"/>
            <a:ext cx="3808095" cy="567690"/>
          </a:xfrm>
          <a:prstGeom prst="rect">
            <a:avLst/>
          </a:prstGeom>
          <a:noFill/>
        </p:spPr>
        <p:txBody>
          <a:bodyPr wrap="square" rtlCol="0" anchor="t">
            <a:noAutofit/>
          </a:bodyPr>
          <a:lstStyle/>
          <a:p>
            <a:r>
              <a:rPr lang="zh-CN" altLang="en-US">
                <a:sym typeface="+mn-ea"/>
              </a:rPr>
              <a:t>将两个</a:t>
            </a:r>
            <a:r>
              <a:rPr lang="en-US" altLang="zh-CN">
                <a:sym typeface="+mn-ea"/>
              </a:rPr>
              <a:t>Borel </a:t>
            </a:r>
            <a:r>
              <a:rPr lang="zh-CN" altLang="en-US">
                <a:sym typeface="+mn-ea"/>
              </a:rPr>
              <a:t>参数简化为一个：</a:t>
            </a:r>
          </a:p>
        </p:txBody>
      </p:sp>
      <p:pic>
        <p:nvPicPr>
          <p:cNvPr id="9" name="图片 8"/>
          <p:cNvPicPr>
            <a:picLocks noChangeAspect="1"/>
          </p:cNvPicPr>
          <p:nvPr/>
        </p:nvPicPr>
        <p:blipFill>
          <a:blip r:embed="rId5"/>
          <a:stretch>
            <a:fillRect/>
          </a:stretch>
        </p:blipFill>
        <p:spPr>
          <a:xfrm>
            <a:off x="6869430" y="2854960"/>
            <a:ext cx="5170805" cy="3856990"/>
          </a:xfrm>
          <a:prstGeom prst="rect">
            <a:avLst/>
          </a:prstGeom>
        </p:spPr>
      </p:pic>
      <p:pic>
        <p:nvPicPr>
          <p:cNvPr id="11" name="内容占位符 3"/>
          <p:cNvPicPr>
            <a:picLocks noChangeAspect="1"/>
          </p:cNvPicPr>
          <p:nvPr/>
        </p:nvPicPr>
        <p:blipFill>
          <a:blip r:embed="rId6"/>
          <a:stretch>
            <a:fillRect/>
          </a:stretch>
        </p:blipFill>
        <p:spPr>
          <a:xfrm>
            <a:off x="7451725" y="213360"/>
            <a:ext cx="3498215" cy="24352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a:t>数值结果</a:t>
            </a:r>
          </a:p>
        </p:txBody>
      </p:sp>
      <p:pic>
        <p:nvPicPr>
          <p:cNvPr id="10" name="图片 9"/>
          <p:cNvPicPr>
            <a:picLocks noChangeAspect="1"/>
          </p:cNvPicPr>
          <p:nvPr/>
        </p:nvPicPr>
        <p:blipFill>
          <a:blip r:embed="rId2"/>
          <a:stretch>
            <a:fillRect/>
          </a:stretch>
        </p:blipFill>
        <p:spPr>
          <a:xfrm>
            <a:off x="1795145" y="1181100"/>
            <a:ext cx="4737100" cy="572770"/>
          </a:xfrm>
          <a:prstGeom prst="rect">
            <a:avLst/>
          </a:prstGeom>
        </p:spPr>
      </p:pic>
      <p:pic>
        <p:nvPicPr>
          <p:cNvPr id="6" name="图片 5"/>
          <p:cNvPicPr>
            <a:picLocks noChangeAspect="1"/>
          </p:cNvPicPr>
          <p:nvPr/>
        </p:nvPicPr>
        <p:blipFill>
          <a:blip r:embed="rId3"/>
          <a:stretch>
            <a:fillRect/>
          </a:stretch>
        </p:blipFill>
        <p:spPr>
          <a:xfrm>
            <a:off x="455295" y="2080260"/>
            <a:ext cx="2809875" cy="1581150"/>
          </a:xfrm>
          <a:prstGeom prst="rect">
            <a:avLst/>
          </a:prstGeom>
        </p:spPr>
      </p:pic>
      <p:pic>
        <p:nvPicPr>
          <p:cNvPr id="7" name="图片 6"/>
          <p:cNvPicPr>
            <a:picLocks noChangeAspect="1"/>
          </p:cNvPicPr>
          <p:nvPr/>
        </p:nvPicPr>
        <p:blipFill>
          <a:blip r:embed="rId4"/>
          <a:stretch>
            <a:fillRect/>
          </a:stretch>
        </p:blipFill>
        <p:spPr>
          <a:xfrm>
            <a:off x="3886835" y="1753870"/>
            <a:ext cx="7187565" cy="4851400"/>
          </a:xfrm>
          <a:prstGeom prst="rect">
            <a:avLst/>
          </a:prstGeom>
        </p:spPr>
      </p:pic>
      <p:sp>
        <p:nvSpPr>
          <p:cNvPr id="8" name="文本框 7"/>
          <p:cNvSpPr txBox="1"/>
          <p:nvPr/>
        </p:nvSpPr>
        <p:spPr>
          <a:xfrm>
            <a:off x="305435" y="1374140"/>
            <a:ext cx="1754505" cy="368300"/>
          </a:xfrm>
          <a:prstGeom prst="rect">
            <a:avLst/>
          </a:prstGeom>
          <a:noFill/>
        </p:spPr>
        <p:txBody>
          <a:bodyPr wrap="square" rtlCol="0" anchor="t">
            <a:spAutoFit/>
          </a:bodyPr>
          <a:lstStyle/>
          <a:p>
            <a:r>
              <a:rPr lang="zh-CN" altLang="en-US">
                <a:sym typeface="+mn-ea"/>
              </a:rPr>
              <a:t>阈值的取值：</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992120" y="1252220"/>
            <a:ext cx="8759825" cy="3768725"/>
          </a:xfrm>
          <a:prstGeom prst="rect">
            <a:avLst/>
          </a:prstGeom>
        </p:spPr>
      </p:pic>
      <p:pic>
        <p:nvPicPr>
          <p:cNvPr id="15" name="图片 14"/>
          <p:cNvPicPr>
            <a:picLocks noChangeAspect="1"/>
          </p:cNvPicPr>
          <p:nvPr/>
        </p:nvPicPr>
        <p:blipFill>
          <a:blip r:embed="rId3"/>
          <a:stretch>
            <a:fillRect/>
          </a:stretch>
        </p:blipFill>
        <p:spPr>
          <a:xfrm>
            <a:off x="766694" y="4953000"/>
            <a:ext cx="7962900" cy="762000"/>
          </a:xfrm>
          <a:prstGeom prst="rect">
            <a:avLst/>
          </a:prstGeom>
          <a:ln w="38100">
            <a:solidFill>
              <a:schemeClr val="accent2"/>
            </a:solidFill>
            <a:prstDash val="dash"/>
          </a:ln>
        </p:spPr>
      </p:pic>
      <p:pic>
        <p:nvPicPr>
          <p:cNvPr id="16" name="图片 15"/>
          <p:cNvPicPr>
            <a:picLocks noChangeAspect="1"/>
          </p:cNvPicPr>
          <p:nvPr/>
        </p:nvPicPr>
        <p:blipFill>
          <a:blip r:embed="rId4"/>
          <a:stretch>
            <a:fillRect/>
          </a:stretch>
        </p:blipFill>
        <p:spPr>
          <a:xfrm>
            <a:off x="766694" y="5906110"/>
            <a:ext cx="7810500" cy="609600"/>
          </a:xfrm>
          <a:prstGeom prst="rect">
            <a:avLst/>
          </a:prstGeom>
          <a:ln>
            <a:solidFill>
              <a:srgbClr val="00B0F0"/>
            </a:solidFill>
          </a:ln>
        </p:spPr>
      </p:pic>
      <p:pic>
        <p:nvPicPr>
          <p:cNvPr id="18" name="图片 17"/>
          <p:cNvPicPr>
            <a:picLocks noChangeAspect="1"/>
          </p:cNvPicPr>
          <p:nvPr/>
        </p:nvPicPr>
        <p:blipFill>
          <a:blip r:embed="rId5"/>
          <a:stretch>
            <a:fillRect/>
          </a:stretch>
        </p:blipFill>
        <p:spPr>
          <a:xfrm>
            <a:off x="8658225" y="582747"/>
            <a:ext cx="3533775" cy="752475"/>
          </a:xfrm>
          <a:prstGeom prst="rect">
            <a:avLst/>
          </a:prstGeom>
          <a:ln w="28575">
            <a:solidFill>
              <a:schemeClr val="accent2"/>
            </a:solidFill>
          </a:ln>
          <a:effectLst>
            <a:outerShdw blurRad="50800" dist="38100" dir="16200000" rotWithShape="0">
              <a:prstClr val="black">
                <a:alpha val="40000"/>
              </a:prstClr>
            </a:outerShdw>
          </a:effectLst>
        </p:spPr>
      </p:pic>
      <p:sp>
        <p:nvSpPr>
          <p:cNvPr id="19" name="标题 1"/>
          <p:cNvSpPr txBox="1"/>
          <p:nvPr/>
        </p:nvSpPr>
        <p:spPr>
          <a:xfrm>
            <a:off x="539050" y="370362"/>
            <a:ext cx="8761413" cy="109482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000" kern="1200">
                <a:solidFill>
                  <a:schemeClr val="bg1"/>
                </a:solidFill>
                <a:effectLst/>
                <a:latin typeface="+mj-lt"/>
                <a:ea typeface="+mj-ea"/>
                <a:cs typeface="+mj-cs"/>
              </a:defRPr>
            </a:lvl1pPr>
          </a:lstStyle>
          <a:p>
            <a:endParaRPr lang="zh-CN" altLang="en-US" sz="3200" b="1" dirty="0">
              <a:solidFill>
                <a:schemeClr val="tx1"/>
              </a:solidFill>
            </a:endParaRPr>
          </a:p>
        </p:txBody>
      </p:sp>
      <p:cxnSp>
        <p:nvCxnSpPr>
          <p:cNvPr id="20" name="直接箭头连接符 9"/>
          <p:cNvCxnSpPr>
            <a:stCxn id="23" idx="6"/>
            <a:endCxn id="18" idx="1"/>
          </p:cNvCxnSpPr>
          <p:nvPr/>
        </p:nvCxnSpPr>
        <p:spPr>
          <a:xfrm flipV="1">
            <a:off x="5461233" y="958985"/>
            <a:ext cx="3196992" cy="647102"/>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21" name="直接箭头连接符 11"/>
          <p:cNvCxnSpPr>
            <a:stCxn id="24" idx="2"/>
          </p:cNvCxnSpPr>
          <p:nvPr/>
        </p:nvCxnSpPr>
        <p:spPr>
          <a:xfrm flipH="1">
            <a:off x="1702967" y="2673989"/>
            <a:ext cx="2588002" cy="2261308"/>
          </a:xfrm>
          <a:prstGeom prst="straightConnector1">
            <a:avLst/>
          </a:prstGeom>
          <a:ln w="38100">
            <a:prstDash val="dash"/>
            <a:tailEnd type="triangle"/>
          </a:ln>
        </p:spPr>
        <p:style>
          <a:lnRef idx="1">
            <a:schemeClr val="accent2"/>
          </a:lnRef>
          <a:fillRef idx="0">
            <a:schemeClr val="accent2"/>
          </a:fillRef>
          <a:effectRef idx="0">
            <a:schemeClr val="accent2"/>
          </a:effectRef>
          <a:fontRef idx="minor">
            <a:schemeClr val="tx1"/>
          </a:fontRef>
        </p:style>
      </p:cxnSp>
      <p:cxnSp>
        <p:nvCxnSpPr>
          <p:cNvPr id="22" name="直接箭头连接符 20"/>
          <p:cNvCxnSpPr/>
          <p:nvPr/>
        </p:nvCxnSpPr>
        <p:spPr>
          <a:xfrm flipH="1">
            <a:off x="2751589" y="2600587"/>
            <a:ext cx="3733101" cy="3296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4404220" y="1335222"/>
            <a:ext cx="1057013" cy="541730"/>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4" name="矩形 23"/>
          <p:cNvSpPr/>
          <p:nvPr/>
        </p:nvSpPr>
        <p:spPr>
          <a:xfrm>
            <a:off x="3187817" y="1971413"/>
            <a:ext cx="2206304" cy="702576"/>
          </a:xfrm>
          <a:prstGeom prst="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56043" y="2805986"/>
            <a:ext cx="3138399" cy="923330"/>
          </a:xfrm>
          <a:prstGeom prst="rect">
            <a:avLst/>
          </a:prstGeom>
        </p:spPr>
        <p:txBody>
          <a:bodyPr wrap="square">
            <a:spAutoFit/>
          </a:bodyPr>
          <a:lstStyle/>
          <a:p>
            <a:r>
              <a:rPr lang="en-US" altLang="zh-CN" dirty="0"/>
              <a:t>Short-distance amplitudes under the factorization hypothesis</a:t>
            </a:r>
            <a:endParaRPr lang="zh-CN" altLang="en-US" dirty="0"/>
          </a:p>
        </p:txBody>
      </p:sp>
      <p:sp>
        <p:nvSpPr>
          <p:cNvPr id="4" name="标题 3"/>
          <p:cNvSpPr>
            <a:spLocks noGrp="1"/>
          </p:cNvSpPr>
          <p:nvPr>
            <p:ph type="title"/>
          </p:nvPr>
        </p:nvSpPr>
        <p:spPr>
          <a:xfrm>
            <a:off x="106156" y="-15476"/>
            <a:ext cx="6979709" cy="1492765"/>
          </a:xfrm>
        </p:spPr>
        <p:txBody>
          <a:bodyPr/>
          <a:lstStyle/>
          <a:p>
            <a:r>
              <a:rPr lang="zh-CN" altLang="en-US" sz="4400" dirty="0"/>
              <a:t>双</a:t>
            </a:r>
            <a:r>
              <a:rPr lang="zh-CN" altLang="en-US" dirty="0"/>
              <a:t>粲味重子</a:t>
            </a:r>
            <a:r>
              <a:rPr lang="zh-CN" altLang="en-US" sz="4400" dirty="0"/>
              <a:t>的非轻弱衰变</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长程贡献的计算</a:t>
            </a:r>
          </a:p>
        </p:txBody>
      </p:sp>
      <p:pic>
        <p:nvPicPr>
          <p:cNvPr id="12" name="图片 11"/>
          <p:cNvPicPr>
            <a:picLocks noChangeAspect="1"/>
          </p:cNvPicPr>
          <p:nvPr/>
        </p:nvPicPr>
        <p:blipFill>
          <a:blip r:embed="rId3"/>
          <a:stretch>
            <a:fillRect/>
          </a:stretch>
        </p:blipFill>
        <p:spPr>
          <a:xfrm>
            <a:off x="252080" y="1372084"/>
            <a:ext cx="5715250" cy="2675042"/>
          </a:xfrm>
          <a:prstGeom prst="rect">
            <a:avLst/>
          </a:prstGeom>
        </p:spPr>
      </p:pic>
      <p:sp>
        <p:nvSpPr>
          <p:cNvPr id="13" name="内容占位符 5"/>
          <p:cNvSpPr txBox="1"/>
          <p:nvPr/>
        </p:nvSpPr>
        <p:spPr>
          <a:xfrm>
            <a:off x="6310841" y="1137732"/>
            <a:ext cx="1688161" cy="489627"/>
          </a:xfrm>
          <a:custGeom>
            <a:avLst/>
            <a:gdLst>
              <a:gd name="connsiteX0" fmla="*/ 0 w 1688161"/>
              <a:gd name="connsiteY0" fmla="*/ 0 h 489627"/>
              <a:gd name="connsiteX1" fmla="*/ 562720 w 1688161"/>
              <a:gd name="connsiteY1" fmla="*/ 0 h 489627"/>
              <a:gd name="connsiteX2" fmla="*/ 1074796 w 1688161"/>
              <a:gd name="connsiteY2" fmla="*/ 0 h 489627"/>
              <a:gd name="connsiteX3" fmla="*/ 1688161 w 1688161"/>
              <a:gd name="connsiteY3" fmla="*/ 0 h 489627"/>
              <a:gd name="connsiteX4" fmla="*/ 1688161 w 1688161"/>
              <a:gd name="connsiteY4" fmla="*/ 489627 h 489627"/>
              <a:gd name="connsiteX5" fmla="*/ 1142322 w 1688161"/>
              <a:gd name="connsiteY5" fmla="*/ 489627 h 489627"/>
              <a:gd name="connsiteX6" fmla="*/ 545839 w 1688161"/>
              <a:gd name="connsiteY6" fmla="*/ 489627 h 489627"/>
              <a:gd name="connsiteX7" fmla="*/ 0 w 1688161"/>
              <a:gd name="connsiteY7" fmla="*/ 489627 h 489627"/>
              <a:gd name="connsiteX8" fmla="*/ 0 w 1688161"/>
              <a:gd name="connsiteY8" fmla="*/ 0 h 4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8161" h="489627" fill="none" extrusionOk="0">
                <a:moveTo>
                  <a:pt x="0" y="0"/>
                </a:moveTo>
                <a:cubicBezTo>
                  <a:pt x="238797" y="-50313"/>
                  <a:pt x="330361" y="65110"/>
                  <a:pt x="562720" y="0"/>
                </a:cubicBezTo>
                <a:cubicBezTo>
                  <a:pt x="795079" y="-65110"/>
                  <a:pt x="946533" y="11114"/>
                  <a:pt x="1074796" y="0"/>
                </a:cubicBezTo>
                <a:cubicBezTo>
                  <a:pt x="1203059" y="-11114"/>
                  <a:pt x="1446327" y="48674"/>
                  <a:pt x="1688161" y="0"/>
                </a:cubicBezTo>
                <a:cubicBezTo>
                  <a:pt x="1689303" y="140126"/>
                  <a:pt x="1649117" y="322009"/>
                  <a:pt x="1688161" y="489627"/>
                </a:cubicBezTo>
                <a:cubicBezTo>
                  <a:pt x="1502761" y="527597"/>
                  <a:pt x="1358147" y="472819"/>
                  <a:pt x="1142322" y="489627"/>
                </a:cubicBezTo>
                <a:cubicBezTo>
                  <a:pt x="926497" y="506435"/>
                  <a:pt x="702079" y="421826"/>
                  <a:pt x="545839" y="489627"/>
                </a:cubicBezTo>
                <a:cubicBezTo>
                  <a:pt x="389599" y="557428"/>
                  <a:pt x="128335" y="481737"/>
                  <a:pt x="0" y="489627"/>
                </a:cubicBezTo>
                <a:cubicBezTo>
                  <a:pt x="-33263" y="364637"/>
                  <a:pt x="46294" y="131532"/>
                  <a:pt x="0" y="0"/>
                </a:cubicBezTo>
                <a:close/>
              </a:path>
              <a:path w="1688161" h="489627" stroke="0" extrusionOk="0">
                <a:moveTo>
                  <a:pt x="0" y="0"/>
                </a:moveTo>
                <a:cubicBezTo>
                  <a:pt x="194960" y="-41636"/>
                  <a:pt x="288460" y="44731"/>
                  <a:pt x="512076" y="0"/>
                </a:cubicBezTo>
                <a:cubicBezTo>
                  <a:pt x="735692" y="-44731"/>
                  <a:pt x="884910" y="31607"/>
                  <a:pt x="1041033" y="0"/>
                </a:cubicBezTo>
                <a:cubicBezTo>
                  <a:pt x="1197156" y="-31607"/>
                  <a:pt x="1535287" y="8614"/>
                  <a:pt x="1688161" y="0"/>
                </a:cubicBezTo>
                <a:cubicBezTo>
                  <a:pt x="1737770" y="111136"/>
                  <a:pt x="1664683" y="265756"/>
                  <a:pt x="1688161" y="489627"/>
                </a:cubicBezTo>
                <a:cubicBezTo>
                  <a:pt x="1483311" y="505743"/>
                  <a:pt x="1400072" y="482695"/>
                  <a:pt x="1176085" y="489627"/>
                </a:cubicBezTo>
                <a:cubicBezTo>
                  <a:pt x="952098" y="496559"/>
                  <a:pt x="919480" y="468077"/>
                  <a:pt x="664010" y="489627"/>
                </a:cubicBezTo>
                <a:cubicBezTo>
                  <a:pt x="408541" y="511177"/>
                  <a:pt x="234731" y="479061"/>
                  <a:pt x="0" y="489627"/>
                </a:cubicBezTo>
                <a:cubicBezTo>
                  <a:pt x="-48697" y="252479"/>
                  <a:pt x="44222" y="221454"/>
                  <a:pt x="0" y="0"/>
                </a:cubicBezTo>
                <a:close/>
              </a:path>
            </a:pathLst>
          </a:custGeom>
          <a:ln w="28575">
            <a:solidFill>
              <a:schemeClr val="accent1">
                <a:lumMod val="75000"/>
              </a:schemeClr>
            </a:solidFill>
          </a:ln>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1"/>
              </a:buClr>
              <a:buSzPct val="110000"/>
              <a:buFont typeface="Wingdings" panose="05000000000000000000" pitchFamily="2" charset="2"/>
              <a:buNone/>
              <a:defRPr sz="1800" kern="1200">
                <a:solidFill>
                  <a:schemeClr val="tx1"/>
                </a:solidFill>
                <a:effectLst/>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zh-CN" altLang="en-US" dirty="0"/>
              <a:t>有效拉式量</a:t>
            </a:r>
          </a:p>
        </p:txBody>
      </p:sp>
      <mc:AlternateContent xmlns:mc="http://schemas.openxmlformats.org/markup-compatibility/2006">
        <mc:Choice xmlns:p14="http://schemas.microsoft.com/office/powerpoint/2010/main" Requires="p14">
          <p:contentPart p14:bwMode="auto" r:id="rId4">
            <p14:nvContentPartPr>
              <p14:cNvPr id="16" name="墨迹 15"/>
              <p14:cNvContentPartPr/>
              <p14:nvPr/>
            </p14:nvContentPartPr>
            <p14:xfrm>
              <a:off x="5637412" y="2997234"/>
              <a:ext cx="12608" cy="435"/>
            </p14:xfrm>
          </p:contentPart>
        </mc:Choice>
        <mc:Fallback>
          <p:pic>
            <p:nvPicPr>
              <p:cNvPr id="16" name="墨迹 15"/>
              <p:cNvPicPr/>
              <p:nvPr/>
            </p:nvPicPr>
            <p:blipFill>
              <a:blip r:embed="rId5"/>
              <a:stretch>
                <a:fillRect/>
              </a:stretch>
            </p:blipFill>
            <p:spPr>
              <a:xfrm>
                <a:off x="5628406" y="2986359"/>
                <a:ext cx="30259" cy="21750"/>
              </a:xfrm>
              <a:prstGeom prst="rect">
                <a:avLst/>
              </a:prstGeom>
            </p:spPr>
          </p:pic>
        </mc:Fallback>
      </mc:AlternateContent>
      <p:grpSp>
        <p:nvGrpSpPr>
          <p:cNvPr id="3" name="组合 2"/>
          <p:cNvGrpSpPr/>
          <p:nvPr/>
        </p:nvGrpSpPr>
        <p:grpSpPr>
          <a:xfrm>
            <a:off x="216731" y="4205421"/>
            <a:ext cx="5715251" cy="2304409"/>
            <a:chOff x="1415718" y="3241320"/>
            <a:chExt cx="7852191" cy="3273277"/>
          </a:xfrm>
        </p:grpSpPr>
        <p:sp>
          <p:nvSpPr>
            <p:cNvPr id="20" name="三角形 19"/>
            <p:cNvSpPr/>
            <p:nvPr/>
          </p:nvSpPr>
          <p:spPr>
            <a:xfrm rot="16200000">
              <a:off x="3833191" y="3747051"/>
              <a:ext cx="2054087" cy="2073965"/>
            </a:xfrm>
            <a:custGeom>
              <a:avLst/>
              <a:gdLst>
                <a:gd name="connsiteX0" fmla="*/ 0 w 2054087"/>
                <a:gd name="connsiteY0" fmla="*/ 2073965 h 2073965"/>
                <a:gd name="connsiteX1" fmla="*/ 225950 w 2054087"/>
                <a:gd name="connsiteY1" fmla="*/ 1617693 h 2073965"/>
                <a:gd name="connsiteX2" fmla="*/ 503252 w 2054087"/>
                <a:gd name="connsiteY2" fmla="*/ 1057722 h 2073965"/>
                <a:gd name="connsiteX3" fmla="*/ 770283 w 2054087"/>
                <a:gd name="connsiteY3" fmla="*/ 518491 h 2073965"/>
                <a:gd name="connsiteX4" fmla="*/ 1027044 w 2054087"/>
                <a:gd name="connsiteY4" fmla="*/ 0 h 2073965"/>
                <a:gd name="connsiteX5" fmla="*/ 1263264 w 2054087"/>
                <a:gd name="connsiteY5" fmla="*/ 477012 h 2073965"/>
                <a:gd name="connsiteX6" fmla="*/ 1509754 w 2054087"/>
                <a:gd name="connsiteY6" fmla="*/ 974764 h 2073965"/>
                <a:gd name="connsiteX7" fmla="*/ 1735704 w 2054087"/>
                <a:gd name="connsiteY7" fmla="*/ 1431036 h 2073965"/>
                <a:gd name="connsiteX8" fmla="*/ 2054087 w 2054087"/>
                <a:gd name="connsiteY8" fmla="*/ 2073965 h 2073965"/>
                <a:gd name="connsiteX9" fmla="*/ 1520024 w 2054087"/>
                <a:gd name="connsiteY9" fmla="*/ 2073965 h 2073965"/>
                <a:gd name="connsiteX10" fmla="*/ 1006503 w 2054087"/>
                <a:gd name="connsiteY10" fmla="*/ 2073965 h 2073965"/>
                <a:gd name="connsiteX11" fmla="*/ 554603 w 2054087"/>
                <a:gd name="connsiteY11" fmla="*/ 2073965 h 2073965"/>
                <a:gd name="connsiteX12" fmla="*/ 0 w 2054087"/>
                <a:gd name="connsiteY12" fmla="*/ 2073965 h 207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4087" h="2073965" extrusionOk="0">
                  <a:moveTo>
                    <a:pt x="0" y="2073965"/>
                  </a:moveTo>
                  <a:cubicBezTo>
                    <a:pt x="19871" y="1919132"/>
                    <a:pt x="179512" y="1755967"/>
                    <a:pt x="225950" y="1617693"/>
                  </a:cubicBezTo>
                  <a:cubicBezTo>
                    <a:pt x="272388" y="1479419"/>
                    <a:pt x="425547" y="1252561"/>
                    <a:pt x="503252" y="1057722"/>
                  </a:cubicBezTo>
                  <a:cubicBezTo>
                    <a:pt x="580956" y="862883"/>
                    <a:pt x="689739" y="741780"/>
                    <a:pt x="770283" y="518491"/>
                  </a:cubicBezTo>
                  <a:cubicBezTo>
                    <a:pt x="850827" y="295203"/>
                    <a:pt x="1017951" y="129512"/>
                    <a:pt x="1027044" y="0"/>
                  </a:cubicBezTo>
                  <a:cubicBezTo>
                    <a:pt x="1136062" y="173664"/>
                    <a:pt x="1163158" y="347932"/>
                    <a:pt x="1263264" y="477012"/>
                  </a:cubicBezTo>
                  <a:cubicBezTo>
                    <a:pt x="1363370" y="606092"/>
                    <a:pt x="1376315" y="731756"/>
                    <a:pt x="1509754" y="974764"/>
                  </a:cubicBezTo>
                  <a:cubicBezTo>
                    <a:pt x="1643193" y="1217772"/>
                    <a:pt x="1649699" y="1286465"/>
                    <a:pt x="1735704" y="1431036"/>
                  </a:cubicBezTo>
                  <a:cubicBezTo>
                    <a:pt x="1821709" y="1575607"/>
                    <a:pt x="1878079" y="1772278"/>
                    <a:pt x="2054087" y="2073965"/>
                  </a:cubicBezTo>
                  <a:cubicBezTo>
                    <a:pt x="1878602" y="2120353"/>
                    <a:pt x="1728109" y="2068406"/>
                    <a:pt x="1520024" y="2073965"/>
                  </a:cubicBezTo>
                  <a:cubicBezTo>
                    <a:pt x="1311939" y="2079524"/>
                    <a:pt x="1219411" y="2057510"/>
                    <a:pt x="1006503" y="2073965"/>
                  </a:cubicBezTo>
                  <a:cubicBezTo>
                    <a:pt x="793595" y="2090420"/>
                    <a:pt x="724478" y="2072255"/>
                    <a:pt x="554603" y="2073965"/>
                  </a:cubicBezTo>
                  <a:cubicBezTo>
                    <a:pt x="384728" y="2075675"/>
                    <a:pt x="162810" y="2066750"/>
                    <a:pt x="0" y="2073965"/>
                  </a:cubicBezTo>
                  <a:close/>
                </a:path>
              </a:pathLst>
            </a:cu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6" name="直线连接符 25"/>
            <p:cNvCxnSpPr>
              <a:endCxn id="20" idx="0"/>
            </p:cNvCxnSpPr>
            <p:nvPr/>
          </p:nvCxnSpPr>
          <p:spPr>
            <a:xfrm>
              <a:off x="1550504" y="4784033"/>
              <a:ext cx="2272748"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线连接符 28"/>
            <p:cNvCxnSpPr>
              <a:stCxn id="20" idx="4"/>
            </p:cNvCxnSpPr>
            <p:nvPr/>
          </p:nvCxnSpPr>
          <p:spPr>
            <a:xfrm flipV="1">
              <a:off x="5897217" y="3756989"/>
              <a:ext cx="1934818" cy="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线连接符 30"/>
            <p:cNvCxnSpPr>
              <a:stCxn id="20" idx="2"/>
            </p:cNvCxnSpPr>
            <p:nvPr/>
          </p:nvCxnSpPr>
          <p:spPr>
            <a:xfrm>
              <a:off x="5897217" y="5811077"/>
              <a:ext cx="1974574"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文本框 31"/>
                <p:cNvSpPr txBox="1"/>
                <p:nvPr/>
              </p:nvSpPr>
              <p:spPr>
                <a:xfrm>
                  <a:off x="1415718" y="4052250"/>
                  <a:ext cx="1298713" cy="6120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800" i="1" smtClean="0">
                                <a:latin typeface="Cambria Math" panose="02040503050406030204" pitchFamily="18" charset="0"/>
                              </a:rPr>
                            </m:ctrlPr>
                          </m:sSubPr>
                          <m:e>
                            <m:r>
                              <m:rPr>
                                <m:sty m:val="p"/>
                              </m:rPr>
                              <a:rPr kumimoji="1" lang="el-GR" altLang="zh-CN" sz="2800" i="1" smtClean="0">
                                <a:latin typeface="Cambria Math" panose="02040503050406030204" pitchFamily="18" charset="0"/>
                                <a:ea typeface="Cambria Math" panose="02040503050406030204" pitchFamily="18" charset="0"/>
                              </a:rPr>
                              <m:t>Ξ</m:t>
                            </m:r>
                          </m:e>
                          <m:sub>
                            <m:r>
                              <m:rPr>
                                <m:sty m:val="p"/>
                              </m:rPr>
                              <a:rPr kumimoji="1" lang="en-US" altLang="zh-CN" sz="2800" i="1">
                                <a:latin typeface="Cambria Math" panose="02040503050406030204" pitchFamily="18" charset="0"/>
                              </a:rPr>
                              <m:t>cc</m:t>
                            </m:r>
                          </m:sub>
                        </m:sSub>
                      </m:oMath>
                    </m:oMathPara>
                  </a14:m>
                  <a:endParaRPr kumimoji="1" lang="zh-CN" altLang="en-US" dirty="0"/>
                </a:p>
              </p:txBody>
            </p:sp>
          </mc:Choice>
          <mc:Fallback xmlns="">
            <p:sp>
              <p:nvSpPr>
                <p:cNvPr id="32" name="文本框 31"/>
                <p:cNvSpPr txBox="1">
                  <a:spLocks noRot="1" noChangeAspect="1" noMove="1" noResize="1" noEditPoints="1" noAdjustHandles="1" noChangeArrowheads="1" noChangeShapeType="1" noTextEdit="1"/>
                </p:cNvSpPr>
                <p:nvPr/>
              </p:nvSpPr>
              <p:spPr>
                <a:xfrm>
                  <a:off x="1415718" y="4052250"/>
                  <a:ext cx="1298713" cy="612050"/>
                </a:xfrm>
                <a:prstGeom prst="rect">
                  <a:avLst/>
                </a:prstGeom>
                <a:blipFill rotWithShape="1">
                  <a:blip r:embed="rId8"/>
                </a:blipFill>
              </p:spPr>
              <p:txBody>
                <a:bodyPr/>
                <a:lstStyle/>
                <a:p>
                  <a:r>
                    <a:rPr lang="zh-CN" altLang="en-US">
                      <a:noFill/>
                    </a:rPr>
                    <a:t> </a:t>
                  </a:r>
                </a:p>
              </p:txBody>
            </p:sp>
          </mc:Fallback>
        </mc:AlternateContent>
        <p:sp>
          <p:nvSpPr>
            <p:cNvPr id="33" name="椭圆 32"/>
            <p:cNvSpPr/>
            <p:nvPr/>
          </p:nvSpPr>
          <p:spPr>
            <a:xfrm>
              <a:off x="5777948" y="3657600"/>
              <a:ext cx="318052" cy="278296"/>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椭圆 33"/>
            <p:cNvSpPr/>
            <p:nvPr/>
          </p:nvSpPr>
          <p:spPr>
            <a:xfrm>
              <a:off x="5738191" y="5622234"/>
              <a:ext cx="318052" cy="278296"/>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椭圆 34"/>
            <p:cNvSpPr/>
            <p:nvPr/>
          </p:nvSpPr>
          <p:spPr>
            <a:xfrm>
              <a:off x="3730487" y="4644885"/>
              <a:ext cx="318052" cy="278296"/>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文本框 35"/>
            <p:cNvSpPr txBox="1"/>
            <p:nvPr/>
          </p:nvSpPr>
          <p:spPr>
            <a:xfrm>
              <a:off x="3038061" y="5099037"/>
              <a:ext cx="1601940" cy="918075"/>
            </a:xfrm>
            <a:prstGeom prst="rect">
              <a:avLst/>
            </a:prstGeom>
            <a:noFill/>
          </p:spPr>
          <p:txBody>
            <a:bodyPr wrap="square" rtlCol="0">
              <a:spAutoFit/>
            </a:bodyPr>
            <a:lstStyle/>
            <a:p>
              <a:r>
                <a:rPr kumimoji="1" lang="zh-CN" altLang="en-US" dirty="0"/>
                <a:t>弱相互作用顶点</a:t>
              </a:r>
            </a:p>
          </p:txBody>
        </p:sp>
        <p:sp>
          <p:nvSpPr>
            <p:cNvPr id="37" name="文本框 36"/>
            <p:cNvSpPr txBox="1"/>
            <p:nvPr/>
          </p:nvSpPr>
          <p:spPr>
            <a:xfrm>
              <a:off x="5271051" y="3241320"/>
              <a:ext cx="2560984" cy="524614"/>
            </a:xfrm>
            <a:prstGeom prst="rect">
              <a:avLst/>
            </a:prstGeom>
            <a:noFill/>
          </p:spPr>
          <p:txBody>
            <a:bodyPr wrap="square" rtlCol="0">
              <a:spAutoFit/>
            </a:bodyPr>
            <a:lstStyle/>
            <a:p>
              <a:r>
                <a:rPr kumimoji="1" lang="zh-CN" altLang="en-US" dirty="0"/>
                <a:t>强耦合顶点</a:t>
              </a:r>
            </a:p>
          </p:txBody>
        </p:sp>
        <p:sp>
          <p:nvSpPr>
            <p:cNvPr id="38" name="文本框 37"/>
            <p:cNvSpPr txBox="1"/>
            <p:nvPr/>
          </p:nvSpPr>
          <p:spPr>
            <a:xfrm>
              <a:off x="5214728" y="5989983"/>
              <a:ext cx="1974574" cy="524614"/>
            </a:xfrm>
            <a:prstGeom prst="rect">
              <a:avLst/>
            </a:prstGeom>
            <a:noFill/>
          </p:spPr>
          <p:txBody>
            <a:bodyPr wrap="square" rtlCol="0">
              <a:spAutoFit/>
            </a:bodyPr>
            <a:lstStyle/>
            <a:p>
              <a:r>
                <a:rPr kumimoji="1" lang="zh-CN" altLang="en-US" dirty="0"/>
                <a:t>强耦合顶点</a:t>
              </a:r>
            </a:p>
          </p:txBody>
        </p:sp>
        <p:sp>
          <p:nvSpPr>
            <p:cNvPr id="39" name="文本框 38"/>
            <p:cNvSpPr txBox="1"/>
            <p:nvPr/>
          </p:nvSpPr>
          <p:spPr>
            <a:xfrm>
              <a:off x="8057322" y="3610653"/>
              <a:ext cx="697627" cy="400110"/>
            </a:xfrm>
            <a:prstGeom prst="rect">
              <a:avLst/>
            </a:prstGeom>
            <a:noFill/>
          </p:spPr>
          <p:txBody>
            <a:bodyPr wrap="none" rtlCol="0">
              <a:spAutoFit/>
            </a:bodyPr>
            <a:lstStyle/>
            <a:p>
              <a:r>
                <a:rPr kumimoji="1" lang="zh-CN" altLang="en-US" sz="2000" dirty="0"/>
                <a:t>介子</a:t>
              </a:r>
            </a:p>
          </p:txBody>
        </p:sp>
        <p:sp>
          <p:nvSpPr>
            <p:cNvPr id="40" name="文本框 39"/>
            <p:cNvSpPr txBox="1"/>
            <p:nvPr/>
          </p:nvSpPr>
          <p:spPr>
            <a:xfrm>
              <a:off x="8057321" y="5576716"/>
              <a:ext cx="1210588" cy="400110"/>
            </a:xfrm>
            <a:prstGeom prst="rect">
              <a:avLst/>
            </a:prstGeom>
            <a:noFill/>
          </p:spPr>
          <p:txBody>
            <a:bodyPr wrap="none" rtlCol="0">
              <a:spAutoFit/>
            </a:bodyPr>
            <a:lstStyle/>
            <a:p>
              <a:r>
                <a:rPr kumimoji="1" lang="zh-CN" altLang="en-US" sz="2000" dirty="0"/>
                <a:t>单粲重子</a:t>
              </a:r>
            </a:p>
          </p:txBody>
        </p:sp>
        <p:cxnSp>
          <p:nvCxnSpPr>
            <p:cNvPr id="42" name="直线箭头连接符 41"/>
            <p:cNvCxnSpPr/>
            <p:nvPr/>
          </p:nvCxnSpPr>
          <p:spPr>
            <a:xfrm flipV="1">
              <a:off x="4680110" y="4176862"/>
              <a:ext cx="360247" cy="185805"/>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线箭头连接符 42"/>
            <p:cNvCxnSpPr/>
            <p:nvPr/>
          </p:nvCxnSpPr>
          <p:spPr>
            <a:xfrm>
              <a:off x="4640002" y="5181819"/>
              <a:ext cx="276030" cy="123064"/>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线箭头连接符 47"/>
            <p:cNvCxnSpPr/>
            <p:nvPr/>
          </p:nvCxnSpPr>
          <p:spPr>
            <a:xfrm>
              <a:off x="5897217" y="4605267"/>
              <a:ext cx="0" cy="364651"/>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线箭头连接符 49"/>
            <p:cNvCxnSpPr/>
            <p:nvPr/>
          </p:nvCxnSpPr>
          <p:spPr>
            <a:xfrm flipV="1">
              <a:off x="6853812" y="3756989"/>
              <a:ext cx="464942" cy="345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线箭头连接符 51"/>
            <p:cNvCxnSpPr/>
            <p:nvPr/>
          </p:nvCxnSpPr>
          <p:spPr>
            <a:xfrm flipV="1">
              <a:off x="6848059" y="5810100"/>
              <a:ext cx="470695" cy="1503"/>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线箭头连接符 53"/>
            <p:cNvCxnSpPr/>
            <p:nvPr/>
          </p:nvCxnSpPr>
          <p:spPr>
            <a:xfrm>
              <a:off x="2423146" y="4777268"/>
              <a:ext cx="572807"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5" name="图片 4"/>
          <p:cNvPicPr>
            <a:picLocks noChangeAspect="1"/>
          </p:cNvPicPr>
          <p:nvPr/>
        </p:nvPicPr>
        <p:blipFill>
          <a:blip r:embed="rId9"/>
          <a:stretch>
            <a:fillRect/>
          </a:stretch>
        </p:blipFill>
        <p:spPr>
          <a:xfrm>
            <a:off x="5900062" y="1774245"/>
            <a:ext cx="6121400" cy="3797300"/>
          </a:xfrm>
          <a:prstGeom prst="rect">
            <a:avLst/>
          </a:prstGeom>
        </p:spPr>
      </p:pic>
      <p:sp>
        <p:nvSpPr>
          <p:cNvPr id="7" name="文本框 6"/>
          <p:cNvSpPr txBox="1"/>
          <p:nvPr/>
        </p:nvSpPr>
        <p:spPr>
          <a:xfrm>
            <a:off x="6384335" y="5718431"/>
            <a:ext cx="5501469" cy="923330"/>
          </a:xfrm>
          <a:prstGeom prst="rect">
            <a:avLst/>
          </a:prstGeom>
          <a:noFill/>
        </p:spPr>
        <p:txBody>
          <a:bodyPr wrap="square">
            <a:spAutoFit/>
          </a:bodyPr>
          <a:lstStyle/>
          <a:p>
            <a:r>
              <a:rPr lang="en-US" altLang="zh-CN" dirty="0"/>
              <a:t>[Yan, et al, PRD46,1148(1992)] </a:t>
            </a:r>
          </a:p>
          <a:p>
            <a:r>
              <a:rPr lang="en-US" altLang="zh-CN" dirty="0"/>
              <a:t>[</a:t>
            </a:r>
            <a:r>
              <a:rPr lang="en-US" altLang="zh-CN" dirty="0" err="1"/>
              <a:t>Casalbuoni</a:t>
            </a:r>
            <a:r>
              <a:rPr lang="en-US" altLang="zh-CN" dirty="0"/>
              <a:t>, et al, Phys. Rept.281,145(1997)] [Meissner, Phys. Rept.161,213(1988)]</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445770" y="1075690"/>
            <a:ext cx="11301095" cy="3876675"/>
          </a:xfrm>
          <a:prstGeom prst="rect">
            <a:avLst/>
          </a:prstGeom>
        </p:spPr>
      </p:pic>
      <p:sp>
        <p:nvSpPr>
          <p:cNvPr id="13" name="标题 1"/>
          <p:cNvSpPr>
            <a:spLocks noGrp="1"/>
          </p:cNvSpPr>
          <p:nvPr>
            <p:ph type="title"/>
          </p:nvPr>
        </p:nvSpPr>
        <p:spPr>
          <a:xfrm>
            <a:off x="155688" y="86181"/>
            <a:ext cx="11045712" cy="1056819"/>
          </a:xfrm>
        </p:spPr>
        <p:txBody>
          <a:bodyPr>
            <a:normAutofit/>
          </a:bodyPr>
          <a:lstStyle/>
          <a:p>
            <a:r>
              <a:rPr lang="zh-CN" altLang="en-US" dirty="0"/>
              <a:t>Long-distance contributions</a:t>
            </a:r>
          </a:p>
        </p:txBody>
      </p:sp>
      <p:pic>
        <p:nvPicPr>
          <p:cNvPr id="15" name="图片 14"/>
          <p:cNvPicPr>
            <a:picLocks noChangeAspect="1"/>
          </p:cNvPicPr>
          <p:nvPr/>
        </p:nvPicPr>
        <p:blipFill>
          <a:blip r:embed="rId3"/>
          <a:stretch>
            <a:fillRect/>
          </a:stretch>
        </p:blipFill>
        <p:spPr>
          <a:xfrm>
            <a:off x="108200" y="4521978"/>
            <a:ext cx="4781550" cy="676275"/>
          </a:xfrm>
          <a:prstGeom prst="rect">
            <a:avLst/>
          </a:prstGeom>
        </p:spPr>
      </p:pic>
      <p:cxnSp>
        <p:nvCxnSpPr>
          <p:cNvPr id="17" name="直接箭头连接符 8"/>
          <p:cNvCxnSpPr/>
          <p:nvPr/>
        </p:nvCxnSpPr>
        <p:spPr>
          <a:xfrm flipH="1">
            <a:off x="2256957" y="2656105"/>
            <a:ext cx="756285" cy="2033270"/>
          </a:xfrm>
          <a:prstGeom prst="straightConnector1">
            <a:avLst/>
          </a:prstGeom>
          <a:ln w="38100">
            <a:solidFill>
              <a:schemeClr val="accent2"/>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295453" y="2089830"/>
            <a:ext cx="311304" cy="369332"/>
          </a:xfrm>
          <a:prstGeom prst="rect">
            <a:avLst/>
          </a:prstGeom>
          <a:noFill/>
        </p:spPr>
        <p:txBody>
          <a:bodyPr wrap="none" rtlCol="0">
            <a:spAutoFit/>
          </a:bodyPr>
          <a:lstStyle/>
          <a:p>
            <a:r>
              <a:rPr kumimoji="1" lang="en-US" altLang="zh-CN" dirty="0"/>
              <a:t>P</a:t>
            </a:r>
            <a:endParaRPr kumimoji="1" lang="zh-CN" altLang="en-US" dirty="0"/>
          </a:p>
        </p:txBody>
      </p:sp>
      <p:pic>
        <p:nvPicPr>
          <p:cNvPr id="19" name="图片 18"/>
          <p:cNvPicPr>
            <a:picLocks noChangeAspect="1"/>
          </p:cNvPicPr>
          <p:nvPr/>
        </p:nvPicPr>
        <p:blipFill>
          <a:blip r:embed="rId4"/>
          <a:stretch>
            <a:fillRect/>
          </a:stretch>
        </p:blipFill>
        <p:spPr>
          <a:xfrm>
            <a:off x="108200" y="5198253"/>
            <a:ext cx="7797775" cy="1378694"/>
          </a:xfrm>
          <a:prstGeom prst="rect">
            <a:avLst/>
          </a:prstGeom>
        </p:spPr>
      </p:pic>
      <p:pic>
        <p:nvPicPr>
          <p:cNvPr id="21" name="图片 20"/>
          <p:cNvPicPr>
            <a:picLocks noChangeAspect="1"/>
          </p:cNvPicPr>
          <p:nvPr/>
        </p:nvPicPr>
        <p:blipFill>
          <a:blip r:embed="rId5"/>
          <a:stretch>
            <a:fillRect/>
          </a:stretch>
        </p:blipFill>
        <p:spPr>
          <a:xfrm>
            <a:off x="7070183" y="5887600"/>
            <a:ext cx="3779354" cy="561290"/>
          </a:xfrm>
          <a:prstGeom prst="rect">
            <a:avLst/>
          </a:prstGeom>
        </p:spPr>
      </p:pic>
      <p:sp>
        <p:nvSpPr>
          <p:cNvPr id="16" name="文本框 15"/>
          <p:cNvSpPr txBox="1"/>
          <p:nvPr/>
        </p:nvSpPr>
        <p:spPr>
          <a:xfrm>
            <a:off x="2121436" y="1901116"/>
            <a:ext cx="235962" cy="369332"/>
          </a:xfrm>
          <a:prstGeom prst="rect">
            <a:avLst/>
          </a:prstGeom>
          <a:noFill/>
        </p:spPr>
        <p:txBody>
          <a:bodyPr wrap="none" rtlCol="0">
            <a:spAutoFit/>
          </a:bodyPr>
          <a:lstStyle/>
          <a:p>
            <a:r>
              <a:rPr kumimoji="1" lang="en-US" altLang="zh-CN" dirty="0" err="1">
                <a:solidFill>
                  <a:srgbClr val="FF0000"/>
                </a:solidFill>
              </a:rPr>
              <a:t>i</a:t>
            </a:r>
            <a:endParaRPr kumimoji="1" lang="zh-CN" altLang="en-US" dirty="0">
              <a:solidFill>
                <a:srgbClr val="FF0000"/>
              </a:solidFill>
            </a:endParaRPr>
          </a:p>
        </p:txBody>
      </p:sp>
      <p:sp>
        <p:nvSpPr>
          <p:cNvPr id="20" name="文本框 19"/>
          <p:cNvSpPr txBox="1"/>
          <p:nvPr/>
        </p:nvSpPr>
        <p:spPr>
          <a:xfrm>
            <a:off x="2791627" y="1289198"/>
            <a:ext cx="312906" cy="369332"/>
          </a:xfrm>
          <a:prstGeom prst="rect">
            <a:avLst/>
          </a:prstGeom>
          <a:noFill/>
        </p:spPr>
        <p:txBody>
          <a:bodyPr wrap="none" rtlCol="0">
            <a:spAutoFit/>
          </a:bodyPr>
          <a:lstStyle/>
          <a:p>
            <a:r>
              <a:rPr kumimoji="1" lang="en-US" altLang="zh-CN" dirty="0">
                <a:solidFill>
                  <a:srgbClr val="FF0000"/>
                </a:solidFill>
              </a:rPr>
              <a:t>1</a:t>
            </a:r>
            <a:endParaRPr kumimoji="1" lang="zh-CN" altLang="en-US" dirty="0">
              <a:solidFill>
                <a:srgbClr val="FF0000"/>
              </a:solidFill>
            </a:endParaRPr>
          </a:p>
        </p:txBody>
      </p:sp>
      <p:sp>
        <p:nvSpPr>
          <p:cNvPr id="22" name="文本框 21"/>
          <p:cNvSpPr txBox="1"/>
          <p:nvPr/>
        </p:nvSpPr>
        <p:spPr>
          <a:xfrm>
            <a:off x="2700354" y="2175321"/>
            <a:ext cx="312906" cy="369332"/>
          </a:xfrm>
          <a:prstGeom prst="rect">
            <a:avLst/>
          </a:prstGeom>
          <a:noFill/>
        </p:spPr>
        <p:txBody>
          <a:bodyPr wrap="none" rtlCol="0">
            <a:spAutoFit/>
          </a:bodyPr>
          <a:lstStyle/>
          <a:p>
            <a:r>
              <a:rPr kumimoji="1" lang="en-US" altLang="zh-CN" dirty="0">
                <a:solidFill>
                  <a:srgbClr val="FF0000"/>
                </a:solidFill>
              </a:rPr>
              <a:t>2</a:t>
            </a:r>
            <a:endParaRPr kumimoji="1" lang="zh-CN" altLang="en-US" dirty="0">
              <a:solidFill>
                <a:srgbClr val="FF0000"/>
              </a:solidFill>
            </a:endParaRPr>
          </a:p>
        </p:txBody>
      </p:sp>
      <p:sp>
        <p:nvSpPr>
          <p:cNvPr id="23" name="文本框 22"/>
          <p:cNvSpPr txBox="1"/>
          <p:nvPr/>
        </p:nvSpPr>
        <p:spPr>
          <a:xfrm>
            <a:off x="4008187" y="1289198"/>
            <a:ext cx="312906" cy="369332"/>
          </a:xfrm>
          <a:prstGeom prst="rect">
            <a:avLst/>
          </a:prstGeom>
          <a:noFill/>
        </p:spPr>
        <p:txBody>
          <a:bodyPr wrap="none" rtlCol="0">
            <a:spAutoFit/>
          </a:bodyPr>
          <a:lstStyle/>
          <a:p>
            <a:r>
              <a:rPr kumimoji="1" lang="en-US" altLang="zh-CN" dirty="0">
                <a:solidFill>
                  <a:srgbClr val="FF0000"/>
                </a:solidFill>
              </a:rPr>
              <a:t>3</a:t>
            </a:r>
            <a:endParaRPr kumimoji="1" lang="zh-CN" altLang="en-US" dirty="0">
              <a:solidFill>
                <a:srgbClr val="FF0000"/>
              </a:solidFill>
            </a:endParaRPr>
          </a:p>
        </p:txBody>
      </p:sp>
      <p:sp>
        <p:nvSpPr>
          <p:cNvPr id="24" name="文本框 23"/>
          <p:cNvSpPr txBox="1"/>
          <p:nvPr/>
        </p:nvSpPr>
        <p:spPr>
          <a:xfrm>
            <a:off x="4008185" y="2459368"/>
            <a:ext cx="312906" cy="369332"/>
          </a:xfrm>
          <a:prstGeom prst="rect">
            <a:avLst/>
          </a:prstGeom>
          <a:noFill/>
        </p:spPr>
        <p:txBody>
          <a:bodyPr wrap="none" rtlCol="0">
            <a:spAutoFit/>
          </a:bodyPr>
          <a:lstStyle/>
          <a:p>
            <a:r>
              <a:rPr kumimoji="1" lang="en-US" altLang="zh-CN" dirty="0">
                <a:solidFill>
                  <a:srgbClr val="FF0000"/>
                </a:solidFill>
              </a:rPr>
              <a:t>4</a:t>
            </a:r>
            <a:endParaRPr kumimoji="1" lang="zh-CN" altLang="en-US" dirty="0">
              <a:solidFill>
                <a:srgbClr val="FF0000"/>
              </a:solidFill>
            </a:endParaRPr>
          </a:p>
        </p:txBody>
      </p:sp>
      <p:sp>
        <p:nvSpPr>
          <p:cNvPr id="25" name="文本框 24"/>
          <p:cNvSpPr txBox="1"/>
          <p:nvPr/>
        </p:nvSpPr>
        <p:spPr>
          <a:xfrm>
            <a:off x="3508239" y="1658465"/>
            <a:ext cx="312906" cy="369332"/>
          </a:xfrm>
          <a:prstGeom prst="rect">
            <a:avLst/>
          </a:prstGeom>
          <a:noFill/>
        </p:spPr>
        <p:txBody>
          <a:bodyPr wrap="square" rtlCol="0">
            <a:spAutoFit/>
          </a:bodyPr>
          <a:lstStyle/>
          <a:p>
            <a:r>
              <a:rPr kumimoji="1" lang="en-US" altLang="zh-CN" dirty="0">
                <a:solidFill>
                  <a:srgbClr val="FF0000"/>
                </a:solidFill>
              </a:rPr>
              <a:t>k</a:t>
            </a:r>
            <a:endParaRPr kumimoji="1" lang="zh-CN" altLang="en-US"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双重重子</a:t>
            </a:r>
          </a:p>
        </p:txBody>
      </p:sp>
      <p:pic>
        <p:nvPicPr>
          <p:cNvPr id="13" name="内容占位符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01" y="1328655"/>
            <a:ext cx="5781154" cy="5531240"/>
          </a:xfrm>
          <a:prstGeom prst="rect">
            <a:avLst/>
          </a:prstGeom>
        </p:spPr>
      </p:pic>
      <p:grpSp>
        <p:nvGrpSpPr>
          <p:cNvPr id="20" name="组合 19"/>
          <p:cNvGrpSpPr/>
          <p:nvPr/>
        </p:nvGrpSpPr>
        <p:grpSpPr>
          <a:xfrm>
            <a:off x="8792721" y="160207"/>
            <a:ext cx="3195805" cy="3268793"/>
            <a:chOff x="7399226" y="1186249"/>
            <a:chExt cx="4100178" cy="4319440"/>
          </a:xfrm>
        </p:grpSpPr>
        <p:sp>
          <p:nvSpPr>
            <p:cNvPr id="15" name="椭圆 14"/>
            <p:cNvSpPr/>
            <p:nvPr/>
          </p:nvSpPr>
          <p:spPr>
            <a:xfrm>
              <a:off x="7399226" y="1186249"/>
              <a:ext cx="4100178" cy="4319440"/>
            </a:xfrm>
            <a:prstGeom prst="ellipse">
              <a:avLst/>
            </a:prstGeom>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6" name="椭圆 15"/>
                <p:cNvSpPr/>
                <p:nvPr/>
              </p:nvSpPr>
              <p:spPr>
                <a:xfrm>
                  <a:off x="8508822" y="2305508"/>
                  <a:ext cx="1133981" cy="1176779"/>
                </a:xfrm>
                <a:prstGeom prst="ellipse">
                  <a:avLst/>
                </a:prstGeom>
                <a:solidFill>
                  <a:srgbClr val="FF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altLang="zh-CN" sz="4800" i="1" smtClean="0">
                                <a:latin typeface="Cambria Math" panose="02040503050406030204" pitchFamily="18" charset="0"/>
                              </a:rPr>
                            </m:ctrlPr>
                          </m:sSubPr>
                          <m:e>
                            <m:r>
                              <a:rPr lang="en-US" altLang="zh-CN" sz="4800" b="0" i="1" smtClean="0">
                                <a:latin typeface="Cambria Math" panose="02040503050406030204" pitchFamily="18" charset="0"/>
                              </a:rPr>
                              <m:t>𝑄</m:t>
                            </m:r>
                          </m:e>
                          <m:sub>
                            <m:r>
                              <a:rPr lang="en-US" altLang="zh-CN" sz="4800" b="0" i="1" smtClean="0">
                                <a:latin typeface="Cambria Math" panose="02040503050406030204" pitchFamily="18" charset="0"/>
                              </a:rPr>
                              <m:t>1</m:t>
                            </m:r>
                          </m:sub>
                        </m:sSub>
                      </m:oMath>
                    </m:oMathPara>
                  </a14:m>
                  <a:endParaRPr lang="zh-CN" altLang="en-US" dirty="0"/>
                </a:p>
              </p:txBody>
            </p:sp>
          </mc:Choice>
          <mc:Fallback xmlns="">
            <p:sp>
              <p:nvSpPr>
                <p:cNvPr id="16" name="椭圆 15"/>
                <p:cNvSpPr>
                  <a:spLocks noRot="1" noChangeAspect="1" noMove="1" noResize="1" noEditPoints="1" noAdjustHandles="1" noChangeArrowheads="1" noChangeShapeType="1" noTextEdit="1"/>
                </p:cNvSpPr>
                <p:nvPr/>
              </p:nvSpPr>
              <p:spPr>
                <a:xfrm>
                  <a:off x="8508822" y="2305508"/>
                  <a:ext cx="1133981" cy="1176779"/>
                </a:xfrm>
                <a:prstGeom prst="ellipse">
                  <a:avLst/>
                </a:prstGeom>
                <a:blipFill rotWithShape="1">
                  <a:blip r:embed="rId4"/>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椭圆 16"/>
                <p:cNvSpPr/>
                <p:nvPr/>
              </p:nvSpPr>
              <p:spPr>
                <a:xfrm>
                  <a:off x="8951925" y="4034687"/>
                  <a:ext cx="690878" cy="710502"/>
                </a:xfrm>
                <a:prstGeom prst="ellipse">
                  <a:avLst/>
                </a:prstGeom>
                <a:solidFill>
                  <a:schemeClr val="bg2">
                    <a:lumMod val="20000"/>
                    <a:lumOff val="80000"/>
                  </a:schemeClr>
                </a:solidFill>
                <a:ln>
                  <a:solidFill>
                    <a:srgbClr val="FFC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altLang="zh-CN" sz="4000" i="1" smtClean="0">
                                <a:solidFill>
                                  <a:srgbClr val="FF0000"/>
                                </a:solidFill>
                                <a:latin typeface="Cambria Math" panose="02040503050406030204" pitchFamily="18" charset="0"/>
                              </a:rPr>
                            </m:ctrlPr>
                          </m:sSubPr>
                          <m:e>
                            <m:r>
                              <a:rPr lang="en-US" altLang="zh-CN" sz="4000" b="0" i="1" smtClean="0">
                                <a:solidFill>
                                  <a:srgbClr val="FF0000"/>
                                </a:solidFill>
                                <a:latin typeface="Cambria Math" panose="02040503050406030204" pitchFamily="18" charset="0"/>
                              </a:rPr>
                              <m:t>𝑞</m:t>
                            </m:r>
                          </m:e>
                          <m:sub>
                            <m:r>
                              <a:rPr lang="en-US" altLang="zh-CN" sz="4000" b="0" i="1" smtClean="0">
                                <a:solidFill>
                                  <a:srgbClr val="FF0000"/>
                                </a:solidFill>
                                <a:latin typeface="Cambria Math" panose="02040503050406030204" pitchFamily="18" charset="0"/>
                              </a:rPr>
                              <m:t>3</m:t>
                            </m:r>
                          </m:sub>
                        </m:sSub>
                      </m:oMath>
                    </m:oMathPara>
                  </a14:m>
                  <a:endParaRPr lang="zh-CN" altLang="en-US" dirty="0"/>
                </a:p>
              </p:txBody>
            </p:sp>
          </mc:Choice>
          <mc:Fallback xmlns="">
            <p:sp>
              <p:nvSpPr>
                <p:cNvPr id="17" name="椭圆 16"/>
                <p:cNvSpPr>
                  <a:spLocks noRot="1" noChangeAspect="1" noMove="1" noResize="1" noEditPoints="1" noAdjustHandles="1" noChangeArrowheads="1" noChangeShapeType="1" noTextEdit="1"/>
                </p:cNvSpPr>
                <p:nvPr/>
              </p:nvSpPr>
              <p:spPr>
                <a:xfrm>
                  <a:off x="8951925" y="4034687"/>
                  <a:ext cx="690878" cy="710502"/>
                </a:xfrm>
                <a:prstGeom prst="ellipse">
                  <a:avLst/>
                </a:prstGeom>
                <a:blipFill rotWithShape="1">
                  <a:blip r:embed="rId5"/>
                </a:blipFill>
                <a:ln>
                  <a:solidFill>
                    <a:srgbClr val="FFC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椭圆 17"/>
                <p:cNvSpPr/>
                <p:nvPr/>
              </p:nvSpPr>
              <p:spPr>
                <a:xfrm>
                  <a:off x="9737543" y="2930321"/>
                  <a:ext cx="1182295" cy="1164376"/>
                </a:xfrm>
                <a:prstGeom prst="ellipse">
                  <a:avLst/>
                </a:prstGeom>
                <a:solidFill>
                  <a:srgbClr val="FFC000"/>
                </a:solidFill>
                <a:ln>
                  <a:solidFill>
                    <a:srgbClr val="FFC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altLang="zh-CN" sz="4800" i="1" smtClean="0">
                                <a:latin typeface="Cambria Math" panose="02040503050406030204" pitchFamily="18" charset="0"/>
                              </a:rPr>
                            </m:ctrlPr>
                          </m:sSubPr>
                          <m:e>
                            <m:r>
                              <a:rPr lang="en-US" altLang="zh-CN" sz="4800" b="0" i="1" smtClean="0">
                                <a:latin typeface="Cambria Math" panose="02040503050406030204" pitchFamily="18" charset="0"/>
                              </a:rPr>
                              <m:t>𝑄</m:t>
                            </m:r>
                          </m:e>
                          <m:sub>
                            <m:r>
                              <a:rPr lang="en-US" altLang="zh-CN" sz="4800" b="0" i="1" smtClean="0">
                                <a:latin typeface="Cambria Math" panose="02040503050406030204" pitchFamily="18" charset="0"/>
                              </a:rPr>
                              <m:t>2</m:t>
                            </m:r>
                          </m:sub>
                        </m:sSub>
                      </m:oMath>
                    </m:oMathPara>
                  </a14:m>
                  <a:endParaRPr lang="zh-CN" altLang="en-US" dirty="0"/>
                </a:p>
              </p:txBody>
            </p:sp>
          </mc:Choice>
          <mc:Fallback xmlns="">
            <p:sp>
              <p:nvSpPr>
                <p:cNvPr id="18" name="椭圆 17"/>
                <p:cNvSpPr>
                  <a:spLocks noRot="1" noChangeAspect="1" noMove="1" noResize="1" noEditPoints="1" noAdjustHandles="1" noChangeArrowheads="1" noChangeShapeType="1" noTextEdit="1"/>
                </p:cNvSpPr>
                <p:nvPr/>
              </p:nvSpPr>
              <p:spPr>
                <a:xfrm>
                  <a:off x="9737543" y="2930321"/>
                  <a:ext cx="1182295" cy="1164376"/>
                </a:xfrm>
                <a:prstGeom prst="ellipse">
                  <a:avLst/>
                </a:prstGeom>
                <a:blipFill rotWithShape="1">
                  <a:blip r:embed="rId6"/>
                </a:blipFill>
                <a:ln>
                  <a:solidFill>
                    <a:srgbClr val="FFC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grpSp>
      <p:pic>
        <p:nvPicPr>
          <p:cNvPr id="19" name="图片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50198" y="3429000"/>
            <a:ext cx="3793873" cy="3158660"/>
          </a:xfrm>
          <a:prstGeom prst="rect">
            <a:avLst/>
          </a:prstGeom>
        </p:spPr>
      </p:pic>
      <mc:AlternateContent xmlns:mc="http://schemas.openxmlformats.org/markup-compatibility/2006" xmlns:a14="http://schemas.microsoft.com/office/drawing/2010/main">
        <mc:Choice Requires="a14">
          <p:sp>
            <p:nvSpPr>
              <p:cNvPr id="3" name="文本框 2"/>
              <p:cNvSpPr txBox="1"/>
              <p:nvPr/>
            </p:nvSpPr>
            <p:spPr>
              <a:xfrm>
                <a:off x="10390623" y="4361447"/>
                <a:ext cx="3963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m:rPr>
                              <m:sty m:val="p"/>
                            </m:rPr>
                            <a:rPr kumimoji="1" lang="el-GR" altLang="zh-CN" i="1" smtClean="0">
                              <a:latin typeface="Cambria Math" panose="02040503050406030204" pitchFamily="18" charset="0"/>
                              <a:ea typeface="Cambria Math" panose="02040503050406030204" pitchFamily="18" charset="0"/>
                            </a:rPr>
                            <m:t>Ξ</m:t>
                          </m:r>
                        </m:e>
                        <m:sub>
                          <m:r>
                            <a:rPr kumimoji="1" lang="en-US" altLang="zh-CN" b="0" i="1" smtClean="0">
                              <a:latin typeface="Cambria Math" panose="02040503050406030204" pitchFamily="18" charset="0"/>
                            </a:rPr>
                            <m:t>𝑏𝑐</m:t>
                          </m:r>
                        </m:sub>
                      </m:sSub>
                    </m:oMath>
                  </m:oMathPara>
                </a14:m>
                <a:endParaRPr kumimoji="1"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10390623" y="4361447"/>
                <a:ext cx="396391" cy="276999"/>
              </a:xfrm>
              <a:prstGeom prst="rect">
                <a:avLst/>
              </a:prstGeom>
              <a:blipFill rotWithShape="1">
                <a:blip r:embed="rId8"/>
                <a:stretch>
                  <a:fillRect l="-30" t="-96" r="-3296" b="1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p:cNvSpPr txBox="1"/>
              <p:nvPr/>
            </p:nvSpPr>
            <p:spPr>
              <a:xfrm>
                <a:off x="10390622" y="4869830"/>
                <a:ext cx="4115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m:rPr>
                              <m:sty m:val="p"/>
                            </m:rPr>
                            <a:rPr kumimoji="1" lang="el-GR" altLang="zh-CN" i="1" smtClean="0">
                              <a:latin typeface="Cambria Math" panose="02040503050406030204" pitchFamily="18" charset="0"/>
                              <a:ea typeface="Cambria Math" panose="02040503050406030204" pitchFamily="18" charset="0"/>
                            </a:rPr>
                            <m:t>Ξ</m:t>
                          </m:r>
                        </m:e>
                        <m:sub>
                          <m:r>
                            <a:rPr kumimoji="1" lang="en-US" altLang="zh-CN" b="0" i="1" smtClean="0">
                              <a:latin typeface="Cambria Math" panose="02040503050406030204" pitchFamily="18" charset="0"/>
                            </a:rPr>
                            <m:t>𝑏𝑏</m:t>
                          </m:r>
                        </m:sub>
                      </m:sSub>
                    </m:oMath>
                  </m:oMathPara>
                </a14:m>
                <a:endParaRPr kumimoji="1" lang="zh-CN" altLang="en-US" dirty="0"/>
              </a:p>
            </p:txBody>
          </p:sp>
        </mc:Choice>
        <mc:Fallback xmlns="">
          <p:sp>
            <p:nvSpPr>
              <p:cNvPr id="4" name="文本框 3"/>
              <p:cNvSpPr txBox="1">
                <a:spLocks noRot="1" noChangeAspect="1" noMove="1" noResize="1" noEditPoints="1" noAdjustHandles="1" noChangeArrowheads="1" noChangeShapeType="1" noTextEdit="1"/>
              </p:cNvSpPr>
              <p:nvPr/>
            </p:nvSpPr>
            <p:spPr>
              <a:xfrm>
                <a:off x="10390622" y="4869830"/>
                <a:ext cx="411588" cy="276999"/>
              </a:xfrm>
              <a:prstGeom prst="rect">
                <a:avLst/>
              </a:prstGeom>
              <a:blipFill rotWithShape="1">
                <a:blip r:embed="rId9"/>
                <a:stretch>
                  <a:fillRect l="-28" t="-5" r="-3340" b="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a:off x="11054349" y="4885054"/>
                <a:ext cx="4372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m:rPr>
                              <m:sty m:val="p"/>
                            </m:rPr>
                            <a:rPr kumimoji="1" lang="el-GR" altLang="zh-CN" i="1" smtClean="0">
                              <a:latin typeface="Cambria Math" panose="02040503050406030204" pitchFamily="18" charset="0"/>
                              <a:ea typeface="Cambria Math" panose="02040503050406030204" pitchFamily="18" charset="0"/>
                            </a:rPr>
                            <m:t>Ω</m:t>
                          </m:r>
                        </m:e>
                        <m:sub>
                          <m:r>
                            <a:rPr kumimoji="1" lang="en-US" altLang="zh-CN" b="0" i="1" smtClean="0">
                              <a:latin typeface="Cambria Math" panose="02040503050406030204" pitchFamily="18" charset="0"/>
                            </a:rPr>
                            <m:t>𝑏𝑏</m:t>
                          </m:r>
                        </m:sub>
                      </m:sSub>
                    </m:oMath>
                  </m:oMathPara>
                </a14:m>
                <a:endParaRPr kumimoji="1" lang="zh-CN" altLang="en-US" dirty="0"/>
              </a:p>
            </p:txBody>
          </p:sp>
        </mc:Choice>
        <mc:Fallback xmlns="">
          <p:sp>
            <p:nvSpPr>
              <p:cNvPr id="5" name="文本框 4"/>
              <p:cNvSpPr txBox="1">
                <a:spLocks noRot="1" noChangeAspect="1" noMove="1" noResize="1" noEditPoints="1" noAdjustHandles="1" noChangeArrowheads="1" noChangeShapeType="1" noTextEdit="1"/>
              </p:cNvSpPr>
              <p:nvPr/>
            </p:nvSpPr>
            <p:spPr>
              <a:xfrm>
                <a:off x="11054349" y="4885054"/>
                <a:ext cx="437236" cy="276999"/>
              </a:xfrm>
              <a:prstGeom prst="rect">
                <a:avLst/>
              </a:prstGeom>
              <a:blipFill rotWithShape="1">
                <a:blip r:embed="rId10"/>
                <a:stretch>
                  <a:fillRect l="-62" t="-229" r="-2907" b="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p:cNvSpPr txBox="1"/>
              <p:nvPr/>
            </p:nvSpPr>
            <p:spPr>
              <a:xfrm>
                <a:off x="11099558" y="4361447"/>
                <a:ext cx="4220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m:rPr>
                              <m:sty m:val="p"/>
                            </m:rPr>
                            <a:rPr kumimoji="1" lang="el-GR" altLang="zh-CN" i="1" smtClean="0">
                              <a:latin typeface="Cambria Math" panose="02040503050406030204" pitchFamily="18" charset="0"/>
                              <a:ea typeface="Cambria Math" panose="02040503050406030204" pitchFamily="18" charset="0"/>
                            </a:rPr>
                            <m:t>Ω</m:t>
                          </m:r>
                        </m:e>
                        <m:sub>
                          <m:r>
                            <a:rPr kumimoji="1" lang="en-US" altLang="zh-CN" b="0" i="1" smtClean="0">
                              <a:latin typeface="Cambria Math" panose="02040503050406030204" pitchFamily="18" charset="0"/>
                            </a:rPr>
                            <m:t>𝑏𝑐</m:t>
                          </m:r>
                        </m:sub>
                      </m:sSub>
                    </m:oMath>
                  </m:oMathPara>
                </a14:m>
                <a:endParaRPr kumimoji="1" lang="zh-CN" altLang="en-US" dirty="0"/>
              </a:p>
            </p:txBody>
          </p:sp>
        </mc:Choice>
        <mc:Fallback xmlns="">
          <p:sp>
            <p:nvSpPr>
              <p:cNvPr id="6" name="文本框 5"/>
              <p:cNvSpPr txBox="1">
                <a:spLocks noRot="1" noChangeAspect="1" noMove="1" noResize="1" noEditPoints="1" noAdjustHandles="1" noChangeArrowheads="1" noChangeShapeType="1" noTextEdit="1"/>
              </p:cNvSpPr>
              <p:nvPr/>
            </p:nvSpPr>
            <p:spPr>
              <a:xfrm>
                <a:off x="11099558" y="4361447"/>
                <a:ext cx="422039" cy="276999"/>
              </a:xfrm>
              <a:prstGeom prst="rect">
                <a:avLst/>
              </a:prstGeom>
              <a:blipFill rotWithShape="1">
                <a:blip r:embed="rId11"/>
                <a:stretch>
                  <a:fillRect l="-93" t="-96" r="-2972" b="147"/>
                </a:stretch>
              </a:blipFill>
            </p:spPr>
            <p:txBody>
              <a:bodyPr/>
              <a:lstStyle/>
              <a:p>
                <a:r>
                  <a:rPr lang="zh-CN" altLang="en-US">
                    <a:noFill/>
                  </a:rPr>
                  <a:t> </a:t>
                </a:r>
              </a:p>
            </p:txBody>
          </p:sp>
        </mc:Fallback>
      </mc:AlternateContent>
      <p:sp>
        <p:nvSpPr>
          <p:cNvPr id="7" name="圆角矩形 6"/>
          <p:cNvSpPr/>
          <p:nvPr/>
        </p:nvSpPr>
        <p:spPr>
          <a:xfrm>
            <a:off x="10099504" y="4247147"/>
            <a:ext cx="1607222" cy="1046748"/>
          </a:xfrm>
          <a:prstGeom prst="roundRect">
            <a:avLst/>
          </a:prstGeom>
          <a:noFill/>
          <a:ln w="38100">
            <a:solidFill>
              <a:srgbClr val="C200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661" y="-10805"/>
            <a:ext cx="3878729" cy="1322248"/>
          </a:xfrm>
        </p:spPr>
        <p:txBody>
          <a:bodyPr/>
          <a:lstStyle/>
          <a:p>
            <a:r>
              <a:rPr kumimoji="1" lang="zh-CN" altLang="en-US" dirty="0"/>
              <a:t>物理可观测量</a:t>
            </a:r>
          </a:p>
        </p:txBody>
      </p:sp>
      <p:pic>
        <p:nvPicPr>
          <p:cNvPr id="13" name="图片 12"/>
          <p:cNvPicPr>
            <a:picLocks noChangeAspect="1"/>
          </p:cNvPicPr>
          <p:nvPr/>
        </p:nvPicPr>
        <p:blipFill>
          <a:blip r:embed="rId2"/>
          <a:stretch>
            <a:fillRect/>
          </a:stretch>
        </p:blipFill>
        <p:spPr>
          <a:xfrm>
            <a:off x="1290154" y="2546763"/>
            <a:ext cx="7226300" cy="749300"/>
          </a:xfrm>
          <a:prstGeom prst="rect">
            <a:avLst/>
          </a:prstGeom>
        </p:spPr>
      </p:pic>
      <p:pic>
        <p:nvPicPr>
          <p:cNvPr id="14" name="图片 13"/>
          <p:cNvPicPr>
            <a:picLocks noChangeAspect="1"/>
          </p:cNvPicPr>
          <p:nvPr/>
        </p:nvPicPr>
        <p:blipFill>
          <a:blip r:embed="rId3"/>
          <a:stretch>
            <a:fillRect/>
          </a:stretch>
        </p:blipFill>
        <p:spPr>
          <a:xfrm>
            <a:off x="9730408" y="2822353"/>
            <a:ext cx="1054100" cy="304800"/>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286" y="3167916"/>
            <a:ext cx="4365448" cy="962122"/>
          </a:xfrm>
          <a:prstGeom prst="rect">
            <a:avLst/>
          </a:prstGeom>
        </p:spPr>
      </p:pic>
      <mc:AlternateContent xmlns:mc="http://schemas.openxmlformats.org/markup-compatibility/2006" xmlns:a14="http://schemas.microsoft.com/office/drawing/2010/main">
        <mc:Choice Requires="a14">
          <p:sp>
            <p:nvSpPr>
              <p:cNvPr id="4" name="文本框 3"/>
              <p:cNvSpPr txBox="1"/>
              <p:nvPr/>
            </p:nvSpPr>
            <p:spPr>
              <a:xfrm>
                <a:off x="9656055" y="4949897"/>
                <a:ext cx="1407795" cy="2768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𝜂</m:t>
                      </m:r>
                      <m:r>
                        <a:rPr kumimoji="1" lang="en-US" altLang="zh-CN" b="0" i="1" smtClean="0">
                          <a:latin typeface="Cambria Math" panose="02040503050406030204" pitchFamily="18" charset="0"/>
                        </a:rPr>
                        <m:t>=0.9</m:t>
                      </m:r>
                      <m:r>
                        <a:rPr kumimoji="1" lang="en-US" altLang="zh-CN" b="0" i="1" smtClean="0">
                          <a:latin typeface="Cambria Math" panose="02040503050406030204" pitchFamily="18" charset="0"/>
                          <a:ea typeface="Cambria Math" panose="02040503050406030204" pitchFamily="18" charset="0"/>
                        </a:rPr>
                        <m:t>±0.2</m:t>
                      </m:r>
                    </m:oMath>
                  </m:oMathPara>
                </a14:m>
                <a:endParaRPr kumimoji="1" lang="zh-CN" altLang="en-US" dirty="0"/>
              </a:p>
            </p:txBody>
          </p:sp>
        </mc:Choice>
        <mc:Fallback xmlns="">
          <p:sp>
            <p:nvSpPr>
              <p:cNvPr id="4" name="文本框 3"/>
              <p:cNvSpPr txBox="1">
                <a:spLocks noRot="1" noChangeAspect="1" noMove="1" noResize="1" noEditPoints="1" noAdjustHandles="1" noChangeArrowheads="1" noChangeShapeType="1" noTextEdit="1"/>
              </p:cNvSpPr>
              <p:nvPr/>
            </p:nvSpPr>
            <p:spPr>
              <a:xfrm>
                <a:off x="9656055" y="4949897"/>
                <a:ext cx="1407795" cy="276860"/>
              </a:xfrm>
              <a:prstGeom prst="rect">
                <a:avLst/>
              </a:prstGeom>
              <a:blipFill rotWithShape="1">
                <a:blip r:embed="rId5"/>
                <a:stretch>
                  <a:fillRect l="-17" t="-26" r="17" b="26"/>
                </a:stretch>
              </a:blipFill>
            </p:spPr>
            <p:txBody>
              <a:bodyPr/>
              <a:lstStyle/>
              <a:p>
                <a:r>
                  <a:rPr lang="zh-CN" altLang="en-US">
                    <a:noFill/>
                  </a:rPr>
                  <a:t> </a:t>
                </a:r>
              </a:p>
            </p:txBody>
          </p:sp>
        </mc:Fallback>
      </mc:AlternateContent>
      <p:sp>
        <p:nvSpPr>
          <p:cNvPr id="6" name="右箭头 5"/>
          <p:cNvSpPr/>
          <p:nvPr/>
        </p:nvSpPr>
        <p:spPr>
          <a:xfrm>
            <a:off x="8813922" y="4949538"/>
            <a:ext cx="680555" cy="4123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右箭头 6"/>
          <p:cNvSpPr/>
          <p:nvPr/>
        </p:nvSpPr>
        <p:spPr>
          <a:xfrm>
            <a:off x="8681841" y="2715244"/>
            <a:ext cx="680555" cy="412338"/>
          </a:xfrm>
          <a:prstGeom prst="rightArrow">
            <a:avLst>
              <a:gd name="adj1" fmla="val 50000"/>
              <a:gd name="adj2" fmla="val 9820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5" name="图片 4"/>
          <p:cNvPicPr>
            <a:picLocks noChangeAspect="1"/>
          </p:cNvPicPr>
          <p:nvPr/>
        </p:nvPicPr>
        <p:blipFill>
          <a:blip r:embed="rId6"/>
          <a:stretch>
            <a:fillRect/>
          </a:stretch>
        </p:blipFill>
        <p:spPr>
          <a:xfrm>
            <a:off x="30480" y="4009390"/>
            <a:ext cx="8621395" cy="2875915"/>
          </a:xfrm>
          <a:prstGeom prst="rect">
            <a:avLst/>
          </a:prstGeom>
        </p:spPr>
      </p:pic>
      <p:pic>
        <p:nvPicPr>
          <p:cNvPr id="8" name="图片 7"/>
          <p:cNvPicPr>
            <a:picLocks noChangeAspect="1"/>
          </p:cNvPicPr>
          <p:nvPr/>
        </p:nvPicPr>
        <p:blipFill>
          <a:blip r:embed="rId7"/>
          <a:stretch>
            <a:fillRect/>
          </a:stretch>
        </p:blipFill>
        <p:spPr>
          <a:xfrm>
            <a:off x="1398270" y="1085850"/>
            <a:ext cx="9767570" cy="138049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sz="half" idx="13"/>
          </p:nvPr>
        </p:nvPicPr>
        <p:blipFill>
          <a:blip r:embed="rId2"/>
          <a:stretch>
            <a:fillRect/>
          </a:stretch>
        </p:blipFill>
        <p:spPr>
          <a:xfrm>
            <a:off x="1372235" y="1158240"/>
            <a:ext cx="9215120" cy="5470525"/>
          </a:xfrm>
          <a:prstGeom prst="rect">
            <a:avLst/>
          </a:prstGeom>
        </p:spPr>
      </p:pic>
      <p:sp>
        <p:nvSpPr>
          <p:cNvPr id="3" name="标题 2"/>
          <p:cNvSpPr>
            <a:spLocks noGrp="1"/>
          </p:cNvSpPr>
          <p:nvPr>
            <p:ph type="title"/>
          </p:nvPr>
        </p:nvSpPr>
        <p:spPr/>
        <p:txBody>
          <a:bodyPr/>
          <a:lstStyle/>
          <a:p>
            <a:r>
              <a:rPr kumimoji="1" lang="zh-CN" altLang="en-US" dirty="0">
                <a:sym typeface="+mn-ea"/>
              </a:rPr>
              <a:t>分支比和不对称参数</a:t>
            </a:r>
            <a:endParaRPr lang="zh-CN" altLang="en-US"/>
          </a:p>
        </p:txBody>
      </p:sp>
      <p:sp>
        <p:nvSpPr>
          <p:cNvPr id="5" name="圆角矩形 4"/>
          <p:cNvSpPr/>
          <p:nvPr/>
        </p:nvSpPr>
        <p:spPr>
          <a:xfrm>
            <a:off x="1372235" y="1581150"/>
            <a:ext cx="9381490" cy="542290"/>
          </a:xfrm>
          <a:prstGeom prst="roundRect">
            <a:avLst/>
          </a:prstGeom>
          <a:noFill/>
          <a:ln w="38100">
            <a:solidFill>
              <a:srgbClr val="FF0000"/>
            </a:solidFill>
            <a:prstDash val="lgDashDot"/>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圆角矩形 5"/>
          <p:cNvSpPr/>
          <p:nvPr/>
        </p:nvSpPr>
        <p:spPr>
          <a:xfrm>
            <a:off x="1372235" y="5031740"/>
            <a:ext cx="9381490" cy="271145"/>
          </a:xfrm>
          <a:prstGeom prst="roundRect">
            <a:avLst/>
          </a:prstGeom>
          <a:noFill/>
          <a:ln w="38100">
            <a:solidFill>
              <a:srgbClr val="FF0000"/>
            </a:solidFill>
            <a:prstDash val="lgDashDot"/>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圆角矩形 6"/>
          <p:cNvSpPr/>
          <p:nvPr/>
        </p:nvSpPr>
        <p:spPr>
          <a:xfrm>
            <a:off x="1372235" y="3559175"/>
            <a:ext cx="9381490" cy="271145"/>
          </a:xfrm>
          <a:prstGeom prst="roundRect">
            <a:avLst/>
          </a:prstGeom>
          <a:noFill/>
          <a:ln w="38100">
            <a:solidFill>
              <a:srgbClr val="FF0000"/>
            </a:solidFill>
            <a:prstDash val="lgDashDot"/>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3068336" y="1204433"/>
            <a:ext cx="7820243" cy="2485397"/>
          </a:xfrm>
          <a:prstGeom prst="rect">
            <a:avLst/>
          </a:prstGeom>
        </p:spPr>
      </p:pic>
      <p:sp>
        <p:nvSpPr>
          <p:cNvPr id="4" name="标题 3"/>
          <p:cNvSpPr>
            <a:spLocks noGrp="1"/>
          </p:cNvSpPr>
          <p:nvPr>
            <p:ph type="title"/>
          </p:nvPr>
        </p:nvSpPr>
        <p:spPr>
          <a:xfrm>
            <a:off x="30480" y="-10795"/>
            <a:ext cx="5593715" cy="982980"/>
          </a:xfrm>
        </p:spPr>
        <p:txBody>
          <a:bodyPr>
            <a:normAutofit/>
          </a:bodyPr>
          <a:lstStyle/>
          <a:p>
            <a:r>
              <a:rPr kumimoji="1" lang="zh-CN" altLang="en-US" dirty="0"/>
              <a:t>分支比和不对称参数</a:t>
            </a:r>
          </a:p>
        </p:txBody>
      </p:sp>
      <p:sp>
        <p:nvSpPr>
          <p:cNvPr id="5" name="文本框 4"/>
          <p:cNvSpPr txBox="1"/>
          <p:nvPr/>
        </p:nvSpPr>
        <p:spPr>
          <a:xfrm>
            <a:off x="288758" y="1311212"/>
            <a:ext cx="2394283" cy="1354129"/>
          </a:xfrm>
          <a:prstGeom prst="rect">
            <a:avLst/>
          </a:prstGeom>
          <a:noFill/>
        </p:spPr>
        <p:txBody>
          <a:bodyPr wrap="square" rtlCol="0">
            <a:noAutofit/>
          </a:bodyPr>
          <a:lstStyle/>
          <a:p>
            <a:r>
              <a:rPr lang="zh-CN" altLang="en-US" dirty="0"/>
              <a:t>不同理论研究中：分支比存在明显的差异，但不对称参数的结果差异较小</a:t>
            </a:r>
          </a:p>
        </p:txBody>
      </p:sp>
      <p:pic>
        <p:nvPicPr>
          <p:cNvPr id="2" name="内容占位符 3">
            <a:extLst>
              <a:ext uri="{FF2B5EF4-FFF2-40B4-BE49-F238E27FC236}">
                <a16:creationId xmlns:a16="http://schemas.microsoft.com/office/drawing/2014/main" id="{F495DD2A-7159-9E13-048F-4FECCBDE8799}"/>
              </a:ext>
            </a:extLst>
          </p:cNvPr>
          <p:cNvPicPr>
            <a:picLocks noGrp="1" noChangeAspect="1"/>
          </p:cNvPicPr>
          <p:nvPr>
            <p:ph sz="half" idx="13"/>
          </p:nvPr>
        </p:nvPicPr>
        <p:blipFill>
          <a:blip r:embed="rId3"/>
          <a:stretch>
            <a:fillRect/>
          </a:stretch>
        </p:blipFill>
        <p:spPr>
          <a:xfrm>
            <a:off x="2935989" y="3857396"/>
            <a:ext cx="8205253" cy="2673519"/>
          </a:xfrm>
          <a:prstGeom prst="rect">
            <a:avLst/>
          </a:prstGeom>
        </p:spPr>
      </p:pic>
      <p:sp>
        <p:nvSpPr>
          <p:cNvPr id="6" name="文本框 5">
            <a:extLst>
              <a:ext uri="{FF2B5EF4-FFF2-40B4-BE49-F238E27FC236}">
                <a16:creationId xmlns:a16="http://schemas.microsoft.com/office/drawing/2014/main" id="{5BA52533-E107-4E4A-10A1-72AD8A6FC7FE}"/>
              </a:ext>
            </a:extLst>
          </p:cNvPr>
          <p:cNvSpPr txBox="1"/>
          <p:nvPr/>
        </p:nvSpPr>
        <p:spPr>
          <a:xfrm>
            <a:off x="195313" y="4309224"/>
            <a:ext cx="2138814" cy="1237564"/>
          </a:xfrm>
          <a:prstGeom prst="rect">
            <a:avLst/>
          </a:prstGeom>
          <a:noFill/>
        </p:spPr>
        <p:txBody>
          <a:bodyPr wrap="square" rtlCol="0" anchor="t">
            <a:noAutofit/>
          </a:bodyPr>
          <a:lstStyle/>
          <a:p>
            <a:r>
              <a:rPr lang="zh-CN" altLang="en-US" dirty="0">
                <a:sym typeface="+mn-ea"/>
              </a:rPr>
              <a:t>不对称参数对模型参数的依赖性较小，这将为实验提供更多角度的理论参考。</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p:nvPr/>
        </p:nvSpPr>
        <p:spPr>
          <a:xfrm>
            <a:off x="211135" y="0"/>
            <a:ext cx="2411749" cy="99806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bg1"/>
                </a:solidFill>
                <a:latin typeface="Microsoft YaHei UI" panose="020B0503020204020204" pitchFamily="34" charset="-122"/>
                <a:ea typeface="Microsoft YaHei UI" panose="020B0503020204020204" pitchFamily="34" charset="-122"/>
                <a:cs typeface="+mj-cs"/>
              </a:defRPr>
            </a:lvl1pPr>
          </a:lstStyle>
          <a:p>
            <a:r>
              <a:rPr lang="zh-CN" altLang="en-US" dirty="0"/>
              <a:t>总结</a:t>
            </a:r>
          </a:p>
        </p:txBody>
      </p:sp>
      <mc:AlternateContent xmlns:mc="http://schemas.openxmlformats.org/markup-compatibility/2006" xmlns:a14="http://schemas.microsoft.com/office/drawing/2010/main">
        <mc:Choice Requires="a14">
          <p:sp>
            <p:nvSpPr>
              <p:cNvPr id="13" name="内容占位符 2"/>
              <p:cNvSpPr txBox="1"/>
              <p:nvPr/>
            </p:nvSpPr>
            <p:spPr>
              <a:xfrm>
                <a:off x="462177" y="1664782"/>
                <a:ext cx="11449086" cy="35284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zh-CN" altLang="en-US" sz="1800" dirty="0">
                    <a:latin typeface="华文中宋" panose="02010600040101010101" pitchFamily="2" charset="-122"/>
                    <a:ea typeface="华文中宋" panose="02010600040101010101" pitchFamily="2" charset="-122"/>
                  </a:rPr>
                  <a:t>关于双重重子弱衰变的理论研究，有助于实验探测。</a:t>
                </a:r>
                <a:endParaRPr lang="en-US" altLang="zh-CN" sz="1800" dirty="0">
                  <a:latin typeface="华文中宋" panose="02010600040101010101" pitchFamily="2" charset="-122"/>
                  <a:ea typeface="华文中宋" panose="02010600040101010101" pitchFamily="2" charset="-122"/>
                </a:endParaRPr>
              </a:p>
              <a:p>
                <a:pPr>
                  <a:buFont typeface="Wingdings" panose="05000000000000000000" pitchFamily="2" charset="2"/>
                  <a:buChar char="Ø"/>
                </a:pPr>
                <a:r>
                  <a:rPr lang="zh-CN" altLang="en-US" sz="1800" dirty="0">
                    <a:latin typeface="华文中宋" panose="02010600040101010101" pitchFamily="2" charset="-122"/>
                    <a:ea typeface="华文中宋" panose="02010600040101010101" pitchFamily="2" charset="-122"/>
                  </a:rPr>
                  <a:t>利用</a:t>
                </a:r>
                <a:r>
                  <a:rPr lang="en-US" altLang="zh-CN" sz="1800" dirty="0">
                    <a:latin typeface="华文中宋" panose="02010600040101010101" pitchFamily="2" charset="-122"/>
                    <a:ea typeface="华文中宋" panose="02010600040101010101" pitchFamily="2" charset="-122"/>
                  </a:rPr>
                  <a:t>LCSR</a:t>
                </a:r>
                <a:r>
                  <a:rPr lang="zh-CN" altLang="en-US" sz="1800" dirty="0">
                    <a:latin typeface="华文中宋" panose="02010600040101010101" pitchFamily="2" charset="-122"/>
                    <a:ea typeface="华文中宋" panose="02010600040101010101" pitchFamily="2" charset="-122"/>
                  </a:rPr>
                  <a:t>研究双重重子的优越性和局限性：是一种非微扰的方法，</a:t>
                </a:r>
                <a:r>
                  <a:rPr lang="zh-CN" altLang="en-US" sz="1800" b="1" dirty="0">
                    <a:latin typeface="华文中宋" panose="02010600040101010101" pitchFamily="2" charset="-122"/>
                    <a:ea typeface="华文中宋" panose="02010600040101010101" pitchFamily="2" charset="-122"/>
                  </a:rPr>
                  <a:t>不必计算复杂的真空凝聚项，只需要将重子态用</a:t>
                </a:r>
                <a:r>
                  <a:rPr lang="en-US" altLang="zh-CN" sz="1800" b="1" dirty="0">
                    <a:latin typeface="华文中宋" panose="02010600040101010101" pitchFamily="2" charset="-122"/>
                    <a:ea typeface="华文中宋" panose="02010600040101010101" pitchFamily="2" charset="-122"/>
                  </a:rPr>
                  <a:t>LCDAs</a:t>
                </a:r>
                <a:r>
                  <a:rPr lang="zh-CN" altLang="en-US" sz="1800" b="1" dirty="0">
                    <a:latin typeface="华文中宋" panose="02010600040101010101" pitchFamily="2" charset="-122"/>
                    <a:ea typeface="华文中宋" panose="02010600040101010101" pitchFamily="2" charset="-122"/>
                  </a:rPr>
                  <a:t>表示出来，同时对</a:t>
                </a:r>
                <a:r>
                  <a:rPr lang="en-US" altLang="zh-CN" sz="1800" b="1" dirty="0">
                    <a:latin typeface="华文中宋" panose="02010600040101010101" pitchFamily="2" charset="-122"/>
                    <a:ea typeface="华文中宋" panose="02010600040101010101" pitchFamily="2" charset="-122"/>
                  </a:rPr>
                  <a:t>LCDAs</a:t>
                </a:r>
                <a:r>
                  <a:rPr lang="zh-CN" altLang="en-US" sz="1800" b="1" dirty="0">
                    <a:latin typeface="华文中宋" panose="02010600040101010101" pitchFamily="2" charset="-122"/>
                    <a:ea typeface="华文中宋" panose="02010600040101010101" pitchFamily="2" charset="-122"/>
                  </a:rPr>
                  <a:t>依赖性较强。</a:t>
                </a:r>
                <a:endParaRPr lang="en-US" altLang="zh-CN" sz="1800" b="1" dirty="0">
                  <a:latin typeface="华文中宋" panose="02010600040101010101" pitchFamily="2" charset="-122"/>
                  <a:ea typeface="华文中宋" panose="02010600040101010101" pitchFamily="2" charset="-122"/>
                </a:endParaRPr>
              </a:p>
              <a:p>
                <a:pPr>
                  <a:buFont typeface="Wingdings" panose="05000000000000000000" pitchFamily="2" charset="2"/>
                  <a:buChar char="Ø"/>
                </a:pPr>
                <a:r>
                  <a:rPr lang="zh-CN" altLang="en-US" sz="1800" dirty="0">
                    <a:latin typeface="华文中宋" panose="02010600040101010101" pitchFamily="2" charset="-122"/>
                    <a:ea typeface="华文中宋" panose="02010600040101010101" pitchFamily="2" charset="-122"/>
                  </a:rPr>
                  <a:t>借助</a:t>
                </a:r>
                <a:r>
                  <a:rPr lang="en-US" altLang="zh-CN" sz="1800" dirty="0">
                    <a:latin typeface="华文中宋" panose="02010600040101010101" pitchFamily="2" charset="-122"/>
                    <a:ea typeface="华文中宋" panose="02010600040101010101" pitchFamily="2" charset="-122"/>
                  </a:rPr>
                  <a:t>LCSR</a:t>
                </a:r>
                <a:r>
                  <a:rPr lang="zh-CN" altLang="en-US" sz="1800" dirty="0">
                    <a:latin typeface="华文中宋" panose="02010600040101010101" pitchFamily="2" charset="-122"/>
                    <a:ea typeface="华文中宋" panose="02010600040101010101" pitchFamily="2" charset="-122"/>
                  </a:rPr>
                  <a:t>方法不仅计算了</a:t>
                </a:r>
                <a14:m>
                  <m:oMath xmlns:m="http://schemas.openxmlformats.org/officeDocument/2006/math">
                    <m:sSub>
                      <m:sSubPr>
                        <m:ctrlPr>
                          <a:rPr lang="en-US" altLang="zh-CN" sz="1800" i="1" smtClean="0">
                            <a:latin typeface="Cambria Math" panose="02040503050406030204" pitchFamily="18" charset="0"/>
                            <a:ea typeface="华文中宋" panose="02010600040101010101" pitchFamily="2" charset="-122"/>
                          </a:rPr>
                        </m:ctrlPr>
                      </m:sSubPr>
                      <m:e>
                        <m:r>
                          <m:rPr>
                            <m:sty m:val="p"/>
                          </m:rPr>
                          <a:rPr lang="el-GR" altLang="zh-CN" sz="1800" i="1" smtClean="0">
                            <a:latin typeface="Cambria Math" panose="02040503050406030204" pitchFamily="18" charset="0"/>
                            <a:ea typeface="Cambria Math" panose="02040503050406030204" pitchFamily="18" charset="0"/>
                          </a:rPr>
                          <m:t>Ξ</m:t>
                        </m:r>
                      </m:e>
                      <m:sub>
                        <m:r>
                          <a:rPr lang="en-US" altLang="zh-CN" sz="1800" b="0" i="1" smtClean="0">
                            <a:latin typeface="Cambria Math" panose="02040503050406030204" pitchFamily="18" charset="0"/>
                            <a:ea typeface="华文中宋" panose="02010600040101010101" pitchFamily="2" charset="-122"/>
                          </a:rPr>
                          <m:t>𝑄𝑄</m:t>
                        </m:r>
                        <m:r>
                          <a:rPr lang="en-US" altLang="zh-CN" sz="1800" b="0" i="1" smtClean="0">
                            <a:latin typeface="Cambria Math" panose="02040503050406030204" pitchFamily="18" charset="0"/>
                            <a:ea typeface="华文中宋" panose="02010600040101010101" pitchFamily="2" charset="-122"/>
                          </a:rPr>
                          <m:t>′</m:t>
                        </m:r>
                      </m:sub>
                    </m:sSub>
                    <m:r>
                      <a:rPr lang="en-US" altLang="zh-CN" sz="1800" i="1" smtClean="0">
                        <a:latin typeface="Cambria Math" panose="02040503050406030204" pitchFamily="18" charset="0"/>
                        <a:ea typeface="Cambria Math" panose="02040503050406030204" pitchFamily="18" charset="0"/>
                      </a:rPr>
                      <m:t>→</m:t>
                    </m:r>
                    <m:sSubSup>
                      <m:sSubSupPr>
                        <m:ctrlPr>
                          <a:rPr lang="en-US" altLang="zh-CN" sz="1800" i="1">
                            <a:latin typeface="Cambria Math" panose="02040503050406030204" pitchFamily="18" charset="0"/>
                            <a:ea typeface="Cambria Math" panose="02040503050406030204" pitchFamily="18" charset="0"/>
                          </a:rPr>
                        </m:ctrlPr>
                      </m:sSubSupPr>
                      <m:e>
                        <m:r>
                          <m:rPr>
                            <m:sty m:val="p"/>
                          </m:rPr>
                          <a:rPr lang="el-GR" altLang="zh-CN" sz="1800" i="1">
                            <a:latin typeface="Cambria Math" panose="02040503050406030204" pitchFamily="18" charset="0"/>
                            <a:ea typeface="Cambria Math" panose="02040503050406030204" pitchFamily="18" charset="0"/>
                          </a:rPr>
                          <m:t>Σ</m:t>
                        </m:r>
                      </m:e>
                      <m:sub>
                        <m:r>
                          <a:rPr lang="en-US" altLang="zh-CN" sz="1800" b="0" i="1" smtClean="0">
                            <a:latin typeface="Cambria Math" panose="02040503050406030204" pitchFamily="18" charset="0"/>
                            <a:ea typeface="Cambria Math" panose="02040503050406030204" pitchFamily="18" charset="0"/>
                          </a:rPr>
                          <m:t>𝑄</m:t>
                        </m:r>
                        <m:r>
                          <a:rPr lang="en-US" altLang="zh-CN" sz="1800" b="0" i="1" smtClean="0">
                            <a:latin typeface="Cambria Math" panose="02040503050406030204" pitchFamily="18" charset="0"/>
                            <a:ea typeface="Cambria Math" panose="02040503050406030204" pitchFamily="18" charset="0"/>
                          </a:rPr>
                          <m:t>′</m:t>
                        </m:r>
                      </m:sub>
                      <m:sup>
                        <m:r>
                          <a:rPr lang="en-US" altLang="zh-CN" sz="1800" i="1">
                            <a:latin typeface="Cambria Math" panose="02040503050406030204" pitchFamily="18" charset="0"/>
                            <a:ea typeface="Cambria Math" panose="02040503050406030204" pitchFamily="18" charset="0"/>
                          </a:rPr>
                          <m:t>∗</m:t>
                        </m:r>
                      </m:sup>
                    </m:sSubSup>
                  </m:oMath>
                </a14:m>
                <a:r>
                  <a:rPr lang="zh-CN" altLang="en-US" sz="1800" dirty="0">
                    <a:latin typeface="华文中宋" panose="02010600040101010101" pitchFamily="2" charset="-122"/>
                    <a:ea typeface="华文中宋" panose="02010600040101010101" pitchFamily="2" charset="-122"/>
                  </a:rPr>
                  <a:t>的跃迁形状因子，还计算了双重重子</a:t>
                </a:r>
                <a:r>
                  <a:rPr lang="en-US" altLang="zh-CN" sz="1800" dirty="0">
                    <a:latin typeface="华文中宋" panose="02010600040101010101" pitchFamily="2" charset="-122"/>
                    <a:ea typeface="华文中宋" panose="02010600040101010101" pitchFamily="2" charset="-122"/>
                  </a:rPr>
                  <a:t>-</a:t>
                </a:r>
                <a:r>
                  <a:rPr lang="zh-CN" altLang="en-US" sz="1800" dirty="0">
                    <a:latin typeface="华文中宋" panose="02010600040101010101" pitchFamily="2" charset="-122"/>
                    <a:ea typeface="华文中宋" panose="02010600040101010101" pitchFamily="2" charset="-122"/>
                  </a:rPr>
                  <a:t>单重重子</a:t>
                </a:r>
                <a:r>
                  <a:rPr lang="en-US" altLang="zh-CN" sz="1800" dirty="0">
                    <a:latin typeface="华文中宋" panose="02010600040101010101" pitchFamily="2" charset="-122"/>
                    <a:ea typeface="华文中宋" panose="02010600040101010101" pitchFamily="2" charset="-122"/>
                  </a:rPr>
                  <a:t>-</a:t>
                </a:r>
                <a:r>
                  <a:rPr lang="zh-CN" altLang="en-US" sz="1800" dirty="0">
                    <a:latin typeface="华文中宋" panose="02010600040101010101" pitchFamily="2" charset="-122"/>
                    <a:ea typeface="华文中宋" panose="02010600040101010101" pitchFamily="2" charset="-122"/>
                  </a:rPr>
                  <a:t>重味介子的强耦合。</a:t>
                </a:r>
                <a:endParaRPr lang="en-US" altLang="zh-CN" sz="1800" dirty="0">
                  <a:latin typeface="华文中宋" panose="02010600040101010101" pitchFamily="2" charset="-122"/>
                  <a:ea typeface="华文中宋" panose="02010600040101010101" pitchFamily="2" charset="-122"/>
                </a:endParaRPr>
              </a:p>
              <a:p>
                <a:pPr>
                  <a:lnSpc>
                    <a:spcPct val="150000"/>
                  </a:lnSpc>
                  <a:buFont typeface="Wingdings" panose="05000000000000000000" pitchFamily="2" charset="2"/>
                  <a:buChar char="Ø"/>
                </a:pPr>
                <a:r>
                  <a:rPr kumimoji="1" lang="zh-CN" altLang="en-US" sz="1800" dirty="0">
                    <a:latin typeface="华文中宋" panose="02010600040101010101" pitchFamily="2" charset="-122"/>
                    <a:ea typeface="华文中宋" panose="02010600040101010101" pitchFamily="2" charset="-122"/>
                    <a:cs typeface="Heiti SC Light" charset="-122"/>
                  </a:rPr>
                  <a:t>双重味重子的弱衰变分析：</a:t>
                </a:r>
                <a:endParaRPr kumimoji="1" lang="en-US" altLang="zh-CN" sz="1800" dirty="0">
                  <a:latin typeface="华文中宋" panose="02010600040101010101" pitchFamily="2" charset="-122"/>
                  <a:ea typeface="华文中宋" panose="02010600040101010101" pitchFamily="2" charset="-122"/>
                  <a:cs typeface="Heiti SC Light" charset="-122"/>
                </a:endParaRPr>
              </a:p>
              <a:p>
                <a:pPr marL="0" indent="0">
                  <a:lnSpc>
                    <a:spcPct val="150000"/>
                  </a:lnSpc>
                  <a:buNone/>
                </a:pPr>
                <a:r>
                  <a:rPr kumimoji="1" lang="zh-CN" altLang="en-US" sz="1800" dirty="0">
                    <a:latin typeface="华文中宋" panose="02010600040101010101" pitchFamily="2" charset="-122"/>
                    <a:ea typeface="华文中宋" panose="02010600040101010101" pitchFamily="2" charset="-122"/>
                    <a:cs typeface="Heiti SC Light" charset="-122"/>
                  </a:rPr>
                  <a:t>   利用形状因子可以计算强子矩阵元，可以给出半轻弱衰变过程的分支比。</a:t>
                </a:r>
                <a:endParaRPr kumimoji="1" lang="en-US" altLang="zh-CN" sz="1800" dirty="0">
                  <a:latin typeface="华文中宋" panose="02010600040101010101" pitchFamily="2" charset="-122"/>
                  <a:ea typeface="华文中宋" panose="02010600040101010101" pitchFamily="2" charset="-122"/>
                  <a:cs typeface="Heiti SC Light" charset="-122"/>
                </a:endParaRPr>
              </a:p>
              <a:p>
                <a:pPr marL="0" indent="0">
                  <a:lnSpc>
                    <a:spcPct val="150000"/>
                  </a:lnSpc>
                  <a:buNone/>
                </a:pPr>
                <a:r>
                  <a:rPr kumimoji="1" lang="zh-CN" altLang="en-US" sz="1800" dirty="0">
                    <a:latin typeface="华文中宋" panose="02010600040101010101" pitchFamily="2" charset="-122"/>
                    <a:ea typeface="华文中宋" panose="02010600040101010101" pitchFamily="2" charset="-122"/>
                    <a:cs typeface="Heiti SC Light" charset="-122"/>
                  </a:rPr>
                  <a:t>   利用末态粒子的重散射机制计算了双粲味重子到单粲味重和轻赝标介子子非轻弱衰变的衰变分支比。</a:t>
                </a:r>
                <a:endParaRPr kumimoji="1" lang="en-US" altLang="zh-CN" sz="1800" dirty="0">
                  <a:latin typeface="华文中宋" panose="02010600040101010101" pitchFamily="2" charset="-122"/>
                  <a:ea typeface="华文中宋" panose="02010600040101010101" pitchFamily="2" charset="-122"/>
                  <a:cs typeface="Heiti SC Light" charset="-122"/>
                </a:endParaRPr>
              </a:p>
              <a:p>
                <a:pPr>
                  <a:lnSpc>
                    <a:spcPct val="150000"/>
                  </a:lnSpc>
                  <a:buFont typeface="Wingdings" panose="05000000000000000000" pitchFamily="2" charset="2"/>
                  <a:buChar char="Ø"/>
                </a:pPr>
                <a:r>
                  <a:rPr kumimoji="1" lang="zh-CN" altLang="en-US" sz="1800" dirty="0">
                    <a:latin typeface="华文中宋" panose="02010600040101010101" pitchFamily="2" charset="-122"/>
                    <a:ea typeface="华文中宋" panose="02010600040101010101" pitchFamily="2" charset="-122"/>
                    <a:cs typeface="Heiti SC Light" charset="-122"/>
                  </a:rPr>
                  <a:t>我们的计算对实验上寻找双粲重子、粲底重子，有很大的帮助。</a:t>
                </a:r>
                <a:endParaRPr lang="en-US" altLang="zh-CN" sz="1800" dirty="0">
                  <a:latin typeface="华文中宋" panose="02010600040101010101" pitchFamily="2" charset="-122"/>
                  <a:ea typeface="华文中宋" panose="02010600040101010101" pitchFamily="2" charset="-122"/>
                </a:endParaRPr>
              </a:p>
              <a:p>
                <a:endParaRPr lang="en-US" altLang="zh-CN" dirty="0"/>
              </a:p>
            </p:txBody>
          </p:sp>
        </mc:Choice>
        <mc:Fallback xmlns="">
          <p:sp>
            <p:nvSpPr>
              <p:cNvPr id="13" name="内容占位符 2"/>
              <p:cNvSpPr txBox="1">
                <a:spLocks noRot="1" noChangeAspect="1" noMove="1" noResize="1" noEditPoints="1" noAdjustHandles="1" noChangeArrowheads="1" noChangeShapeType="1" noTextEdit="1"/>
              </p:cNvSpPr>
              <p:nvPr/>
            </p:nvSpPr>
            <p:spPr>
              <a:xfrm>
                <a:off x="462177" y="1664782"/>
                <a:ext cx="11449086" cy="3528435"/>
              </a:xfrm>
              <a:prstGeom prst="rect">
                <a:avLst/>
              </a:prstGeom>
              <a:blipFill>
                <a:blip r:embed="rId2"/>
                <a:stretch>
                  <a:fillRect l="-333" t="-1799"/>
                </a:stretch>
              </a:blipFill>
            </p:spPr>
            <p:txBody>
              <a:bodyPr/>
              <a:lstStyle/>
              <a:p>
                <a:r>
                  <a:rPr lang="zh-CN" alt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D04D6FA5-D875-7E4B-CC28-29F6C76A484C}"/>
              </a:ext>
            </a:extLst>
          </p:cNvPr>
          <p:cNvSpPr>
            <a:spLocks noGrp="1"/>
          </p:cNvSpPr>
          <p:nvPr>
            <p:ph sz="half" idx="13"/>
          </p:nvPr>
        </p:nvSpPr>
        <p:spPr>
          <a:xfrm>
            <a:off x="277687" y="1238919"/>
            <a:ext cx="7092448" cy="4380162"/>
          </a:xfrm>
        </p:spPr>
        <p:txBody>
          <a:bodyPr/>
          <a:lstStyle/>
          <a:p>
            <a:r>
              <a:rPr kumimoji="1" lang="zh-CN" altLang="en-US" dirty="0"/>
              <a:t>单电荷双粲重子</a:t>
            </a:r>
            <a:r>
              <a:rPr lang="el-GR" altLang="zh-CN" b="0" i="0" dirty="0">
                <a:effectLst/>
                <a:latin typeface="KaTeX_Main"/>
              </a:rPr>
              <a:t>Ξ</a:t>
            </a:r>
            <a:r>
              <a:rPr lang="en-US" altLang="zh-CN" b="0" i="1" dirty="0">
                <a:effectLst/>
                <a:latin typeface="KaTeX_Math"/>
              </a:rPr>
              <a:t>cc</a:t>
            </a:r>
            <a:r>
              <a:rPr lang="en-US" altLang="zh-CN" b="0" i="0" dirty="0">
                <a:effectLst/>
                <a:latin typeface="KaTeX_Main"/>
              </a:rPr>
              <a:t>+​</a:t>
            </a:r>
            <a:r>
              <a:rPr lang="en-US" altLang="zh-CN" b="0" i="0" dirty="0">
                <a:effectLst/>
                <a:latin typeface="-apple-system"/>
              </a:rPr>
              <a:t>(3520) </a:t>
            </a:r>
            <a:r>
              <a:rPr kumimoji="1" lang="zh-CN" altLang="en-US" dirty="0"/>
              <a:t>的探测</a:t>
            </a:r>
          </a:p>
        </p:txBody>
      </p:sp>
      <p:sp>
        <p:nvSpPr>
          <p:cNvPr id="3" name="标题 2">
            <a:extLst>
              <a:ext uri="{FF2B5EF4-FFF2-40B4-BE49-F238E27FC236}">
                <a16:creationId xmlns:a16="http://schemas.microsoft.com/office/drawing/2014/main" id="{C6EF3851-36A3-5D10-A131-73265764ED01}"/>
              </a:ext>
            </a:extLst>
          </p:cNvPr>
          <p:cNvSpPr>
            <a:spLocks noGrp="1"/>
          </p:cNvSpPr>
          <p:nvPr>
            <p:ph type="title"/>
          </p:nvPr>
        </p:nvSpPr>
        <p:spPr/>
        <p:txBody>
          <a:bodyPr/>
          <a:lstStyle/>
          <a:p>
            <a:r>
              <a:rPr kumimoji="1" lang="zh-CN" altLang="en-US" dirty="0"/>
              <a:t>实验研究现状</a:t>
            </a:r>
          </a:p>
        </p:txBody>
      </p:sp>
      <p:pic>
        <p:nvPicPr>
          <p:cNvPr id="4" name="图片 3">
            <a:extLst>
              <a:ext uri="{FF2B5EF4-FFF2-40B4-BE49-F238E27FC236}">
                <a16:creationId xmlns:a16="http://schemas.microsoft.com/office/drawing/2014/main" id="{65DF07E8-1C73-4319-92F8-3BBECAADB6B0}"/>
              </a:ext>
            </a:extLst>
          </p:cNvPr>
          <p:cNvPicPr>
            <a:picLocks noChangeAspect="1"/>
          </p:cNvPicPr>
          <p:nvPr/>
        </p:nvPicPr>
        <p:blipFill>
          <a:blip r:embed="rId2"/>
          <a:stretch>
            <a:fillRect/>
          </a:stretch>
        </p:blipFill>
        <p:spPr>
          <a:xfrm>
            <a:off x="277687" y="1705487"/>
            <a:ext cx="3475839" cy="4668386"/>
          </a:xfrm>
          <a:prstGeom prst="rect">
            <a:avLst/>
          </a:prstGeom>
        </p:spPr>
      </p:pic>
      <p:sp>
        <p:nvSpPr>
          <p:cNvPr id="6" name="文本框 5">
            <a:extLst>
              <a:ext uri="{FF2B5EF4-FFF2-40B4-BE49-F238E27FC236}">
                <a16:creationId xmlns:a16="http://schemas.microsoft.com/office/drawing/2014/main" id="{218DF38B-4CA7-5009-D9D6-EDDEAE68EF92}"/>
              </a:ext>
            </a:extLst>
          </p:cNvPr>
          <p:cNvSpPr txBox="1"/>
          <p:nvPr/>
        </p:nvSpPr>
        <p:spPr>
          <a:xfrm>
            <a:off x="546808" y="6373873"/>
            <a:ext cx="3522960" cy="369332"/>
          </a:xfrm>
          <a:prstGeom prst="rect">
            <a:avLst/>
          </a:prstGeom>
          <a:noFill/>
        </p:spPr>
        <p:txBody>
          <a:bodyPr wrap="square">
            <a:spAutoFit/>
          </a:bodyPr>
          <a:lstStyle/>
          <a:p>
            <a:r>
              <a:rPr lang="en-US" altLang="zh-CN" dirty="0"/>
              <a:t>2002</a:t>
            </a:r>
            <a:r>
              <a:rPr lang="zh-CN" altLang="en-US" dirty="0"/>
              <a:t>年 </a:t>
            </a:r>
            <a:r>
              <a:rPr lang="en-US" altLang="zh-CN" dirty="0"/>
              <a:t>SELEX Collaboration</a:t>
            </a:r>
            <a:endParaRPr lang="zh-CN" altLang="en-US" dirty="0"/>
          </a:p>
        </p:txBody>
      </p:sp>
      <p:pic>
        <p:nvPicPr>
          <p:cNvPr id="7" name="图片 6">
            <a:extLst>
              <a:ext uri="{FF2B5EF4-FFF2-40B4-BE49-F238E27FC236}">
                <a16:creationId xmlns:a16="http://schemas.microsoft.com/office/drawing/2014/main" id="{FA33B320-F872-1925-0B88-C8EA8FF11F00}"/>
              </a:ext>
            </a:extLst>
          </p:cNvPr>
          <p:cNvPicPr>
            <a:picLocks noChangeAspect="1"/>
          </p:cNvPicPr>
          <p:nvPr/>
        </p:nvPicPr>
        <p:blipFill>
          <a:blip r:embed="rId3"/>
          <a:stretch>
            <a:fillRect/>
          </a:stretch>
        </p:blipFill>
        <p:spPr>
          <a:xfrm>
            <a:off x="3915631" y="1732059"/>
            <a:ext cx="3688302" cy="3613249"/>
          </a:xfrm>
          <a:prstGeom prst="rect">
            <a:avLst/>
          </a:prstGeom>
        </p:spPr>
      </p:pic>
      <p:sp>
        <p:nvSpPr>
          <p:cNvPr id="9" name="文本框 8">
            <a:extLst>
              <a:ext uri="{FF2B5EF4-FFF2-40B4-BE49-F238E27FC236}">
                <a16:creationId xmlns:a16="http://schemas.microsoft.com/office/drawing/2014/main" id="{F49B5430-4DBE-3B79-E681-DD0E0A94F287}"/>
              </a:ext>
            </a:extLst>
          </p:cNvPr>
          <p:cNvSpPr txBox="1"/>
          <p:nvPr/>
        </p:nvSpPr>
        <p:spPr>
          <a:xfrm>
            <a:off x="4412532" y="5560615"/>
            <a:ext cx="3191401" cy="369332"/>
          </a:xfrm>
          <a:prstGeom prst="rect">
            <a:avLst/>
          </a:prstGeom>
          <a:noFill/>
        </p:spPr>
        <p:txBody>
          <a:bodyPr wrap="square">
            <a:spAutoFit/>
          </a:bodyPr>
          <a:lstStyle/>
          <a:p>
            <a:r>
              <a:rPr lang="en-US" altLang="zh-CN" dirty="0"/>
              <a:t>2004</a:t>
            </a:r>
            <a:r>
              <a:rPr lang="zh-CN" altLang="en-US" dirty="0"/>
              <a:t>年 </a:t>
            </a:r>
            <a:r>
              <a:rPr lang="en-US" altLang="zh-CN" dirty="0"/>
              <a:t>SELEX Collaboration</a:t>
            </a:r>
            <a:endParaRPr lang="zh-CN" altLang="en-US" dirty="0"/>
          </a:p>
        </p:txBody>
      </p:sp>
      <p:sp>
        <p:nvSpPr>
          <p:cNvPr id="10" name="文本框 9">
            <a:extLst>
              <a:ext uri="{FF2B5EF4-FFF2-40B4-BE49-F238E27FC236}">
                <a16:creationId xmlns:a16="http://schemas.microsoft.com/office/drawing/2014/main" id="{8CB972D9-AB5C-8929-563F-98FFBC8AF017}"/>
              </a:ext>
            </a:extLst>
          </p:cNvPr>
          <p:cNvSpPr txBox="1"/>
          <p:nvPr/>
        </p:nvSpPr>
        <p:spPr>
          <a:xfrm>
            <a:off x="7700678" y="1512692"/>
            <a:ext cx="3001761" cy="400110"/>
          </a:xfrm>
          <a:prstGeom prst="rect">
            <a:avLst/>
          </a:prstGeom>
          <a:noFill/>
        </p:spPr>
        <p:txBody>
          <a:bodyPr wrap="square" rtlCol="0">
            <a:spAutoFit/>
          </a:bodyPr>
          <a:lstStyle/>
          <a:p>
            <a:r>
              <a:rPr kumimoji="1" lang="zh-CN" altLang="en-US" sz="2000" dirty="0">
                <a:solidFill>
                  <a:srgbClr val="FF0000"/>
                </a:solidFill>
                <a:latin typeface="STXingkai" panose="02010800040101010101" pitchFamily="2" charset="-122"/>
                <a:ea typeface="STXingkai" panose="02010800040101010101" pitchFamily="2" charset="-122"/>
              </a:rPr>
              <a:t>目前未被其他实验发现</a:t>
            </a:r>
          </a:p>
        </p:txBody>
      </p:sp>
      <p:sp>
        <p:nvSpPr>
          <p:cNvPr id="12" name="文本框 11">
            <a:extLst>
              <a:ext uri="{FF2B5EF4-FFF2-40B4-BE49-F238E27FC236}">
                <a16:creationId xmlns:a16="http://schemas.microsoft.com/office/drawing/2014/main" id="{BBAB2B22-5AA9-C5DF-2E6B-52B3AE19AAFE}"/>
              </a:ext>
            </a:extLst>
          </p:cNvPr>
          <p:cNvSpPr txBox="1"/>
          <p:nvPr/>
        </p:nvSpPr>
        <p:spPr>
          <a:xfrm>
            <a:off x="7778141" y="3206916"/>
            <a:ext cx="3519512" cy="646331"/>
          </a:xfrm>
          <a:prstGeom prst="rect">
            <a:avLst/>
          </a:prstGeom>
          <a:noFill/>
        </p:spPr>
        <p:txBody>
          <a:bodyPr wrap="square">
            <a:spAutoFit/>
          </a:bodyPr>
          <a:lstStyle/>
          <a:p>
            <a:pPr algn="l">
              <a:buFont typeface="Arial" panose="020B0604020202020204" pitchFamily="34" charset="0"/>
              <a:buChar char="•"/>
            </a:pPr>
            <a:r>
              <a:rPr lang="en-US" altLang="zh-CN" b="0" i="0" u="none" strike="noStrike" dirty="0">
                <a:solidFill>
                  <a:srgbClr val="0050B3"/>
                </a:solidFill>
                <a:effectLst/>
                <a:latin typeface="-apple-system"/>
                <a:hlinkClick r:id="rId4"/>
              </a:rPr>
              <a:t>BaBar</a:t>
            </a:r>
            <a:r>
              <a:rPr lang="zh-CN" altLang="en-US" u="none" strike="noStrike" dirty="0">
                <a:solidFill>
                  <a:srgbClr val="0050B3"/>
                </a:solidFill>
                <a:latin typeface="-apple-system"/>
              </a:rPr>
              <a:t> </a:t>
            </a:r>
            <a:r>
              <a:rPr lang="en-US" altLang="zh-CN" b="0" i="0" dirty="0">
                <a:effectLst/>
                <a:latin typeface="-apple-system"/>
              </a:rPr>
              <a:t>Collaboration</a:t>
            </a:r>
            <a:r>
              <a:rPr lang="zh-CN" altLang="en-US" b="0" i="0" dirty="0">
                <a:effectLst/>
                <a:latin typeface="-apple-system"/>
              </a:rPr>
              <a:t>（</a:t>
            </a:r>
            <a:r>
              <a:rPr lang="en-US" altLang="zh-CN" b="0" i="0" dirty="0">
                <a:effectLst/>
                <a:latin typeface="-apple-system"/>
              </a:rPr>
              <a:t>2006</a:t>
            </a:r>
            <a:r>
              <a:rPr lang="zh-CN" altLang="en-US" b="0" i="0" dirty="0">
                <a:effectLst/>
                <a:latin typeface="-apple-system"/>
              </a:rPr>
              <a:t>）</a:t>
            </a:r>
            <a:endParaRPr lang="en-US" altLang="zh-CN" b="0" i="0" dirty="0">
              <a:effectLst/>
              <a:latin typeface="-apple-system"/>
            </a:endParaRPr>
          </a:p>
          <a:p>
            <a:r>
              <a:rPr lang="zh-CN" altLang="en-US" dirty="0"/>
              <a:t> </a:t>
            </a:r>
            <a:r>
              <a:rPr lang="en-US" altLang="zh-CN" dirty="0"/>
              <a:t>Phys. Rev. D 74 (2006), 011103</a:t>
            </a:r>
            <a:endParaRPr lang="zh-CN" altLang="en-US" dirty="0"/>
          </a:p>
        </p:txBody>
      </p:sp>
      <p:sp>
        <p:nvSpPr>
          <p:cNvPr id="14" name="文本框 13">
            <a:extLst>
              <a:ext uri="{FF2B5EF4-FFF2-40B4-BE49-F238E27FC236}">
                <a16:creationId xmlns:a16="http://schemas.microsoft.com/office/drawing/2014/main" id="{5B6EC496-8550-3659-7D06-916934AB2334}"/>
              </a:ext>
            </a:extLst>
          </p:cNvPr>
          <p:cNvSpPr txBox="1"/>
          <p:nvPr/>
        </p:nvSpPr>
        <p:spPr>
          <a:xfrm>
            <a:off x="7789307" y="3995210"/>
            <a:ext cx="3135373" cy="646331"/>
          </a:xfrm>
          <a:prstGeom prst="rect">
            <a:avLst/>
          </a:prstGeom>
          <a:noFill/>
        </p:spPr>
        <p:txBody>
          <a:bodyPr wrap="square">
            <a:spAutoFit/>
          </a:bodyPr>
          <a:lstStyle/>
          <a:p>
            <a:pPr algn="l">
              <a:buFont typeface="Arial" panose="020B0604020202020204" pitchFamily="34" charset="0"/>
              <a:buChar char="•"/>
            </a:pPr>
            <a:r>
              <a:rPr lang="en-US" altLang="zh-CN" b="0" i="0" u="none" strike="noStrike" dirty="0">
                <a:solidFill>
                  <a:srgbClr val="40A9FF"/>
                </a:solidFill>
                <a:effectLst/>
                <a:latin typeface="-apple-system"/>
                <a:hlinkClick r:id="rId5"/>
              </a:rPr>
              <a:t>LHCb</a:t>
            </a:r>
            <a:r>
              <a:rPr lang="zh-CN" altLang="en-US" u="none" strike="noStrike" dirty="0">
                <a:solidFill>
                  <a:srgbClr val="40A9FF"/>
                </a:solidFill>
                <a:latin typeface="-apple-system"/>
              </a:rPr>
              <a:t> </a:t>
            </a:r>
            <a:r>
              <a:rPr lang="en-US" altLang="zh-CN" b="0" i="0" dirty="0">
                <a:effectLst/>
                <a:latin typeface="-apple-system"/>
              </a:rPr>
              <a:t>Collaboration</a:t>
            </a:r>
            <a:r>
              <a:rPr lang="zh-CN" altLang="en-US" b="0" i="0" dirty="0">
                <a:effectLst/>
                <a:latin typeface="-apple-system"/>
              </a:rPr>
              <a:t>（</a:t>
            </a:r>
            <a:r>
              <a:rPr lang="en-US" altLang="zh-CN" b="0" i="0" dirty="0">
                <a:effectLst/>
                <a:latin typeface="-apple-system"/>
              </a:rPr>
              <a:t>2013</a:t>
            </a:r>
            <a:r>
              <a:rPr lang="zh-CN" altLang="en-US" b="0" i="0" dirty="0">
                <a:effectLst/>
                <a:latin typeface="-apple-system"/>
              </a:rPr>
              <a:t>）</a:t>
            </a:r>
            <a:endParaRPr lang="en-US" altLang="zh-CN" b="0" i="0" dirty="0">
              <a:effectLst/>
              <a:latin typeface="-apple-system"/>
            </a:endParaRPr>
          </a:p>
          <a:p>
            <a:r>
              <a:rPr lang="zh-CN" altLang="en-US" dirty="0"/>
              <a:t> </a:t>
            </a:r>
            <a:r>
              <a:rPr lang="en-US" altLang="zh-CN" dirty="0"/>
              <a:t>JHEP 12 (2013), 090</a:t>
            </a:r>
            <a:endParaRPr lang="zh-CN" altLang="en-US" dirty="0"/>
          </a:p>
        </p:txBody>
      </p:sp>
      <p:sp>
        <p:nvSpPr>
          <p:cNvPr id="18" name="文本框 17">
            <a:extLst>
              <a:ext uri="{FF2B5EF4-FFF2-40B4-BE49-F238E27FC236}">
                <a16:creationId xmlns:a16="http://schemas.microsoft.com/office/drawing/2014/main" id="{4279EE7C-214C-D261-B5AE-782A2A6E45F5}"/>
              </a:ext>
            </a:extLst>
          </p:cNvPr>
          <p:cNvSpPr txBox="1"/>
          <p:nvPr/>
        </p:nvSpPr>
        <p:spPr>
          <a:xfrm>
            <a:off x="7837730" y="4803632"/>
            <a:ext cx="4076583" cy="646331"/>
          </a:xfrm>
          <a:prstGeom prst="rect">
            <a:avLst/>
          </a:prstGeom>
          <a:noFill/>
        </p:spPr>
        <p:txBody>
          <a:bodyPr wrap="square">
            <a:spAutoFit/>
          </a:bodyPr>
          <a:lstStyle/>
          <a:p>
            <a:pPr algn="l">
              <a:buFont typeface="Arial" panose="020B0604020202020204" pitchFamily="34" charset="0"/>
              <a:buChar char="•"/>
            </a:pPr>
            <a:r>
              <a:rPr lang="en-US" altLang="zh-CN" b="0" i="0" u="none" strike="noStrike" dirty="0">
                <a:solidFill>
                  <a:srgbClr val="0050B3"/>
                </a:solidFill>
                <a:effectLst/>
                <a:latin typeface="-apple-system"/>
                <a:hlinkClick r:id="rId6"/>
              </a:rPr>
              <a:t>Belle</a:t>
            </a:r>
            <a:r>
              <a:rPr lang="zh-CN" altLang="en-US" u="none" strike="noStrike" dirty="0">
                <a:solidFill>
                  <a:srgbClr val="0050B3"/>
                </a:solidFill>
                <a:latin typeface="-apple-system"/>
              </a:rPr>
              <a:t> </a:t>
            </a:r>
            <a:r>
              <a:rPr lang="en-US" altLang="zh-CN" b="0" i="0" dirty="0">
                <a:effectLst/>
                <a:latin typeface="-apple-system"/>
              </a:rPr>
              <a:t>Collaboration</a:t>
            </a:r>
            <a:r>
              <a:rPr lang="zh-CN" altLang="en-US" b="0" i="0" dirty="0">
                <a:effectLst/>
                <a:latin typeface="-apple-system"/>
              </a:rPr>
              <a:t> （</a:t>
            </a:r>
            <a:r>
              <a:rPr lang="en-US" altLang="zh-CN" b="0" i="0" dirty="0">
                <a:effectLst/>
                <a:latin typeface="-apple-system"/>
              </a:rPr>
              <a:t>2014</a:t>
            </a:r>
            <a:r>
              <a:rPr lang="zh-CN" altLang="en-US" b="0" i="0" dirty="0">
                <a:effectLst/>
                <a:latin typeface="-apple-system"/>
              </a:rPr>
              <a:t>）</a:t>
            </a:r>
            <a:endParaRPr lang="en-US" altLang="zh-CN" b="0" i="0" dirty="0">
              <a:effectLst/>
              <a:latin typeface="-apple-system"/>
            </a:endParaRPr>
          </a:p>
          <a:p>
            <a:pPr algn="l"/>
            <a:r>
              <a:rPr lang="zh-CN" altLang="en-US" dirty="0"/>
              <a:t> </a:t>
            </a:r>
            <a:r>
              <a:rPr lang="en-US" altLang="zh-CN" dirty="0"/>
              <a:t>Phys. Rev. D 89</a:t>
            </a:r>
            <a:r>
              <a:rPr lang="zh-CN" altLang="en-US" dirty="0"/>
              <a:t> </a:t>
            </a:r>
            <a:r>
              <a:rPr lang="en-US" altLang="zh-CN" dirty="0"/>
              <a:t>(2014) no.5,</a:t>
            </a:r>
            <a:r>
              <a:rPr lang="zh-CN" altLang="en-US" dirty="0"/>
              <a:t> </a:t>
            </a:r>
            <a:r>
              <a:rPr lang="en-US" altLang="zh-CN" dirty="0"/>
              <a:t>052003</a:t>
            </a:r>
            <a:endParaRPr lang="zh-CN" altLang="en-US" dirty="0"/>
          </a:p>
        </p:txBody>
      </p:sp>
      <p:sp>
        <p:nvSpPr>
          <p:cNvPr id="24" name="文本框 23">
            <a:extLst>
              <a:ext uri="{FF2B5EF4-FFF2-40B4-BE49-F238E27FC236}">
                <a16:creationId xmlns:a16="http://schemas.microsoft.com/office/drawing/2014/main" id="{F67DD725-4070-D1EA-5C05-E1844D615D09}"/>
              </a:ext>
            </a:extLst>
          </p:cNvPr>
          <p:cNvSpPr txBox="1"/>
          <p:nvPr/>
        </p:nvSpPr>
        <p:spPr>
          <a:xfrm>
            <a:off x="7837730" y="2103579"/>
            <a:ext cx="3519512" cy="923330"/>
          </a:xfrm>
          <a:prstGeom prst="rect">
            <a:avLst/>
          </a:prstGeom>
          <a:noFill/>
        </p:spPr>
        <p:txBody>
          <a:bodyPr wrap="square">
            <a:spAutoFit/>
          </a:bodyPr>
          <a:lstStyle/>
          <a:p>
            <a:pPr algn="l">
              <a:buFont typeface="Arial" panose="020B0604020202020204" pitchFamily="34" charset="0"/>
              <a:buChar char="•"/>
            </a:pPr>
            <a:r>
              <a:rPr lang="en-US" altLang="zh-CN" b="0" i="0" u="none" strike="noStrike" dirty="0">
                <a:solidFill>
                  <a:srgbClr val="0050B3"/>
                </a:solidFill>
                <a:effectLst/>
                <a:latin typeface="-apple-system"/>
                <a:hlinkClick r:id="rId7"/>
              </a:rPr>
              <a:t>FOCUS</a:t>
            </a:r>
            <a:r>
              <a:rPr lang="zh-CN" altLang="en-US" u="none" strike="noStrike" dirty="0">
                <a:solidFill>
                  <a:srgbClr val="0050B3"/>
                </a:solidFill>
                <a:latin typeface="-apple-system"/>
              </a:rPr>
              <a:t> </a:t>
            </a:r>
            <a:r>
              <a:rPr lang="en-US" altLang="zh-CN" b="0" i="0" dirty="0">
                <a:effectLst/>
                <a:latin typeface="-apple-system"/>
              </a:rPr>
              <a:t>Collaboration</a:t>
            </a:r>
            <a:r>
              <a:rPr lang="zh-CN" altLang="en-US" b="0" i="0" dirty="0">
                <a:effectLst/>
                <a:latin typeface="-apple-system"/>
              </a:rPr>
              <a:t> （</a:t>
            </a:r>
            <a:r>
              <a:rPr lang="en-US" altLang="zh-CN" b="0" i="0" dirty="0">
                <a:effectLst/>
                <a:latin typeface="-apple-system"/>
              </a:rPr>
              <a:t>2003</a:t>
            </a:r>
            <a:r>
              <a:rPr lang="zh-CN" altLang="en-US" b="0" i="0" dirty="0">
                <a:effectLst/>
                <a:latin typeface="-apple-system"/>
              </a:rPr>
              <a:t>）</a:t>
            </a:r>
            <a:endParaRPr lang="en-US" altLang="zh-CN" b="0" i="0" dirty="0">
              <a:effectLst/>
              <a:latin typeface="-apple-system"/>
            </a:endParaRPr>
          </a:p>
          <a:p>
            <a:r>
              <a:rPr lang="en-US" altLang="zh-CN" dirty="0" err="1"/>
              <a:t>Nucl</a:t>
            </a:r>
            <a:r>
              <a:rPr lang="en-US" altLang="zh-CN" dirty="0"/>
              <a:t>. Phys. B Proc. Suppl. 115 (2003), 33-36</a:t>
            </a:r>
            <a:endParaRPr lang="zh-CN" altLang="en-US" dirty="0"/>
          </a:p>
        </p:txBody>
      </p:sp>
    </p:spTree>
    <p:extLst>
      <p:ext uri="{BB962C8B-B14F-4D97-AF65-F5344CB8AC3E}">
        <p14:creationId xmlns:p14="http://schemas.microsoft.com/office/powerpoint/2010/main" val="3554696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8F8C9BE-431C-2822-08DB-2B9FEF720495}"/>
              </a:ext>
            </a:extLst>
          </p:cNvPr>
          <p:cNvSpPr>
            <a:spLocks noGrp="1"/>
          </p:cNvSpPr>
          <p:nvPr>
            <p:ph type="title"/>
          </p:nvPr>
        </p:nvSpPr>
        <p:spPr>
          <a:xfrm>
            <a:off x="114742" y="20876"/>
            <a:ext cx="7337090" cy="1036258"/>
          </a:xfrm>
        </p:spPr>
        <p:txBody>
          <a:bodyPr/>
          <a:lstStyle/>
          <a:p>
            <a:r>
              <a:rPr kumimoji="1" lang="zh-CN" altLang="en-US" dirty="0"/>
              <a:t>双电荷双粲重子的发现</a:t>
            </a:r>
          </a:p>
        </p:txBody>
      </p:sp>
      <p:sp>
        <p:nvSpPr>
          <p:cNvPr id="6" name="文本框 5">
            <a:extLst>
              <a:ext uri="{FF2B5EF4-FFF2-40B4-BE49-F238E27FC236}">
                <a16:creationId xmlns:a16="http://schemas.microsoft.com/office/drawing/2014/main" id="{FFB7961D-7E43-28DB-1F88-484AFC1C5A79}"/>
              </a:ext>
            </a:extLst>
          </p:cNvPr>
          <p:cNvSpPr txBox="1"/>
          <p:nvPr/>
        </p:nvSpPr>
        <p:spPr>
          <a:xfrm>
            <a:off x="7262396" y="1495926"/>
            <a:ext cx="4263858" cy="1477328"/>
          </a:xfrm>
          <a:prstGeom prst="rect">
            <a:avLst/>
          </a:prstGeom>
          <a:noFill/>
        </p:spPr>
        <p:txBody>
          <a:bodyPr wrap="square">
            <a:spAutoFit/>
          </a:bodyPr>
          <a:lstStyle/>
          <a:p>
            <a:r>
              <a:rPr lang="en-US" altLang="zh-CN" dirty="0"/>
              <a:t>In their Supplemental Material:</a:t>
            </a:r>
          </a:p>
          <a:p>
            <a:r>
              <a:rPr lang="en-US" altLang="zh-CN" dirty="0"/>
              <a:t>The same structure is also observed in the.                       spectrum in a p p data sample collected by LHCb at </a:t>
            </a:r>
            <a:r>
              <a:rPr lang="en-US" altLang="zh-CN" u="sng" dirty="0">
                <a:solidFill>
                  <a:srgbClr val="FF0000"/>
                </a:solidFill>
              </a:rPr>
              <a:t>8 TeV</a:t>
            </a:r>
            <a:r>
              <a:rPr lang="en-US" altLang="zh-CN" dirty="0"/>
              <a:t>.</a:t>
            </a:r>
          </a:p>
          <a:p>
            <a:endParaRPr lang="zh-CN" altLang="en-US" dirty="0"/>
          </a:p>
        </p:txBody>
      </p:sp>
      <p:pic>
        <p:nvPicPr>
          <p:cNvPr id="7" name="图片 6">
            <a:extLst>
              <a:ext uri="{FF2B5EF4-FFF2-40B4-BE49-F238E27FC236}">
                <a16:creationId xmlns:a16="http://schemas.microsoft.com/office/drawing/2014/main" id="{E5804824-F152-7546-5BEF-40A2B26531E2}"/>
              </a:ext>
            </a:extLst>
          </p:cNvPr>
          <p:cNvPicPr>
            <a:picLocks noChangeAspect="1"/>
          </p:cNvPicPr>
          <p:nvPr/>
        </p:nvPicPr>
        <p:blipFill>
          <a:blip r:embed="rId2"/>
          <a:stretch>
            <a:fillRect/>
          </a:stretch>
        </p:blipFill>
        <p:spPr>
          <a:xfrm>
            <a:off x="7841248" y="2097656"/>
            <a:ext cx="1346200" cy="317500"/>
          </a:xfrm>
          <a:prstGeom prst="rect">
            <a:avLst/>
          </a:prstGeom>
        </p:spPr>
      </p:pic>
      <p:sp>
        <p:nvSpPr>
          <p:cNvPr id="9" name="文本框 8">
            <a:extLst>
              <a:ext uri="{FF2B5EF4-FFF2-40B4-BE49-F238E27FC236}">
                <a16:creationId xmlns:a16="http://schemas.microsoft.com/office/drawing/2014/main" id="{EF8A987E-A816-1749-910F-3F4B15C17CE2}"/>
              </a:ext>
            </a:extLst>
          </p:cNvPr>
          <p:cNvSpPr txBox="1"/>
          <p:nvPr/>
        </p:nvSpPr>
        <p:spPr>
          <a:xfrm>
            <a:off x="3982120" y="3974591"/>
            <a:ext cx="2830429" cy="369332"/>
          </a:xfrm>
          <a:prstGeom prst="rect">
            <a:avLst/>
          </a:prstGeom>
          <a:noFill/>
        </p:spPr>
        <p:txBody>
          <a:bodyPr wrap="square">
            <a:spAutoFit/>
          </a:bodyPr>
          <a:lstStyle/>
          <a:p>
            <a:r>
              <a:rPr lang="en-US" altLang="zh-CN" dirty="0"/>
              <a:t>PRL 119, 112001 (2017)</a:t>
            </a:r>
            <a:endParaRPr lang="zh-CN" altLang="en-US" dirty="0"/>
          </a:p>
        </p:txBody>
      </p:sp>
      <p:pic>
        <p:nvPicPr>
          <p:cNvPr id="10" name="图片 9">
            <a:extLst>
              <a:ext uri="{FF2B5EF4-FFF2-40B4-BE49-F238E27FC236}">
                <a16:creationId xmlns:a16="http://schemas.microsoft.com/office/drawing/2014/main" id="{3A4D9FD5-D3AA-F1A7-E27A-0D4DD47C045D}"/>
              </a:ext>
            </a:extLst>
          </p:cNvPr>
          <p:cNvPicPr>
            <a:picLocks noChangeAspect="1"/>
          </p:cNvPicPr>
          <p:nvPr/>
        </p:nvPicPr>
        <p:blipFill>
          <a:blip r:embed="rId3"/>
          <a:stretch>
            <a:fillRect/>
          </a:stretch>
        </p:blipFill>
        <p:spPr>
          <a:xfrm>
            <a:off x="114742" y="1056096"/>
            <a:ext cx="6781800" cy="2946400"/>
          </a:xfrm>
          <a:prstGeom prst="rect">
            <a:avLst/>
          </a:prstGeom>
        </p:spPr>
      </p:pic>
      <p:sp>
        <p:nvSpPr>
          <p:cNvPr id="12" name="文本框 11">
            <a:extLst>
              <a:ext uri="{FF2B5EF4-FFF2-40B4-BE49-F238E27FC236}">
                <a16:creationId xmlns:a16="http://schemas.microsoft.com/office/drawing/2014/main" id="{1103D7EB-D062-FA9F-808D-6B6A3C635488}"/>
              </a:ext>
            </a:extLst>
          </p:cNvPr>
          <p:cNvSpPr txBox="1"/>
          <p:nvPr/>
        </p:nvSpPr>
        <p:spPr>
          <a:xfrm>
            <a:off x="43604" y="3974591"/>
            <a:ext cx="3918463" cy="369332"/>
          </a:xfrm>
          <a:prstGeom prst="rect">
            <a:avLst/>
          </a:prstGeom>
          <a:noFill/>
        </p:spPr>
        <p:txBody>
          <a:bodyPr wrap="square">
            <a:spAutoFit/>
          </a:bodyPr>
          <a:lstStyle/>
          <a:p>
            <a:r>
              <a:rPr lang="en-US" altLang="zh-CN" b="0" i="1" dirty="0">
                <a:effectLst/>
                <a:latin typeface="-apple-system"/>
              </a:rPr>
              <a:t>Phys. Rev. Lett.</a:t>
            </a:r>
            <a:r>
              <a:rPr lang="en-US" altLang="zh-CN" b="0" i="0" dirty="0">
                <a:effectLst/>
                <a:latin typeface="-apple-system"/>
              </a:rPr>
              <a:t>  121 (2018) 16, 162002</a:t>
            </a:r>
            <a:endParaRPr lang="zh-CN" altLang="en-US" dirty="0"/>
          </a:p>
        </p:txBody>
      </p:sp>
      <p:pic>
        <p:nvPicPr>
          <p:cNvPr id="13" name="图片 12">
            <a:extLst>
              <a:ext uri="{FF2B5EF4-FFF2-40B4-BE49-F238E27FC236}">
                <a16:creationId xmlns:a16="http://schemas.microsoft.com/office/drawing/2014/main" id="{AE2E70DB-542B-DCFA-A748-91E8E9507612}"/>
              </a:ext>
            </a:extLst>
          </p:cNvPr>
          <p:cNvPicPr>
            <a:picLocks noChangeAspect="1"/>
          </p:cNvPicPr>
          <p:nvPr/>
        </p:nvPicPr>
        <p:blipFill>
          <a:blip r:embed="rId4"/>
          <a:stretch>
            <a:fillRect/>
          </a:stretch>
        </p:blipFill>
        <p:spPr>
          <a:xfrm>
            <a:off x="7262396" y="3154826"/>
            <a:ext cx="3733800" cy="2667000"/>
          </a:xfrm>
          <a:prstGeom prst="rect">
            <a:avLst/>
          </a:prstGeom>
        </p:spPr>
      </p:pic>
      <p:pic>
        <p:nvPicPr>
          <p:cNvPr id="14" name="图片 13">
            <a:extLst>
              <a:ext uri="{FF2B5EF4-FFF2-40B4-BE49-F238E27FC236}">
                <a16:creationId xmlns:a16="http://schemas.microsoft.com/office/drawing/2014/main" id="{E29E1BEC-7A20-D437-8098-144F5054404B}"/>
              </a:ext>
            </a:extLst>
          </p:cNvPr>
          <p:cNvPicPr>
            <a:picLocks noChangeAspect="1"/>
          </p:cNvPicPr>
          <p:nvPr/>
        </p:nvPicPr>
        <p:blipFill>
          <a:blip r:embed="rId5"/>
          <a:stretch>
            <a:fillRect/>
          </a:stretch>
        </p:blipFill>
        <p:spPr>
          <a:xfrm>
            <a:off x="7229249" y="5975350"/>
            <a:ext cx="4064000" cy="393700"/>
          </a:xfrm>
          <a:prstGeom prst="rect">
            <a:avLst/>
          </a:prstGeom>
        </p:spPr>
      </p:pic>
      <p:sp>
        <p:nvSpPr>
          <p:cNvPr id="18" name="文本框 17">
            <a:extLst>
              <a:ext uri="{FF2B5EF4-FFF2-40B4-BE49-F238E27FC236}">
                <a16:creationId xmlns:a16="http://schemas.microsoft.com/office/drawing/2014/main" id="{F406CC13-319A-4987-28A2-37D3BF1E8404}"/>
              </a:ext>
            </a:extLst>
          </p:cNvPr>
          <p:cNvSpPr txBox="1"/>
          <p:nvPr/>
        </p:nvSpPr>
        <p:spPr>
          <a:xfrm>
            <a:off x="43604" y="4303660"/>
            <a:ext cx="5912690" cy="646331"/>
          </a:xfrm>
          <a:prstGeom prst="rect">
            <a:avLst/>
          </a:prstGeom>
          <a:noFill/>
        </p:spPr>
        <p:txBody>
          <a:bodyPr wrap="square">
            <a:spAutoFit/>
          </a:bodyPr>
          <a:lstStyle/>
          <a:p>
            <a:r>
              <a:rPr lang="en-US" altLang="zh-CN" b="0" i="0" dirty="0">
                <a:effectLst/>
                <a:latin typeface="-apple-system"/>
              </a:rPr>
              <a:t>Precision measurement of the mass </a:t>
            </a:r>
            <a:r>
              <a:rPr lang="en-US" altLang="zh-CN" b="0" i="1" dirty="0">
                <a:effectLst/>
                <a:latin typeface="-apple-system"/>
              </a:rPr>
              <a:t>JHEP</a:t>
            </a:r>
            <a:r>
              <a:rPr lang="en-US" altLang="zh-CN" b="0" i="0" dirty="0">
                <a:effectLst/>
                <a:latin typeface="-apple-system"/>
              </a:rPr>
              <a:t> 02 (2020) 049</a:t>
            </a:r>
            <a:endParaRPr lang="zh-CN" altLang="en-US" dirty="0"/>
          </a:p>
          <a:p>
            <a:pPr algn="l"/>
            <a:endParaRPr lang="en-US" altLang="zh-CN" b="0" i="0" dirty="0">
              <a:effectLst/>
              <a:latin typeface="-apple-system"/>
            </a:endParaRPr>
          </a:p>
        </p:txBody>
      </p:sp>
      <p:pic>
        <p:nvPicPr>
          <p:cNvPr id="19" name="图片 18">
            <a:extLst>
              <a:ext uri="{FF2B5EF4-FFF2-40B4-BE49-F238E27FC236}">
                <a16:creationId xmlns:a16="http://schemas.microsoft.com/office/drawing/2014/main" id="{9B788BC2-C28E-0FF4-654C-197021FEFF00}"/>
              </a:ext>
            </a:extLst>
          </p:cNvPr>
          <p:cNvPicPr>
            <a:picLocks noChangeAspect="1"/>
          </p:cNvPicPr>
          <p:nvPr/>
        </p:nvPicPr>
        <p:blipFill>
          <a:blip r:embed="rId6"/>
          <a:stretch>
            <a:fillRect/>
          </a:stretch>
        </p:blipFill>
        <p:spPr>
          <a:xfrm>
            <a:off x="302102" y="4762261"/>
            <a:ext cx="3659965" cy="2079285"/>
          </a:xfrm>
          <a:prstGeom prst="rect">
            <a:avLst/>
          </a:prstGeom>
        </p:spPr>
      </p:pic>
      <p:pic>
        <p:nvPicPr>
          <p:cNvPr id="20" name="图片 19">
            <a:extLst>
              <a:ext uri="{FF2B5EF4-FFF2-40B4-BE49-F238E27FC236}">
                <a16:creationId xmlns:a16="http://schemas.microsoft.com/office/drawing/2014/main" id="{8DA185A5-FE3B-CB33-9065-C457181AEA18}"/>
              </a:ext>
            </a:extLst>
          </p:cNvPr>
          <p:cNvPicPr>
            <a:picLocks noChangeAspect="1"/>
          </p:cNvPicPr>
          <p:nvPr/>
        </p:nvPicPr>
        <p:blipFill>
          <a:blip r:embed="rId7"/>
          <a:stretch>
            <a:fillRect/>
          </a:stretch>
        </p:blipFill>
        <p:spPr>
          <a:xfrm>
            <a:off x="3048442" y="5294981"/>
            <a:ext cx="3848100" cy="355600"/>
          </a:xfrm>
          <a:prstGeom prst="rect">
            <a:avLst/>
          </a:prstGeom>
          <a:solidFill>
            <a:schemeClr val="accent2"/>
          </a:solidFill>
          <a:ln>
            <a:solidFill>
              <a:schemeClr val="accent1"/>
            </a:solidFill>
          </a:ln>
        </p:spPr>
      </p:pic>
      <p:sp>
        <p:nvSpPr>
          <p:cNvPr id="21" name="矩形 20">
            <a:extLst>
              <a:ext uri="{FF2B5EF4-FFF2-40B4-BE49-F238E27FC236}">
                <a16:creationId xmlns:a16="http://schemas.microsoft.com/office/drawing/2014/main" id="{3EB45BFD-039C-739F-FF61-856B68202627}"/>
              </a:ext>
            </a:extLst>
          </p:cNvPr>
          <p:cNvSpPr/>
          <p:nvPr/>
        </p:nvSpPr>
        <p:spPr>
          <a:xfrm>
            <a:off x="2117558" y="3657600"/>
            <a:ext cx="697831" cy="21656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圆角矩形 21">
            <a:extLst>
              <a:ext uri="{FF2B5EF4-FFF2-40B4-BE49-F238E27FC236}">
                <a16:creationId xmlns:a16="http://schemas.microsoft.com/office/drawing/2014/main" id="{AE14C3D1-B9FE-1E01-D862-C6608FDA8D49}"/>
              </a:ext>
            </a:extLst>
          </p:cNvPr>
          <p:cNvSpPr/>
          <p:nvPr/>
        </p:nvSpPr>
        <p:spPr>
          <a:xfrm>
            <a:off x="5089358" y="3657600"/>
            <a:ext cx="1118937" cy="216568"/>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a:extLst>
              <a:ext uri="{FF2B5EF4-FFF2-40B4-BE49-F238E27FC236}">
                <a16:creationId xmlns:a16="http://schemas.microsoft.com/office/drawing/2014/main" id="{91F55CC6-8122-F00B-072F-9FA2E50B67CC}"/>
              </a:ext>
            </a:extLst>
          </p:cNvPr>
          <p:cNvSpPr txBox="1"/>
          <p:nvPr/>
        </p:nvSpPr>
        <p:spPr>
          <a:xfrm>
            <a:off x="6126217" y="284089"/>
            <a:ext cx="6065783" cy="923330"/>
          </a:xfrm>
          <a:prstGeom prst="rect">
            <a:avLst/>
          </a:prstGeom>
          <a:noFill/>
        </p:spPr>
        <p:txBody>
          <a:bodyPr wrap="square">
            <a:spAutoFit/>
          </a:bodyPr>
          <a:lstStyle/>
          <a:p>
            <a:pPr algn="l"/>
            <a:r>
              <a:rPr lang="en-US" altLang="zh-CN" dirty="0">
                <a:solidFill>
                  <a:schemeClr val="bg1"/>
                </a:solidFill>
              </a:rPr>
              <a:t>F.</a:t>
            </a:r>
            <a:r>
              <a:rPr lang="zh-CN" altLang="en-US" dirty="0">
                <a:solidFill>
                  <a:schemeClr val="bg1"/>
                </a:solidFill>
              </a:rPr>
              <a:t> </a:t>
            </a:r>
            <a:r>
              <a:rPr lang="en-US" altLang="zh-CN" dirty="0">
                <a:solidFill>
                  <a:schemeClr val="bg1"/>
                </a:solidFill>
              </a:rPr>
              <a:t>S. Yu et al., Discovery potentials of doubly charmed baryons, arXiv:1703.09086</a:t>
            </a:r>
            <a:r>
              <a:rPr lang="zh-CN" altLang="en-US" dirty="0">
                <a:solidFill>
                  <a:schemeClr val="bg1"/>
                </a:solidFill>
              </a:rPr>
              <a:t> </a:t>
            </a:r>
            <a:r>
              <a:rPr lang="en-US" altLang="zh-CN" b="0" i="1" dirty="0">
                <a:solidFill>
                  <a:schemeClr val="bg1"/>
                </a:solidFill>
                <a:effectLst/>
                <a:latin typeface="-apple-system"/>
              </a:rPr>
              <a:t>Chin.</a:t>
            </a:r>
            <a:r>
              <a:rPr lang="zh-CN" altLang="en-US" b="0" i="1" dirty="0">
                <a:solidFill>
                  <a:schemeClr val="bg1"/>
                </a:solidFill>
                <a:effectLst/>
                <a:latin typeface="-apple-system"/>
              </a:rPr>
              <a:t> </a:t>
            </a:r>
            <a:r>
              <a:rPr lang="en-US" altLang="zh-CN" b="0" i="1" dirty="0">
                <a:solidFill>
                  <a:schemeClr val="bg1"/>
                </a:solidFill>
                <a:effectLst/>
                <a:latin typeface="-apple-system"/>
              </a:rPr>
              <a:t>Phys.</a:t>
            </a:r>
            <a:r>
              <a:rPr lang="zh-CN" altLang="en-US" b="0" i="1" dirty="0">
                <a:solidFill>
                  <a:schemeClr val="bg1"/>
                </a:solidFill>
                <a:effectLst/>
                <a:latin typeface="-apple-system"/>
              </a:rPr>
              <a:t> </a:t>
            </a:r>
            <a:r>
              <a:rPr lang="en-US" altLang="zh-CN" b="0" i="1" dirty="0">
                <a:solidFill>
                  <a:schemeClr val="bg1"/>
                </a:solidFill>
                <a:effectLst/>
                <a:latin typeface="-apple-system"/>
              </a:rPr>
              <a:t>C</a:t>
            </a:r>
            <a:r>
              <a:rPr lang="en-US" altLang="zh-CN" b="0" i="0" dirty="0">
                <a:solidFill>
                  <a:schemeClr val="bg1"/>
                </a:solidFill>
                <a:effectLst/>
                <a:latin typeface="-apple-system"/>
              </a:rPr>
              <a:t> 42 (2018) 5, 051001</a:t>
            </a:r>
          </a:p>
          <a:p>
            <a:pPr>
              <a:buNone/>
            </a:pPr>
            <a:r>
              <a:rPr lang="en-US" altLang="zh-CN" b="0" i="0" dirty="0">
                <a:effectLst/>
                <a:latin typeface="-apple-system"/>
              </a:rPr>
              <a:t> </a:t>
            </a:r>
            <a:endParaRPr lang="zh-CN" altLang="en-US" dirty="0"/>
          </a:p>
        </p:txBody>
      </p:sp>
    </p:spTree>
    <p:extLst>
      <p:ext uri="{BB962C8B-B14F-4D97-AF65-F5344CB8AC3E}">
        <p14:creationId xmlns:p14="http://schemas.microsoft.com/office/powerpoint/2010/main" val="2086299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210DA9B3-FEC2-6021-834D-41C660F1C93F}"/>
              </a:ext>
            </a:extLst>
          </p:cNvPr>
          <p:cNvSpPr>
            <a:spLocks noGrp="1"/>
          </p:cNvSpPr>
          <p:nvPr>
            <p:ph type="title"/>
          </p:nvPr>
        </p:nvSpPr>
        <p:spPr>
          <a:xfrm>
            <a:off x="114742" y="120316"/>
            <a:ext cx="10509142" cy="806115"/>
          </a:xfrm>
        </p:spPr>
        <p:txBody>
          <a:bodyPr>
            <a:normAutofit fontScale="90000"/>
          </a:bodyPr>
          <a:lstStyle/>
          <a:p>
            <a:r>
              <a:rPr kumimoji="1" lang="en-US" altLang="zh-CN" dirty="0"/>
              <a:t>The search of other doubly heavy baryon </a:t>
            </a:r>
            <a:endParaRPr kumimoji="1" lang="zh-CN" altLang="en-US" dirty="0"/>
          </a:p>
        </p:txBody>
      </p:sp>
      <p:sp>
        <p:nvSpPr>
          <p:cNvPr id="6" name="文本框 5">
            <a:extLst>
              <a:ext uri="{FF2B5EF4-FFF2-40B4-BE49-F238E27FC236}">
                <a16:creationId xmlns:a16="http://schemas.microsoft.com/office/drawing/2014/main" id="{996EB7B4-C694-1472-0A47-908E4BB08D27}"/>
              </a:ext>
            </a:extLst>
          </p:cNvPr>
          <p:cNvSpPr txBox="1"/>
          <p:nvPr/>
        </p:nvSpPr>
        <p:spPr>
          <a:xfrm>
            <a:off x="377992" y="1231362"/>
            <a:ext cx="6166184" cy="369332"/>
          </a:xfrm>
          <a:prstGeom prst="rect">
            <a:avLst/>
          </a:prstGeom>
          <a:noFill/>
        </p:spPr>
        <p:txBody>
          <a:bodyPr wrap="square">
            <a:spAutoFit/>
          </a:bodyPr>
          <a:lstStyle/>
          <a:p>
            <a:r>
              <a:rPr lang="en-US" altLang="zh-CN" dirty="0"/>
              <a:t>Search for the doubly charmed baryon </a:t>
            </a:r>
            <a:endParaRPr lang="zh-CN" altLang="en-US" dirty="0"/>
          </a:p>
        </p:txBody>
      </p:sp>
      <p:sp>
        <p:nvSpPr>
          <p:cNvPr id="9" name="文本框 8">
            <a:extLst>
              <a:ext uri="{FF2B5EF4-FFF2-40B4-BE49-F238E27FC236}">
                <a16:creationId xmlns:a16="http://schemas.microsoft.com/office/drawing/2014/main" id="{07FD704F-6985-5249-070B-FD52FACC7BE4}"/>
              </a:ext>
            </a:extLst>
          </p:cNvPr>
          <p:cNvSpPr txBox="1"/>
          <p:nvPr/>
        </p:nvSpPr>
        <p:spPr>
          <a:xfrm>
            <a:off x="840346" y="3679852"/>
            <a:ext cx="2042361" cy="369332"/>
          </a:xfrm>
          <a:prstGeom prst="rect">
            <a:avLst/>
          </a:prstGeom>
          <a:noFill/>
        </p:spPr>
        <p:txBody>
          <a:bodyPr wrap="square">
            <a:spAutoFit/>
          </a:bodyPr>
          <a:lstStyle/>
          <a:p>
            <a:r>
              <a:rPr lang="en-US" altLang="zh-CN" b="0" i="1" dirty="0">
                <a:effectLst/>
                <a:latin typeface="-apple-system"/>
              </a:rPr>
              <a:t>JHEP</a:t>
            </a:r>
            <a:r>
              <a:rPr lang="en-US" altLang="zh-CN" b="0" i="0" dirty="0">
                <a:effectLst/>
                <a:latin typeface="-apple-system"/>
              </a:rPr>
              <a:t> 12 (2021) 107</a:t>
            </a:r>
            <a:endParaRPr lang="zh-CN" altLang="en-US" dirty="0"/>
          </a:p>
        </p:txBody>
      </p:sp>
      <p:sp>
        <p:nvSpPr>
          <p:cNvPr id="11" name="文本框 10">
            <a:extLst>
              <a:ext uri="{FF2B5EF4-FFF2-40B4-BE49-F238E27FC236}">
                <a16:creationId xmlns:a16="http://schemas.microsoft.com/office/drawing/2014/main" id="{C36D266C-FC10-E133-E412-D78690A0F9B5}"/>
              </a:ext>
            </a:extLst>
          </p:cNvPr>
          <p:cNvSpPr txBox="1"/>
          <p:nvPr/>
        </p:nvSpPr>
        <p:spPr>
          <a:xfrm>
            <a:off x="4066312" y="3740363"/>
            <a:ext cx="3097462" cy="646331"/>
          </a:xfrm>
          <a:prstGeom prst="rect">
            <a:avLst/>
          </a:prstGeom>
          <a:noFill/>
        </p:spPr>
        <p:txBody>
          <a:bodyPr wrap="square">
            <a:spAutoFit/>
          </a:bodyPr>
          <a:lstStyle/>
          <a:p>
            <a:r>
              <a:rPr lang="en-US" altLang="zh-CN" b="0" i="1" dirty="0">
                <a:effectLst/>
                <a:latin typeface="-apple-system"/>
              </a:rPr>
              <a:t>Sci. China Phys. Mech. Astron.</a:t>
            </a:r>
            <a:r>
              <a:rPr lang="en-US" altLang="zh-CN" b="0" i="0" dirty="0">
                <a:effectLst/>
                <a:latin typeface="-apple-system"/>
              </a:rPr>
              <a:t> 63 (2020) 2, 221062</a:t>
            </a:r>
            <a:endParaRPr lang="zh-CN" altLang="en-US" dirty="0"/>
          </a:p>
        </p:txBody>
      </p:sp>
      <p:pic>
        <p:nvPicPr>
          <p:cNvPr id="12" name="图片 11">
            <a:extLst>
              <a:ext uri="{FF2B5EF4-FFF2-40B4-BE49-F238E27FC236}">
                <a16:creationId xmlns:a16="http://schemas.microsoft.com/office/drawing/2014/main" id="{0F03D80B-9875-2401-48FB-A2C7A10FAF7F}"/>
              </a:ext>
            </a:extLst>
          </p:cNvPr>
          <p:cNvPicPr>
            <a:picLocks noChangeAspect="1"/>
          </p:cNvPicPr>
          <p:nvPr/>
        </p:nvPicPr>
        <p:blipFill>
          <a:blip r:embed="rId2"/>
          <a:stretch>
            <a:fillRect/>
          </a:stretch>
        </p:blipFill>
        <p:spPr>
          <a:xfrm>
            <a:off x="273995" y="1600694"/>
            <a:ext cx="6605337" cy="2164206"/>
          </a:xfrm>
          <a:prstGeom prst="rect">
            <a:avLst/>
          </a:prstGeom>
        </p:spPr>
      </p:pic>
      <p:pic>
        <p:nvPicPr>
          <p:cNvPr id="13" name="图片 12">
            <a:extLst>
              <a:ext uri="{FF2B5EF4-FFF2-40B4-BE49-F238E27FC236}">
                <a16:creationId xmlns:a16="http://schemas.microsoft.com/office/drawing/2014/main" id="{824D0E6D-6AAD-F5F2-00A3-7F4695A391D6}"/>
              </a:ext>
            </a:extLst>
          </p:cNvPr>
          <p:cNvPicPr>
            <a:picLocks noChangeAspect="1"/>
          </p:cNvPicPr>
          <p:nvPr/>
        </p:nvPicPr>
        <p:blipFill>
          <a:blip r:embed="rId3"/>
          <a:stretch>
            <a:fillRect/>
          </a:stretch>
        </p:blipFill>
        <p:spPr>
          <a:xfrm>
            <a:off x="2578495" y="2693074"/>
            <a:ext cx="706522" cy="485075"/>
          </a:xfrm>
          <a:prstGeom prst="rect">
            <a:avLst/>
          </a:prstGeom>
        </p:spPr>
      </p:pic>
      <p:pic>
        <p:nvPicPr>
          <p:cNvPr id="14" name="图片 13">
            <a:extLst>
              <a:ext uri="{FF2B5EF4-FFF2-40B4-BE49-F238E27FC236}">
                <a16:creationId xmlns:a16="http://schemas.microsoft.com/office/drawing/2014/main" id="{3A54404E-5A27-59E8-A5C3-729A743D1D65}"/>
              </a:ext>
            </a:extLst>
          </p:cNvPr>
          <p:cNvPicPr>
            <a:picLocks noChangeAspect="1"/>
          </p:cNvPicPr>
          <p:nvPr/>
        </p:nvPicPr>
        <p:blipFill>
          <a:blip r:embed="rId3"/>
          <a:stretch>
            <a:fillRect/>
          </a:stretch>
        </p:blipFill>
        <p:spPr>
          <a:xfrm>
            <a:off x="4668253" y="2758928"/>
            <a:ext cx="706521" cy="485074"/>
          </a:xfrm>
          <a:prstGeom prst="rect">
            <a:avLst/>
          </a:prstGeom>
        </p:spPr>
      </p:pic>
      <p:pic>
        <p:nvPicPr>
          <p:cNvPr id="15" name="图片 14">
            <a:extLst>
              <a:ext uri="{FF2B5EF4-FFF2-40B4-BE49-F238E27FC236}">
                <a16:creationId xmlns:a16="http://schemas.microsoft.com/office/drawing/2014/main" id="{E2338CDA-7D0A-45BF-113C-F24B56958E9F}"/>
              </a:ext>
            </a:extLst>
          </p:cNvPr>
          <p:cNvPicPr>
            <a:picLocks noChangeAspect="1"/>
          </p:cNvPicPr>
          <p:nvPr/>
        </p:nvPicPr>
        <p:blipFill>
          <a:blip r:embed="rId4"/>
          <a:stretch>
            <a:fillRect/>
          </a:stretch>
        </p:blipFill>
        <p:spPr>
          <a:xfrm>
            <a:off x="117386" y="4063529"/>
            <a:ext cx="3524329" cy="2191250"/>
          </a:xfrm>
          <a:prstGeom prst="rect">
            <a:avLst/>
          </a:prstGeom>
        </p:spPr>
      </p:pic>
      <p:pic>
        <p:nvPicPr>
          <p:cNvPr id="16" name="图片 15">
            <a:extLst>
              <a:ext uri="{FF2B5EF4-FFF2-40B4-BE49-F238E27FC236}">
                <a16:creationId xmlns:a16="http://schemas.microsoft.com/office/drawing/2014/main" id="{F20FA222-8A70-E273-8202-F4FD6AB5211C}"/>
              </a:ext>
            </a:extLst>
          </p:cNvPr>
          <p:cNvPicPr>
            <a:picLocks noChangeAspect="1"/>
          </p:cNvPicPr>
          <p:nvPr/>
        </p:nvPicPr>
        <p:blipFill>
          <a:blip r:embed="rId5"/>
          <a:stretch>
            <a:fillRect/>
          </a:stretch>
        </p:blipFill>
        <p:spPr>
          <a:xfrm>
            <a:off x="1773991" y="4309768"/>
            <a:ext cx="570409" cy="461360"/>
          </a:xfrm>
          <a:prstGeom prst="rect">
            <a:avLst/>
          </a:prstGeom>
        </p:spPr>
      </p:pic>
      <p:sp>
        <p:nvSpPr>
          <p:cNvPr id="18" name="文本框 17">
            <a:extLst>
              <a:ext uri="{FF2B5EF4-FFF2-40B4-BE49-F238E27FC236}">
                <a16:creationId xmlns:a16="http://schemas.microsoft.com/office/drawing/2014/main" id="{30B28D64-30B4-2D34-DADA-6A113A7FF8C7}"/>
              </a:ext>
            </a:extLst>
          </p:cNvPr>
          <p:cNvSpPr txBox="1"/>
          <p:nvPr/>
        </p:nvSpPr>
        <p:spPr>
          <a:xfrm>
            <a:off x="3956662" y="4494980"/>
            <a:ext cx="3012846" cy="646331"/>
          </a:xfrm>
          <a:prstGeom prst="rect">
            <a:avLst/>
          </a:prstGeom>
          <a:noFill/>
        </p:spPr>
        <p:txBody>
          <a:bodyPr wrap="square">
            <a:spAutoFit/>
          </a:bodyPr>
          <a:lstStyle/>
          <a:p>
            <a:r>
              <a:rPr lang="en-US" altLang="zh-CN" b="0" i="1" dirty="0">
                <a:effectLst/>
                <a:latin typeface="-apple-system"/>
              </a:rPr>
              <a:t>Sci. China Phys. Mech. Astron.</a:t>
            </a:r>
            <a:r>
              <a:rPr lang="en-US" altLang="zh-CN" b="0" i="0" dirty="0">
                <a:effectLst/>
                <a:latin typeface="-apple-system"/>
              </a:rPr>
              <a:t> 64 (2021) 10, 101062</a:t>
            </a:r>
            <a:endParaRPr lang="zh-CN" altLang="en-US" dirty="0"/>
          </a:p>
        </p:txBody>
      </p:sp>
      <p:sp>
        <p:nvSpPr>
          <p:cNvPr id="20" name="文本框 19">
            <a:extLst>
              <a:ext uri="{FF2B5EF4-FFF2-40B4-BE49-F238E27FC236}">
                <a16:creationId xmlns:a16="http://schemas.microsoft.com/office/drawing/2014/main" id="{4D5CEC70-BD9E-B980-3B54-01DF88CE12F6}"/>
              </a:ext>
            </a:extLst>
          </p:cNvPr>
          <p:cNvSpPr txBox="1"/>
          <p:nvPr/>
        </p:nvSpPr>
        <p:spPr>
          <a:xfrm>
            <a:off x="7451800" y="1170709"/>
            <a:ext cx="4235677" cy="369332"/>
          </a:xfrm>
          <a:prstGeom prst="rect">
            <a:avLst/>
          </a:prstGeom>
          <a:noFill/>
        </p:spPr>
        <p:txBody>
          <a:bodyPr wrap="square">
            <a:spAutoFit/>
          </a:bodyPr>
          <a:lstStyle/>
          <a:p>
            <a:pPr algn="l"/>
            <a:r>
              <a:rPr lang="en-US" altLang="zh-CN" b="0" i="0" dirty="0">
                <a:effectLst/>
                <a:latin typeface="-apple-system"/>
              </a:rPr>
              <a:t>Search for the bottom-charmed</a:t>
            </a:r>
            <a:r>
              <a:rPr lang="en-US" altLang="zh-CN" b="0" i="0" dirty="0">
                <a:effectLst/>
                <a:latin typeface="KaTeX_Main"/>
              </a:rPr>
              <a:t>​</a:t>
            </a:r>
            <a:r>
              <a:rPr lang="en-US" altLang="zh-CN" b="0" i="0" dirty="0">
                <a:effectLst/>
                <a:latin typeface="-apple-system"/>
              </a:rPr>
              <a:t> baryon </a:t>
            </a:r>
          </a:p>
        </p:txBody>
      </p:sp>
      <p:pic>
        <p:nvPicPr>
          <p:cNvPr id="21" name="图片 20">
            <a:extLst>
              <a:ext uri="{FF2B5EF4-FFF2-40B4-BE49-F238E27FC236}">
                <a16:creationId xmlns:a16="http://schemas.microsoft.com/office/drawing/2014/main" id="{CB571B78-8B91-6AEE-4519-DE264B14817B}"/>
              </a:ext>
            </a:extLst>
          </p:cNvPr>
          <p:cNvPicPr>
            <a:picLocks noChangeAspect="1"/>
          </p:cNvPicPr>
          <p:nvPr/>
        </p:nvPicPr>
        <p:blipFill>
          <a:blip r:embed="rId6"/>
          <a:stretch>
            <a:fillRect/>
          </a:stretch>
        </p:blipFill>
        <p:spPr>
          <a:xfrm>
            <a:off x="7950636" y="1560281"/>
            <a:ext cx="2826420" cy="1994400"/>
          </a:xfrm>
          <a:prstGeom prst="rect">
            <a:avLst/>
          </a:prstGeom>
        </p:spPr>
      </p:pic>
      <p:cxnSp>
        <p:nvCxnSpPr>
          <p:cNvPr id="23" name="直线连接符 22">
            <a:extLst>
              <a:ext uri="{FF2B5EF4-FFF2-40B4-BE49-F238E27FC236}">
                <a16:creationId xmlns:a16="http://schemas.microsoft.com/office/drawing/2014/main" id="{76BA79C1-330E-6EE8-7A99-B61547991648}"/>
              </a:ext>
            </a:extLst>
          </p:cNvPr>
          <p:cNvCxnSpPr/>
          <p:nvPr/>
        </p:nvCxnSpPr>
        <p:spPr>
          <a:xfrm>
            <a:off x="6985722" y="1075522"/>
            <a:ext cx="0" cy="5799221"/>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7A89B08D-93E8-7CEC-4C93-5D32DE2ADBBA}"/>
              </a:ext>
            </a:extLst>
          </p:cNvPr>
          <p:cNvSpPr txBox="1"/>
          <p:nvPr/>
        </p:nvSpPr>
        <p:spPr>
          <a:xfrm>
            <a:off x="8505653" y="3599237"/>
            <a:ext cx="2135578" cy="369332"/>
          </a:xfrm>
          <a:prstGeom prst="rect">
            <a:avLst/>
          </a:prstGeom>
          <a:noFill/>
        </p:spPr>
        <p:txBody>
          <a:bodyPr wrap="square">
            <a:spAutoFit/>
          </a:bodyPr>
          <a:lstStyle/>
          <a:p>
            <a:r>
              <a:rPr lang="en-US" altLang="zh-CN" b="0" i="1" dirty="0">
                <a:effectLst/>
                <a:latin typeface="-apple-system"/>
              </a:rPr>
              <a:t>JHEP</a:t>
            </a:r>
            <a:r>
              <a:rPr lang="en-US" altLang="zh-CN" b="0" i="0" dirty="0">
                <a:effectLst/>
                <a:latin typeface="-apple-system"/>
              </a:rPr>
              <a:t> 11 (2020) 095</a:t>
            </a:r>
            <a:endParaRPr lang="zh-CN" altLang="en-US" dirty="0"/>
          </a:p>
        </p:txBody>
      </p:sp>
      <p:pic>
        <p:nvPicPr>
          <p:cNvPr id="26" name="图片 25">
            <a:extLst>
              <a:ext uri="{FF2B5EF4-FFF2-40B4-BE49-F238E27FC236}">
                <a16:creationId xmlns:a16="http://schemas.microsoft.com/office/drawing/2014/main" id="{9D206A19-4D6F-0A7B-7CFD-C7D935D1E785}"/>
              </a:ext>
            </a:extLst>
          </p:cNvPr>
          <p:cNvPicPr>
            <a:picLocks noChangeAspect="1"/>
          </p:cNvPicPr>
          <p:nvPr/>
        </p:nvPicPr>
        <p:blipFill>
          <a:blip r:embed="rId7"/>
          <a:stretch>
            <a:fillRect/>
          </a:stretch>
        </p:blipFill>
        <p:spPr>
          <a:xfrm>
            <a:off x="4030137" y="6254779"/>
            <a:ext cx="2971800" cy="342900"/>
          </a:xfrm>
          <a:prstGeom prst="rect">
            <a:avLst/>
          </a:prstGeom>
        </p:spPr>
      </p:pic>
      <p:pic>
        <p:nvPicPr>
          <p:cNvPr id="27" name="图片 26">
            <a:extLst>
              <a:ext uri="{FF2B5EF4-FFF2-40B4-BE49-F238E27FC236}">
                <a16:creationId xmlns:a16="http://schemas.microsoft.com/office/drawing/2014/main" id="{C8CF3543-D1C3-7921-6C94-9BD152636BCA}"/>
              </a:ext>
            </a:extLst>
          </p:cNvPr>
          <p:cNvPicPr>
            <a:picLocks noChangeAspect="1"/>
          </p:cNvPicPr>
          <p:nvPr/>
        </p:nvPicPr>
        <p:blipFill>
          <a:blip r:embed="rId8"/>
          <a:stretch>
            <a:fillRect/>
          </a:stretch>
        </p:blipFill>
        <p:spPr>
          <a:xfrm>
            <a:off x="3997708" y="5792476"/>
            <a:ext cx="2971800" cy="304800"/>
          </a:xfrm>
          <a:prstGeom prst="rect">
            <a:avLst/>
          </a:prstGeom>
        </p:spPr>
      </p:pic>
      <p:sp>
        <p:nvSpPr>
          <p:cNvPr id="29" name="文本框 28">
            <a:extLst>
              <a:ext uri="{FF2B5EF4-FFF2-40B4-BE49-F238E27FC236}">
                <a16:creationId xmlns:a16="http://schemas.microsoft.com/office/drawing/2014/main" id="{A5240077-5055-7393-49D3-4F27D09DB265}"/>
              </a:ext>
            </a:extLst>
          </p:cNvPr>
          <p:cNvSpPr txBox="1"/>
          <p:nvPr/>
        </p:nvSpPr>
        <p:spPr>
          <a:xfrm>
            <a:off x="3670920" y="5249597"/>
            <a:ext cx="3314801" cy="1477328"/>
          </a:xfrm>
          <a:prstGeom prst="rect">
            <a:avLst/>
          </a:prstGeom>
          <a:noFill/>
          <a:ln>
            <a:solidFill>
              <a:srgbClr val="FF0000"/>
            </a:solidFill>
          </a:ln>
        </p:spPr>
        <p:txBody>
          <a:bodyPr wrap="square">
            <a:spAutoFit/>
          </a:bodyPr>
          <a:lstStyle/>
          <a:p>
            <a:r>
              <a:rPr lang="en-US" altLang="zh-CN" b="0" i="1" dirty="0">
                <a:effectLst/>
                <a:latin typeface="-apple-system"/>
              </a:rPr>
              <a:t>Chin. Phys. C</a:t>
            </a:r>
            <a:r>
              <a:rPr lang="en-US" altLang="zh-CN" b="0" i="0" dirty="0">
                <a:effectLst/>
                <a:latin typeface="-apple-system"/>
              </a:rPr>
              <a:t> 45 (2021) 9, 093002</a:t>
            </a:r>
          </a:p>
          <a:p>
            <a:endParaRPr lang="en-US" altLang="zh-CN" dirty="0">
              <a:latin typeface="-apple-system"/>
            </a:endParaRPr>
          </a:p>
          <a:p>
            <a:endParaRPr lang="en-US" altLang="zh-CN" dirty="0">
              <a:latin typeface="-apple-system"/>
            </a:endParaRPr>
          </a:p>
          <a:p>
            <a:endParaRPr lang="en-US" altLang="zh-CN" dirty="0">
              <a:latin typeface="-apple-system"/>
            </a:endParaRPr>
          </a:p>
          <a:p>
            <a:endParaRPr lang="zh-CN" altLang="en-US" dirty="0">
              <a:solidFill>
                <a:srgbClr val="FF0000"/>
              </a:solidFill>
            </a:endParaRPr>
          </a:p>
        </p:txBody>
      </p:sp>
      <p:cxnSp>
        <p:nvCxnSpPr>
          <p:cNvPr id="31" name="直线连接符 30">
            <a:extLst>
              <a:ext uri="{FF2B5EF4-FFF2-40B4-BE49-F238E27FC236}">
                <a16:creationId xmlns:a16="http://schemas.microsoft.com/office/drawing/2014/main" id="{0FD70676-4B2F-A09B-5ECF-8BCDDAF6427A}"/>
              </a:ext>
            </a:extLst>
          </p:cNvPr>
          <p:cNvCxnSpPr/>
          <p:nvPr/>
        </p:nvCxnSpPr>
        <p:spPr>
          <a:xfrm>
            <a:off x="7017464" y="4159799"/>
            <a:ext cx="4965647"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A0A35E03-0471-D307-0F4F-BB25F5C1FD68}"/>
              </a:ext>
            </a:extLst>
          </p:cNvPr>
          <p:cNvSpPr txBox="1"/>
          <p:nvPr/>
        </p:nvSpPr>
        <p:spPr>
          <a:xfrm>
            <a:off x="7981332" y="6268024"/>
            <a:ext cx="3306684" cy="369332"/>
          </a:xfrm>
          <a:prstGeom prst="rect">
            <a:avLst/>
          </a:prstGeom>
          <a:noFill/>
        </p:spPr>
        <p:txBody>
          <a:bodyPr wrap="square">
            <a:spAutoFit/>
          </a:bodyPr>
          <a:lstStyle/>
          <a:p>
            <a:r>
              <a:rPr lang="en-US" altLang="zh-CN" b="0" i="1" dirty="0">
                <a:effectLst/>
                <a:latin typeface="-apple-system"/>
              </a:rPr>
              <a:t>Chin.</a:t>
            </a:r>
            <a:r>
              <a:rPr lang="zh-CN" altLang="en-US" b="0" i="1" dirty="0">
                <a:effectLst/>
                <a:latin typeface="-apple-system"/>
              </a:rPr>
              <a:t> </a:t>
            </a:r>
            <a:r>
              <a:rPr lang="en-US" altLang="zh-CN" b="0" i="1" dirty="0">
                <a:effectLst/>
                <a:latin typeface="-apple-system"/>
              </a:rPr>
              <a:t>Phys.</a:t>
            </a:r>
            <a:r>
              <a:rPr lang="zh-CN" altLang="en-US" b="0" i="1" dirty="0">
                <a:effectLst/>
                <a:latin typeface="-apple-system"/>
              </a:rPr>
              <a:t> </a:t>
            </a:r>
            <a:r>
              <a:rPr lang="en-US" altLang="zh-CN" b="0" i="1" dirty="0">
                <a:effectLst/>
                <a:latin typeface="-apple-system"/>
              </a:rPr>
              <a:t>C</a:t>
            </a:r>
            <a:r>
              <a:rPr lang="en-US" altLang="zh-CN" b="0" i="0" dirty="0">
                <a:effectLst/>
                <a:latin typeface="-apple-system"/>
              </a:rPr>
              <a:t> 47 (2023) 9, 093001</a:t>
            </a:r>
            <a:endParaRPr lang="zh-CN" altLang="en-US" dirty="0"/>
          </a:p>
        </p:txBody>
      </p:sp>
      <p:cxnSp>
        <p:nvCxnSpPr>
          <p:cNvPr id="34" name="直线连接符 33">
            <a:extLst>
              <a:ext uri="{FF2B5EF4-FFF2-40B4-BE49-F238E27FC236}">
                <a16:creationId xmlns:a16="http://schemas.microsoft.com/office/drawing/2014/main" id="{BF7B3FDF-A9C4-5C21-17F3-940EA7A41AB8}"/>
              </a:ext>
            </a:extLst>
          </p:cNvPr>
          <p:cNvCxnSpPr>
            <a:cxnSpLocks/>
          </p:cNvCxnSpPr>
          <p:nvPr/>
        </p:nvCxnSpPr>
        <p:spPr>
          <a:xfrm>
            <a:off x="4200019" y="5201030"/>
            <a:ext cx="2679313"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35" name="图片 34">
            <a:extLst>
              <a:ext uri="{FF2B5EF4-FFF2-40B4-BE49-F238E27FC236}">
                <a16:creationId xmlns:a16="http://schemas.microsoft.com/office/drawing/2014/main" id="{3A68714A-513A-865B-322C-19A0C1F27017}"/>
              </a:ext>
            </a:extLst>
          </p:cNvPr>
          <p:cNvPicPr>
            <a:picLocks noChangeAspect="1"/>
          </p:cNvPicPr>
          <p:nvPr/>
        </p:nvPicPr>
        <p:blipFill>
          <a:blip r:embed="rId9"/>
          <a:stretch>
            <a:fillRect/>
          </a:stretch>
        </p:blipFill>
        <p:spPr>
          <a:xfrm>
            <a:off x="7950636" y="4220594"/>
            <a:ext cx="2971798" cy="1954059"/>
          </a:xfrm>
          <a:prstGeom prst="rect">
            <a:avLst/>
          </a:prstGeom>
        </p:spPr>
      </p:pic>
      <p:cxnSp>
        <p:nvCxnSpPr>
          <p:cNvPr id="37" name="直线连接符 36">
            <a:extLst>
              <a:ext uri="{FF2B5EF4-FFF2-40B4-BE49-F238E27FC236}">
                <a16:creationId xmlns:a16="http://schemas.microsoft.com/office/drawing/2014/main" id="{94B7F22A-B2D2-4749-A20C-1AF97C913564}"/>
              </a:ext>
            </a:extLst>
          </p:cNvPr>
          <p:cNvCxnSpPr>
            <a:cxnSpLocks/>
          </p:cNvCxnSpPr>
          <p:nvPr/>
        </p:nvCxnSpPr>
        <p:spPr>
          <a:xfrm>
            <a:off x="4143951" y="4494980"/>
            <a:ext cx="2679313"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38" name="图片 37">
            <a:extLst>
              <a:ext uri="{FF2B5EF4-FFF2-40B4-BE49-F238E27FC236}">
                <a16:creationId xmlns:a16="http://schemas.microsoft.com/office/drawing/2014/main" id="{DB31509A-3487-0206-B38A-5512462AC51F}"/>
              </a:ext>
            </a:extLst>
          </p:cNvPr>
          <p:cNvPicPr>
            <a:picLocks noChangeAspect="1"/>
          </p:cNvPicPr>
          <p:nvPr/>
        </p:nvPicPr>
        <p:blipFill>
          <a:blip r:embed="rId10"/>
          <a:stretch>
            <a:fillRect/>
          </a:stretch>
        </p:blipFill>
        <p:spPr>
          <a:xfrm>
            <a:off x="10001668" y="5141311"/>
            <a:ext cx="623693" cy="484060"/>
          </a:xfrm>
          <a:prstGeom prst="rect">
            <a:avLst/>
          </a:prstGeom>
        </p:spPr>
      </p:pic>
    </p:spTree>
    <p:extLst>
      <p:ext uri="{BB962C8B-B14F-4D97-AF65-F5344CB8AC3E}">
        <p14:creationId xmlns:p14="http://schemas.microsoft.com/office/powerpoint/2010/main" val="1436802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a:xfrm>
            <a:off x="30663" y="0"/>
            <a:ext cx="5764656" cy="1349779"/>
          </a:xfrm>
        </p:spPr>
        <p:txBody>
          <a:bodyPr/>
          <a:lstStyle/>
          <a:p>
            <a:r>
              <a:rPr lang="zh-CN" altLang="en-US" dirty="0">
                <a:solidFill>
                  <a:schemeClr val="bg1"/>
                </a:solidFill>
              </a:rPr>
              <a:t>理论进展</a:t>
            </a:r>
          </a:p>
        </p:txBody>
      </p:sp>
      <p:sp>
        <p:nvSpPr>
          <p:cNvPr id="14" name="内容占位符 3"/>
          <p:cNvSpPr txBox="1"/>
          <p:nvPr/>
        </p:nvSpPr>
        <p:spPr>
          <a:xfrm>
            <a:off x="612715" y="3332273"/>
            <a:ext cx="2257265" cy="18815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质量</a:t>
            </a:r>
            <a:endParaRPr lang="en-US" altLang="zh-CN" dirty="0"/>
          </a:p>
          <a:p>
            <a:r>
              <a:rPr lang="zh-CN" altLang="en-US" dirty="0"/>
              <a:t>寿命</a:t>
            </a:r>
            <a:endParaRPr lang="en-US" altLang="zh-CN" dirty="0"/>
          </a:p>
          <a:p>
            <a:r>
              <a:rPr lang="zh-CN" altLang="en-US" dirty="0"/>
              <a:t>强耦合常数</a:t>
            </a:r>
            <a:endParaRPr lang="en-US" altLang="zh-CN" dirty="0"/>
          </a:p>
          <a:p>
            <a:r>
              <a:rPr lang="zh-CN" altLang="en-US" dirty="0"/>
              <a:t>衰变宽度</a:t>
            </a:r>
            <a:endParaRPr lang="en-US" altLang="zh-CN" dirty="0"/>
          </a:p>
        </p:txBody>
      </p:sp>
      <p:sp>
        <p:nvSpPr>
          <p:cNvPr id="15" name="内容占位符 4"/>
          <p:cNvSpPr txBox="1"/>
          <p:nvPr/>
        </p:nvSpPr>
        <p:spPr>
          <a:xfrm>
            <a:off x="2830521" y="4627005"/>
            <a:ext cx="4878009" cy="88121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t>弱衰变和电磁衰变</a:t>
            </a:r>
            <a:r>
              <a:rPr lang="en-US" altLang="zh-CN" dirty="0"/>
              <a:t>--</a:t>
            </a:r>
            <a:r>
              <a:rPr lang="zh-CN" altLang="en-US" dirty="0"/>
              <a:t>非微扰的形状因子</a:t>
            </a:r>
            <a:endParaRPr lang="en-US" altLang="zh-CN" dirty="0"/>
          </a:p>
          <a:p>
            <a:pPr marL="0" indent="0">
              <a:buFont typeface="Arial" panose="020B0604020202020204" pitchFamily="34" charset="0"/>
              <a:buNone/>
            </a:pPr>
            <a:r>
              <a:rPr lang="zh-CN" altLang="en-US" dirty="0"/>
              <a:t>强衰变</a:t>
            </a:r>
            <a:r>
              <a:rPr lang="en-US" altLang="zh-CN" dirty="0"/>
              <a:t>--</a:t>
            </a:r>
            <a:r>
              <a:rPr lang="zh-CN" altLang="en-US" dirty="0"/>
              <a:t>耦合常数</a:t>
            </a:r>
            <a:endParaRPr lang="en-US" altLang="zh-CN" dirty="0"/>
          </a:p>
        </p:txBody>
      </p:sp>
      <p:pic>
        <p:nvPicPr>
          <p:cNvPr id="16" name="图片 15"/>
          <p:cNvPicPr>
            <a:picLocks noChangeAspect="1"/>
          </p:cNvPicPr>
          <p:nvPr/>
        </p:nvPicPr>
        <p:blipFill>
          <a:blip r:embed="rId2"/>
          <a:stretch>
            <a:fillRect/>
          </a:stretch>
        </p:blipFill>
        <p:spPr>
          <a:xfrm>
            <a:off x="2184477" y="1349779"/>
            <a:ext cx="6824847" cy="2229523"/>
          </a:xfrm>
          <a:prstGeom prst="rect">
            <a:avLst/>
          </a:prstGeom>
        </p:spPr>
      </p:pic>
      <p:sp>
        <p:nvSpPr>
          <p:cNvPr id="17" name="内容占位符 7"/>
          <p:cNvSpPr txBox="1"/>
          <p:nvPr/>
        </p:nvSpPr>
        <p:spPr>
          <a:xfrm>
            <a:off x="499039" y="5404222"/>
            <a:ext cx="7223547" cy="81471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1"/>
              </a:buClr>
              <a:buSzPct val="110000"/>
              <a:buFont typeface="Wingdings" panose="05000000000000000000" pitchFamily="2" charset="2"/>
              <a:buNone/>
              <a:defRPr sz="1800" kern="1200">
                <a:solidFill>
                  <a:schemeClr val="tx1"/>
                </a:solidFill>
                <a:effectLst/>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zh-CN" altLang="en-US" dirty="0"/>
              <a:t>研究衰变过程（</a:t>
            </a:r>
            <a:r>
              <a:rPr lang="en-US" altLang="zh-CN" dirty="0"/>
              <a:t> the weak, electromagnetic, and strong decays </a:t>
            </a:r>
            <a:r>
              <a:rPr lang="zh-CN" altLang="en-US" dirty="0"/>
              <a:t>），</a:t>
            </a:r>
            <a:endParaRPr lang="en-US" altLang="zh-CN" dirty="0"/>
          </a:p>
          <a:p>
            <a:r>
              <a:rPr lang="zh-CN" altLang="en-US" dirty="0"/>
              <a:t>可以提供有关这些过程动力学的重要信息。</a:t>
            </a:r>
            <a:endParaRPr lang="en-US" altLang="zh-CN" dirty="0"/>
          </a:p>
        </p:txBody>
      </p:sp>
      <p:sp>
        <p:nvSpPr>
          <p:cNvPr id="18" name="左大括号 17"/>
          <p:cNvSpPr/>
          <p:nvPr/>
        </p:nvSpPr>
        <p:spPr>
          <a:xfrm>
            <a:off x="2554914" y="4627005"/>
            <a:ext cx="285226" cy="586819"/>
          </a:xfrm>
          <a:prstGeom prst="leftBrace">
            <a:avLst>
              <a:gd name="adj1" fmla="val 8333"/>
              <a:gd name="adj2" fmla="val 534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内容占位符 3"/>
          <p:cNvSpPr txBox="1"/>
          <p:nvPr/>
        </p:nvSpPr>
        <p:spPr>
          <a:xfrm>
            <a:off x="7998193" y="3729088"/>
            <a:ext cx="3420000" cy="2382651"/>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zh-CN" altLang="en-US" dirty="0"/>
              <a:t>基态以及激发态粒子的质量</a:t>
            </a:r>
            <a:endParaRPr lang="en-US" altLang="zh-CN" dirty="0"/>
          </a:p>
          <a:p>
            <a:r>
              <a:rPr lang="zh-CN" altLang="en-US" dirty="0"/>
              <a:t>不同量子数的重子寿命</a:t>
            </a:r>
            <a:endParaRPr lang="en-US" altLang="zh-CN" dirty="0"/>
          </a:p>
          <a:p>
            <a:r>
              <a:rPr lang="zh-CN" altLang="en-US" dirty="0"/>
              <a:t>与赝标和矢量介子的强耦合</a:t>
            </a:r>
            <a:endParaRPr lang="en-US" altLang="zh-CN" dirty="0"/>
          </a:p>
          <a:p>
            <a:r>
              <a:rPr lang="en-US" altLang="zh-CN" dirty="0"/>
              <a:t>1/2-1/2</a:t>
            </a:r>
            <a:r>
              <a:rPr lang="zh-CN" altLang="en-US" dirty="0"/>
              <a:t>和</a:t>
            </a:r>
            <a:r>
              <a:rPr lang="en-US" altLang="zh-CN" dirty="0"/>
              <a:t>3/2</a:t>
            </a:r>
            <a:r>
              <a:rPr lang="zh-CN" altLang="en-US" dirty="0"/>
              <a:t>多体弱衰变</a:t>
            </a:r>
            <a:endParaRPr lang="en-US" altLang="zh-CN" dirty="0"/>
          </a:p>
          <a:p>
            <a:r>
              <a:rPr lang="en-US" altLang="zh-CN" dirty="0"/>
              <a:t>……</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798069" y="1228622"/>
            <a:ext cx="3178165" cy="1231106"/>
          </a:xfrm>
          <a:prstGeom prst="rect">
            <a:avLst/>
          </a:prstGeom>
          <a:noFill/>
        </p:spPr>
        <p:txBody>
          <a:bodyPr wrap="square" rtlCol="0">
            <a:spAutoFit/>
          </a:bodyPr>
          <a:lstStyle/>
          <a:p>
            <a:pPr marL="457200" indent="-457200">
              <a:buFont typeface="Wingdings" panose="05000000000000000000" pitchFamily="2" charset="2"/>
              <a:buChar char="Ø"/>
            </a:pPr>
            <a:r>
              <a:rPr lang="en-US" altLang="zh-CN" sz="2800" b="1" dirty="0">
                <a:solidFill>
                  <a:srgbClr val="FF0000"/>
                </a:solidFill>
              </a:rPr>
              <a:t>Mass spectrum</a:t>
            </a:r>
            <a:endParaRPr lang="en-US" altLang="zh-CN" dirty="0"/>
          </a:p>
          <a:p>
            <a:endParaRPr lang="zh-CN" altLang="en-US" dirty="0"/>
          </a:p>
        </p:txBody>
      </p:sp>
      <p:sp>
        <p:nvSpPr>
          <p:cNvPr id="38" name="文本框 37"/>
          <p:cNvSpPr txBox="1"/>
          <p:nvPr/>
        </p:nvSpPr>
        <p:spPr>
          <a:xfrm>
            <a:off x="4110806" y="1267142"/>
            <a:ext cx="5818517" cy="1015663"/>
          </a:xfrm>
          <a:prstGeom prst="rect">
            <a:avLst/>
          </a:prstGeom>
          <a:noFill/>
        </p:spPr>
        <p:txBody>
          <a:bodyPr wrap="square" rtlCol="0">
            <a:spAutoFit/>
          </a:bodyPr>
          <a:lstStyle/>
          <a:p>
            <a:r>
              <a:rPr lang="en-US" altLang="zh-CN" sz="2000" b="1" dirty="0">
                <a:solidFill>
                  <a:srgbClr val="00B0F0"/>
                </a:solidFill>
              </a:rPr>
              <a:t>Lattice QCD</a:t>
            </a:r>
            <a:r>
              <a:rPr lang="en-US" altLang="zh-CN" sz="2000" dirty="0"/>
              <a:t>,    Phys.</a:t>
            </a:r>
            <a:r>
              <a:rPr lang="zh-CN" altLang="en-US" sz="2000" dirty="0"/>
              <a:t> </a:t>
            </a:r>
            <a:r>
              <a:rPr lang="en-US" altLang="zh-CN" sz="2000" dirty="0"/>
              <a:t>Rev.</a:t>
            </a:r>
            <a:r>
              <a:rPr lang="zh-CN" altLang="en-US" sz="2000" dirty="0"/>
              <a:t> </a:t>
            </a:r>
            <a:r>
              <a:rPr lang="en-US" altLang="zh-CN" sz="2000" dirty="0"/>
              <a:t>D,90,094507, </a:t>
            </a:r>
          </a:p>
          <a:p>
            <a:r>
              <a:rPr lang="en-US" altLang="zh-CN" sz="2000" b="1" dirty="0">
                <a:solidFill>
                  <a:srgbClr val="00B0F0"/>
                </a:solidFill>
              </a:rPr>
              <a:t>QCD sum rule</a:t>
            </a:r>
            <a:r>
              <a:rPr lang="en-US" altLang="zh-CN" sz="2000" dirty="0"/>
              <a:t>, J.</a:t>
            </a:r>
            <a:r>
              <a:rPr lang="zh-CN" altLang="en-US" sz="2000" dirty="0"/>
              <a:t> </a:t>
            </a:r>
            <a:r>
              <a:rPr lang="en-US" altLang="zh-CN" sz="2000" dirty="0"/>
              <a:t>Phys.</a:t>
            </a:r>
            <a:r>
              <a:rPr lang="zh-CN" altLang="en-US" sz="2000" dirty="0"/>
              <a:t> </a:t>
            </a:r>
            <a:r>
              <a:rPr lang="en-US" altLang="zh-CN" sz="2000" dirty="0"/>
              <a:t>Conf.</a:t>
            </a:r>
            <a:r>
              <a:rPr lang="zh-CN" altLang="en-US" sz="2000" dirty="0"/>
              <a:t> </a:t>
            </a:r>
            <a:r>
              <a:rPr lang="en-US" altLang="zh-CN" sz="2000" dirty="0"/>
              <a:t>ser.</a:t>
            </a:r>
            <a:r>
              <a:rPr lang="zh-CN" altLang="en-US" sz="2000" dirty="0"/>
              <a:t> </a:t>
            </a:r>
            <a:r>
              <a:rPr lang="en-US" altLang="zh-CN" sz="2000" dirty="0"/>
              <a:t>556,012016</a:t>
            </a:r>
          </a:p>
          <a:p>
            <a:r>
              <a:rPr lang="en-US" altLang="zh-CN" sz="2000" b="1" dirty="0">
                <a:solidFill>
                  <a:srgbClr val="00B0F0"/>
                </a:solidFill>
              </a:rPr>
              <a:t>Quark Model</a:t>
            </a:r>
            <a:r>
              <a:rPr lang="en-US" altLang="zh-CN" sz="2000" dirty="0"/>
              <a:t>,  Phys.</a:t>
            </a:r>
            <a:r>
              <a:rPr lang="zh-CN" altLang="en-US" sz="2000" dirty="0"/>
              <a:t> </a:t>
            </a:r>
            <a:r>
              <a:rPr lang="en-US" altLang="zh-CN" sz="2000" dirty="0"/>
              <a:t>Rev.</a:t>
            </a:r>
            <a:r>
              <a:rPr lang="zh-CN" altLang="en-US" sz="2000" dirty="0"/>
              <a:t> </a:t>
            </a:r>
            <a:r>
              <a:rPr lang="en-US" altLang="zh-CN" sz="2000" dirty="0"/>
              <a:t>D 66,014008</a:t>
            </a:r>
            <a:endParaRPr lang="zh-CN" altLang="en-US" sz="2000" dirty="0"/>
          </a:p>
        </p:txBody>
      </p:sp>
      <p:sp>
        <p:nvSpPr>
          <p:cNvPr id="39" name="左大括号 38"/>
          <p:cNvSpPr/>
          <p:nvPr/>
        </p:nvSpPr>
        <p:spPr>
          <a:xfrm>
            <a:off x="3841662" y="1477459"/>
            <a:ext cx="269144" cy="595029"/>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0"/>
          <p:cNvSpPr>
            <a:spLocks noGrp="1"/>
          </p:cNvSpPr>
          <p:nvPr>
            <p:ph type="title"/>
          </p:nvPr>
        </p:nvSpPr>
        <p:spPr>
          <a:xfrm>
            <a:off x="25812" y="3374"/>
            <a:ext cx="5764656" cy="971694"/>
          </a:xfrm>
        </p:spPr>
        <p:txBody>
          <a:bodyPr/>
          <a:lstStyle/>
          <a:p>
            <a:r>
              <a:rPr lang="en-US" altLang="zh-CN" dirty="0">
                <a:solidFill>
                  <a:schemeClr val="bg1"/>
                </a:solidFill>
              </a:rPr>
              <a:t>Doubly</a:t>
            </a:r>
            <a:r>
              <a:rPr lang="zh-CN" altLang="en-US" dirty="0">
                <a:solidFill>
                  <a:schemeClr val="bg1"/>
                </a:solidFill>
              </a:rPr>
              <a:t> </a:t>
            </a:r>
            <a:r>
              <a:rPr lang="en-US" altLang="zh-CN" dirty="0">
                <a:solidFill>
                  <a:schemeClr val="bg1"/>
                </a:solidFill>
              </a:rPr>
              <a:t>heavy</a:t>
            </a:r>
            <a:r>
              <a:rPr lang="zh-CN" altLang="en-US" dirty="0">
                <a:solidFill>
                  <a:schemeClr val="bg1"/>
                </a:solidFill>
              </a:rPr>
              <a:t> </a:t>
            </a:r>
            <a:r>
              <a:rPr lang="en-US" altLang="zh-CN" dirty="0">
                <a:solidFill>
                  <a:schemeClr val="bg1"/>
                </a:solidFill>
              </a:rPr>
              <a:t>baryon </a:t>
            </a:r>
            <a:endParaRPr lang="zh-CN" altLang="en-US" dirty="0">
              <a:solidFill>
                <a:schemeClr val="bg1"/>
              </a:solidFill>
            </a:endParaRPr>
          </a:p>
        </p:txBody>
      </p:sp>
      <p:pic>
        <p:nvPicPr>
          <p:cNvPr id="3" name="图片 2"/>
          <p:cNvPicPr>
            <a:picLocks noChangeAspect="1"/>
          </p:cNvPicPr>
          <p:nvPr/>
        </p:nvPicPr>
        <p:blipFill>
          <a:blip r:embed="rId2"/>
          <a:stretch>
            <a:fillRect/>
          </a:stretch>
        </p:blipFill>
        <p:spPr>
          <a:xfrm>
            <a:off x="972751" y="2352409"/>
            <a:ext cx="10246497" cy="37416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507926" y="1267524"/>
            <a:ext cx="2812058" cy="614284"/>
          </a:xfrm>
          <a:prstGeom prst="rect">
            <a:avLst/>
          </a:prstGeom>
        </p:spPr>
      </p:pic>
      <p:sp>
        <p:nvSpPr>
          <p:cNvPr id="18" name="文本框 17"/>
          <p:cNvSpPr txBox="1"/>
          <p:nvPr/>
        </p:nvSpPr>
        <p:spPr>
          <a:xfrm>
            <a:off x="540697" y="4111204"/>
            <a:ext cx="3027956" cy="1846659"/>
          </a:xfrm>
          <a:prstGeom prst="rect">
            <a:avLst/>
          </a:prstGeom>
          <a:noFill/>
        </p:spPr>
        <p:txBody>
          <a:bodyPr wrap="square" rtlCol="0">
            <a:spAutoFit/>
          </a:bodyPr>
          <a:lstStyle/>
          <a:p>
            <a:r>
              <a:rPr lang="en-US" altLang="zh-CN" sz="2000" b="1" dirty="0">
                <a:solidFill>
                  <a:srgbClr val="00B0F0"/>
                </a:solidFill>
              </a:rPr>
              <a:t>Weak decays</a:t>
            </a:r>
          </a:p>
          <a:p>
            <a:endParaRPr lang="en-US" altLang="zh-CN" dirty="0"/>
          </a:p>
          <a:p>
            <a:endParaRPr lang="en-US" altLang="zh-CN" b="1" dirty="0"/>
          </a:p>
          <a:p>
            <a:r>
              <a:rPr lang="en-US" altLang="zh-CN" sz="2000" b="1" dirty="0">
                <a:solidFill>
                  <a:srgbClr val="00B0F0"/>
                </a:solidFill>
              </a:rPr>
              <a:t>Radiative transitions</a:t>
            </a:r>
          </a:p>
          <a:p>
            <a:endParaRPr lang="en-US" altLang="zh-CN" dirty="0"/>
          </a:p>
          <a:p>
            <a:r>
              <a:rPr lang="en-US" altLang="zh-CN" sz="2000" b="1" dirty="0">
                <a:solidFill>
                  <a:srgbClr val="00B0F0"/>
                </a:solidFill>
              </a:rPr>
              <a:t>Strong decays</a:t>
            </a:r>
            <a:endParaRPr lang="zh-CN" altLang="en-US" sz="2000" b="1" dirty="0">
              <a:solidFill>
                <a:srgbClr val="00B0F0"/>
              </a:solidFill>
            </a:endParaRPr>
          </a:p>
        </p:txBody>
      </p:sp>
      <p:sp>
        <p:nvSpPr>
          <p:cNvPr id="21" name="文本框 20"/>
          <p:cNvSpPr txBox="1"/>
          <p:nvPr/>
        </p:nvSpPr>
        <p:spPr>
          <a:xfrm>
            <a:off x="3797362" y="4111204"/>
            <a:ext cx="7185935" cy="2306955"/>
          </a:xfrm>
          <a:prstGeom prst="rect">
            <a:avLst/>
          </a:prstGeom>
          <a:noFill/>
        </p:spPr>
        <p:txBody>
          <a:bodyPr wrap="square">
            <a:spAutoFit/>
          </a:bodyPr>
          <a:lstStyle/>
          <a:p>
            <a:pPr algn="l"/>
            <a:r>
              <a:rPr lang="en-US" altLang="zh-CN" b="1" dirty="0" err="1">
                <a:solidFill>
                  <a:srgbClr val="7030A0"/>
                </a:solidFill>
              </a:rPr>
              <a:t>Rescattering</a:t>
            </a:r>
            <a:r>
              <a:rPr lang="en-US" altLang="zh-CN" b="1" dirty="0">
                <a:solidFill>
                  <a:srgbClr val="7030A0"/>
                </a:solidFill>
              </a:rPr>
              <a:t> mechanism</a:t>
            </a:r>
            <a:r>
              <a:rPr lang="zh-CN" altLang="en-US" b="1" dirty="0">
                <a:solidFill>
                  <a:srgbClr val="7030A0"/>
                </a:solidFill>
              </a:rPr>
              <a:t> </a:t>
            </a:r>
            <a:endParaRPr lang="en-US" altLang="zh-CN" b="1" dirty="0">
              <a:solidFill>
                <a:srgbClr val="7030A0"/>
              </a:solidFill>
            </a:endParaRPr>
          </a:p>
          <a:p>
            <a:pPr algn="l"/>
            <a:r>
              <a:rPr lang="en-US" altLang="zh-CN" i="1" dirty="0">
                <a:effectLst/>
                <a:highlight>
                  <a:srgbClr val="FFFFFF"/>
                </a:highlight>
                <a:latin typeface="Times New Roman" panose="02020603050405020304" pitchFamily="18" charset="0"/>
                <a:cs typeface="Times New Roman" panose="02020603050405020304" pitchFamily="18" charset="0"/>
              </a:rPr>
              <a:t>Chin. Phys. C</a:t>
            </a:r>
            <a:r>
              <a:rPr lang="en-US" altLang="zh-CN" i="0" dirty="0">
                <a:effectLst/>
                <a:highlight>
                  <a:srgbClr val="FFFFFF"/>
                </a:highlight>
                <a:latin typeface="Times New Roman" panose="02020603050405020304" pitchFamily="18" charset="0"/>
                <a:cs typeface="Times New Roman" panose="02020603050405020304" pitchFamily="18" charset="0"/>
              </a:rPr>
              <a:t> 45 (2021)5, 053105, </a:t>
            </a:r>
            <a:r>
              <a:rPr lang="en-US" altLang="zh-CN" i="1" dirty="0">
                <a:effectLst/>
                <a:highlight>
                  <a:srgbClr val="FFFFFF"/>
                </a:highlight>
                <a:latin typeface="Times New Roman" panose="02020603050405020304" pitchFamily="18" charset="0"/>
                <a:cs typeface="Times New Roman" panose="02020603050405020304" pitchFamily="18" charset="0"/>
              </a:rPr>
              <a:t>Chin. Phys. C</a:t>
            </a:r>
            <a:r>
              <a:rPr lang="en-US" altLang="zh-CN" i="0" dirty="0">
                <a:effectLst/>
                <a:highlight>
                  <a:srgbClr val="FFFFFF"/>
                </a:highlight>
                <a:latin typeface="Times New Roman" panose="02020603050405020304" pitchFamily="18" charset="0"/>
                <a:cs typeface="Times New Roman" panose="02020603050405020304" pitchFamily="18" charset="0"/>
              </a:rPr>
              <a:t>45 (2021)4, 043108</a:t>
            </a:r>
          </a:p>
          <a:p>
            <a:r>
              <a:rPr lang="en-US" altLang="zh-CN" b="1" i="1" dirty="0">
                <a:solidFill>
                  <a:srgbClr val="7030A0"/>
                </a:solidFill>
                <a:effectLst/>
                <a:highlight>
                  <a:srgbClr val="FFFFFF"/>
                </a:highlight>
                <a:latin typeface="Times New Roman" panose="02020603050405020304" pitchFamily="18" charset="0"/>
                <a:cs typeface="Times New Roman" panose="02020603050405020304" pitchFamily="18" charset="0"/>
              </a:rPr>
              <a:t>Light-Front approach</a:t>
            </a:r>
            <a:endParaRPr lang="en-US" altLang="zh-CN" b="0" i="1" dirty="0">
              <a:solidFill>
                <a:srgbClr val="7030A0"/>
              </a:solidFill>
              <a:effectLst/>
              <a:highlight>
                <a:srgbClr val="FFFFFF"/>
              </a:highlight>
              <a:latin typeface="Times New Roman" panose="02020603050405020304" pitchFamily="18" charset="0"/>
              <a:cs typeface="Times New Roman" panose="02020603050405020304" pitchFamily="18" charset="0"/>
            </a:endParaRPr>
          </a:p>
          <a:p>
            <a:r>
              <a:rPr lang="en-US" altLang="zh-CN" b="0" i="1" dirty="0">
                <a:effectLst/>
                <a:highlight>
                  <a:srgbClr val="FFFFFF"/>
                </a:highlight>
                <a:latin typeface="Times New Roman" panose="02020603050405020304" pitchFamily="18" charset="0"/>
                <a:cs typeface="Times New Roman" panose="02020603050405020304" pitchFamily="18" charset="0"/>
              </a:rPr>
              <a:t>Eur. Phys. J. </a:t>
            </a:r>
            <a:r>
              <a:rPr lang="en-US" altLang="zh-CN" b="0" i="0" dirty="0">
                <a:effectLst/>
                <a:highlight>
                  <a:srgbClr val="FFFFFF"/>
                </a:highlight>
                <a:latin typeface="Times New Roman" panose="02020603050405020304" pitchFamily="18" charset="0"/>
                <a:cs typeface="Times New Roman" panose="02020603050405020304" pitchFamily="18" charset="0"/>
              </a:rPr>
              <a:t> 78 (2018) 9, 756</a:t>
            </a:r>
            <a:endParaRPr lang="en-US" altLang="zh-CN" dirty="0">
              <a:highlight>
                <a:srgbClr val="FFFFFF"/>
              </a:highlight>
              <a:latin typeface="-apple-system"/>
            </a:endParaRPr>
          </a:p>
          <a:p>
            <a:r>
              <a:rPr lang="en-US" altLang="zh-CN" b="1" dirty="0">
                <a:solidFill>
                  <a:srgbClr val="7030A0"/>
                </a:solidFill>
              </a:rPr>
              <a:t>Lattice QCD</a:t>
            </a:r>
          </a:p>
          <a:p>
            <a:r>
              <a:rPr lang="en-US" altLang="zh-CN" dirty="0"/>
              <a:t>Phys. Rev. D 98 (2018) 11, 114505</a:t>
            </a:r>
            <a:endParaRPr lang="en-US" altLang="zh-CN" b="0" i="0" dirty="0">
              <a:effectLst/>
              <a:highlight>
                <a:srgbClr val="FFFFFF"/>
              </a:highlight>
              <a:latin typeface="-apple-system"/>
            </a:endParaRPr>
          </a:p>
          <a:p>
            <a:r>
              <a:rPr lang="en-US" altLang="zh-CN" b="1" dirty="0">
                <a:solidFill>
                  <a:srgbClr val="7030A0"/>
                </a:solidFill>
              </a:rPr>
              <a:t>Chiral quark model</a:t>
            </a:r>
          </a:p>
          <a:p>
            <a:r>
              <a:rPr lang="en-US" altLang="zh-CN" b="0" i="1" dirty="0">
                <a:effectLst/>
                <a:highlight>
                  <a:srgbClr val="FFFFFF"/>
                </a:highlight>
                <a:latin typeface="Times New Roman" panose="02020603050405020304" pitchFamily="18" charset="0"/>
                <a:cs typeface="Times New Roman" panose="02020603050405020304" pitchFamily="18" charset="0"/>
              </a:rPr>
              <a:t>Phys. Rev. D</a:t>
            </a:r>
            <a:r>
              <a:rPr lang="en-US" altLang="zh-CN" b="0" i="0" dirty="0">
                <a:effectLst/>
                <a:highlight>
                  <a:srgbClr val="FFFFFF"/>
                </a:highlight>
                <a:latin typeface="Times New Roman" panose="02020603050405020304" pitchFamily="18" charset="0"/>
                <a:cs typeface="Times New Roman" panose="02020603050405020304" pitchFamily="18" charset="0"/>
              </a:rPr>
              <a:t> 96 (2017) 9, 094005</a:t>
            </a:r>
          </a:p>
        </p:txBody>
      </p:sp>
      <p:pic>
        <p:nvPicPr>
          <p:cNvPr id="27" name="图片 26"/>
          <p:cNvPicPr>
            <a:picLocks noChangeAspect="1"/>
          </p:cNvPicPr>
          <p:nvPr/>
        </p:nvPicPr>
        <p:blipFill>
          <a:blip r:embed="rId3"/>
          <a:stretch>
            <a:fillRect/>
          </a:stretch>
        </p:blipFill>
        <p:spPr>
          <a:xfrm>
            <a:off x="386498" y="1953778"/>
            <a:ext cx="2933486" cy="727745"/>
          </a:xfrm>
          <a:prstGeom prst="rect">
            <a:avLst/>
          </a:prstGeom>
        </p:spPr>
      </p:pic>
      <p:sp>
        <p:nvSpPr>
          <p:cNvPr id="29" name="文本框 28"/>
          <p:cNvSpPr txBox="1"/>
          <p:nvPr/>
        </p:nvSpPr>
        <p:spPr>
          <a:xfrm>
            <a:off x="3797362" y="1271102"/>
            <a:ext cx="8008140" cy="2306955"/>
          </a:xfrm>
          <a:prstGeom prst="rect">
            <a:avLst/>
          </a:prstGeom>
          <a:noFill/>
        </p:spPr>
        <p:txBody>
          <a:bodyPr wrap="square">
            <a:spAutoFit/>
          </a:bodyPr>
          <a:lstStyle/>
          <a:p>
            <a:pPr algn="l">
              <a:buClrTx/>
              <a:buSzTx/>
              <a:buNone/>
            </a:pPr>
            <a:r>
              <a:rPr kumimoji="1" lang="en-US" altLang="zh-CN" b="0" dirty="0">
                <a:solidFill>
                  <a:srgbClr val="FF0000"/>
                </a:solidFill>
              </a:rPr>
              <a:t>Experiment:</a:t>
            </a:r>
            <a:r>
              <a:rPr kumimoji="1" lang="en-US" altLang="zh-CN" b="0" dirty="0">
                <a:solidFill>
                  <a:schemeClr val="tx1"/>
                </a:solidFill>
              </a:rPr>
              <a:t> Phys. Rev. Lett.</a:t>
            </a:r>
            <a:r>
              <a:rPr kumimoji="1" lang="en-US" altLang="zh-CN" b="0" i="0" dirty="0">
                <a:solidFill>
                  <a:schemeClr val="tx1"/>
                </a:solidFill>
              </a:rPr>
              <a:t> 121 (2018) 16, 162002</a:t>
            </a:r>
            <a:r>
              <a:rPr kumimoji="1" lang="en-US" altLang="zh-CN" b="0" dirty="0">
                <a:solidFill>
                  <a:schemeClr val="tx1"/>
                </a:solidFill>
              </a:rPr>
              <a:t> </a:t>
            </a:r>
          </a:p>
          <a:p>
            <a:pPr algn="l">
              <a:buClrTx/>
              <a:buSzTx/>
              <a:buNone/>
            </a:pPr>
            <a:r>
              <a:rPr kumimoji="1" lang="en-US" altLang="zh-CN" b="0" dirty="0">
                <a:solidFill>
                  <a:schemeClr val="tx1"/>
                </a:solidFill>
              </a:rPr>
              <a:t>JHEP</a:t>
            </a:r>
            <a:r>
              <a:rPr kumimoji="1" lang="en-US" altLang="zh-CN" b="0" i="0" dirty="0">
                <a:solidFill>
                  <a:schemeClr val="tx1"/>
                </a:solidFill>
              </a:rPr>
              <a:t> 05 (2022) 038</a:t>
            </a:r>
            <a:r>
              <a:rPr kumimoji="1" lang="en-US" altLang="zh-CN" dirty="0">
                <a:solidFill>
                  <a:schemeClr val="tx1"/>
                </a:solidFill>
              </a:rPr>
              <a:t>1.</a:t>
            </a:r>
            <a:r>
              <a:rPr kumimoji="1" lang="en-US" altLang="zh-CN" dirty="0"/>
              <a:t> </a:t>
            </a:r>
          </a:p>
          <a:p>
            <a:r>
              <a:rPr kumimoji="1" lang="en-US" altLang="zh-CN" sz="1800" dirty="0">
                <a:solidFill>
                  <a:srgbClr val="FF0000"/>
                </a:solidFill>
              </a:rPr>
              <a:t>Three Loop Calculation: </a:t>
            </a:r>
            <a:r>
              <a:rPr lang="en-US" altLang="zh-CN" sz="1800" b="0" i="1" dirty="0">
                <a:effectLst/>
                <a:highlight>
                  <a:srgbClr val="FFFFFF"/>
                </a:highlight>
              </a:rPr>
              <a:t>Phys. Rev. D</a:t>
            </a:r>
            <a:r>
              <a:rPr lang="en-US" altLang="zh-CN" sz="1800" b="0" i="0" dirty="0">
                <a:effectLst/>
                <a:highlight>
                  <a:srgbClr val="FFFFFF"/>
                </a:highlight>
              </a:rPr>
              <a:t> 99 (2019) 5, 056013;</a:t>
            </a:r>
          </a:p>
          <a:p>
            <a:r>
              <a:rPr kumimoji="1" lang="en-US" altLang="zh-CN" sz="1800" dirty="0">
                <a:solidFill>
                  <a:srgbClr val="FF0000"/>
                </a:solidFill>
                <a:highlight>
                  <a:srgbClr val="FFFFFF"/>
                </a:highlight>
              </a:rPr>
              <a:t>Factorization and Pole Model: </a:t>
            </a:r>
            <a:r>
              <a:rPr lang="en-US" altLang="zh-CN" sz="1800" dirty="0"/>
              <a:t>Phys. Rev. D 96, 113006 (2017).</a:t>
            </a:r>
            <a:r>
              <a:rPr kumimoji="1" lang="en-US" altLang="zh-CN" sz="1800" dirty="0">
                <a:highlight>
                  <a:srgbClr val="FFFFFF"/>
                </a:highlight>
              </a:rPr>
              <a:t> </a:t>
            </a:r>
          </a:p>
          <a:p>
            <a:r>
              <a:rPr kumimoji="1" lang="en-US" altLang="zh-CN" sz="1800" dirty="0">
                <a:highlight>
                  <a:srgbClr val="FFFFFF"/>
                </a:highlight>
              </a:rPr>
              <a:t> </a:t>
            </a:r>
            <a:r>
              <a:rPr kumimoji="1" lang="en-US" altLang="zh-CN" sz="1800" dirty="0">
                <a:solidFill>
                  <a:srgbClr val="FF0000"/>
                </a:solidFill>
                <a:highlight>
                  <a:srgbClr val="FFFFFF"/>
                </a:highlight>
              </a:rPr>
              <a:t>Final States Interactions: </a:t>
            </a:r>
            <a:r>
              <a:rPr lang="en-US" altLang="zh-CN" sz="1800" dirty="0"/>
              <a:t>Eur. Phys. J. C 78, 961 (2018).</a:t>
            </a:r>
          </a:p>
          <a:p>
            <a:r>
              <a:rPr lang="en-US" altLang="zh-CN" sz="1800" dirty="0"/>
              <a:t> </a:t>
            </a:r>
            <a:r>
              <a:rPr lang="en-US" altLang="zh-CN" sz="1800" dirty="0">
                <a:solidFill>
                  <a:srgbClr val="FF0000"/>
                </a:solidFill>
              </a:rPr>
              <a:t>Light Front Quark Model: </a:t>
            </a:r>
            <a:r>
              <a:rPr lang="en-US" altLang="zh-CN" sz="1800" dirty="0"/>
              <a:t>Eur. Phys. J. C 77, 781 (2017).</a:t>
            </a:r>
          </a:p>
          <a:p>
            <a:r>
              <a:rPr lang="en-US" altLang="zh-CN" sz="1800" dirty="0">
                <a:solidFill>
                  <a:srgbClr val="FF0000"/>
                </a:solidFill>
              </a:rPr>
              <a:t>Optimal Theory and Scattering Mechanism:</a:t>
            </a:r>
            <a:r>
              <a:rPr lang="en-US" altLang="zh-CN" sz="1800" dirty="0"/>
              <a:t> Chin. Phys. C 42, 051001 (2018).</a:t>
            </a:r>
          </a:p>
          <a:p>
            <a:pPr algn="l"/>
            <a:endParaRPr lang="en-US" altLang="zh-CN" b="0" i="0" dirty="0">
              <a:effectLst/>
              <a:highlight>
                <a:srgbClr val="FFFFFF"/>
              </a:highlight>
              <a:latin typeface="-apple-system"/>
            </a:endParaRPr>
          </a:p>
        </p:txBody>
      </p:sp>
      <p:sp>
        <p:nvSpPr>
          <p:cNvPr id="2" name="标题 10"/>
          <p:cNvSpPr>
            <a:spLocks noGrp="1"/>
          </p:cNvSpPr>
          <p:nvPr>
            <p:ph type="title"/>
          </p:nvPr>
        </p:nvSpPr>
        <p:spPr>
          <a:xfrm>
            <a:off x="81102" y="104560"/>
            <a:ext cx="7048756" cy="809072"/>
          </a:xfrm>
        </p:spPr>
        <p:txBody>
          <a:bodyPr>
            <a:normAutofit fontScale="90000"/>
          </a:bodyPr>
          <a:lstStyle/>
          <a:p>
            <a:r>
              <a:rPr lang="en-US" altLang="zh-CN" dirty="0">
                <a:solidFill>
                  <a:schemeClr val="bg1"/>
                </a:solidFill>
              </a:rPr>
              <a:t>Decay</a:t>
            </a:r>
            <a:r>
              <a:rPr lang="zh-CN" altLang="en-US" dirty="0">
                <a:solidFill>
                  <a:schemeClr val="bg1"/>
                </a:solidFill>
              </a:rPr>
              <a:t> </a:t>
            </a:r>
            <a:r>
              <a:rPr lang="en-US" altLang="zh-CN" dirty="0">
                <a:solidFill>
                  <a:schemeClr val="bg1"/>
                </a:solidFill>
              </a:rPr>
              <a:t>of Doubly</a:t>
            </a:r>
            <a:r>
              <a:rPr lang="zh-CN" altLang="en-US" dirty="0">
                <a:solidFill>
                  <a:schemeClr val="bg1"/>
                </a:solidFill>
              </a:rPr>
              <a:t> </a:t>
            </a:r>
            <a:r>
              <a:rPr lang="en-US" altLang="zh-CN" dirty="0">
                <a:solidFill>
                  <a:schemeClr val="bg1"/>
                </a:solidFill>
              </a:rPr>
              <a:t>heavy</a:t>
            </a:r>
            <a:r>
              <a:rPr lang="zh-CN" altLang="en-US" dirty="0">
                <a:solidFill>
                  <a:schemeClr val="bg1"/>
                </a:solidFill>
              </a:rPr>
              <a:t> </a:t>
            </a:r>
            <a:r>
              <a:rPr lang="en-US" altLang="zh-CN" dirty="0">
                <a:solidFill>
                  <a:schemeClr val="bg1"/>
                </a:solidFill>
              </a:rPr>
              <a:t>baryons </a:t>
            </a:r>
            <a:endParaRPr lang="zh-CN" altLang="en-US" dirty="0">
              <a:solidFill>
                <a:schemeClr val="bg1"/>
              </a:solidFill>
            </a:endParaRPr>
          </a:p>
        </p:txBody>
      </p:sp>
      <p:cxnSp>
        <p:nvCxnSpPr>
          <p:cNvPr id="4" name="直线连接符 3"/>
          <p:cNvCxnSpPr/>
          <p:nvPr/>
        </p:nvCxnSpPr>
        <p:spPr>
          <a:xfrm>
            <a:off x="276726" y="1953778"/>
            <a:ext cx="30432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jQ5OTViMTcyNjUwOWMxZGMwMzEyYjAwMjBhMWQ2MjUifQ=="/>
</p:tagLst>
</file>

<file path=ppt/theme/theme1.xml><?xml version="1.0" encoding="utf-8"?>
<a:theme xmlns:a="http://schemas.openxmlformats.org/drawingml/2006/main" name="欢迎文档">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1132</TotalTime>
  <Words>2670</Words>
  <Application>Microsoft Macintosh PowerPoint</Application>
  <PresentationFormat>宽屏</PresentationFormat>
  <Paragraphs>261</Paragraphs>
  <Slides>33</Slides>
  <Notes>8</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33</vt:i4>
      </vt:variant>
    </vt:vector>
  </HeadingPairs>
  <TitlesOfParts>
    <vt:vector size="51" baseType="lpstr">
      <vt:lpstr>-apple-system</vt:lpstr>
      <vt:lpstr>STXingkai</vt:lpstr>
      <vt:lpstr>华文中宋</vt:lpstr>
      <vt:lpstr>楷体</vt:lpstr>
      <vt:lpstr>宋体</vt:lpstr>
      <vt:lpstr>微软雅黑</vt:lpstr>
      <vt:lpstr>Heiti SC Light</vt:lpstr>
      <vt:lpstr>Heiti SC Medium</vt:lpstr>
      <vt:lpstr>KaTeX_Main</vt:lpstr>
      <vt:lpstr>KaTeX_Math</vt:lpstr>
      <vt:lpstr>Microsoft YaHei UI</vt:lpstr>
      <vt:lpstr>system-ui</vt:lpstr>
      <vt:lpstr>Arial</vt:lpstr>
      <vt:lpstr>Cambria Math</vt:lpstr>
      <vt:lpstr>Helvetica</vt:lpstr>
      <vt:lpstr>Times New Roman</vt:lpstr>
      <vt:lpstr>Wingdings</vt:lpstr>
      <vt:lpstr>欢迎文档</vt:lpstr>
      <vt:lpstr>双重味重子的弱衰变</vt:lpstr>
      <vt:lpstr>目录</vt:lpstr>
      <vt:lpstr>双重重子</vt:lpstr>
      <vt:lpstr>实验研究现状</vt:lpstr>
      <vt:lpstr>双电荷双粲重子的发现</vt:lpstr>
      <vt:lpstr>The search of other doubly heavy baryon </vt:lpstr>
      <vt:lpstr>理论进展</vt:lpstr>
      <vt:lpstr>Doubly heavy baryon </vt:lpstr>
      <vt:lpstr>Decay of Doubly heavy baryons </vt:lpstr>
      <vt:lpstr>双粲重子的非轻弱衰变</vt:lpstr>
      <vt:lpstr>双粲重子弱衰变的研究</vt:lpstr>
      <vt:lpstr>双粲味重子的寿命</vt:lpstr>
      <vt:lpstr>双重重子的衰变常数</vt:lpstr>
      <vt:lpstr>Strong couplings of doubly heavy baryon</vt:lpstr>
      <vt:lpstr>weak decay</vt:lpstr>
      <vt:lpstr>输入参数</vt:lpstr>
      <vt:lpstr>跃迁矩阵元：</vt:lpstr>
      <vt:lpstr>PowerPoint 演示文稿</vt:lpstr>
      <vt:lpstr>强子层次LCSR</vt:lpstr>
      <vt:lpstr>夸克强子对偶</vt:lpstr>
      <vt:lpstr>形状因子的参数化方案：</vt:lpstr>
      <vt:lpstr>可观测物理量</vt:lpstr>
      <vt:lpstr>强子耦合常数</vt:lpstr>
      <vt:lpstr>夸克强子对偶</vt:lpstr>
      <vt:lpstr>Borel 参数的取值</vt:lpstr>
      <vt:lpstr>数值结果</vt:lpstr>
      <vt:lpstr>双粲味重子的非轻弱衰变</vt:lpstr>
      <vt:lpstr>长程贡献的计算</vt:lpstr>
      <vt:lpstr>Long-distance contributions</vt:lpstr>
      <vt:lpstr>物理可观测量</vt:lpstr>
      <vt:lpstr>分支比和不对称参数</vt:lpstr>
      <vt:lpstr>分支比和不对称参数</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欢迎使用 PowerPoint for Mac</dc:title>
  <dc:creator>Microsoft Office User</dc:creator>
  <cp:lastModifiedBy>Microsoft Office User</cp:lastModifiedBy>
  <cp:revision>47</cp:revision>
  <dcterms:created xsi:type="dcterms:W3CDTF">2024-05-12T10:26:00Z</dcterms:created>
  <dcterms:modified xsi:type="dcterms:W3CDTF">2025-04-20T15:14:59Z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v-rimour@microsoft.com</vt:lpwstr>
  </property>
  <property fmtid="{D5CDD505-2E9C-101B-9397-08002B2CF9AE}" pid="5" name="MSIP_Label_f42aa342-8706-4288-bd11-ebb85995028c_SetDate">
    <vt:lpwstr>2018-02-19T06:21:30.1318915Z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ICV">
    <vt:lpwstr>6B367755B31E47D68619AE757EE88727_12</vt:lpwstr>
  </property>
  <property fmtid="{D5CDD505-2E9C-101B-9397-08002B2CF9AE}" pid="11" name="KSOProductBuildVer">
    <vt:lpwstr>2052-12.1.0.19770</vt:lpwstr>
  </property>
</Properties>
</file>