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61" r:id="rId2"/>
    <p:sldId id="262" r:id="rId3"/>
    <p:sldId id="267" r:id="rId4"/>
    <p:sldId id="346" r:id="rId5"/>
    <p:sldId id="383" r:id="rId6"/>
    <p:sldId id="384" r:id="rId7"/>
    <p:sldId id="385" r:id="rId8"/>
    <p:sldId id="386" r:id="rId9"/>
    <p:sldId id="388" r:id="rId10"/>
    <p:sldId id="382" r:id="rId11"/>
    <p:sldId id="389" r:id="rId12"/>
    <p:sldId id="392" r:id="rId13"/>
    <p:sldId id="391" r:id="rId14"/>
    <p:sldId id="394" r:id="rId15"/>
    <p:sldId id="395" r:id="rId16"/>
    <p:sldId id="329" r:id="rId17"/>
  </p:sldIdLst>
  <p:sldSz cx="9144000" cy="6858000" type="screen4x3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黄旭东" initials="黄旭东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  <a:srgbClr val="FFFFFF"/>
    <a:srgbClr val="5B9BD5"/>
    <a:srgbClr val="D0CECE"/>
    <a:srgbClr val="203864"/>
    <a:srgbClr val="3333B3"/>
    <a:srgbClr val="B82125"/>
    <a:srgbClr val="9B0D14"/>
    <a:srgbClr val="C00000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108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591C53-AE40-446D-BEF5-1842AC28B692}" type="datetime1">
              <a:rPr lang="zh-CN" altLang="en-US" smtClean="0"/>
              <a:t>2025/4/12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DF8931-3C69-47A5-8043-BB840A72A1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9FD089-7229-4C38-91AC-231227DD88C1}" type="datetime1">
              <a:rPr lang="zh-CN" altLang="en-US" smtClean="0"/>
              <a:t>2025/4/12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CF0407-4D32-45A3-A090-28E43887811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C39FD089-7229-4C38-91AC-231227DD88C1}" type="datetime1">
              <a:rPr lang="zh-CN" altLang="en-US" smtClean="0"/>
              <a:t>2025/4/12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CF0407-4D32-45A3-A090-28E43887811D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C39FD089-7229-4C38-91AC-231227DD88C1}" type="datetime1">
              <a:rPr lang="zh-CN" altLang="en-US" smtClean="0"/>
              <a:t>2025/4/12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CF0407-4D32-45A3-A090-28E43887811D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 userDrawn="1"/>
        </p:nvSpPr>
        <p:spPr>
          <a:xfrm>
            <a:off x="6616465" y="6579140"/>
            <a:ext cx="2520000" cy="270000"/>
          </a:xfrm>
          <a:prstGeom prst="rect">
            <a:avLst/>
          </a:prstGeom>
          <a:solidFill>
            <a:srgbClr val="D0CEC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spcCol="25200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2025-4-21        </a:t>
            </a:r>
            <a:fld id="{833C441E-5FC5-4E27-B2D6-34571E43C120}" type="slidenum">
              <a:rPr lang="zh-CN" altLang="en-US" sz="12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‹#›</a:t>
            </a:fld>
            <a:r>
              <a:rPr lang="en-US" altLang="zh-CN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/15</a:t>
            </a:r>
            <a:endParaRPr lang="zh-CN" altLang="en-U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 userDrawn="1"/>
            </p:nvSpPr>
            <p:spPr>
              <a:xfrm>
                <a:off x="2529859" y="6577676"/>
                <a:ext cx="4084284" cy="270000"/>
              </a:xfrm>
              <a:prstGeom prst="rect">
                <a:avLst/>
              </a:prstGeom>
              <a:solidFill>
                <a:srgbClr val="203864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numCol="1" spcCol="2520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en-US" altLang="zh-CN" sz="12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NLO QCD predictions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2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2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sz="12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12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2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sz="12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sz="12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→</m:t>
                    </m:r>
                    <m:r>
                      <a:rPr lang="en-US" altLang="zh-CN" sz="12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𝐽</m:t>
                    </m:r>
                    <m:r>
                      <a:rPr lang="en-US" altLang="zh-CN" sz="12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/</m:t>
                    </m:r>
                    <m:r>
                      <a:rPr lang="en-US" altLang="zh-CN" sz="12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𝜓</m:t>
                    </m:r>
                    <m:r>
                      <a:rPr lang="en-US" altLang="zh-CN" sz="12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+</m:t>
                    </m:r>
                    <m:r>
                      <a:rPr lang="en-US" altLang="zh-CN" sz="1200" b="0" i="1" smtClean="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𝑐</m:t>
                    </m:r>
                    <m:r>
                      <a:rPr lang="en-US" altLang="zh-CN" sz="12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+</m:t>
                    </m:r>
                    <m:acc>
                      <m:accPr>
                        <m:chr m:val="̅"/>
                        <m:ctrlPr>
                          <a:rPr lang="en-US" altLang="zh-CN" sz="12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12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𝑐</m:t>
                        </m:r>
                      </m:e>
                    </m:acc>
                  </m:oMath>
                </a14:m>
                <a:endParaRPr lang="zh-CN" altLang="en-US" sz="1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 userDrawn="1"/>
            </p:nvSpPr>
            <p:spPr>
              <a:xfrm>
                <a:off x="2529859" y="6577676"/>
                <a:ext cx="4084284" cy="270000"/>
              </a:xfrm>
              <a:prstGeom prst="rect">
                <a:avLst/>
              </a:prstGeom>
              <a:blipFill rotWithShape="1">
                <a:blip r:embed="rId2"/>
                <a:stretch>
                  <a:fillRect l="-156" t="-2480" r="-140" b="-2177"/>
                </a:stretch>
              </a:blip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矩形 13"/>
          <p:cNvSpPr/>
          <p:nvPr userDrawn="1"/>
        </p:nvSpPr>
        <p:spPr>
          <a:xfrm>
            <a:off x="0" y="6579140"/>
            <a:ext cx="2520000" cy="270000"/>
          </a:xfrm>
          <a:prstGeom prst="rect">
            <a:avLst/>
          </a:prstGeom>
          <a:solidFill>
            <a:srgbClr val="0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spcCol="252000" rtlCol="0" anchor="ctr"/>
          <a:lstStyle/>
          <a:p>
            <a:pPr algn="ctr"/>
            <a:r>
              <a:rPr lang="zh-CN" altLang="en-US" sz="12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黄旭东（重庆师范大学）</a:t>
            </a:r>
          </a:p>
        </p:txBody>
      </p:sp>
      <p:sp>
        <p:nvSpPr>
          <p:cNvPr id="15" name="矩形 14"/>
          <p:cNvSpPr/>
          <p:nvPr userDrawn="1"/>
        </p:nvSpPr>
        <p:spPr>
          <a:xfrm>
            <a:off x="0" y="0"/>
            <a:ext cx="2160000" cy="252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spcCol="252000" rtlCol="0" anchor="ctr"/>
          <a:lstStyle/>
          <a:p>
            <a:pPr algn="ctr"/>
            <a:r>
              <a:rPr lang="en-US" altLang="zh-CN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and Motivation</a:t>
            </a:r>
          </a:p>
        </p:txBody>
      </p:sp>
      <p:sp>
        <p:nvSpPr>
          <p:cNvPr id="16" name="矩形 15"/>
          <p:cNvSpPr/>
          <p:nvPr userDrawn="1"/>
        </p:nvSpPr>
        <p:spPr>
          <a:xfrm>
            <a:off x="2157784" y="0"/>
            <a:ext cx="2412000" cy="252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spcCol="252000" rtlCol="0" anchor="ctr"/>
          <a:lstStyle/>
          <a:p>
            <a:pPr algn="ctr"/>
            <a:r>
              <a:rPr lang="en-US" altLang="zh-CN" sz="12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Calculation of the NLO SDCs</a:t>
            </a:r>
            <a:endParaRPr lang="en-US" altLang="zh-CN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矩形 16"/>
          <p:cNvSpPr/>
          <p:nvPr userDrawn="1"/>
        </p:nvSpPr>
        <p:spPr>
          <a:xfrm>
            <a:off x="4574588" y="0"/>
            <a:ext cx="2412000" cy="252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spcCol="252000" rtlCol="0" anchor="ctr"/>
          <a:lstStyle/>
          <a:p>
            <a:pPr algn="ctr"/>
            <a:r>
              <a:rPr lang="en-US" altLang="zh-CN" sz="12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Phenomenological results</a:t>
            </a:r>
          </a:p>
        </p:txBody>
      </p:sp>
      <p:sp>
        <p:nvSpPr>
          <p:cNvPr id="18" name="矩形 17"/>
          <p:cNvSpPr/>
          <p:nvPr userDrawn="1"/>
        </p:nvSpPr>
        <p:spPr>
          <a:xfrm>
            <a:off x="6971863" y="-2262"/>
            <a:ext cx="2160000" cy="252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spcCol="252000" rtlCol="0" anchor="ctr"/>
          <a:lstStyle/>
          <a:p>
            <a:pPr algn="ctr"/>
            <a:r>
              <a:rPr lang="en-US" altLang="zh-CN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  <a:endParaRPr lang="zh-CN" altLang="en-U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C441E-5FC5-4E27-B2D6-34571E43C12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C441E-5FC5-4E27-B2D6-34571E43C12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C441E-5FC5-4E27-B2D6-34571E43C12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C441E-5FC5-4E27-B2D6-34571E43C12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C441E-5FC5-4E27-B2D6-34571E43C12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08831-9BE1-4FF8-87EC-C2CA8FC0814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685264" y="6394987"/>
            <a:ext cx="1215949" cy="365125"/>
          </a:xfrm>
        </p:spPr>
        <p:txBody>
          <a:bodyPr/>
          <a:lstStyle>
            <a:lvl1pPr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436B2C28-9FE6-47D5-BD8D-7A84E89C698B}" type="datetime1">
              <a:rPr lang="zh-CN" altLang="en-US" smtClean="0"/>
              <a:t>2025/4/12</a:t>
            </a:fld>
            <a:endParaRPr lang="zh-CN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799262" y="5854076"/>
            <a:ext cx="921645" cy="365125"/>
          </a:xfrm>
        </p:spPr>
        <p:txBody>
          <a:bodyPr/>
          <a:lstStyle>
            <a:lvl1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2C608831-9BE1-4FF8-87EC-C2CA8FC0814A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20" name="矩形 19"/>
          <p:cNvSpPr/>
          <p:nvPr userDrawn="1"/>
        </p:nvSpPr>
        <p:spPr>
          <a:xfrm>
            <a:off x="0" y="0"/>
            <a:ext cx="9144000" cy="665018"/>
          </a:xfrm>
          <a:prstGeom prst="rect">
            <a:avLst/>
          </a:prstGeom>
          <a:gradFill>
            <a:gsLst>
              <a:gs pos="100000">
                <a:schemeClr val="accent1">
                  <a:lumMod val="5000"/>
                  <a:lumOff val="95000"/>
                </a:schemeClr>
              </a:gs>
              <a:gs pos="27000">
                <a:schemeClr val="accent1">
                  <a:lumMod val="45000"/>
                  <a:lumOff val="55000"/>
                </a:schemeClr>
              </a:gs>
              <a:gs pos="8000">
                <a:schemeClr val="accent1">
                  <a:lumMod val="45000"/>
                  <a:lumOff val="55000"/>
                </a:schemeClr>
              </a:gs>
              <a:gs pos="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DAE8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24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7" name="Picture 2" descr="https://bkimg.cdn.bcebos.com/pic/5d6034a85edf8db1e32339390f23dd54564e7459?x-bce-process=image/watermark,image_d2F0ZXIvYmFpa2U4MA==,g_7,xp_5,yp_5/format,f_auto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383" y="0"/>
            <a:ext cx="1635617" cy="110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 userDrawn="1"/>
        </p:nvSpPr>
        <p:spPr>
          <a:xfrm>
            <a:off x="2157784" y="0"/>
            <a:ext cx="2412000" cy="252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spcCol="252000" rtlCol="0" anchor="ctr"/>
          <a:lstStyle/>
          <a:p>
            <a:pPr algn="ctr"/>
            <a:r>
              <a:rPr lang="en-US" altLang="zh-CN" sz="12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Calculation of the NLO SDCs</a:t>
            </a:r>
            <a:endParaRPr lang="en-US" altLang="zh-CN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矩形 16"/>
          <p:cNvSpPr/>
          <p:nvPr userDrawn="1"/>
        </p:nvSpPr>
        <p:spPr>
          <a:xfrm>
            <a:off x="4574588" y="0"/>
            <a:ext cx="2412000" cy="252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spcCol="252000" rtlCol="0" anchor="ctr"/>
          <a:lstStyle/>
          <a:p>
            <a:pPr algn="ctr"/>
            <a:r>
              <a:rPr lang="en-US" altLang="zh-CN" sz="12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Phenomenological results</a:t>
            </a:r>
          </a:p>
        </p:txBody>
      </p:sp>
      <p:sp>
        <p:nvSpPr>
          <p:cNvPr id="18" name="矩形 17"/>
          <p:cNvSpPr/>
          <p:nvPr userDrawn="1"/>
        </p:nvSpPr>
        <p:spPr>
          <a:xfrm>
            <a:off x="6971863" y="-2262"/>
            <a:ext cx="2160000" cy="252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spcCol="252000" rtlCol="0" anchor="ctr"/>
          <a:lstStyle/>
          <a:p>
            <a:pPr algn="ctr"/>
            <a:r>
              <a:rPr lang="en-US" altLang="zh-CN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  <a:endParaRPr lang="zh-CN" altLang="en-U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 userDrawn="1"/>
        </p:nvSpPr>
        <p:spPr>
          <a:xfrm>
            <a:off x="6616465" y="6579140"/>
            <a:ext cx="2520000" cy="270000"/>
          </a:xfrm>
          <a:prstGeom prst="rect">
            <a:avLst/>
          </a:prstGeom>
          <a:solidFill>
            <a:srgbClr val="D0CEC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spcCol="25200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2025-4-21        </a:t>
            </a:r>
            <a:fld id="{833C441E-5FC5-4E27-B2D6-34571E43C120}" type="slidenum">
              <a:rPr lang="zh-CN" altLang="en-US" sz="12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‹#›</a:t>
            </a:fld>
            <a:r>
              <a:rPr lang="en-US" altLang="zh-CN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/15</a:t>
            </a:r>
            <a:endParaRPr lang="zh-CN" altLang="en-U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 userDrawn="1"/>
            </p:nvSpPr>
            <p:spPr>
              <a:xfrm>
                <a:off x="2529859" y="6577676"/>
                <a:ext cx="4084284" cy="270000"/>
              </a:xfrm>
              <a:prstGeom prst="rect">
                <a:avLst/>
              </a:prstGeom>
              <a:solidFill>
                <a:srgbClr val="203864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numCol="1" spcCol="2520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en-US" altLang="zh-CN" sz="12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NLO QCD predictions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2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2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sz="12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12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2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sz="12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sz="12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→</m:t>
                    </m:r>
                    <m:r>
                      <a:rPr lang="en-US" altLang="zh-CN" sz="12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𝐽</m:t>
                    </m:r>
                    <m:r>
                      <a:rPr lang="en-US" altLang="zh-CN" sz="12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/</m:t>
                    </m:r>
                    <m:r>
                      <a:rPr lang="en-US" altLang="zh-CN" sz="12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𝜓</m:t>
                    </m:r>
                    <m:r>
                      <a:rPr lang="en-US" altLang="zh-CN" sz="12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+</m:t>
                    </m:r>
                    <m:r>
                      <a:rPr lang="en-US" altLang="zh-CN" sz="1200" b="0" i="1" smtClean="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𝑐</m:t>
                    </m:r>
                    <m:r>
                      <a:rPr lang="en-US" altLang="zh-CN" sz="12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+</m:t>
                    </m:r>
                    <m:acc>
                      <m:accPr>
                        <m:chr m:val="̅"/>
                        <m:ctrlPr>
                          <a:rPr lang="en-US" altLang="zh-CN" sz="12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12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𝑐</m:t>
                        </m:r>
                      </m:e>
                    </m:acc>
                  </m:oMath>
                </a14:m>
                <a:endParaRPr lang="zh-CN" altLang="en-US" sz="1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 userDrawn="1"/>
            </p:nvSpPr>
            <p:spPr>
              <a:xfrm>
                <a:off x="2529859" y="6577676"/>
                <a:ext cx="4084284" cy="270000"/>
              </a:xfrm>
              <a:prstGeom prst="rect">
                <a:avLst/>
              </a:prstGeom>
              <a:blipFill rotWithShape="1">
                <a:blip r:embed="rId2"/>
                <a:stretch>
                  <a:fillRect l="-156" t="-2480" r="-140" b="-2177"/>
                </a:stretch>
              </a:blip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矩形 3"/>
          <p:cNvSpPr/>
          <p:nvPr userDrawn="1"/>
        </p:nvSpPr>
        <p:spPr>
          <a:xfrm>
            <a:off x="0" y="6579140"/>
            <a:ext cx="2520000" cy="270000"/>
          </a:xfrm>
          <a:prstGeom prst="rect">
            <a:avLst/>
          </a:prstGeom>
          <a:solidFill>
            <a:srgbClr val="0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spcCol="252000" rtlCol="0" anchor="ctr"/>
          <a:lstStyle/>
          <a:p>
            <a:pPr algn="ctr"/>
            <a:r>
              <a:rPr lang="zh-CN" altLang="en-US" sz="12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黄旭东（重庆师范大学）</a:t>
            </a:r>
          </a:p>
        </p:txBody>
      </p:sp>
      <p:sp>
        <p:nvSpPr>
          <p:cNvPr id="5" name="矩形 4"/>
          <p:cNvSpPr/>
          <p:nvPr userDrawn="1"/>
        </p:nvSpPr>
        <p:spPr>
          <a:xfrm>
            <a:off x="0" y="0"/>
            <a:ext cx="2160000" cy="252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spcCol="252000" rtlCol="0" anchor="ctr"/>
          <a:lstStyle/>
          <a:p>
            <a:pPr algn="ctr"/>
            <a:r>
              <a:rPr lang="en-US" altLang="zh-CN" sz="1200" dirty="0">
                <a:solidFill>
                  <a:srgbClr val="5B9B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and Motivation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 userDrawn="1"/>
        </p:nvSpPr>
        <p:spPr>
          <a:xfrm>
            <a:off x="2157784" y="0"/>
            <a:ext cx="2412000" cy="252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spcCol="252000" rtlCol="0" anchor="ctr"/>
          <a:lstStyle/>
          <a:p>
            <a:pPr algn="ctr"/>
            <a:r>
              <a:rPr lang="en-US" altLang="zh-CN" sz="1200" dirty="0">
                <a:solidFill>
                  <a:srgbClr val="5B9BD5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Calculation of the NLO SDCs</a:t>
            </a:r>
            <a:endParaRPr lang="en-US" altLang="zh-CN" sz="1200" dirty="0">
              <a:solidFill>
                <a:srgbClr val="5B9BD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矩形 16"/>
          <p:cNvSpPr/>
          <p:nvPr userDrawn="1"/>
        </p:nvSpPr>
        <p:spPr>
          <a:xfrm>
            <a:off x="4574588" y="0"/>
            <a:ext cx="2412000" cy="252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spcCol="252000" rtlCol="0" anchor="ctr"/>
          <a:lstStyle/>
          <a:p>
            <a:pPr algn="ctr"/>
            <a:r>
              <a:rPr lang="en-US" altLang="zh-CN" sz="12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Phenomenological results</a:t>
            </a:r>
          </a:p>
        </p:txBody>
      </p:sp>
      <p:sp>
        <p:nvSpPr>
          <p:cNvPr id="18" name="矩形 17"/>
          <p:cNvSpPr/>
          <p:nvPr userDrawn="1"/>
        </p:nvSpPr>
        <p:spPr>
          <a:xfrm>
            <a:off x="6971863" y="-2262"/>
            <a:ext cx="2160000" cy="252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spcCol="252000" rtlCol="0" anchor="ctr"/>
          <a:lstStyle/>
          <a:p>
            <a:pPr algn="ctr"/>
            <a:r>
              <a:rPr lang="en-US" altLang="zh-CN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  <a:endParaRPr lang="zh-CN" altLang="en-U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 userDrawn="1"/>
        </p:nvSpPr>
        <p:spPr>
          <a:xfrm>
            <a:off x="6616465" y="6579140"/>
            <a:ext cx="2520000" cy="270000"/>
          </a:xfrm>
          <a:prstGeom prst="rect">
            <a:avLst/>
          </a:prstGeom>
          <a:solidFill>
            <a:srgbClr val="D0CEC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spcCol="25200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2025-4-21        </a:t>
            </a:r>
            <a:fld id="{833C441E-5FC5-4E27-B2D6-34571E43C120}" type="slidenum">
              <a:rPr lang="zh-CN" altLang="en-US" sz="12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‹#›</a:t>
            </a:fld>
            <a:r>
              <a:rPr lang="en-US" altLang="zh-CN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/15</a:t>
            </a:r>
            <a:endParaRPr lang="zh-CN" altLang="en-U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 userDrawn="1"/>
            </p:nvSpPr>
            <p:spPr>
              <a:xfrm>
                <a:off x="2529859" y="6577676"/>
                <a:ext cx="4084284" cy="270000"/>
              </a:xfrm>
              <a:prstGeom prst="rect">
                <a:avLst/>
              </a:prstGeom>
              <a:solidFill>
                <a:srgbClr val="203864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numCol="1" spcCol="2520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en-US" altLang="zh-CN" sz="12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NLO QCD predictions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2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2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sz="12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12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2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sz="12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sz="12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→</m:t>
                    </m:r>
                    <m:r>
                      <a:rPr lang="en-US" altLang="zh-CN" sz="12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𝐽</m:t>
                    </m:r>
                    <m:r>
                      <a:rPr lang="en-US" altLang="zh-CN" sz="12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/</m:t>
                    </m:r>
                    <m:r>
                      <a:rPr lang="en-US" altLang="zh-CN" sz="12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𝜓</m:t>
                    </m:r>
                    <m:r>
                      <a:rPr lang="en-US" altLang="zh-CN" sz="12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+</m:t>
                    </m:r>
                    <m:r>
                      <a:rPr lang="en-US" altLang="zh-CN" sz="1200" b="0" i="1" smtClean="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𝑐</m:t>
                    </m:r>
                    <m:r>
                      <a:rPr lang="en-US" altLang="zh-CN" sz="12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+</m:t>
                    </m:r>
                    <m:acc>
                      <m:accPr>
                        <m:chr m:val="̅"/>
                        <m:ctrlPr>
                          <a:rPr lang="en-US" altLang="zh-CN" sz="12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12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𝑐</m:t>
                        </m:r>
                      </m:e>
                    </m:acc>
                  </m:oMath>
                </a14:m>
                <a:endParaRPr lang="zh-CN" altLang="en-US" sz="1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 userDrawn="1"/>
            </p:nvSpPr>
            <p:spPr>
              <a:xfrm>
                <a:off x="2529859" y="6577676"/>
                <a:ext cx="4084284" cy="270000"/>
              </a:xfrm>
              <a:prstGeom prst="rect">
                <a:avLst/>
              </a:prstGeom>
              <a:blipFill rotWithShape="1">
                <a:blip r:embed="rId2"/>
                <a:stretch>
                  <a:fillRect l="-156" t="-2480" r="-140" b="-2177"/>
                </a:stretch>
              </a:blip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矩形 3"/>
          <p:cNvSpPr/>
          <p:nvPr userDrawn="1"/>
        </p:nvSpPr>
        <p:spPr>
          <a:xfrm>
            <a:off x="0" y="6579140"/>
            <a:ext cx="2520000" cy="270000"/>
          </a:xfrm>
          <a:prstGeom prst="rect">
            <a:avLst/>
          </a:prstGeom>
          <a:solidFill>
            <a:srgbClr val="0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spcCol="252000" rtlCol="0" anchor="ctr"/>
          <a:lstStyle/>
          <a:p>
            <a:pPr algn="ctr"/>
            <a:r>
              <a:rPr lang="zh-CN" altLang="en-US" sz="12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黄旭东（重庆师范大学）</a:t>
            </a:r>
          </a:p>
        </p:txBody>
      </p:sp>
      <p:sp>
        <p:nvSpPr>
          <p:cNvPr id="5" name="矩形 4"/>
          <p:cNvSpPr/>
          <p:nvPr userDrawn="1"/>
        </p:nvSpPr>
        <p:spPr>
          <a:xfrm>
            <a:off x="0" y="0"/>
            <a:ext cx="2160000" cy="252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spcCol="252000" rtlCol="0" anchor="ctr"/>
          <a:lstStyle/>
          <a:p>
            <a:pPr algn="ctr"/>
            <a:r>
              <a:rPr lang="en-US" altLang="zh-CN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and Motivation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 userDrawn="1"/>
        </p:nvSpPr>
        <p:spPr>
          <a:xfrm>
            <a:off x="2157784" y="0"/>
            <a:ext cx="2412000" cy="252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spcCol="252000" rtlCol="0" anchor="ctr"/>
          <a:lstStyle/>
          <a:p>
            <a:pPr algn="ctr"/>
            <a:r>
              <a:rPr lang="en-US" altLang="zh-CN" sz="12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Calculation of the NLO SDCs</a:t>
            </a:r>
            <a:endParaRPr lang="en-US" altLang="zh-CN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矩形 16"/>
          <p:cNvSpPr/>
          <p:nvPr userDrawn="1"/>
        </p:nvSpPr>
        <p:spPr>
          <a:xfrm>
            <a:off x="4574588" y="0"/>
            <a:ext cx="2412000" cy="252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spcCol="252000" rtlCol="0" anchor="ctr"/>
          <a:lstStyle/>
          <a:p>
            <a:pPr algn="ctr"/>
            <a:r>
              <a:rPr lang="en-US" altLang="zh-CN" sz="1200" dirty="0">
                <a:solidFill>
                  <a:srgbClr val="5B9BD5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Phenomenological results</a:t>
            </a:r>
          </a:p>
        </p:txBody>
      </p:sp>
      <p:sp>
        <p:nvSpPr>
          <p:cNvPr id="18" name="矩形 17"/>
          <p:cNvSpPr/>
          <p:nvPr userDrawn="1"/>
        </p:nvSpPr>
        <p:spPr>
          <a:xfrm>
            <a:off x="6971863" y="-2262"/>
            <a:ext cx="2160000" cy="252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spcCol="252000" rtlCol="0" anchor="ctr"/>
          <a:lstStyle/>
          <a:p>
            <a:pPr algn="ctr"/>
            <a:r>
              <a:rPr lang="en-US" altLang="zh-CN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  <a:endParaRPr lang="zh-CN" altLang="en-U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 userDrawn="1"/>
        </p:nvSpPr>
        <p:spPr>
          <a:xfrm>
            <a:off x="6616465" y="6579140"/>
            <a:ext cx="2520000" cy="270000"/>
          </a:xfrm>
          <a:prstGeom prst="rect">
            <a:avLst/>
          </a:prstGeom>
          <a:solidFill>
            <a:srgbClr val="D0CEC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spcCol="25200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2025-4-21        </a:t>
            </a:r>
            <a:fld id="{833C441E-5FC5-4E27-B2D6-34571E43C120}" type="slidenum">
              <a:rPr lang="zh-CN" altLang="en-US" sz="12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‹#›</a:t>
            </a:fld>
            <a:r>
              <a:rPr lang="en-US" altLang="zh-CN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/15</a:t>
            </a:r>
            <a:endParaRPr lang="zh-CN" altLang="en-U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 userDrawn="1"/>
            </p:nvSpPr>
            <p:spPr>
              <a:xfrm>
                <a:off x="2529859" y="6577676"/>
                <a:ext cx="4084284" cy="270000"/>
              </a:xfrm>
              <a:prstGeom prst="rect">
                <a:avLst/>
              </a:prstGeom>
              <a:solidFill>
                <a:srgbClr val="203864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numCol="1" spcCol="2520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en-US" altLang="zh-CN" sz="12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NLO QCD predictions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2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2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sz="12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12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2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sz="12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sz="12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→</m:t>
                    </m:r>
                    <m:r>
                      <a:rPr lang="en-US" altLang="zh-CN" sz="12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𝐽</m:t>
                    </m:r>
                    <m:r>
                      <a:rPr lang="en-US" altLang="zh-CN" sz="12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/</m:t>
                    </m:r>
                    <m:r>
                      <a:rPr lang="en-US" altLang="zh-CN" sz="12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𝜓</m:t>
                    </m:r>
                    <m:r>
                      <a:rPr lang="en-US" altLang="zh-CN" sz="12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+</m:t>
                    </m:r>
                    <m:r>
                      <a:rPr lang="en-US" altLang="zh-CN" sz="1200" b="0" i="1" smtClean="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𝑐</m:t>
                    </m:r>
                    <m:r>
                      <a:rPr lang="en-US" altLang="zh-CN" sz="12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+</m:t>
                    </m:r>
                    <m:acc>
                      <m:accPr>
                        <m:chr m:val="̅"/>
                        <m:ctrlPr>
                          <a:rPr lang="en-US" altLang="zh-CN" sz="12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12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𝑐</m:t>
                        </m:r>
                      </m:e>
                    </m:acc>
                  </m:oMath>
                </a14:m>
                <a:endParaRPr lang="zh-CN" altLang="en-US" sz="1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 userDrawn="1"/>
            </p:nvSpPr>
            <p:spPr>
              <a:xfrm>
                <a:off x="2529859" y="6577676"/>
                <a:ext cx="4084284" cy="270000"/>
              </a:xfrm>
              <a:prstGeom prst="rect">
                <a:avLst/>
              </a:prstGeom>
              <a:blipFill rotWithShape="1">
                <a:blip r:embed="rId2"/>
                <a:stretch>
                  <a:fillRect l="-156" t="-2480" r="-140" b="-2177"/>
                </a:stretch>
              </a:blip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矩形 3"/>
          <p:cNvSpPr/>
          <p:nvPr userDrawn="1"/>
        </p:nvSpPr>
        <p:spPr>
          <a:xfrm>
            <a:off x="0" y="6579140"/>
            <a:ext cx="2520000" cy="270000"/>
          </a:xfrm>
          <a:prstGeom prst="rect">
            <a:avLst/>
          </a:prstGeom>
          <a:solidFill>
            <a:srgbClr val="0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spcCol="252000" rtlCol="0" anchor="ctr"/>
          <a:lstStyle/>
          <a:p>
            <a:pPr algn="ctr"/>
            <a:r>
              <a:rPr lang="zh-CN" altLang="en-US" sz="12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黄旭东（重庆师范大学）</a:t>
            </a:r>
          </a:p>
        </p:txBody>
      </p:sp>
      <p:sp>
        <p:nvSpPr>
          <p:cNvPr id="5" name="矩形 4"/>
          <p:cNvSpPr/>
          <p:nvPr userDrawn="1"/>
        </p:nvSpPr>
        <p:spPr>
          <a:xfrm>
            <a:off x="0" y="0"/>
            <a:ext cx="2160000" cy="252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spcCol="252000" rtlCol="0" anchor="ctr"/>
          <a:lstStyle/>
          <a:p>
            <a:pPr algn="ctr"/>
            <a:r>
              <a:rPr lang="en-US" altLang="zh-CN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and Motivation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 userDrawn="1"/>
        </p:nvSpPr>
        <p:spPr>
          <a:xfrm>
            <a:off x="2157784" y="0"/>
            <a:ext cx="2412000" cy="252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spcCol="252000" rtlCol="0" anchor="ctr"/>
          <a:lstStyle/>
          <a:p>
            <a:pPr algn="ctr"/>
            <a:r>
              <a:rPr lang="en-US" altLang="zh-CN" sz="12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Calculation of the NLO SDCs</a:t>
            </a:r>
            <a:endParaRPr lang="en-US" altLang="zh-CN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矩形 16"/>
          <p:cNvSpPr/>
          <p:nvPr userDrawn="1"/>
        </p:nvSpPr>
        <p:spPr>
          <a:xfrm>
            <a:off x="4574588" y="0"/>
            <a:ext cx="2412000" cy="252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spcCol="252000" rtlCol="0" anchor="ctr"/>
          <a:lstStyle/>
          <a:p>
            <a:pPr algn="ctr"/>
            <a:r>
              <a:rPr lang="en-US" altLang="zh-CN" sz="12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Phenomenological results</a:t>
            </a:r>
          </a:p>
        </p:txBody>
      </p:sp>
      <p:sp>
        <p:nvSpPr>
          <p:cNvPr id="18" name="矩形 17"/>
          <p:cNvSpPr/>
          <p:nvPr userDrawn="1"/>
        </p:nvSpPr>
        <p:spPr>
          <a:xfrm>
            <a:off x="6971863" y="-2262"/>
            <a:ext cx="2160000" cy="252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spcCol="252000" rtlCol="0" anchor="ctr"/>
          <a:lstStyle/>
          <a:p>
            <a:pPr algn="ctr"/>
            <a:r>
              <a:rPr lang="en-US" altLang="zh-CN" sz="1200" dirty="0">
                <a:solidFill>
                  <a:srgbClr val="5B9B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  <a:endParaRPr lang="zh-CN" altLang="en-US" sz="1200" dirty="0">
              <a:solidFill>
                <a:srgbClr val="5B9BD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 userDrawn="1"/>
        </p:nvSpPr>
        <p:spPr>
          <a:xfrm>
            <a:off x="6616465" y="6579140"/>
            <a:ext cx="2520000" cy="270000"/>
          </a:xfrm>
          <a:prstGeom prst="rect">
            <a:avLst/>
          </a:prstGeom>
          <a:solidFill>
            <a:srgbClr val="D0CEC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spcCol="25200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2025-4-21        </a:t>
            </a:r>
            <a:fld id="{833C441E-5FC5-4E27-B2D6-34571E43C120}" type="slidenum">
              <a:rPr lang="zh-CN" altLang="en-US" sz="12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‹#›</a:t>
            </a:fld>
            <a:r>
              <a:rPr lang="en-US" altLang="zh-CN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/15</a:t>
            </a:r>
            <a:endParaRPr lang="zh-CN" altLang="en-U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 userDrawn="1"/>
            </p:nvSpPr>
            <p:spPr>
              <a:xfrm>
                <a:off x="2529859" y="6577676"/>
                <a:ext cx="4084284" cy="270000"/>
              </a:xfrm>
              <a:prstGeom prst="rect">
                <a:avLst/>
              </a:prstGeom>
              <a:solidFill>
                <a:srgbClr val="203864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numCol="1" spcCol="2520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en-US" altLang="zh-CN" sz="12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NLO QCD predictions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2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2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sz="12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12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2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sz="12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sz="12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→</m:t>
                    </m:r>
                    <m:r>
                      <a:rPr lang="en-US" altLang="zh-CN" sz="12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𝐽</m:t>
                    </m:r>
                    <m:r>
                      <a:rPr lang="en-US" altLang="zh-CN" sz="12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/</m:t>
                    </m:r>
                    <m:r>
                      <a:rPr lang="en-US" altLang="zh-CN" sz="12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𝜓</m:t>
                    </m:r>
                    <m:r>
                      <a:rPr lang="en-US" altLang="zh-CN" sz="12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+</m:t>
                    </m:r>
                    <m:r>
                      <a:rPr lang="en-US" altLang="zh-CN" sz="1200" b="0" i="1" smtClean="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𝑐</m:t>
                    </m:r>
                    <m:r>
                      <a:rPr lang="en-US" altLang="zh-CN" sz="12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+</m:t>
                    </m:r>
                    <m:acc>
                      <m:accPr>
                        <m:chr m:val="̅"/>
                        <m:ctrlPr>
                          <a:rPr lang="en-US" altLang="zh-CN" sz="12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12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𝑐</m:t>
                        </m:r>
                      </m:e>
                    </m:acc>
                  </m:oMath>
                </a14:m>
                <a:endParaRPr lang="zh-CN" altLang="en-US" sz="1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 userDrawn="1"/>
            </p:nvSpPr>
            <p:spPr>
              <a:xfrm>
                <a:off x="2529859" y="6577676"/>
                <a:ext cx="4084284" cy="270000"/>
              </a:xfrm>
              <a:prstGeom prst="rect">
                <a:avLst/>
              </a:prstGeom>
              <a:blipFill rotWithShape="1">
                <a:blip r:embed="rId2"/>
                <a:stretch>
                  <a:fillRect l="-156" t="-2480" r="-140" b="-2177"/>
                </a:stretch>
              </a:blip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矩形 3"/>
          <p:cNvSpPr/>
          <p:nvPr userDrawn="1"/>
        </p:nvSpPr>
        <p:spPr>
          <a:xfrm>
            <a:off x="0" y="6579140"/>
            <a:ext cx="2520000" cy="270000"/>
          </a:xfrm>
          <a:prstGeom prst="rect">
            <a:avLst/>
          </a:prstGeom>
          <a:solidFill>
            <a:srgbClr val="0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spcCol="252000" rtlCol="0" anchor="ctr"/>
          <a:lstStyle/>
          <a:p>
            <a:pPr algn="ctr"/>
            <a:r>
              <a:rPr lang="zh-CN" altLang="en-US" sz="12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黄旭东（重庆师范大学）</a:t>
            </a:r>
          </a:p>
        </p:txBody>
      </p:sp>
      <p:sp>
        <p:nvSpPr>
          <p:cNvPr id="5" name="矩形 4"/>
          <p:cNvSpPr/>
          <p:nvPr userDrawn="1"/>
        </p:nvSpPr>
        <p:spPr>
          <a:xfrm>
            <a:off x="0" y="0"/>
            <a:ext cx="2160000" cy="252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spcCol="252000" rtlCol="0" anchor="ctr"/>
          <a:lstStyle/>
          <a:p>
            <a:pPr algn="ctr"/>
            <a:r>
              <a:rPr lang="en-US" altLang="zh-CN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and Motivation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C441E-5FC5-4E27-B2D6-34571E43C12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C441E-5FC5-4E27-B2D6-34571E43C12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C441E-5FC5-4E27-B2D6-34571E43C12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C441E-5FC5-4E27-B2D6-34571E43C12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9.png"/><Relationship Id="rId7" Type="http://schemas.openxmlformats.org/officeDocument/2006/relationships/image" Target="../media/image52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7.png"/><Relationship Id="rId9" Type="http://schemas.openxmlformats.org/officeDocument/2006/relationships/image" Target="../media/image5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6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1.png"/><Relationship Id="rId4" Type="http://schemas.openxmlformats.org/officeDocument/2006/relationships/image" Target="../media/image6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2.png"/><Relationship Id="rId3" Type="http://schemas.openxmlformats.org/officeDocument/2006/relationships/image" Target="../media/image22.png"/><Relationship Id="rId7" Type="http://schemas.openxmlformats.org/officeDocument/2006/relationships/image" Target="../media/image20.png"/><Relationship Id="rId12" Type="http://schemas.openxmlformats.org/officeDocument/2006/relationships/image" Target="../media/image31.png"/><Relationship Id="rId2" Type="http://schemas.openxmlformats.org/officeDocument/2006/relationships/image" Target="../media/image21.png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10" Type="http://schemas.openxmlformats.org/officeDocument/2006/relationships/image" Target="../media/image28.png"/><Relationship Id="rId4" Type="http://schemas.openxmlformats.org/officeDocument/2006/relationships/image" Target="../media/image23.png"/><Relationship Id="rId9" Type="http://schemas.openxmlformats.org/officeDocument/2006/relationships/image" Target="../media/image27.png"/><Relationship Id="rId1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941450" y="3398227"/>
            <a:ext cx="7323992" cy="461665"/>
          </a:xfrm>
          <a:prstGeom prst="rect">
            <a:avLst/>
          </a:prstGeom>
          <a:effectLst>
            <a:outerShdw blurRad="50800" dist="254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zh-CN" altLang="en-US" sz="2400" dirty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重庆师范大学</a:t>
            </a:r>
            <a:endParaRPr lang="en-US" altLang="zh-CN" sz="2400" dirty="0">
              <a:solidFill>
                <a:schemeClr val="accent1">
                  <a:lumMod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074545" y="3902710"/>
            <a:ext cx="5448935" cy="12890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Based on : PRD 110, 114010 (2024)</a:t>
            </a:r>
          </a:p>
          <a:p>
            <a:pPr algn="ctr"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In collaboration with Xing-Gang Wu, Xu-Chang Zheng, Bin Gong and Jian-Xiong Wang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圆角矩形 9"/>
              <p:cNvSpPr/>
              <p:nvPr/>
            </p:nvSpPr>
            <p:spPr>
              <a:xfrm>
                <a:off x="375345" y="974785"/>
                <a:ext cx="8393301" cy="1196311"/>
              </a:xfrm>
              <a:prstGeom prst="roundRect">
                <a:avLst/>
              </a:prstGeom>
              <a:solidFill>
                <a:schemeClr val="accent5">
                  <a:lumMod val="50000"/>
                </a:schemeClr>
              </a:solidFill>
              <a:effectLst>
                <a:outerShdw blurRad="50800" dist="889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noAutofit/>
              </a:bodyPr>
              <a:lstStyle/>
              <a:p>
                <a:pPr algn="ctr"/>
                <a:r>
                  <a:rPr lang="en-US" altLang="zh-CN" sz="32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QCD corrections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32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32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sz="32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32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32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sz="32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sz="32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→</m:t>
                    </m:r>
                    <m:r>
                      <a:rPr lang="en-US" altLang="zh-CN" sz="32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𝐽</m:t>
                    </m:r>
                    <m:r>
                      <a:rPr lang="en-US" altLang="zh-CN" sz="32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/</m:t>
                    </m:r>
                    <m:r>
                      <a:rPr lang="en-US" altLang="zh-CN" sz="32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𝜓</m:t>
                    </m:r>
                    <m:r>
                      <a:rPr lang="en-US" altLang="zh-CN" sz="32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+</m:t>
                    </m:r>
                    <m:r>
                      <a:rPr lang="en-US" altLang="zh-CN" sz="3200" b="0" i="1" smtClean="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𝑐</m:t>
                    </m:r>
                    <m:r>
                      <a:rPr lang="en-US" altLang="zh-CN" sz="32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+</m:t>
                    </m:r>
                    <m:acc>
                      <m:accPr>
                        <m:chr m:val="̅"/>
                        <m:ctrlP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32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US" altLang="zh-CN" sz="32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 using the principle of maximum conformality</a:t>
                </a:r>
                <a:endParaRPr lang="zh-CN" altLang="en-US" sz="32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圆角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345" y="974785"/>
                <a:ext cx="8393301" cy="1196311"/>
              </a:xfrm>
              <a:prstGeom prst="roundRect">
                <a:avLst/>
              </a:prstGeom>
              <a:blipFill rotWithShape="1">
                <a:blip r:embed="rId2"/>
                <a:stretch>
                  <a:fillRect l="-76" t="-536" r="-1332" b="-9339"/>
                </a:stretch>
              </a:blipFill>
              <a:effectLst>
                <a:outerShdw blurRad="50800" dist="889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矩形 11"/>
          <p:cNvSpPr/>
          <p:nvPr/>
        </p:nvSpPr>
        <p:spPr>
          <a:xfrm>
            <a:off x="3893155" y="2506069"/>
            <a:ext cx="1420581" cy="7155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黄旭东</a:t>
            </a:r>
            <a:endParaRPr lang="en-US" altLang="zh-CN" sz="3200" b="1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51289" y="5529695"/>
            <a:ext cx="7841411" cy="113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第七届全国重味物理与量子色动力学研讨会</a:t>
            </a:r>
          </a:p>
          <a:p>
            <a:pPr algn="ctr">
              <a:lnSpc>
                <a:spcPct val="150000"/>
              </a:lnSpc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21th Apr., 2025, 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江苏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.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南京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499"/>
    </mc:Choice>
    <mc:Fallback xmlns="">
      <p:transition spd="slow" advTm="32499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8710" y="252715"/>
                <a:ext cx="9130078" cy="539932"/>
              </a:xfrm>
              <a:prstGeom prst="rect">
                <a:avLst/>
              </a:prstGeom>
              <a:gradFill>
                <a:gsLst>
                  <a:gs pos="62000">
                    <a:srgbClr val="14223E"/>
                  </a:gs>
                  <a:gs pos="17000">
                    <a:schemeClr val="accent5">
                      <a:lumMod val="50000"/>
                    </a:schemeClr>
                  </a:gs>
                  <a:gs pos="100000">
                    <a:schemeClr val="tx1"/>
                  </a:gs>
                </a:gsLst>
                <a:lin ang="0" scaled="0"/>
              </a:gra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zh-C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</a:t>
                </a:r>
                <a:r>
                  <a:rPr lang="en-US" altLang="zh-CN" sz="32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  <a:sym typeface="+mn-ea"/>
                  </a:rPr>
                  <a:t>enormalization scales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3200" i="1" smtClean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zh-CN" sz="3200" b="0" i="1" smtClean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altLang="zh-CN" sz="32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 dependence  </a:t>
                </a:r>
                <a:endParaRPr lang="en-US" altLang="zh-C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0" y="252715"/>
                <a:ext cx="9130078" cy="539932"/>
              </a:xfrm>
              <a:prstGeom prst="rect">
                <a:avLst/>
              </a:prstGeom>
              <a:blipFill rotWithShape="1">
                <a:blip r:embed="rId2"/>
                <a:stretch>
                  <a:fillRect l="-75" t="-1291" r="-64" b="-1145"/>
                </a:stretch>
              </a:blip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4150" y="1670685"/>
            <a:ext cx="6235700" cy="46355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矩形 20"/>
              <p:cNvSpPr/>
              <p:nvPr/>
            </p:nvSpPr>
            <p:spPr>
              <a:xfrm>
                <a:off x="554397" y="1039443"/>
                <a:ext cx="8035205" cy="3987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 2" panose="05020102010507070707" pitchFamily="18" charset="2"/>
                  <a:buChar char=""/>
                </a:pPr>
                <a:r>
                  <a:rPr lang="en-US" altLang="zh-CN" sz="20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 dependence of the cross section at LO and NLO.</a:t>
                </a:r>
                <a:endParaRPr lang="zh-CN" altLang="en-US" sz="2000" dirty="0"/>
              </a:p>
            </p:txBody>
          </p:sp>
        </mc:Choice>
        <mc:Fallback xmlns="">
          <p:sp>
            <p:nvSpPr>
              <p:cNvPr id="21" name="矩形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397" y="1039443"/>
                <a:ext cx="8035205" cy="398780"/>
              </a:xfrm>
              <a:prstGeom prst="rect">
                <a:avLst/>
              </a:prstGeom>
              <a:blipFill rotWithShape="1">
                <a:blip r:embed="rId4"/>
                <a:stretch>
                  <a:fillRect l="-1" t="-146" r="7" b="1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8710" y="252715"/>
            <a:ext cx="9130078" cy="539932"/>
          </a:xfrm>
          <a:prstGeom prst="rect">
            <a:avLst/>
          </a:prstGeom>
          <a:gradFill>
            <a:gsLst>
              <a:gs pos="62000">
                <a:srgbClr val="14223E"/>
              </a:gs>
              <a:gs pos="17000">
                <a:schemeClr val="accent5">
                  <a:lumMod val="50000"/>
                </a:schemeClr>
              </a:gs>
              <a:gs pos="100000">
                <a:schemeClr val="tx1"/>
              </a:gs>
            </a:gsLst>
            <a:lin ang="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Estimation of the uncalculated higher-order   </a:t>
            </a:r>
            <a:endParaRPr lang="en-US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矩形 20"/>
              <p:cNvSpPr/>
              <p:nvPr/>
            </p:nvSpPr>
            <p:spPr>
              <a:xfrm>
                <a:off x="554397" y="1039443"/>
                <a:ext cx="8035205" cy="3987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 2" panose="05020102010507070707" pitchFamily="18" charset="2"/>
                  <a:buChar char=""/>
                </a:pPr>
                <a:r>
                  <a:rPr lang="en-US" altLang="zh-CN" sz="2000" dirty="0">
                    <a:latin typeface="Times New Roman" panose="02020603050405020304" pitchFamily="18" charset="0"/>
                    <a:ea typeface="华文行楷" panose="02010800040101010101" pitchFamily="2" charset="-122"/>
                    <a:cs typeface="Times New Roman" panose="02020603050405020304" pitchFamily="18" charset="0"/>
                    <a:sym typeface="+mn-ea"/>
                  </a:rPr>
                  <a:t>Pad</a:t>
                </a:r>
                <a14:m>
                  <m:oMath xmlns:m="http://schemas.openxmlformats.org/officeDocument/2006/math">
                    <m:acc>
                      <m:accPr>
                        <m:chr m:val="́"/>
                        <m:ctrlPr>
                          <a:rPr lang="en-US" altLang="zh-CN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行楷" panose="02010800040101010101" pitchFamily="2" charset="-122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CN" sz="2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行楷" panose="02010800040101010101" pitchFamily="2" charset="-122"/>
                            <a:cs typeface="Times New Roman" panose="02020603050405020304" pitchFamily="18" charset="0"/>
                          </a:rPr>
                          <m:t>e</m:t>
                        </m:r>
                      </m:e>
                    </m:acc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ea typeface="华文行楷" panose="02010800040101010101" pitchFamily="2" charset="-122"/>
                    <a:cs typeface="Times New Roman" panose="02020603050405020304" pitchFamily="18" charset="0"/>
                    <a:sym typeface="+mn-ea"/>
                  </a:rPr>
                  <a:t> Approximation Approach (PAA)</a:t>
                </a:r>
                <a:endParaRPr lang="en-US" altLang="zh-CN" sz="2000" dirty="0"/>
              </a:p>
            </p:txBody>
          </p:sp>
        </mc:Choice>
        <mc:Fallback xmlns="">
          <p:sp>
            <p:nvSpPr>
              <p:cNvPr id="21" name="矩形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397" y="1039443"/>
                <a:ext cx="8035205" cy="398780"/>
              </a:xfrm>
              <a:prstGeom prst="rect">
                <a:avLst/>
              </a:prstGeom>
              <a:blipFill rotWithShape="1">
                <a:blip r:embed="rId2"/>
                <a:stretch>
                  <a:fillRect l="-1" t="-146" r="7" b="1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4535" y="1564005"/>
            <a:ext cx="4659630" cy="155194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719070" y="3241675"/>
            <a:ext cx="612711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1600" dirty="0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M. A. Samuel et al., Phys. Rev. Lett. 74, 4380 (1995).</a:t>
            </a:r>
            <a:endParaRPr lang="en-US" altLang="zh-CN" sz="1600" dirty="0">
              <a:solidFill>
                <a:schemeClr val="accent2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sz="1600" dirty="0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B. L. Du, X. G. Wu, J.M. Shen, and S. J. Brodsky, EPJC 79, 182 (2019).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1155" y="4457065"/>
            <a:ext cx="5406390" cy="117411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8710" y="252715"/>
            <a:ext cx="9130078" cy="539932"/>
          </a:xfrm>
          <a:prstGeom prst="rect">
            <a:avLst/>
          </a:prstGeom>
          <a:gradFill>
            <a:gsLst>
              <a:gs pos="62000">
                <a:srgbClr val="14223E"/>
              </a:gs>
              <a:gs pos="17000">
                <a:schemeClr val="accent5">
                  <a:lumMod val="50000"/>
                </a:schemeClr>
              </a:gs>
              <a:gs pos="100000">
                <a:schemeClr val="tx1"/>
              </a:gs>
            </a:gsLst>
            <a:lin ang="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Theoretical uncertainties   </a:t>
            </a:r>
            <a:endParaRPr lang="en-US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2"/>
              <p:cNvSpPr>
                <a:spLocks noChangeArrowheads="1"/>
              </p:cNvSpPr>
              <p:nvPr/>
            </p:nvSpPr>
            <p:spPr bwMode="auto">
              <a:xfrm>
                <a:off x="744220" y="2726373"/>
                <a:ext cx="4855210" cy="47434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51435" tIns="25718" rIns="51435" bIns="25718" numCol="1" anchor="ctr" anchorCtr="0" compatLnSpc="1"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Uncertainties caused by</a:t>
                </a:r>
                <a14:m>
                  <m:oMath xmlns:m="http://schemas.openxmlformats.org/officeDocument/2006/math">
                    <m:r>
                      <a:rPr lang="en-US" altLang="zh-CN" sz="200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+mn-ea"/>
                      </a:rPr>
                      <m:t> 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1.</m:t>
                        </m:r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  <m:sub>
                        <m:r>
                          <a:rPr lang="en-US" altLang="zh-CN"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altLang="zh-CN" sz="2000" dirty="0"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0.1</m:t>
                        </m:r>
                      </m:sub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en-US" altLang="zh-CN" sz="2000"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0.1</m:t>
                        </m:r>
                      </m:sup>
                    </m:sSubSup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GeV</a:t>
                </a:r>
              </a:p>
            </p:txBody>
          </p:sp>
        </mc:Choice>
        <mc:Fallback xmlns="">
          <p:sp>
            <p:nvSpPr>
              <p:cNvPr id="2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44220" y="2726373"/>
                <a:ext cx="4855210" cy="474345"/>
              </a:xfrm>
              <a:prstGeom prst="rect">
                <a:avLst/>
              </a:prstGeom>
              <a:blipFill rotWithShape="1">
                <a:blip r:embed="rId2"/>
                <a:stretch>
                  <a:fillRect t="-67" b="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744156" y="4291384"/>
            <a:ext cx="2793803" cy="358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1435" tIns="25718" rIns="51435" bIns="25718" numCol="1" anchor="ctr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Final predictions</a:t>
            </a:r>
            <a:endParaRPr lang="en-US" altLang="zh-CN" sz="2000" dirty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2"/>
              <p:cNvSpPr>
                <a:spLocks noChangeArrowheads="1"/>
              </p:cNvSpPr>
              <p:nvPr/>
            </p:nvSpPr>
            <p:spPr bwMode="auto">
              <a:xfrm>
                <a:off x="744220" y="1162050"/>
                <a:ext cx="5989320" cy="3917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51435" tIns="25718" rIns="51435" bIns="25718" numCol="1" anchor="ctr" anchorCtr="0" compatLnSpc="1"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Uncertainties caused by</a:t>
                </a:r>
                <a14:m>
                  <m:oMath xmlns:m="http://schemas.openxmlformats.org/officeDocument/2006/math">
                    <m:r>
                      <a:rPr lang="en-US" altLang="zh-CN" sz="200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+mn-ea"/>
                      </a:rPr>
                      <m:t> </m:t>
                    </m:r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zh-CN" alt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sub>
                    </m:sSub>
                    <m:r>
                      <a:rPr lang="en-US" altLang="zh-CN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zh-CN" sz="20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altLang="zh-CN" sz="20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Mz</m:t>
                    </m:r>
                    <m:r>
                      <a:rPr lang="en-US" altLang="zh-CN" sz="2000" dirty="0"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0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=0.1179</a:t>
                </a:r>
                <a14:m>
                  <m:oMath xmlns:m="http://schemas.openxmlformats.org/officeDocument/2006/math">
                    <m:r>
                      <a:rPr lang="en-US" altLang="zh-CN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en-US" altLang="zh-CN" sz="20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0.0010 </a:t>
                </a:r>
              </a:p>
            </p:txBody>
          </p:sp>
        </mc:Choice>
        <mc:Fallback xmlns="">
          <p:sp>
            <p:nvSpPr>
              <p:cNvPr id="16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44220" y="1162050"/>
                <a:ext cx="5989320" cy="39179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3225" y="3503295"/>
            <a:ext cx="2318385" cy="56769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6510" y="3474085"/>
            <a:ext cx="2317750" cy="58293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40205" y="1830705"/>
            <a:ext cx="2646680" cy="56705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96510" y="1814830"/>
            <a:ext cx="2600325" cy="60261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40205" y="4956810"/>
            <a:ext cx="2869565" cy="426085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96510" y="4877435"/>
            <a:ext cx="2928620" cy="55245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927735" y="5650230"/>
            <a:ext cx="765746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net uncertainty from changes down from 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108%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the conventional series to 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54%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the PMC series.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8710" y="252715"/>
            <a:ext cx="9130078" cy="539932"/>
          </a:xfrm>
          <a:prstGeom prst="rect">
            <a:avLst/>
          </a:prstGeom>
          <a:gradFill>
            <a:gsLst>
              <a:gs pos="62000">
                <a:srgbClr val="14223E"/>
              </a:gs>
              <a:gs pos="17000">
                <a:schemeClr val="accent5">
                  <a:lumMod val="50000"/>
                </a:schemeClr>
              </a:gs>
              <a:gs pos="100000">
                <a:schemeClr val="tx1"/>
              </a:gs>
            </a:gsLst>
            <a:lin ang="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2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NLO cross section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</a:t>
            </a:r>
            <a:endParaRPr lang="en-US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/>
              <p:cNvSpPr txBox="1"/>
              <p:nvPr/>
            </p:nvSpPr>
            <p:spPr>
              <a:xfrm>
                <a:off x="580390" y="1173480"/>
                <a:ext cx="6774180" cy="40068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marL="285750" indent="-285750">
                  <a:buFont typeface="Wingdings 2" panose="05020102010507070707" pitchFamily="18" charset="2"/>
                  <a:buChar char=""/>
                </a:pPr>
                <a:r>
                  <a:rPr lang="en-US" altLang="zh-CN" sz="20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  <a:sym typeface="+mn-ea"/>
                  </a:rPr>
                  <a:t>The prompt NLO cross section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sz="20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→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𝐽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/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𝜓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+</m:t>
                    </m:r>
                    <m:r>
                      <a:rPr lang="en-US" altLang="zh-CN" sz="2000" b="0" dirty="0" err="1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+</m:t>
                    </m:r>
                    <m:acc>
                      <m:accPr>
                        <m:chr m:val="̅"/>
                        <m:ctrlPr>
                          <a:rPr lang="en-US" altLang="zh-CN" sz="2000" b="0" i="1" dirty="0" err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000" dirty="0" err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  <a:sym typeface="+mn-ea"/>
                  </a:rPr>
                  <a:t> </a:t>
                </a:r>
              </a:p>
            </p:txBody>
          </p:sp>
        </mc:Choice>
        <mc:Fallback xmlns="">
          <p:sp>
            <p:nvSpPr>
              <p:cNvPr id="24" name="文本框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390" y="1173480"/>
                <a:ext cx="6774180" cy="40068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图片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9075" y="1633220"/>
            <a:ext cx="6592570" cy="1482725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057525"/>
            <a:ext cx="3933190" cy="3326765"/>
          </a:xfrm>
          <a:prstGeom prst="rect">
            <a:avLst/>
          </a:prstGeom>
        </p:spPr>
      </p:pic>
      <p:sp>
        <p:nvSpPr>
          <p:cNvPr id="28" name="矩形 27"/>
          <p:cNvSpPr/>
          <p:nvPr/>
        </p:nvSpPr>
        <p:spPr>
          <a:xfrm>
            <a:off x="488713" y="3599040"/>
            <a:ext cx="65532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Exp.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矩形 28"/>
              <p:cNvSpPr/>
              <p:nvPr/>
            </p:nvSpPr>
            <p:spPr>
              <a:xfrm>
                <a:off x="1722865" y="3599225"/>
                <a:ext cx="2244090" cy="4235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00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0.74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sSubSup>
                      <m:sSubSup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</m:ctrlPr>
                      </m:sSubSupPr>
                      <m:e>
                        <m:r>
                          <a:rPr lang="en-US" altLang="zh-CN" sz="2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0.08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−0.08</m:t>
                        </m:r>
                      </m:sub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+</m:t>
                        </m:r>
                        <m:r>
                          <a:rPr lang="en-US" altLang="zh-CN" sz="200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0.09</m:t>
                        </m:r>
                      </m:sup>
                    </m:sSubSup>
                    <m:r>
                      <a:rPr lang="en-US" altLang="zh-CN" sz="200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 </m:t>
                    </m:r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pb</a:t>
                </a:r>
              </a:p>
            </p:txBody>
          </p:sp>
        </mc:Choice>
        <mc:Fallback xmlns="">
          <p:sp>
            <p:nvSpPr>
              <p:cNvPr id="29" name="矩形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2865" y="3599225"/>
                <a:ext cx="2244090" cy="423545"/>
              </a:xfrm>
              <a:prstGeom prst="rect">
                <a:avLst/>
              </a:prstGeom>
              <a:blipFill rotWithShape="1">
                <a:blip r:embed="rId5"/>
                <a:stretch>
                  <a:fillRect l="-5" t="-11" r="5" b="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矩形 30"/>
          <p:cNvSpPr/>
          <p:nvPr/>
        </p:nvSpPr>
        <p:spPr>
          <a:xfrm>
            <a:off x="488713" y="4399705"/>
            <a:ext cx="780415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Conv.</a:t>
            </a:r>
          </a:p>
        </p:txBody>
      </p:sp>
      <p:sp>
        <p:nvSpPr>
          <p:cNvPr id="32" name="矩形 31"/>
          <p:cNvSpPr/>
          <p:nvPr/>
        </p:nvSpPr>
        <p:spPr>
          <a:xfrm>
            <a:off x="488713" y="5200484"/>
            <a:ext cx="719455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PMC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本框 26"/>
              <p:cNvSpPr txBox="1"/>
              <p:nvPr/>
            </p:nvSpPr>
            <p:spPr>
              <a:xfrm>
                <a:off x="1722755" y="4398645"/>
                <a:ext cx="1649730" cy="40132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000" i="1" dirty="0"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</m:ctrlPr>
                        </m:sSubSup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  <m:t>0.437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  <m:t>−0.170</m:t>
                          </m:r>
                        </m:sub>
                        <m:sup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  <m:t>+0.228</m:t>
                          </m:r>
                        </m:sup>
                      </m:sSubSup>
                      <m:r>
                        <a:rPr lang="en-US" altLang="zh-CN" sz="2000">
                          <a:latin typeface="Cambria Math" panose="02040503050406030204" pitchFamily="18" charset="0"/>
                          <a:ea typeface="宋体" panose="02010600030101010101" pitchFamily="2" charset="-122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sz="2000">
                          <a:latin typeface="Cambria Math" panose="02040503050406030204" pitchFamily="18" charset="0"/>
                          <a:ea typeface="宋体" panose="02010600030101010101" pitchFamily="2" charset="-122"/>
                        </a:rPr>
                        <m:t>pb</m:t>
                      </m:r>
                    </m:oMath>
                  </m:oMathPara>
                </a14:m>
                <a:endParaRPr lang="en-US" altLang="zh-CN" sz="2000">
                  <a:latin typeface="Cambria Math" panose="02040503050406030204" pitchFamily="18" charset="0"/>
                  <a:ea typeface="宋体" panose="02010600030101010101" pitchFamily="2" charset="-122"/>
                </a:endParaRPr>
              </a:p>
            </p:txBody>
          </p:sp>
        </mc:Choice>
        <mc:Fallback xmlns="">
          <p:sp>
            <p:nvSpPr>
              <p:cNvPr id="27" name="文本框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2755" y="4398645"/>
                <a:ext cx="1649730" cy="4013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本框 29"/>
              <p:cNvSpPr txBox="1"/>
              <p:nvPr/>
            </p:nvSpPr>
            <p:spPr>
              <a:xfrm>
                <a:off x="1722755" y="5200650"/>
                <a:ext cx="1649095" cy="40576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000" i="1" dirty="0"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</m:ctrlPr>
                        </m:sSubSup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  <m:t>0.564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  <m:t>−0.125</m:t>
                          </m:r>
                        </m:sub>
                        <m:sup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  <m:t>+0.144</m:t>
                          </m:r>
                        </m:sup>
                      </m:sSubSup>
                      <m:r>
                        <a:rPr lang="en-US" altLang="zh-CN" sz="2000">
                          <a:latin typeface="Cambria Math" panose="02040503050406030204" pitchFamily="18" charset="0"/>
                          <a:ea typeface="宋体" panose="02010600030101010101" pitchFamily="2" charset="-122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sz="2000">
                          <a:latin typeface="Cambria Math" panose="02040503050406030204" pitchFamily="18" charset="0"/>
                          <a:ea typeface="宋体" panose="02010600030101010101" pitchFamily="2" charset="-122"/>
                        </a:rPr>
                        <m:t>pb</m:t>
                      </m:r>
                    </m:oMath>
                  </m:oMathPara>
                </a14:m>
                <a:endParaRPr lang="en-US" altLang="zh-CN" sz="2000">
                  <a:latin typeface="Cambria Math" panose="02040503050406030204" pitchFamily="18" charset="0"/>
                  <a:ea typeface="宋体" panose="02010600030101010101" pitchFamily="2" charset="-122"/>
                </a:endParaRPr>
              </a:p>
            </p:txBody>
          </p:sp>
        </mc:Choice>
        <mc:Fallback xmlns="">
          <p:sp>
            <p:nvSpPr>
              <p:cNvPr id="30" name="文本框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2755" y="5200650"/>
                <a:ext cx="1649095" cy="4057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8710" y="252715"/>
            <a:ext cx="9130078" cy="539932"/>
          </a:xfrm>
          <a:prstGeom prst="rect">
            <a:avLst/>
          </a:prstGeom>
          <a:gradFill>
            <a:gsLst>
              <a:gs pos="62000">
                <a:srgbClr val="14223E"/>
              </a:gs>
              <a:gs pos="17000">
                <a:schemeClr val="accent5">
                  <a:lumMod val="50000"/>
                </a:schemeClr>
              </a:gs>
              <a:gs pos="100000">
                <a:schemeClr val="tx1"/>
              </a:gs>
            </a:gsLst>
            <a:lin ang="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2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NLO differential cross section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</a:t>
            </a:r>
            <a:endParaRPr lang="en-US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510" y="842010"/>
            <a:ext cx="3751580" cy="284226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1880" y="921385"/>
            <a:ext cx="3620770" cy="27686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790" y="3743960"/>
            <a:ext cx="3601720" cy="275336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9810" y="3743960"/>
            <a:ext cx="3635375" cy="280098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8710" y="252715"/>
            <a:ext cx="9130078" cy="539932"/>
          </a:xfrm>
          <a:prstGeom prst="rect">
            <a:avLst/>
          </a:prstGeom>
          <a:gradFill>
            <a:gsLst>
              <a:gs pos="62000">
                <a:srgbClr val="14223E"/>
              </a:gs>
              <a:gs pos="17000">
                <a:schemeClr val="accent5">
                  <a:lumMod val="50000"/>
                </a:schemeClr>
              </a:gs>
              <a:gs pos="100000">
                <a:schemeClr val="tx1"/>
              </a:gs>
            </a:gsLst>
            <a:lin ang="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2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NLO differential cross section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</a:t>
            </a:r>
            <a:endParaRPr lang="en-US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855" y="1126490"/>
            <a:ext cx="4135755" cy="309753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9610" y="1085215"/>
            <a:ext cx="4126865" cy="315468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3245" y="5417820"/>
            <a:ext cx="5499100" cy="956310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1833245" y="4281170"/>
            <a:ext cx="154178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>
              <a:buFont typeface="Wingdings 2" panose="05020102010507070707" pitchFamily="18" charset="2"/>
              <a:buNone/>
            </a:pP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Agree well 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5792470" y="4281170"/>
            <a:ext cx="231394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>
              <a:buFont typeface="Wingdings 2" panose="05020102010507070707" pitchFamily="18" charset="2"/>
              <a:buNone/>
            </a:pP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Exist discrepancy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473710" y="4889500"/>
            <a:ext cx="850646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buFont typeface="Wingdings 2" panose="05020102010507070707" pitchFamily="18" charset="2"/>
              <a:buChar char=""/>
            </a:pP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The Self-consistency of PMC to integrated and differential cross sections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8710" y="252715"/>
            <a:ext cx="9130078" cy="539932"/>
          </a:xfrm>
          <a:prstGeom prst="rect">
            <a:avLst/>
          </a:prstGeom>
          <a:gradFill>
            <a:gsLst>
              <a:gs pos="62000">
                <a:srgbClr val="14223E"/>
              </a:gs>
              <a:gs pos="17000">
                <a:schemeClr val="accent5">
                  <a:lumMod val="50000"/>
                </a:schemeClr>
              </a:gs>
              <a:gs pos="100000">
                <a:schemeClr val="tx1"/>
              </a:gs>
            </a:gsLst>
            <a:lin ang="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6754" y="6177424"/>
            <a:ext cx="363317" cy="363317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5556" y="5977145"/>
            <a:ext cx="388234" cy="31764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853440" y="1132205"/>
                <a:ext cx="7654925" cy="41617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 2" panose="05020102010507070707" pitchFamily="18" charset="2"/>
                  <a:buChar char=""/>
                </a:pPr>
                <a:r>
                  <a:rPr lang="en-US" altLang="zh-CN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The </a:t>
                </a:r>
                <a:r>
                  <a:rPr lang="en-US" altLang="zh-CN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  <a:sym typeface="+mn-ea"/>
                  </a:rPr>
                  <a:t>perturbative convergence behavior of the </a:t>
                </a:r>
                <a:r>
                  <a:rPr lang="en-US" altLang="zh-CN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cross section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→</m:t>
                    </m:r>
                    <m:r>
                      <a:rPr lang="en-US" altLang="zh-CN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𝐽</m:t>
                    </m:r>
                    <m:r>
                      <a:rPr lang="en-US" altLang="zh-CN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/</m:t>
                    </m:r>
                    <m:r>
                      <a:rPr lang="en-US" altLang="zh-CN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𝜓</m:t>
                    </m:r>
                    <m:r>
                      <a:rPr lang="en-US" altLang="zh-CN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+</m:t>
                    </m:r>
                    <m:r>
                      <a:rPr lang="en-US" altLang="zh-CN" sz="2400" b="0" dirty="0" err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altLang="zh-CN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+</m:t>
                    </m:r>
                    <m:acc>
                      <m:accPr>
                        <m:chr m:val="̅"/>
                        <m:ctrlPr>
                          <a:rPr lang="en-US" altLang="zh-CN" sz="2400" b="0" i="1" dirty="0" err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400" dirty="0" err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US" altLang="zh-CN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  is improved.</a:t>
                </a:r>
              </a:p>
              <a:p>
                <a:pPr marL="285750" indent="-285750">
                  <a:buFont typeface="Wingdings 2" panose="05020102010507070707" pitchFamily="18" charset="2"/>
                  <a:buChar char=""/>
                </a:pPr>
                <a:endParaRPr lang="en-US" altLang="zh-CN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Wingdings 2" panose="05020102010507070707" pitchFamily="18" charset="2"/>
                  <a:buChar char=""/>
                </a:pPr>
                <a:r>
                  <a:rPr lang="en-US" altLang="zh-CN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  <a:sym typeface="+mn-ea"/>
                  </a:rPr>
                  <a:t>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zh-CN" alt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altLang="zh-CN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  <a:sym typeface="+mn-ea"/>
                  </a:rPr>
                  <a:t> dependence of the cross section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→</m:t>
                    </m:r>
                    <m:r>
                      <a:rPr lang="en-US" altLang="zh-CN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𝐽</m:t>
                    </m:r>
                    <m:r>
                      <a:rPr lang="en-US" altLang="zh-CN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/</m:t>
                    </m:r>
                    <m:r>
                      <a:rPr lang="en-US" altLang="zh-CN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𝜓</m:t>
                    </m:r>
                    <m:r>
                      <a:rPr lang="en-US" altLang="zh-CN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+</m:t>
                    </m:r>
                    <m:r>
                      <a:rPr lang="en-US" altLang="zh-CN" sz="2400" b="0" dirty="0" err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altLang="zh-CN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+</m:t>
                    </m:r>
                    <m:acc>
                      <m:accPr>
                        <m:chr m:val="̅"/>
                        <m:ctrlPr>
                          <a:rPr lang="en-US" altLang="zh-CN" sz="2400" b="0" i="1" dirty="0" err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400" dirty="0" err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US" altLang="zh-CN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  <a:sym typeface="+mn-ea"/>
                  </a:rPr>
                  <a:t> is reduced.</a:t>
                </a:r>
              </a:p>
              <a:p>
                <a:pPr marL="285750" indent="-285750">
                  <a:buFont typeface="Wingdings 2" panose="05020102010507070707" pitchFamily="18" charset="2"/>
                  <a:buChar char=""/>
                </a:pPr>
                <a:endParaRPr lang="en-US" altLang="zh-CN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Wingdings 2" panose="05020102010507070707" pitchFamily="18" charset="2"/>
                  <a:buChar char=""/>
                </a:pPr>
                <a:r>
                  <a:rPr lang="en-US" altLang="zh-CN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  <a:sym typeface="+mn-ea"/>
                  </a:rPr>
                  <a:t>The total and momentum differential cross section can agree well with the Belle measurements.</a:t>
                </a:r>
                <a:endParaRPr lang="en-US" altLang="zh-CN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Wingdings 2" panose="05020102010507070707" pitchFamily="18" charset="2"/>
                  <a:buChar char=""/>
                </a:pPr>
                <a:endParaRPr lang="en-US" altLang="zh-CN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Wingdings 2" panose="05020102010507070707" pitchFamily="18" charset="2"/>
                  <a:buChar char=""/>
                </a:pPr>
                <a:r>
                  <a:rPr lang="en-US" altLang="zh-CN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  <a:sym typeface="+mn-ea"/>
                  </a:rPr>
                  <a:t>The self-consistency of PMC to integrated and differential cross sections</a:t>
                </a:r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440" y="1132205"/>
                <a:ext cx="7654925" cy="416179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文本框 1"/>
          <p:cNvSpPr txBox="1"/>
          <p:nvPr/>
        </p:nvSpPr>
        <p:spPr>
          <a:xfrm>
            <a:off x="3150815" y="5264435"/>
            <a:ext cx="3929297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8000" b="1" dirty="0">
                <a:solidFill>
                  <a:schemeClr val="accent1">
                    <a:lumMod val="50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Thanks</a:t>
            </a:r>
            <a:r>
              <a:rPr lang="zh-CN" altLang="en-US" sz="8000" b="1" dirty="0">
                <a:solidFill>
                  <a:schemeClr val="accent1">
                    <a:lumMod val="50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方正中倩_GBK"/>
              </a:rPr>
              <a:t>！</a:t>
            </a:r>
            <a:endParaRPr lang="en-US" altLang="zh-CN" sz="8000" b="1" dirty="0">
              <a:solidFill>
                <a:schemeClr val="accent1">
                  <a:lumMod val="50000"/>
                </a:schemeClr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8710" y="252715"/>
            <a:ext cx="9130078" cy="539932"/>
          </a:xfrm>
          <a:prstGeom prst="rect">
            <a:avLst/>
          </a:prstGeom>
          <a:gradFill>
            <a:gsLst>
              <a:gs pos="62000">
                <a:srgbClr val="14223E"/>
              </a:gs>
              <a:gs pos="17000">
                <a:schemeClr val="accent5">
                  <a:lumMod val="50000"/>
                </a:schemeClr>
              </a:gs>
              <a:gs pos="100000">
                <a:schemeClr val="tx1"/>
              </a:gs>
            </a:gsLst>
            <a:lin ang="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Contents</a:t>
            </a: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071519" y="1768595"/>
            <a:ext cx="6132201" cy="29585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zh-CN" sz="320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and Motivation</a:t>
            </a:r>
            <a:endParaRPr lang="en-US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Calculation of the NLO SDCs</a:t>
            </a:r>
          </a:p>
          <a:p>
            <a:pPr>
              <a:lnSpc>
                <a:spcPct val="150000"/>
              </a:lnSpc>
            </a:pP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Phenomenological results</a:t>
            </a:r>
          </a:p>
          <a:p>
            <a:pPr>
              <a:lnSpc>
                <a:spcPct val="150000"/>
              </a:lnSpc>
            </a:pP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Summary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53"/>
    </mc:Choice>
    <mc:Fallback xmlns="">
      <p:transition spd="slow" advTm="3253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8710" y="252715"/>
            <a:ext cx="9130078" cy="539932"/>
          </a:xfrm>
          <a:prstGeom prst="rect">
            <a:avLst/>
          </a:prstGeom>
          <a:gradFill>
            <a:gsLst>
              <a:gs pos="62000">
                <a:srgbClr val="14223E"/>
              </a:gs>
              <a:gs pos="17000">
                <a:schemeClr val="accent5">
                  <a:lumMod val="50000"/>
                </a:schemeClr>
              </a:gs>
              <a:gs pos="100000">
                <a:schemeClr val="tx1"/>
              </a:gs>
            </a:gsLst>
            <a:lin ang="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Background  </a:t>
            </a: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6871086" y="963442"/>
            <a:ext cx="1440000" cy="144000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椭圆 32"/>
          <p:cNvSpPr/>
          <p:nvPr/>
        </p:nvSpPr>
        <p:spPr>
          <a:xfrm>
            <a:off x="6871086" y="1359442"/>
            <a:ext cx="648000" cy="64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zh-CN" altLang="en-US" sz="28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椭圆 33"/>
          <p:cNvSpPr/>
          <p:nvPr/>
        </p:nvSpPr>
        <p:spPr>
          <a:xfrm>
            <a:off x="7658685" y="1359023"/>
            <a:ext cx="648000" cy="648000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zh-CN" altLang="en-US" sz="28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9" name="直接连接符 38"/>
          <p:cNvCxnSpPr/>
          <p:nvPr/>
        </p:nvCxnSpPr>
        <p:spPr>
          <a:xfrm flipV="1">
            <a:off x="7911713" y="1550975"/>
            <a:ext cx="159653" cy="47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任意多边形 41"/>
          <p:cNvSpPr/>
          <p:nvPr/>
        </p:nvSpPr>
        <p:spPr>
          <a:xfrm>
            <a:off x="7478550" y="1620328"/>
            <a:ext cx="245313" cy="144108"/>
          </a:xfrm>
          <a:custGeom>
            <a:avLst/>
            <a:gdLst>
              <a:gd name="connsiteX0" fmla="*/ 0 w 3297409"/>
              <a:gd name="connsiteY0" fmla="*/ 708029 h 708029"/>
              <a:gd name="connsiteX1" fmla="*/ 640080 w 3297409"/>
              <a:gd name="connsiteY1" fmla="*/ 41823 h 708029"/>
              <a:gd name="connsiteX2" fmla="*/ 1254035 w 3297409"/>
              <a:gd name="connsiteY2" fmla="*/ 694966 h 708029"/>
              <a:gd name="connsiteX3" fmla="*/ 2037806 w 3297409"/>
              <a:gd name="connsiteY3" fmla="*/ 54886 h 708029"/>
              <a:gd name="connsiteX4" fmla="*/ 2638697 w 3297409"/>
              <a:gd name="connsiteY4" fmla="*/ 708029 h 708029"/>
              <a:gd name="connsiteX5" fmla="*/ 3239589 w 3297409"/>
              <a:gd name="connsiteY5" fmla="*/ 54886 h 708029"/>
              <a:gd name="connsiteX6" fmla="*/ 3239589 w 3297409"/>
              <a:gd name="connsiteY6" fmla="*/ 81012 h 708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97409" h="708029">
                <a:moveTo>
                  <a:pt x="0" y="708029"/>
                </a:moveTo>
                <a:cubicBezTo>
                  <a:pt x="215537" y="376014"/>
                  <a:pt x="431074" y="44000"/>
                  <a:pt x="640080" y="41823"/>
                </a:cubicBezTo>
                <a:cubicBezTo>
                  <a:pt x="849086" y="39646"/>
                  <a:pt x="1021081" y="692789"/>
                  <a:pt x="1254035" y="694966"/>
                </a:cubicBezTo>
                <a:cubicBezTo>
                  <a:pt x="1486989" y="697143"/>
                  <a:pt x="1807029" y="52709"/>
                  <a:pt x="2037806" y="54886"/>
                </a:cubicBezTo>
                <a:cubicBezTo>
                  <a:pt x="2268583" y="57063"/>
                  <a:pt x="2438400" y="708029"/>
                  <a:pt x="2638697" y="708029"/>
                </a:cubicBezTo>
                <a:cubicBezTo>
                  <a:pt x="2838994" y="708029"/>
                  <a:pt x="3239589" y="54886"/>
                  <a:pt x="3239589" y="54886"/>
                </a:cubicBezTo>
                <a:cubicBezTo>
                  <a:pt x="3339738" y="-49617"/>
                  <a:pt x="3289663" y="15697"/>
                  <a:pt x="3239589" y="81012"/>
                </a:cubicBezTo>
              </a:path>
            </a:pathLst>
          </a:custGeom>
          <a:noFill/>
          <a:ln w="254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矩形 44"/>
          <p:cNvSpPr/>
          <p:nvPr/>
        </p:nvSpPr>
        <p:spPr>
          <a:xfrm>
            <a:off x="6921672" y="2460613"/>
            <a:ext cx="14029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Charmonium</a:t>
            </a:r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789173" y="5711900"/>
                <a:ext cx="7993380" cy="3892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285750" indent="-285750" algn="l">
                  <a:buFont typeface="Wingdings 2" panose="05020102010507070707" pitchFamily="18" charset="2"/>
                  <a:buChar char=""/>
                </a:pPr>
                <a14:m>
                  <m:oMath xmlns:m="http://schemas.openxmlformats.org/officeDocument/2006/math">
                    <m:r>
                      <a:rPr lang="zh-CN" altLang="en-US" i="1" smtClean="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𝜎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→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𝐽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/</m:t>
                    </m:r>
                    <m:r>
                      <a:rPr lang="zh-CN" altLang="en-US" i="1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𝜓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zh-CN" b="0" dirty="0" err="1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̅"/>
                        <m:ctrlPr>
                          <a:rPr lang="en-US" altLang="zh-CN" b="0" i="1" dirty="0" err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dirty="0" err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acc>
                    <m:r>
                      <a:rPr lang="en-US" altLang="zh-CN" i="1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0.74</m:t>
                    </m:r>
                    <m:r>
                      <a:rPr lang="en-US" altLang="zh-CN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±</m:t>
                    </m:r>
                    <m:sSubSup>
                      <m:sSubSupPr>
                        <m:ctrlPr>
                          <a:rPr lang="en-US" altLang="zh-CN" i="1" dirty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altLang="zh-CN" b="0" i="0" dirty="0" smtClean="0"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0.08 </m:t>
                        </m:r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b="0" i="1" dirty="0" smtClean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0.08</m:t>
                        </m:r>
                      </m:sub>
                      <m:sup>
                        <m:r>
                          <a:rPr lang="en-US" altLang="zh-CN" i="1" dirty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b="0" i="1" dirty="0" smtClean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0.09</m:t>
                        </m:r>
                      </m:sup>
                    </m:sSubSup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 pb  </a:t>
                </a:r>
                <a:r>
                  <a:rPr lang="en-US" altLang="zh-CN" dirty="0">
                    <a:solidFill>
                      <a:schemeClr val="accent2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Belle, </a:t>
                </a:r>
                <a:r>
                  <a:rPr lang="en-US" altLang="zh-CN" dirty="0">
                    <a:solidFill>
                      <a:schemeClr val="accent2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  <a:sym typeface="+mn-ea"/>
                  </a:rPr>
                  <a:t>PRD 79, 071101(R) (2009) </a:t>
                </a:r>
                <a:endParaRPr lang="en-US" altLang="zh-CN" sz="18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173" y="5711900"/>
                <a:ext cx="7993380" cy="389255"/>
              </a:xfrm>
              <a:prstGeom prst="rect">
                <a:avLst/>
              </a:prstGeom>
              <a:blipFill rotWithShape="1">
                <a:blip r:embed="rId3"/>
                <a:stretch>
                  <a:fillRect l="-6" t="-19" r="-359" b="1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830" y="2973070"/>
            <a:ext cx="3980180" cy="19710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471805" y="1374140"/>
                <a:ext cx="5978525" cy="6743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 algn="l">
                  <a:buFont typeface="Wingdings 2" panose="05020102010507070707" pitchFamily="18" charset="2"/>
                  <a:buChar char=""/>
                </a:pPr>
                <a:r>
                  <a:rPr lang="en-US" altLang="zh-CN" dirty="0" err="1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  <a:sym typeface="+mn-ea"/>
                  </a:rPr>
                  <a:t>For a long time, double </a:t>
                </a:r>
                <a14:m>
                  <m:oMath xmlns:m="http://schemas.openxmlformats.org/officeDocument/2006/math">
                    <m:r>
                      <a:rPr lang="en-US" altLang="zh-CN" b="0" dirty="0" err="1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𝑐</m:t>
                    </m:r>
                    <m:acc>
                      <m:accPr>
                        <m:chr m:val="̅"/>
                        <m:ctrlPr>
                          <a:rPr lang="en-US" altLang="zh-CN" b="0" i="1" dirty="0" err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dirty="0" err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US" altLang="zh-CN" dirty="0" err="1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  <a:sym typeface="+mn-ea"/>
                  </a:rPr>
                  <a:t> production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dirty="0" err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b="0" dirty="0" err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b="0" dirty="0" err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i="1" dirty="0" err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b="0" dirty="0" err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b="0" dirty="0" err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zh-CN" dirty="0" err="1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  <a:sym typeface="+mn-ea"/>
                  </a:rPr>
                  <a:t> annihilation </a:t>
                </a:r>
                <a:r>
                  <a:rPr lang="en-US" altLang="zh-CN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  <a:sym typeface="+mn-ea"/>
                  </a:rPr>
                  <a:t>has been a focus of theoretical and experimental researches.</a:t>
                </a:r>
                <a:endParaRPr lang="en-US" altLang="zh-CN" sz="18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805" y="1374140"/>
                <a:ext cx="5978525" cy="67437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7405" y="2965450"/>
            <a:ext cx="3810635" cy="196151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798195" y="4963160"/>
            <a:ext cx="296481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dirty="0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Belle, PRL 89, 142001(2002) 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4943475" y="4963160"/>
            <a:ext cx="374523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dirty="0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BARBAR, PRD 72, 031101(R) (2005)</a:t>
            </a:r>
          </a:p>
        </p:txBody>
      </p:sp>
      <p:sp>
        <p:nvSpPr>
          <p:cNvPr id="26" name="矩形 25"/>
          <p:cNvSpPr/>
          <p:nvPr/>
        </p:nvSpPr>
        <p:spPr>
          <a:xfrm>
            <a:off x="467641" y="2403289"/>
            <a:ext cx="136779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2000" dirty="0">
                <a:solidFill>
                  <a:srgbClr val="3333B3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Exper</a:t>
            </a:r>
            <a:r>
              <a:rPr lang="en-US" altLang="zh-CN" sz="2000" dirty="0">
                <a:solidFill>
                  <a:srgbClr val="3333B3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iment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065"/>
    </mc:Choice>
    <mc:Fallback xmlns="">
      <p:transition spd="slow" advTm="33065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8710" y="252715"/>
            <a:ext cx="9130078" cy="539932"/>
          </a:xfrm>
          <a:prstGeom prst="rect">
            <a:avLst/>
          </a:prstGeom>
          <a:gradFill>
            <a:gsLst>
              <a:gs pos="62000">
                <a:srgbClr val="14223E"/>
              </a:gs>
              <a:gs pos="17000">
                <a:schemeClr val="accent5">
                  <a:lumMod val="50000"/>
                </a:schemeClr>
              </a:gs>
              <a:gs pos="100000">
                <a:schemeClr val="tx1"/>
              </a:gs>
            </a:gsLst>
            <a:lin ang="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Background</a:t>
            </a: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467641" y="1066614"/>
            <a:ext cx="245745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>
                <a:solidFill>
                  <a:srgbClr val="3333B3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Theoretical </a:t>
            </a:r>
            <a:r>
              <a:rPr lang="en-US" altLang="zh-CN" dirty="0">
                <a:solidFill>
                  <a:srgbClr val="3333B3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Calculation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矩形 26"/>
              <p:cNvSpPr/>
              <p:nvPr/>
            </p:nvSpPr>
            <p:spPr>
              <a:xfrm>
                <a:off x="467360" y="1579880"/>
                <a:ext cx="7990840" cy="44926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 2" panose="05020102010507070707" pitchFamily="18" charset="2"/>
                  <a:buChar char=""/>
                </a:pPr>
                <a:r>
                  <a:rPr lang="en-US" altLang="zh-CN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The </a:t>
                </a:r>
                <a:r>
                  <a:rPr lang="en-US" altLang="zh-CN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  <a:sym typeface="+mn-ea"/>
                  </a:rPr>
                  <a:t>Belle result</a:t>
                </a:r>
                <a:r>
                  <a:rPr lang="en-US" altLang="zh-CN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 is about a factor of 5 higher than the </a:t>
                </a:r>
                <a:r>
                  <a:rPr lang="en-US" altLang="zh-CN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  <a:sym typeface="+mn-ea"/>
                  </a:rPr>
                  <a:t>LO </a:t>
                </a:r>
                <a:r>
                  <a:rPr lang="en-US" altLang="zh-CN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theoretical predictions.</a:t>
                </a:r>
              </a:p>
              <a:p>
                <a:r>
                  <a:rPr lang="en-US" altLang="de-DE" sz="1600" dirty="0">
                    <a:solidFill>
                      <a:schemeClr val="accent2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        </a:t>
                </a:r>
                <a:r>
                  <a:rPr lang="en-US" altLang="zh-CN" sz="1600" dirty="0">
                    <a:solidFill>
                      <a:schemeClr val="accent2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  <a:sym typeface="+mn-ea"/>
                  </a:rPr>
                  <a:t>V. V. Kiselev, A. K. Likhoded and M. V. Shevlyagin, Phys. Lett. B 332, 411 (1994)       </a:t>
                </a:r>
              </a:p>
              <a:p>
                <a:r>
                  <a:rPr lang="en-US" altLang="zh-CN" sz="1600" dirty="0">
                    <a:solidFill>
                      <a:schemeClr val="accent2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  <a:sym typeface="+mn-ea"/>
                  </a:rPr>
                  <a:t>        P. Cho and A. K. Leibovich, Phys. Rev. D 54, 6690 (1996) </a:t>
                </a:r>
                <a:endParaRPr lang="en-US" altLang="zh-CN" sz="1600" dirty="0">
                  <a:solidFill>
                    <a:schemeClr val="accent2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r>
                  <a:rPr lang="en-US" altLang="zh-CN" sz="1600" dirty="0">
                    <a:solidFill>
                      <a:schemeClr val="accent2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  <a:sym typeface="+mn-ea"/>
                  </a:rPr>
                  <a:t>        S. Baek, P. Ko, J. Lee and H. S. Song, J. Korean Phys. Soc. 33, 97 (1998)</a:t>
                </a:r>
                <a:endParaRPr lang="zh-CN" altLang="en-US" sz="1600" dirty="0">
                  <a:solidFill>
                    <a:schemeClr val="accent2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+mn-ea"/>
                </a:endParaRPr>
              </a:p>
              <a:p>
                <a:r>
                  <a:rPr lang="en-US" altLang="zh-CN" sz="1600" dirty="0">
                    <a:solidFill>
                      <a:schemeClr val="accent2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  <a:sym typeface="+mn-ea"/>
                  </a:rPr>
                  <a:t>        F. Yuan, C. F. Qiao and K. T. Chao, Phys. Rev. D 56, 1663 (1997) </a:t>
                </a:r>
                <a:endParaRPr lang="zh-CN" altLang="en-US" sz="1600" dirty="0">
                  <a:solidFill>
                    <a:schemeClr val="accent2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+mn-ea"/>
                </a:endParaRPr>
              </a:p>
              <a:p>
                <a:r>
                  <a:rPr lang="en-US" altLang="de-DE" sz="1600" dirty="0">
                    <a:solidFill>
                      <a:schemeClr val="accent2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        </a:t>
                </a:r>
                <a:r>
                  <a:rPr lang="de-DE" altLang="zh-CN" sz="1600" dirty="0">
                    <a:solidFill>
                      <a:schemeClr val="accent2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K. Y. Liu, Z. G. He, and K. T. Chao, Phys. Lett. B 557, 45 (2003).</a:t>
                </a:r>
              </a:p>
              <a:p>
                <a:endParaRPr lang="de-DE" altLang="zh-CN" sz="1600" dirty="0">
                  <a:solidFill>
                    <a:schemeClr val="accent2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Wingdings 2" panose="05020102010507070707" pitchFamily="18" charset="2"/>
                  <a:buChar char=""/>
                </a:pPr>
                <a:r>
                  <a:rPr lang="en-US" altLang="zh-CN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Some theoretical studies were attempted in order to resolve the large discrepancy. Such as the color-octet contribution and the two-photon contribution.</a:t>
                </a:r>
              </a:p>
              <a:p>
                <a:r>
                  <a:rPr lang="en-US" altLang="zh-CN" sz="1600" dirty="0">
                    <a:solidFill>
                      <a:schemeClr val="accent2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  <a:sym typeface="+mn-ea"/>
                  </a:rPr>
                  <a:t>        K. Y. Liu, Z. G. He and K. T. Chao, Phys. Rev. D 68, 031501(R) (2003)</a:t>
                </a:r>
              </a:p>
              <a:p>
                <a:r>
                  <a:rPr lang="en-US" altLang="zh-CN" sz="1600" dirty="0">
                    <a:solidFill>
                      <a:schemeClr val="accent2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  <a:sym typeface="+mn-ea"/>
                  </a:rPr>
                  <a:t>        K. Y. Liu, Z. G. He and K. T. Chao, Phys. Rev. D 69, 094027 (2004)</a:t>
                </a:r>
              </a:p>
              <a:p>
                <a:endParaRPr lang="en-US" altLang="zh-CN" sz="1600" dirty="0">
                  <a:solidFill>
                    <a:schemeClr val="accent2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Wingdings 2" panose="05020102010507070707" pitchFamily="18" charset="2"/>
                  <a:buChar char=""/>
                </a:pPr>
                <a:r>
                  <a:rPr lang="en-US" altLang="zh-CN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  <a:sym typeface="+mn-ea"/>
                  </a:rPr>
                  <a:t>The NLO NRQCD predictions is very significant,  reduce the large discrepancy.</a:t>
                </a:r>
              </a:p>
              <a:p>
                <a:pPr indent="0">
                  <a:buFont typeface="Wingdings 2" panose="05020102010507070707" pitchFamily="18" charset="2"/>
                  <a:buNone/>
                </a:pPr>
                <a:r>
                  <a:rPr lang="it-IT" altLang="zh-CN" dirty="0">
                    <a:solidFill>
                      <a:schemeClr val="accent2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  <a:sym typeface="+mn-ea"/>
                  </a:rPr>
                  <a:t>      </a:t>
                </a:r>
                <a:r>
                  <a:rPr lang="en-US" altLang="it-IT" dirty="0">
                    <a:solidFill>
                      <a:schemeClr val="accent2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  <a:sym typeface="+mn-ea"/>
                  </a:rPr>
                  <a:t> </a:t>
                </a:r>
                <a:r>
                  <a:rPr lang="en-US" altLang="zh-CN" sz="1600" dirty="0">
                    <a:solidFill>
                      <a:schemeClr val="accent2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  <a:sym typeface="+mn-ea"/>
                  </a:rPr>
                  <a:t>Y. J. Zhang and K. T. Chao, Phys. Rev. Lett. 98, 092003 (2007). </a:t>
                </a:r>
              </a:p>
              <a:p>
                <a:pPr indent="0">
                  <a:buFont typeface="Wingdings 2" panose="05020102010507070707" pitchFamily="18" charset="2"/>
                  <a:buNone/>
                </a:pPr>
                <a:endParaRPr lang="en-US" altLang="zh-CN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+mn-ea"/>
                </a:endParaRPr>
              </a:p>
              <a:p>
                <a:pPr marL="285750" indent="-285750">
                  <a:buFont typeface="Wingdings 2" panose="05020102010507070707" pitchFamily="18" charset="2"/>
                  <a:buChar char=""/>
                </a:pPr>
                <a:r>
                  <a:rPr lang="en-US" altLang="zh-CN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  <a:sym typeface="+mn-ea"/>
                  </a:rPr>
                  <a:t>The </a:t>
                </a:r>
                <a:r>
                  <a:rPr lang="en-US" altLang="zh-CN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momentum and production angular distribution for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𝐽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/</m:t>
                    </m:r>
                    <m:r>
                      <a:rPr lang="zh-CN" altLang="en-US" i="1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𝜓</m:t>
                    </m:r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 production at NLO.</a:t>
                </a:r>
              </a:p>
              <a:p>
                <a:pPr indent="0">
                  <a:buFont typeface="Wingdings 2" panose="05020102010507070707" pitchFamily="18" charset="2"/>
                  <a:buNone/>
                </a:pPr>
                <a:r>
                  <a:rPr lang="en-US" altLang="zh-CN" sz="1600" dirty="0">
                    <a:solidFill>
                      <a:schemeClr val="accent2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        B. Gong and J. X. Wang,  Phys. Rev. D 80, 054015 (2009).</a:t>
                </a:r>
              </a:p>
            </p:txBody>
          </p:sp>
        </mc:Choice>
        <mc:Fallback xmlns="">
          <p:sp>
            <p:nvSpPr>
              <p:cNvPr id="27" name="矩形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360" y="1579880"/>
                <a:ext cx="7990840" cy="449262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8710" y="252715"/>
            <a:ext cx="9130078" cy="539932"/>
          </a:xfrm>
          <a:prstGeom prst="rect">
            <a:avLst/>
          </a:prstGeom>
          <a:gradFill>
            <a:gsLst>
              <a:gs pos="62000">
                <a:srgbClr val="14223E"/>
              </a:gs>
              <a:gs pos="17000">
                <a:schemeClr val="accent5">
                  <a:lumMod val="50000"/>
                </a:schemeClr>
              </a:gs>
              <a:gs pos="100000">
                <a:schemeClr val="tx1"/>
              </a:gs>
            </a:gsLst>
            <a:lin ang="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Motivation</a:t>
            </a:r>
            <a:endParaRPr lang="en-US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" y="1149985"/>
            <a:ext cx="3792220" cy="255714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" y="4059555"/>
            <a:ext cx="4363720" cy="1698625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704850" y="3644900"/>
            <a:ext cx="4142105" cy="306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Y. J. Zhang and K. T. Chao, PRL. 98, 092003 (2007). </a:t>
            </a:r>
          </a:p>
        </p:txBody>
      </p:sp>
      <p:sp>
        <p:nvSpPr>
          <p:cNvPr id="14" name="矩形 13"/>
          <p:cNvSpPr/>
          <p:nvPr/>
        </p:nvSpPr>
        <p:spPr>
          <a:xfrm>
            <a:off x="704850" y="5758180"/>
            <a:ext cx="4142740" cy="306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>
              <a:buFont typeface="Wingdings 2" panose="05020102010507070707" pitchFamily="18" charset="2"/>
              <a:buNone/>
            </a:pPr>
            <a:r>
              <a:rPr lang="en-US" altLang="zh-CN" sz="1400" dirty="0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B. Gong and J. X. Wang,  PRD 80, 054015 (2009).</a:t>
            </a:r>
          </a:p>
        </p:txBody>
      </p:sp>
      <p:sp>
        <p:nvSpPr>
          <p:cNvPr id="15" name="矩形 14"/>
          <p:cNvSpPr/>
          <p:nvPr/>
        </p:nvSpPr>
        <p:spPr>
          <a:xfrm>
            <a:off x="5043805" y="1663065"/>
            <a:ext cx="3380740" cy="1076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16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16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The NLO corrections exist a large theoretical uncertainty. </a:t>
            </a:r>
            <a:r>
              <a:rPr lang="en-US" altLang="zh-CN" sz="1600" dirty="0">
                <a:latin typeface="Times New Roman" panose="02020603050405020304" pitchFamily="18" charset="0"/>
                <a:sym typeface="+mn-ea"/>
              </a:rPr>
              <a:t>Sensitive to the renormalization scale and charm quark mass.</a:t>
            </a:r>
            <a:endParaRPr lang="en-US" altLang="zh-CN" dirty="0">
              <a:solidFill>
                <a:srgbClr val="3333B3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/>
              <p:cNvSpPr/>
              <p:nvPr/>
            </p:nvSpPr>
            <p:spPr>
              <a:xfrm>
                <a:off x="4846955" y="5133340"/>
                <a:ext cx="1313815" cy="3371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16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K factor</a:t>
                </a:r>
                <a14:m>
                  <m:oMath xmlns:m="http://schemas.openxmlformats.org/officeDocument/2006/math">
                    <m:r>
                      <a:rPr lang="en-US" altLang="zh-CN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~</m:t>
                    </m:r>
                  </m:oMath>
                </a14:m>
                <a:r>
                  <a:rPr lang="en-US" altLang="zh-CN" sz="16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1.8</a:t>
                </a:r>
              </a:p>
            </p:txBody>
          </p:sp>
        </mc:Choice>
        <mc:Fallback xmlns="">
          <p:sp>
            <p:nvSpPr>
              <p:cNvPr id="17" name="矩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6955" y="5133340"/>
                <a:ext cx="1313815" cy="33718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文本框 17"/>
          <p:cNvSpPr txBox="1"/>
          <p:nvPr/>
        </p:nvSpPr>
        <p:spPr>
          <a:xfrm>
            <a:off x="5457190" y="2886075"/>
            <a:ext cx="2742565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1600" dirty="0">
                <a:solidFill>
                  <a:srgbClr val="3333B3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Reduce theoretical uncertainty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5358130" y="5470525"/>
            <a:ext cx="2742565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1600" dirty="0">
                <a:solidFill>
                  <a:srgbClr val="3333B3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Improve its convenience</a:t>
            </a:r>
          </a:p>
        </p:txBody>
      </p:sp>
      <p:sp>
        <p:nvSpPr>
          <p:cNvPr id="20" name="矩形 19"/>
          <p:cNvSpPr/>
          <p:nvPr/>
        </p:nvSpPr>
        <p:spPr>
          <a:xfrm>
            <a:off x="5043805" y="4452620"/>
            <a:ext cx="3533140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16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16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The NLO corrections are comparable with the LO corrections.</a:t>
            </a:r>
            <a:endParaRPr lang="en-US" altLang="zh-CN" dirty="0">
              <a:solidFill>
                <a:srgbClr val="3333B3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8710" y="252715"/>
            <a:ext cx="9130078" cy="539932"/>
          </a:xfrm>
          <a:prstGeom prst="rect">
            <a:avLst/>
          </a:prstGeom>
          <a:gradFill>
            <a:gsLst>
              <a:gs pos="62000">
                <a:srgbClr val="14223E"/>
              </a:gs>
              <a:gs pos="17000">
                <a:schemeClr val="accent5">
                  <a:lumMod val="50000"/>
                </a:schemeClr>
              </a:gs>
              <a:gs pos="100000">
                <a:schemeClr val="tx1"/>
              </a:gs>
            </a:gsLst>
            <a:lin ang="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Cross Sections </a:t>
            </a:r>
            <a:endParaRPr lang="en-US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/>
              <p:cNvSpPr txBox="1"/>
              <p:nvPr/>
            </p:nvSpPr>
            <p:spPr>
              <a:xfrm>
                <a:off x="1369616" y="2386768"/>
                <a:ext cx="4425950" cy="7061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CN" altLang="en-US" sz="2000" i="1" smtClean="0">
                          <a:latin typeface="Cambria Math" panose="02040503050406030204" pitchFamily="18" charset="0"/>
                        </a:rPr>
                        <m:t>𝜎</m:t>
                      </m:r>
                      <m:sSup>
                        <m:sSup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→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𝐽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/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𝜓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+</m:t>
                      </m:r>
                      <m:r>
                        <a:rPr lang="en-US" altLang="zh-CN" sz="2000" b="0" dirty="0" err="1"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𝑐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̅"/>
                          <m:ctrlPr>
                            <a:rPr lang="en-US" altLang="zh-CN" sz="2000" b="0" i="1" dirty="0" err="1"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altLang="zh-CN" sz="2000" dirty="0" err="1"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</m:acc>
                      <m:r>
                        <a:rPr lang="en-US" altLang="zh-CN" sz="2000" b="0" i="1" smtClean="0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sz="2000" b="0" i="1" dirty="0"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  <a:p>
                <a:pPr algn="l"/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altLang="zh-CN" sz="2000" i="1" smtClean="0">
                            <a:solidFill>
                              <a:srgbClr val="3333B3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zh-CN" altLang="en-US" sz="2000" i="1">
                            <a:solidFill>
                              <a:srgbClr val="3333B3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</m:acc>
                    <m:r>
                      <a:rPr lang="en-US" altLang="zh-CN" sz="2000" b="0" i="1" smtClean="0">
                        <a:solidFill>
                          <a:srgbClr val="3333B3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zh-CN" sz="2000" i="1">
                            <a:solidFill>
                              <a:srgbClr val="3333B3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solidFill>
                              <a:srgbClr val="3333B3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sz="2000" i="1">
                            <a:solidFill>
                              <a:srgbClr val="3333B3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2000" i="1">
                            <a:solidFill>
                              <a:srgbClr val="3333B3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solidFill>
                              <a:srgbClr val="3333B3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sz="2000" i="1">
                            <a:solidFill>
                              <a:srgbClr val="3333B3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sz="2000" i="1">
                        <a:solidFill>
                          <a:srgbClr val="3333B3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→</m:t>
                    </m:r>
                    <m:d>
                      <m:dPr>
                        <m:ctrlPr>
                          <a:rPr lang="en-US" altLang="zh-CN" sz="2000" i="1">
                            <a:solidFill>
                              <a:srgbClr val="3333B3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i="1">
                            <a:solidFill>
                              <a:srgbClr val="3333B3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𝑐</m:t>
                        </m:r>
                        <m:acc>
                          <m:accPr>
                            <m:chr m:val="̅"/>
                            <m:ctrlPr>
                              <a:rPr lang="en-US" altLang="zh-CN" sz="2000" i="1">
                                <a:solidFill>
                                  <a:srgbClr val="3333B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000" i="1">
                                <a:solidFill>
                                  <a:srgbClr val="3333B3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acc>
                      </m:e>
                    </m:d>
                    <m:r>
                      <a:rPr lang="en-US" altLang="zh-CN" sz="2000" i="1">
                        <a:solidFill>
                          <a:srgbClr val="3333B3"/>
                        </a:solidFill>
                        <a:latin typeface="Cambria Math" panose="02040503050406030204" pitchFamily="18" charset="0"/>
                      </a:rPr>
                      <m:t>[</m:t>
                    </m:r>
                    <m:sSup>
                      <m:sSupPr>
                        <m:ctrlPr>
                          <a:rPr lang="en-US" altLang="zh-CN" sz="2000" i="1">
                            <a:solidFill>
                              <a:srgbClr val="3333B3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solidFill>
                              <a:srgbClr val="3333B3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sup>
                        <m:r>
                          <a:rPr lang="en-US" altLang="zh-CN" sz="2000" i="1">
                            <a:solidFill>
                              <a:srgbClr val="3333B3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sSubSup>
                      <m:sSubSupPr>
                        <m:ctrlPr>
                          <a:rPr lang="en-US" altLang="zh-CN" sz="2000" i="1">
                            <a:solidFill>
                              <a:srgbClr val="3333B3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i="1">
                            <a:solidFill>
                              <a:srgbClr val="3333B3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CN" sz="2000" i="1">
                            <a:solidFill>
                              <a:srgbClr val="3333B3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zh-CN" sz="2000" i="1">
                            <a:solidFill>
                              <a:srgbClr val="3333B3"/>
                            </a:solidFill>
                            <a:latin typeface="Cambria Math" panose="02040503050406030204" pitchFamily="18" charset="0"/>
                          </a:rPr>
                          <m:t>[1]</m:t>
                        </m:r>
                      </m:sup>
                    </m:sSubSup>
                    <m:r>
                      <a:rPr lang="en-US" altLang="zh-CN" sz="2000" i="1">
                        <a:solidFill>
                          <a:srgbClr val="3333B3"/>
                        </a:solidFill>
                        <a:latin typeface="Cambria Math" panose="02040503050406030204" pitchFamily="18" charset="0"/>
                      </a:rPr>
                      <m:t>]</m:t>
                    </m:r>
                    <m:r>
                      <a:rPr lang="en-US" altLang="zh-CN" sz="2000" i="1">
                        <a:solidFill>
                          <a:srgbClr val="3333B3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+</m:t>
                    </m:r>
                    <m:r>
                      <a:rPr lang="en-US" altLang="zh-CN" sz="2000" i="1">
                        <a:solidFill>
                          <a:srgbClr val="3333B3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𝑐</m:t>
                    </m:r>
                    <m:r>
                      <a:rPr lang="en-US" altLang="zh-CN" sz="2000" i="1">
                        <a:solidFill>
                          <a:srgbClr val="3333B3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+</m:t>
                    </m:r>
                    <m:acc>
                      <m:accPr>
                        <m:chr m:val="̅"/>
                        <m:ctrlPr>
                          <a:rPr lang="en-US" altLang="zh-CN" sz="2000" i="1">
                            <a:solidFill>
                              <a:srgbClr val="3333B3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000" i="1">
                            <a:solidFill>
                              <a:srgbClr val="3333B3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US" altLang="zh-CN" sz="2000" dirty="0">
                    <a:solidFill>
                      <a:srgbClr val="3333B3"/>
                    </a:solidFill>
                  </a:rPr>
                  <a:t>)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d>
                      <m:dPr>
                        <m:begChr m:val="⟨"/>
                        <m:endChr m:val="⟩"/>
                        <m:ctrlPr>
                          <a:rPr lang="en-US" altLang="zh-CN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20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sz="20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𝒪</m:t>
                            </m:r>
                          </m:e>
                          <m:sup>
                            <m:r>
                              <a:rPr lang="en-US" altLang="zh-CN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𝐽</m:t>
                            </m:r>
                            <m:r>
                              <a:rPr lang="en-US" altLang="zh-CN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altLang="zh-CN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𝜓</m:t>
                            </m:r>
                          </m:sup>
                        </m:sSup>
                      </m:e>
                    </m:d>
                  </m:oMath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21" name="文本框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9616" y="2386768"/>
                <a:ext cx="4425950" cy="706120"/>
              </a:xfrm>
              <a:prstGeom prst="rect">
                <a:avLst/>
              </a:prstGeom>
              <a:blipFill rotWithShape="1">
                <a:blip r:embed="rId2"/>
                <a:stretch>
                  <a:fillRect l="-13" t="-62" r="-1307" b="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611360" y="1448436"/>
                <a:ext cx="8213462" cy="708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 2" panose="05020102010507070707" pitchFamily="18" charset="2"/>
                  <a:buChar char=""/>
                </a:pPr>
                <a:r>
                  <a:rPr lang="en-US" altLang="zh-CN" sz="20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Under the NRQCD factorization, the cross section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sz="20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→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𝐽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/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𝜓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+</m:t>
                    </m:r>
                    <m:r>
                      <a:rPr lang="en-US" altLang="zh-CN" sz="2000" b="0" dirty="0" err="1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+</m:t>
                    </m:r>
                    <m:acc>
                      <m:accPr>
                        <m:chr m:val="̅"/>
                        <m:ctrlPr>
                          <a:rPr lang="en-US" altLang="zh-CN" sz="2000" b="0" i="1" dirty="0" err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000" dirty="0" err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 can be written as</a:t>
                </a:r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360" y="1448436"/>
                <a:ext cx="8213462" cy="708660"/>
              </a:xfrm>
              <a:prstGeom prst="rect">
                <a:avLst/>
              </a:prstGeom>
              <a:blipFill rotWithShape="1">
                <a:blip r:embed="rId3"/>
                <a:stretch>
                  <a:fillRect l="-6" r="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矩形 8"/>
          <p:cNvSpPr/>
          <p:nvPr/>
        </p:nvSpPr>
        <p:spPr>
          <a:xfrm>
            <a:off x="908272" y="3366947"/>
            <a:ext cx="33993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3333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Short-distance coefficients (SDCs)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perturbative calculable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515229" y="3366947"/>
            <a:ext cx="40737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Long-distance matrix elements (LDMEs)</a:t>
            </a:r>
          </a:p>
          <a:p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nonperturbative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universal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132051" y="4182216"/>
            <a:ext cx="72297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</a:rPr>
              <a:t>Separate the </a:t>
            </a:r>
            <a:r>
              <a:rPr lang="en-US" altLang="zh-CN" dirty="0">
                <a:solidFill>
                  <a:srgbClr val="3333B3"/>
                </a:solidFill>
                <a:latin typeface="Times New Roman" panose="02020603050405020304" pitchFamily="18" charset="0"/>
              </a:rPr>
              <a:t>short-distance</a:t>
            </a:r>
            <a:r>
              <a:rPr lang="en-US" altLang="zh-CN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</a:rPr>
              <a:t>effect and </a:t>
            </a:r>
            <a:r>
              <a:rPr lang="en-US" altLang="zh-CN" dirty="0">
                <a:solidFill>
                  <a:srgbClr val="CC3299"/>
                </a:solidFill>
                <a:latin typeface="Times New Roman" panose="02020603050405020304" pitchFamily="18" charset="0"/>
              </a:rPr>
              <a:t>l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</a:rPr>
              <a:t>ong-distance</a:t>
            </a:r>
            <a:r>
              <a:rPr lang="en-US" altLang="zh-CN" dirty="0">
                <a:solidFill>
                  <a:srgbClr val="CC32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</a:rPr>
              <a:t>dynamics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611360" y="4762969"/>
                <a:ext cx="7628524" cy="4006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 2" panose="05020102010507070707" pitchFamily="18" charset="2"/>
                  <a:buChar char=""/>
                </a:pPr>
                <a:r>
                  <a:rPr lang="en-US" altLang="zh-CN" sz="2000" dirty="0">
                    <a:solidFill>
                      <a:srgbClr val="2E362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LO </a:t>
                </a:r>
                <a:r>
                  <a:rPr lang="en-US" altLang="zh-CN" sz="20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  <a:sym typeface="+mn-ea"/>
                  </a:rPr>
                  <a:t>cross section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sz="20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→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𝐽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/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𝜓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+</m:t>
                    </m:r>
                    <m:r>
                      <a:rPr lang="en-US" altLang="zh-CN" sz="2000" b="0" dirty="0" err="1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+</m:t>
                    </m:r>
                    <m:acc>
                      <m:accPr>
                        <m:chr m:val="̅"/>
                        <m:ctrlPr>
                          <a:rPr lang="en-US" altLang="zh-CN" sz="2000" b="0" i="1" dirty="0" err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000" dirty="0" err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US" altLang="zh-CN" sz="2000" dirty="0">
                    <a:solidFill>
                      <a:srgbClr val="2E362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</a:t>
                </a:r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360" y="4762969"/>
                <a:ext cx="7628524" cy="400685"/>
              </a:xfrm>
              <a:prstGeom prst="rect">
                <a:avLst/>
              </a:prstGeom>
              <a:blipFill rotWithShape="1">
                <a:blip r:embed="rId4"/>
                <a:stretch>
                  <a:fillRect l="-6" t="-117" r="2" b="1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/>
              <p:cNvSpPr txBox="1"/>
              <p:nvPr/>
            </p:nvSpPr>
            <p:spPr>
              <a:xfrm>
                <a:off x="2305289" y="5268745"/>
                <a:ext cx="5139690" cy="5727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00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zh-CN" sz="2000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LO</m:t>
                              </m:r>
                            </m:sub>
                          </m:s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→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𝐽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/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𝜓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+</m:t>
                      </m:r>
                      <m:r>
                        <a:rPr lang="en-US" altLang="zh-CN" sz="2000" b="0" dirty="0" err="1"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𝑐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̅"/>
                          <m:ctrlPr>
                            <a:rPr lang="en-US" altLang="zh-CN" sz="2000" b="0" i="1" dirty="0" err="1"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altLang="zh-CN" sz="2000" dirty="0" err="1"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</m:acc>
                      <m:r>
                        <a:rPr lang="en-US" altLang="zh-CN" sz="2000" b="0" i="1" smtClean="0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)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f>
                        <m:f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sz="2000" i="1">
                                          <a:latin typeface="Cambria Math" panose="02040503050406030204" pitchFamily="18" charset="0"/>
                                          <a:cs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altLang="zh-CN" sz="2000">
                                          <a:latin typeface="Cambria Math" panose="02040503050406030204" pitchFamily="18" charset="0"/>
                                          <a:cs typeface="Cambria Math" panose="02040503050406030204" pitchFamily="18" charset="0"/>
                                        </a:rPr>
                                        <m:t>LO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𝑑</m:t>
                      </m:r>
                      <m:sSub>
                        <m:sSubPr>
                          <m:ctrlPr>
                            <a:rPr lang="el-GR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22" name="文本框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5289" y="5268745"/>
                <a:ext cx="5139690" cy="572770"/>
              </a:xfrm>
              <a:prstGeom prst="rect">
                <a:avLst/>
              </a:prstGeom>
              <a:blipFill rotWithShape="1">
                <a:blip r:embed="rId5"/>
                <a:stretch>
                  <a:fillRect l="-5" t="-26" r="-1132" b="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矩形 26"/>
          <p:cNvSpPr/>
          <p:nvPr/>
        </p:nvSpPr>
        <p:spPr>
          <a:xfrm>
            <a:off x="3326130" y="1127125"/>
            <a:ext cx="5638800" cy="337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G.T. </a:t>
            </a:r>
            <a:r>
              <a:rPr lang="en-US" altLang="zh-CN" sz="1600" dirty="0" err="1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Bodwin</a:t>
            </a:r>
            <a:r>
              <a:rPr lang="en-US" altLang="zh-CN" sz="1600" dirty="0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, E. </a:t>
            </a:r>
            <a:r>
              <a:rPr lang="en-US" altLang="zh-CN" sz="1600" dirty="0" err="1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Braaten</a:t>
            </a:r>
            <a:r>
              <a:rPr lang="en-US" altLang="zh-CN" sz="1600" dirty="0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and G.P. </a:t>
            </a:r>
            <a:r>
              <a:rPr lang="en-US" altLang="zh-CN" sz="1600" dirty="0" err="1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Lepage</a:t>
            </a:r>
            <a:r>
              <a:rPr lang="en-US" altLang="zh-CN" sz="1600" dirty="0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, PRD 51, 1125 (1995)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8"/>
              <p:cNvSpPr/>
              <p:nvPr/>
            </p:nvSpPr>
            <p:spPr>
              <a:xfrm>
                <a:off x="643890" y="1002665"/>
                <a:ext cx="7995285" cy="53549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 2" panose="05020102010507070707" pitchFamily="18" charset="2"/>
                  <a:buChar char=""/>
                </a:pPr>
                <a:r>
                  <a:rPr lang="en-US" altLang="zh-CN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  <a:sym typeface="+mn-ea"/>
                  </a:rPr>
                  <a:t>Nearly 100 one-loop diagrams for the process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→</m:t>
                    </m:r>
                    <m:r>
                      <a:rPr lang="en-US" altLang="zh-CN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𝐽</m:t>
                    </m:r>
                    <m:r>
                      <a:rPr lang="en-US" altLang="zh-CN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/</m:t>
                    </m:r>
                    <m:r>
                      <a:rPr lang="en-US" altLang="zh-CN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𝜓</m:t>
                    </m:r>
                    <m:r>
                      <a:rPr lang="en-US" altLang="zh-CN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+</m:t>
                    </m:r>
                    <m:r>
                      <a:rPr lang="en-US" altLang="zh-CN" b="0" dirty="0" err="1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altLang="zh-CN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+</m:t>
                    </m:r>
                    <m:acc>
                      <m:accPr>
                        <m:chr m:val="̅"/>
                        <m:ctrlPr>
                          <a:rPr lang="en-US" altLang="zh-CN" b="0" i="1" dirty="0" err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dirty="0" err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  <a:sym typeface="+mn-ea"/>
                  </a:rPr>
                  <a:t> </a:t>
                </a:r>
              </a:p>
              <a:p>
                <a:pPr indent="0">
                  <a:buFont typeface="Wingdings 2" panose="05020102010507070707" pitchFamily="18" charset="2"/>
                  <a:buNone/>
                </a:pPr>
                <a:r>
                  <a:rPr lang="en-US" altLang="zh-CN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  <a:sym typeface="+mn-ea"/>
                  </a:rPr>
                  <a:t>    (</a:t>
                </a:r>
                <a:r>
                  <a:rPr lang="en-US" altLang="zh-CN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  <a:sym typeface="+mn-ea"/>
                  </a:rPr>
                  <a:t>FeynArts</a:t>
                </a:r>
                <a:r>
                  <a:rPr lang="en-US" altLang="zh-CN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  <a:sym typeface="+mn-ea"/>
                  </a:rPr>
                  <a:t>)</a:t>
                </a:r>
                <a:endParaRPr lang="en-US" altLang="zh-CN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Wingdings 2" panose="05020102010507070707" pitchFamily="18" charset="2"/>
                  <a:buChar char=""/>
                </a:pPr>
                <a:endParaRPr lang="en-US" altLang="zh-CN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Wingdings 2" panose="05020102010507070707" pitchFamily="18" charset="2"/>
                  <a:buChar char=""/>
                </a:pPr>
                <a:endParaRPr lang="en-US" altLang="zh-CN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Wingdings 2" panose="05020102010507070707" pitchFamily="18" charset="2"/>
                  <a:buChar char=""/>
                </a:pPr>
                <a:endParaRPr lang="en-US" altLang="zh-CN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Wingdings 2" panose="05020102010507070707" pitchFamily="18" charset="2"/>
                  <a:buChar char=""/>
                </a:pPr>
                <a:endParaRPr lang="en-US" altLang="zh-CN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Wingdings 2" panose="05020102010507070707" pitchFamily="18" charset="2"/>
                  <a:buChar char=""/>
                </a:pPr>
                <a:endParaRPr lang="en-US" altLang="zh-CN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Wingdings 2" panose="05020102010507070707" pitchFamily="18" charset="2"/>
                  <a:buChar char=""/>
                </a:pPr>
                <a:endParaRPr lang="en-US" altLang="zh-CN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Wingdings 2" panose="05020102010507070707" pitchFamily="18" charset="2"/>
                  <a:buChar char=""/>
                </a:pPr>
                <a:r>
                  <a:rPr lang="en-US" altLang="zh-CN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Handle the Lorentz index contraction and Dirac/SU(</a:t>
                </a:r>
                <a:r>
                  <a:rPr lang="en-US" altLang="zh-CN" dirty="0" err="1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Nc</a:t>
                </a:r>
                <a:r>
                  <a:rPr lang="en-US" altLang="zh-CN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) traces</a:t>
                </a:r>
              </a:p>
              <a:p>
                <a:pPr indent="0">
                  <a:buFont typeface="Wingdings 2" panose="05020102010507070707" pitchFamily="18" charset="2"/>
                  <a:buNone/>
                </a:pPr>
                <a:r>
                  <a:rPr lang="en-US" altLang="zh-CN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  <a:sym typeface="+mn-ea"/>
                  </a:rPr>
                  <a:t>    </a:t>
                </a:r>
                <a:r>
                  <a:rPr lang="en-US" altLang="zh-CN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  <a:sym typeface="+mn-ea"/>
                  </a:rPr>
                  <a:t>(</a:t>
                </a:r>
                <a:r>
                  <a:rPr lang="en-US" altLang="zh-CN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  <a:sym typeface="+mn-ea"/>
                  </a:rPr>
                  <a:t>FeynCalc</a:t>
                </a:r>
                <a:r>
                  <a:rPr lang="en-US" altLang="zh-CN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  <a:sym typeface="+mn-ea"/>
                  </a:rPr>
                  <a:t>)</a:t>
                </a:r>
              </a:p>
              <a:p>
                <a:pPr indent="0">
                  <a:buFont typeface="Wingdings 2" panose="05020102010507070707" pitchFamily="18" charset="2"/>
                  <a:buNone/>
                </a:pPr>
                <a:endParaRPr lang="en-US" altLang="zh-CN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+mn-ea"/>
                </a:endParaRPr>
              </a:p>
              <a:p>
                <a:pPr marL="285750" indent="-285750">
                  <a:buFont typeface="Wingdings 2" panose="05020102010507070707" pitchFamily="18" charset="2"/>
                  <a:buChar char=""/>
                </a:pPr>
                <a:r>
                  <a:rPr lang="en-US" altLang="zh-CN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  <a:sym typeface="+mn-ea"/>
                  </a:rPr>
                  <a:t>Perform </a:t>
                </a:r>
                <a:r>
                  <a:rPr lang="en-US" altLang="zh-CN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partial fraction and IBP reduction</a:t>
                </a:r>
              </a:p>
              <a:p>
                <a:pPr indent="0">
                  <a:buFont typeface="Wingdings 2" panose="05020102010507070707" pitchFamily="18" charset="2"/>
                  <a:buNone/>
                </a:pPr>
                <a:r>
                  <a:rPr lang="en-US" altLang="zh-CN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  <a:sym typeface="+mn-ea"/>
                  </a:rPr>
                  <a:t>    (Apart</a:t>
                </a:r>
                <a:r>
                  <a:rPr lang="zh-CN" alt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  <a:sym typeface="+mn-ea"/>
                  </a:rPr>
                  <a:t>、</a:t>
                </a:r>
                <a:r>
                  <a:rPr lang="en-US" altLang="zh-CN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  <a:sym typeface="+mn-ea"/>
                  </a:rPr>
                  <a:t>FIRE)</a:t>
                </a:r>
                <a:endParaRPr lang="en-US" altLang="zh-CN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endParaRPr lang="en-US" altLang="zh-CN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Wingdings 2" panose="05020102010507070707" pitchFamily="18" charset="2"/>
                  <a:buChar char=""/>
                </a:pPr>
                <a:r>
                  <a:rPr lang="en-US" altLang="zh-CN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Calculate the Feynman master integrals</a:t>
                </a:r>
              </a:p>
              <a:p>
                <a:pPr indent="0">
                  <a:buFont typeface="Wingdings 2" panose="05020102010507070707" pitchFamily="18" charset="2"/>
                  <a:buNone/>
                </a:pPr>
                <a:r>
                  <a:rPr lang="en-US" altLang="zh-CN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  <a:sym typeface="+mn-ea"/>
                  </a:rPr>
                  <a:t>     (</a:t>
                </a:r>
                <a:r>
                  <a:rPr lang="en-US" altLang="zh-CN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  <a:sym typeface="+mn-ea"/>
                  </a:rPr>
                  <a:t>LoopTools</a:t>
                </a:r>
                <a:r>
                  <a:rPr lang="en-US" altLang="zh-CN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  <a:sym typeface="+mn-ea"/>
                  </a:rPr>
                  <a:t>)</a:t>
                </a:r>
              </a:p>
              <a:p>
                <a:pPr indent="0">
                  <a:buFont typeface="Wingdings 2" panose="05020102010507070707" pitchFamily="18" charset="2"/>
                  <a:buNone/>
                </a:pPr>
                <a:endParaRPr lang="en-US" altLang="zh-CN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Wingdings 2" panose="05020102010507070707" pitchFamily="18" charset="2"/>
                  <a:buChar char=""/>
                </a:pPr>
                <a:r>
                  <a:rPr lang="en-US" altLang="zh-CN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  <a:sym typeface="+mn-ea"/>
                  </a:rPr>
                  <a:t>Finish the </a:t>
                </a:r>
                <a:r>
                  <a:rPr lang="en-US" altLang="zh-CN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phase-space integrations</a:t>
                </a:r>
              </a:p>
              <a:p>
                <a:pPr indent="0">
                  <a:buFont typeface="Wingdings 2" panose="05020102010507070707" pitchFamily="18" charset="2"/>
                  <a:buNone/>
                </a:pPr>
                <a:r>
                  <a:rPr lang="en-US" altLang="zh-CN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  <a:sym typeface="+mn-ea"/>
                  </a:rPr>
                  <a:t>     (VEGAS)</a:t>
                </a:r>
              </a:p>
            </p:txBody>
          </p:sp>
        </mc:Choice>
        <mc:Fallback xmlns="">
          <p:sp>
            <p:nvSpPr>
              <p:cNvPr id="19" name="矩形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890" y="1002665"/>
                <a:ext cx="7995285" cy="535495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矩形 2"/>
          <p:cNvSpPr/>
          <p:nvPr/>
        </p:nvSpPr>
        <p:spPr>
          <a:xfrm>
            <a:off x="8710" y="252715"/>
            <a:ext cx="9130078" cy="539932"/>
          </a:xfrm>
          <a:prstGeom prst="rect">
            <a:avLst/>
          </a:prstGeom>
          <a:gradFill>
            <a:gsLst>
              <a:gs pos="62000">
                <a:srgbClr val="14223E"/>
              </a:gs>
              <a:gs pos="17000">
                <a:schemeClr val="accent5">
                  <a:lumMod val="50000"/>
                </a:schemeClr>
              </a:gs>
              <a:gs pos="100000">
                <a:schemeClr val="tx1"/>
              </a:gs>
            </a:gsLst>
            <a:lin ang="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Calculation of the NLO SDCs</a:t>
            </a:r>
          </a:p>
        </p:txBody>
      </p:sp>
      <p:sp>
        <p:nvSpPr>
          <p:cNvPr id="12" name="矩形 11"/>
          <p:cNvSpPr/>
          <p:nvPr/>
        </p:nvSpPr>
        <p:spPr>
          <a:xfrm>
            <a:off x="2280285" y="3519805"/>
            <a:ext cx="6390005" cy="337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sz="1600" dirty="0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V. Shtabovenko, R. Mertig, and F. Orellana, CPC 207, 432 (2016)</a:t>
            </a:r>
          </a:p>
        </p:txBody>
      </p:sp>
      <p:sp>
        <p:nvSpPr>
          <p:cNvPr id="20" name="矩形 19"/>
          <p:cNvSpPr/>
          <p:nvPr/>
        </p:nvSpPr>
        <p:spPr>
          <a:xfrm>
            <a:off x="2272012" y="1312236"/>
            <a:ext cx="2774950" cy="3371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1600" dirty="0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T. Hahn,  CPC. 140, 418 (2001)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732790" y="1650365"/>
            <a:ext cx="2528570" cy="1372235"/>
            <a:chOff x="1297" y="2599"/>
            <a:chExt cx="3982" cy="2161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97" y="2600"/>
              <a:ext cx="3947" cy="2161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57" y="2599"/>
              <a:ext cx="222" cy="22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57" y="4525"/>
              <a:ext cx="222" cy="220"/>
            </a:xfrm>
            <a:prstGeom prst="rect">
              <a:avLst/>
            </a:prstGeom>
          </p:spPr>
        </p:pic>
      </p:grpSp>
      <p:grpSp>
        <p:nvGrpSpPr>
          <p:cNvPr id="22" name="组合 21"/>
          <p:cNvGrpSpPr/>
          <p:nvPr/>
        </p:nvGrpSpPr>
        <p:grpSpPr>
          <a:xfrm>
            <a:off x="3332480" y="1661795"/>
            <a:ext cx="2536825" cy="1361440"/>
            <a:chOff x="5244" y="2600"/>
            <a:chExt cx="3995" cy="2144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44" y="2600"/>
              <a:ext cx="3918" cy="2145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017" y="2600"/>
              <a:ext cx="222" cy="220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017" y="4505"/>
              <a:ext cx="222" cy="220"/>
            </a:xfrm>
            <a:prstGeom prst="rect">
              <a:avLst/>
            </a:prstGeom>
          </p:spPr>
        </p:pic>
      </p:grpSp>
      <p:grpSp>
        <p:nvGrpSpPr>
          <p:cNvPr id="21" name="组合 20"/>
          <p:cNvGrpSpPr/>
          <p:nvPr/>
        </p:nvGrpSpPr>
        <p:grpSpPr>
          <a:xfrm>
            <a:off x="5869305" y="1666875"/>
            <a:ext cx="2459355" cy="1302385"/>
            <a:chOff x="9542" y="2599"/>
            <a:chExt cx="3873" cy="2051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542" y="2600"/>
              <a:ext cx="3814" cy="2050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193" y="2599"/>
              <a:ext cx="222" cy="220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193" y="4430"/>
              <a:ext cx="222" cy="220"/>
            </a:xfrm>
            <a:prstGeom prst="rect">
              <a:avLst/>
            </a:prstGeom>
          </p:spPr>
        </p:pic>
      </p:grpSp>
      <p:sp>
        <p:nvSpPr>
          <p:cNvPr id="24" name="文本框 23"/>
          <p:cNvSpPr txBox="1"/>
          <p:nvPr/>
        </p:nvSpPr>
        <p:spPr>
          <a:xfrm>
            <a:off x="2715260" y="4321175"/>
            <a:ext cx="548322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buClrTx/>
              <a:buSzTx/>
              <a:buFontTx/>
            </a:pPr>
            <a:r>
              <a:rPr lang="de-DE" altLang="zh-CN" sz="1600" dirty="0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F. Feng, CPC </a:t>
            </a:r>
            <a:r>
              <a:rPr lang="en-US" altLang="zh-CN" sz="1600" dirty="0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183, 2158 (2012)</a:t>
            </a:r>
          </a:p>
          <a:p>
            <a:pPr algn="l">
              <a:buClrTx/>
              <a:buSzTx/>
              <a:buFontTx/>
            </a:pPr>
            <a:r>
              <a:rPr lang="en-US" altLang="zh-CN" sz="1600" dirty="0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A. V. Smirnov, JHEP 10, 107 </a:t>
            </a:r>
            <a:r>
              <a:rPr lang="en-US" altLang="zh-CN" sz="1600" dirty="0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(2008)</a:t>
            </a:r>
            <a:endParaRPr lang="en-US" altLang="zh-CN" sz="1600" dirty="0">
              <a:solidFill>
                <a:schemeClr val="accent2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2419985" y="5139690"/>
            <a:ext cx="4665980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1600" dirty="0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T. Hahn and M. Perez-Victoria, CPC 118, 153 (1999).</a:t>
            </a:r>
          </a:p>
        </p:txBody>
      </p:sp>
      <p:sp>
        <p:nvSpPr>
          <p:cNvPr id="26" name="矩形 25"/>
          <p:cNvSpPr/>
          <p:nvPr/>
        </p:nvSpPr>
        <p:spPr>
          <a:xfrm>
            <a:off x="1438892" y="2965141"/>
            <a:ext cx="504190" cy="3371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16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LO</a:t>
            </a:r>
            <a:r>
              <a:rPr lang="en-US" altLang="zh-CN" sz="1600" dirty="0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7" name="矩形 26"/>
          <p:cNvSpPr/>
          <p:nvPr/>
        </p:nvSpPr>
        <p:spPr>
          <a:xfrm>
            <a:off x="3764897" y="2970221"/>
            <a:ext cx="1282065" cy="3371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16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NLO-Virtual</a:t>
            </a:r>
            <a:r>
              <a:rPr lang="en-US" altLang="zh-CN" sz="1600" dirty="0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8" name="矩形 27"/>
          <p:cNvSpPr/>
          <p:nvPr/>
        </p:nvSpPr>
        <p:spPr>
          <a:xfrm>
            <a:off x="6466187" y="2970221"/>
            <a:ext cx="1090930" cy="3371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16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NLO-Real</a:t>
            </a:r>
            <a:r>
              <a:rPr lang="en-US" altLang="zh-CN" sz="1600" dirty="0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2239645" y="5959475"/>
            <a:ext cx="4572000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1600" dirty="0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G. P. Lepage, J. Comput. Phys. 27, 192 (1978).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8"/>
              <p:cNvSpPr/>
              <p:nvPr/>
            </p:nvSpPr>
            <p:spPr>
              <a:xfrm>
                <a:off x="643890" y="1927225"/>
                <a:ext cx="7995285" cy="3683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 2" panose="05020102010507070707" pitchFamily="18" charset="2"/>
                  <a:buChar char=""/>
                </a:pPr>
                <a:r>
                  <a:rPr lang="en-US" altLang="zh-CN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  <a:sym typeface="+mn-ea"/>
                  </a:rPr>
                  <a:t>Resum all the known type of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  <a:ea typeface="宋体" panose="02010600030101010101" pitchFamily="2" charset="-122"/>
                        <a:cs typeface="Cambria Math" panose="02040503050406030204" pitchFamily="18" charset="0"/>
                        <a:sym typeface="+mn-ea"/>
                      </a:rPr>
                      <m:t>𝛽</m:t>
                    </m:r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  <a:sym typeface="+mn-ea"/>
                  </a:rPr>
                  <a:t>-terms with the help of RGE</a:t>
                </a:r>
                <a:endParaRPr lang="en-US" altLang="zh-CN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+mn-ea"/>
                </a:endParaRPr>
              </a:p>
            </p:txBody>
          </p:sp>
        </mc:Choice>
        <mc:Fallback xmlns="">
          <p:sp>
            <p:nvSpPr>
              <p:cNvPr id="19" name="矩形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890" y="1927225"/>
                <a:ext cx="7995285" cy="36830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矩形 2"/>
          <p:cNvSpPr/>
          <p:nvPr/>
        </p:nvSpPr>
        <p:spPr>
          <a:xfrm>
            <a:off x="8710" y="252715"/>
            <a:ext cx="9130078" cy="539932"/>
          </a:xfrm>
          <a:prstGeom prst="rect">
            <a:avLst/>
          </a:prstGeom>
          <a:gradFill>
            <a:gsLst>
              <a:gs pos="62000">
                <a:srgbClr val="14223E"/>
              </a:gs>
              <a:gs pos="17000">
                <a:schemeClr val="accent5">
                  <a:lumMod val="50000"/>
                </a:schemeClr>
              </a:gs>
              <a:gs pos="100000">
                <a:schemeClr val="tx1"/>
              </a:gs>
            </a:gsLst>
            <a:lin ang="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PMC</a:t>
            </a:r>
          </a:p>
        </p:txBody>
      </p:sp>
      <p:sp>
        <p:nvSpPr>
          <p:cNvPr id="20" name="矩形 19"/>
          <p:cNvSpPr/>
          <p:nvPr/>
        </p:nvSpPr>
        <p:spPr>
          <a:xfrm>
            <a:off x="4011930" y="279400"/>
            <a:ext cx="5090795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sz="1400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S. J. Brodsky and X. G. Wu, PRD 85, 034038 (2012)</a:t>
            </a:r>
          </a:p>
          <a:p>
            <a:pPr algn="l"/>
            <a:r>
              <a:rPr lang="en-US" altLang="zh-CN" sz="1400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S. J. Brodsky, M. Mojaza, and X. G. Wu, PRD 89, 014027 (2014).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/>
              <p:cNvSpPr txBox="1"/>
              <p:nvPr/>
            </p:nvSpPr>
            <p:spPr>
              <a:xfrm>
                <a:off x="2452306" y="2331656"/>
                <a:ext cx="3950970" cy="760095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𝛽</m:t>
                      </m:r>
                      <m:r>
                        <a:rPr lang="en-US" altLang="zh-CN" sz="16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16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16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altLang="zh-CN" sz="16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altLang="zh-CN" sz="16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6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altLang="zh-CN" sz="16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  <m:r>
                            <a:rPr lang="en-US" altLang="zh-CN" sz="16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altLang="zh-CN" sz="16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n-US" altLang="zh-CN" sz="1600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ln</m:t>
                          </m:r>
                          <m:sSubSup>
                            <m:sSubSup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𝑅</m:t>
                              </m:r>
                            </m:sub>
                            <m:sup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en-US" altLang="zh-CN" sz="16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=−</m:t>
                      </m:r>
                      <m:sSubSup>
                        <m:sSubSupPr>
                          <m:ctrlPr>
                            <a:rPr lang="en-US" altLang="zh-CN" sz="16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16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16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𝑠</m:t>
                          </m:r>
                        </m:sub>
                        <m:sup>
                          <m:r>
                            <a:rPr lang="en-US" altLang="zh-CN" sz="16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zh-CN" sz="16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16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altLang="zh-CN" sz="16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US" altLang="zh-CN" sz="16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)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n-US" altLang="zh-CN" sz="16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sz="16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sz="16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altLang="zh-CN" sz="16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𝑠</m:t>
                              </m:r>
                            </m:sub>
                            <m:sup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bSup>
                          <m:r>
                            <a:rPr lang="en-US" altLang="zh-CN" sz="16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  <m:r>
                            <a:rPr lang="en-US" altLang="zh-CN" sz="16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altLang="zh-CN" sz="1600" i="1"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2306" y="2331656"/>
                <a:ext cx="3950970" cy="760095"/>
              </a:xfrm>
              <a:prstGeom prst="rect">
                <a:avLst/>
              </a:prstGeom>
              <a:blipFill rotWithShape="1">
                <a:blip r:embed="rId3"/>
                <a:stretch>
                  <a:fillRect l="-14" t="-75" r="14" b="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/>
              <p:cNvSpPr txBox="1"/>
              <p:nvPr/>
            </p:nvSpPr>
            <p:spPr>
              <a:xfrm>
                <a:off x="2207895" y="3341370"/>
                <a:ext cx="4572000" cy="63436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16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16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16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𝑠</m:t>
                          </m:r>
                        </m:sub>
                        <m:sup>
                          <m:r>
                            <a:rPr lang="en-US" altLang="zh-CN" sz="16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𝑘</m:t>
                          </m:r>
                        </m:sup>
                      </m:sSubSup>
                      <m:r>
                        <a:rPr lang="en-US" altLang="zh-CN" sz="16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16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altLang="zh-CN" sz="16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16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)=</m:t>
                      </m:r>
                      <m:sSubSup>
                        <m:sSubSupPr>
                          <m:ctrlPr>
                            <a:rPr lang="en-US" altLang="zh-CN" sz="16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16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16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𝑠</m:t>
                          </m:r>
                        </m:sub>
                        <m:sup>
                          <m:r>
                            <a:rPr lang="en-US" altLang="zh-CN" sz="16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𝑘</m:t>
                          </m:r>
                        </m:sup>
                      </m:sSubSup>
                      <m:r>
                        <a:rPr lang="en-US" altLang="zh-CN" sz="16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16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altLang="zh-CN" sz="16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sz="16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)[1+</m:t>
                      </m:r>
                      <m:r>
                        <a:rPr lang="en-US" altLang="zh-CN" sz="16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𝑘</m:t>
                      </m:r>
                      <m:sSub>
                        <m:sSubPr>
                          <m:ctrlPr>
                            <a:rPr lang="en-US" altLang="zh-CN" sz="16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altLang="zh-CN" sz="16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altLang="zh-CN" sz="1600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ln</m:t>
                      </m:r>
                      <m:f>
                        <m:fPr>
                          <m:ctrlPr>
                            <a:rPr lang="en-US" altLang="zh-CN" sz="16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sSub>
                        <m:sSubPr>
                          <m:ctrlPr>
                            <a:rPr lang="en-US" altLang="zh-CN" sz="16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16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altLang="zh-CN" sz="16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16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altLang="zh-CN" sz="16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sz="16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)+...]</m:t>
                      </m:r>
                    </m:oMath>
                  </m:oMathPara>
                </a14:m>
                <a:endParaRPr lang="en-US" altLang="zh-CN" sz="1600" i="1"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7895" y="3341370"/>
                <a:ext cx="4572000" cy="6343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/>
              <p:cNvSpPr txBox="1"/>
              <p:nvPr/>
            </p:nvSpPr>
            <p:spPr>
              <a:xfrm>
                <a:off x="2207895" y="4267200"/>
                <a:ext cx="4572000" cy="56832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𝑠</m:t>
                          </m:r>
                        </m:sub>
                        <m:sup>
                          <m:r>
                            <a:rPr lang="en-US" altLang="zh-CN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zh-CN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altLang="zh-CN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∗</m:t>
                          </m:r>
                        </m:sub>
                      </m:sSub>
                      <m:r>
                        <a:rPr lang="en-US" altLang="zh-CN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)←</m:t>
                      </m:r>
                      <m:sSubSup>
                        <m:sSubSupPr>
                          <m:ctrlPr>
                            <a:rPr lang="en-US" altLang="zh-CN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𝑠</m:t>
                          </m:r>
                        </m:sub>
                        <m:sup>
                          <m:r>
                            <a:rPr lang="en-US" altLang="zh-CN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zh-CN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altLang="zh-CN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US" altLang="zh-CN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)[1+2</m:t>
                      </m:r>
                      <m:sSub>
                        <m:sSubPr>
                          <m:ctrlPr>
                            <a:rPr lang="en-US" altLang="zh-CN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altLang="zh-CN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>
                        <m:fPr>
                          <m:ctrlPr>
                            <a:rPr lang="en-US" altLang="zh-CN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zh-CN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2,1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zh-CN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zh-CN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1,0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US" altLang="zh-CN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altLang="zh-CN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altLang="zh-CN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US" altLang="zh-CN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)+...]</m:t>
                      </m:r>
                    </m:oMath>
                  </m:oMathPara>
                </a14:m>
                <a:endParaRPr lang="en-US" altLang="zh-CN" sz="1600" i="1">
                  <a:solidFill>
                    <a:srgbClr val="FF0000"/>
                  </a:solidFill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文本框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7895" y="4267200"/>
                <a:ext cx="4572000" cy="56832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文本框 29"/>
          <p:cNvSpPr txBox="1"/>
          <p:nvPr/>
        </p:nvSpPr>
        <p:spPr>
          <a:xfrm>
            <a:off x="730250" y="2477770"/>
            <a:ext cx="79248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RGE: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681990" y="3098165"/>
            <a:ext cx="264795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The displacement relation: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本框 31"/>
              <p:cNvSpPr txBox="1"/>
              <p:nvPr/>
            </p:nvSpPr>
            <p:spPr>
              <a:xfrm>
                <a:off x="681990" y="3908425"/>
                <a:ext cx="4608195" cy="36830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r>
                  <a:rPr lang="en-US" altLang="zh-CN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  <a:sym typeface="+mn-ea"/>
                  </a:rPr>
                  <a:t>Then the effective strong coupling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∗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  <a:sym typeface="+mn-ea"/>
                  </a:rPr>
                  <a:t>:</a:t>
                </a:r>
              </a:p>
            </p:txBody>
          </p:sp>
        </mc:Choice>
        <mc:Fallback xmlns="">
          <p:sp>
            <p:nvSpPr>
              <p:cNvPr id="32" name="文本框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990" y="3908425"/>
                <a:ext cx="4608195" cy="36830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图片 3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18715" y="4785360"/>
            <a:ext cx="1951355" cy="129413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1315" y="4789805"/>
            <a:ext cx="1951355" cy="1286510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83100" y="4791075"/>
            <a:ext cx="1951355" cy="1287780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47485" y="4785360"/>
            <a:ext cx="1951355" cy="12903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文本框 40"/>
              <p:cNvSpPr txBox="1"/>
              <p:nvPr/>
            </p:nvSpPr>
            <p:spPr>
              <a:xfrm>
                <a:off x="1886585" y="5242560"/>
                <a:ext cx="909955" cy="39878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←</m:t>
                      </m:r>
                    </m:oMath>
                  </m:oMathPara>
                </a14:m>
                <a:endParaRPr lang="en-US" altLang="zh-CN" sz="2000" i="1"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1" name="文本框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6585" y="5242560"/>
                <a:ext cx="909955" cy="39878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文本框 41"/>
              <p:cNvSpPr txBox="1"/>
              <p:nvPr/>
            </p:nvSpPr>
            <p:spPr>
              <a:xfrm>
                <a:off x="4088130" y="5228590"/>
                <a:ext cx="788035" cy="39878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altLang="zh-CN" sz="2000" i="1"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2" name="文本框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8130" y="5228590"/>
                <a:ext cx="788035" cy="39878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文本框 42"/>
              <p:cNvSpPr txBox="1"/>
              <p:nvPr/>
            </p:nvSpPr>
            <p:spPr>
              <a:xfrm>
                <a:off x="6078220" y="5242560"/>
                <a:ext cx="788035" cy="39878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altLang="zh-CN" sz="2000" i="1"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3" name="文本框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8220" y="5242560"/>
                <a:ext cx="788035" cy="39878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文本框 43"/>
              <p:cNvSpPr txBox="1"/>
              <p:nvPr/>
            </p:nvSpPr>
            <p:spPr>
              <a:xfrm>
                <a:off x="8126095" y="5228590"/>
                <a:ext cx="877570" cy="39878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+...</m:t>
                      </m:r>
                    </m:oMath>
                  </m:oMathPara>
                </a14:m>
                <a:endParaRPr lang="en-US" altLang="zh-CN" sz="2000" i="1"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4" name="文本框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6095" y="5228590"/>
                <a:ext cx="877570" cy="39878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文本框 44"/>
              <p:cNvSpPr txBox="1"/>
              <p:nvPr/>
            </p:nvSpPr>
            <p:spPr>
              <a:xfrm>
                <a:off x="1517650" y="1230630"/>
                <a:ext cx="5752465" cy="61150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160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1600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NLO</m:t>
                          </m:r>
                        </m:sub>
                      </m:sSub>
                      <m:r>
                        <a:rPr lang="en-US" altLang="zh-CN" sz="16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16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CN" sz="16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Sup>
                        <m:sSubSupPr>
                          <m:ctrlPr>
                            <a:rPr lang="en-US" altLang="zh-CN" sz="16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16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16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𝑠</m:t>
                          </m:r>
                        </m:sub>
                        <m:sup>
                          <m:r>
                            <a:rPr lang="en-US" altLang="zh-CN" sz="16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zh-CN" sz="16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16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altLang="zh-CN" sz="16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US" altLang="zh-CN" sz="16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)+[</m:t>
                      </m:r>
                      <m:sSub>
                        <m:sSubPr>
                          <m:ctrlPr>
                            <a:rPr lang="en-US" altLang="zh-CN" sz="16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CN" sz="16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2,0</m:t>
                          </m:r>
                        </m:sub>
                      </m:sSub>
                      <m:r>
                        <a:rPr lang="en-US" altLang="zh-CN" sz="16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16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CN" sz="16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2,1</m:t>
                          </m:r>
                        </m:sub>
                      </m:sSub>
                      <m:sSub>
                        <m:sSubPr>
                          <m:ctrlPr>
                            <a:rPr lang="en-US" altLang="zh-CN" sz="16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altLang="zh-CN" sz="16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altLang="zh-CN" sz="16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]</m:t>
                      </m:r>
                      <m:sSubSup>
                        <m:sSubSupPr>
                          <m:ctrlPr>
                            <a:rPr lang="en-US" altLang="zh-CN" sz="16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16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16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𝑠</m:t>
                          </m:r>
                        </m:sub>
                        <m:sup>
                          <m:r>
                            <a:rPr lang="en-US" altLang="zh-CN" sz="16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  <m:r>
                        <a:rPr lang="en-US" altLang="zh-CN" sz="16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16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altLang="zh-CN" sz="16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US" altLang="zh-CN" sz="16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sz="1600" i="1"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  <a:p>
                <a:r>
                  <a:rPr lang="en-US" altLang="zh-CN" sz="1600" i="1">
                    <a:latin typeface="Cambria Math" panose="02040503050406030204" pitchFamily="18" charset="0"/>
                    <a:cs typeface="Cambria Math" panose="02040503050406030204" pitchFamily="18" charset="0"/>
                  </a:rPr>
                  <a:t>                  </a:t>
                </a:r>
                <a14:m>
                  <m:oMath xmlns:m="http://schemas.openxmlformats.org/officeDocument/2006/math">
                    <m:r>
                      <a:rPr lang="en-US" altLang="zh-CN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               =</m:t>
                    </m:r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1,0</m:t>
                        </m:r>
                      </m:sub>
                    </m:sSub>
                    <m:sSubSup>
                      <m:sSubSupPr>
                        <m:ctrlPr>
                          <a:rPr lang="en-US" altLang="zh-CN" sz="16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altLang="zh-CN" sz="16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zh-CN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altLang="zh-CN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)+[</m:t>
                    </m:r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2,0</m:t>
                        </m:r>
                      </m:sub>
                    </m:sSub>
                    <m:r>
                      <a:rPr lang="en-US" altLang="zh-CN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+2</m:t>
                    </m:r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2,1</m:t>
                        </m:r>
                      </m:sub>
                    </m:sSub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]</m:t>
                    </m:r>
                    <m:sSubSup>
                      <m:sSubSupPr>
                        <m:ctrlPr>
                          <a:rPr lang="en-US" altLang="zh-CN" sz="16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altLang="zh-CN" sz="16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3</m:t>
                        </m:r>
                      </m:sup>
                    </m:sSubSup>
                    <m:r>
                      <a:rPr lang="en-US" altLang="zh-CN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altLang="zh-CN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sz="1600" i="1"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5" name="文本框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7650" y="1230630"/>
                <a:ext cx="5752465" cy="611505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矩形 47"/>
              <p:cNvSpPr/>
              <p:nvPr/>
            </p:nvSpPr>
            <p:spPr>
              <a:xfrm>
                <a:off x="652000" y="873594"/>
                <a:ext cx="7628524" cy="3689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 2" panose="05020102010507070707" pitchFamily="18" charset="2"/>
                  <a:buChar char=""/>
                </a:pPr>
                <a:r>
                  <a:rPr lang="en-US" altLang="zh-CN" dirty="0">
                    <a:solidFill>
                      <a:srgbClr val="2E362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NLO </a:t>
                </a:r>
                <a:r>
                  <a:rPr lang="en-US" altLang="zh-CN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  <a:sym typeface="+mn-ea"/>
                  </a:rPr>
                  <a:t>cross section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→</m:t>
                    </m:r>
                    <m:r>
                      <a:rPr lang="en-US" altLang="zh-CN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𝐽</m:t>
                    </m:r>
                    <m:r>
                      <a:rPr lang="en-US" altLang="zh-CN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/</m:t>
                    </m:r>
                    <m:r>
                      <a:rPr lang="en-US" altLang="zh-CN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𝜓</m:t>
                    </m:r>
                    <m:r>
                      <a:rPr lang="en-US" altLang="zh-CN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+</m:t>
                    </m:r>
                    <m:r>
                      <a:rPr lang="en-US" altLang="zh-CN" b="0" dirty="0" err="1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altLang="zh-CN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+</m:t>
                    </m:r>
                    <m:acc>
                      <m:accPr>
                        <m:chr m:val="̅"/>
                        <m:ctrlPr>
                          <a:rPr lang="en-US" altLang="zh-CN" b="0" i="1" dirty="0" err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dirty="0" err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US" altLang="zh-CN" dirty="0">
                    <a:solidFill>
                      <a:srgbClr val="2E362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</a:t>
                </a:r>
              </a:p>
            </p:txBody>
          </p:sp>
        </mc:Choice>
        <mc:Fallback xmlns="">
          <p:sp>
            <p:nvSpPr>
              <p:cNvPr id="48" name="矩形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000" y="873594"/>
                <a:ext cx="7628524" cy="368935"/>
              </a:xfrm>
              <a:prstGeom prst="rect">
                <a:avLst/>
              </a:prstGeom>
              <a:blipFill rotWithShape="1">
                <a:blip r:embed="rId15"/>
                <a:stretch>
                  <a:fillRect l="-6" t="-127" r="2" b="12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文本框 49"/>
              <p:cNvSpPr txBox="1"/>
              <p:nvPr/>
            </p:nvSpPr>
            <p:spPr>
              <a:xfrm>
                <a:off x="2191385" y="6090920"/>
                <a:ext cx="4572000" cy="36131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16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sz="160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1600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NLO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altLang="zh-CN" sz="1600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PMC</m:t>
                          </m:r>
                        </m:sup>
                      </m:sSubSup>
                      <m:r>
                        <a:rPr lang="en-US" altLang="zh-CN" sz="16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CN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1,0</m:t>
                          </m:r>
                        </m:sub>
                      </m:sSub>
                      <m:sSubSup>
                        <m:sSubSupPr>
                          <m:ctrlPr>
                            <a:rPr lang="en-US" altLang="zh-CN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𝑠</m:t>
                          </m:r>
                        </m:sub>
                        <m:sup>
                          <m:r>
                            <a:rPr lang="en-US" altLang="zh-CN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zh-CN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altLang="zh-CN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∗</m:t>
                          </m:r>
                        </m:sub>
                      </m:sSub>
                      <m:r>
                        <a:rPr lang="en-US" altLang="zh-CN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)+</m:t>
                      </m:r>
                      <m:sSub>
                        <m:sSubPr>
                          <m:ctrlPr>
                            <a:rPr lang="en-US" altLang="zh-CN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CN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2,0</m:t>
                          </m:r>
                        </m:sub>
                      </m:sSub>
                      <m:sSubSup>
                        <m:sSubSupPr>
                          <m:ctrlPr>
                            <a:rPr lang="en-US" altLang="zh-CN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𝑠</m:t>
                          </m:r>
                        </m:sub>
                        <m:sup>
                          <m:r>
                            <a:rPr lang="en-US" altLang="zh-CN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  <m:r>
                        <a:rPr lang="en-US" altLang="zh-CN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altLang="zh-CN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∗</m:t>
                          </m:r>
                        </m:sub>
                      </m:sSub>
                      <m:r>
                        <a:rPr lang="en-US" altLang="zh-CN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sz="1600" i="1">
                  <a:solidFill>
                    <a:schemeClr val="tx1"/>
                  </a:solidFill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0" name="文本框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1385" y="6090920"/>
                <a:ext cx="4572000" cy="361315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8710" y="252715"/>
            <a:ext cx="9130078" cy="539932"/>
          </a:xfrm>
          <a:prstGeom prst="rect">
            <a:avLst/>
          </a:prstGeom>
          <a:gradFill>
            <a:gsLst>
              <a:gs pos="62000">
                <a:srgbClr val="14223E"/>
              </a:gs>
              <a:gs pos="17000">
                <a:schemeClr val="accent5">
                  <a:lumMod val="50000"/>
                </a:schemeClr>
              </a:gs>
              <a:gs pos="100000">
                <a:schemeClr val="tx1"/>
              </a:gs>
            </a:gsLst>
            <a:lin ang="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Phenomenological results</a:t>
            </a:r>
            <a:endParaRPr lang="en-US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8"/>
              <p:cNvSpPr/>
              <p:nvPr/>
            </p:nvSpPr>
            <p:spPr>
              <a:xfrm>
                <a:off x="489431" y="1411692"/>
                <a:ext cx="8277236" cy="12382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en-US" altLang="zh-CN" sz="2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altLang="zh-CN" sz="20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CN" sz="2000" i="1" smtClean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</m:rad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=10.6</m:t>
                    </m:r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GeV</m:t>
                    </m:r>
                    <m:r>
                      <a:rPr lang="zh-CN" altLang="en-US" sz="2000" i="1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，</m:t>
                    </m:r>
                    <m:r>
                      <a:rPr lang="en-US" altLang="zh-CN" sz="2000" b="0" i="0" smtClean="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𝑐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altLang="zh-CN" sz="2000" b="0" i="0" smtClean="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5</m:t>
                    </m:r>
                    <m:r>
                      <m:rPr>
                        <m:sty m:val="p"/>
                      </m:rPr>
                      <a:rPr lang="en-US" altLang="zh-CN" sz="200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GeV</m:t>
                    </m:r>
                  </m:oMath>
                </a14:m>
                <a:r>
                  <a:rPr lang="zh-CN" altLang="en-US" sz="20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，</a:t>
                </a:r>
                <a14:m>
                  <m:oMath xmlns:m="http://schemas.openxmlformats.org/officeDocument/2006/math">
                    <m:r>
                      <a:rPr lang="zh-CN" altLang="en-US" sz="2000" i="1" smtClean="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1/137</m:t>
                    </m:r>
                    <m:r>
                      <a:rPr lang="zh-CN" altLang="en-US" sz="2000" i="1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，</m:t>
                    </m:r>
                    <m:sSub>
                      <m:sSubPr>
                        <m:ctrlPr>
                          <a:rPr lang="en-US" altLang="zh-CN" sz="2000" i="1" smtClean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zh-CN" altLang="en-US" sz="2000" i="1" smtClean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sub>
                        </m:sSub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=0.1179</m:t>
                    </m:r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 dirty="0" smtClean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𝑠</m:t>
                                </m:r>
                              </m:sub>
                              <m:sup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𝐽</m:t>
                                </m:r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𝜓</m:t>
                                </m:r>
                              </m:sup>
                            </m:sSubSup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(0)</m:t>
                            </m:r>
                          </m:e>
                        </m:d>
                      </m:e>
                      <m:sup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altLang="zh-CN" sz="2000" i="1" dirty="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0.</m:t>
                    </m:r>
                    <m:r>
                      <a:rPr lang="en-US" altLang="zh-CN" sz="2000" b="0" i="1" dirty="0" smtClean="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918</m:t>
                    </m:r>
                    <m:sSup>
                      <m:sSupPr>
                        <m:ctrlPr>
                          <a:rPr lang="en-US" altLang="zh-CN" sz="2000" i="1" dirty="0" smtClean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000" b="0" i="0" dirty="0" smtClean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G</m:t>
                        </m:r>
                        <m:r>
                          <m:rPr>
                            <m:sty m:val="p"/>
                          </m:rPr>
                          <a:rPr lang="en-US" altLang="zh-CN" sz="2000" i="0" dirty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eV</m:t>
                        </m:r>
                      </m:e>
                      <m:sup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zh-CN" altLang="en-US" sz="20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，</a:t>
                </a:r>
                <a:endParaRPr lang="en-US" altLang="zh-CN" sz="2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矩形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431" y="1411692"/>
                <a:ext cx="8277236" cy="1238250"/>
              </a:xfrm>
              <a:prstGeom prst="rect">
                <a:avLst/>
              </a:prstGeom>
              <a:blipFill rotWithShape="1">
                <a:blip r:embed="rId2"/>
                <a:stretch>
                  <a:fillRect l="-6" t="-7" r="6" b="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矩形 32"/>
          <p:cNvSpPr/>
          <p:nvPr/>
        </p:nvSpPr>
        <p:spPr>
          <a:xfrm>
            <a:off x="3916680" y="1179830"/>
            <a:ext cx="4497705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PDG, PTEP 2022, 083C01 (2022). </a:t>
            </a:r>
          </a:p>
          <a:p>
            <a:r>
              <a:rPr lang="en-US" altLang="zh-CN" sz="1600" dirty="0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B. Gong and J. X. Wang, PRD 80, 054015 (2009)</a:t>
            </a:r>
            <a:endParaRPr lang="en-US" altLang="zh-CN" sz="1600" dirty="0">
              <a:solidFill>
                <a:schemeClr val="accent2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377333" y="1133825"/>
            <a:ext cx="30636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 2" panose="05020102010507070707" pitchFamily="18" charset="2"/>
              <a:buChar char=""/>
            </a:pP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Input parameters: 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785" y="3180080"/>
            <a:ext cx="6170295" cy="138303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6" name="矩形 75"/>
              <p:cNvSpPr/>
              <p:nvPr/>
            </p:nvSpPr>
            <p:spPr>
              <a:xfrm>
                <a:off x="3142645" y="5920144"/>
                <a:ext cx="2862580" cy="3987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altLang="zh-CN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PMC salce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∗</m:t>
                        </m:r>
                      </m:sub>
                    </m:sSub>
                    <m:r>
                      <a:rPr lang="en-US" altLang="zh-CN" sz="2000" b="0" i="0" smtClean="0"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=1</m:t>
                    </m:r>
                    <m:r>
                      <a:rPr lang="en-US" altLang="zh-CN" sz="2000"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.</m:t>
                    </m:r>
                    <m:r>
                      <a:rPr lang="en-US" altLang="zh-CN" sz="2000" b="0" i="0" smtClean="0"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72</m:t>
                    </m:r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 panose="02040503050406030204" pitchFamily="18" charset="0"/>
                        <a:ea typeface="宋体" panose="02010600030101010101" pitchFamily="2" charset="-122"/>
                        <a:cs typeface="Cambria Math" panose="02040503050406030204" pitchFamily="18" charset="0"/>
                      </a:rPr>
                      <m:t>G</m:t>
                    </m:r>
                    <m:r>
                      <m:rPr>
                        <m:sty m:val="p"/>
                      </m:rPr>
                      <a:rPr lang="en-US" altLang="zh-CN" sz="2000" i="1">
                        <a:latin typeface="Cambria Math" panose="02040503050406030204" pitchFamily="18" charset="0"/>
                        <a:ea typeface="宋体" panose="02010600030101010101" pitchFamily="2" charset="-122"/>
                        <a:cs typeface="Cambria Math" panose="02040503050406030204" pitchFamily="18" charset="0"/>
                      </a:rPr>
                      <m:t>eV</m:t>
                    </m:r>
                  </m:oMath>
                </a14:m>
                <a:endParaRPr lang="en-US" altLang="zh-CN" sz="2000" i="1" dirty="0">
                  <a:latin typeface="Cambria Math" panose="02040503050406030204" pitchFamily="18" charset="0"/>
                  <a:ea typeface="宋体" panose="02010600030101010101" pitchFamily="2" charset="-122"/>
                  <a:cs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6" name="矩形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2645" y="5920144"/>
                <a:ext cx="2862580" cy="398780"/>
              </a:xfrm>
              <a:prstGeom prst="rect">
                <a:avLst/>
              </a:prstGeom>
              <a:blipFill rotWithShape="1">
                <a:blip r:embed="rId4"/>
                <a:stretch>
                  <a:fillRect l="-1" t="-10" r="1" b="1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Rectangle 2"/>
          <p:cNvSpPr>
            <a:spLocks noChangeArrowheads="1"/>
          </p:cNvSpPr>
          <p:nvPr/>
        </p:nvSpPr>
        <p:spPr bwMode="auto">
          <a:xfrm>
            <a:off x="819785" y="5294313"/>
            <a:ext cx="6463030" cy="375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CN" sz="20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R</a:t>
            </a:r>
            <a:r>
              <a:rPr lang="en-US" altLang="zh-CN" sz="2000" dirty="0">
                <a:latin typeface="Times New Roman" panose="02020603050405020304" pitchFamily="18" charset="0"/>
                <a:sym typeface="+mn-ea"/>
              </a:rPr>
              <a:t>enormalization scale uncertainties:</a:t>
            </a:r>
            <a:r>
              <a:rPr lang="en-US" altLang="zh-CN" sz="20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123% </a:t>
            </a:r>
            <a:r>
              <a:rPr lang="zh-CN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15%     74%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文本框 77"/>
              <p:cNvSpPr txBox="1"/>
              <p:nvPr/>
            </p:nvSpPr>
            <p:spPr>
              <a:xfrm>
                <a:off x="6835140" y="3237865"/>
                <a:ext cx="1899920" cy="1179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1600" i="1" smtClean="0"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  <a:ea typeface="MS Mincho" charset="0"/>
                              <a:cs typeface="Cambria Math" panose="02040503050406030204" pitchFamily="18" charset="0"/>
                            </a:rPr>
                            <m:t>   </m:t>
                          </m:r>
                          <m:sSubSup>
                            <m:sSubSupPr>
                              <m:ctrlPr>
                                <a:rPr lang="en-US" altLang="zh-CN" sz="16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zh-CN" altLang="en-US" sz="1600" i="1" dirty="0">
                                  <a:latin typeface="Cambria Math" panose="02040503050406030204" pitchFamily="18" charset="0"/>
                                  <a:ea typeface="MS Mincho" charset="0"/>
                                  <a:cs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altLang="zh-CN" sz="16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𝑠</m:t>
                              </m:r>
                            </m:sub>
                            <m:sup>
                              <m:r>
                                <a:rPr lang="en-US" altLang="zh-CN" sz="1600" i="1" dirty="0">
                                  <a:latin typeface="Cambria Math" panose="02040503050406030204" pitchFamily="18" charset="0"/>
                                  <a:ea typeface="MS Mincho" charset="0"/>
                                  <a:cs typeface="Cambria Math" panose="02040503050406030204" pitchFamily="18" charset="0"/>
                                </a:rPr>
                                <m:t>3</m:t>
                              </m:r>
                            </m:sup>
                          </m:sSubSup>
                          <m:r>
                            <m:rPr>
                              <m:nor/>
                            </m:rPr>
                            <a:rPr lang="en-US" altLang="zh-CN" sz="1600" dirty="0">
                              <a:latin typeface="Cambria Math" panose="02040503050406030204" pitchFamily="18" charset="0"/>
                              <a:ea typeface="MS Mincho" charset="0"/>
                              <a:cs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en-US" altLang="zh-CN" sz="1600" dirty="0"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Cambria Math" panose="02040503050406030204" pitchFamily="18" charset="0"/>
                            </a:rPr>
                            <m:t>order</m:t>
                          </m:r>
                          <m:r>
                            <m:rPr>
                              <m:nor/>
                            </m:rPr>
                            <a:rPr lang="zh-CN" altLang="en-US" sz="1600" dirty="0">
                              <a:latin typeface="Cambria Math" panose="02040503050406030204" pitchFamily="18" charset="0"/>
                              <a:ea typeface="MS Mincho" charset="0"/>
                              <a:cs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sSubSup>
                            <m:sSubSupPr>
                              <m:ctrlPr>
                                <a:rPr lang="en-US" altLang="zh-CN" sz="16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zh-CN" altLang="en-US" sz="1600" i="1" dirty="0">
                                  <a:latin typeface="Cambria Math" panose="02040503050406030204" pitchFamily="18" charset="0"/>
                                  <a:ea typeface="MS Mincho" charset="0"/>
                                  <a:cs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altLang="zh-CN" sz="16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𝑠</m:t>
                              </m:r>
                            </m:sub>
                            <m:sup>
                              <m:r>
                                <a:rPr lang="en-US" altLang="zh-CN" sz="1600" i="1" dirty="0">
                                  <a:latin typeface="Cambria Math" panose="02040503050406030204" pitchFamily="18" charset="0"/>
                                  <a:ea typeface="MS Mincho" charset="0"/>
                                  <a:cs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m:rPr>
                              <m:nor/>
                            </m:rPr>
                            <a:rPr lang="en-US" altLang="zh-CN" sz="1600" dirty="0">
                              <a:latin typeface="Cambria Math" panose="02040503050406030204" pitchFamily="18" charset="0"/>
                              <a:ea typeface="MS Mincho" charset="0"/>
                              <a:cs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en-US" altLang="zh-CN" sz="1600" dirty="0"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Cambria Math" panose="02040503050406030204" pitchFamily="18" charset="0"/>
                            </a:rPr>
                            <m:t>order</m:t>
                          </m:r>
                        </m:den>
                      </m:f>
                    </m:oMath>
                  </m:oMathPara>
                </a14:m>
                <a:endParaRPr lang="en-US" altLang="zh-CN" dirty="0">
                  <a:latin typeface="Cambria Math" panose="02040503050406030204" pitchFamily="18" charset="0"/>
                  <a:ea typeface="宋体" panose="02010600030101010101" pitchFamily="2" charset="-122"/>
                  <a:cs typeface="Cambria Math" panose="02040503050406030204" pitchFamily="18" charset="0"/>
                </a:endParaRPr>
              </a:p>
              <a:p>
                <a:pPr algn="ctr"/>
                <a:r>
                  <a:rPr lang="en-US" altLang="zh-CN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0.71</a:t>
                </a:r>
              </a:p>
              <a:p>
                <a:pPr algn="ctr"/>
                <a:r>
                  <a:rPr lang="en-US" altLang="zh-CN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  <a:sym typeface="+mn-ea"/>
                  </a:rPr>
                  <a:t>0.43</a:t>
                </a:r>
                <a:endParaRPr lang="en-US" altLang="zh-CN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8" name="文本框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140" y="3237865"/>
                <a:ext cx="1899920" cy="117983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矩形 65"/>
          <p:cNvSpPr/>
          <p:nvPr/>
        </p:nvSpPr>
        <p:spPr>
          <a:xfrm>
            <a:off x="968847" y="5224696"/>
            <a:ext cx="2423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/>
              <p:cNvSpPr txBox="1"/>
              <p:nvPr/>
            </p:nvSpPr>
            <p:spPr>
              <a:xfrm>
                <a:off x="819785" y="4751070"/>
                <a:ext cx="7797165" cy="39878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entral values</a:t>
                </a:r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are for</a:t>
                </a:r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000" i="1" smtClean="0"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 smtClean="0"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2</m:t>
                        </m:r>
                        <m:r>
                          <a:rPr lang="en-US" altLang="zh-CN" sz="2000" i="1" smtClean="0"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zh-CN" sz="2000" i="1" smtClean="0"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altLang="zh-CN" sz="2000" b="0"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 and their errors are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000" i="1" smtClean="0"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sub>
                        </m:sSub>
                        <m:r>
                          <a:rPr lang="en-US" altLang="zh-CN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∈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[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𝑐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微软雅黑" panose="020B0503020204020204" charset="-122"/>
                        <a:cs typeface="Times New Roman" panose="02020603050405020304" pitchFamily="18" charset="0"/>
                      </a:rPr>
                      <m:t>,4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𝑐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微软雅黑" panose="020B0503020204020204" charset="-122"/>
                        <a:cs typeface="Times New Roman" panose="02020603050405020304" pitchFamily="18" charset="0"/>
                      </a:rPr>
                      <m:t>]</m:t>
                    </m:r>
                  </m:oMath>
                </a14:m>
                <a:endParaRPr lang="en-US" altLang="zh-CN" sz="2000" b="0"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785" y="4751070"/>
                <a:ext cx="7797165" cy="39878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/>
              <p:cNvSpPr txBox="1"/>
              <p:nvPr/>
            </p:nvSpPr>
            <p:spPr>
              <a:xfrm>
                <a:off x="368935" y="2682240"/>
                <a:ext cx="7511415" cy="40068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marL="285750" indent="-285750">
                  <a:buFont typeface="Wingdings 2" panose="05020102010507070707" pitchFamily="18" charset="2"/>
                  <a:buChar char=""/>
                </a:pPr>
                <a:r>
                  <a:rPr lang="en-US" altLang="zh-CN" sz="20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  <a:sym typeface="+mn-ea"/>
                  </a:rPr>
                  <a:t>The NLO cross section (in pb)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sz="20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→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𝐽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/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𝜓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+</m:t>
                    </m:r>
                    <m:r>
                      <a:rPr lang="en-US" altLang="zh-CN" sz="2000" b="0" dirty="0" err="1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+</m:t>
                    </m:r>
                    <m:acc>
                      <m:accPr>
                        <m:chr m:val="̅"/>
                        <m:ctrlPr>
                          <a:rPr lang="en-US" altLang="zh-CN" sz="2000" b="0" i="1" dirty="0" err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000" dirty="0" err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  <a:sym typeface="+mn-ea"/>
                  </a:rPr>
                  <a:t> </a:t>
                </a:r>
              </a:p>
            </p:txBody>
          </p:sp>
        </mc:Choice>
        <mc:Fallback xmlns=""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935" y="2682240"/>
                <a:ext cx="7511415" cy="40068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YjliN2E5ZTUxMTQ1MDBiMTJjMzM0NDliYThiNWQxZWMifQ==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</TotalTime>
  <Words>1405</Words>
  <Application>Microsoft Office PowerPoint</Application>
  <PresentationFormat>全屏显示(4:3)</PresentationFormat>
  <Paragraphs>157</Paragraphs>
  <Slides>16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8" baseType="lpstr">
      <vt:lpstr>等线</vt:lpstr>
      <vt:lpstr>华文行楷</vt:lpstr>
      <vt:lpstr>华文中宋</vt:lpstr>
      <vt:lpstr>楷体</vt:lpstr>
      <vt:lpstr>宋体</vt:lpstr>
      <vt:lpstr>Arial</vt:lpstr>
      <vt:lpstr>Calibri</vt:lpstr>
      <vt:lpstr>Calibri Light</vt:lpstr>
      <vt:lpstr>Cambria Math</vt:lpstr>
      <vt:lpstr>Times New Roman</vt:lpstr>
      <vt:lpstr>Wingdings 2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Determination of the top-quark on-shell mass via the scale-invariant perturbative relation to its (MS) ̅  mass</dc:title>
  <dc:creator>hxd</dc:creator>
  <cp:lastModifiedBy>旭东 黄</cp:lastModifiedBy>
  <cp:revision>370</cp:revision>
  <dcterms:created xsi:type="dcterms:W3CDTF">2022-10-24T04:05:00Z</dcterms:created>
  <dcterms:modified xsi:type="dcterms:W3CDTF">2025-04-12T00:18:33Z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A2E246545EA54DB7B1834D5645B90072_13</vt:lpwstr>
  </property>
  <property fmtid="{D5CDD505-2E9C-101B-9397-08002B2CF9AE}" pid="3" name="KSOProductBuildVer">
    <vt:lpwstr>2052-12.1.0.20305</vt:lpwstr>
  </property>
</Properties>
</file>