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31"/>
  </p:handoutMasterIdLst>
  <p:sldIdLst>
    <p:sldId id="256" r:id="rId3"/>
    <p:sldId id="288" r:id="rId4"/>
    <p:sldId id="260" r:id="rId5"/>
    <p:sldId id="286" r:id="rId6"/>
    <p:sldId id="289" r:id="rId7"/>
    <p:sldId id="261" r:id="rId8"/>
    <p:sldId id="293" r:id="rId9"/>
    <p:sldId id="263" r:id="rId10"/>
    <p:sldId id="295" r:id="rId11"/>
    <p:sldId id="300" r:id="rId12"/>
    <p:sldId id="265" r:id="rId13"/>
    <p:sldId id="280" r:id="rId14"/>
    <p:sldId id="296" r:id="rId16"/>
    <p:sldId id="267" r:id="rId17"/>
    <p:sldId id="268" r:id="rId18"/>
    <p:sldId id="277" r:id="rId19"/>
    <p:sldId id="278" r:id="rId20"/>
    <p:sldId id="291" r:id="rId21"/>
    <p:sldId id="281" r:id="rId22"/>
    <p:sldId id="285" r:id="rId23"/>
    <p:sldId id="283" r:id="rId24"/>
    <p:sldId id="284" r:id="rId25"/>
    <p:sldId id="297" r:id="rId26"/>
    <p:sldId id="298" r:id="rId27"/>
    <p:sldId id="299" r:id="rId28"/>
    <p:sldId id="292" r:id="rId29"/>
    <p:sldId id="28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 b="1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 smtClean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4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40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4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3.xml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76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0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2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0360" y="885190"/>
            <a:ext cx="115119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Implications of recent LHCb data on CPV in b-baryon four body decays</a:t>
            </a:r>
            <a:endParaRPr lang="en-US" altLang="zh-CN" sz="32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0" y="4618355"/>
            <a:ext cx="1790065" cy="1790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30975" y="4812665"/>
            <a:ext cx="296037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2400" b="1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  2504.01853</a:t>
            </a:r>
            <a:endParaRPr lang="en-US" altLang="zh-CN" sz="2400" b="1" i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6425" y="2907030"/>
            <a:ext cx="878776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/>
            <a:r>
              <a:rPr lang="en-US" altLang="zh-CN" sz="2400" b="1" i="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Authors   :    </a:t>
            </a:r>
            <a:r>
              <a:rPr lang="en-US" altLang="zh-CN" sz="2400" b="1"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Qi Chen</a:t>
            </a:r>
            <a:r>
              <a:rPr lang="en-US" altLang="zh-CN" sz="2400" b="1" i="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,  Xin Wu,  </a:t>
            </a:r>
            <a:r>
              <a:rPr lang="en-US" altLang="zh-CN" sz="2400" b="1"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Zhi-Peng Xing</a:t>
            </a:r>
            <a:r>
              <a:rPr lang="en-US" altLang="zh-CN" sz="2400" b="1" i="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 and Ruilin Zhu</a:t>
            </a:r>
            <a:endParaRPr lang="en-US" altLang="zh-CN" sz="2400" b="1" i="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8770" y="3536315"/>
            <a:ext cx="3968115" cy="451485"/>
          </a:xfrm>
          <a:prstGeom prst="rect">
            <a:avLst/>
          </a:prstGeom>
        </p:spPr>
        <p:txBody>
          <a:bodyPr wrap="square">
            <a:noAutofit/>
          </a:bodyPr>
          <a:p>
            <a:pPr marL="0" algn="ctr">
              <a:buClrTx/>
              <a:buSzTx/>
              <a:buFontTx/>
            </a:pPr>
            <a:r>
              <a:rPr lang="en-US" altLang="zh-CN" sz="2400" b="1" i="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Presenter :    Qi Chen</a:t>
            </a:r>
            <a:endParaRPr lang="en-US" altLang="zh-CN" sz="2400" b="1" i="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7054215" y="5563235"/>
            <a:ext cx="32886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@HFQCD 2025 </a:t>
            </a:r>
            <a:r>
              <a:rPr lang="zh-CN" altLang="en-US" sz="2400" b="1">
                <a:solidFill>
                  <a:srgbClr val="FF0000"/>
                </a:solidFill>
              </a:rPr>
              <a:t>南京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0415" y="829310"/>
            <a:ext cx="111550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</a:t>
            </a:r>
            <a:r>
              <a:rPr lang="en-US" altLang="zh-CN" sz="2800" b="1"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decays of bottom baryon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U-spin amplitudes and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CPV relations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 bottom baryon decay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 dynamic analysis under U-spin analysis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8626" y="129864"/>
            <a:ext cx="2025004" cy="583830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3200" b="1" kern="0" dirty="0"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320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3279775" y="883285"/>
                <a:ext cx="4192270" cy="573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𝒖𝒅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𝒖𝒔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75" y="883285"/>
                <a:ext cx="4192270" cy="573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3482975" y="2050415"/>
                <a:ext cx="3823335" cy="573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𝒄𝒅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𝒄𝒔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i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75" y="2050415"/>
                <a:ext cx="3823335" cy="5734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54025" y="1456690"/>
                <a:ext cx="3066415" cy="612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𝒃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e>
                          </m:acc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456690"/>
                <a:ext cx="3066415" cy="612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/>
            </p:nvSpPr>
            <p:spPr>
              <a:xfrm>
                <a:off x="7809865" y="1784985"/>
                <a:ext cx="3956685" cy="6743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/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/>
                        <m:sup>
                          <m:acc>
                            <m:accPr>
                              <m:chr m:val="̅"/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e>
                          </m:acc>
                        </m:sup>
                      </m:sSubSup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/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b="1"/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865" y="1784985"/>
                <a:ext cx="3956685" cy="6743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/>
              <p:cNvSpPr txBox="1"/>
              <p:nvPr/>
            </p:nvSpPr>
            <p:spPr>
              <a:xfrm>
                <a:off x="7809865" y="1146810"/>
                <a:ext cx="4206240" cy="6381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altLang="zh-CN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 </m:t>
                          </m:r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/>
                        <m:sup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altLang="zh-CN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/>
                        <m:sup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altLang="zh-CN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b="1" i="1">
                  <a:solidFill>
                    <a:srgbClr val="0070C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865" y="1146810"/>
                <a:ext cx="4206240" cy="638175"/>
              </a:xfrm>
              <a:prstGeom prst="rect">
                <a:avLst/>
              </a:prstGeom>
              <a:blipFill rotWithShape="1">
                <a:blip r:embed="rId6"/>
                <a:stretch>
                  <a:fillRect r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/>
          <p:cNvCxnSpPr>
            <a:stCxn id="8" idx="3"/>
          </p:cNvCxnSpPr>
          <p:nvPr/>
        </p:nvCxnSpPr>
        <p:spPr>
          <a:xfrm flipV="1">
            <a:off x="3520440" y="1743710"/>
            <a:ext cx="3785870" cy="196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95578" y="129864"/>
            <a:ext cx="2562847" cy="460083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24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U-spin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amplitudes</a:t>
            </a:r>
            <a:endParaRPr lang="en-US" altLang="zh-CN" sz="2400" b="1" kern="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95" y="3556000"/>
            <a:ext cx="11805920" cy="17532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42295" y="5193665"/>
            <a:ext cx="532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7" y="254"/>
              <a:ext cx="4036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4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U-spin </a:t>
              </a:r>
              <a:r>
                <a:rPr lang="en-US" altLang="zh-CN" sz="24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amplitudes</a:t>
              </a:r>
              <a:endParaRPr lang="en-US" altLang="zh-CN" sz="24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00075"/>
            <a:ext cx="10855960" cy="706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390650"/>
            <a:ext cx="9727565" cy="50482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7" y="254"/>
              <a:ext cx="4036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4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U-spin </a:t>
              </a:r>
              <a:r>
                <a:rPr lang="en-US" altLang="zh-CN" sz="24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amplitudes</a:t>
              </a:r>
              <a:endParaRPr lang="en-US" altLang="zh-CN" sz="24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" y="616585"/>
            <a:ext cx="11123930" cy="59309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7" y="254"/>
              <a:ext cx="4036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4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U-spin 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amplitudes</a:t>
              </a:r>
              <a:endParaRPr lang="en-US" altLang="zh-CN" sz="24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32719" y="849319"/>
            <a:ext cx="368046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2400" b="1" kern="0" dirty="0">
                <a:latin typeface="微软雅黑" panose="020B0503020204020204" charset="-122"/>
                <a:ea typeface="微软雅黑" panose="020B0503020204020204" charset="-122"/>
              </a:rPr>
              <a:t>The U-spin amplitude: </a:t>
            </a:r>
            <a:endParaRPr lang="en-US" altLang="zh-CN" sz="240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849630"/>
            <a:ext cx="3601720" cy="3752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890905"/>
            <a:ext cx="3881755" cy="334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05" y="1784985"/>
            <a:ext cx="10762615" cy="154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" y="1256665"/>
            <a:ext cx="5661660" cy="532511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870" y="1224915"/>
            <a:ext cx="6191885" cy="54038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49750" y="1835785"/>
            <a:ext cx="284480" cy="358140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651365" y="1784350"/>
            <a:ext cx="284480" cy="358140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8" grpId="1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1180" y="928370"/>
            <a:ext cx="88093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The directly CP violation can be expressed as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" y="1715135"/>
            <a:ext cx="4009390" cy="9982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37350" y="1938020"/>
            <a:ext cx="3509645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000" b="1" i="0">
                <a:solidFill>
                  <a:srgbClr val="FF0000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 treated as a complex number.</a:t>
            </a:r>
            <a:endParaRPr lang="en-US" altLang="zh-CN" sz="2000" b="1" i="0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5600700" y="1861820"/>
            <a:ext cx="370205" cy="6057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38120" y="2613660"/>
            <a:ext cx="7340600" cy="1565910"/>
            <a:chOff x="2718" y="3506"/>
            <a:chExt cx="14063" cy="3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rcRect r="-601" b="-4007"/>
            <a:stretch>
              <a:fillRect/>
            </a:stretch>
          </p:blipFill>
          <p:spPr>
            <a:xfrm>
              <a:off x="2718" y="3506"/>
              <a:ext cx="13551" cy="2855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5118" y="5412"/>
              <a:ext cx="1663" cy="1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06705" y="3997960"/>
            <a:ext cx="5664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The CKM matrix unitarity relation:</a:t>
            </a:r>
            <a:endParaRPr lang="en-US" altLang="zh-CN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20" y="4104005"/>
            <a:ext cx="5310505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715" y="4677410"/>
            <a:ext cx="9132570" cy="7042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290" y="5553710"/>
            <a:ext cx="6729095" cy="88709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4" grpId="1"/>
      <p:bldP spid="15" grpId="1" animBg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5160" y="686435"/>
            <a:ext cx="7647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CPV relations for bottom doublet decays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45" y="1144905"/>
            <a:ext cx="9354185" cy="1259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45" y="2344420"/>
            <a:ext cx="9334500" cy="1269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3432175"/>
            <a:ext cx="8809355" cy="318135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" y="926465"/>
            <a:ext cx="7896225" cy="876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05" y="2325370"/>
            <a:ext cx="6572250" cy="5810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764270" y="2442845"/>
            <a:ext cx="31102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[LHCb], arXiv: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2504.01853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0" y="3031490"/>
            <a:ext cx="10715625" cy="485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80275" y="3517265"/>
            <a:ext cx="47358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Heavy Flavor Averaging Group (HFLAV)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75" y="4745990"/>
            <a:ext cx="11668760" cy="1558290"/>
          </a:xfrm>
          <a:prstGeom prst="rect">
            <a:avLst/>
          </a:prstGeom>
        </p:spPr>
      </p:pic>
      <p:sp>
        <p:nvSpPr>
          <p:cNvPr id="12" name="下箭头 11"/>
          <p:cNvSpPr/>
          <p:nvPr/>
        </p:nvSpPr>
        <p:spPr>
          <a:xfrm>
            <a:off x="5718175" y="3689350"/>
            <a:ext cx="436880" cy="724535"/>
          </a:xfrm>
          <a:prstGeom prst="downArrow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9500870" y="6101715"/>
            <a:ext cx="2511425" cy="101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0415" y="829310"/>
            <a:ext cx="111550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</a:t>
            </a:r>
            <a:r>
              <a:rPr lang="en-US" altLang="zh-CN" sz="2800" b="1"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decays of bottom baryon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U-spin amplitudes and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CPV relations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 bottom baryon decay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 dynamic analysis under U-spin analysis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8626" y="129864"/>
            <a:ext cx="2025004" cy="583830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3200" b="1" kern="0" dirty="0"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320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" y="1698625"/>
            <a:ext cx="10998200" cy="1631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817245"/>
            <a:ext cx="2781300" cy="4667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860" y="848995"/>
            <a:ext cx="2496185" cy="4343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686175" y="3749040"/>
            <a:ext cx="4819650" cy="951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Topological diagrams</a:t>
            </a:r>
            <a:endParaRPr lang="en-US" altLang="zh-CN" sz="36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8285" y="5017135"/>
            <a:ext cx="5535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 dynamic analysis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95465" y="5017135"/>
            <a:ext cx="57340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simplify the U-spin amplitude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549900" y="5233035"/>
            <a:ext cx="1092200" cy="337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583830"/>
            <a:chOff x="267" y="254"/>
            <a:chExt cx="18645" cy="9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357" y="254"/>
              <a:ext cx="3189" cy="92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3200" b="1" kern="0" dirty="0"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en-US" altLang="zh-CN" sz="3200" b="1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0415" y="829310"/>
            <a:ext cx="111550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</a:t>
            </a:r>
            <a:r>
              <a:rPr lang="en-US" altLang="zh-CN" sz="2800" b="1"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decays of bottom baryon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U-spin amplitudes and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CPV relations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 bottom baryon decay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 dynamic analysis under u-spin analysis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85" y="1017270"/>
            <a:ext cx="8229600" cy="552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9580" y="2291715"/>
            <a:ext cx="98869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momentum in the final state can be divided into three types:</a:t>
            </a:r>
            <a:endParaRPr lang="en-US" altLang="zh-CN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9185" y="4514215"/>
            <a:ext cx="2856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 typeface="Arial" panose="020B0604020202020204" pitchFamily="34" charset="0"/>
            </a:pP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collinear mode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endParaRPr lang="zh-CN" altLang="en-US" sz="24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80" y="4370705"/>
            <a:ext cx="2867025" cy="685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81480" y="5512435"/>
            <a:ext cx="4784090" cy="609600"/>
            <a:chOff x="2647" y="5872"/>
            <a:chExt cx="7534" cy="960"/>
          </a:xfrm>
        </p:grpSpPr>
        <p:sp>
          <p:nvSpPr>
            <p:cNvPr id="12" name="文本框 11"/>
            <p:cNvSpPr txBox="1"/>
            <p:nvPr/>
          </p:nvSpPr>
          <p:spPr>
            <a:xfrm>
              <a:off x="2647" y="6081"/>
              <a:ext cx="244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 typeface="Arial" panose="020B0604020202020204" pitchFamily="34" charset="0"/>
              </a:pPr>
              <a:r>
                <a: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soft mode</a:t>
              </a:r>
              <a:r>
                <a:rPr lang="zh-CN" altLang="en-US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：</a:t>
              </a:r>
              <a:endPara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7" y="5872"/>
              <a:ext cx="4575" cy="96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080" y="3264535"/>
            <a:ext cx="2733675" cy="5524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973" t="6820"/>
          <a:stretch>
            <a:fillRect/>
          </a:stretch>
        </p:blipFill>
        <p:spPr>
          <a:xfrm>
            <a:off x="8477885" y="4872990"/>
            <a:ext cx="2197735" cy="7721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6065" y="3282950"/>
            <a:ext cx="29679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 typeface="Arial" panose="020B0604020202020204" pitchFamily="34" charset="0"/>
            </a:pP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hard-collinear mode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endParaRPr lang="zh-CN" altLang="en-US" sz="24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3810" y="3429000"/>
            <a:ext cx="1162050" cy="619125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43585" y="3923665"/>
            <a:ext cx="110693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meson and baryon octet can be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hard-collinear or soft,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all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quarks should be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either soft or hard-collinear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(but not mixed).</a:t>
            </a:r>
            <a:endParaRPr lang="en-US" altLang="zh-CN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3585" y="1041400"/>
            <a:ext cx="990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light quark in b-baryon should be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soft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lang="en-US" altLang="zh-CN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9455" y="1778635"/>
            <a:ext cx="11272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quark-antiquark pairs produced from the vacuum should be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soft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lang="en-US" altLang="zh-CN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3585" y="2635885"/>
            <a:ext cx="112426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For the Hamiltonian, the momentum of the light quark in the final state should be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hard-collinear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719455" y="5180330"/>
            <a:ext cx="110343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Assume that the power of h in different topological diagrams is identical.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8797"/>
          <a:stretch>
            <a:fillRect/>
          </a:stretch>
        </p:blipFill>
        <p:spPr>
          <a:xfrm>
            <a:off x="370840" y="3147060"/>
            <a:ext cx="5932170" cy="3466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880745"/>
            <a:ext cx="764857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5" y="2077720"/>
            <a:ext cx="7800975" cy="847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8420" y="3789680"/>
            <a:ext cx="59664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The blue line: the d and s quark/anti-quark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The black line: the b quark.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red line: the u quark and u anti-quark.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96000" y="1678940"/>
            <a:ext cx="2350770" cy="6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23000" y="2797810"/>
            <a:ext cx="2350770" cy="6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616440" y="1477645"/>
            <a:ext cx="1221105" cy="735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soft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165" y="1045845"/>
            <a:ext cx="7512050" cy="10585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08420" y="3789680"/>
            <a:ext cx="59664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The blue line: the d and s quark/anti-quark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The black line: the b quark.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red line: the u quark and u anti-quark.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746625" y="1910715"/>
            <a:ext cx="1104900" cy="171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390765" y="1909445"/>
            <a:ext cx="89027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70" y="3330575"/>
            <a:ext cx="3862070" cy="311721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" y="3556635"/>
            <a:ext cx="8693785" cy="3056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968375"/>
            <a:ext cx="10858500" cy="2362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44765" y="3412490"/>
            <a:ext cx="4344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R. Aaij et al. [LHCb], [arXiv:2503.16954]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6645" y="2368550"/>
            <a:ext cx="8069580" cy="504825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06685" y="4961255"/>
            <a:ext cx="10547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c3</a:t>
            </a:r>
            <a:endParaRPr lang="en-US" altLang="zh-CN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 animBg="1"/>
      <p:bldP spid="9" grpId="1" animBg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1" y="181"/>
              <a:ext cx="366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CPV relations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94055"/>
            <a:ext cx="9415780" cy="3028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4463415"/>
            <a:ext cx="5457825" cy="1409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10" y="4184650"/>
            <a:ext cx="5537835" cy="187452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0415" y="829310"/>
            <a:ext cx="111550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</a:t>
            </a:r>
            <a:r>
              <a:rPr lang="en-US" altLang="zh-CN" sz="2800" b="1"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decays of bottom baryon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U-spin amplitudes and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CPV relations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 bottom baryon decay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 dynamic analysis under u-spin analysis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8626" y="129864"/>
            <a:ext cx="2025004" cy="583830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3200" b="1" kern="0" dirty="0"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320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83538"/>
            <a:ext cx="11839513" cy="522274"/>
            <a:chOff x="267" y="181"/>
            <a:chExt cx="18645" cy="8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10" y="181"/>
              <a:ext cx="4083" cy="82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800" b="1" kern="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CONCLUSION</a:t>
              </a:r>
              <a:endParaRPr lang="en-US" altLang="zh-CN" sz="2800" b="1" kern="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94030" y="1116965"/>
                <a:ext cx="11204575" cy="5686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By constructing the U-spin matrices, the U-spin symmetry </a:t>
                </a:r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amplitudes</a:t>
                </a: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 for each category were derived.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Establishing U-spin symmetry relations among the decay channels and deriving a universal CPV relation.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Utilizing  LHCb data, the CPV in the decay channel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 is predicted.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342900" indent="-34290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Through a dynamic analysis, parameters were simplified, yielding more predictions, particularly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𝐑</m:t>
                    </m:r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(p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)=(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𝟏𝟐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𝟗𝟖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𝟖𝟓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.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marL="0" indent="0">
                  <a:spcBef>
                    <a:spcPct val="0"/>
                  </a:spcBef>
                  <a:spcAft>
                    <a:spcPct val="0"/>
                  </a:spcAft>
                  <a:buAutoNum type="arabicPeriod"/>
                </a:pPr>
                <a:endPara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0" y="1116965"/>
                <a:ext cx="11204575" cy="56864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07" y="254"/>
              <a:ext cx="3888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400" b="1" kern="0" dirty="0">
                  <a:latin typeface="微软雅黑" panose="020B0503020204020204" charset="-122"/>
                  <a:ea typeface="微软雅黑" panose="020B0503020204020204" charset="-122"/>
                </a:rPr>
                <a:t>BACKGROUND</a:t>
              </a:r>
              <a:endParaRPr lang="en-US" altLang="zh-CN" sz="2400" b="1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2935" y="1868805"/>
            <a:ext cx="6024880" cy="4256405"/>
          </a:xfrm>
          <a:prstGeom prst="rect">
            <a:avLst/>
          </a:prstGeom>
        </p:spPr>
        <p:txBody>
          <a:bodyPr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[LHCb],Nature Phys. 13, 391-396 (2017)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[LHCb],JHEP 06, 108 (2017)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[LHCb],JHEP 03, 182 (2018)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[LHCb],Phys. Lett. B 787, 124-133 (2018)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[LHCb],JHEP 08, 039 (2018)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[LHCb],Eur. Phys. J. C 79, no.9, 745 (2019)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[LHCb],Eur. Phys. J. C 80, no.10, 986 (2020)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[BESIII],Phys. Rev. Lett. 125, no.5, 052004 (2020)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[LHCb],Phys. Rev. D 102, no.5, 051101 (2020)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[LHCb],PoS ICHEP2020, 362 (2021)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[BESIII],Phys. Rev. D 108, no.3, L031106 (2023)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[BESIII],Phys. Rev. Lett. 133, no.10, 101902 (2024)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......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More work in theoretical side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430" y="924560"/>
            <a:ext cx="10190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The experimental measurement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in the baryon system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61605" y="4716780"/>
            <a:ext cx="4344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R. Aaij et al. [LHCb], [arXiv:2503.16954]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20" y="3429000"/>
            <a:ext cx="4909185" cy="58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95" y="2359660"/>
            <a:ext cx="2496185" cy="43434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07" y="254"/>
              <a:ext cx="3888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lvl="0" algn="ctr"/>
              <a:r>
                <a:rPr lang="en-US" altLang="zh-CN" sz="2400" b="1" kern="0" dirty="0">
                  <a:latin typeface="微软雅黑" panose="020B0503020204020204" charset="-122"/>
                  <a:ea typeface="微软雅黑" panose="020B0503020204020204" charset="-122"/>
                </a:rPr>
                <a:t>BACKGROUND</a:t>
              </a:r>
              <a:endParaRPr lang="en-US" altLang="zh-CN" sz="2400" b="1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12470" y="994410"/>
            <a:ext cx="10742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In the context of CPV,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U-spin symmetry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is a powerful tool.</a:t>
            </a:r>
            <a:endParaRPr lang="zh-CN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544111" y="1799844"/>
                <a:ext cx="72390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zh-CN" sz="28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111" y="1799844"/>
                <a:ext cx="723900" cy="521970"/>
              </a:xfrm>
              <a:prstGeom prst="rect">
                <a:avLst/>
              </a:prstGeom>
              <a:blipFill rotWithShape="1">
                <a:blip r:embed="rId2"/>
                <a:stretch>
                  <a:fillRect l="-79" t="-49" r="-974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069975" y="1817370"/>
            <a:ext cx="89566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ClrTx/>
              <a:buSzTx/>
              <a:buNone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The symmetry between d and s quarks does not affect the mechanisms of CP Violation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4470" y="3874770"/>
            <a:ext cx="7793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B. n. Zhang and D.  Wang, [arXiv:2503.21885 ]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4470" y="4564380"/>
            <a:ext cx="80371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</a:rPr>
              <a:t>X. G. He, C. W. Liu and J. Tandean, [arXiv:2503.24350 ].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0415" y="829310"/>
            <a:ext cx="111550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decays of bottom baryon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U-spin amplitudes and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CPV relations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Segoe Print" panose="02000600000000000000" charset="0"/>
                <a:cs typeface="Times New Roman" panose="02020603050405020304" charset="0"/>
                <a:sym typeface="+mn-ea"/>
              </a:rPr>
              <a:t> bottom baryon decay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Segoe Print" panose="02000600000000000000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 dynamic analysis under u-spin analysis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8626" y="129864"/>
            <a:ext cx="2025004" cy="583830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3200" b="1" kern="0" dirty="0"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320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259330" y="3731895"/>
            <a:ext cx="8935720" cy="2802890"/>
            <a:chOff x="5805" y="5745"/>
            <a:chExt cx="14072" cy="44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/>
                <p:cNvSpPr txBox="1"/>
                <p:nvPr/>
              </p:nvSpPr>
              <p:spPr>
                <a:xfrm>
                  <a:off x="5805" y="6889"/>
                  <a:ext cx="1172" cy="91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zh-CN" altLang="en-US" sz="3200" b="1"/>
                </a:p>
              </p:txBody>
            </p:sp>
          </mc:Choice>
          <mc:Fallback>
            <p:sp>
              <p:nvSpPr>
                <p:cNvPr id="42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" y="6889"/>
                  <a:ext cx="1172" cy="919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文本框 43"/>
                <p:cNvSpPr txBox="1"/>
                <p:nvPr/>
              </p:nvSpPr>
              <p:spPr>
                <a:xfrm>
                  <a:off x="10248" y="5823"/>
                  <a:ext cx="5317" cy="79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/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                 (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8" y="5823"/>
                  <a:ext cx="5317" cy="79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文本框 44"/>
                <p:cNvSpPr txBox="1"/>
                <p:nvPr/>
              </p:nvSpPr>
              <p:spPr>
                <a:xfrm>
                  <a:off x="10248" y="6937"/>
                  <a:ext cx="5317" cy="83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/>
                          <m:sup>
                            <m:acc>
                              <m:accPr>
                                <m:chr m:val="̅"/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acc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                 (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>
            <p:sp>
              <p:nvSpPr>
                <p:cNvPr id="45" name="文本框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8" y="6937"/>
                  <a:ext cx="5317" cy="838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文本框 45"/>
                <p:cNvSpPr txBox="1"/>
                <p:nvPr/>
              </p:nvSpPr>
              <p:spPr>
                <a:xfrm>
                  <a:off x="9902" y="7727"/>
                  <a:ext cx="7590" cy="24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    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/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=</m:t>
                        </m:r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</m:e>
                                <m:e>
                                  <m:f>
                                    <m:f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000" b="1"/>
                </a:p>
              </p:txBody>
            </p:sp>
          </mc:Choice>
          <mc:Fallback>
            <p:sp>
              <p:nvSpPr>
                <p:cNvPr id="46" name="文本框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" y="7727"/>
                  <a:ext cx="7590" cy="2432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接箭头连接符 46"/>
            <p:cNvCxnSpPr/>
            <p:nvPr/>
          </p:nvCxnSpPr>
          <p:spPr>
            <a:xfrm flipV="1">
              <a:off x="8317" y="6293"/>
              <a:ext cx="1565" cy="596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8301" y="7520"/>
              <a:ext cx="1602" cy="1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8332" y="8234"/>
              <a:ext cx="1407" cy="750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17622" y="5745"/>
              <a:ext cx="225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>
                  <a:latin typeface="Times New Roman" panose="02020603050405020304" charset="0"/>
                  <a:cs typeface="Times New Roman" panose="02020603050405020304" charset="0"/>
                </a:rPr>
                <a:t>doublet</a:t>
              </a:r>
              <a:endParaRPr lang="en-US" altLang="zh-CN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622" y="6891"/>
              <a:ext cx="21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>
                  <a:latin typeface="Times New Roman" panose="02020603050405020304" charset="0"/>
                  <a:cs typeface="Times New Roman" panose="02020603050405020304" charset="0"/>
                </a:rPr>
                <a:t>doublet</a:t>
              </a:r>
              <a:endParaRPr lang="en-US" altLang="zh-CN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851" y="8587"/>
              <a:ext cx="188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>
                  <a:latin typeface="Times New Roman" panose="02020603050405020304" charset="0"/>
                  <a:cs typeface="Times New Roman" panose="02020603050405020304" charset="0"/>
                </a:rPr>
                <a:t>triplet</a:t>
              </a:r>
              <a:endParaRPr lang="en-US" altLang="zh-CN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2259330" y="2166620"/>
            <a:ext cx="6535420" cy="1136650"/>
            <a:chOff x="3656" y="1358"/>
            <a:chExt cx="10292" cy="17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3656" y="1820"/>
                  <a:ext cx="1318" cy="91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32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32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en-US" altLang="zh-CN" sz="3200" b="1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" y="1820"/>
                  <a:ext cx="1318" cy="919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8260" y="1358"/>
                  <a:ext cx="3700" cy="76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𝒅𝒔𝒃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0" y="1358"/>
                  <a:ext cx="3700" cy="767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/>
                <p:cNvSpPr txBox="1"/>
                <p:nvPr/>
              </p:nvSpPr>
              <p:spPr>
                <a:xfrm>
                  <a:off x="8260" y="2379"/>
                  <a:ext cx="5688" cy="76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𝒖𝒅𝒃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),</m:t>
                        </m:r>
                        <m:sSubSup>
                          <m:sSub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𝒖𝒔𝒃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>
            <p:sp>
              <p:nvSpPr>
                <p:cNvPr id="3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0" y="2379"/>
                  <a:ext cx="5688" cy="769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箭头连接符 10"/>
            <p:cNvCxnSpPr/>
            <p:nvPr/>
          </p:nvCxnSpPr>
          <p:spPr>
            <a:xfrm flipV="1">
              <a:off x="6183" y="1623"/>
              <a:ext cx="1637" cy="44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solid"/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6183" y="2471"/>
              <a:ext cx="1573" cy="321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6096000" y="1471295"/>
                <a:ext cx="229806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zh-CN" altLang="en-US" sz="2400" b="1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71295"/>
                <a:ext cx="2298065" cy="4603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880745" y="709930"/>
            <a:ext cx="6402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A representation in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U-spin symmetry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80160" y="1403350"/>
            <a:ext cx="48920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The anti-triplet bottom baryons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10945" y="3333750"/>
            <a:ext cx="3874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The light messon octet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6861" y="129864"/>
            <a:ext cx="22402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endParaRPr lang="en-US" altLang="zh-CN" sz="2400" b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/>
              <p:cNvSpPr txBox="1"/>
              <p:nvPr/>
            </p:nvSpPr>
            <p:spPr>
              <a:xfrm>
                <a:off x="1813560" y="3589020"/>
                <a:ext cx="667385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altLang="zh-CN" sz="32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" y="3589020"/>
                <a:ext cx="667385" cy="583565"/>
              </a:xfrm>
              <a:prstGeom prst="rect">
                <a:avLst/>
              </a:prstGeom>
              <a:blipFill rotWithShape="1">
                <a:blip r:embed="rId2"/>
                <a:stretch>
                  <a:fillRect r="-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本框 69"/>
              <p:cNvSpPr txBox="1"/>
              <p:nvPr/>
            </p:nvSpPr>
            <p:spPr>
              <a:xfrm>
                <a:off x="4418330" y="2212340"/>
                <a:ext cx="3002915" cy="5359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         (</m:t>
                      </m:r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egoe Print" panose="02000600000000000000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i="1">
                  <a:solidFill>
                    <a:schemeClr val="tx1"/>
                  </a:solidFill>
                  <a:latin typeface="Cambria Math" panose="02040503050406030204" pitchFamily="18" charset="0"/>
                  <a:ea typeface="Segoe Print" panose="02000600000000000000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30" y="2212340"/>
                <a:ext cx="3002915" cy="535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/>
              <p:cNvSpPr txBox="1"/>
              <p:nvPr/>
            </p:nvSpPr>
            <p:spPr>
              <a:xfrm>
                <a:off x="4418330" y="3144520"/>
                <a:ext cx="3278505" cy="5359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         (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egoe Print" panose="02000600000000000000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i="1">
                  <a:solidFill>
                    <a:schemeClr val="tx1"/>
                  </a:solidFill>
                  <a:latin typeface="Cambria Math" panose="02040503050406030204" pitchFamily="18" charset="0"/>
                  <a:ea typeface="Segoe Print" panose="02000600000000000000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30" y="3144520"/>
                <a:ext cx="3278505" cy="535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本框 71"/>
              <p:cNvSpPr txBox="1"/>
              <p:nvPr/>
            </p:nvSpPr>
            <p:spPr>
              <a:xfrm>
                <a:off x="5425440" y="3889375"/>
                <a:ext cx="4225925" cy="15443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𝚺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  <m:r>
                                          <a:rPr lang="en-US" altLang="zh-CN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𝚺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  <m:r>
                                          <a:rPr lang="en-US" altLang="zh-CN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2" name="文本框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40" y="3889375"/>
                <a:ext cx="4225925" cy="1544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接箭头连接符 72"/>
          <p:cNvCxnSpPr/>
          <p:nvPr/>
        </p:nvCxnSpPr>
        <p:spPr>
          <a:xfrm flipV="1">
            <a:off x="2945130" y="2673985"/>
            <a:ext cx="1009015" cy="73660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2945130" y="3803015"/>
            <a:ext cx="1240790" cy="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945130" y="4517390"/>
            <a:ext cx="1009015" cy="77470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045065" y="2327910"/>
            <a:ext cx="1660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doublet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0045065" y="3175635"/>
            <a:ext cx="16306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doublet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0161270" y="4674235"/>
            <a:ext cx="1351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triplet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0745" y="803275"/>
            <a:ext cx="6402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A representation in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U-spin symmetry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0020" y="1477010"/>
            <a:ext cx="4554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light baryon octet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945130" y="5437505"/>
                <a:ext cx="6096000" cy="8623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/>
                        <m:sup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       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130" y="5437505"/>
                <a:ext cx="6096000" cy="862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10161270" y="5643880"/>
            <a:ext cx="1351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singlet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4066540" y="4337050"/>
                <a:ext cx="1728470" cy="5670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   </m:t>
                          </m:r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  <m:sub/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 </m:t>
                      </m:r>
                    </m:oMath>
                  </m:oMathPara>
                </a14:m>
                <a:endParaRPr lang="en-US" altLang="zh-CN" sz="28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40" y="4337050"/>
                <a:ext cx="1728470" cy="567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56861" y="129864"/>
            <a:ext cx="22402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endParaRPr lang="en-US" altLang="zh-CN" sz="2400" b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0270" y="981710"/>
            <a:ext cx="8044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The low-energy effective weak Hamiltonian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7020" y="1651635"/>
            <a:ext cx="11520805" cy="1107440"/>
            <a:chOff x="554" y="2905"/>
            <a:chExt cx="21052" cy="202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r="10707" b="53214"/>
            <a:stretch>
              <a:fillRect/>
            </a:stretch>
          </p:blipFill>
          <p:spPr>
            <a:xfrm>
              <a:off x="554" y="3058"/>
              <a:ext cx="10744" cy="171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11910" t="45234" r="2413" b="-354"/>
            <a:stretch>
              <a:fillRect/>
            </a:stretch>
          </p:blipFill>
          <p:spPr>
            <a:xfrm>
              <a:off x="11298" y="2905"/>
              <a:ext cx="10309" cy="20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" y="3618230"/>
            <a:ext cx="11212830" cy="6242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0270" y="3054350"/>
            <a:ext cx="1157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Tree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5" y="4794250"/>
            <a:ext cx="8086725" cy="647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5" y="5657215"/>
            <a:ext cx="8191500" cy="6477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90270" y="4413885"/>
            <a:ext cx="1946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Penguin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56861" y="129864"/>
            <a:ext cx="22402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endParaRPr lang="en-US" altLang="zh-CN" sz="2400" b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76480" y="129864"/>
            <a:ext cx="11839513" cy="475948"/>
            <a:chOff x="267" y="254"/>
            <a:chExt cx="18645" cy="7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4264" t="19446" b="8831"/>
            <a:stretch>
              <a:fillRect/>
            </a:stretch>
          </p:blipFill>
          <p:spPr>
            <a:xfrm>
              <a:off x="15188" y="254"/>
              <a:ext cx="3724" cy="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67" y="255"/>
              <a:ext cx="590" cy="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47" y="558"/>
              <a:ext cx="9909" cy="14"/>
            </a:xfrm>
            <a:prstGeom prst="line">
              <a:avLst/>
            </a:prstGeom>
            <a:ln w="31750" cap="rnd">
              <a:solidFill>
                <a:schemeClr val="accent5">
                  <a:lumMod val="50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6613524"/>
            <a:ext cx="12192000" cy="2443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1108710"/>
            <a:ext cx="11212830" cy="6242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2470" y="1147445"/>
            <a:ext cx="11044555" cy="560070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0" y="1814195"/>
            <a:ext cx="8086725" cy="647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170" y="2677160"/>
            <a:ext cx="8191500" cy="647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85765" y="1887220"/>
            <a:ext cx="1411605" cy="1423670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51460" y="678815"/>
            <a:ext cx="1157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Tree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6530" y="1715770"/>
            <a:ext cx="1946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Penguin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2987675" y="3357880"/>
            <a:ext cx="2564130" cy="31178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30835" y="3716655"/>
            <a:ext cx="4258310" cy="1319530"/>
            <a:chOff x="521" y="7593"/>
            <a:chExt cx="6706" cy="20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625" y="7593"/>
                  <a:ext cx="6602" cy="90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`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𝒖𝒅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𝒖𝒔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800" b="1" i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" y="7593"/>
                  <a:ext cx="6602" cy="903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521" y="8769"/>
                  <a:ext cx="6706" cy="90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`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𝒄𝒅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𝒄𝒔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800" b="1" i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" y="8769"/>
                  <a:ext cx="6706" cy="903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矩形 26"/>
          <p:cNvSpPr/>
          <p:nvPr/>
        </p:nvSpPr>
        <p:spPr>
          <a:xfrm>
            <a:off x="7160895" y="1856105"/>
            <a:ext cx="3076575" cy="15017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680" y="3438525"/>
            <a:ext cx="3400425" cy="428625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>
            <a:off x="7388225" y="3382645"/>
            <a:ext cx="1077595" cy="4184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7388225" y="3825875"/>
            <a:ext cx="4724400" cy="1663700"/>
            <a:chOff x="11482" y="7500"/>
            <a:chExt cx="7440" cy="26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11482" y="8331"/>
                  <a:ext cx="7441" cy="90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𝒖𝒅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𝒖𝒔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800" b="1" i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2" y="8331"/>
                  <a:ext cx="7441" cy="903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11777" y="9218"/>
                  <a:ext cx="6646" cy="90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𝒄𝒅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𝒄𝒃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𝒄𝒔</m:t>
                            </m:r>
                          </m:sub>
                          <m:sup/>
                        </m:sSub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800" b="1" i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7" y="9218"/>
                  <a:ext cx="6646" cy="903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11621" y="7500"/>
                  <a:ext cx="3065" cy="82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𝑯</m:t>
                        </m:r>
                        <m:r>
                          <a:rPr lang="en-US" altLang="zh-C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altLang="zh-CN" sz="2800" b="1" i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1" y="7500"/>
                  <a:ext cx="3065" cy="822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82550" y="5779135"/>
                <a:ext cx="6127115" cy="573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𝒖𝒅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𝒖𝒔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5779135"/>
                <a:ext cx="6127115" cy="5734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6374765" y="5805170"/>
                <a:ext cx="5919470" cy="573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𝒄𝒅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𝒄𝒃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𝒄𝒔</m:t>
                          </m:r>
                        </m:sub>
                        <m:sup/>
                      </m:sSub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65" y="5805170"/>
                <a:ext cx="5919470" cy="5734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/>
          <p:cNvSpPr txBox="1"/>
          <p:nvPr/>
        </p:nvSpPr>
        <p:spPr>
          <a:xfrm>
            <a:off x="5125085" y="4925060"/>
            <a:ext cx="1914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doublet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56861" y="129864"/>
            <a:ext cx="22402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U-spin matrices</a:t>
            </a:r>
            <a:endParaRPr lang="en-US" altLang="zh-CN" sz="2400" b="1" kern="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" grpId="1" animBg="1"/>
      <p:bldP spid="9" grpId="1" animBg="1"/>
      <p:bldP spid="27" grpId="0" animBg="1"/>
      <p:bldP spid="27" grpId="1" animBg="1"/>
      <p:bldP spid="77" grpId="0"/>
      <p:bldP spid="35" grpId="0"/>
      <p:bldP spid="36" grpId="0"/>
      <p:bldP spid="77" grpId="1"/>
      <p:bldP spid="35" grpId="1"/>
      <p:bldP spid="36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5205</Words>
  <Application>WPS 演示</Application>
  <PresentationFormat>宽屏</PresentationFormat>
  <Paragraphs>378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Times New Roman</vt:lpstr>
      <vt:lpstr>Segoe Print</vt:lpstr>
      <vt:lpstr>微软雅黑</vt:lpstr>
      <vt:lpstr>Cambria Math</vt:lpstr>
      <vt:lpstr>Arial Unicode MS</vt:lpstr>
      <vt:lpstr>Calibri</vt:lpstr>
      <vt:lpstr>MS Mincho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陈小CCC</cp:lastModifiedBy>
  <cp:revision>187</cp:revision>
  <dcterms:created xsi:type="dcterms:W3CDTF">2019-06-19T02:08:00Z</dcterms:created>
  <dcterms:modified xsi:type="dcterms:W3CDTF">2025-04-20T06:18:30Z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95C5610E9C3643278CD091F6633956BF_13</vt:lpwstr>
  </property>
</Properties>
</file>