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9" r:id="rId5"/>
    <p:sldId id="262" r:id="rId6"/>
    <p:sldId id="263" r:id="rId7"/>
    <p:sldId id="267" r:id="rId8"/>
    <p:sldId id="275" r:id="rId9"/>
    <p:sldId id="314" r:id="rId10"/>
    <p:sldId id="315" r:id="rId11"/>
    <p:sldId id="276" r:id="rId12"/>
    <p:sldId id="278" r:id="rId13"/>
    <p:sldId id="316" r:id="rId14"/>
    <p:sldId id="277" r:id="rId15"/>
    <p:sldId id="285" r:id="rId16"/>
    <p:sldId id="317" r:id="rId17"/>
    <p:sldId id="301" r:id="rId18"/>
    <p:sldId id="302" r:id="rId19"/>
    <p:sldId id="279" r:id="rId20"/>
    <p:sldId id="280" r:id="rId21"/>
    <p:sldId id="281" r:id="rId22"/>
    <p:sldId id="282" r:id="rId23"/>
    <p:sldId id="319" r:id="rId24"/>
    <p:sldId id="284" r:id="rId25"/>
    <p:sldId id="305" r:id="rId26"/>
    <p:sldId id="292" r:id="rId27"/>
    <p:sldId id="320" r:id="rId28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IQRNTT+CambriaMath" panose="02010600030101010101" charset="0"/>
      <p:regular r:id="rId35"/>
    </p:embeddedFont>
    <p:embeddedFont>
      <p:font typeface="MLSVGP+Wingdings-Regular" panose="02010600030101010101" charset="2"/>
      <p:regular r:id="rId36"/>
    </p:embeddedFont>
    <p:embeddedFont>
      <p:font typeface="PWDHTD+CambriaMath" panose="02010600030101010101" charset="0"/>
      <p:regular r:id="rId37"/>
    </p:embeddedFont>
    <p:embeddedFont>
      <p:font typeface="等线" panose="02010600030101010101" pitchFamily="2" charset="-122"/>
      <p:regular r:id="rId38"/>
      <p:bold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howGuides="1">
      <p:cViewPr varScale="1">
        <p:scale>
          <a:sx n="68" d="100"/>
          <a:sy n="68" d="100"/>
        </p:scale>
        <p:origin x="1072" y="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7241E-6269-4C2B-B441-FB9F85972AE0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82A11-295A-4993-A0C6-12C3D0F33C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82A11-295A-4993-A0C6-12C3D0F33C6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82A11-295A-4993-A0C6-12C3D0F33C6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416-EE39-4085-9F2A-149569DA6C83}" type="datetime1">
              <a:rPr lang="en-US" altLang="zh-CN" smtClean="0"/>
              <a:t>4/21/2025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2FE2C-0140-4C9F-8042-E3DD1EE5AC01}" type="datetime1">
              <a:rPr lang="en-US" altLang="zh-CN" smtClean="0"/>
              <a:t>4/21/2025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11555" y="620686"/>
            <a:ext cx="7772398" cy="147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5166" y="675328"/>
            <a:ext cx="6598781" cy="139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Semileptonic </a:t>
            </a:r>
            <a:r>
              <a:rPr sz="4400" spc="-2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decay</a:t>
            </a:r>
            <a:r>
              <a:rPr sz="4400" spc="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of heavy</a:t>
            </a:r>
          </a:p>
          <a:p>
            <a:pPr marL="1633855" marR="0">
              <a:lnSpc>
                <a:spcPts val="5280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flavor</a:t>
            </a:r>
            <a:r>
              <a:rPr sz="4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mesons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7544" y="5212778"/>
            <a:ext cx="8568952" cy="414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第七届重味物理和</a:t>
            </a:r>
            <a:r>
              <a:rPr lang="en-US" altLang="zh-CN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</a:t>
            </a:r>
            <a:r>
              <a:rPr lang="zh-CN" altLang="en-US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会议，南京，</a:t>
            </a:r>
            <a:r>
              <a:rPr lang="en-US" altLang="zh-CN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18-22</a:t>
            </a:r>
            <a:r>
              <a:rPr lang="zh-CN" altLang="en-US" sz="2800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3728" y="2564904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Xian-Wei Kang</a:t>
            </a:r>
          </a:p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Beijing Normal University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08609" y="6188104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6605D-0B9B-42E1-9452-B30A31AB1D75}"/>
              </a:ext>
            </a:extLst>
          </p:cNvPr>
          <p:cNvSpPr txBox="1"/>
          <p:nvPr/>
        </p:nvSpPr>
        <p:spPr>
          <a:xfrm>
            <a:off x="287524" y="4079543"/>
            <a:ext cx="8568952" cy="48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15"/>
              </a:lnSpc>
            </a:pPr>
            <a:r>
              <a:rPr lang="en-US" altLang="zh-CN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</a:t>
            </a:r>
            <a:r>
              <a:rPr lang="zh-CN" alt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spc="-23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EPJC2017,</a:t>
            </a:r>
            <a:r>
              <a:rPr lang="en-US" altLang="zh-CN" sz="2400" spc="73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spc="-23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EPJC2018, PRD2020, </a:t>
            </a:r>
            <a:r>
              <a:rPr lang="en-US" altLang="zh-CN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JHEP2021, PRD2022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62585" y="6001500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26212A-9C6C-4CC1-A279-FE513ED931F3}"/>
              </a:ext>
            </a:extLst>
          </p:cNvPr>
          <p:cNvSpPr txBox="1"/>
          <p:nvPr/>
        </p:nvSpPr>
        <p:spPr>
          <a:xfrm>
            <a:off x="901288" y="332656"/>
            <a:ext cx="676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Relativistic effects: (2) wave functions boosted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7DDB00-7BDF-49D5-BE90-8EE62651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54774"/>
            <a:ext cx="4143375" cy="609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25EE83-085A-4831-AF39-5841DB61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92896"/>
            <a:ext cx="8244257" cy="11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691679" y="5013175"/>
            <a:ext cx="2311399" cy="65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1691680" y="4581127"/>
            <a:ext cx="2463431" cy="28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1640" y="1268759"/>
            <a:ext cx="6101802" cy="3073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6974" y="445156"/>
            <a:ext cx="6356450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Expression </a:t>
            </a:r>
            <a:r>
              <a:rPr sz="2400" spc="-2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400" spc="2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form</a:t>
            </a:r>
            <a:r>
              <a:rPr sz="2400" spc="1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factor:</a:t>
            </a:r>
            <a:r>
              <a:rPr sz="24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overlap between initial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and final </a:t>
            </a:r>
            <a:r>
              <a:rPr sz="2400" spc="-2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state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wave</a:t>
            </a:r>
            <a:r>
              <a:rPr sz="2400" spc="3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7415" y="4552062"/>
            <a:ext cx="3675216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WDHTD+CambriaMath" panose="02040503050406030204"/>
                <a:cs typeface="PWDHTD+CambriaMath" panose="02040503050406030204"/>
              </a:rPr>
              <a:t>ꢔ</a:t>
            </a:r>
            <a:r>
              <a:rPr sz="1800" spc="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IQRNTT+CambriaMath" panose="02040503050406030204"/>
                <a:cs typeface="IQRNTT+CambriaMath" panose="02040503050406030204"/>
              </a:rPr>
              <a:t>,</a:t>
            </a:r>
            <a:r>
              <a:rPr sz="1800" spc="-94" dirty="0">
                <a:solidFill>
                  <a:srgbClr val="000000"/>
                </a:solidFill>
                <a:latin typeface="IQRNTT+CambriaMath" panose="02040503050406030204"/>
                <a:cs typeface="IQRNTT+CambriaMath" panose="02040503050406030204"/>
              </a:rPr>
              <a:t> </a:t>
            </a:r>
            <a:r>
              <a:rPr sz="1800" dirty="0">
                <a:solidFill>
                  <a:srgbClr val="000000"/>
                </a:solidFill>
                <a:latin typeface="PWDHTD+CambriaMath" panose="02040503050406030204"/>
                <a:cs typeface="PWDHTD+CambriaMath" panose="02040503050406030204"/>
              </a:rPr>
              <a:t>ꢔ</a:t>
            </a:r>
            <a:r>
              <a:rPr sz="1800" spc="80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mass</a:t>
            </a:r>
            <a:r>
              <a:rPr sz="18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of initial</a:t>
            </a:r>
            <a:r>
              <a:rPr sz="1800" spc="2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1800" spc="1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final meson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8771" y="4686408"/>
            <a:ext cx="217884" cy="20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WDHTD+CambriaMath" panose="02040503050406030204"/>
                <a:cs typeface="PWDHTD+CambriaMath" panose="02040503050406030204"/>
              </a:rPr>
              <a:t>ꢕ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76243" y="4686408"/>
            <a:ext cx="257338" cy="20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WDHTD+CambriaMath" panose="02040503050406030204"/>
                <a:cs typeface="PWDHTD+CambriaMath" panose="02040503050406030204"/>
              </a:rPr>
              <a:t>ꢖ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74162" y="5126534"/>
            <a:ext cx="3437966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in</a:t>
            </a:r>
            <a:r>
              <a:rPr sz="1800" spc="1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sz="18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rest</a:t>
            </a:r>
            <a:r>
              <a:rPr sz="1800" spc="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frame</a:t>
            </a:r>
            <a:r>
              <a:rPr sz="1800" spc="1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of mother particle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39521" y="5918633"/>
            <a:ext cx="4881996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As</a:t>
            </a:r>
            <a:r>
              <a:rPr sz="18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it</a:t>
            </a:r>
            <a:r>
              <a:rPr sz="1800" spc="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should</a:t>
            </a:r>
            <a:r>
              <a:rPr sz="1800" spc="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be, the </a:t>
            </a:r>
            <a:r>
              <a:rPr sz="1800" spc="-1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form</a:t>
            </a:r>
            <a:r>
              <a:rPr sz="1800" spc="16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factor</a:t>
            </a:r>
            <a:r>
              <a:rPr sz="1800" spc="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depends only</a:t>
            </a:r>
            <a:r>
              <a:rPr sz="1800" spc="16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on</a:t>
            </a:r>
            <a:r>
              <a:rPr sz="1800" spc="1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q</a:t>
            </a:r>
            <a:r>
              <a:rPr sz="1800" baseline="30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2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732240" y="5883606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84" y="660056"/>
            <a:ext cx="2585483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5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Features</a:t>
            </a:r>
            <a:r>
              <a:rPr sz="2800" u="sng" spc="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800" u="sng" spc="-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RQM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967" y="1525276"/>
            <a:ext cx="8102952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1. </a:t>
            </a:r>
            <a:r>
              <a:rPr sz="2400" spc="-1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form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factor</a:t>
            </a:r>
            <a:r>
              <a:rPr sz="2400" spc="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are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calculated</a:t>
            </a:r>
            <a:r>
              <a:rPr sz="24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in</a:t>
            </a:r>
            <a:r>
              <a:rPr sz="2400" spc="-1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 framework of </a:t>
            </a:r>
            <a:r>
              <a:rPr sz="2400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quasipotential</a:t>
            </a:r>
            <a:endParaRPr sz="24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approach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967" y="2622556"/>
            <a:ext cx="8528518" cy="1475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2. </a:t>
            </a:r>
            <a:r>
              <a:rPr sz="24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systematic</a:t>
            </a:r>
            <a:r>
              <a:rPr sz="2400" spc="-19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account of the relativistic</a:t>
            </a:r>
            <a:r>
              <a:rPr sz="24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effects</a:t>
            </a:r>
            <a:r>
              <a:rPr sz="2400" spc="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including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transformation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of the meson </a:t>
            </a:r>
            <a:r>
              <a:rPr sz="2400" spc="-2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wave</a:t>
            </a:r>
            <a:r>
              <a:rPr sz="2400" spc="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function </a:t>
            </a:r>
            <a:r>
              <a:rPr sz="2400" spc="-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from</a:t>
            </a:r>
            <a:r>
              <a:rPr sz="2400" spc="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sz="2400" spc="-1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rest</a:t>
            </a:r>
            <a:r>
              <a:rPr sz="2400" spc="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lang="en-US" sz="2400" spc="-2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the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moving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frame</a:t>
            </a:r>
            <a:r>
              <a:rPr sz="2400" spc="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and contributions</a:t>
            </a:r>
            <a:r>
              <a:rPr sz="2400" spc="-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400" spc="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 intermediate</a:t>
            </a:r>
            <a:r>
              <a:rPr sz="2400" spc="-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negative-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energy </a:t>
            </a:r>
            <a:r>
              <a:rPr sz="24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states.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967" y="4451356"/>
            <a:ext cx="8603475" cy="110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. meson</a:t>
            </a:r>
            <a:r>
              <a:rPr sz="2400" b="1" spc="-22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6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wave</a:t>
            </a:r>
            <a:r>
              <a:rPr sz="2400" b="1" spc="27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functions</a:t>
            </a:r>
            <a:r>
              <a:rPr sz="2400" b="1" spc="13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are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taken</a:t>
            </a:r>
            <a:r>
              <a:rPr sz="2400" b="1" spc="14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from previous studies</a:t>
            </a:r>
            <a:r>
              <a:rPr sz="2400" b="1" spc="17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400" b="1" spc="-12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meson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4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spectroscopy.</a:t>
            </a:r>
            <a:r>
              <a:rPr sz="2400" b="1" spc="523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7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Parameters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9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have</a:t>
            </a:r>
            <a:r>
              <a:rPr sz="2400" b="1" spc="32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been </a:t>
            </a:r>
            <a:r>
              <a:rPr sz="2400" b="1" spc="-13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fixed.</a:t>
            </a:r>
            <a:r>
              <a:rPr lang="en-US" sz="2400" b="1" spc="-13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Make a prediction for the decay.</a:t>
            </a:r>
            <a:endParaRPr sz="2400" b="1" spc="-13" dirty="0">
              <a:solidFill>
                <a:srgbClr val="0000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967" y="5728178"/>
            <a:ext cx="8362811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4.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work</a:t>
            </a:r>
            <a:r>
              <a:rPr sz="2400" b="1" spc="-13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in the</a:t>
            </a:r>
            <a:r>
              <a:rPr sz="2400" b="1" spc="17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whole</a:t>
            </a:r>
            <a:r>
              <a:rPr sz="2400" b="1" spc="-1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8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range</a:t>
            </a:r>
            <a:r>
              <a:rPr sz="2400" b="1" spc="19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400" b="1" spc="-2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2400" b="1" spc="17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3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transferred</a:t>
            </a:r>
            <a:r>
              <a:rPr sz="2400" b="1" spc="2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momentum q</a:t>
            </a:r>
            <a:r>
              <a:rPr sz="2400" b="1" baseline="300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2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780655" y="6006684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780655" y="6006684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4894EAC-36EB-4DA5-AAF1-0E1C4CB1A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8"/>
            <a:ext cx="7776864" cy="19373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C1D3BA2-06BD-41F0-9187-2C973A0B2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068960"/>
            <a:ext cx="7488832" cy="21244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4999515-ACF3-4B28-90FF-D7F70AA6ED56}"/>
              </a:ext>
            </a:extLst>
          </p:cNvPr>
          <p:cNvSpPr txBox="1"/>
          <p:nvPr/>
        </p:nvSpPr>
        <p:spPr>
          <a:xfrm>
            <a:off x="1475656" y="522920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 full calculation without the heavy quark approximation.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1496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827584" y="3579302"/>
            <a:ext cx="6984776" cy="244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55576" y="332656"/>
            <a:ext cx="7272808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248" y="574905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AA4F934-3E34-496B-B41E-C43381666AD6}"/>
              </a:ext>
            </a:extLst>
          </p:cNvPr>
          <p:cNvSpPr txBox="1"/>
          <p:nvPr/>
        </p:nvSpPr>
        <p:spPr>
          <a:xfrm>
            <a:off x="755576" y="2820013"/>
            <a:ext cx="2664296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double-pole</a:t>
            </a:r>
            <a:r>
              <a:rPr sz="2400" spc="16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form</a:t>
            </a:r>
            <a:r>
              <a:rPr lang="en-US" sz="2400" spc="-1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: </a:t>
            </a:r>
            <a:endParaRPr sz="2400" spc="-17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8E714A2-7F24-452B-B670-9E7844D22AFC}"/>
              </a:ext>
            </a:extLst>
          </p:cNvPr>
          <p:cNvSpPr/>
          <p:nvPr/>
        </p:nvSpPr>
        <p:spPr>
          <a:xfrm>
            <a:off x="3419872" y="2496038"/>
            <a:ext cx="2664296" cy="108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9512" y="1225518"/>
            <a:ext cx="8460612" cy="432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32240" y="573955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0628FC3-AEC0-4640-BE21-E71EB01319FA}"/>
              </a:ext>
            </a:extLst>
          </p:cNvPr>
          <p:cNvSpPr txBox="1"/>
          <p:nvPr/>
        </p:nvSpPr>
        <p:spPr>
          <a:xfrm>
            <a:off x="1043608" y="332656"/>
            <a:ext cx="7056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Predictions from covariant light-front quark model.</a:t>
            </a:r>
          </a:p>
          <a:p>
            <a:endParaRPr lang="en-US" altLang="zh-CN" dirty="0"/>
          </a:p>
          <a:p>
            <a:r>
              <a:rPr lang="en-US" altLang="zh-CN" sz="2000" dirty="0"/>
              <a:t> D-&gt;K case not so good, but within 1.5 sigma certainly.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850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32240" y="573955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322308-046E-485B-9ED1-208B2422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196752"/>
            <a:ext cx="8100392" cy="37752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E0368C-A073-485C-BFC7-5B976078E0F4}"/>
              </a:ext>
            </a:extLst>
          </p:cNvPr>
          <p:cNvSpPr txBox="1"/>
          <p:nvPr/>
        </p:nvSpPr>
        <p:spPr>
          <a:xfrm>
            <a:off x="1547664" y="429210"/>
            <a:ext cx="5760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Predictions from the relativistic quark model.</a:t>
            </a:r>
          </a:p>
          <a:p>
            <a:r>
              <a:rPr lang="en-US" altLang="zh-CN" sz="2000" dirty="0"/>
              <a:t>All are in agreement nicely.</a:t>
            </a:r>
          </a:p>
        </p:txBody>
      </p:sp>
    </p:spTree>
    <p:extLst>
      <p:ext uri="{BB962C8B-B14F-4D97-AF65-F5344CB8AC3E}">
        <p14:creationId xmlns:p14="http://schemas.microsoft.com/office/powerpoint/2010/main" val="189385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1" y="1340768"/>
            <a:ext cx="7734494" cy="51845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0446" y="8815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highlight>
                  <a:srgbClr val="FFFF00"/>
                </a:highlight>
              </a:rPr>
              <a:t>Comparison between covariant light-front quark model (CLFQM) and RQM</a:t>
            </a:r>
            <a:r>
              <a:rPr lang="en-US" altLang="zh-CN" sz="2400" dirty="0"/>
              <a:t>: work in the same way for heavy to heavy transition, but differ for </a:t>
            </a:r>
            <a:r>
              <a:rPr lang="en-US" altLang="zh-CN" sz="2400" dirty="0">
                <a:solidFill>
                  <a:srgbClr val="FF0000"/>
                </a:solidFill>
              </a:rPr>
              <a:t>heavy to light transition</a:t>
            </a:r>
            <a:r>
              <a:rPr lang="en-US" altLang="zh-CN" sz="2400" dirty="0"/>
              <a:t>, which should be due to the </a:t>
            </a:r>
            <a:r>
              <a:rPr lang="en-US" altLang="zh-CN" sz="2400" dirty="0">
                <a:solidFill>
                  <a:srgbClr val="FF0000"/>
                </a:solidFill>
              </a:rPr>
              <a:t>different treatment of relativistic effects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00659" y="5661248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350603" cy="477406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64859" y="587727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5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2708920"/>
            <a:ext cx="8319552" cy="207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conveniently</a:t>
            </a:r>
            <a:r>
              <a:rPr sz="3200" spc="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express</a:t>
            </a:r>
            <a:r>
              <a:rPr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observables, otherwise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8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may</a:t>
            </a:r>
            <a:r>
              <a:rPr sz="3200" spc="38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be cumbersome.</a:t>
            </a:r>
          </a:p>
          <a:p>
            <a:pPr marL="0" marR="0">
              <a:lnSpc>
                <a:spcPts val="3910"/>
              </a:lnSpc>
              <a:spcBef>
                <a:spcPts val="750"/>
              </a:spcBef>
              <a:spcAft>
                <a:spcPts val="0"/>
              </a:spcAft>
            </a:pPr>
            <a:r>
              <a:rPr sz="32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spc="78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Conveniently</a:t>
            </a:r>
            <a:r>
              <a:rPr sz="3200" spc="32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work</a:t>
            </a:r>
            <a:r>
              <a:rPr sz="32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 the</a:t>
            </a:r>
            <a:r>
              <a:rPr sz="3200" spc="13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partial-wave</a:t>
            </a:r>
            <a:r>
              <a:rPr sz="3200" spc="19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basis</a:t>
            </a:r>
            <a:r>
              <a:rPr lang="en-US"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often</a:t>
            </a:r>
            <a:r>
              <a:rPr lang="en-US" altLang="zh-CN" sz="3200" spc="13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used</a:t>
            </a:r>
            <a:r>
              <a:rPr lang="en-US" altLang="zh-CN" sz="3200" spc="18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 the</a:t>
            </a:r>
            <a:r>
              <a:rPr lang="en-US" altLang="zh-CN" sz="3200" spc="13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experimental analysis</a:t>
            </a:r>
            <a:r>
              <a:rPr lang="en-US" altLang="zh-CN" sz="3200" spc="22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32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968" y="5085184"/>
            <a:ext cx="8686800" cy="48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spc="78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3200" spc="19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polarization</a:t>
            </a:r>
            <a:r>
              <a:rPr sz="3200" spc="24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observables </a:t>
            </a:r>
            <a:r>
              <a:rPr sz="3200" spc="-1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are</a:t>
            </a:r>
            <a:r>
              <a:rPr sz="32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clearly</a:t>
            </a:r>
            <a:r>
              <a:rPr lang="en-US" sz="32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defined. </a:t>
            </a:r>
            <a:endParaRPr sz="3200" dirty="0">
              <a:solidFill>
                <a:srgbClr val="0000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70596" y="5661248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D1340EA-42D5-4DC4-9C99-550D33994089}"/>
              </a:ext>
            </a:extLst>
          </p:cNvPr>
          <p:cNvSpPr txBox="1"/>
          <p:nvPr/>
        </p:nvSpPr>
        <p:spPr>
          <a:xfrm>
            <a:off x="1907704" y="764704"/>
            <a:ext cx="7272808" cy="139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u="sng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To calculate more observables, </a:t>
            </a:r>
          </a:p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u="sng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we exploit the helicity </a:t>
            </a:r>
            <a:r>
              <a:rPr lang="en-US" altLang="zh-CN" sz="2800" u="sng" spc="-1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formalism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5" y="1556792"/>
            <a:ext cx="3076912" cy="480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sz="3200" spc="311" dirty="0">
                <a:solidFill>
                  <a:srgbClr val="000000"/>
                </a:solidFill>
                <a:latin typeface="MLSVGP+Wingdings-Regular" panose="05000000000000000000"/>
                <a:cs typeface="MLSVGP+Wingdings-Regular" panose="05000000000000000000"/>
              </a:rPr>
              <a:t></a:t>
            </a:r>
            <a:r>
              <a:rPr lang="en-US"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Introduction</a:t>
            </a:r>
            <a:endParaRPr sz="32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541" y="2841458"/>
            <a:ext cx="7992888" cy="480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sz="3200" spc="312" dirty="0">
                <a:solidFill>
                  <a:srgbClr val="000000"/>
                </a:solidFill>
                <a:latin typeface="MLSVGP+Wingdings-Regular" panose="05000000000000000000"/>
                <a:cs typeface="MLSVGP+Wingdings-Regular" panose="05000000000000000000"/>
              </a:rPr>
              <a:t></a:t>
            </a:r>
            <a:r>
              <a:rPr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Theoretical</a:t>
            </a:r>
            <a:r>
              <a:rPr sz="3200" spc="-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tool</a:t>
            </a:r>
            <a:r>
              <a:rPr lang="en-US"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: the </a:t>
            </a:r>
            <a:r>
              <a:rPr lang="en-US" altLang="zh-CN"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relativistic quark model</a:t>
            </a:r>
            <a:endParaRPr sz="32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541" y="4221088"/>
            <a:ext cx="7560840" cy="480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sz="3200" spc="312" dirty="0">
                <a:solidFill>
                  <a:srgbClr val="000000"/>
                </a:solidFill>
                <a:latin typeface="MLSVGP+Wingdings-Regular" panose="05000000000000000000"/>
                <a:cs typeface="MLSVGP+Wingdings-Regular" panose="05000000000000000000"/>
              </a:rPr>
              <a:t></a:t>
            </a:r>
            <a:r>
              <a:rPr lang="en-US" sz="32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32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hysical</a:t>
            </a:r>
            <a:r>
              <a:rPr sz="3200" spc="3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observables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60232" y="6165304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39552" y="980727"/>
            <a:ext cx="7980965" cy="4608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7016" y="477736"/>
            <a:ext cx="57594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Virtual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W boson</a:t>
            </a:r>
            <a:r>
              <a:rPr sz="2000" spc="-1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has 4 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polarization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components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001" y="5877273"/>
            <a:ext cx="7290335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Calculations of</a:t>
            </a:r>
            <a:r>
              <a:rPr sz="2400" b="1" spc="-12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hadronic</a:t>
            </a:r>
            <a:r>
              <a:rPr sz="2400" b="1" spc="-19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current and</a:t>
            </a:r>
            <a:r>
              <a:rPr sz="2400" b="1" spc="1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leptonic current </a:t>
            </a:r>
            <a:r>
              <a:rPr sz="2400" b="1" spc="-1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are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performed</a:t>
            </a:r>
            <a:r>
              <a:rPr sz="2400" b="1" spc="-1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in </a:t>
            </a:r>
            <a:r>
              <a:rPr lang="en-US" sz="2400" b="1" spc="-12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their respective</a:t>
            </a:r>
            <a:r>
              <a:rPr lang="en-US" sz="2400" b="1" spc="569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frames!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6735" y="5877273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DEFA28D-8C12-438E-8D50-EC982DA5022D}"/>
              </a:ext>
            </a:extLst>
          </p:cNvPr>
          <p:cNvCxnSpPr/>
          <p:nvPr/>
        </p:nvCxnSpPr>
        <p:spPr>
          <a:xfrm>
            <a:off x="3635896" y="5013176"/>
            <a:ext cx="2376264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95536" y="764704"/>
            <a:ext cx="6215229" cy="2016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67543" y="3284983"/>
            <a:ext cx="8042281" cy="2088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72560" y="5733256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656C16-AC3D-4760-8662-B50C390C0528}"/>
              </a:ext>
            </a:extLst>
          </p:cNvPr>
          <p:cNvSpPr/>
          <p:nvPr/>
        </p:nvSpPr>
        <p:spPr>
          <a:xfrm>
            <a:off x="3635896" y="1340768"/>
            <a:ext cx="432048" cy="1440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FAC09B2-9AA8-43B3-B60A-A5CBE484A2FB}"/>
              </a:ext>
            </a:extLst>
          </p:cNvPr>
          <p:cNvSpPr/>
          <p:nvPr/>
        </p:nvSpPr>
        <p:spPr>
          <a:xfrm>
            <a:off x="1115616" y="3645024"/>
            <a:ext cx="504056" cy="16561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60" y="3212976"/>
            <a:ext cx="7679440" cy="266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49536" y="587727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68C151-FCD7-4B78-9A77-CD84DC5930D6}"/>
              </a:ext>
            </a:extLst>
          </p:cNvPr>
          <p:cNvSpPr txBox="1"/>
          <p:nvPr/>
        </p:nvSpPr>
        <p:spPr>
          <a:xfrm>
            <a:off x="473352" y="347975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Branching fraction, as only a number, is not the whole story. Concerning this quantity, all the following model results agree with each other and with experimental numbers. </a:t>
            </a:r>
          </a:p>
          <a:p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en-US" altLang="zh-CN" sz="2000" b="1" dirty="0">
                <a:solidFill>
                  <a:srgbClr val="FF0000"/>
                </a:solidFill>
              </a:rPr>
              <a:t>We need to investigate more observables.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8541428-F928-4132-A893-55E83ACBF382}"/>
              </a:ext>
            </a:extLst>
          </p:cNvPr>
          <p:cNvSpPr txBox="1"/>
          <p:nvPr/>
        </p:nvSpPr>
        <p:spPr>
          <a:xfrm>
            <a:off x="755576" y="2678306"/>
            <a:ext cx="4248472" cy="37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2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D</a:t>
            </a:r>
            <a:r>
              <a:rPr sz="2800" spc="-12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ifferential</a:t>
            </a:r>
            <a:r>
              <a:rPr sz="2800" spc="1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decay</a:t>
            </a:r>
            <a:r>
              <a:rPr sz="2800" spc="18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spc="-2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rates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32240" y="573955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0AE55C-4ABE-4A49-9420-57F29D9B4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98237"/>
            <a:ext cx="7132796" cy="1357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899C42-05FF-4E0F-AFEB-7965B79D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68960"/>
            <a:ext cx="8280920" cy="2405772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70AE93B-02DF-47CA-8101-380705306F25}"/>
              </a:ext>
            </a:extLst>
          </p:cNvPr>
          <p:cNvCxnSpPr/>
          <p:nvPr/>
        </p:nvCxnSpPr>
        <p:spPr>
          <a:xfrm>
            <a:off x="1043608" y="1844824"/>
            <a:ext cx="468052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AC70248B-610E-4516-8748-11C00D15EF58}"/>
              </a:ext>
            </a:extLst>
          </p:cNvPr>
          <p:cNvSpPr/>
          <p:nvPr/>
        </p:nvSpPr>
        <p:spPr>
          <a:xfrm>
            <a:off x="5541573" y="4997281"/>
            <a:ext cx="1530800" cy="514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5581A39-02C5-43ED-A97F-04F5E7160589}"/>
                  </a:ext>
                </a:extLst>
              </p:cNvPr>
              <p:cNvSpPr txBox="1"/>
              <p:nvPr/>
            </p:nvSpPr>
            <p:spPr>
              <a:xfrm>
                <a:off x="539552" y="5587899"/>
                <a:ext cx="7128792" cy="94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CC66"/>
                    </a:solidFill>
                  </a:rPr>
                  <a:t>There exists only one measurement for the tau longitudinal polarization from Belle. Phys. Rev. Lett. 118 (2017) 211801, with the result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lang="zh-CN" altLang="en-US" dirty="0">
                    <a:solidFill>
                      <a:srgbClr val="00CC66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CC66"/>
                    </a:solidFill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i="1" smtClean="0">
                        <a:solidFill>
                          <a:srgbClr val="00CC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i="1" smtClean="0">
                        <a:solidFill>
                          <a:srgbClr val="00CC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zh-CN" altLang="en-US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CC66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CC66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CC66"/>
                        </a:solidFill>
                        <a:latin typeface="Cambria Math" panose="02040503050406030204" pitchFamily="18" charset="0"/>
                      </a:rPr>
                      <m:t>−0.38</m:t>
                    </m:r>
                    <m:r>
                      <a:rPr lang="en-US" altLang="zh-CN" b="0" i="1" smtClean="0">
                        <a:solidFill>
                          <a:srgbClr val="00CC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0.51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−0.10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CC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+0.21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rgbClr val="00CC66"/>
                    </a:solidFill>
                  </a:rPr>
                  <a:t>.</a:t>
                </a:r>
                <a:endParaRPr lang="zh-CN" altLang="en-US" dirty="0">
                  <a:solidFill>
                    <a:srgbClr val="00CC66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5581A39-02C5-43ED-A97F-04F5E716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87899"/>
                <a:ext cx="7128792" cy="944105"/>
              </a:xfrm>
              <a:prstGeom prst="rect">
                <a:avLst/>
              </a:prstGeom>
              <a:blipFill>
                <a:blip r:embed="rId4"/>
                <a:stretch>
                  <a:fillRect l="-770" t="-3871" b="-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">
            <a:extLst>
              <a:ext uri="{FF2B5EF4-FFF2-40B4-BE49-F238E27FC236}">
                <a16:creationId xmlns:a16="http://schemas.microsoft.com/office/drawing/2014/main" id="{C9544144-DF9A-4DBB-AD17-6E5E792B52AE}"/>
              </a:ext>
            </a:extLst>
          </p:cNvPr>
          <p:cNvSpPr/>
          <p:nvPr/>
        </p:nvSpPr>
        <p:spPr>
          <a:xfrm>
            <a:off x="4499992" y="239244"/>
            <a:ext cx="3798456" cy="123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DF0020-B52C-4B12-8F4D-C77A9E2EDCDA}"/>
              </a:ext>
            </a:extLst>
          </p:cNvPr>
          <p:cNvSpPr txBox="1"/>
          <p:nvPr/>
        </p:nvSpPr>
        <p:spPr>
          <a:xfrm>
            <a:off x="539552" y="47195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highlight>
                  <a:srgbClr val="FFFF00"/>
                </a:highlight>
              </a:rPr>
              <a:t>Forward-backward asymmetry</a:t>
            </a:r>
            <a:endParaRPr lang="zh-CN" alt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4958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0719" y="318748"/>
            <a:ext cx="7704856" cy="732060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Polarization</a:t>
            </a:r>
            <a:r>
              <a:rPr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observables </a:t>
            </a:r>
            <a:r>
              <a:rPr sz="24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are</a:t>
            </a:r>
            <a:r>
              <a:rPr sz="2400" spc="18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very sensitive </a:t>
            </a:r>
            <a:r>
              <a:rPr sz="2400" spc="-24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6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different</a:t>
            </a:r>
            <a:r>
              <a:rPr sz="2400" spc="26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models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.</a:t>
            </a:r>
          </a:p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Also used to discriminate the New Physics scenario</a:t>
            </a:r>
            <a:r>
              <a:rPr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2400" b="1" i="1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718629" y="551723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70CCDF1-B530-4656-AF8A-5EEA4532D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268760"/>
            <a:ext cx="6624736" cy="50010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4" y="446058"/>
            <a:ext cx="8953462" cy="6180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499992" y="3429000"/>
                <a:ext cx="4082396" cy="120032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/>
                    </a:solidFill>
                  </a:rPr>
                  <a:t>Consistency between theories, but may be lower than exp by 1-3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429000"/>
                <a:ext cx="4082396" cy="1200329"/>
              </a:xfrm>
              <a:prstGeom prst="rect">
                <a:avLst/>
              </a:prstGeom>
              <a:blipFill>
                <a:blip r:embed="rId4"/>
                <a:stretch>
                  <a:fillRect l="-1775" t="-2475" r="-888" b="-891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732240" y="587727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19" y="4027563"/>
            <a:ext cx="8720103" cy="93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519" y="765585"/>
            <a:ext cx="8556005" cy="266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5536" y="5195318"/>
            <a:ext cx="7992888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r>
              <a:rPr sz="24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BESIII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measurement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sz="2400" spc="2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123 (2019) 231801, 1907.11370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0E63E8-A4EE-4063-902B-92AF4567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288" y="6219101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F0F198-4D1B-4948-A7B0-BADE9B6F73E3}"/>
              </a:ext>
            </a:extLst>
          </p:cNvPr>
          <p:cNvSpPr txBox="1"/>
          <p:nvPr/>
        </p:nvSpPr>
        <p:spPr>
          <a:xfrm>
            <a:off x="323528" y="20240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decays to higher excited states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03926" y="555730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9CD9B4-D293-490E-B7FA-CB7F9586D1EB}"/>
              </a:ext>
            </a:extLst>
          </p:cNvPr>
          <p:cNvSpPr/>
          <p:nvPr/>
        </p:nvSpPr>
        <p:spPr>
          <a:xfrm>
            <a:off x="733549" y="2967335"/>
            <a:ext cx="7676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Thanks for your attention.</a:t>
            </a:r>
            <a:endParaRPr lang="zh-CN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17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35762" y="533617"/>
            <a:ext cx="3440494" cy="6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Introduction</a:t>
            </a:r>
            <a:endParaRPr sz="4000" spc="-1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999" y="1597862"/>
            <a:ext cx="6022431" cy="118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FF0000"/>
                </a:solidFill>
                <a:latin typeface="MLSVGP+Wingdings-Regular" panose="05000000000000000000"/>
                <a:cs typeface="MLSVGP+Wingdings-Regular" panose="05000000000000000000"/>
              </a:rPr>
              <a:t></a:t>
            </a:r>
            <a:r>
              <a:rPr sz="27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Extraction of CKM matrix element</a:t>
            </a:r>
          </a:p>
          <a:p>
            <a:pPr marL="614045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compared </a:t>
            </a:r>
            <a:r>
              <a:rPr sz="2400" spc="-24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2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pure</a:t>
            </a:r>
            <a:r>
              <a:rPr sz="2400" spc="27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hadronic </a:t>
            </a:r>
            <a:r>
              <a:rPr sz="2400" spc="-37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decay,</a:t>
            </a:r>
            <a:r>
              <a:rPr sz="2400" spc="24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clean</a:t>
            </a:r>
          </a:p>
          <a:p>
            <a:pPr marL="614045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compared </a:t>
            </a:r>
            <a:r>
              <a:rPr sz="2400" spc="-24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2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pure</a:t>
            </a:r>
            <a:r>
              <a:rPr sz="2400" spc="27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leptonic </a:t>
            </a:r>
            <a:r>
              <a:rPr sz="2400" spc="-37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decay,</a:t>
            </a:r>
            <a:r>
              <a:rPr sz="2400" spc="24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larger</a:t>
            </a:r>
            <a:r>
              <a:rPr sz="2400" spc="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Br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2999" y="4971828"/>
            <a:ext cx="8057011" cy="45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FF0000"/>
                </a:solidFill>
                <a:latin typeface="MLSVGP+Wingdings-Regular" panose="05000000000000000000"/>
                <a:cs typeface="MLSVGP+Wingdings-Regular" panose="05000000000000000000"/>
              </a:rPr>
              <a:t></a:t>
            </a:r>
            <a:r>
              <a:rPr sz="27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spc="-14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Form</a:t>
            </a:r>
            <a:r>
              <a:rPr sz="2700" spc="17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4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factor</a:t>
            </a:r>
            <a:r>
              <a:rPr sz="2700" spc="-13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is crucial,</a:t>
            </a:r>
            <a:r>
              <a:rPr sz="2700" spc="-12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4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related</a:t>
            </a:r>
            <a:r>
              <a:rPr sz="2700" spc="-12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27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700" spc="18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2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understanding</a:t>
            </a:r>
            <a:r>
              <a:rPr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of QCD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999" y="3701868"/>
            <a:ext cx="5687024" cy="40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FF0000"/>
                </a:solidFill>
                <a:latin typeface="MLSVGP+Wingdings-Regular" panose="05000000000000000000"/>
                <a:cs typeface="MLSVGP+Wingdings-Regular" panose="05000000000000000000"/>
              </a:rPr>
              <a:t></a:t>
            </a:r>
            <a:r>
              <a:rPr sz="2700" spc="62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Experimental side,</a:t>
            </a:r>
            <a:r>
              <a:rPr sz="2700" spc="-13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huge data sample</a:t>
            </a:r>
            <a:endParaRPr sz="2700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3648" y="4182062"/>
            <a:ext cx="2877151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Belle,</a:t>
            </a:r>
            <a:r>
              <a:rPr sz="2400" spc="-17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LHCb, BES</a:t>
            </a:r>
            <a:r>
              <a:rPr sz="2400" b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, 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STCF</a:t>
            </a:r>
            <a:r>
              <a:rPr lang="en-US"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!</a:t>
            </a:r>
            <a:endParaRPr sz="2400" b="1" spc="-20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259632" y="2708920"/>
                <a:ext cx="525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6FC0"/>
                    </a:solidFill>
                    <a:cs typeface="Calibri" panose="020F0502020204030204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6FC0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𝐵</m:t>
                    </m:r>
                    <m:r>
                      <a:rPr lang="en-US" altLang="zh-CN" sz="2400">
                        <a:solidFill>
                          <a:srgbClr val="006FC0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→</m:t>
                    </m:r>
                    <m:r>
                      <a:rPr lang="en-US" altLang="zh-CN" sz="2400">
                        <a:solidFill>
                          <a:srgbClr val="006FC0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6F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006F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en-US" altLang="zh-CN" sz="2400">
                            <a:solidFill>
                              <a:srgbClr val="006F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  <m:t>𝜈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6F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solidFill>
                      <a:srgbClr val="006FC0"/>
                    </a:solidFill>
                    <a:latin typeface="Calibri" panose="020F0502020204030204"/>
                    <a:cs typeface="Calibri" panose="020F0502020204030204"/>
                  </a:rPr>
                  <a:t>helicity suppression</a:t>
                </a:r>
                <a:endParaRPr lang="zh-CN" altLang="en-US" sz="2400" dirty="0">
                  <a:solidFill>
                    <a:srgbClr val="006FC0"/>
                  </a:solidFill>
                  <a:latin typeface="Calibri" panose="020F0502020204030204"/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08920"/>
                <a:ext cx="5256584" cy="461665"/>
              </a:xfrm>
              <a:prstGeom prst="rect">
                <a:avLst/>
              </a:prstGeom>
              <a:blipFill>
                <a:blip r:embed="rId3"/>
                <a:stretch>
                  <a:fillRect l="-185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48021" y="6037991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827584" y="3969363"/>
            <a:ext cx="7056785" cy="219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827584" y="1484784"/>
            <a:ext cx="7107336" cy="252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9713" y="315034"/>
            <a:ext cx="4224573" cy="6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Experimental </a:t>
            </a:r>
            <a:r>
              <a:rPr sz="4000" spc="-24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status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44208" y="6057048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D56C6E-1594-4A6C-8967-0EDB232FAAD1}"/>
              </a:ext>
            </a:extLst>
          </p:cNvPr>
          <p:cNvSpPr txBox="1"/>
          <p:nvPr/>
        </p:nvSpPr>
        <p:spPr>
          <a:xfrm>
            <a:off x="1043608" y="99727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Eur. Phys. J. C 78 (2018) 11, 909</a:t>
            </a:r>
          </a:p>
          <a:p>
            <a:r>
              <a:rPr lang="en-US" altLang="zh-CN" b="0" i="0" dirty="0">
                <a:effectLst/>
                <a:latin typeface="-apple-system"/>
              </a:rPr>
              <a:t>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60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741430" y="2420887"/>
            <a:ext cx="7574986" cy="343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1305422" y="1772815"/>
            <a:ext cx="5930873" cy="33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7744" y="1124743"/>
            <a:ext cx="3733669" cy="648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640" y="299931"/>
            <a:ext cx="6427149" cy="483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spc="-1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Form factor</a:t>
            </a:r>
            <a:r>
              <a:rPr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: </a:t>
            </a:r>
            <a:r>
              <a:rPr sz="3200" spc="-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general</a:t>
            </a:r>
            <a:r>
              <a:rPr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Lorentz</a:t>
            </a:r>
            <a:r>
              <a:rPr sz="32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structure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19423" y="3398411"/>
            <a:ext cx="193511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Parity</a:t>
            </a:r>
            <a:r>
              <a:rPr sz="1800" spc="12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conservation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1948" y="5998009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48640" y="1724675"/>
            <a:ext cx="7979158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9966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800" spc="1020" dirty="0">
                <a:solidFill>
                  <a:srgbClr val="9966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all</a:t>
            </a:r>
            <a:r>
              <a:rPr lang="zh-CN" altLang="en-US"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the</a:t>
            </a:r>
            <a:r>
              <a:rPr sz="2800" spc="19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dynamic</a:t>
            </a:r>
            <a:r>
              <a:rPr sz="2800" spc="34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spc="-13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information</a:t>
            </a:r>
            <a:r>
              <a:rPr sz="2800" spc="31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is </a:t>
            </a:r>
            <a:r>
              <a:rPr sz="2800" spc="-14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contained</a:t>
            </a:r>
            <a:r>
              <a:rPr sz="2800" spc="43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in</a:t>
            </a:r>
            <a:r>
              <a:rPr sz="2800" spc="15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the</a:t>
            </a:r>
            <a:r>
              <a:rPr sz="2800" spc="19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spc="-23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form</a:t>
            </a:r>
          </a:p>
          <a:p>
            <a:pPr marL="34290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1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factor.</a:t>
            </a:r>
            <a:r>
              <a:rPr sz="2800" spc="56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Calculation</a:t>
            </a:r>
            <a:r>
              <a:rPr sz="2800" spc="1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of </a:t>
            </a:r>
            <a:r>
              <a:rPr sz="2800" spc="-21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form</a:t>
            </a:r>
            <a:r>
              <a:rPr sz="2800" spc="2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factor</a:t>
            </a:r>
            <a:r>
              <a:rPr sz="2800" spc="14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is</a:t>
            </a:r>
            <a:r>
              <a:rPr sz="2800" spc="16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a </a:t>
            </a:r>
            <a:r>
              <a:rPr sz="2800" spc="-15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central</a:t>
            </a:r>
            <a:r>
              <a:rPr sz="2800" spc="11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spc="-12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task</a:t>
            </a:r>
            <a:r>
              <a:rPr sz="2800" spc="24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of</a:t>
            </a:r>
          </a:p>
          <a:p>
            <a:pPr marL="342900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9966FF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theorists.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431555"/>
            <a:ext cx="8127816" cy="162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341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800" spc="10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No</a:t>
            </a:r>
            <a:r>
              <a:rPr sz="2800" spc="19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full</a:t>
            </a:r>
            <a:r>
              <a:rPr sz="2800" spc="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description</a:t>
            </a:r>
            <a:r>
              <a:rPr sz="2800" spc="4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in</a:t>
            </a:r>
            <a:r>
              <a:rPr sz="2800" spc="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QCD</a:t>
            </a:r>
            <a:r>
              <a:rPr sz="2800" spc="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theory:</a:t>
            </a:r>
            <a:r>
              <a:rPr sz="2800" spc="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various</a:t>
            </a:r>
            <a:r>
              <a:rPr sz="2800" spc="2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models,</a:t>
            </a:r>
          </a:p>
          <a:p>
            <a:pPr marL="342900" marR="0" algn="just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typically</a:t>
            </a:r>
            <a:r>
              <a:rPr sz="2800" spc="1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 limited</a:t>
            </a:r>
            <a:r>
              <a:rPr sz="2800" spc="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range</a:t>
            </a:r>
            <a:r>
              <a:rPr sz="2800" spc="2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800" spc="-2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applicability,</a:t>
            </a:r>
            <a:r>
              <a:rPr lang="zh-CN" altLang="en-US" sz="2800" spc="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2800" i="1" spc="6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</a:p>
          <a:p>
            <a:pPr marL="342900" marR="0" algn="just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combination</a:t>
            </a:r>
            <a:r>
              <a:rPr lang="en-US" sz="2800" i="1" spc="38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of them</a:t>
            </a:r>
            <a:r>
              <a:rPr lang="en-US" sz="2800" i="1" spc="13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i="1" spc="-1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give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a </a:t>
            </a:r>
            <a:r>
              <a:rPr lang="en-US" sz="2800" i="1" spc="-17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better</a:t>
            </a:r>
            <a:r>
              <a:rPr lang="en-US" sz="2800" i="1" spc="13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i="1" spc="-1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picture</a:t>
            </a:r>
            <a:r>
              <a:rPr lang="en-US" sz="2800" i="1" spc="2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of</a:t>
            </a:r>
          </a:p>
          <a:p>
            <a:pPr marL="342900" marR="0" algn="just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underline</a:t>
            </a:r>
            <a:r>
              <a:rPr lang="en-US" sz="2800" i="1" spc="56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i="1" spc="-17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physics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650516" y="5999566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2293" y="4313641"/>
            <a:ext cx="7785745" cy="92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But there exits models that enable predicting the form factor in the whole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kinematic region: </a:t>
            </a:r>
            <a:r>
              <a:rPr lang="en-US" sz="2400" b="1" u="sng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400" b="1" u="sng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elativistic</a:t>
            </a:r>
            <a:r>
              <a:rPr lang="en-US" sz="2400" b="1" u="sng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quark model (RQM)</a:t>
            </a:r>
            <a:r>
              <a:rPr sz="2400" b="1" u="sng" spc="454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introduced below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.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757898" y="6012256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CF8657-35C2-4572-8350-EB4CB1362DC3}"/>
                  </a:ext>
                </a:extLst>
              </p:cNvPr>
              <p:cNvSpPr txBox="1"/>
              <p:nvPr/>
            </p:nvSpPr>
            <p:spPr>
              <a:xfrm>
                <a:off x="827584" y="1124744"/>
                <a:ext cx="7056784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/>
              </a:p>
              <a:p>
                <a:pPr marL="457200" indent="-457200">
                  <a:buAutoNum type="arabicPeriod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Heavy meson</a:t>
                </a:r>
                <a:r>
                  <a:rPr lang="en-US" altLang="zh-CN" sz="2400" spc="13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altLang="zh-CN" sz="2400" spc="-43" dirty="0" err="1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ChPT</a:t>
                </a:r>
                <a:r>
                  <a:rPr lang="en-US" altLang="zh-CN" sz="2400" spc="-43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,</a:t>
                </a:r>
                <a:r>
                  <a:rPr lang="en-US" altLang="zh-CN" sz="2400" spc="39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large q</a:t>
                </a:r>
                <a:r>
                  <a:rPr lang="en-US" altLang="zh-CN" sz="2400" baseline="300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2</a:t>
                </a:r>
                <a:r>
                  <a:rPr lang="en-US" altLang="zh-CN" sz="2400" spc="14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altLang="zh-CN" sz="2400" spc="-20" baseline="37000" dirty="0">
                    <a:solidFill>
                      <a:srgbClr val="000000"/>
                    </a:solidFill>
                    <a:latin typeface="Times New Roman" panose="02020603050405020304"/>
                    <a:cs typeface="Times New Roman" panose="02020603050405020304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region,</a:t>
                </a:r>
                <a:r>
                  <a:rPr lang="en-US" altLang="zh-CN" sz="2400" spc="-13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due</a:t>
                </a:r>
                <a:r>
                  <a:rPr lang="en-US" altLang="zh-CN" sz="2400" spc="-11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altLang="zh-CN" sz="2400" spc="-21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to</a:t>
                </a:r>
                <a:r>
                  <a:rPr lang="en-US" altLang="zh-CN" sz="2400" spc="27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soft pion; </a:t>
                </a:r>
              </a:p>
              <a:p>
                <a:pPr marL="457200" indent="-457200">
                  <a:buAutoNum type="arabicPeriod"/>
                </a:pPr>
                <a:endParaRPr lang="en-US" altLang="zh-CN" sz="2400" dirty="0">
                  <a:solidFill>
                    <a:srgbClr val="000000"/>
                  </a:solidFill>
                  <a:latin typeface="PWDHTD+CambriaMath" panose="02040503050406030204"/>
                  <a:cs typeface="Calibri" panose="020F0502020204030204"/>
                </a:endParaRPr>
              </a:p>
              <a:p>
                <a:r>
                  <a:rPr lang="en-US" altLang="zh-CN" sz="2400" dirty="0"/>
                  <a:t>2.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QCD light cone sum</a:t>
                </a:r>
                <a:r>
                  <a:rPr lang="en-US" altLang="zh-CN" sz="2400" spc="-12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rule </a:t>
                </a:r>
                <a:r>
                  <a:rPr lang="en-US" altLang="zh-CN" sz="2400" spc="-16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for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small</a:t>
                </a:r>
                <a:r>
                  <a:rPr lang="en-US" altLang="zh-CN" sz="2400" spc="36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q</a:t>
                </a:r>
                <a:r>
                  <a:rPr lang="en-US" altLang="zh-CN" sz="2400" spc="36" baseline="300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2</a:t>
                </a:r>
                <a:r>
                  <a:rPr lang="en-US" altLang="zh-CN" sz="2400" spc="36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region </a:t>
                </a:r>
                <a:r>
                  <a:rPr lang="en-US" altLang="zh-CN" sz="2400" spc="-17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for</a:t>
                </a:r>
                <a:r>
                  <a:rPr lang="en-US" altLang="zh-CN" sz="2400" spc="1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B-&gt;</a:t>
                </a:r>
                <a14:m>
                  <m:oMath xmlns:m="http://schemas.openxmlformats.org/officeDocument/2006/math">
                    <m:r>
                      <a:rPr lang="zh-CN" altLang="en-US" sz="2400" i="1" spc="1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𝜋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;</a:t>
                </a:r>
              </a:p>
              <a:p>
                <a:endParaRPr lang="en-US" altLang="zh-CN" sz="2400" dirty="0">
                  <a:solidFill>
                    <a:srgbClr val="000000"/>
                  </a:solidFill>
                  <a:latin typeface="Calibri" panose="020F0502020204030204"/>
                  <a:cs typeface="Calibri" panose="020F0502020204030204"/>
                </a:endParaRPr>
              </a:p>
              <a:p>
                <a:r>
                  <a:rPr lang="en-US" altLang="zh-CN" sz="2400" dirty="0">
                    <a:solidFill>
                      <a:srgbClr val="FF0000"/>
                    </a:solidFill>
                    <a:cs typeface="Calibri" panose="020F0502020204030204"/>
                  </a:rPr>
                  <a:t>3. Covariant light-front quark model is often used in the space-like region, and then extrapolate to time-like region</a:t>
                </a:r>
                <a:r>
                  <a:rPr lang="en-US" altLang="zh-CN" sz="2000" dirty="0">
                    <a:solidFill>
                      <a:srgbClr val="FF0000"/>
                    </a:solidFill>
                    <a:cs typeface="Calibri" panose="020F0502020204030204"/>
                  </a:rPr>
                  <a:t>. 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Calibri" panose="020F0502020204030204"/>
                  <a:cs typeface="Calibri" panose="020F0502020204030204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CF8657-35C2-4572-8350-EB4CB136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24744"/>
                <a:ext cx="7056784" cy="3508653"/>
              </a:xfrm>
              <a:prstGeom prst="rect">
                <a:avLst/>
              </a:prstGeom>
              <a:blipFill>
                <a:blip r:embed="rId3"/>
                <a:stretch>
                  <a:fillRect l="-1383" r="-3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755576" y="2652232"/>
            <a:ext cx="7416824" cy="272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082" y="476672"/>
            <a:ext cx="8205836" cy="668324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Relativistic</a:t>
            </a:r>
            <a:r>
              <a:rPr sz="4400" spc="1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4400" spc="1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Q</a:t>
            </a:r>
            <a:r>
              <a:rPr sz="4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uark </a:t>
            </a:r>
            <a:r>
              <a:rPr lang="en-US" sz="4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4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odel</a:t>
            </a:r>
            <a:r>
              <a:rPr sz="4400" spc="-19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(RQM)</a:t>
            </a:r>
            <a:endParaRPr sz="32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608" y="1532584"/>
            <a:ext cx="6669373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Ebet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spc="-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Faustov,</a:t>
            </a:r>
            <a:r>
              <a:rPr sz="2400" spc="39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Galkin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, e.g.,</a:t>
            </a:r>
            <a:r>
              <a:rPr sz="2400" spc="-1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refers</a:t>
            </a:r>
            <a:r>
              <a:rPr sz="2400" spc="3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lang="en-US" sz="2400" spc="-2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1705.07741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24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432" y="5589240"/>
            <a:ext cx="78030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2000" spc="-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Based on quasipotential</a:t>
            </a:r>
            <a:r>
              <a:rPr sz="2000" spc="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approach,</a:t>
            </a:r>
            <a:r>
              <a:rPr sz="2000" spc="-1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4 dimension reduced</a:t>
            </a:r>
            <a:r>
              <a:rPr sz="2000" spc="-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2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000" spc="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3 dimension</a:t>
            </a:r>
            <a:endParaRPr lang="en-US" sz="2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marR="0">
              <a:lnSpc>
                <a:spcPts val="24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000" spc="-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4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Wave</a:t>
            </a:r>
            <a:r>
              <a:rPr sz="2000" b="1" spc="33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function is solvable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, not just assume</a:t>
            </a:r>
            <a:r>
              <a:rPr sz="2000" spc="2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 Gaussian</a:t>
            </a:r>
            <a:r>
              <a:rPr sz="2000" spc="1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type</a:t>
            </a:r>
            <a:r>
              <a:rPr sz="20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function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62585" y="6001500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62585" y="6001500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DE825A-E911-490C-A5B7-1EE07306CF6C}"/>
              </a:ext>
            </a:extLst>
          </p:cNvPr>
          <p:cNvSpPr txBox="1"/>
          <p:nvPr/>
        </p:nvSpPr>
        <p:spPr>
          <a:xfrm>
            <a:off x="1090726" y="181783"/>
            <a:ext cx="6962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Relativistic effects: (1) negative-energy part of the propagator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B56BF3-01FB-4925-A3AE-62E33D7F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12780"/>
            <a:ext cx="6120680" cy="23107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DE8761-CB9E-4938-A13F-E7BC3A40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34427"/>
            <a:ext cx="6594785" cy="25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0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c7e941f-e8c7-4dbd-af07-5625503c1b95"/>
  <p:tag name="COMMONDATA" val="eyJoZGlkIjoiZDljNjQ0Zjc1NWExNTgxMDA4NjRkYmZlZjY1MGU2MzAifQ==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787</Words>
  <Application>Microsoft Office PowerPoint</Application>
  <PresentationFormat>全屏显示(4:3)</PresentationFormat>
  <Paragraphs>116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Times New Roman</vt:lpstr>
      <vt:lpstr>PWDHTD+CambriaMath</vt:lpstr>
      <vt:lpstr>Calibri</vt:lpstr>
      <vt:lpstr>等线</vt:lpstr>
      <vt:lpstr>-apple-system</vt:lpstr>
      <vt:lpstr>IQRNTT+CambriaMath</vt:lpstr>
      <vt:lpstr>MLSVGP+Wingdings-Regular</vt:lpstr>
      <vt:lpstr>Cambria Math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SYSTEM</dc:creator>
  <cp:lastModifiedBy>kang</cp:lastModifiedBy>
  <cp:revision>66</cp:revision>
  <dcterms:created xsi:type="dcterms:W3CDTF">2023-04-29T11:40:43Z</dcterms:created>
  <dcterms:modified xsi:type="dcterms:W3CDTF">2025-04-21T03:45:41Z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93F9F1385D1C429A83BE97E3F23803E1_12</vt:lpwstr>
  </property>
  <property fmtid="{D5CDD505-2E9C-101B-9397-08002B2CF9AE}" pid="3" name="KSOProductBuildVer">
    <vt:lpwstr>2052-11.1.0.14036</vt:lpwstr>
  </property>
</Properties>
</file>