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08" r:id="rId2"/>
    <p:sldId id="604" r:id="rId3"/>
    <p:sldId id="607" r:id="rId4"/>
    <p:sldId id="605" r:id="rId5"/>
    <p:sldId id="327" r:id="rId6"/>
    <p:sldId id="2152" r:id="rId7"/>
    <p:sldId id="2146" r:id="rId8"/>
    <p:sldId id="2153" r:id="rId9"/>
    <p:sldId id="317" r:id="rId10"/>
    <p:sldId id="310" r:id="rId11"/>
    <p:sldId id="606" r:id="rId12"/>
    <p:sldId id="2154" r:id="rId13"/>
  </p:sldIdLst>
  <p:sldSz cx="9144000" cy="5143500" type="screen16x9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225B"/>
    <a:srgbClr val="9A2671"/>
    <a:srgbClr val="9A2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/>
    <p:restoredTop sz="89434" autoAdjust="0"/>
  </p:normalViewPr>
  <p:slideViewPr>
    <p:cSldViewPr>
      <p:cViewPr>
        <p:scale>
          <a:sx n="90" d="100"/>
          <a:sy n="90" d="100"/>
        </p:scale>
        <p:origin x="176" y="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37DCDE0-81A4-498F-BB21-BE2851C1D938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189D5-B40A-4F9A-A735-E08012887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89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E8A4C-B55C-D84F-B994-6663BAC93295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22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189D5-B40A-4F9A-A735-E0801288702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27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2800" dirty="0"/>
              <a:t>基金评审季，希望大家互相支持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9189D5-B40A-4F9A-A735-E080128870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73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BB8-E193-144A-A916-8171AB557B1A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70D9-A0BF-684A-A04E-2ACBC3F5F427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AFA4-0D12-CF4E-9605-21910ABD5259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B81DD87-F011-E542-B4E2-68E8B8BC1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8187" r="1061"/>
          <a:stretch/>
        </p:blipFill>
        <p:spPr>
          <a:xfrm>
            <a:off x="1" y="5038143"/>
            <a:ext cx="9144000" cy="107603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9E06FD7-CFD3-8C4F-82C5-3FF5D27EB835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98187" r="1061"/>
          <a:stretch/>
        </p:blipFill>
        <p:spPr>
          <a:xfrm>
            <a:off x="-1" y="425836"/>
            <a:ext cx="9144000" cy="40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58C66B-A1D2-EF9E-1634-9CA4774B6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2714"/>
            <a:ext cx="9143999" cy="4436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4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err="1"/>
              <a:t>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75A0-81D8-DCA3-92A6-3047876A9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25" y="540667"/>
            <a:ext cx="8994894" cy="4392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0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752" indent="-228584">
              <a:buFont typeface="Wingdings" pitchFamily="2" charset="2"/>
              <a:buChar char="Ø"/>
              <a:defRPr sz="1587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2922" indent="-228584">
              <a:buFont typeface="Wingdings" pitchFamily="2" charset="2"/>
              <a:buChar char="§"/>
              <a:defRPr sz="1429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090" indent="-228584">
              <a:buFont typeface="Courier New" panose="02070309020205020404" pitchFamily="49" charset="0"/>
              <a:buChar char="o"/>
              <a:defRPr sz="127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258" indent="-228584">
              <a:buFont typeface="Wingdings" pitchFamily="2" charset="2"/>
              <a:buChar char="v"/>
              <a:defRPr sz="952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00954-C706-E76E-DCEC-3F91945D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4796583"/>
            <a:ext cx="2057400" cy="273843"/>
          </a:xfrm>
          <a:prstGeom prst="rect">
            <a:avLst/>
          </a:prstGeom>
        </p:spPr>
        <p:txBody>
          <a:bodyPr anchor="b"/>
          <a:lstStyle>
            <a:lvl1pPr>
              <a:defRPr sz="952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2024/01/21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19DCF-3346-FD8D-113E-560AFA6E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3843"/>
          </a:xfrm>
          <a:prstGeom prst="rect">
            <a:avLst/>
          </a:prstGeom>
        </p:spPr>
        <p:txBody>
          <a:bodyPr anchor="b"/>
          <a:lstStyle>
            <a:lvl1pPr>
              <a:defRPr sz="952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02A1-34A1-3677-479D-F3A6BA4B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2" y="4796583"/>
            <a:ext cx="2057400" cy="273843"/>
          </a:xfrm>
          <a:prstGeom prst="rect">
            <a:avLst/>
          </a:prstGeom>
        </p:spPr>
        <p:txBody>
          <a:bodyPr anchor="b"/>
          <a:lstStyle>
            <a:lvl1pPr>
              <a:defRPr sz="952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0E22BEB-CED1-3E46-86A2-CA7857D3372E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731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B774-C78D-B548-87EA-F026C064BE8E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8706-8849-3240-AEBD-2C6387679547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70B9-43EB-0C48-8A7D-F86CF651177E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22CF-22C9-114E-A70B-0F5F6C50DC79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3408-9B77-F34D-A199-95606A0C4555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E33F-3048-BE46-8D8D-C0979BD9537A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1" descr="C:\Users\xm\AppData\Roaming\Tencent\Users\7967747\TIM\WinTemp\RichOle\Q`3}D[~F4~LZKMW7N)7CFM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" y="-72968"/>
            <a:ext cx="9180000" cy="8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218C-E601-AE4D-8D09-D9BDEE584B5B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6801-EEDD-4446-BB1D-A957F022ED1C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F9869-76D6-434A-A3DC-087A6B3D78B2}" type="datetime1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JHEP03(2018)182" TargetMode="External"/><Relationship Id="rId13" Type="http://schemas.openxmlformats.org/officeDocument/2006/relationships/hyperlink" Target="https://link.springer.com/article/10.1140/epjc/s10052-020-8365-0" TargetMode="External"/><Relationship Id="rId18" Type="http://schemas.openxmlformats.org/officeDocument/2006/relationships/hyperlink" Target="https://doi.org/10.1103/PhysRevLett.134.101802" TargetMode="External"/><Relationship Id="rId3" Type="http://schemas.openxmlformats.org/officeDocument/2006/relationships/hyperlink" Target="https://link.springer.com/article/10.1007/JHEP04(2014)087" TargetMode="External"/><Relationship Id="rId7" Type="http://schemas.openxmlformats.org/officeDocument/2006/relationships/hyperlink" Target="https://link.springer.com/article/10.1007/JHEP06(2017)108" TargetMode="External"/><Relationship Id="rId12" Type="http://schemas.openxmlformats.org/officeDocument/2006/relationships/hyperlink" Target="https://journals.aps.org/prd/abstract/10.1103/PhysRevD.104.052010" TargetMode="External"/><Relationship Id="rId17" Type="http://schemas.openxmlformats.org/officeDocument/2006/relationships/hyperlink" Target="https://doi.org/10.1103/PhysRevLett.133.261804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rxiv.org/abs/2412.13958" TargetMode="Externa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journals.aps.org/prd/abstract/10.1103/PhysRevD.102.051101" TargetMode="External"/><Relationship Id="rId11" Type="http://schemas.openxmlformats.org/officeDocument/2006/relationships/hyperlink" Target="https://link.springer.com/article/10.1140/epjc/s10052-019-7218-1" TargetMode="External"/><Relationship Id="rId5" Type="http://schemas.openxmlformats.org/officeDocument/2006/relationships/hyperlink" Target="https://doi.org/10.1038/nphys4021" TargetMode="External"/><Relationship Id="rId15" Type="http://schemas.openxmlformats.org/officeDocument/2006/relationships/hyperlink" Target="https://journals.aps.org/prd/abstract/10.1103/PhysRevD.105.L051104" TargetMode="External"/><Relationship Id="rId10" Type="http://schemas.openxmlformats.org/officeDocument/2006/relationships/hyperlink" Target="https://doi.org/10.1007/JHEP08(2018)039" TargetMode="External"/><Relationship Id="rId19" Type="http://schemas.openxmlformats.org/officeDocument/2006/relationships/hyperlink" Target="https://arxiv.org/abs/2503.16954" TargetMode="External"/><Relationship Id="rId4" Type="http://schemas.openxmlformats.org/officeDocument/2006/relationships/hyperlink" Target="https://link.springer.com/article/10.1007/JHEP05(2016)081" TargetMode="External"/><Relationship Id="rId9" Type="http://schemas.openxmlformats.org/officeDocument/2006/relationships/hyperlink" Target="https://www.sciencedirect.com/science/article/pii/S0370269318308104?via%3Dihub" TargetMode="External"/><Relationship Id="rId14" Type="http://schemas.openxmlformats.org/officeDocument/2006/relationships/hyperlink" Target="https://journals.aps.org/prd/abstract/10.1103/PhysRevD.104.11200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F0A098-3BDD-E3C9-F077-7C986C777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914400"/>
            <a:ext cx="5832648" cy="178593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b="1" i="0" u="none" strike="noStrike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第七届全国重味物理和量子色动力学研讨会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20C84-FDE6-1794-140E-130A97747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63838"/>
            <a:ext cx="6440760" cy="865262"/>
          </a:xfrm>
        </p:spPr>
        <p:txBody>
          <a:bodyPr>
            <a:normAutofit fontScale="85000" lnSpcReduction="20000"/>
          </a:bodyPr>
          <a:lstStyle/>
          <a:p>
            <a:r>
              <a:rPr kumimoji="1" lang="zh-CN" altLang="en-US" b="1" dirty="0">
                <a:solidFill>
                  <a:srgbClr val="0000FF"/>
                </a:solidFill>
              </a:rPr>
              <a:t>江苏南京</a:t>
            </a:r>
            <a:endParaRPr kumimoji="1" lang="en-US" altLang="zh-CN" b="1" dirty="0">
              <a:solidFill>
                <a:srgbClr val="0000FF"/>
              </a:solidFill>
            </a:endParaRPr>
          </a:p>
          <a:p>
            <a:r>
              <a:rPr kumimoji="1" lang="en-US" altLang="zh-CN" b="1" dirty="0">
                <a:solidFill>
                  <a:srgbClr val="0000FF"/>
                </a:solidFill>
              </a:rPr>
              <a:t>2025.4.18-22</a:t>
            </a:r>
            <a:endParaRPr kumimoji="1"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9B0751-0B70-2337-3BA8-95C82065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30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灯片编号占位符 4">
            <a:extLst>
              <a:ext uri="{FF2B5EF4-FFF2-40B4-BE49-F238E27FC236}">
                <a16:creationId xmlns:a16="http://schemas.microsoft.com/office/drawing/2014/main" id="{4C466032-0A46-D6FE-A803-30CFC6A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83043458-A5FB-974B-A35C-6E672D28A3F6}" type="slidenum">
              <a:rPr kumimoji="0" lang="zh-CN" altLang="en-US" sz="1050" b="1"/>
              <a:pPr/>
              <a:t>10</a:t>
            </a:fld>
            <a:endParaRPr kumimoji="0" lang="zh-CN" altLang="en-US" sz="1050" b="1"/>
          </a:p>
        </p:txBody>
      </p:sp>
      <p:sp>
        <p:nvSpPr>
          <p:cNvPr id="17413" name="文本框 1">
            <a:extLst>
              <a:ext uri="{FF2B5EF4-FFF2-40B4-BE49-F238E27FC236}">
                <a16:creationId xmlns:a16="http://schemas.microsoft.com/office/drawing/2014/main" id="{4A3CB9BB-4304-54EF-F230-0C63CB27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73" y="1479271"/>
            <a:ext cx="3744416" cy="21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FF"/>
                </a:solidFill>
              </a:rPr>
              <a:t>朱瑞林 </a:t>
            </a:r>
            <a:r>
              <a:rPr lang="en-US" altLang="zh-CN" b="1" dirty="0">
                <a:solidFill>
                  <a:srgbClr val="0000FF"/>
                </a:solidFill>
              </a:rPr>
              <a:t>(</a:t>
            </a:r>
            <a:r>
              <a:rPr lang="zh-CN" altLang="en-US" b="1" dirty="0">
                <a:solidFill>
                  <a:srgbClr val="0000FF"/>
                </a:solidFill>
              </a:rPr>
              <a:t>南京师范大学</a:t>
            </a:r>
            <a:r>
              <a:rPr lang="en-US" altLang="zh-CN" b="1" dirty="0">
                <a:solidFill>
                  <a:srgbClr val="0000FF"/>
                </a:solidFill>
              </a:rPr>
              <a:t>) </a:t>
            </a:r>
            <a:endParaRPr lang="es-ES" altLang="zh-CN" b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FF"/>
                </a:solidFill>
              </a:rPr>
              <a:t>王玉明 </a:t>
            </a:r>
            <a:r>
              <a:rPr lang="en-US" altLang="zh-CN" b="1" dirty="0">
                <a:solidFill>
                  <a:srgbClr val="0000FF"/>
                </a:solidFill>
              </a:rPr>
              <a:t>(</a:t>
            </a:r>
            <a:r>
              <a:rPr lang="zh-CN" altLang="en-US" b="1" dirty="0">
                <a:solidFill>
                  <a:srgbClr val="0000FF"/>
                </a:solidFill>
              </a:rPr>
              <a:t>南开大学</a:t>
            </a:r>
            <a:r>
              <a:rPr lang="en-US" altLang="zh-CN" b="1" dirty="0">
                <a:solidFill>
                  <a:srgbClr val="0000FF"/>
                </a:solidFill>
              </a:rPr>
              <a:t>) </a:t>
            </a:r>
            <a:endParaRPr lang="es-ES" altLang="zh-CN" b="1" dirty="0">
              <a:solidFill>
                <a:srgbClr val="0000FF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0000FF"/>
                </a:solidFill>
              </a:rPr>
              <a:t>武   雷 </a:t>
            </a:r>
            <a:r>
              <a:rPr lang="en-US" altLang="zh-CN" b="1" dirty="0">
                <a:solidFill>
                  <a:srgbClr val="0000FF"/>
                </a:solidFill>
              </a:rPr>
              <a:t>(</a:t>
            </a:r>
            <a:r>
              <a:rPr lang="zh-CN" altLang="en-US" b="1" dirty="0">
                <a:solidFill>
                  <a:srgbClr val="0000FF"/>
                </a:solidFill>
              </a:rPr>
              <a:t>南京师范大学</a:t>
            </a:r>
            <a:r>
              <a:rPr lang="en-US" altLang="zh-CN" b="1" dirty="0">
                <a:solidFill>
                  <a:srgbClr val="0000FF"/>
                </a:solidFill>
              </a:rPr>
              <a:t>) 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E639F318-0E05-E3A8-CA45-2AA4277E7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61" y="1479271"/>
            <a:ext cx="4112840" cy="21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b="1" dirty="0"/>
              <a:t>乔从丰 </a:t>
            </a:r>
            <a:r>
              <a:rPr lang="en-US" altLang="zh-CN" b="1" dirty="0"/>
              <a:t>(</a:t>
            </a:r>
            <a:r>
              <a:rPr lang="zh-CN" altLang="en-US" b="1" dirty="0"/>
              <a:t>中国科学院大学</a:t>
            </a:r>
            <a:r>
              <a:rPr lang="en-US" altLang="zh-CN" b="1" dirty="0"/>
              <a:t>) </a:t>
            </a:r>
            <a:endParaRPr lang="zh-CN" altLang="en-US" b="1" dirty="0"/>
          </a:p>
          <a:p>
            <a:pPr>
              <a:lnSpc>
                <a:spcPct val="200000"/>
              </a:lnSpc>
            </a:pPr>
            <a:r>
              <a:rPr lang="zh-CN" altLang="en-US" b="1" dirty="0"/>
              <a:t>吕才典 </a:t>
            </a:r>
            <a:r>
              <a:rPr lang="en-US" altLang="zh-CN" b="1" dirty="0"/>
              <a:t>(</a:t>
            </a:r>
            <a:r>
              <a:rPr lang="zh-CN" altLang="en-US" b="1" dirty="0"/>
              <a:t>中科院高能所</a:t>
            </a:r>
            <a:r>
              <a:rPr lang="en-US" altLang="zh-CN" b="1" dirty="0"/>
              <a:t>) </a:t>
            </a:r>
            <a:r>
              <a:rPr lang="zh-CN" altLang="en-US" b="1" dirty="0"/>
              <a:t> </a:t>
            </a:r>
            <a:endParaRPr lang="zh-CN" altLang="es-ES" b="1" dirty="0"/>
          </a:p>
          <a:p>
            <a:pPr>
              <a:lnSpc>
                <a:spcPct val="200000"/>
              </a:lnSpc>
            </a:pPr>
            <a:r>
              <a:rPr lang="zh-CN" altLang="en-US" b="1" dirty="0"/>
              <a:t>肖振军 </a:t>
            </a:r>
            <a:r>
              <a:rPr lang="en-US" altLang="zh-CN" b="1" dirty="0"/>
              <a:t>(</a:t>
            </a:r>
            <a:r>
              <a:rPr lang="zh-CN" altLang="en-US" b="1" dirty="0"/>
              <a:t>南京师大）</a:t>
            </a:r>
            <a:endParaRPr lang="en-US" altLang="zh-CN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468088-4BE2-1A6E-C1D2-CE1CC9B5546E}"/>
              </a:ext>
            </a:extLst>
          </p:cNvPr>
          <p:cNvSpPr txBox="1"/>
          <p:nvPr/>
        </p:nvSpPr>
        <p:spPr>
          <a:xfrm>
            <a:off x="2106289" y="257965"/>
            <a:ext cx="4572000" cy="828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0070C0"/>
                </a:solidFill>
              </a:rPr>
              <a:t>会议组委会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7065DB-59EF-860D-5978-1B5C3136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地方组委会：</a:t>
            </a:r>
            <a:br>
              <a:rPr lang="zh-CN" altLang="en-US" b="0" i="0" u="none" strike="noStrike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29C6DB-3C12-5893-815F-932141A6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zh-CN" altLang="en-US" sz="2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朱瑞林、武雷、易凯、黄虹霞、何军、钟彬、邢志鹏、王烨凡、何秉然、张敬庆、黄琦、黄日俊、王琦、金立刚、刘宁、吴永成、卢致廷、王徽</a:t>
            </a:r>
            <a:endParaRPr lang="zh-CN" altLang="en-US" sz="2800" b="0" i="0" u="none" strike="noStrike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1DB930-EBAE-A1AF-B572-56CCFA5E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9EDF4798-2B6E-839B-E634-5638B960D33E}"/>
              </a:ext>
            </a:extLst>
          </p:cNvPr>
          <p:cNvSpPr txBox="1">
            <a:spLocks/>
          </p:cNvSpPr>
          <p:nvPr/>
        </p:nvSpPr>
        <p:spPr>
          <a:xfrm>
            <a:off x="2098364" y="3781229"/>
            <a:ext cx="4633875" cy="584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n"/>
              <a:defRPr/>
            </a:pPr>
            <a:r>
              <a:rPr lang="zh-CN" altLang="en-US" sz="2800" b="1">
                <a:solidFill>
                  <a:srgbClr val="0000FF"/>
                </a:solidFill>
              </a:rPr>
              <a:t>秘书、学生</a:t>
            </a:r>
            <a:r>
              <a:rPr lang="en-US" altLang="zh-CN" b="1">
                <a:solidFill>
                  <a:srgbClr val="0000FF"/>
                </a:solidFill>
              </a:rPr>
              <a:t> </a:t>
            </a:r>
            <a:r>
              <a:rPr lang="zh-CN" altLang="en-US" b="1">
                <a:solidFill>
                  <a:srgbClr val="0000FF"/>
                </a:solidFill>
              </a:rPr>
              <a:t>（志愿者）。。。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6514DC-6B54-12E9-35E5-6CA0A4694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6331"/>
            <a:ext cx="7772400" cy="1102519"/>
          </a:xfrm>
        </p:spPr>
        <p:txBody>
          <a:bodyPr/>
          <a:lstStyle/>
          <a:p>
            <a:r>
              <a:rPr kumimoji="1" lang="zh-CN" altLang="en-US" b="1" dirty="0">
                <a:solidFill>
                  <a:srgbClr val="0000FF"/>
                </a:solidFill>
              </a:rPr>
              <a:t>谢谢所有参会者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A2B6C9B-4F66-F387-A604-93451E184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b="1" dirty="0">
                <a:solidFill>
                  <a:schemeClr val="tx1"/>
                </a:solidFill>
              </a:rPr>
              <a:t>你们的出席使得本次会议蓬荜生辉！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3C874C-35D6-F8FA-94BC-68107A76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9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5A5BE-26A0-ECDE-35D0-65190C255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历</a:t>
            </a:r>
            <a:r>
              <a:rPr lang="zh-CN" altLang="en-US" sz="3200" b="1" i="0" u="none" strike="noStrike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届重味物理和量子色动力学研讨会</a:t>
            </a:r>
            <a:endParaRPr kumimoji="1" lang="zh-CN" alt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5B1BD-2073-C843-5DD2-399F40B8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218010"/>
            <a:ext cx="4176464" cy="33944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/>
              <a:t>第一届： 天津（</a:t>
            </a:r>
            <a:r>
              <a:rPr kumimoji="1" lang="en-US" altLang="zh-CN" sz="2800" b="1" dirty="0"/>
              <a:t>2016</a:t>
            </a:r>
            <a:r>
              <a:rPr kumimoji="1" lang="zh-CN" altLang="en-US" sz="2800" b="1" dirty="0"/>
              <a:t>）</a:t>
            </a:r>
            <a:endParaRPr kumimoji="1" lang="en-US" altLang="zh-CN" sz="2800" b="1" dirty="0"/>
          </a:p>
          <a:p>
            <a:pPr>
              <a:lnSpc>
                <a:spcPct val="150000"/>
              </a:lnSpc>
            </a:pPr>
            <a:r>
              <a:rPr kumimoji="1" lang="zh-CN" altLang="en-US" sz="2800" b="1" dirty="0"/>
              <a:t>第二届： 天津（</a:t>
            </a:r>
            <a:r>
              <a:rPr kumimoji="1" lang="en-US" altLang="zh-CN" sz="2800" b="1" dirty="0"/>
              <a:t>2018</a:t>
            </a:r>
            <a:r>
              <a:rPr kumimoji="1" lang="zh-CN" altLang="en-US" sz="2800" b="1" dirty="0"/>
              <a:t>）</a:t>
            </a:r>
            <a:endParaRPr kumimoji="1" lang="en-US" altLang="zh-CN" sz="2800" b="1" dirty="0"/>
          </a:p>
          <a:p>
            <a:pPr>
              <a:lnSpc>
                <a:spcPct val="150000"/>
              </a:lnSpc>
            </a:pPr>
            <a:r>
              <a:rPr kumimoji="1" lang="zh-CN" altLang="en-US" sz="2800" b="1" dirty="0"/>
              <a:t>第三届： 天津（</a:t>
            </a:r>
            <a:r>
              <a:rPr kumimoji="1" lang="en-US" altLang="zh-CN" sz="2800" b="1" dirty="0"/>
              <a:t>2021</a:t>
            </a:r>
            <a:r>
              <a:rPr kumimoji="1" lang="zh-CN" altLang="en-US" sz="2800" b="1" dirty="0"/>
              <a:t>）</a:t>
            </a:r>
            <a:endParaRPr kumimoji="1" lang="en-US" altLang="zh-CN" sz="2800" b="1" dirty="0"/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0000FF"/>
                </a:solidFill>
              </a:rPr>
              <a:t>第四届： 长沙（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2022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）</a:t>
            </a:r>
            <a:endParaRPr kumimoji="1" lang="en-US" altLang="zh-CN" sz="2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0000FF"/>
                </a:solidFill>
              </a:rPr>
              <a:t>第五届： 武汉（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2023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）</a:t>
            </a:r>
            <a:endParaRPr kumimoji="1" lang="en-US" altLang="zh-CN" sz="2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0000FF"/>
                </a:solidFill>
              </a:rPr>
              <a:t>第六届： 青岛（</a:t>
            </a:r>
            <a:r>
              <a:rPr kumimoji="1" lang="en-US" altLang="zh-CN" sz="2800" b="1" dirty="0">
                <a:solidFill>
                  <a:srgbClr val="0000FF"/>
                </a:solidFill>
              </a:rPr>
              <a:t>2024</a:t>
            </a:r>
            <a:r>
              <a:rPr kumimoji="1" lang="zh-CN" altLang="en-US" sz="2800" b="1" dirty="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0D1A57-EF21-6940-2073-5BB56F00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23DCB9-4855-307F-E14A-09D630ED493E}"/>
              </a:ext>
            </a:extLst>
          </p:cNvPr>
          <p:cNvSpPr txBox="1"/>
          <p:nvPr/>
        </p:nvSpPr>
        <p:spPr>
          <a:xfrm>
            <a:off x="6084168" y="1635646"/>
            <a:ext cx="2133600" cy="232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2400" b="1" dirty="0"/>
              <a:t>地方性会议</a:t>
            </a:r>
            <a:r>
              <a:rPr kumimoji="1" lang="en-US" altLang="zh-CN" sz="2400" b="1" dirty="0">
                <a:sym typeface="Wingdings" pitchFamily="2" charset="2"/>
              </a:rPr>
              <a:t> </a:t>
            </a:r>
            <a:r>
              <a:rPr kumimoji="1" lang="zh-CN" altLang="en-US" sz="2400" b="1" dirty="0">
                <a:solidFill>
                  <a:srgbClr val="0000FF"/>
                </a:solidFill>
                <a:sym typeface="Wingdings" pitchFamily="2" charset="2"/>
              </a:rPr>
              <a:t>全国性会议</a:t>
            </a:r>
            <a:endParaRPr kumimoji="1" lang="en-US" altLang="zh-CN" sz="2400" b="1" dirty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zh-CN" altLang="en-US" sz="2400" b="1" dirty="0">
                <a:sym typeface="Wingdings" pitchFamily="2" charset="2"/>
              </a:rPr>
              <a:t>专业性会议</a:t>
            </a:r>
            <a:r>
              <a:rPr kumimoji="1" lang="en-US" altLang="zh-CN" sz="2400" b="1" dirty="0">
                <a:sym typeface="Wingdings" pitchFamily="2" charset="2"/>
              </a:rPr>
              <a:t></a:t>
            </a:r>
            <a:r>
              <a:rPr kumimoji="1" lang="zh-CN" altLang="en-US" sz="2400" b="1" dirty="0">
                <a:solidFill>
                  <a:srgbClr val="0000FF"/>
                </a:solidFill>
                <a:sym typeface="Wingdings" pitchFamily="2" charset="2"/>
              </a:rPr>
              <a:t>综合性会议</a:t>
            </a:r>
            <a:endParaRPr kumimoji="1"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C99B6EF-3944-111D-A0D1-6BFC4E075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67" y="1347614"/>
            <a:ext cx="9621888" cy="270680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243A8-069E-BB9B-E0B6-7AAADA30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2240AA1A-929E-DEA8-13B1-673DB7AA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有史以来参加人数最多，报告最多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DD2B6F-BEA5-682F-5A9F-7E545DFBB260}"/>
              </a:ext>
            </a:extLst>
          </p:cNvPr>
          <p:cNvSpPr txBox="1"/>
          <p:nvPr/>
        </p:nvSpPr>
        <p:spPr>
          <a:xfrm>
            <a:off x="2625907" y="4338807"/>
            <a:ext cx="372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>
                <a:solidFill>
                  <a:srgbClr val="0000FF"/>
                </a:solidFill>
              </a:rPr>
              <a:t>山东青岛  </a:t>
            </a:r>
            <a:r>
              <a:rPr kumimoji="1" lang="en-US" altLang="zh-CN" sz="2800" dirty="0">
                <a:solidFill>
                  <a:srgbClr val="0000FF"/>
                </a:solidFill>
              </a:rPr>
              <a:t>2024.4.19-23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9243A8-069E-BB9B-E0B6-7AAADA30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45A266CF-B5E6-6945-EF55-54FEB3A66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19" y="1131590"/>
            <a:ext cx="9411591" cy="3137197"/>
          </a:xfr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F3C6AA2D-B7F4-CB6C-1A2E-C04CB269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有史以来参加人数最多，报告最多</a:t>
            </a:r>
          </a:p>
        </p:txBody>
      </p:sp>
    </p:spTree>
    <p:extLst>
      <p:ext uri="{BB962C8B-B14F-4D97-AF65-F5344CB8AC3E}">
        <p14:creationId xmlns:p14="http://schemas.microsoft.com/office/powerpoint/2010/main" val="74442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灯片编号占位符 4">
            <a:extLst>
              <a:ext uri="{FF2B5EF4-FFF2-40B4-BE49-F238E27FC236}">
                <a16:creationId xmlns:a16="http://schemas.microsoft.com/office/drawing/2014/main" id="{BF720205-2DD0-C6AE-9432-43441BB1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6710" y="4624388"/>
            <a:ext cx="1428750" cy="3429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2A8B78CB-F3B4-A745-A702-D4567117A8E1}" type="slidenum">
              <a:rPr kumimoji="0" lang="zh-CN" altLang="en-US" sz="1050"/>
              <a:pPr/>
              <a:t>5</a:t>
            </a:fld>
            <a:endParaRPr kumimoji="0" lang="zh-CN" altLang="en-US" sz="105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115D76-7BEE-F7B1-DCA0-5DE604F32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83" y="516201"/>
            <a:ext cx="8229600" cy="3877915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一百多个报告，包括理论和实验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除了传统的重味物理和</a:t>
            </a:r>
            <a:r>
              <a:rPr lang="en-US" altLang="zh-CN" sz="2400" b="1" dirty="0"/>
              <a:t>QCD</a:t>
            </a:r>
            <a:r>
              <a:rPr lang="zh-CN" altLang="en-US" sz="2400" b="1" dirty="0"/>
              <a:t>报告，也有格点</a:t>
            </a:r>
            <a:r>
              <a:rPr lang="en-US" altLang="zh-CN" sz="2400" b="1" dirty="0"/>
              <a:t>QCD</a:t>
            </a:r>
            <a:r>
              <a:rPr lang="zh-CN" altLang="en-US" sz="2400" b="1" dirty="0"/>
              <a:t>、新物理、新计算方法、散射振幅、有效场论、新强子态、核子结构等等。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演讲者来源于全国各地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－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代表性广泛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报告中既有老当益壮的中老年科学家，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更多是年轻有为的中青年学者和青年学生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299BA86-094E-17E6-28F1-D1213B98EBD5}"/>
              </a:ext>
            </a:extLst>
          </p:cNvPr>
          <p:cNvSpPr txBox="1"/>
          <p:nvPr/>
        </p:nvSpPr>
        <p:spPr>
          <a:xfrm>
            <a:off x="6333332" y="2451139"/>
            <a:ext cx="2703164" cy="13864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dirty="0">
                <a:solidFill>
                  <a:srgbClr val="FF0000"/>
                </a:solidFill>
              </a:rPr>
              <a:t>重要的是：</a:t>
            </a:r>
            <a:endParaRPr kumimoji="1"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dirty="0">
                <a:solidFill>
                  <a:srgbClr val="FF0000"/>
                </a:solidFill>
              </a:rPr>
              <a:t>有很多重要的结果，</a:t>
            </a:r>
            <a:endParaRPr kumimoji="1" lang="en-US" altLang="zh-CN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dirty="0">
                <a:solidFill>
                  <a:srgbClr val="FF0000"/>
                </a:solidFill>
              </a:rPr>
              <a:t>很重要的突破发表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4E9417-658A-C941-83DC-5137B8F0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highlight>
                  <a:srgbClr val="FFFF00"/>
                </a:highlight>
              </a:rPr>
              <a:t>First</a:t>
            </a:r>
            <a:r>
              <a:rPr kumimoji="1" lang="zh-CN" altLang="en-US" dirty="0">
                <a:highlight>
                  <a:srgbClr val="FFFF00"/>
                </a:highlight>
              </a:rPr>
              <a:t> </a:t>
            </a:r>
            <a:r>
              <a:rPr kumimoji="1" lang="en-US" altLang="zh-CN" dirty="0">
                <a:highlight>
                  <a:srgbClr val="FFFF00"/>
                </a:highlight>
              </a:rPr>
              <a:t>observation</a:t>
            </a:r>
            <a:r>
              <a:rPr kumimoji="1" lang="zh-CN" altLang="en-US" dirty="0">
                <a:highlight>
                  <a:srgbClr val="FFFF00"/>
                </a:highlight>
              </a:rPr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CP</a:t>
            </a:r>
            <a:r>
              <a:rPr kumimoji="1" lang="zh-CN" altLang="en-US" dirty="0"/>
              <a:t> </a:t>
            </a:r>
            <a:r>
              <a:rPr kumimoji="1" lang="en-US" altLang="zh-CN" dirty="0"/>
              <a:t>violation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C6A9AE2-CE69-1791-DA44-E7E9D05017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50160" y="762507"/>
                <a:ext cx="4154699" cy="443618"/>
              </a:xfr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anchor="ctr"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22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22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222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zh-CN" sz="2222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CN" sz="2222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222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22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222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222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altLang="zh-CN" sz="2222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222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222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222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𝟒𝟔</m:t>
                    </m:r>
                    <m:r>
                      <a:rPr lang="en-US" altLang="zh-CN" sz="2222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CN" sz="2222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222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222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zh-CN" sz="2222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)%</m:t>
                    </m:r>
                  </m:oMath>
                </a14:m>
                <a:r>
                  <a:rPr kumimoji="1" lang="zh-CN" altLang="en-US" sz="2222" dirty="0"/>
                  <a:t>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C6A9AE2-CE69-1791-DA44-E7E9D0501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0160" y="762507"/>
                <a:ext cx="4154699" cy="443618"/>
              </a:xfrm>
              <a:blipFill>
                <a:blip r:embed="rId2"/>
                <a:stretch>
                  <a:fillRect b="-1351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15565A-22A5-6B5F-7880-73757BA2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2BEB-CED1-3E46-86A2-CA7857D3372E}" type="slidenum">
              <a:rPr kumimoji="1" lang="zh-CN" altLang="en-US" smtClean="0"/>
              <a:pPr/>
              <a:t>6</a:t>
            </a:fld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1D35BE-D70F-57CE-90A9-40D3FA3B9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800" y="1397074"/>
            <a:ext cx="4685418" cy="30115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5A2ACAE-518B-4C75-B97C-183535309421}"/>
                  </a:ext>
                </a:extLst>
              </p:cNvPr>
              <p:cNvSpPr txBox="1"/>
              <p:nvPr/>
            </p:nvSpPr>
            <p:spPr>
              <a:xfrm>
                <a:off x="1226660" y="4514709"/>
                <a:ext cx="6346481" cy="43428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0"/>
                  </a:prstClr>
                </a:outerShdw>
                <a:softEdge rad="12700"/>
              </a:effectLst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</a:t>
                </a:r>
                <a:r>
                  <a:rPr kumimoji="1" lang="zh-CN" altLang="en-US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</a:t>
                </a:r>
                <a:r>
                  <a:rPr kumimoji="1" lang="zh-CN" altLang="en-US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kumimoji="1" lang="zh-CN" altLang="en-US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symmetry</a:t>
                </a:r>
                <a:r>
                  <a:rPr kumimoji="1" lang="zh-CN" altLang="en-US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kumimoji="1" lang="zh-CN" altLang="en-US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222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5.2</m:t>
                    </m:r>
                    <m:r>
                      <a:rPr kumimoji="1" lang="en-US" altLang="zh-CN" sz="2222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1" lang="zh-CN" altLang="en-US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kumimoji="1" lang="zh-CN" altLang="en-US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</a:t>
                </a:r>
                <a:r>
                  <a:rPr kumimoji="1" lang="zh-CN" altLang="en-US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kumimoji="1" lang="zh-CN" altLang="en-US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sz="2222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violation</a:t>
                </a:r>
                <a:endParaRPr kumimoji="1" lang="zh-CN" altLang="en-US" sz="2222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5A2ACAE-518B-4C75-B97C-183535309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660" y="4514709"/>
                <a:ext cx="6346481" cy="434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algn="l" rotWithShape="0">
                  <a:prstClr val="black">
                    <a:alpha val="0"/>
                  </a:prstClr>
                </a:outerShdw>
                <a:softEdge rad="127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9793F08E-8E15-19EF-08F3-78C5AD3087DF}"/>
              </a:ext>
            </a:extLst>
          </p:cNvPr>
          <p:cNvSpPr txBox="1"/>
          <p:nvPr/>
        </p:nvSpPr>
        <p:spPr>
          <a:xfrm>
            <a:off x="7421998" y="153315"/>
            <a:ext cx="1722002" cy="31226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r>
              <a:rPr lang="en-US" altLang="zh-CN" sz="1429" dirty="0">
                <a:latin typeface="Times New Roman" panose="02020603050405020304" pitchFamily="18" charset="0"/>
                <a:ea typeface="SimHei" charset="-122"/>
                <a:cs typeface="Times New Roman" panose="02020603050405020304" pitchFamily="18" charset="0"/>
              </a:rPr>
              <a:t>arXiv:2503.14954</a:t>
            </a:r>
            <a:endParaRPr lang="zh-CN" altLang="en-US" sz="142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87313A-0849-682F-E948-59D351BCC6C0}"/>
              </a:ext>
            </a:extLst>
          </p:cNvPr>
          <p:cNvSpPr txBox="1"/>
          <p:nvPr/>
        </p:nvSpPr>
        <p:spPr>
          <a:xfrm>
            <a:off x="7558088" y="1443038"/>
            <a:ext cx="158591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0000FF"/>
                </a:solidFill>
              </a:rPr>
              <a:t>张艳席</a:t>
            </a:r>
            <a:endParaRPr kumimoji="1" lang="en-US" altLang="zh-CN" sz="2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</a:rPr>
              <a:t>LHCb</a:t>
            </a:r>
            <a:endParaRPr kumimoji="1" lang="zh-CN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1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CC7E8-B7D9-8EDE-93C8-DC231EBB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list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efforts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LHCb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CA5D0E-1735-E448-8603-E31043C2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2BEB-CED1-3E46-86A2-CA7857D3372E}" type="slidenum">
              <a:rPr kumimoji="1" lang="zh-CN" altLang="en-US" smtClean="0"/>
              <a:pPr/>
              <a:t>7</a:t>
            </a:fld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BE2BCFD-B046-7B01-363A-0175B87677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37" y="504442"/>
              <a:ext cx="8788330" cy="44509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87998">
                      <a:extLst>
                        <a:ext uri="{9D8B030D-6E8A-4147-A177-3AD203B41FA5}">
                          <a16:colId xmlns:a16="http://schemas.microsoft.com/office/drawing/2014/main" val="1271755565"/>
                        </a:ext>
                      </a:extLst>
                    </a:gridCol>
                    <a:gridCol w="2317390">
                      <a:extLst>
                        <a:ext uri="{9D8B030D-6E8A-4147-A177-3AD203B41FA5}">
                          <a16:colId xmlns:a16="http://schemas.microsoft.com/office/drawing/2014/main" val="3794858036"/>
                        </a:ext>
                      </a:extLst>
                    </a:gridCol>
                    <a:gridCol w="1434272">
                      <a:extLst>
                        <a:ext uri="{9D8B030D-6E8A-4147-A177-3AD203B41FA5}">
                          <a16:colId xmlns:a16="http://schemas.microsoft.com/office/drawing/2014/main" val="4122372430"/>
                        </a:ext>
                      </a:extLst>
                    </a:gridCol>
                    <a:gridCol w="2948670">
                      <a:extLst>
                        <a:ext uri="{9D8B030D-6E8A-4147-A177-3AD203B41FA5}">
                          <a16:colId xmlns:a16="http://schemas.microsoft.com/office/drawing/2014/main" val="1812271830"/>
                        </a:ext>
                      </a:extLst>
                    </a:gridCol>
                  </a:tblGrid>
                  <a:tr h="241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Methods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 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Reference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42760876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bSup>
                                  <m:sSub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3"/>
                            </a:rPr>
                            <a:t>JHEP 04 (2014) 087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1155809362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1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hh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zh-CN" altLang="en-US" sz="11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JHEP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 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05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 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(2016)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 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081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1120698481"/>
                      </a:ext>
                    </a:extLst>
                  </a:tr>
                  <a:tr h="47175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TPA,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test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1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lang="zh-CN" altLang="en-US" sz="11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6.6</m:t>
                              </m:r>
                              <m:r>
                                <a:rPr lang="zh-CN" altLang="en-US" sz="11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100" b="0" i="0" smtClean="0">
                                      <a:latin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100" b="0" i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100" b="0" i="1" dirty="0"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en-US" altLang="zh-CN" sz="11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5"/>
                            </a:rPr>
                            <a:t>Nature Physics 13 (2017) 391 </a:t>
                          </a:r>
                          <a:endParaRPr lang="en-US" altLang="zh-CN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8640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6"/>
                            </a:rPr>
                            <a:t>PRD 102 (2020) 051101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657316284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zh-CN" altLang="en-US" sz="11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7"/>
                            </a:rPr>
                            <a:t>JHEP 06 (2017) 108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2534450620"/>
                      </a:ext>
                    </a:extLst>
                  </a:tr>
                  <a:tr h="241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zh-CN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zh-CN" altLang="en-US" sz="11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8"/>
                            </a:rPr>
                            <a:t>JHEP 03 (2018) 182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97322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kumimoji="1" lang="en-US" altLang="zh-CN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i="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9"/>
                            </a:rPr>
                            <a:t>P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9"/>
                            </a:rPr>
                            <a:t>L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9"/>
                            </a:rPr>
                            <a:t>B 787 (2018) 124</a:t>
                          </a:r>
                          <a:endParaRPr lang="en" altLang="zh-CN" sz="1100" b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051033985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TPA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i="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JHEP</a:t>
                          </a:r>
                          <a:r>
                            <a:rPr lang="zh-CN" altLang="en-US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 </a:t>
                          </a:r>
                          <a:r>
                            <a:rPr lang="en-US" altLang="zh-CN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08</a:t>
                          </a:r>
                          <a:r>
                            <a:rPr lang="zh-CN" altLang="en-US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 </a:t>
                          </a:r>
                          <a:r>
                            <a:rPr lang="en-US" altLang="zh-CN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(2018)</a:t>
                          </a:r>
                          <a:r>
                            <a:rPr lang="zh-CN" altLang="en-US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 </a:t>
                          </a:r>
                          <a:r>
                            <a:rPr lang="en-US" altLang="zh-CN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039</a:t>
                          </a:r>
                          <a:endParaRPr lang="en" altLang="zh-CN" sz="1100" b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4105411016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100" b="0" i="1" dirty="0">
                            <a:latin typeface="Cambria Math" panose="020405030504060302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EPJC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79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 (2019) 7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45</a:t>
                          </a:r>
                          <a:endParaRPr lang="en" altLang="zh-CN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989989343"/>
                      </a:ext>
                    </a:extLst>
                  </a:tr>
                  <a:tr h="241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Amplitude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P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RD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 104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(2020)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 052010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148612420"/>
                      </a:ext>
                    </a:extLst>
                  </a:tr>
                  <a:tr h="24192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zh-CN" sz="11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i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altLang="zh-CN" sz="1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NN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E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PJ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C 80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(2020)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 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986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8548247"/>
                      </a:ext>
                    </a:extLst>
                  </a:tr>
                  <a:tr h="25321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Miranda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CN" sz="11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10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1100" b="0" i="1" dirty="0" smtClean="0">
                                      <a:latin typeface="Cambria Math" panose="02040503050406030204" pitchFamily="18" charset="0"/>
                                    </a:rPr>
                                    <m:t>𝐶𝑃</m:t>
                                  </m:r>
                                </m:sub>
                                <m:sup>
                                  <m:r>
                                    <a:rPr lang="en-US" altLang="zh-CN" sz="11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oMath>
                          </a14:m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4"/>
                            </a:rPr>
                            <a:t>PR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4"/>
                            </a:rPr>
                            <a:t>D104 (2021) 112008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890502422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11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kumimoji="1" lang="en-US" altLang="zh-CN" sz="11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zh-CN" altLang="en-US" sz="11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photon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polarization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dirty="0"/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5"/>
                            </a:rPr>
                            <a:t>P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5"/>
                            </a:rPr>
                            <a:t>R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5"/>
                            </a:rPr>
                            <a:t>D105 (2022) L051104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190165861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𝛬</m:t>
                                    </m:r>
                                  </m:e>
                                  <m:sub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6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arXiv:2412.13958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PRD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accepted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152634896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𝛬</m:t>
                                    </m:r>
                                  </m:e>
                                  <m:sub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𝛬</m:t>
                                    </m:r>
                                  </m:e>
                                  <m:sub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PRL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133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(2024)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261804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78765542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 marL="0" marR="0" lvl="0" indent="0" algn="l" defTabSz="8640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𝛬</m:t>
                                    </m:r>
                                  </m:e>
                                  <m:sub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11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hh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PRL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134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(2025)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101802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1022086408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𝛬</m:t>
                                    </m:r>
                                  </m:e>
                                  <m:sub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  <m:r>
                                  <a:rPr kumimoji="1"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1"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1"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1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p>
                                  <m:sSupPr>
                                    <m:ctrlPr>
                                      <a:rPr lang="en-US" altLang="zh-CN" sz="11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fb</m:t>
                                    </m:r>
                                  </m:e>
                                  <m:sup>
                                    <m:r>
                                      <a:rPr lang="en-US" altLang="zh-CN" sz="11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1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9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arXiv:2503.16954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submitted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Nature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8221627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BE2BCFD-B046-7B01-363A-0175B87677E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9837" y="504442"/>
              <a:ext cx="8788330" cy="445098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087998">
                      <a:extLst>
                        <a:ext uri="{9D8B030D-6E8A-4147-A177-3AD203B41FA5}">
                          <a16:colId xmlns:a16="http://schemas.microsoft.com/office/drawing/2014/main" val="1271755565"/>
                        </a:ext>
                      </a:extLst>
                    </a:gridCol>
                    <a:gridCol w="2317390">
                      <a:extLst>
                        <a:ext uri="{9D8B030D-6E8A-4147-A177-3AD203B41FA5}">
                          <a16:colId xmlns:a16="http://schemas.microsoft.com/office/drawing/2014/main" val="3794858036"/>
                        </a:ext>
                      </a:extLst>
                    </a:gridCol>
                    <a:gridCol w="1434272">
                      <a:extLst>
                        <a:ext uri="{9D8B030D-6E8A-4147-A177-3AD203B41FA5}">
                          <a16:colId xmlns:a16="http://schemas.microsoft.com/office/drawing/2014/main" val="4122372430"/>
                        </a:ext>
                      </a:extLst>
                    </a:gridCol>
                    <a:gridCol w="2948670">
                      <a:extLst>
                        <a:ext uri="{9D8B030D-6E8A-4147-A177-3AD203B41FA5}">
                          <a16:colId xmlns:a16="http://schemas.microsoft.com/office/drawing/2014/main" val="1812271830"/>
                        </a:ext>
                      </a:extLst>
                    </a:gridCol>
                  </a:tblGrid>
                  <a:tr h="241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Methods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 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Reference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42760876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100000" r="-321212" b="-15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91209" t="-100000" r="-191209" b="-15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00000" r="-207965" b="-15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3"/>
                            </a:rPr>
                            <a:t>JHEP 04 (2014) 087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1155809362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200000" r="-321212" b="-14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91209" t="-200000" r="-191209" b="-14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200000" r="-207965" b="-14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JHEP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 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05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 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(2016)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 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4"/>
                            </a:rPr>
                            <a:t>081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1120698481"/>
                      </a:ext>
                    </a:extLst>
                  </a:tr>
                  <a:tr h="48405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 anchor="ctr">
                        <a:blipFill>
                          <a:blip r:embed="rId20"/>
                          <a:stretch>
                            <a:fillRect l="-606" t="-157895" r="-321212" b="-6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TPA,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test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57895" r="-207965" b="-68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5"/>
                            </a:rPr>
                            <a:t>Nature Physics 13 (2017) 391 </a:t>
                          </a:r>
                          <a:endParaRPr lang="en-US" altLang="zh-CN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86401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6"/>
                            </a:rPr>
                            <a:t>PRD 102 (2020) 051101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657316284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490000" r="-321212" b="-11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91209" t="-490000" r="-191209" b="-11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490000" r="-207965" b="-11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7"/>
                            </a:rPr>
                            <a:t>JHEP 06 (2017) 108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2534450620"/>
                      </a:ext>
                    </a:extLst>
                  </a:tr>
                  <a:tr h="2419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621053" r="-321212" b="-11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91209" t="-621053" r="-191209" b="-11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621053" r="-207965" b="-11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8"/>
                            </a:rPr>
                            <a:t>JHEP 03 (2018) 182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97322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685000" r="-321212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91209" t="-685000" r="-191209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685000" r="-207965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9"/>
                            </a:rPr>
                            <a:t>P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9"/>
                            </a:rPr>
                            <a:t>L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9"/>
                            </a:rPr>
                            <a:t>B 787 (2018) 124</a:t>
                          </a:r>
                          <a:endParaRPr lang="en" altLang="zh-CN" sz="1100" b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051033985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826316" r="-321212" b="-9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TPA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826316" r="-207965" b="-95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JHEP</a:t>
                          </a:r>
                          <a:r>
                            <a:rPr lang="zh-CN" altLang="en-US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 </a:t>
                          </a:r>
                          <a:r>
                            <a:rPr lang="en-US" altLang="zh-CN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08</a:t>
                          </a:r>
                          <a:r>
                            <a:rPr lang="zh-CN" altLang="en-US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 </a:t>
                          </a:r>
                          <a:r>
                            <a:rPr lang="en-US" altLang="zh-CN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(2018)</a:t>
                          </a:r>
                          <a:r>
                            <a:rPr lang="zh-CN" altLang="en-US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 </a:t>
                          </a:r>
                          <a:r>
                            <a:rPr lang="en-US" altLang="zh-CN" sz="1100" b="0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0"/>
                            </a:rPr>
                            <a:t>039</a:t>
                          </a:r>
                          <a:endParaRPr lang="en" altLang="zh-CN" sz="1100" b="0" u="none" strike="noStrike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4105411016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 anchor="ctr">
                        <a:blipFill>
                          <a:blip r:embed="rId20"/>
                          <a:stretch>
                            <a:fillRect l="-606" t="-880000" r="-321212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 anchor="ctr">
                        <a:blipFill>
                          <a:blip r:embed="rId20"/>
                          <a:stretch>
                            <a:fillRect l="-91209" t="-880000" r="-191209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880000" r="-207965" b="-8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EPJC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79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 (2019) 7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1"/>
                            </a:rPr>
                            <a:t>45</a:t>
                          </a:r>
                          <a:endParaRPr lang="en" altLang="zh-CN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989989343"/>
                      </a:ext>
                    </a:extLst>
                  </a:tr>
                  <a:tr h="2419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1031579" r="-321212" b="-7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Amplitude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031579" r="-207965" b="-7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P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RD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 104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(2020)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2"/>
                            </a:rPr>
                            <a:t> 052010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148612420"/>
                      </a:ext>
                    </a:extLst>
                  </a:tr>
                  <a:tr h="2419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1131579" r="-321212" b="-6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i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altLang="zh-CN" sz="1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NN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131579" r="-207965" b="-6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E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PJ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C 80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(2020)</a:t>
                          </a:r>
                          <a:r>
                            <a:rPr lang="zh-CN" altLang="en-US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 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3"/>
                            </a:rPr>
                            <a:t>986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8548247"/>
                      </a:ext>
                    </a:extLst>
                  </a:tr>
                  <a:tr h="2532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1170000" r="-321212" b="-5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91209" t="-1170000" r="-191209" b="-5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170000" r="-207965" b="-5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4"/>
                            </a:rPr>
                            <a:t>PR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4"/>
                            </a:rPr>
                            <a:t>D104 (2021) 112008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890502422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1270000" r="-321212" b="-4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photon 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polarization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270000" r="-207965" b="-4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5"/>
                            </a:rPr>
                            <a:t>P</a:t>
                          </a:r>
                          <a:r>
                            <a:rPr lang="en-US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5"/>
                            </a:rPr>
                            <a:t>R</a:t>
                          </a:r>
                          <a:r>
                            <a:rPr lang="en" altLang="zh-CN" sz="1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5"/>
                            </a:rPr>
                            <a:t>D105 (2022) L051104</a:t>
                          </a:r>
                          <a:endParaRPr lang="zh-CN" altLang="en-US" sz="1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190165861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1370000" r="-321212" b="-3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91209" t="-1370000" r="-191209" b="-3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370000" r="-207965" b="-3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6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arXiv:2412.13958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PRD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accepted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152634896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1470000" r="-321212" b="-2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470000" r="-207965" b="-2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PRL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133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(2024)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7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261804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378765542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1652632" r="-321212" b="-1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91209" t="-1652632" r="-191209" b="-1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652632" r="-207965" b="-1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PRL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134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(2025)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8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101802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1022086408"/>
                      </a:ext>
                    </a:extLst>
                  </a:tr>
                  <a:tr h="2496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606" t="-1665000" r="-321212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91209" t="-1665000" r="-191209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577" marR="72577" marT="36289" marB="36289">
                        <a:blipFill>
                          <a:blip r:embed="rId20"/>
                          <a:stretch>
                            <a:fillRect l="-307965" t="-1665000" r="-20796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hlinkClick r:id="rId19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arXiv:2503.16954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submitted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</a:t>
                          </a:r>
                          <a:r>
                            <a:rPr lang="zh-CN" altLang="en-US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100" b="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Nature</a:t>
                          </a:r>
                          <a:endParaRPr lang="zh-CN" altLang="en-US" sz="1100" b="0" dirty="0">
                            <a:solidFill>
                              <a:srgbClr val="C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2577" marR="72577" marT="36289" marB="36289"/>
                    </a:tc>
                    <a:extLst>
                      <a:ext uri="{0D108BD9-81ED-4DB2-BD59-A6C34878D82A}">
                        <a16:rowId xmlns:a16="http://schemas.microsoft.com/office/drawing/2014/main" val="8221627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C1BF4D07-7D1B-AF7B-3567-223D6248EA66}"/>
              </a:ext>
            </a:extLst>
          </p:cNvPr>
          <p:cNvSpPr txBox="1"/>
          <p:nvPr/>
        </p:nvSpPr>
        <p:spPr>
          <a:xfrm>
            <a:off x="7558088" y="1443038"/>
            <a:ext cx="158591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0000FF"/>
                </a:solidFill>
              </a:rPr>
              <a:t>张艳席</a:t>
            </a:r>
            <a:endParaRPr kumimoji="1" lang="en-US" altLang="zh-CN" sz="28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</a:rPr>
              <a:t>LHCb</a:t>
            </a:r>
            <a:endParaRPr kumimoji="1" lang="zh-CN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095C52-40B7-5DCF-DFCD-F6AE24C7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88DB66-8F46-7701-AA44-2E50A69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2BEB-CED1-3E46-86A2-CA7857D3372E}" type="slidenum">
              <a:rPr kumimoji="1" lang="zh-CN" altLang="en-US" smtClean="0"/>
              <a:pPr/>
              <a:t>8</a:t>
            </a:fld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C6F262F-C585-2452-F141-8768160BC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t="7137" r="1964" b="5523"/>
          <a:stretch/>
        </p:blipFill>
        <p:spPr>
          <a:xfrm>
            <a:off x="124308" y="142583"/>
            <a:ext cx="8768172" cy="49278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AB715FD-1A59-0E8B-649B-30F9B49508F8}"/>
              </a:ext>
            </a:extLst>
          </p:cNvPr>
          <p:cNvSpPr txBox="1"/>
          <p:nvPr/>
        </p:nvSpPr>
        <p:spPr>
          <a:xfrm>
            <a:off x="314325" y="244526"/>
            <a:ext cx="1585912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rgbClr val="0000FF"/>
                </a:solidFill>
              </a:rPr>
              <a:t>于福升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0748EE9-973E-48B6-9B01-5B108AB8B187}"/>
              </a:ext>
            </a:extLst>
          </p:cNvPr>
          <p:cNvSpPr txBox="1"/>
          <p:nvPr/>
        </p:nvSpPr>
        <p:spPr>
          <a:xfrm>
            <a:off x="406064" y="3795886"/>
            <a:ext cx="66805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dirty="0">
                <a:solidFill>
                  <a:srgbClr val="FF0000"/>
                </a:solidFill>
              </a:rPr>
              <a:t>理论、实验结合，可靠的强作用位相计算方法</a:t>
            </a:r>
          </a:p>
        </p:txBody>
      </p:sp>
    </p:spTree>
    <p:extLst>
      <p:ext uri="{BB962C8B-B14F-4D97-AF65-F5344CB8AC3E}">
        <p14:creationId xmlns:p14="http://schemas.microsoft.com/office/powerpoint/2010/main" val="426462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A2058A-05DD-5040-C704-6DCC4267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/>
              <a:t>会议主办单位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4988EA-987A-A476-E1E7-22EF844C2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391" y="1513285"/>
            <a:ext cx="6257925" cy="30861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n"/>
              <a:defRPr/>
            </a:pPr>
            <a:r>
              <a:rPr lang="zh-CN" altLang="en-US" b="1" dirty="0"/>
              <a:t>南开大学</a:t>
            </a:r>
            <a:endParaRPr lang="en-US" altLang="zh-CN" b="1" dirty="0"/>
          </a:p>
          <a:p>
            <a:pPr>
              <a:buFont typeface="Wingdings" charset="0"/>
              <a:buChar char="n"/>
              <a:defRPr/>
            </a:pPr>
            <a:r>
              <a:rPr lang="zh-CN" altLang="en-US" b="1" dirty="0"/>
              <a:t>中科院高能物理所</a:t>
            </a:r>
            <a:endParaRPr lang="en-US" altLang="zh-CN" b="1" dirty="0"/>
          </a:p>
          <a:p>
            <a:pPr>
              <a:buFont typeface="Wingdings" charset="0"/>
              <a:buChar char="n"/>
              <a:defRPr/>
            </a:pPr>
            <a:r>
              <a:rPr lang="zh-CN" altLang="en-US" dirty="0"/>
              <a:t>中国科学院大学</a:t>
            </a:r>
            <a:endParaRPr lang="en-US" altLang="zh-CN" dirty="0"/>
          </a:p>
          <a:p>
            <a:pPr>
              <a:buFont typeface="Wingdings" charset="0"/>
              <a:buChar char="n"/>
              <a:defRPr/>
            </a:pPr>
            <a:r>
              <a:rPr lang="zh-CN" altLang="en-US" dirty="0"/>
              <a:t>南京物理学会</a:t>
            </a:r>
            <a:endParaRPr lang="en-US" altLang="zh-CN" b="1" dirty="0">
              <a:solidFill>
                <a:srgbClr val="0070C0"/>
              </a:solidFill>
            </a:endParaRPr>
          </a:p>
          <a:p>
            <a:pPr>
              <a:buFont typeface="Wingdings" charset="0"/>
              <a:buChar char="n"/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南京师范大学</a:t>
            </a:r>
          </a:p>
        </p:txBody>
      </p:sp>
      <p:sp>
        <p:nvSpPr>
          <p:cNvPr id="16388" name="幻灯片编号占位符 4">
            <a:extLst>
              <a:ext uri="{FF2B5EF4-FFF2-40B4-BE49-F238E27FC236}">
                <a16:creationId xmlns:a16="http://schemas.microsoft.com/office/drawing/2014/main" id="{2D0C7B25-EC37-2999-788F-7C34AFAC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7BA77FD5-7C9A-9341-8A7C-A38A47EC5354}" type="slidenum">
              <a:rPr kumimoji="0" lang="zh-CN" altLang="en-US" sz="1050"/>
              <a:pPr/>
              <a:t>9</a:t>
            </a:fld>
            <a:endParaRPr kumimoji="0" lang="zh-CN" alt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676</Words>
  <Application>Microsoft Macintosh PowerPoint</Application>
  <PresentationFormat>全屏显示(16:9)</PresentationFormat>
  <Paragraphs>138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Roboto</vt:lpstr>
      <vt:lpstr>Times New Roman</vt:lpstr>
      <vt:lpstr>Wingdings</vt:lpstr>
      <vt:lpstr>Office 主题</vt:lpstr>
      <vt:lpstr>第七届全国重味物理和量子色动力学研讨会</vt:lpstr>
      <vt:lpstr>历届重味物理和量子色动力学研讨会</vt:lpstr>
      <vt:lpstr>有史以来参加人数最多，报告最多</vt:lpstr>
      <vt:lpstr>有史以来参加人数最多，报告最多</vt:lpstr>
      <vt:lpstr>PowerPoint 演示文稿</vt:lpstr>
      <vt:lpstr>First observation of CP violation</vt:lpstr>
      <vt:lpstr>Long list of efforts by LHCb</vt:lpstr>
      <vt:lpstr>PowerPoint 演示文稿</vt:lpstr>
      <vt:lpstr>会议主办单位</vt:lpstr>
      <vt:lpstr>PowerPoint 演示文稿</vt:lpstr>
      <vt:lpstr>地方组委会： </vt:lpstr>
      <vt:lpstr>谢谢所有参会者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邹文娟</dc:creator>
  <cp:lastModifiedBy>Microsoft Office User</cp:lastModifiedBy>
  <cp:revision>175</cp:revision>
  <cp:lastPrinted>2016-07-04T07:58:29Z</cp:lastPrinted>
  <dcterms:created xsi:type="dcterms:W3CDTF">2016-03-15T08:04:19Z</dcterms:created>
  <dcterms:modified xsi:type="dcterms:W3CDTF">2025-04-21T02:42:37Z</dcterms:modified>
</cp:coreProperties>
</file>